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2"/>
  </p:notesMasterIdLst>
  <p:handoutMasterIdLst>
    <p:handoutMasterId r:id="rId53"/>
  </p:handoutMasterIdLst>
  <p:sldIdLst>
    <p:sldId id="256" r:id="rId2"/>
    <p:sldId id="257" r:id="rId3"/>
    <p:sldId id="267" r:id="rId4"/>
    <p:sldId id="336" r:id="rId5"/>
    <p:sldId id="329" r:id="rId6"/>
    <p:sldId id="289" r:id="rId7"/>
    <p:sldId id="347" r:id="rId8"/>
    <p:sldId id="271" r:id="rId9"/>
    <p:sldId id="287" r:id="rId10"/>
    <p:sldId id="288" r:id="rId11"/>
    <p:sldId id="275" r:id="rId12"/>
    <p:sldId id="334" r:id="rId13"/>
    <p:sldId id="276" r:id="rId14"/>
    <p:sldId id="279" r:id="rId15"/>
    <p:sldId id="290" r:id="rId16"/>
    <p:sldId id="269" r:id="rId17"/>
    <p:sldId id="335" r:id="rId18"/>
    <p:sldId id="307" r:id="rId19"/>
    <p:sldId id="264" r:id="rId20"/>
    <p:sldId id="337" r:id="rId21"/>
    <p:sldId id="314" r:id="rId22"/>
    <p:sldId id="315" r:id="rId23"/>
    <p:sldId id="316" r:id="rId24"/>
    <p:sldId id="317" r:id="rId25"/>
    <p:sldId id="318" r:id="rId26"/>
    <p:sldId id="319" r:id="rId27"/>
    <p:sldId id="320" r:id="rId28"/>
    <p:sldId id="346" r:id="rId29"/>
    <p:sldId id="277" r:id="rId30"/>
    <p:sldId id="311" r:id="rId31"/>
    <p:sldId id="292" r:id="rId32"/>
    <p:sldId id="295" r:id="rId33"/>
    <p:sldId id="296" r:id="rId34"/>
    <p:sldId id="298" r:id="rId35"/>
    <p:sldId id="344" r:id="rId36"/>
    <p:sldId id="340" r:id="rId37"/>
    <p:sldId id="341" r:id="rId38"/>
    <p:sldId id="343" r:id="rId39"/>
    <p:sldId id="327" r:id="rId40"/>
    <p:sldId id="345" r:id="rId41"/>
    <p:sldId id="323" r:id="rId42"/>
    <p:sldId id="324" r:id="rId43"/>
    <p:sldId id="328" r:id="rId44"/>
    <p:sldId id="321" r:id="rId45"/>
    <p:sldId id="322" r:id="rId46"/>
    <p:sldId id="258" r:id="rId47"/>
    <p:sldId id="259" r:id="rId48"/>
    <p:sldId id="260" r:id="rId49"/>
    <p:sldId id="261" r:id="rId50"/>
    <p:sldId id="262" r:id="rId51"/>
  </p:sldIdLst>
  <p:sldSz cx="9144000" cy="6858000" type="screen4x3"/>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渡 太陽" initials="石渡" lastIdx="1" clrIdx="0">
    <p:extLst>
      <p:ext uri="{19B8F6BF-5375-455C-9EA6-DF929625EA0E}">
        <p15:presenceInfo xmlns:p15="http://schemas.microsoft.com/office/powerpoint/2012/main" userId="604802078b3abd93" providerId="Windows Live"/>
      </p:ext>
    </p:extLst>
  </p:cmAuthor>
  <p:cmAuthor id="2" name="omori.seminar20@gmail.com" initials="o" lastIdx="2" clrIdx="1">
    <p:extLst>
      <p:ext uri="{19B8F6BF-5375-455C-9EA6-DF929625EA0E}">
        <p15:presenceInfo xmlns:p15="http://schemas.microsoft.com/office/powerpoint/2012/main" userId="0cf3abbe5bf683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675B3-E43E-46DC-AA9F-10F8F0F9171A}" v="9" dt="2019-12-03T02:59:33.07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67"/>
      </p:cViewPr>
      <p:guideLst/>
    </p:cSldViewPr>
  </p:slideViewPr>
  <p:notesTextViewPr>
    <p:cViewPr>
      <p:scale>
        <a:sx n="1" d="1"/>
        <a:sy n="1" d="1"/>
      </p:scale>
      <p:origin x="0" y="0"/>
    </p:cViewPr>
  </p:notesTextViewPr>
  <p:notesViewPr>
    <p:cSldViewPr snapToGrid="0">
      <p:cViewPr varScale="1">
        <p:scale>
          <a:sx n="63" d="100"/>
          <a:sy n="63" d="100"/>
        </p:scale>
        <p:origin x="1748"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docs.live.net/604802078b3abd93/&#12487;&#12473;&#12463;&#12488;&#12483;&#12503;/&#12476;&#12511;/&#23567;&#22770;&#12426;&#12524;&#12509;&#12540;&#12488;&#12288;&#12464;&#12521;&#12501;%20&#24460;&#21322;.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modem\Downloads\&#35542;&#25991;&#29992;.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Sheet1!$C$123</c:f>
              <c:strCache>
                <c:ptCount val="1"/>
                <c:pt idx="0">
                  <c:v>再エネ</c:v>
                </c:pt>
              </c:strCache>
            </c:strRef>
          </c:tx>
          <c:spPr>
            <a:solidFill>
              <a:srgbClr val="70AD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Sheet1!$B$124:$B$128</c:f>
              <c:strCache>
                <c:ptCount val="5"/>
                <c:pt idx="0">
                  <c:v>ドイツ</c:v>
                </c:pt>
                <c:pt idx="1">
                  <c:v>イギリス</c:v>
                </c:pt>
                <c:pt idx="2">
                  <c:v>フランス</c:v>
                </c:pt>
                <c:pt idx="3">
                  <c:v>アメリカ</c:v>
                </c:pt>
                <c:pt idx="4">
                  <c:v>日本</c:v>
                </c:pt>
              </c:strCache>
            </c:strRef>
          </c:cat>
          <c:val>
            <c:numRef>
              <c:f>Sheet1!$C$124:$C$128</c:f>
              <c:numCache>
                <c:formatCode>0.0%</c:formatCode>
                <c:ptCount val="5"/>
                <c:pt idx="0">
                  <c:v>0.245</c:v>
                </c:pt>
                <c:pt idx="1">
                  <c:v>0.185</c:v>
                </c:pt>
                <c:pt idx="2">
                  <c:v>5.6000000000000001E-2</c:v>
                </c:pt>
                <c:pt idx="3">
                  <c:v>7.2999999999999995E-2</c:v>
                </c:pt>
                <c:pt idx="4">
                  <c:v>7.6999999999999999E-2</c:v>
                </c:pt>
              </c:numCache>
            </c:numRef>
          </c:val>
          <c:extLst>
            <c:ext xmlns:c16="http://schemas.microsoft.com/office/drawing/2014/chart" uri="{C3380CC4-5D6E-409C-BE32-E72D297353CC}">
              <c16:uniqueId val="{00000000-E187-45FF-A536-83EB002D4DA2}"/>
            </c:ext>
          </c:extLst>
        </c:ser>
        <c:ser>
          <c:idx val="1"/>
          <c:order val="1"/>
          <c:tx>
            <c:strRef>
              <c:f>Sheet1!$D$123</c:f>
              <c:strCache>
                <c:ptCount val="1"/>
                <c:pt idx="0">
                  <c:v>水力</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Sheet1!$B$124:$B$128</c:f>
              <c:strCache>
                <c:ptCount val="5"/>
                <c:pt idx="0">
                  <c:v>ドイツ</c:v>
                </c:pt>
                <c:pt idx="1">
                  <c:v>イギリス</c:v>
                </c:pt>
                <c:pt idx="2">
                  <c:v>フランス</c:v>
                </c:pt>
                <c:pt idx="3">
                  <c:v>アメリカ</c:v>
                </c:pt>
                <c:pt idx="4">
                  <c:v>日本</c:v>
                </c:pt>
              </c:strCache>
            </c:strRef>
          </c:cat>
          <c:val>
            <c:numRef>
              <c:f>Sheet1!$D$124:$D$128</c:f>
              <c:numCache>
                <c:formatCode>0.0%</c:formatCode>
                <c:ptCount val="5"/>
                <c:pt idx="0">
                  <c:v>3.1E-2</c:v>
                </c:pt>
                <c:pt idx="1">
                  <c:v>1.7999999999999999E-2</c:v>
                </c:pt>
                <c:pt idx="2">
                  <c:v>0.113</c:v>
                </c:pt>
                <c:pt idx="3">
                  <c:v>6.0999999999999999E-2</c:v>
                </c:pt>
                <c:pt idx="4">
                  <c:v>7.2999999999999995E-2</c:v>
                </c:pt>
              </c:numCache>
            </c:numRef>
          </c:val>
          <c:extLst>
            <c:ext xmlns:c16="http://schemas.microsoft.com/office/drawing/2014/chart" uri="{C3380CC4-5D6E-409C-BE32-E72D297353CC}">
              <c16:uniqueId val="{00000001-E187-45FF-A536-83EB002D4DA2}"/>
            </c:ext>
          </c:extLst>
        </c:ser>
        <c:ser>
          <c:idx val="2"/>
          <c:order val="2"/>
          <c:tx>
            <c:strRef>
              <c:f>Sheet1!$E$123</c:f>
              <c:strCache>
                <c:ptCount val="1"/>
                <c:pt idx="0">
                  <c:v>火力</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Sheet1!$B$124:$B$128</c:f>
              <c:strCache>
                <c:ptCount val="5"/>
                <c:pt idx="0">
                  <c:v>ドイツ</c:v>
                </c:pt>
                <c:pt idx="1">
                  <c:v>イギリス</c:v>
                </c:pt>
                <c:pt idx="2">
                  <c:v>フランス</c:v>
                </c:pt>
                <c:pt idx="3">
                  <c:v>アメリカ</c:v>
                </c:pt>
                <c:pt idx="4">
                  <c:v>日本</c:v>
                </c:pt>
              </c:strCache>
            </c:strRef>
          </c:cat>
          <c:val>
            <c:numRef>
              <c:f>Sheet1!$E$124:$E$128</c:f>
              <c:numCache>
                <c:formatCode>0.0%</c:formatCode>
                <c:ptCount val="5"/>
                <c:pt idx="0">
                  <c:v>0.56699999999999995</c:v>
                </c:pt>
                <c:pt idx="1">
                  <c:v>0.60899999999999999</c:v>
                </c:pt>
                <c:pt idx="2">
                  <c:v>4.7E-2</c:v>
                </c:pt>
                <c:pt idx="3">
                  <c:v>0.67500000000000004</c:v>
                </c:pt>
                <c:pt idx="4">
                  <c:v>0.83399999999999996</c:v>
                </c:pt>
              </c:numCache>
            </c:numRef>
          </c:val>
          <c:extLst>
            <c:ext xmlns:c16="http://schemas.microsoft.com/office/drawing/2014/chart" uri="{C3380CC4-5D6E-409C-BE32-E72D297353CC}">
              <c16:uniqueId val="{00000002-E187-45FF-A536-83EB002D4DA2}"/>
            </c:ext>
          </c:extLst>
        </c:ser>
        <c:ser>
          <c:idx val="5"/>
          <c:order val="3"/>
          <c:tx>
            <c:strRef>
              <c:f>Sheet1!$F$123</c:f>
              <c:strCache>
                <c:ptCount val="1"/>
                <c:pt idx="0">
                  <c:v>原子力</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Sheet1!$B$124:$B$128</c:f>
              <c:strCache>
                <c:ptCount val="5"/>
                <c:pt idx="0">
                  <c:v>ドイツ</c:v>
                </c:pt>
                <c:pt idx="1">
                  <c:v>イギリス</c:v>
                </c:pt>
                <c:pt idx="2">
                  <c:v>フランス</c:v>
                </c:pt>
                <c:pt idx="3">
                  <c:v>アメリカ</c:v>
                </c:pt>
                <c:pt idx="4">
                  <c:v>日本</c:v>
                </c:pt>
              </c:strCache>
            </c:strRef>
          </c:cat>
          <c:val>
            <c:numRef>
              <c:f>Sheet1!$F$124:$F$128</c:f>
              <c:numCache>
                <c:formatCode>0.0%</c:formatCode>
                <c:ptCount val="5"/>
                <c:pt idx="0">
                  <c:v>0.156</c:v>
                </c:pt>
                <c:pt idx="1">
                  <c:v>0.19</c:v>
                </c:pt>
                <c:pt idx="2">
                  <c:v>0.78400000000000003</c:v>
                </c:pt>
                <c:pt idx="3">
                  <c:v>0.191</c:v>
                </c:pt>
                <c:pt idx="4">
                  <c:v>1.6E-2</c:v>
                </c:pt>
              </c:numCache>
            </c:numRef>
          </c:val>
          <c:extLst>
            <c:ext xmlns:c16="http://schemas.microsoft.com/office/drawing/2014/chart" uri="{C3380CC4-5D6E-409C-BE32-E72D297353CC}">
              <c16:uniqueId val="{00000005-E187-45FF-A536-83EB002D4DA2}"/>
            </c:ext>
          </c:extLst>
        </c:ser>
        <c:dLbls>
          <c:dLblPos val="ctr"/>
          <c:showLegendKey val="0"/>
          <c:showVal val="1"/>
          <c:showCatName val="0"/>
          <c:showSerName val="0"/>
          <c:showPercent val="0"/>
          <c:showBubbleSize val="0"/>
        </c:dLbls>
        <c:gapWidth val="150"/>
        <c:overlap val="100"/>
        <c:axId val="783993216"/>
        <c:axId val="783988296"/>
      </c:barChart>
      <c:catAx>
        <c:axId val="78399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1" i="0" u="none" strike="noStrike" kern="1200" baseline="0">
                <a:solidFill>
                  <a:sysClr val="windowText" lastClr="000000"/>
                </a:solidFill>
                <a:latin typeface="+mn-lt"/>
                <a:ea typeface="+mn-ea"/>
                <a:cs typeface="+mn-cs"/>
              </a:defRPr>
            </a:pPr>
            <a:endParaRPr lang="ja-JP"/>
          </a:p>
        </c:txPr>
        <c:crossAx val="783988296"/>
        <c:crosses val="autoZero"/>
        <c:auto val="1"/>
        <c:lblAlgn val="ctr"/>
        <c:lblOffset val="100"/>
        <c:noMultiLvlLbl val="0"/>
      </c:catAx>
      <c:valAx>
        <c:axId val="7839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1" i="0" u="none" strike="noStrike" kern="1200" baseline="0">
                <a:solidFill>
                  <a:schemeClr val="tx1"/>
                </a:solidFill>
                <a:latin typeface="+mn-lt"/>
                <a:ea typeface="+mn-ea"/>
                <a:cs typeface="+mn-cs"/>
              </a:defRPr>
            </a:pPr>
            <a:endParaRPr lang="ja-JP"/>
          </a:p>
        </c:txPr>
        <c:crossAx val="78399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400" b="1" i="0" u="none" strike="noStrike" kern="1200" baseline="0">
              <a:ln>
                <a:noFill/>
              </a:ln>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25719289174105E-2"/>
          <c:y val="3.3055803026331619E-2"/>
          <c:w val="0.91627428071082573"/>
          <c:h val="0.85977115882764843"/>
        </c:manualLayout>
      </c:layout>
      <c:lineChart>
        <c:grouping val="standard"/>
        <c:varyColors val="0"/>
        <c:ser>
          <c:idx val="0"/>
          <c:order val="0"/>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ja-JP" sz="2400" b="1"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Sheet1!$C$3:$F$3</c:f>
              <c:numCache>
                <c:formatCode>yyyy"年"m"月"</c:formatCode>
                <c:ptCount val="4"/>
                <c:pt idx="0">
                  <c:v>42461</c:v>
                </c:pt>
                <c:pt idx="1">
                  <c:v>42826</c:v>
                </c:pt>
                <c:pt idx="2">
                  <c:v>43282</c:v>
                </c:pt>
                <c:pt idx="3">
                  <c:v>43617</c:v>
                </c:pt>
              </c:numCache>
            </c:numRef>
          </c:cat>
          <c:val>
            <c:numRef>
              <c:f>Sheet1!$C$4:$F$4</c:f>
              <c:numCache>
                <c:formatCode>0.0%</c:formatCode>
                <c:ptCount val="4"/>
                <c:pt idx="0">
                  <c:v>5.2999999999999999E-2</c:v>
                </c:pt>
                <c:pt idx="1">
                  <c:v>9.1999999999999998E-2</c:v>
                </c:pt>
                <c:pt idx="2">
                  <c:v>0.156</c:v>
                </c:pt>
                <c:pt idx="3">
                  <c:v>0.14899999999999999</c:v>
                </c:pt>
              </c:numCache>
            </c:numRef>
          </c:val>
          <c:smooth val="0"/>
          <c:extLst>
            <c:ext xmlns:c16="http://schemas.microsoft.com/office/drawing/2014/chart" uri="{C3380CC4-5D6E-409C-BE32-E72D297353CC}">
              <c16:uniqueId val="{00000000-D124-4A80-A4AB-8A6C310AB238}"/>
            </c:ext>
          </c:extLst>
        </c:ser>
        <c:dLbls>
          <c:dLblPos val="t"/>
          <c:showLegendKey val="0"/>
          <c:showVal val="1"/>
          <c:showCatName val="0"/>
          <c:showSerName val="0"/>
          <c:showPercent val="0"/>
          <c:showBubbleSize val="0"/>
        </c:dLbls>
        <c:marker val="1"/>
        <c:smooth val="0"/>
        <c:axId val="727239584"/>
        <c:axId val="727240240"/>
      </c:lineChart>
      <c:catAx>
        <c:axId val="727239584"/>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1" i="0" u="none" strike="noStrike" kern="1200" baseline="0">
                <a:solidFill>
                  <a:schemeClr val="tx1"/>
                </a:solidFill>
                <a:latin typeface="+mn-lt"/>
                <a:ea typeface="+mn-ea"/>
                <a:cs typeface="+mn-cs"/>
              </a:defRPr>
            </a:pPr>
            <a:endParaRPr lang="ja-JP"/>
          </a:p>
        </c:txPr>
        <c:crossAx val="727240240"/>
        <c:crosses val="autoZero"/>
        <c:auto val="0"/>
        <c:lblAlgn val="ctr"/>
        <c:lblOffset val="100"/>
        <c:noMultiLvlLbl val="0"/>
      </c:catAx>
      <c:valAx>
        <c:axId val="727240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1600" b="1" i="0" u="none" strike="noStrike" kern="1200" baseline="0">
                <a:solidFill>
                  <a:schemeClr val="tx1"/>
                </a:solidFill>
                <a:latin typeface="+mn-lt"/>
                <a:ea typeface="+mn-ea"/>
                <a:cs typeface="+mn-cs"/>
              </a:defRPr>
            </a:pPr>
            <a:endParaRPr lang="ja-JP"/>
          </a:p>
        </c:txPr>
        <c:crossAx val="72723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38840273522744E-2"/>
          <c:y val="9.0368480959068423E-2"/>
          <c:w val="0.89070660809914626"/>
          <c:h val="0.73268470958291476"/>
        </c:manualLayout>
      </c:layout>
      <c:lineChart>
        <c:grouping val="standard"/>
        <c:varyColors val="0"/>
        <c:ser>
          <c:idx val="1"/>
          <c:order val="0"/>
          <c:tx>
            <c:v>東京ガス</c:v>
          </c:tx>
          <c:spPr>
            <a:ln w="28575" cap="rnd">
              <a:solidFill>
                <a:schemeClr val="accent2"/>
              </a:solidFill>
              <a:round/>
            </a:ln>
            <a:effectLst/>
          </c:spPr>
          <c:marker>
            <c:symbol val="none"/>
          </c:marker>
          <c:cat>
            <c:numRef>
              <c:f>Sheet2!$A$2:$A$5</c:f>
              <c:numCache>
                <c:formatCode>General</c:formatCode>
                <c:ptCount val="4"/>
                <c:pt idx="0">
                  <c:v>30</c:v>
                </c:pt>
                <c:pt idx="1">
                  <c:v>120</c:v>
                </c:pt>
                <c:pt idx="2">
                  <c:v>300</c:v>
                </c:pt>
                <c:pt idx="3">
                  <c:v>780</c:v>
                </c:pt>
              </c:numCache>
            </c:numRef>
          </c:cat>
          <c:val>
            <c:numRef>
              <c:f>Sheet2!$B$8:$B$11</c:f>
              <c:numCache>
                <c:formatCode>General</c:formatCode>
                <c:ptCount val="4"/>
                <c:pt idx="0">
                  <c:v>2025.5</c:v>
                </c:pt>
                <c:pt idx="1">
                  <c:v>3940.4</c:v>
                </c:pt>
                <c:pt idx="2">
                  <c:v>8696</c:v>
                </c:pt>
                <c:pt idx="3">
                  <c:v>22400</c:v>
                </c:pt>
              </c:numCache>
            </c:numRef>
          </c:val>
          <c:smooth val="0"/>
          <c:extLst>
            <c:ext xmlns:c16="http://schemas.microsoft.com/office/drawing/2014/chart" uri="{C3380CC4-5D6E-409C-BE32-E72D297353CC}">
              <c16:uniqueId val="{00000000-579E-41AF-8F21-F39094D2C50F}"/>
            </c:ext>
          </c:extLst>
        </c:ser>
        <c:ser>
          <c:idx val="2"/>
          <c:order val="1"/>
          <c:tx>
            <c:v>みんな電力</c:v>
          </c:tx>
          <c:spPr>
            <a:ln w="28575" cap="rnd">
              <a:solidFill>
                <a:schemeClr val="accent3"/>
              </a:solidFill>
              <a:round/>
            </a:ln>
            <a:effectLst/>
          </c:spPr>
          <c:marker>
            <c:symbol val="none"/>
          </c:marker>
          <c:cat>
            <c:numRef>
              <c:f>Sheet2!$A$2:$A$5</c:f>
              <c:numCache>
                <c:formatCode>General</c:formatCode>
                <c:ptCount val="4"/>
                <c:pt idx="0">
                  <c:v>30</c:v>
                </c:pt>
                <c:pt idx="1">
                  <c:v>120</c:v>
                </c:pt>
                <c:pt idx="2">
                  <c:v>300</c:v>
                </c:pt>
                <c:pt idx="3">
                  <c:v>780</c:v>
                </c:pt>
              </c:numCache>
            </c:numRef>
          </c:cat>
          <c:val>
            <c:numRef>
              <c:f>Sheet2!$B$14:$B$17</c:f>
              <c:numCache>
                <c:formatCode>General</c:formatCode>
                <c:ptCount val="4"/>
                <c:pt idx="0">
                  <c:v>1995.3000000000002</c:v>
                </c:pt>
                <c:pt idx="1">
                  <c:v>4336.2000000000007</c:v>
                </c:pt>
                <c:pt idx="2">
                  <c:v>9018</c:v>
                </c:pt>
                <c:pt idx="3">
                  <c:v>21502.800000000003</c:v>
                </c:pt>
              </c:numCache>
            </c:numRef>
          </c:val>
          <c:smooth val="0"/>
          <c:extLst>
            <c:ext xmlns:c16="http://schemas.microsoft.com/office/drawing/2014/chart" uri="{C3380CC4-5D6E-409C-BE32-E72D297353CC}">
              <c16:uniqueId val="{00000001-579E-41AF-8F21-F39094D2C50F}"/>
            </c:ext>
          </c:extLst>
        </c:ser>
        <c:ser>
          <c:idx val="3"/>
          <c:order val="2"/>
          <c:tx>
            <c:v>湘南電力</c:v>
          </c:tx>
          <c:spPr>
            <a:ln w="28575" cap="rnd">
              <a:solidFill>
                <a:schemeClr val="accent4"/>
              </a:solidFill>
              <a:round/>
            </a:ln>
            <a:effectLst/>
          </c:spPr>
          <c:marker>
            <c:symbol val="none"/>
          </c:marker>
          <c:cat>
            <c:numRef>
              <c:f>Sheet2!$A$2:$A$5</c:f>
              <c:numCache>
                <c:formatCode>General</c:formatCode>
                <c:ptCount val="4"/>
                <c:pt idx="0">
                  <c:v>30</c:v>
                </c:pt>
                <c:pt idx="1">
                  <c:v>120</c:v>
                </c:pt>
                <c:pt idx="2">
                  <c:v>300</c:v>
                </c:pt>
                <c:pt idx="3">
                  <c:v>780</c:v>
                </c:pt>
              </c:numCache>
            </c:numRef>
          </c:cat>
          <c:val>
            <c:numRef>
              <c:f>Sheet2!$E$20:$E$23</c:f>
              <c:numCache>
                <c:formatCode>General</c:formatCode>
                <c:ptCount val="4"/>
                <c:pt idx="0">
                  <c:v>1973.5800000000002</c:v>
                </c:pt>
                <c:pt idx="1">
                  <c:v>3808.6800000000003</c:v>
                </c:pt>
                <c:pt idx="2">
                  <c:v>8540.8799999999992</c:v>
                </c:pt>
                <c:pt idx="3">
                  <c:v>22739.279999999999</c:v>
                </c:pt>
              </c:numCache>
            </c:numRef>
          </c:val>
          <c:smooth val="0"/>
          <c:extLst>
            <c:ext xmlns:c16="http://schemas.microsoft.com/office/drawing/2014/chart" uri="{C3380CC4-5D6E-409C-BE32-E72D297353CC}">
              <c16:uniqueId val="{00000002-579E-41AF-8F21-F39094D2C50F}"/>
            </c:ext>
          </c:extLst>
        </c:ser>
        <c:ser>
          <c:idx val="0"/>
          <c:order val="3"/>
          <c:tx>
            <c:v>東電</c:v>
          </c:tx>
          <c:spPr>
            <a:ln w="28575" cap="rnd">
              <a:solidFill>
                <a:schemeClr val="accent1"/>
              </a:solidFill>
              <a:round/>
            </a:ln>
            <a:effectLst/>
          </c:spPr>
          <c:marker>
            <c:symbol val="none"/>
          </c:marker>
          <c:val>
            <c:numRef>
              <c:f>Sheet2!$B$2:$B$5</c:f>
              <c:numCache>
                <c:formatCode>General</c:formatCode>
                <c:ptCount val="4"/>
                <c:pt idx="0">
                  <c:v>2021.7</c:v>
                </c:pt>
                <c:pt idx="1">
                  <c:v>3874</c:v>
                </c:pt>
                <c:pt idx="2">
                  <c:v>8743.7999999999993</c:v>
                </c:pt>
                <c:pt idx="3">
                  <c:v>23667</c:v>
                </c:pt>
              </c:numCache>
            </c:numRef>
          </c:val>
          <c:smooth val="0"/>
          <c:extLst>
            <c:ext xmlns:c16="http://schemas.microsoft.com/office/drawing/2014/chart" uri="{C3380CC4-5D6E-409C-BE32-E72D297353CC}">
              <c16:uniqueId val="{00000003-579E-41AF-8F21-F39094D2C50F}"/>
            </c:ext>
          </c:extLst>
        </c:ser>
        <c:dLbls>
          <c:showLegendKey val="0"/>
          <c:showVal val="0"/>
          <c:showCatName val="0"/>
          <c:showSerName val="0"/>
          <c:showPercent val="0"/>
          <c:showBubbleSize val="0"/>
        </c:dLbls>
        <c:smooth val="0"/>
        <c:axId val="650814080"/>
        <c:axId val="650810472"/>
      </c:lineChart>
      <c:catAx>
        <c:axId val="65081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1" i="0" u="none" strike="noStrike" kern="1200" baseline="0">
                <a:solidFill>
                  <a:schemeClr val="tx1"/>
                </a:solidFill>
                <a:latin typeface="+mn-lt"/>
                <a:ea typeface="+mn-ea"/>
                <a:cs typeface="+mn-cs"/>
              </a:defRPr>
            </a:pPr>
            <a:endParaRPr lang="ja-JP"/>
          </a:p>
        </c:txPr>
        <c:crossAx val="650810472"/>
        <c:crosses val="autoZero"/>
        <c:auto val="1"/>
        <c:lblAlgn val="ctr"/>
        <c:lblOffset val="100"/>
        <c:noMultiLvlLbl val="0"/>
      </c:catAx>
      <c:valAx>
        <c:axId val="650810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1" i="0" u="none" strike="noStrike" kern="1200" baseline="0">
                <a:solidFill>
                  <a:schemeClr val="tx1"/>
                </a:solidFill>
                <a:latin typeface="+mn-lt"/>
                <a:ea typeface="+mn-ea"/>
                <a:cs typeface="+mn-cs"/>
              </a:defRPr>
            </a:pPr>
            <a:endParaRPr lang="ja-JP"/>
          </a:p>
        </c:txPr>
        <c:crossAx val="650814080"/>
        <c:crosses val="autoZero"/>
        <c:crossBetween val="midCat"/>
        <c:dispUnits>
          <c:builtInUnit val="tenThousands"/>
        </c:dispUnits>
      </c:valAx>
      <c:spPr>
        <a:noFill/>
        <a:ln>
          <a:noFill/>
        </a:ln>
        <a:effectLst/>
      </c:spPr>
    </c:plotArea>
    <c:legend>
      <c:legendPos val="r"/>
      <c:layout>
        <c:manualLayout>
          <c:xMode val="edge"/>
          <c:yMode val="edge"/>
          <c:x val="0.20061740110249424"/>
          <c:y val="0.17772136504439498"/>
          <c:w val="0.22158618292554635"/>
          <c:h val="0.38637136541404521"/>
        </c:manualLayout>
      </c:layout>
      <c:overlay val="0"/>
      <c:spPr>
        <a:solidFill>
          <a:schemeClr val="bg1"/>
        </a:solidFill>
        <a:ln>
          <a:noFill/>
        </a:ln>
        <a:effectLst/>
      </c:spPr>
      <c:txPr>
        <a:bodyPr rot="0" spcFirstLastPara="1" vertOverflow="ellipsis" vert="horz" wrap="square" anchor="ctr" anchorCtr="1"/>
        <a:lstStyle/>
        <a:p>
          <a:pPr>
            <a:defRPr lang="ja-JP" sz="20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79237991334674"/>
          <c:y val="0.19292140188772258"/>
          <c:w val="0.51984913595131266"/>
          <c:h val="0.78109019359981147"/>
        </c:manualLayout>
      </c:layout>
      <c:pieChart>
        <c:varyColors val="1"/>
        <c:ser>
          <c:idx val="0"/>
          <c:order val="0"/>
          <c:spPr>
            <a:ln>
              <a:solidFill>
                <a:sysClr val="windowText" lastClr="000000"/>
              </a:solidFill>
            </a:ln>
          </c:spPr>
          <c:dPt>
            <c:idx val="0"/>
            <c:bubble3D val="0"/>
            <c:spPr>
              <a:solidFill>
                <a:schemeClr val="accent1"/>
              </a:solidFill>
              <a:ln w="19050">
                <a:solidFill>
                  <a:sysClr val="windowText" lastClr="000000"/>
                </a:solidFill>
              </a:ln>
              <a:effectLst/>
            </c:spPr>
            <c:extLst>
              <c:ext xmlns:c16="http://schemas.microsoft.com/office/drawing/2014/chart" uri="{C3380CC4-5D6E-409C-BE32-E72D297353CC}">
                <c16:uniqueId val="{00000001-6392-4D8F-B96B-F69BD22570F1}"/>
              </c:ext>
            </c:extLst>
          </c:dPt>
          <c:dPt>
            <c:idx val="1"/>
            <c:bubble3D val="0"/>
            <c:spPr>
              <a:solidFill>
                <a:schemeClr val="accent2"/>
              </a:solidFill>
              <a:ln w="19050">
                <a:solidFill>
                  <a:sysClr val="windowText" lastClr="000000"/>
                </a:solidFill>
              </a:ln>
              <a:effectLst/>
            </c:spPr>
            <c:extLst>
              <c:ext xmlns:c16="http://schemas.microsoft.com/office/drawing/2014/chart" uri="{C3380CC4-5D6E-409C-BE32-E72D297353CC}">
                <c16:uniqueId val="{00000003-6392-4D8F-B96B-F69BD22570F1}"/>
              </c:ext>
            </c:extLst>
          </c:dPt>
          <c:dLbls>
            <c:dLbl>
              <c:idx val="0"/>
              <c:layout>
                <c:manualLayout>
                  <c:x val="-0.18797188223224093"/>
                  <c:y val="-0.14780122818711278"/>
                </c:manualLayout>
              </c:layout>
              <c:tx>
                <c:rich>
                  <a:bodyPr/>
                  <a:lstStyle/>
                  <a:p>
                    <a:fld id="{A40ED6C5-50DC-4812-A581-A8A6E5BE100C}" type="CATEGORYNAME">
                      <a:rPr lang="ja-JP" altLang="en-US" b="1" smtClean="0"/>
                      <a:pPr/>
                      <a:t>[分類名]</a:t>
                    </a:fld>
                    <a:r>
                      <a:rPr lang="ja-JP" altLang="en-US" b="1" baseline="0"/>
                      <a:t> </a:t>
                    </a:r>
                    <a:fld id="{DDE0AE66-4C85-40D3-841D-20593FCF2AEA}" type="VALUE">
                      <a:rPr lang="en-US" altLang="ja-JP" sz="2800" b="1" baseline="0"/>
                      <a:pPr/>
                      <a:t>[値]</a:t>
                    </a:fld>
                    <a:endParaRPr lang="ja-JP" altLang="en-US" b="1" baseline="0"/>
                  </a:p>
                </c:rich>
              </c:tx>
              <c:dLblPos val="bestFit"/>
              <c:showLegendKey val="0"/>
              <c:showVal val="1"/>
              <c:showCatName val="1"/>
              <c:showSerName val="0"/>
              <c:showPercent val="0"/>
              <c:showBubbleSize val="0"/>
              <c:extLst>
                <c:ext xmlns:c15="http://schemas.microsoft.com/office/drawing/2012/chart" uri="{CE6537A1-D6FC-4f65-9D91-7224C49458BB}">
                  <c15:layout>
                    <c:manualLayout>
                      <c:w val="0.24432418014205573"/>
                      <c:h val="0.2890621414600566"/>
                    </c:manualLayout>
                  </c15:layout>
                  <c15:dlblFieldTable/>
                  <c15:showDataLabelsRange val="0"/>
                </c:ext>
                <c:ext xmlns:c16="http://schemas.microsoft.com/office/drawing/2014/chart" uri="{C3380CC4-5D6E-409C-BE32-E72D297353CC}">
                  <c16:uniqueId val="{00000001-6392-4D8F-B96B-F69BD22570F1}"/>
                </c:ext>
              </c:extLst>
            </c:dLbl>
            <c:dLbl>
              <c:idx val="1"/>
              <c:layout>
                <c:manualLayout>
                  <c:x val="0.16683719741891109"/>
                  <c:y val="0.29330807390976538"/>
                </c:manualLayout>
              </c:layout>
              <c:tx>
                <c:rich>
                  <a:bodyPr/>
                  <a:lstStyle/>
                  <a:p>
                    <a:fld id="{06F30719-529C-4AE8-B629-7ED6E79D261C}" type="VALUE">
                      <a:rPr lang="en-US" altLang="ja-JP" sz="2800" b="1" i="0" u="none" strike="noStrike" kern="1200" baseline="0" smtClean="0">
                        <a:solidFill>
                          <a:prstClr val="white"/>
                        </a:solidFill>
                      </a:rPr>
                      <a:pPr/>
                      <a:t>[値]</a:t>
                    </a:fld>
                    <a:endParaRPr lang="ja-JP" altLang="en-US" sz="2400" b="1"/>
                  </a:p>
                  <a:p>
                    <a:fld id="{EC598D13-756E-4E6A-9AD8-AD2C36D9588D}" type="CATEGORYNAME">
                      <a:rPr lang="ja-JP" altLang="en-US" b="1" smtClean="0"/>
                      <a:pPr/>
                      <a:t>[分類名]</a:t>
                    </a:fld>
                    <a:endParaRPr lang="ja-JP" altLang="en-US"/>
                  </a:p>
                </c:rich>
              </c:tx>
              <c:dLblPos val="bestFit"/>
              <c:showLegendKey val="0"/>
              <c:showVal val="1"/>
              <c:showCatName val="1"/>
              <c:showSerName val="0"/>
              <c:showPercent val="0"/>
              <c:showBubbleSize val="0"/>
              <c:extLst>
                <c:ext xmlns:c15="http://schemas.microsoft.com/office/drawing/2012/chart" uri="{CE6537A1-D6FC-4f65-9D91-7224C49458BB}">
                  <c15:layout>
                    <c:manualLayout>
                      <c:w val="0.38227609168079202"/>
                      <c:h val="0.30415960969000294"/>
                    </c:manualLayout>
                  </c15:layout>
                  <c15:dlblFieldTable/>
                  <c15:showDataLabelsRange val="0"/>
                </c:ext>
                <c:ext xmlns:c16="http://schemas.microsoft.com/office/drawing/2014/chart" uri="{C3380CC4-5D6E-409C-BE32-E72D297353CC}">
                  <c16:uniqueId val="{00000003-6392-4D8F-B96B-F69BD22570F1}"/>
                </c:ext>
              </c:extLst>
            </c:dLbl>
            <c:spPr>
              <a:noFill/>
              <a:ln>
                <a:noFill/>
              </a:ln>
              <a:effectLst/>
            </c:spPr>
            <c:txPr>
              <a:bodyPr rot="0" spcFirstLastPara="1" vertOverflow="ellipsis" vert="horz" wrap="square" lIns="38100" tIns="19050" rIns="38100" bIns="19050" anchor="ctr" anchorCtr="1">
                <a:spAutoFit/>
              </a:bodyPr>
              <a:lstStyle/>
              <a:p>
                <a:pPr>
                  <a:defRPr lang="ja-JP" sz="2400" b="0" i="0" u="none" strike="noStrike" kern="1200" baseline="0">
                    <a:solidFill>
                      <a:schemeClr val="bg1"/>
                    </a:solidFill>
                    <a:latin typeface="+mn-lt"/>
                    <a:ea typeface="+mn-ea"/>
                    <a:cs typeface="+mn-cs"/>
                  </a:defRPr>
                </a:pPr>
                <a:endParaRPr lang="ja-JP"/>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Sheet1!$B$40:$C$40</c:f>
              <c:strCache>
                <c:ptCount val="2"/>
                <c:pt idx="0">
                  <c:v>そう思う</c:v>
                </c:pt>
                <c:pt idx="1">
                  <c:v>そうは思わない</c:v>
                </c:pt>
              </c:strCache>
            </c:strRef>
          </c:cat>
          <c:val>
            <c:numRef>
              <c:f>Sheet1!$B$41:$C$41</c:f>
              <c:numCache>
                <c:formatCode>0%</c:formatCode>
                <c:ptCount val="2"/>
                <c:pt idx="0">
                  <c:v>0.75</c:v>
                </c:pt>
                <c:pt idx="1">
                  <c:v>0.25</c:v>
                </c:pt>
              </c:numCache>
            </c:numRef>
          </c:val>
          <c:extLst>
            <c:ext xmlns:c16="http://schemas.microsoft.com/office/drawing/2014/chart" uri="{C3380CC4-5D6E-409C-BE32-E72D297353CC}">
              <c16:uniqueId val="{00000004-6392-4D8F-B96B-F69BD22570F1}"/>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18830196275102E-2"/>
          <c:y val="0.17084974341811132"/>
          <c:w val="0.89962644952065574"/>
          <c:h val="0.71824940251318281"/>
        </c:manualLayout>
      </c:layout>
      <c:lineChart>
        <c:grouping val="standard"/>
        <c:varyColors val="0"/>
        <c:ser>
          <c:idx val="0"/>
          <c:order val="0"/>
          <c:tx>
            <c:v>東京電力の現行料金</c:v>
          </c:tx>
          <c:spPr>
            <a:ln w="38100" cap="rnd">
              <a:solidFill>
                <a:schemeClr val="accent1"/>
              </a:solidFill>
              <a:round/>
            </a:ln>
            <a:effectLst/>
          </c:spPr>
          <c:marker>
            <c:symbol val="none"/>
          </c:marker>
          <c:cat>
            <c:numRef>
              <c:f>Sheet1!$F$16:$G$16</c:f>
              <c:numCache>
                <c:formatCode>General</c:formatCode>
                <c:ptCount val="2"/>
                <c:pt idx="0">
                  <c:v>600</c:v>
                </c:pt>
                <c:pt idx="1">
                  <c:v>780</c:v>
                </c:pt>
              </c:numCache>
            </c:numRef>
          </c:cat>
          <c:val>
            <c:numRef>
              <c:f>Sheet1!$F$17:$G$17</c:f>
              <c:numCache>
                <c:formatCode>General</c:formatCode>
                <c:ptCount val="2"/>
                <c:pt idx="0">
                  <c:v>17126</c:v>
                </c:pt>
                <c:pt idx="1">
                  <c:v>22546</c:v>
                </c:pt>
              </c:numCache>
            </c:numRef>
          </c:val>
          <c:smooth val="0"/>
          <c:extLst>
            <c:ext xmlns:c16="http://schemas.microsoft.com/office/drawing/2014/chart" uri="{C3380CC4-5D6E-409C-BE32-E72D297353CC}">
              <c16:uniqueId val="{00000000-0D02-4E45-8A0B-964A6E1F8D8F}"/>
            </c:ext>
          </c:extLst>
        </c:ser>
        <c:ser>
          <c:idx val="3"/>
          <c:order val="1"/>
          <c:tx>
            <c:v>環境価値を加味した東京電力の料金</c:v>
          </c:tx>
          <c:spPr>
            <a:ln w="38100" cap="rnd">
              <a:solidFill>
                <a:schemeClr val="accent1"/>
              </a:solidFill>
              <a:prstDash val="dash"/>
              <a:round/>
            </a:ln>
            <a:effectLst/>
          </c:spPr>
          <c:marker>
            <c:symbol val="none"/>
          </c:marker>
          <c:val>
            <c:numRef>
              <c:f>Sheet1!$F$24:$G$24</c:f>
              <c:numCache>
                <c:formatCode>General</c:formatCode>
                <c:ptCount val="2"/>
                <c:pt idx="0">
                  <c:v>17032</c:v>
                </c:pt>
                <c:pt idx="1">
                  <c:v>22424</c:v>
                </c:pt>
              </c:numCache>
            </c:numRef>
          </c:val>
          <c:smooth val="0"/>
          <c:extLst>
            <c:ext xmlns:c16="http://schemas.microsoft.com/office/drawing/2014/chart" uri="{C3380CC4-5D6E-409C-BE32-E72D297353CC}">
              <c16:uniqueId val="{00000001-0D02-4E45-8A0B-964A6E1F8D8F}"/>
            </c:ext>
          </c:extLst>
        </c:ser>
        <c:ser>
          <c:idx val="2"/>
          <c:order val="2"/>
          <c:tx>
            <c:v>みんな電力の現行料金</c:v>
          </c:tx>
          <c:spPr>
            <a:ln w="38100" cap="rnd">
              <a:solidFill>
                <a:srgbClr val="FF0000"/>
              </a:solidFill>
              <a:round/>
            </a:ln>
            <a:effectLst/>
          </c:spPr>
          <c:marker>
            <c:symbol val="none"/>
          </c:marker>
          <c:cat>
            <c:numRef>
              <c:f>Sheet1!$F$16:$G$16</c:f>
              <c:numCache>
                <c:formatCode>General</c:formatCode>
                <c:ptCount val="2"/>
                <c:pt idx="0">
                  <c:v>600</c:v>
                </c:pt>
                <c:pt idx="1">
                  <c:v>780</c:v>
                </c:pt>
              </c:numCache>
            </c:numRef>
          </c:cat>
          <c:val>
            <c:numRef>
              <c:f>Sheet1!$F$18:$G$18</c:f>
              <c:numCache>
                <c:formatCode>General</c:formatCode>
                <c:ptCount val="2"/>
                <c:pt idx="0">
                  <c:v>16821</c:v>
                </c:pt>
                <c:pt idx="1">
                  <c:v>21502.799999999999</c:v>
                </c:pt>
              </c:numCache>
            </c:numRef>
          </c:val>
          <c:smooth val="0"/>
          <c:extLst>
            <c:ext xmlns:c16="http://schemas.microsoft.com/office/drawing/2014/chart" uri="{C3380CC4-5D6E-409C-BE32-E72D297353CC}">
              <c16:uniqueId val="{00000002-0D02-4E45-8A0B-964A6E1F8D8F}"/>
            </c:ext>
          </c:extLst>
        </c:ser>
        <c:ser>
          <c:idx val="1"/>
          <c:order val="3"/>
          <c:tx>
            <c:v>環境価値を加味したみんな電力の料金</c:v>
          </c:tx>
          <c:spPr>
            <a:ln w="38100" cap="rnd">
              <a:solidFill>
                <a:srgbClr val="FF0000"/>
              </a:solidFill>
              <a:prstDash val="dash"/>
              <a:round/>
            </a:ln>
            <a:effectLst/>
          </c:spPr>
          <c:marker>
            <c:symbol val="none"/>
          </c:marker>
          <c:val>
            <c:numRef>
              <c:f>Sheet1!$F$26:$G$26</c:f>
              <c:numCache>
                <c:formatCode>General</c:formatCode>
                <c:ptCount val="2"/>
                <c:pt idx="0">
                  <c:v>16041</c:v>
                </c:pt>
                <c:pt idx="1">
                  <c:v>20488.8</c:v>
                </c:pt>
              </c:numCache>
            </c:numRef>
          </c:val>
          <c:smooth val="0"/>
          <c:extLst>
            <c:ext xmlns:c16="http://schemas.microsoft.com/office/drawing/2014/chart" uri="{C3380CC4-5D6E-409C-BE32-E72D297353CC}">
              <c16:uniqueId val="{00000003-0D02-4E45-8A0B-964A6E1F8D8F}"/>
            </c:ext>
          </c:extLst>
        </c:ser>
        <c:dLbls>
          <c:showLegendKey val="0"/>
          <c:showVal val="0"/>
          <c:showCatName val="0"/>
          <c:showSerName val="0"/>
          <c:showPercent val="0"/>
          <c:showBubbleSize val="0"/>
        </c:dLbls>
        <c:smooth val="0"/>
        <c:axId val="610221656"/>
        <c:axId val="610222640"/>
      </c:lineChart>
      <c:catAx>
        <c:axId val="610221656"/>
        <c:scaling>
          <c:orientation val="minMax"/>
        </c:scaling>
        <c:delete val="0"/>
        <c:axPos val="b"/>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en-US" altLang="ja-JP" sz="2000" b="1">
                    <a:solidFill>
                      <a:sysClr val="windowText" lastClr="000000"/>
                    </a:solidFill>
                    <a:latin typeface="ＭＳ ゴシック" panose="020B0609070205080204" pitchFamily="49" charset="-128"/>
                    <a:ea typeface="ＭＳ ゴシック" panose="020B0609070205080204" pitchFamily="49" charset="-128"/>
                  </a:rPr>
                  <a:t>(kwh)</a:t>
                </a:r>
              </a:p>
            </c:rich>
          </c:tx>
          <c:layout>
            <c:manualLayout>
              <c:xMode val="edge"/>
              <c:yMode val="edge"/>
              <c:x val="0.93650259297297966"/>
              <c:y val="0.8561081671890346"/>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1" i="0" u="none" strike="noStrike" kern="1200" baseline="0">
                <a:solidFill>
                  <a:schemeClr val="tx1"/>
                </a:solidFill>
                <a:latin typeface="+mn-lt"/>
                <a:ea typeface="+mn-ea"/>
                <a:cs typeface="+mn-cs"/>
              </a:defRPr>
            </a:pPr>
            <a:endParaRPr lang="ja-JP"/>
          </a:p>
        </c:txPr>
        <c:crossAx val="610222640"/>
        <c:crosses val="autoZero"/>
        <c:auto val="1"/>
        <c:lblAlgn val="ctr"/>
        <c:lblOffset val="50"/>
        <c:tickMarkSkip val="8000"/>
        <c:noMultiLvlLbl val="0"/>
      </c:catAx>
      <c:valAx>
        <c:axId val="610222640"/>
        <c:scaling>
          <c:orientation val="minMax"/>
          <c:max val="23000"/>
          <c:min val="160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lang="ja-JP" sz="2000" b="0" i="0" u="none" strike="noStrike" kern="1200" baseline="0">
                    <a:solidFill>
                      <a:schemeClr val="tx1">
                        <a:lumMod val="65000"/>
                        <a:lumOff val="35000"/>
                      </a:schemeClr>
                    </a:solidFill>
                    <a:latin typeface="+mn-lt"/>
                    <a:ea typeface="+mn-ea"/>
                    <a:cs typeface="+mn-cs"/>
                  </a:defRPr>
                </a:pPr>
                <a:r>
                  <a:rPr lang="en-US" altLang="ja-JP" sz="2000" b="1">
                    <a:solidFill>
                      <a:schemeClr val="tx1"/>
                    </a:solidFill>
                  </a:rPr>
                  <a:t>(</a:t>
                </a:r>
                <a:r>
                  <a:rPr lang="ja-JP" altLang="en-US" sz="2000" b="1">
                    <a:solidFill>
                      <a:schemeClr val="tx1"/>
                    </a:solidFill>
                  </a:rPr>
                  <a:t>万円</a:t>
                </a:r>
                <a:r>
                  <a:rPr lang="en-US" altLang="ja-JP" sz="2000" b="1">
                    <a:solidFill>
                      <a:schemeClr val="tx1"/>
                    </a:solidFill>
                  </a:rPr>
                  <a:t>)</a:t>
                </a:r>
              </a:p>
            </c:rich>
          </c:tx>
          <c:layout>
            <c:manualLayout>
              <c:xMode val="edge"/>
              <c:yMode val="edge"/>
              <c:x val="5.5612613640686225E-4"/>
              <c:y val="5.0199272040002407E-2"/>
            </c:manualLayout>
          </c:layout>
          <c:overlay val="0"/>
          <c:spPr>
            <a:noFill/>
            <a:ln>
              <a:noFill/>
            </a:ln>
            <a:effectLst/>
          </c:spPr>
          <c:txPr>
            <a:bodyPr rot="0" spcFirstLastPara="1" vertOverflow="ellipsis"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2000" b="1" i="0" u="none" strike="noStrike" kern="1200" baseline="0">
                <a:solidFill>
                  <a:schemeClr val="tx1"/>
                </a:solidFill>
                <a:latin typeface="+mn-lt"/>
                <a:ea typeface="+mn-ea"/>
                <a:cs typeface="+mn-cs"/>
              </a:defRPr>
            </a:pPr>
            <a:endParaRPr lang="ja-JP"/>
          </a:p>
        </c:txPr>
        <c:crossAx val="610221656"/>
        <c:crosses val="autoZero"/>
        <c:crossBetween val="midCat"/>
        <c:majorUnit val="1000"/>
        <c:dispUnits>
          <c:builtInUnit val="tenThousands"/>
        </c:dispUnits>
      </c:valAx>
      <c:spPr>
        <a:noFill/>
        <a:ln>
          <a:noFill/>
        </a:ln>
        <a:effectLst/>
      </c:spPr>
    </c:plotArea>
    <c:legend>
      <c:legendPos val="r"/>
      <c:layout>
        <c:manualLayout>
          <c:xMode val="edge"/>
          <c:yMode val="edge"/>
          <c:x val="9.3327627524820267E-2"/>
          <c:y val="7.6486358908455288E-2"/>
          <c:w val="0.60277872874586325"/>
          <c:h val="0.29845488880447946"/>
        </c:manualLayout>
      </c:layout>
      <c:overlay val="0"/>
      <c:spPr>
        <a:solidFill>
          <a:schemeClr val="bg1"/>
        </a:solidFill>
        <a:ln>
          <a:noFill/>
        </a:ln>
        <a:effectLst/>
      </c:spPr>
      <c:txPr>
        <a:bodyPr rot="0" spcFirstLastPara="1" vertOverflow="ellipsis" vert="horz" wrap="square" anchor="ctr" anchorCtr="1"/>
        <a:lstStyle/>
        <a:p>
          <a:pPr>
            <a:defRPr lang="ja-JP" sz="2000" b="1" i="0" u="none" strike="noStrike" kern="1200" baseline="0">
              <a:solidFill>
                <a:schemeClr val="tx1"/>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正方形/長方形 1">
          <a:extLst xmlns:a="http://schemas.openxmlformats.org/drawingml/2006/main">
            <a:ext uri="{FF2B5EF4-FFF2-40B4-BE49-F238E27FC236}">
              <a16:creationId xmlns:a16="http://schemas.microsoft.com/office/drawing/2014/main" id="{94E85F2F-896A-4C03-A311-57B58E14A057}"/>
            </a:ext>
          </a:extLst>
        </cdr:cNvPr>
        <cdr:cNvSpPr/>
      </cdr:nvSpPr>
      <cdr:spPr>
        <a:xfrm xmlns:a="http://schemas.openxmlformats.org/drawingml/2006/main">
          <a:off x="0" y="0"/>
          <a:ext cx="7704524" cy="4073314"/>
        </a:xfrm>
        <a:prstGeom xmlns:a="http://schemas.openxmlformats.org/drawingml/2006/main" prst="rect">
          <a:avLst/>
        </a:prstGeom>
        <a:noFill xmlns:a="http://schemas.openxmlformats.org/drawingml/2006/main"/>
        <a:ln xmlns:a="http://schemas.openxmlformats.org/drawingml/2006/main" w="762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2.xml><?xml version="1.0" encoding="utf-8"?>
<c:userShapes xmlns:c="http://schemas.openxmlformats.org/drawingml/2006/chart">
  <cdr:relSizeAnchor xmlns:cdr="http://schemas.openxmlformats.org/drawingml/2006/chartDrawing">
    <cdr:from>
      <cdr:x>0.007</cdr:x>
      <cdr:y>0</cdr:y>
    </cdr:from>
    <cdr:to>
      <cdr:x>0.12441</cdr:x>
      <cdr:y>0.09134</cdr:y>
    </cdr:to>
    <cdr:sp macro="" textlink="">
      <cdr:nvSpPr>
        <cdr:cNvPr id="2" name="テキスト ボックス 1">
          <a:extLst xmlns:a="http://schemas.openxmlformats.org/drawingml/2006/main">
            <a:ext uri="{FF2B5EF4-FFF2-40B4-BE49-F238E27FC236}">
              <a16:creationId xmlns:a16="http://schemas.microsoft.com/office/drawing/2014/main" id="{259039E5-BF3A-4984-826E-33C163BE26D3}"/>
            </a:ext>
          </a:extLst>
        </cdr:cNvPr>
        <cdr:cNvSpPr txBox="1"/>
      </cdr:nvSpPr>
      <cdr:spPr>
        <a:xfrm xmlns:a="http://schemas.openxmlformats.org/drawingml/2006/main">
          <a:off x="54411" y="-898535"/>
          <a:ext cx="912272" cy="4502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000" dirty="0"/>
            <a:t>(</a:t>
          </a:r>
          <a:r>
            <a:rPr lang="ja-JP" altLang="en-US" sz="2000" dirty="0"/>
            <a:t>万円</a:t>
          </a:r>
          <a:r>
            <a:rPr lang="en-US" altLang="ja-JP" sz="2000" dirty="0"/>
            <a:t>)</a:t>
          </a:r>
          <a:endParaRPr lang="ja-JP" altLang="en-US" sz="2000" dirty="0"/>
        </a:p>
      </cdr:txBody>
    </cdr:sp>
  </cdr:relSizeAnchor>
  <cdr:relSizeAnchor xmlns:cdr="http://schemas.openxmlformats.org/drawingml/2006/chartDrawing">
    <cdr:from>
      <cdr:x>0.90167</cdr:x>
      <cdr:y>0.89823</cdr:y>
    </cdr:from>
    <cdr:to>
      <cdr:x>1</cdr:x>
      <cdr:y>0.97224</cdr:y>
    </cdr:to>
    <cdr:sp macro="" textlink="">
      <cdr:nvSpPr>
        <cdr:cNvPr id="3" name="テキスト ボックス 2">
          <a:extLst xmlns:a="http://schemas.openxmlformats.org/drawingml/2006/main">
            <a:ext uri="{FF2B5EF4-FFF2-40B4-BE49-F238E27FC236}">
              <a16:creationId xmlns:a16="http://schemas.microsoft.com/office/drawing/2014/main" id="{8ACC8460-5A5D-46B3-9596-6E5F3CF4B993}"/>
            </a:ext>
          </a:extLst>
        </cdr:cNvPr>
        <cdr:cNvSpPr txBox="1"/>
      </cdr:nvSpPr>
      <cdr:spPr>
        <a:xfrm xmlns:a="http://schemas.openxmlformats.org/drawingml/2006/main">
          <a:off x="7006136" y="4427907"/>
          <a:ext cx="764041" cy="36484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altLang="ja-JP" sz="1800" dirty="0"/>
            <a:t>(kWh)</a:t>
          </a:r>
          <a:endParaRPr lang="ja-JP" altLang="en-US"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0.2862</cdr:x>
      <cdr:y>0.79683</cdr:y>
    </cdr:from>
    <cdr:to>
      <cdr:x>0.89037</cdr:x>
      <cdr:y>0.97868</cdr:y>
    </cdr:to>
    <cdr:sp macro="" textlink="">
      <cdr:nvSpPr>
        <cdr:cNvPr id="3" name="テキスト ボックス 2">
          <a:extLst xmlns:a="http://schemas.openxmlformats.org/drawingml/2006/main">
            <a:ext uri="{FF2B5EF4-FFF2-40B4-BE49-F238E27FC236}">
              <a16:creationId xmlns:a16="http://schemas.microsoft.com/office/drawing/2014/main" id="{B8CCB687-169C-43AB-A7A0-2BD494545B05}"/>
            </a:ext>
          </a:extLst>
        </cdr:cNvPr>
        <cdr:cNvSpPr txBox="1"/>
      </cdr:nvSpPr>
      <cdr:spPr>
        <a:xfrm xmlns:a="http://schemas.openxmlformats.org/drawingml/2006/main">
          <a:off x="2257165" y="3449228"/>
          <a:ext cx="4764947" cy="7871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kumimoji="1" lang="ja-JP" altLang="en-US" sz="2000" b="1" dirty="0">
              <a:solidFill>
                <a:schemeClr val="tx1"/>
              </a:solidFill>
              <a:latin typeface="ＭＳ ゴシック" panose="020B0609070205080204" pitchFamily="49" charset="-128"/>
              <a:ea typeface="ＭＳ ゴシック" panose="020B0609070205080204" pitchFamily="49" charset="-128"/>
            </a:rPr>
            <a:t>東京電力の再エネ電源比率：　</a:t>
          </a:r>
          <a:r>
            <a:rPr kumimoji="1" lang="en-US" altLang="ja-JP" sz="2000" b="1" dirty="0">
              <a:solidFill>
                <a:schemeClr val="tx1"/>
              </a:solidFill>
              <a:latin typeface="+mn-ea"/>
            </a:rPr>
            <a:t>12%</a:t>
          </a:r>
        </a:p>
        <a:p xmlns:a="http://schemas.openxmlformats.org/drawingml/2006/main">
          <a:pPr algn="ctr"/>
          <a:r>
            <a:rPr kumimoji="1" lang="ja-JP" altLang="en-US" sz="2000" b="1" dirty="0">
              <a:solidFill>
                <a:schemeClr val="tx1"/>
              </a:solidFill>
              <a:latin typeface="ＭＳ ゴシック" panose="020B0609070205080204" pitchFamily="49" charset="-128"/>
              <a:ea typeface="ＭＳ ゴシック" panose="020B0609070205080204" pitchFamily="49" charset="-128"/>
            </a:rPr>
            <a:t>みんな電力の再エネ電源比率：</a:t>
          </a:r>
          <a:r>
            <a:rPr kumimoji="1" lang="en-US" altLang="ja-JP" sz="2000" b="1" dirty="0">
              <a:solidFill>
                <a:schemeClr val="tx1"/>
              </a:solidFill>
              <a:latin typeface="+mn-ea"/>
            </a:rPr>
            <a:t>100%</a:t>
          </a:r>
        </a:p>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A3BFE3DB-72E8-4882-8331-B12A55AE0011}"/>
              </a:ext>
            </a:extLst>
          </p:cNvPr>
          <p:cNvSpPr>
            <a:spLocks noGrp="1"/>
          </p:cNvSpPr>
          <p:nvPr>
            <p:ph type="dt" sz="quarter" idx="1"/>
          </p:nvPr>
        </p:nvSpPr>
        <p:spPr>
          <a:xfrm>
            <a:off x="5676431" y="0"/>
            <a:ext cx="4342130" cy="346003"/>
          </a:xfrm>
          <a:prstGeom prst="rect">
            <a:avLst/>
          </a:prstGeom>
        </p:spPr>
        <p:txBody>
          <a:bodyPr vert="horz" lIns="96616" tIns="48308" rIns="96616" bIns="48308" rtlCol="0"/>
          <a:lstStyle>
            <a:lvl1pPr algn="r">
              <a:defRPr sz="1300"/>
            </a:lvl1pPr>
          </a:lstStyle>
          <a:p>
            <a:r>
              <a:rPr kumimoji="1" lang="en-US" altLang="ja-JP" dirty="0"/>
              <a:t>2019/12/3</a:t>
            </a:r>
            <a:endParaRPr kumimoji="1" lang="ja-JP" altLang="en-US" dirty="0"/>
          </a:p>
        </p:txBody>
      </p:sp>
      <p:sp>
        <p:nvSpPr>
          <p:cNvPr id="6" name="スライド番号プレースホルダー 5">
            <a:extLst>
              <a:ext uri="{FF2B5EF4-FFF2-40B4-BE49-F238E27FC236}">
                <a16:creationId xmlns:a16="http://schemas.microsoft.com/office/drawing/2014/main" id="{48194665-C46E-4E33-99FE-EA25A54D6665}"/>
              </a:ext>
            </a:extLst>
          </p:cNvPr>
          <p:cNvSpPr>
            <a:spLocks noGrp="1"/>
          </p:cNvSpPr>
          <p:nvPr>
            <p:ph type="sldNum" sz="quarter" idx="3"/>
          </p:nvPr>
        </p:nvSpPr>
        <p:spPr>
          <a:xfrm>
            <a:off x="5675313" y="6542088"/>
            <a:ext cx="4343400" cy="346075"/>
          </a:xfrm>
          <a:prstGeom prst="rect">
            <a:avLst/>
          </a:prstGeom>
        </p:spPr>
        <p:txBody>
          <a:bodyPr vert="horz" lIns="91440" tIns="45720" rIns="91440" bIns="45720" rtlCol="0" anchor="b"/>
          <a:lstStyle>
            <a:lvl1pPr algn="r">
              <a:defRPr sz="1200"/>
            </a:lvl1pPr>
          </a:lstStyle>
          <a:p>
            <a:endParaRPr kumimoji="1" lang="ja-JP" altLang="en-US" dirty="0"/>
          </a:p>
        </p:txBody>
      </p:sp>
    </p:spTree>
    <p:extLst>
      <p:ext uri="{BB962C8B-B14F-4D97-AF65-F5344CB8AC3E}">
        <p14:creationId xmlns:p14="http://schemas.microsoft.com/office/powerpoint/2010/main" val="381403466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2130" cy="345604"/>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5851" y="1"/>
            <a:ext cx="4342130" cy="345604"/>
          </a:xfrm>
          <a:prstGeom prst="rect">
            <a:avLst/>
          </a:prstGeom>
        </p:spPr>
        <p:txBody>
          <a:bodyPr vert="horz" lIns="96616" tIns="48308" rIns="96616" bIns="48308" rtlCol="0"/>
          <a:lstStyle>
            <a:lvl1pPr algn="r">
              <a:defRPr sz="1300"/>
            </a:lvl1pPr>
          </a:lstStyle>
          <a:p>
            <a:r>
              <a:rPr kumimoji="1" lang="en-US" altLang="ja-JP"/>
              <a:t>2019/10/26</a:t>
            </a:r>
            <a:endParaRPr kumimoji="1" lang="ja-JP" altLang="en-US"/>
          </a:p>
        </p:txBody>
      </p:sp>
      <p:sp>
        <p:nvSpPr>
          <p:cNvPr id="4" name="スライド イメージ プレースホルダー 3"/>
          <p:cNvSpPr>
            <a:spLocks noGrp="1" noRot="1" noChangeAspect="1"/>
          </p:cNvSpPr>
          <p:nvPr>
            <p:ph type="sldImg" idx="2"/>
          </p:nvPr>
        </p:nvSpPr>
        <p:spPr>
          <a:xfrm>
            <a:off x="3459163" y="860425"/>
            <a:ext cx="3101975" cy="2325688"/>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1002030" y="3314928"/>
            <a:ext cx="8016240" cy="2712215"/>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0"/>
            <a:ext cx="4342130" cy="345603"/>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5851" y="6542560"/>
            <a:ext cx="4342130" cy="345603"/>
          </a:xfrm>
          <a:prstGeom prst="rect">
            <a:avLst/>
          </a:prstGeom>
        </p:spPr>
        <p:txBody>
          <a:bodyPr vert="horz" lIns="96616" tIns="48308" rIns="96616" bIns="48308" rtlCol="0" anchor="b"/>
          <a:lstStyle>
            <a:lvl1pPr algn="r">
              <a:defRPr sz="1300"/>
            </a:lvl1pPr>
          </a:lstStyle>
          <a:p>
            <a:fld id="{F5CE8EEF-CA41-420B-956E-93787EED6B2D}" type="slidenum">
              <a:rPr kumimoji="1" lang="ja-JP" altLang="en-US" smtClean="0"/>
              <a:t>‹#›</a:t>
            </a:fld>
            <a:endParaRPr kumimoji="1" lang="ja-JP" altLang="en-US"/>
          </a:p>
        </p:txBody>
      </p:sp>
    </p:spTree>
    <p:extLst>
      <p:ext uri="{BB962C8B-B14F-4D97-AF65-F5344CB8AC3E}">
        <p14:creationId xmlns:p14="http://schemas.microsoft.com/office/powerpoint/2010/main" val="3426073213"/>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11" name="日付プレースホルダー 10">
            <a:extLst>
              <a:ext uri="{FF2B5EF4-FFF2-40B4-BE49-F238E27FC236}">
                <a16:creationId xmlns:a16="http://schemas.microsoft.com/office/drawing/2014/main" id="{869134F4-0156-470C-8F8E-27A943368E0C}"/>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4212661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11" name="日付プレースホルダー 10">
            <a:extLst>
              <a:ext uri="{FF2B5EF4-FFF2-40B4-BE49-F238E27FC236}">
                <a16:creationId xmlns:a16="http://schemas.microsoft.com/office/drawing/2014/main" id="{3F71DA38-97DC-4216-9293-E9476C1986C4}"/>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264863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11" name="日付プレースホルダー 10">
            <a:extLst>
              <a:ext uri="{FF2B5EF4-FFF2-40B4-BE49-F238E27FC236}">
                <a16:creationId xmlns:a16="http://schemas.microsoft.com/office/drawing/2014/main" id="{3BC20AD5-00FB-4F8F-919C-23214797877F}"/>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174959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11" name="日付プレースホルダー 10">
            <a:extLst>
              <a:ext uri="{FF2B5EF4-FFF2-40B4-BE49-F238E27FC236}">
                <a16:creationId xmlns:a16="http://schemas.microsoft.com/office/drawing/2014/main" id="{A7812D01-8091-4AAC-BBEC-600B6092948A}"/>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2799429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一か月の料金と明記</a:t>
            </a:r>
          </a:p>
        </p:txBody>
      </p:sp>
      <p:sp>
        <p:nvSpPr>
          <p:cNvPr id="11" name="日付プレースホルダー 10">
            <a:extLst>
              <a:ext uri="{FF2B5EF4-FFF2-40B4-BE49-F238E27FC236}">
                <a16:creationId xmlns:a16="http://schemas.microsoft.com/office/drawing/2014/main" id="{2C9E1993-29F0-4ACA-8A3D-BEE889648BF0}"/>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506094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前頁低いとしているため</a:t>
            </a:r>
            <a:endParaRPr kumimoji="1" lang="en-US" altLang="ja-JP"/>
          </a:p>
          <a:p>
            <a:r>
              <a:rPr kumimoji="1" lang="ja-JP" altLang="en-US"/>
              <a:t>低いにも関わらず　の方が自然かも</a:t>
            </a:r>
          </a:p>
        </p:txBody>
      </p:sp>
      <p:sp>
        <p:nvSpPr>
          <p:cNvPr id="11" name="日付プレースホルダー 10">
            <a:extLst>
              <a:ext uri="{FF2B5EF4-FFF2-40B4-BE49-F238E27FC236}">
                <a16:creationId xmlns:a16="http://schemas.microsoft.com/office/drawing/2014/main" id="{0FD23B1D-8649-4A22-BCFE-6ACEF8C34EFD}"/>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240712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11" name="日付プレースホルダー 10">
            <a:extLst>
              <a:ext uri="{FF2B5EF4-FFF2-40B4-BE49-F238E27FC236}">
                <a16:creationId xmlns:a16="http://schemas.microsoft.com/office/drawing/2014/main" id="{9CFA3EEA-E62C-41FA-B861-0D8E0522A4AB}"/>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200434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11" name="日付プレースホルダー 10">
            <a:extLst>
              <a:ext uri="{FF2B5EF4-FFF2-40B4-BE49-F238E27FC236}">
                <a16:creationId xmlns:a16="http://schemas.microsoft.com/office/drawing/2014/main" id="{C20ECE30-E639-453F-BDDA-A32B8D0192AA}"/>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687268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11" name="日付プレースホルダー 10">
            <a:extLst>
              <a:ext uri="{FF2B5EF4-FFF2-40B4-BE49-F238E27FC236}">
                <a16:creationId xmlns:a16="http://schemas.microsoft.com/office/drawing/2014/main" id="{20B5CB50-6083-4FE9-B681-B8D20C87D716}"/>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351913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レイアウト</a:t>
            </a:r>
          </a:p>
        </p:txBody>
      </p:sp>
      <p:sp>
        <p:nvSpPr>
          <p:cNvPr id="11" name="日付プレースホルダー 10">
            <a:extLst>
              <a:ext uri="{FF2B5EF4-FFF2-40B4-BE49-F238E27FC236}">
                <a16:creationId xmlns:a16="http://schemas.microsoft.com/office/drawing/2014/main" id="{810F2C74-4157-45DF-AC15-24577FBD373B}"/>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93798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11" name="日付プレースホルダー 10">
            <a:extLst>
              <a:ext uri="{FF2B5EF4-FFF2-40B4-BE49-F238E27FC236}">
                <a16:creationId xmlns:a16="http://schemas.microsoft.com/office/drawing/2014/main" id="{6BED5790-C0D5-4480-9EE9-45A4F588AD47}"/>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330069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主要再エネの欄カット</a:t>
            </a:r>
          </a:p>
        </p:txBody>
      </p:sp>
      <p:sp>
        <p:nvSpPr>
          <p:cNvPr id="11" name="日付プレースホルダー 10">
            <a:extLst>
              <a:ext uri="{FF2B5EF4-FFF2-40B4-BE49-F238E27FC236}">
                <a16:creationId xmlns:a16="http://schemas.microsoft.com/office/drawing/2014/main" id="{969E61EE-FAE5-4FDF-AE60-23BE5806429A}"/>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195988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11" name="日付プレースホルダー 10">
            <a:extLst>
              <a:ext uri="{FF2B5EF4-FFF2-40B4-BE49-F238E27FC236}">
                <a16:creationId xmlns:a16="http://schemas.microsoft.com/office/drawing/2014/main" id="{A4E7D5C8-3C64-47A2-A971-FC86933A1E10}"/>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17682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11" name="日付プレースホルダー 10">
            <a:extLst>
              <a:ext uri="{FF2B5EF4-FFF2-40B4-BE49-F238E27FC236}">
                <a16:creationId xmlns:a16="http://schemas.microsoft.com/office/drawing/2014/main" id="{90013FAF-100D-4A38-8418-37D051716E55}"/>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9386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11" name="日付プレースホルダー 10">
            <a:extLst>
              <a:ext uri="{FF2B5EF4-FFF2-40B4-BE49-F238E27FC236}">
                <a16:creationId xmlns:a16="http://schemas.microsoft.com/office/drawing/2014/main" id="{9466D02C-22F0-40D7-BBA3-5F6BA5F82B6C}"/>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245902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「市場」吟味</a:t>
            </a:r>
          </a:p>
        </p:txBody>
      </p:sp>
      <p:sp>
        <p:nvSpPr>
          <p:cNvPr id="11" name="日付プレースホルダー 10">
            <a:extLst>
              <a:ext uri="{FF2B5EF4-FFF2-40B4-BE49-F238E27FC236}">
                <a16:creationId xmlns:a16="http://schemas.microsoft.com/office/drawing/2014/main" id="{EBE48241-1192-470A-980A-D3118046C0F3}"/>
              </a:ext>
            </a:extLst>
          </p:cNvPr>
          <p:cNvSpPr>
            <a:spLocks noGrp="1"/>
          </p:cNvSpPr>
          <p:nvPr>
            <p:ph type="dt" idx="1"/>
          </p:nvPr>
        </p:nvSpPr>
        <p:spPr/>
        <p:txBody>
          <a:bodyPr/>
          <a:lstStyle/>
          <a:p>
            <a:r>
              <a:rPr kumimoji="1" lang="en-US" altLang="ja-JP"/>
              <a:t>2019/10/26</a:t>
            </a:r>
            <a:endParaRPr kumimoji="1" lang="ja-JP" altLang="en-US"/>
          </a:p>
        </p:txBody>
      </p:sp>
    </p:spTree>
    <p:extLst>
      <p:ext uri="{BB962C8B-B14F-4D97-AF65-F5344CB8AC3E}">
        <p14:creationId xmlns:p14="http://schemas.microsoft.com/office/powerpoint/2010/main" val="7941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DE8E9B7-FDF7-4C47-8573-D926F4AAD584}" type="datetime1">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52407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AE72C3B-39E8-4C51-8597-0F29614CF13B}" type="datetime1">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38145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4661C33-D7EB-414C-BD0B-5A64035C69C2}" type="datetime1">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51390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A8ACDAD-69AA-444B-BE42-617EF1184F03}" type="datetime1">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51358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15108A-F8C2-4CBA-BDF2-E8976CBC996A}" type="datetime1">
              <a:rPr kumimoji="1" lang="ja-JP" altLang="en-US" smtClean="0"/>
              <a:t>2020/10/19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149223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BFA1489-C997-488D-A813-7703E2D9B847}" type="datetime1">
              <a:rPr kumimoji="1" lang="ja-JP" altLang="en-US" smtClean="0"/>
              <a:t>2020/10/19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332004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E5825A8-DC17-482B-831E-D5FFA2AB6A5D}" type="datetime1">
              <a:rPr kumimoji="1" lang="ja-JP" altLang="en-US" smtClean="0"/>
              <a:t>2020/10/19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268435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E9245D-FE74-4D00-89DD-42AB59757940}" type="datetime1">
              <a:rPr kumimoji="1" lang="ja-JP" altLang="en-US" smtClean="0"/>
              <a:t>2020/10/19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189611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00951-9810-4132-8596-7D99DC6E8D2B}" type="datetime1">
              <a:rPr kumimoji="1" lang="ja-JP" altLang="en-US" smtClean="0"/>
              <a:t>2020/10/19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262278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B52476-2EE1-44F4-A4B5-0F6013B6037A}" type="datetime1">
              <a:rPr kumimoji="1" lang="ja-JP" altLang="en-US" smtClean="0"/>
              <a:t>2020/10/19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166462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693FF52-B56E-434A-BB4A-071C53B2E336}" type="datetime1">
              <a:rPr kumimoji="1" lang="ja-JP" altLang="en-US" smtClean="0"/>
              <a:t>2020/10/19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74937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4AD03E-5EE3-4A30-BFC0-1D0F22FD5CEC}" type="datetime1">
              <a:rPr kumimoji="1" lang="ja-JP" altLang="en-US" smtClean="0"/>
              <a:t>2020/10/19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D2EC4-1B58-483B-971C-946C9F6A56B1}" type="slidenum">
              <a:rPr kumimoji="1" lang="ja-JP" altLang="en-US" smtClean="0"/>
              <a:t>‹#›</a:t>
            </a:fld>
            <a:endParaRPr kumimoji="1" lang="ja-JP" altLang="en-US"/>
          </a:p>
        </p:txBody>
      </p:sp>
    </p:spTree>
    <p:extLst>
      <p:ext uri="{BB962C8B-B14F-4D97-AF65-F5344CB8AC3E}">
        <p14:creationId xmlns:p14="http://schemas.microsoft.com/office/powerpoint/2010/main" val="539945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enecho.meti.go.jp/about/whitepaper/2018gaiyou/whitepaper2018pdf_h29_nenji.pdf" TargetMode="External"/><Relationship Id="rId3" Type="http://schemas.openxmlformats.org/officeDocument/2006/relationships/hyperlink" Target="https://j-energy.info/?page=pps" TargetMode="External"/><Relationship Id="rId7" Type="http://schemas.openxmlformats.org/officeDocument/2006/relationships/hyperlink" Target="https://www.enecho.meti.go.jp/statistics/electric_power/ep002/pdf/2019/0-2019.pdf" TargetMode="Externa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hyperlink" Target="https://www.enecho.meti.go.jp/about/whitepaper/2019pdf/" TargetMode="External"/><Relationship Id="rId5" Type="http://schemas.openxmlformats.org/officeDocument/2006/relationships/hyperlink" Target="https://www.enecho.meti.go.jp/category/electricity_and_gas/electric/summary/retailers_list/" TargetMode="External"/><Relationship Id="rId4" Type="http://schemas.openxmlformats.org/officeDocument/2006/relationships/hyperlink" Target="https://www.enecho.meti.go.jp/statistics/electric_power/ep002/xls/2016/1-H28.xlsx"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power-shift.org/choice/" TargetMode="External"/><Relationship Id="rId3" Type="http://schemas.openxmlformats.org/officeDocument/2006/relationships/hyperlink" Target="http://shonan-power.co.jp/shonan/#container-outer-40" TargetMode="External"/><Relationship Id="rId7" Type="http://schemas.openxmlformats.org/officeDocument/2006/relationships/hyperlink" Target="http://www.tepco.co.jp/ep/private/plan/index-j.html" TargetMode="Externa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hyperlink" Target="https://home.tokyo-gas.co.jp/power/ryokin/menu_waribiki/index.html" TargetMode="External"/><Relationship Id="rId5" Type="http://schemas.openxmlformats.org/officeDocument/2006/relationships/hyperlink" Target="https://www.occto.or.jp/" TargetMode="External"/><Relationship Id="rId4" Type="http://schemas.openxmlformats.org/officeDocument/2006/relationships/hyperlink" Target="https://www.emsc.meti.go.jp/" TargetMode="External"/><Relationship Id="rId9" Type="http://schemas.openxmlformats.org/officeDocument/2006/relationships/hyperlink" Target="https://minden.co.jp/personal/price"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090768-3912-47DB-BFD9-F11583F891F1}"/>
              </a:ext>
            </a:extLst>
          </p:cNvPr>
          <p:cNvSpPr>
            <a:spLocks noGrp="1"/>
          </p:cNvSpPr>
          <p:nvPr>
            <p:ph type="ctrTitle"/>
          </p:nvPr>
        </p:nvSpPr>
        <p:spPr>
          <a:xfrm>
            <a:off x="0" y="1547116"/>
            <a:ext cx="9136395" cy="1494188"/>
          </a:xfrm>
        </p:spPr>
        <p:txBody>
          <a:bodyPr>
            <a:noAutofit/>
          </a:bodyPr>
          <a:lstStyle/>
          <a:p>
            <a:r>
              <a:rPr lang="ja-JP" altLang="en-US" sz="4800" b="1">
                <a:ln>
                  <a:solidFill>
                    <a:sysClr val="windowText" lastClr="000000"/>
                  </a:solidFill>
                </a:ln>
                <a:solidFill>
                  <a:schemeClr val="bg1"/>
                </a:solidFill>
                <a:latin typeface="ＭＳ ゴシック" panose="020B0609070205080204" pitchFamily="49" charset="-128"/>
                <a:ea typeface="ＭＳ ゴシック" panose="020B0609070205080204" pitchFamily="49" charset="-128"/>
              </a:rPr>
              <a:t>再エネ新電力会社は</a:t>
            </a:r>
            <a:br>
              <a:rPr lang="en-US" altLang="ja-JP" sz="4800" b="1">
                <a:ln>
                  <a:solidFill>
                    <a:sysClr val="windowText" lastClr="000000"/>
                  </a:solidFill>
                </a:ln>
                <a:solidFill>
                  <a:schemeClr val="bg1"/>
                </a:solidFill>
                <a:latin typeface="ＭＳ ゴシック" panose="020B0609070205080204" pitchFamily="49" charset="-128"/>
                <a:ea typeface="ＭＳ ゴシック" panose="020B0609070205080204" pitchFamily="49" charset="-128"/>
              </a:rPr>
            </a:br>
            <a:r>
              <a:rPr lang="ja-JP" altLang="en-US" sz="4800" b="1">
                <a:ln>
                  <a:solidFill>
                    <a:sysClr val="windowText" lastClr="000000"/>
                  </a:solidFill>
                </a:ln>
                <a:solidFill>
                  <a:schemeClr val="bg1"/>
                </a:solidFill>
                <a:latin typeface="ＭＳ ゴシック" panose="020B0609070205080204" pitchFamily="49" charset="-128"/>
                <a:ea typeface="ＭＳ ゴシック" panose="020B0609070205080204" pitchFamily="49" charset="-128"/>
              </a:rPr>
              <a:t>大手電力会社にどう対抗するか</a:t>
            </a:r>
          </a:p>
        </p:txBody>
      </p:sp>
      <p:sp>
        <p:nvSpPr>
          <p:cNvPr id="3" name="字幕 2">
            <a:extLst>
              <a:ext uri="{FF2B5EF4-FFF2-40B4-BE49-F238E27FC236}">
                <a16:creationId xmlns:a16="http://schemas.microsoft.com/office/drawing/2014/main" id="{D88C061C-5EE6-465B-AE33-5C4CDB568C19}"/>
              </a:ext>
            </a:extLst>
          </p:cNvPr>
          <p:cNvSpPr>
            <a:spLocks noGrp="1"/>
          </p:cNvSpPr>
          <p:nvPr>
            <p:ph type="subTitle" idx="1"/>
          </p:nvPr>
        </p:nvSpPr>
        <p:spPr>
          <a:xfrm>
            <a:off x="-1068083" y="3247782"/>
            <a:ext cx="11280166" cy="775393"/>
          </a:xfrm>
        </p:spPr>
        <p:txBody>
          <a:bodyPr vert="horz" lIns="91440" tIns="45720" rIns="91440" bIns="45720" rtlCol="0" anchor="t">
            <a:normAutofit/>
          </a:bodyPr>
          <a:lstStyle/>
          <a:p>
            <a:r>
              <a:rPr lang="ja-JP" altLang="en-US" sz="2800" b="1">
                <a:ln>
                  <a:solidFill>
                    <a:schemeClr val="tx1"/>
                  </a:solidFill>
                </a:ln>
                <a:solidFill>
                  <a:schemeClr val="bg1"/>
                </a:solidFill>
                <a:latin typeface="ＭＳ ゴシック"/>
                <a:ea typeface="ＭＳ ゴシック"/>
              </a:rPr>
              <a:t>～</a:t>
            </a:r>
            <a:r>
              <a:rPr lang="ja-JP" altLang="en-US" sz="2800" b="1">
                <a:ln>
                  <a:solidFill>
                    <a:schemeClr val="tx1"/>
                  </a:solidFill>
                </a:ln>
                <a:solidFill>
                  <a:schemeClr val="bg1"/>
                </a:solidFill>
                <a:latin typeface="+mn-ea"/>
              </a:rPr>
              <a:t>環境価値の内部化戦略は有効である</a:t>
            </a:r>
            <a:r>
              <a:rPr lang="ja-JP" altLang="en-US" sz="2800" b="1">
                <a:ln>
                  <a:solidFill>
                    <a:schemeClr val="tx1"/>
                  </a:solidFill>
                </a:ln>
                <a:solidFill>
                  <a:schemeClr val="bg1"/>
                </a:solidFill>
                <a:latin typeface="ＭＳ ゴシック"/>
                <a:ea typeface="ＭＳ ゴシック"/>
              </a:rPr>
              <a:t>～</a:t>
            </a:r>
          </a:p>
        </p:txBody>
      </p:sp>
      <p:sp>
        <p:nvSpPr>
          <p:cNvPr id="4" name="テキスト ボックス 3">
            <a:extLst>
              <a:ext uri="{FF2B5EF4-FFF2-40B4-BE49-F238E27FC236}">
                <a16:creationId xmlns:a16="http://schemas.microsoft.com/office/drawing/2014/main" id="{664C86DE-73B1-4563-B0C0-06AD9D05A70C}"/>
              </a:ext>
            </a:extLst>
          </p:cNvPr>
          <p:cNvSpPr txBox="1"/>
          <p:nvPr/>
        </p:nvSpPr>
        <p:spPr>
          <a:xfrm>
            <a:off x="-186931" y="5864344"/>
            <a:ext cx="9849091" cy="707886"/>
          </a:xfrm>
          <a:prstGeom prst="rect">
            <a:avLst/>
          </a:prstGeom>
          <a:noFill/>
          <a:ln>
            <a:noFill/>
          </a:ln>
        </p:spPr>
        <p:txBody>
          <a:bodyPr wrap="square" rtlCol="0">
            <a:spAutoFit/>
          </a:bodyPr>
          <a:lstStyle/>
          <a:p>
            <a:pPr algn="ctr"/>
            <a:r>
              <a:rPr lang="ja-JP" altLang="en-US" sz="2000" b="1">
                <a:solidFill>
                  <a:schemeClr val="bg1"/>
                </a:solidFill>
              </a:rPr>
              <a:t>明治大学　政治経済学部　大森正之ゼミナール</a:t>
            </a:r>
            <a:endParaRPr lang="en-US" altLang="ja-JP" sz="2000" b="1">
              <a:solidFill>
                <a:schemeClr val="bg1"/>
              </a:solidFill>
            </a:endParaRPr>
          </a:p>
          <a:p>
            <a:pPr algn="ctr"/>
            <a:r>
              <a:rPr lang="ja-JP" altLang="en-US" sz="2000" b="1">
                <a:solidFill>
                  <a:schemeClr val="bg1"/>
                </a:solidFill>
              </a:rPr>
              <a:t>３年　石渡太陽　後藤陸　成瀬瑞貴</a:t>
            </a:r>
          </a:p>
        </p:txBody>
      </p:sp>
    </p:spTree>
    <p:extLst>
      <p:ext uri="{BB962C8B-B14F-4D97-AF65-F5344CB8AC3E}">
        <p14:creationId xmlns:p14="http://schemas.microsoft.com/office/powerpoint/2010/main" val="249354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17000" r="-17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719E39-CA16-4D52-B235-EF8E5F1A7DEF}"/>
              </a:ext>
            </a:extLst>
          </p:cNvPr>
          <p:cNvSpPr>
            <a:spLocks noGrp="1"/>
          </p:cNvSpPr>
          <p:nvPr>
            <p:ph type="title"/>
          </p:nvPr>
        </p:nvSpPr>
        <p:spPr>
          <a:xfrm>
            <a:off x="837060" y="5437284"/>
            <a:ext cx="7469879" cy="1325563"/>
          </a:xfrm>
        </p:spPr>
        <p:txBody>
          <a:bodyPr>
            <a:normAutofit/>
          </a:bodyPr>
          <a:lstStyle/>
          <a:p>
            <a:pPr algn="ctr"/>
            <a:r>
              <a:rPr lang="ja-JP" altLang="en-US" sz="4000" b="1">
                <a:latin typeface="ＭＳ ゴシック" panose="020B0609070205080204" pitchFamily="49" charset="-128"/>
                <a:ea typeface="ＭＳ ゴシック" panose="020B0609070205080204" pitchFamily="49" charset="-128"/>
              </a:rPr>
              <a:t>国際的に比較すると、日本の</a:t>
            </a:r>
            <a:br>
              <a:rPr lang="en-US" altLang="ja-JP" sz="4000" b="1">
                <a:latin typeface="ＭＳ ゴシック" panose="020B0609070205080204" pitchFamily="49" charset="-128"/>
                <a:ea typeface="ＭＳ ゴシック" panose="020B0609070205080204" pitchFamily="49" charset="-128"/>
              </a:rPr>
            </a:br>
            <a:r>
              <a:rPr lang="ja-JP" altLang="en-US" sz="4000" b="1">
                <a:latin typeface="ＭＳ ゴシック" panose="020B0609070205080204" pitchFamily="49" charset="-128"/>
                <a:ea typeface="ＭＳ ゴシック" panose="020B0609070205080204" pitchFamily="49" charset="-128"/>
              </a:rPr>
              <a:t>再エネ導入目標比率は依然</a:t>
            </a:r>
            <a:r>
              <a:rPr lang="ja-JP" altLang="en-US" sz="4000" b="1" u="sng">
                <a:latin typeface="ＭＳ ゴシック" panose="020B0609070205080204" pitchFamily="49" charset="-128"/>
                <a:ea typeface="ＭＳ ゴシック" panose="020B0609070205080204" pitchFamily="49" charset="-128"/>
              </a:rPr>
              <a:t>低い</a:t>
            </a:r>
            <a:endParaRPr kumimoji="1" lang="ja-JP" altLang="en-US" sz="4000" b="1" u="sng">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97D829E0-DEF2-4E97-AD64-EE6B53C15912}"/>
              </a:ext>
            </a:extLst>
          </p:cNvPr>
          <p:cNvSpPr txBox="1"/>
          <p:nvPr/>
        </p:nvSpPr>
        <p:spPr>
          <a:xfrm>
            <a:off x="1" y="88274"/>
            <a:ext cx="696124" cy="369332"/>
          </a:xfrm>
          <a:prstGeom prst="rect">
            <a:avLst/>
          </a:prstGeom>
          <a:noFill/>
        </p:spPr>
        <p:txBody>
          <a:bodyPr wrap="square" rtlCol="0">
            <a:spAutoFit/>
          </a:bodyPr>
          <a:lstStyle/>
          <a:p>
            <a:r>
              <a:rPr kumimoji="1" lang="ja-JP" altLang="en-US" b="1"/>
              <a:t>１章</a:t>
            </a:r>
          </a:p>
        </p:txBody>
      </p:sp>
      <p:graphicFrame>
        <p:nvGraphicFramePr>
          <p:cNvPr id="10" name="表 10">
            <a:extLst>
              <a:ext uri="{FF2B5EF4-FFF2-40B4-BE49-F238E27FC236}">
                <a16:creationId xmlns:a16="http://schemas.microsoft.com/office/drawing/2014/main" id="{8D14E742-6282-401B-8E00-25E9A52CDAAA}"/>
              </a:ext>
            </a:extLst>
          </p:cNvPr>
          <p:cNvGraphicFramePr>
            <a:graphicFrameLocks noGrp="1"/>
          </p:cNvGraphicFramePr>
          <p:nvPr>
            <p:extLst>
              <p:ext uri="{D42A27DB-BD31-4B8C-83A1-F6EECF244321}">
                <p14:modId xmlns:p14="http://schemas.microsoft.com/office/powerpoint/2010/main" val="3972321198"/>
              </p:ext>
            </p:extLst>
          </p:nvPr>
        </p:nvGraphicFramePr>
        <p:xfrm>
          <a:off x="289655" y="440313"/>
          <a:ext cx="8564690" cy="4350640"/>
        </p:xfrm>
        <a:graphic>
          <a:graphicData uri="http://schemas.openxmlformats.org/drawingml/2006/table">
            <a:tbl>
              <a:tblPr firstRow="1" bandRow="1">
                <a:tableStyleId>{5C22544A-7EE6-4342-B048-85BDC9FD1C3A}</a:tableStyleId>
              </a:tblPr>
              <a:tblGrid>
                <a:gridCol w="2148186">
                  <a:extLst>
                    <a:ext uri="{9D8B030D-6E8A-4147-A177-3AD203B41FA5}">
                      <a16:colId xmlns:a16="http://schemas.microsoft.com/office/drawing/2014/main" val="1207649369"/>
                    </a:ext>
                  </a:extLst>
                </a:gridCol>
                <a:gridCol w="2120132">
                  <a:extLst>
                    <a:ext uri="{9D8B030D-6E8A-4147-A177-3AD203B41FA5}">
                      <a16:colId xmlns:a16="http://schemas.microsoft.com/office/drawing/2014/main" val="413852793"/>
                    </a:ext>
                  </a:extLst>
                </a:gridCol>
                <a:gridCol w="2148186">
                  <a:extLst>
                    <a:ext uri="{9D8B030D-6E8A-4147-A177-3AD203B41FA5}">
                      <a16:colId xmlns:a16="http://schemas.microsoft.com/office/drawing/2014/main" val="2437285332"/>
                    </a:ext>
                  </a:extLst>
                </a:gridCol>
                <a:gridCol w="2148186">
                  <a:extLst>
                    <a:ext uri="{9D8B030D-6E8A-4147-A177-3AD203B41FA5}">
                      <a16:colId xmlns:a16="http://schemas.microsoft.com/office/drawing/2014/main" val="3612411554"/>
                    </a:ext>
                  </a:extLst>
                </a:gridCol>
              </a:tblGrid>
              <a:tr h="837575">
                <a:tc>
                  <a:txBody>
                    <a:bodyPr/>
                    <a:lstStyle/>
                    <a:p>
                      <a:pPr algn="ctr"/>
                      <a:endParaRPr kumimoji="1" lang="ja-JP" altLang="en-US" sz="2400"/>
                    </a:p>
                  </a:txBody>
                  <a:tcPr>
                    <a:lnTlToBr w="381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algn="ctr"/>
                      <a:r>
                        <a:rPr kumimoji="1" lang="ja-JP" altLang="en-US" sz="2400"/>
                        <a:t>目標年</a:t>
                      </a:r>
                    </a:p>
                  </a:txBody>
                  <a:tcPr anchor="ctr"/>
                </a:tc>
                <a:tc>
                  <a:txBody>
                    <a:bodyPr/>
                    <a:lstStyle/>
                    <a:p>
                      <a:pPr algn="ctr"/>
                      <a:r>
                        <a:rPr kumimoji="1" lang="en-US" altLang="ja-JP" sz="2400"/>
                        <a:t>2016</a:t>
                      </a:r>
                      <a:r>
                        <a:rPr kumimoji="1" lang="ja-JP" altLang="en-US" sz="2400"/>
                        <a:t>年</a:t>
                      </a:r>
                      <a:endParaRPr kumimoji="1" lang="en-US" altLang="ja-JP" sz="2400"/>
                    </a:p>
                    <a:p>
                      <a:pPr algn="ctr"/>
                      <a:r>
                        <a:rPr kumimoji="1" lang="ja-JP" altLang="en-US" sz="2400"/>
                        <a:t>再エネ比率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t>再エネ導入</a:t>
                      </a:r>
                      <a:endParaRPr kumimoji="1" lang="en-US" altLang="ja-JP" sz="240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t>目標比率</a:t>
                      </a:r>
                    </a:p>
                  </a:txBody>
                  <a:tcPr anchor="ctr"/>
                </a:tc>
                <a:extLst>
                  <a:ext uri="{0D108BD9-81ED-4DB2-BD59-A6C34878D82A}">
                    <a16:rowId xmlns:a16="http://schemas.microsoft.com/office/drawing/2014/main" val="2015620216"/>
                  </a:ext>
                </a:extLst>
              </a:tr>
              <a:tr h="702613">
                <a:tc>
                  <a:txBody>
                    <a:bodyPr/>
                    <a:lstStyle/>
                    <a:p>
                      <a:pPr algn="ctr"/>
                      <a:r>
                        <a:rPr kumimoji="1" lang="ja-JP" altLang="en-US" sz="2400" b="1"/>
                        <a:t>ドイツ</a:t>
                      </a:r>
                      <a:endParaRPr kumimoji="1" lang="en-US" altLang="ja-JP" sz="2400" b="1"/>
                    </a:p>
                  </a:txBody>
                  <a:tcPr anchor="ctr"/>
                </a:tc>
                <a:tc>
                  <a:txBody>
                    <a:bodyPr/>
                    <a:lstStyle/>
                    <a:p>
                      <a:pPr algn="ctr"/>
                      <a:r>
                        <a:rPr kumimoji="1" lang="en-US" altLang="ja-JP" sz="2400" b="1"/>
                        <a:t>2030</a:t>
                      </a:r>
                      <a:r>
                        <a:rPr kumimoji="1" lang="ja-JP" altLang="en-US" sz="2400" b="1"/>
                        <a:t>年</a:t>
                      </a:r>
                    </a:p>
                  </a:txBody>
                  <a:tcPr anchor="ctr"/>
                </a:tc>
                <a:tc>
                  <a:txBody>
                    <a:bodyPr/>
                    <a:lstStyle/>
                    <a:p>
                      <a:pPr algn="ctr"/>
                      <a:r>
                        <a:rPr kumimoji="1" lang="en-US" altLang="ja-JP" sz="2400" b="1"/>
                        <a:t>24.5</a:t>
                      </a:r>
                      <a:r>
                        <a:rPr kumimoji="1" lang="ja-JP" altLang="en-US" sz="2400" b="1"/>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a:t>50%</a:t>
                      </a:r>
                      <a:r>
                        <a:rPr kumimoji="1" lang="ja-JP" altLang="en-US" sz="2400" b="1"/>
                        <a:t>以上</a:t>
                      </a:r>
                    </a:p>
                  </a:txBody>
                  <a:tcPr anchor="ctr"/>
                </a:tc>
                <a:extLst>
                  <a:ext uri="{0D108BD9-81ED-4DB2-BD59-A6C34878D82A}">
                    <a16:rowId xmlns:a16="http://schemas.microsoft.com/office/drawing/2014/main" val="3470328192"/>
                  </a:ext>
                </a:extLst>
              </a:tr>
              <a:tr h="702613">
                <a:tc>
                  <a:txBody>
                    <a:bodyPr/>
                    <a:lstStyle/>
                    <a:p>
                      <a:pPr algn="ctr"/>
                      <a:r>
                        <a:rPr kumimoji="1" lang="ja-JP" altLang="en-US" sz="2400" b="1"/>
                        <a:t>イギリス</a:t>
                      </a:r>
                    </a:p>
                  </a:txBody>
                  <a:tcPr anchor="ctr"/>
                </a:tc>
                <a:tc>
                  <a:txBody>
                    <a:bodyPr/>
                    <a:lstStyle/>
                    <a:p>
                      <a:pPr algn="ctr"/>
                      <a:r>
                        <a:rPr kumimoji="1" lang="en-US" altLang="ja-JP" sz="2400" b="1"/>
                        <a:t>2020</a:t>
                      </a:r>
                      <a:r>
                        <a:rPr kumimoji="1" lang="ja-JP" altLang="en-US" sz="2400" b="1"/>
                        <a:t>年</a:t>
                      </a:r>
                    </a:p>
                  </a:txBody>
                  <a:tcPr anchor="ctr"/>
                </a:tc>
                <a:tc>
                  <a:txBody>
                    <a:bodyPr/>
                    <a:lstStyle/>
                    <a:p>
                      <a:pPr algn="ctr"/>
                      <a:r>
                        <a:rPr kumimoji="1" lang="en-US" altLang="ja-JP" sz="2400" b="1"/>
                        <a:t>18.5</a:t>
                      </a:r>
                      <a:r>
                        <a:rPr kumimoji="1" lang="ja-JP" altLang="en-US" sz="2400" b="1"/>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a:t>31%</a:t>
                      </a:r>
                      <a:endParaRPr kumimoji="1" lang="ja-JP" altLang="en-US" sz="2400" b="1"/>
                    </a:p>
                  </a:txBody>
                  <a:tcPr anchor="ctr"/>
                </a:tc>
                <a:extLst>
                  <a:ext uri="{0D108BD9-81ED-4DB2-BD59-A6C34878D82A}">
                    <a16:rowId xmlns:a16="http://schemas.microsoft.com/office/drawing/2014/main" val="2977543252"/>
                  </a:ext>
                </a:extLst>
              </a:tr>
              <a:tr h="702613">
                <a:tc>
                  <a:txBody>
                    <a:bodyPr/>
                    <a:lstStyle/>
                    <a:p>
                      <a:pPr algn="ctr"/>
                      <a:r>
                        <a:rPr kumimoji="1" lang="ja-JP" altLang="en-US" sz="2400" b="1"/>
                        <a:t>フランス</a:t>
                      </a:r>
                    </a:p>
                  </a:txBody>
                  <a:tcPr anchor="ctr"/>
                </a:tc>
                <a:tc>
                  <a:txBody>
                    <a:bodyPr/>
                    <a:lstStyle/>
                    <a:p>
                      <a:pPr algn="ctr"/>
                      <a:r>
                        <a:rPr kumimoji="1" lang="en-US" altLang="ja-JP" sz="2400" b="1"/>
                        <a:t>2030</a:t>
                      </a:r>
                      <a:r>
                        <a:rPr kumimoji="1" lang="ja-JP" altLang="en-US" sz="2400" b="1"/>
                        <a:t>年</a:t>
                      </a:r>
                    </a:p>
                  </a:txBody>
                  <a:tcPr anchor="ctr"/>
                </a:tc>
                <a:tc>
                  <a:txBody>
                    <a:bodyPr/>
                    <a:lstStyle/>
                    <a:p>
                      <a:pPr algn="ctr"/>
                      <a:r>
                        <a:rPr kumimoji="1" lang="en-US" altLang="ja-JP" sz="2400" b="1"/>
                        <a:t>5.6</a:t>
                      </a:r>
                      <a:r>
                        <a:rPr kumimoji="1" lang="ja-JP" altLang="en-US" sz="2400" b="1"/>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a:t>40</a:t>
                      </a:r>
                      <a:r>
                        <a:rPr kumimoji="1" lang="ja-JP" altLang="en-US" sz="2400" b="1"/>
                        <a:t>％</a:t>
                      </a:r>
                    </a:p>
                  </a:txBody>
                  <a:tcPr anchor="ctr"/>
                </a:tc>
                <a:extLst>
                  <a:ext uri="{0D108BD9-81ED-4DB2-BD59-A6C34878D82A}">
                    <a16:rowId xmlns:a16="http://schemas.microsoft.com/office/drawing/2014/main" val="3915274241"/>
                  </a:ext>
                </a:extLst>
              </a:tr>
              <a:tr h="702613">
                <a:tc>
                  <a:txBody>
                    <a:bodyPr/>
                    <a:lstStyle/>
                    <a:p>
                      <a:pPr algn="ctr"/>
                      <a:r>
                        <a:rPr kumimoji="1" lang="ja-JP" altLang="en-US" sz="2400" b="1"/>
                        <a:t>アメリカ</a:t>
                      </a:r>
                    </a:p>
                  </a:txBody>
                  <a:tcPr anchor="ctr"/>
                </a:tc>
                <a:tc>
                  <a:txBody>
                    <a:bodyPr/>
                    <a:lstStyle/>
                    <a:p>
                      <a:pPr algn="ctr"/>
                      <a:r>
                        <a:rPr kumimoji="1" lang="en-US" altLang="ja-JP" sz="2400" b="1"/>
                        <a:t>2035</a:t>
                      </a:r>
                      <a:r>
                        <a:rPr kumimoji="1" lang="ja-JP" altLang="en-US" sz="2400" b="1"/>
                        <a:t>年</a:t>
                      </a:r>
                    </a:p>
                  </a:txBody>
                  <a:tcPr anchor="ctr"/>
                </a:tc>
                <a:tc>
                  <a:txBody>
                    <a:bodyPr/>
                    <a:lstStyle/>
                    <a:p>
                      <a:pPr algn="ctr"/>
                      <a:r>
                        <a:rPr kumimoji="1" lang="en-US" altLang="ja-JP" sz="2400" b="1"/>
                        <a:t>7.3</a:t>
                      </a:r>
                      <a:r>
                        <a:rPr kumimoji="1" lang="ja-JP" altLang="en-US" sz="2400" b="1"/>
                        <a:t>％</a:t>
                      </a:r>
                      <a:endParaRPr kumimoji="1" lang="en-US" altLang="ja-JP" sz="2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a:t>80%</a:t>
                      </a:r>
                    </a:p>
                  </a:txBody>
                  <a:tcPr anchor="ctr"/>
                </a:tc>
                <a:extLst>
                  <a:ext uri="{0D108BD9-81ED-4DB2-BD59-A6C34878D82A}">
                    <a16:rowId xmlns:a16="http://schemas.microsoft.com/office/drawing/2014/main" val="288486395"/>
                  </a:ext>
                </a:extLst>
              </a:tr>
              <a:tr h="702613">
                <a:tc>
                  <a:txBody>
                    <a:bodyPr/>
                    <a:lstStyle/>
                    <a:p>
                      <a:pPr algn="ctr"/>
                      <a:r>
                        <a:rPr kumimoji="1" lang="ja-JP" altLang="en-US" sz="2400" b="1"/>
                        <a:t>日本</a:t>
                      </a:r>
                    </a:p>
                  </a:txBody>
                  <a:tcPr anchor="ctr"/>
                </a:tc>
                <a:tc>
                  <a:txBody>
                    <a:bodyPr/>
                    <a:lstStyle/>
                    <a:p>
                      <a:pPr algn="ctr"/>
                      <a:r>
                        <a:rPr kumimoji="1" lang="en-US" altLang="ja-JP" sz="2400" b="1"/>
                        <a:t>2030</a:t>
                      </a:r>
                      <a:r>
                        <a:rPr kumimoji="1" lang="ja-JP" altLang="en-US" sz="2400" b="1"/>
                        <a:t>年</a:t>
                      </a:r>
                    </a:p>
                  </a:txBody>
                  <a:tcPr anchor="ctr"/>
                </a:tc>
                <a:tc>
                  <a:txBody>
                    <a:bodyPr/>
                    <a:lstStyle/>
                    <a:p>
                      <a:pPr algn="ctr"/>
                      <a:r>
                        <a:rPr kumimoji="1" lang="en-US" altLang="ja-JP" sz="2400" b="1" u="sng">
                          <a:solidFill>
                            <a:srgbClr val="0070C0"/>
                          </a:solidFill>
                        </a:rPr>
                        <a:t>7.7</a:t>
                      </a:r>
                      <a:r>
                        <a:rPr kumimoji="1" lang="ja-JP" altLang="en-US" sz="2400" b="1" u="sng">
                          <a:solidFill>
                            <a:srgbClr val="0070C0"/>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u="sng">
                          <a:solidFill>
                            <a:srgbClr val="0070C0"/>
                          </a:solidFill>
                        </a:rPr>
                        <a:t>22</a:t>
                      </a:r>
                      <a:r>
                        <a:rPr kumimoji="1" lang="ja-JP" altLang="en-US" sz="2400" b="1" u="sng">
                          <a:solidFill>
                            <a:srgbClr val="0070C0"/>
                          </a:solidFill>
                        </a:rPr>
                        <a:t>～</a:t>
                      </a:r>
                      <a:r>
                        <a:rPr kumimoji="1" lang="en-US" altLang="ja-JP" sz="2400" b="1" u="sng">
                          <a:solidFill>
                            <a:srgbClr val="0070C0"/>
                          </a:solidFill>
                        </a:rPr>
                        <a:t>24%</a:t>
                      </a:r>
                      <a:endParaRPr kumimoji="1" lang="ja-JP" altLang="en-US" sz="2400" b="1" u="sng">
                        <a:solidFill>
                          <a:srgbClr val="0070C0"/>
                        </a:solidFill>
                      </a:endParaRPr>
                    </a:p>
                  </a:txBody>
                  <a:tcPr anchor="ctr"/>
                </a:tc>
                <a:extLst>
                  <a:ext uri="{0D108BD9-81ED-4DB2-BD59-A6C34878D82A}">
                    <a16:rowId xmlns:a16="http://schemas.microsoft.com/office/drawing/2014/main" val="2948582185"/>
                  </a:ext>
                </a:extLst>
              </a:tr>
            </a:tbl>
          </a:graphicData>
        </a:graphic>
      </p:graphicFrame>
      <p:sp>
        <p:nvSpPr>
          <p:cNvPr id="13" name="テキスト ボックス 12">
            <a:extLst>
              <a:ext uri="{FF2B5EF4-FFF2-40B4-BE49-F238E27FC236}">
                <a16:creationId xmlns:a16="http://schemas.microsoft.com/office/drawing/2014/main" id="{7FC46195-84D5-4148-990B-B85AA8EA409F}"/>
              </a:ext>
            </a:extLst>
          </p:cNvPr>
          <p:cNvSpPr txBox="1"/>
          <p:nvPr/>
        </p:nvSpPr>
        <p:spPr>
          <a:xfrm>
            <a:off x="289655" y="4790953"/>
            <a:ext cx="8676666" cy="646331"/>
          </a:xfrm>
          <a:prstGeom prst="rect">
            <a:avLst/>
          </a:prstGeom>
          <a:noFill/>
        </p:spPr>
        <p:txBody>
          <a:bodyPr wrap="square" rtlCol="0">
            <a:spAutoFit/>
          </a:bodyPr>
          <a:lstStyle/>
          <a:p>
            <a:r>
              <a:rPr kumimoji="1" lang="ja-JP" altLang="en-US" b="1"/>
              <a:t>出典：資源エネルギー庁「再生可能エネルギーの現状と本年度の調達価格等算定委 </a:t>
            </a:r>
            <a:br>
              <a:rPr kumimoji="1" lang="en-US" altLang="ja-JP" b="1"/>
            </a:br>
            <a:r>
              <a:rPr kumimoji="1" lang="en-US" altLang="ja-JP" b="1"/>
              <a:t>             </a:t>
            </a:r>
            <a:r>
              <a:rPr kumimoji="1" lang="ja-JP" altLang="en-US" b="1"/>
              <a:t>員会について」</a:t>
            </a:r>
          </a:p>
        </p:txBody>
      </p:sp>
      <p:sp>
        <p:nvSpPr>
          <p:cNvPr id="4" name="スライド番号プレースホルダー 3">
            <a:extLst>
              <a:ext uri="{FF2B5EF4-FFF2-40B4-BE49-F238E27FC236}">
                <a16:creationId xmlns:a16="http://schemas.microsoft.com/office/drawing/2014/main" id="{83CED665-45EC-40E9-9B3D-B0D60C4E23A5}"/>
              </a:ext>
            </a:extLst>
          </p:cNvPr>
          <p:cNvSpPr>
            <a:spLocks noGrp="1"/>
          </p:cNvSpPr>
          <p:nvPr>
            <p:ph type="sldNum" sz="quarter" idx="12"/>
          </p:nvPr>
        </p:nvSpPr>
        <p:spPr/>
        <p:txBody>
          <a:bodyPr/>
          <a:lstStyle/>
          <a:p>
            <a:fld id="{3B4D2EC4-1B58-483B-971C-946C9F6A56B1}" type="slidenum">
              <a:rPr kumimoji="1" lang="ja-JP" altLang="en-US" smtClean="0"/>
              <a:t>10</a:t>
            </a:fld>
            <a:endParaRPr kumimoji="1" lang="ja-JP" altLang="en-US"/>
          </a:p>
        </p:txBody>
      </p:sp>
    </p:spTree>
    <p:extLst>
      <p:ext uri="{BB962C8B-B14F-4D97-AF65-F5344CB8AC3E}">
        <p14:creationId xmlns:p14="http://schemas.microsoft.com/office/powerpoint/2010/main" val="225127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17000" r="-17000"/>
          </a:stretch>
        </a:blipFill>
        <a:effectLst/>
      </p:bgPr>
    </p:bg>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29AC20A3-9B19-4ACB-ABE8-1089027A0104}"/>
              </a:ext>
            </a:extLst>
          </p:cNvPr>
          <p:cNvSpPr/>
          <p:nvPr/>
        </p:nvSpPr>
        <p:spPr>
          <a:xfrm>
            <a:off x="628650" y="1668925"/>
            <a:ext cx="8112487" cy="3070855"/>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2E6E20B-0708-4CA1-9527-B119C87AD410}"/>
              </a:ext>
            </a:extLst>
          </p:cNvPr>
          <p:cNvSpPr>
            <a:spLocks noGrp="1"/>
          </p:cNvSpPr>
          <p:nvPr>
            <p:ph type="title"/>
          </p:nvPr>
        </p:nvSpPr>
        <p:spPr>
          <a:xfrm>
            <a:off x="-624852" y="44232"/>
            <a:ext cx="10515600" cy="1325563"/>
          </a:xfrm>
        </p:spPr>
        <p:txBody>
          <a:bodyPr>
            <a:noAutofit/>
          </a:bodyPr>
          <a:lstStyle/>
          <a:p>
            <a:pPr algn="ctr"/>
            <a:r>
              <a:rPr lang="ja-JP" altLang="en-US" b="1">
                <a:latin typeface="ＭＳ ゴシック" panose="020B0609070205080204" pitchFamily="49" charset="-128"/>
                <a:ea typeface="ＭＳ ゴシック" panose="020B0609070205080204" pitchFamily="49" charset="-128"/>
              </a:rPr>
              <a:t>なぜ再エネ導入目標が低いのか</a:t>
            </a:r>
          </a:p>
        </p:txBody>
      </p:sp>
      <p:sp>
        <p:nvSpPr>
          <p:cNvPr id="11" name="テキスト ボックス 10">
            <a:extLst>
              <a:ext uri="{FF2B5EF4-FFF2-40B4-BE49-F238E27FC236}">
                <a16:creationId xmlns:a16="http://schemas.microsoft.com/office/drawing/2014/main" id="{60B1E64D-2169-4334-913C-8BEC6039A2A6}"/>
              </a:ext>
            </a:extLst>
          </p:cNvPr>
          <p:cNvSpPr txBox="1"/>
          <p:nvPr/>
        </p:nvSpPr>
        <p:spPr>
          <a:xfrm>
            <a:off x="628650" y="6154139"/>
            <a:ext cx="8302699" cy="646331"/>
          </a:xfrm>
          <a:prstGeom prst="rect">
            <a:avLst/>
          </a:prstGeom>
          <a:noFill/>
        </p:spPr>
        <p:txBody>
          <a:bodyPr wrap="square" rtlCol="0">
            <a:spAutoFit/>
          </a:bodyPr>
          <a:lstStyle/>
          <a:p>
            <a:r>
              <a:rPr lang="en-US" altLang="ja-JP" b="1"/>
              <a:t>※</a:t>
            </a:r>
            <a:r>
              <a:rPr lang="ja-JP" altLang="en-US" b="1"/>
              <a:t>電力システム：電力系統とも呼ばれ、電力を需要家に供給するための、</a:t>
            </a:r>
            <a:endParaRPr lang="en-US" altLang="ja-JP" b="1"/>
          </a:p>
          <a:p>
            <a:r>
              <a:rPr lang="ja-JP" altLang="en-US" b="1"/>
              <a:t>　　　　　　　　発電・送電・配電を統合したシステムのこと</a:t>
            </a:r>
          </a:p>
        </p:txBody>
      </p:sp>
      <p:sp>
        <p:nvSpPr>
          <p:cNvPr id="12" name="テキスト ボックス 11">
            <a:extLst>
              <a:ext uri="{FF2B5EF4-FFF2-40B4-BE49-F238E27FC236}">
                <a16:creationId xmlns:a16="http://schemas.microsoft.com/office/drawing/2014/main" id="{529B199D-B5AE-4152-8FB3-E182483A26A9}"/>
              </a:ext>
            </a:extLst>
          </p:cNvPr>
          <p:cNvSpPr txBox="1"/>
          <p:nvPr/>
        </p:nvSpPr>
        <p:spPr>
          <a:xfrm>
            <a:off x="1" y="110022"/>
            <a:ext cx="672526" cy="369332"/>
          </a:xfrm>
          <a:prstGeom prst="rect">
            <a:avLst/>
          </a:prstGeom>
          <a:noFill/>
        </p:spPr>
        <p:txBody>
          <a:bodyPr wrap="square" rtlCol="0">
            <a:spAutoFit/>
          </a:bodyPr>
          <a:lstStyle/>
          <a:p>
            <a:r>
              <a:rPr kumimoji="1" lang="ja-JP" altLang="en-US" b="1"/>
              <a:t>１章</a:t>
            </a:r>
          </a:p>
        </p:txBody>
      </p:sp>
      <p:sp>
        <p:nvSpPr>
          <p:cNvPr id="13" name="テキスト ボックス 12">
            <a:extLst>
              <a:ext uri="{FF2B5EF4-FFF2-40B4-BE49-F238E27FC236}">
                <a16:creationId xmlns:a16="http://schemas.microsoft.com/office/drawing/2014/main" id="{E920BA3D-531F-4C6C-BEAA-C61A179DE930}"/>
              </a:ext>
            </a:extLst>
          </p:cNvPr>
          <p:cNvSpPr txBox="1"/>
          <p:nvPr/>
        </p:nvSpPr>
        <p:spPr>
          <a:xfrm>
            <a:off x="628651" y="2293229"/>
            <a:ext cx="8112486" cy="2308324"/>
          </a:xfrm>
          <a:prstGeom prst="rect">
            <a:avLst/>
          </a:prstGeom>
          <a:noFill/>
        </p:spPr>
        <p:txBody>
          <a:bodyPr wrap="square" rtlCol="0" anchor="t">
            <a:spAutoFit/>
          </a:bodyPr>
          <a:lstStyle/>
          <a:p>
            <a:r>
              <a:rPr kumimoji="1" lang="ja-JP" altLang="en-US" sz="3600" b="1">
                <a:latin typeface="ＭＳ ゴシック"/>
                <a:ea typeface="ＭＳ ゴシック"/>
              </a:rPr>
              <a:t>・日本では再エネ発電コストが</a:t>
            </a:r>
            <a:endParaRPr kumimoji="1" lang="en-US" altLang="ja-JP" sz="3600" b="1">
              <a:solidFill>
                <a:srgbClr val="ED7D31"/>
              </a:solidFill>
              <a:latin typeface="ＭＳ ゴシック"/>
              <a:ea typeface="ＭＳ ゴシック"/>
            </a:endParaRPr>
          </a:p>
          <a:p>
            <a:r>
              <a:rPr kumimoji="1" lang="ja-JP" altLang="en-US" sz="3600" b="1">
                <a:latin typeface="ＭＳ ゴシック"/>
                <a:ea typeface="ＭＳ ゴシック"/>
              </a:rPr>
              <a:t>  火力発電コストよりもはるかに</a:t>
            </a:r>
            <a:r>
              <a:rPr kumimoji="1" lang="ja-JP" altLang="en-US" sz="3600" b="1">
                <a:solidFill>
                  <a:schemeClr val="accent2"/>
                </a:solidFill>
                <a:latin typeface="ＭＳ ゴシック"/>
                <a:ea typeface="ＭＳ ゴシック"/>
              </a:rPr>
              <a:t>高い</a:t>
            </a:r>
            <a:endParaRPr lang="en-US" altLang="ja-JP" sz="3600" b="1">
              <a:solidFill>
                <a:schemeClr val="accent2"/>
              </a:solidFill>
              <a:latin typeface="ＭＳ ゴシック"/>
              <a:ea typeface="ＭＳ ゴシック"/>
            </a:endParaRPr>
          </a:p>
          <a:p>
            <a:r>
              <a:rPr kumimoji="1" lang="ja-JP" altLang="en-US" sz="3600" b="1">
                <a:latin typeface="ＭＳ ゴシック"/>
                <a:ea typeface="ＭＳ ゴシック"/>
              </a:rPr>
              <a:t>・原子力発電所の再稼働が困難なこと　　</a:t>
            </a:r>
            <a:r>
              <a:rPr kumimoji="1" lang="en-US" altLang="ja-JP" sz="3600" b="1">
                <a:latin typeface="ＭＳ ゴシック"/>
                <a:ea typeface="ＭＳ ゴシック"/>
              </a:rPr>
              <a:t>	</a:t>
            </a:r>
            <a:r>
              <a:rPr kumimoji="1" lang="ja-JP" altLang="en-US" sz="3600" b="1">
                <a:latin typeface="ＭＳ ゴシック"/>
                <a:ea typeface="ＭＳ ゴシック"/>
              </a:rPr>
              <a:t>により火力発電に依存している</a:t>
            </a:r>
            <a:endParaRPr kumimoji="1" lang="en-US" altLang="ja-JP" sz="3600" b="1">
              <a:latin typeface="ＭＳ ゴシック"/>
              <a:ea typeface="ＭＳ ゴシック"/>
            </a:endParaRPr>
          </a:p>
        </p:txBody>
      </p:sp>
      <p:sp>
        <p:nvSpPr>
          <p:cNvPr id="4" name="四角形: 角を丸くする 3">
            <a:extLst>
              <a:ext uri="{FF2B5EF4-FFF2-40B4-BE49-F238E27FC236}">
                <a16:creationId xmlns:a16="http://schemas.microsoft.com/office/drawing/2014/main" id="{3393402D-E3CA-4B08-B044-8E521B9DEEDB}"/>
              </a:ext>
            </a:extLst>
          </p:cNvPr>
          <p:cNvSpPr/>
          <p:nvPr/>
        </p:nvSpPr>
        <p:spPr>
          <a:xfrm>
            <a:off x="1153842" y="1232817"/>
            <a:ext cx="7062101" cy="910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a:latin typeface="ＭＳ ゴシック" panose="020B0609070205080204" pitchFamily="49" charset="-128"/>
                <a:ea typeface="ＭＳ ゴシック" panose="020B0609070205080204" pitchFamily="49" charset="-128"/>
              </a:rPr>
              <a:t>火力依存の電力システム</a:t>
            </a:r>
            <a:r>
              <a:rPr lang="en-US" altLang="ja-JP" sz="3600" b="1" baseline="30000">
                <a:latin typeface="ＭＳ ゴシック" panose="020B0609070205080204" pitchFamily="49" charset="-128"/>
                <a:ea typeface="ＭＳ ゴシック" panose="020B0609070205080204" pitchFamily="49" charset="-128"/>
              </a:rPr>
              <a:t>※</a:t>
            </a:r>
            <a:r>
              <a:rPr lang="ja-JP" altLang="en-US" sz="3600" b="1">
                <a:latin typeface="ＭＳ ゴシック" panose="020B0609070205080204" pitchFamily="49" charset="-128"/>
                <a:ea typeface="ＭＳ ゴシック" panose="020B0609070205080204" pitchFamily="49" charset="-128"/>
              </a:rPr>
              <a:t>の残存</a:t>
            </a:r>
          </a:p>
        </p:txBody>
      </p:sp>
      <p:sp>
        <p:nvSpPr>
          <p:cNvPr id="8" name="テキスト ボックス 7">
            <a:extLst>
              <a:ext uri="{FF2B5EF4-FFF2-40B4-BE49-F238E27FC236}">
                <a16:creationId xmlns:a16="http://schemas.microsoft.com/office/drawing/2014/main" id="{CD99C82A-F301-4530-A83D-021631A4A539}"/>
              </a:ext>
            </a:extLst>
          </p:cNvPr>
          <p:cNvSpPr txBox="1"/>
          <p:nvPr/>
        </p:nvSpPr>
        <p:spPr>
          <a:xfrm>
            <a:off x="344803" y="4935595"/>
            <a:ext cx="8454390" cy="1200329"/>
          </a:xfrm>
          <a:prstGeom prst="rect">
            <a:avLst/>
          </a:prstGeom>
          <a:noFill/>
        </p:spPr>
        <p:txBody>
          <a:bodyPr wrap="square" rtlCol="0">
            <a:spAutoFit/>
          </a:bodyPr>
          <a:lstStyle/>
          <a:p>
            <a:pPr algn="ctr"/>
            <a:r>
              <a:rPr kumimoji="1" lang="ja-JP" altLang="en-US" sz="3600" b="1" u="sng">
                <a:latin typeface="ＭＳ ゴシック" panose="020B0609070205080204" pitchFamily="49" charset="-128"/>
                <a:ea typeface="ＭＳ ゴシック" panose="020B0609070205080204" pitchFamily="49" charset="-128"/>
              </a:rPr>
              <a:t>火力発電への依存から脱却するために、</a:t>
            </a:r>
            <a:endParaRPr kumimoji="1" lang="en-US" altLang="ja-JP" sz="3600" b="1" u="sng">
              <a:latin typeface="ＭＳ ゴシック" panose="020B0609070205080204" pitchFamily="49" charset="-128"/>
              <a:ea typeface="ＭＳ ゴシック" panose="020B0609070205080204" pitchFamily="49" charset="-128"/>
            </a:endParaRPr>
          </a:p>
          <a:p>
            <a:pPr algn="ctr"/>
            <a:r>
              <a:rPr kumimoji="1" lang="ja-JP" altLang="en-US" sz="3600" b="1" u="sng">
                <a:latin typeface="ＭＳ ゴシック" panose="020B0609070205080204" pitchFamily="49" charset="-128"/>
                <a:ea typeface="ＭＳ ゴシック" panose="020B0609070205080204" pitchFamily="49" charset="-128"/>
              </a:rPr>
              <a:t>再エネ新電力会社の台頭が必要である</a:t>
            </a:r>
          </a:p>
        </p:txBody>
      </p:sp>
      <p:sp>
        <p:nvSpPr>
          <p:cNvPr id="6" name="スライド番号プレースホルダー 5">
            <a:extLst>
              <a:ext uri="{FF2B5EF4-FFF2-40B4-BE49-F238E27FC236}">
                <a16:creationId xmlns:a16="http://schemas.microsoft.com/office/drawing/2014/main" id="{CA782C61-9596-4411-BB60-42FCD97BFAEE}"/>
              </a:ext>
            </a:extLst>
          </p:cNvPr>
          <p:cNvSpPr>
            <a:spLocks noGrp="1"/>
          </p:cNvSpPr>
          <p:nvPr>
            <p:ph type="sldNum" sz="quarter" idx="12"/>
          </p:nvPr>
        </p:nvSpPr>
        <p:spPr/>
        <p:txBody>
          <a:bodyPr/>
          <a:lstStyle/>
          <a:p>
            <a:fld id="{3B4D2EC4-1B58-483B-971C-946C9F6A56B1}" type="slidenum">
              <a:rPr kumimoji="1" lang="ja-JP" altLang="en-US" smtClean="0"/>
              <a:t>11</a:t>
            </a:fld>
            <a:endParaRPr kumimoji="1" lang="ja-JP" altLang="en-US"/>
          </a:p>
        </p:txBody>
      </p:sp>
    </p:spTree>
    <p:extLst>
      <p:ext uri="{BB962C8B-B14F-4D97-AF65-F5344CB8AC3E}">
        <p14:creationId xmlns:p14="http://schemas.microsoft.com/office/powerpoint/2010/main" val="3498716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5A9A8-C320-432B-BC2F-003096C0815C}"/>
              </a:ext>
            </a:extLst>
          </p:cNvPr>
          <p:cNvSpPr>
            <a:spLocks noGrp="1"/>
          </p:cNvSpPr>
          <p:nvPr>
            <p:ph type="title"/>
          </p:nvPr>
        </p:nvSpPr>
        <p:spPr>
          <a:xfrm>
            <a:off x="5059971" y="1783959"/>
            <a:ext cx="3483937" cy="2889114"/>
          </a:xfrm>
        </p:spPr>
        <p:txBody>
          <a:bodyPr vert="horz" lIns="91440" tIns="45720" rIns="91440" bIns="45720" rtlCol="0" anchor="ctr">
            <a:normAutofit/>
          </a:bodyPr>
          <a:lstStyle/>
          <a:p>
            <a:r>
              <a:rPr kumimoji="1" lang="ja-JP" altLang="ja-JP" sz="4700" b="1" dirty="0">
                <a:latin typeface="ＭＳ ゴシック" panose="020B0609070205080204" pitchFamily="49" charset="-128"/>
                <a:ea typeface="ＭＳ ゴシック" panose="020B0609070205080204" pitchFamily="49" charset="-128"/>
              </a:rPr>
              <a:t>２章　</a:t>
            </a:r>
            <a:br>
              <a:rPr kumimoji="1" lang="en-US" altLang="ja-JP" sz="4700" b="1" dirty="0">
                <a:latin typeface="ＭＳ ゴシック" panose="020B0609070205080204" pitchFamily="49" charset="-128"/>
                <a:ea typeface="ＭＳ ゴシック" panose="020B0609070205080204" pitchFamily="49" charset="-128"/>
              </a:rPr>
            </a:br>
            <a:r>
              <a:rPr kumimoji="1" lang="ja-JP" altLang="ja-JP" sz="4700" b="1" dirty="0">
                <a:latin typeface="ＭＳ ゴシック" panose="020B0609070205080204" pitchFamily="49" charset="-128"/>
                <a:ea typeface="ＭＳ ゴシック" panose="020B0609070205080204" pitchFamily="49" charset="-128"/>
              </a:rPr>
              <a:t>日本の電力業界の問題</a:t>
            </a:r>
          </a:p>
        </p:txBody>
      </p:sp>
      <p:sp>
        <p:nvSpPr>
          <p:cNvPr id="7"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図 4" descr="雲, 曇り, 男, 飛ぶ が含まれている画像&#10;&#10;自動的に生成された説明">
            <a:extLst>
              <a:ext uri="{FF2B5EF4-FFF2-40B4-BE49-F238E27FC236}">
                <a16:creationId xmlns:a16="http://schemas.microsoft.com/office/drawing/2014/main" id="{6BFE5470-0BF8-4BD4-BEDC-7FE93D31CF80}"/>
              </a:ext>
            </a:extLst>
          </p:cNvPr>
          <p:cNvPicPr>
            <a:picLocks noChangeAspect="1"/>
          </p:cNvPicPr>
          <p:nvPr/>
        </p:nvPicPr>
        <p:blipFill rotWithShape="1">
          <a:blip r:embed="rId2">
            <a:extLst>
              <a:ext uri="{28A0092B-C50C-407E-A947-70E740481C1C}">
                <a14:useLocalDpi xmlns:a14="http://schemas.microsoft.com/office/drawing/2010/main" val="0"/>
              </a:ext>
            </a:extLst>
          </a:blip>
          <a:srcRect l="44712" r="15925" b="2"/>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スライド番号プレースホルダー 3">
            <a:extLst>
              <a:ext uri="{FF2B5EF4-FFF2-40B4-BE49-F238E27FC236}">
                <a16:creationId xmlns:a16="http://schemas.microsoft.com/office/drawing/2014/main" id="{2257E29B-3EED-4705-95E9-1A82419776CE}"/>
              </a:ext>
            </a:extLst>
          </p:cNvPr>
          <p:cNvSpPr>
            <a:spLocks noGrp="1"/>
          </p:cNvSpPr>
          <p:nvPr>
            <p:ph type="sldNum" sz="quarter" idx="12"/>
          </p:nvPr>
        </p:nvSpPr>
        <p:spPr>
          <a:xfrm>
            <a:off x="8109847" y="6123460"/>
            <a:ext cx="522424" cy="548640"/>
          </a:xfrm>
          <a:prstGeom prst="ellipse">
            <a:avLst/>
          </a:prstGeom>
          <a:solidFill>
            <a:srgbClr val="7F7F7F"/>
          </a:solidFill>
        </p:spPr>
        <p:txBody>
          <a:bodyPr vert="horz" lIns="91440" tIns="45720" rIns="91440" bIns="45720" rtlCol="0" anchor="ctr">
            <a:normAutofit/>
          </a:bodyPr>
          <a:lstStyle/>
          <a:p>
            <a:pPr algn="ctr" defTabSz="914400">
              <a:spcAft>
                <a:spcPts val="600"/>
              </a:spcAft>
              <a:defRPr/>
            </a:pPr>
            <a:fld id="{3B4D2EC4-1B58-483B-971C-946C9F6A56B1}" type="slidenum">
              <a:rPr lang="en-US" altLang="ja-JP" sz="1300">
                <a:solidFill>
                  <a:srgbClr val="FFFFFF"/>
                </a:solidFill>
                <a:latin typeface="Calibri" panose="020F0502020204030204"/>
              </a:rPr>
              <a:pPr algn="ctr" defTabSz="914400">
                <a:spcAft>
                  <a:spcPts val="600"/>
                </a:spcAft>
                <a:defRPr/>
              </a:pPr>
              <a:t>12</a:t>
            </a:fld>
            <a:endParaRPr lang="en-US" altLang="ja-JP" sz="1300">
              <a:solidFill>
                <a:srgbClr val="FFFFFF"/>
              </a:solidFill>
              <a:latin typeface="Calibri" panose="020F0502020204030204"/>
            </a:endParaRPr>
          </a:p>
        </p:txBody>
      </p:sp>
    </p:spTree>
    <p:extLst>
      <p:ext uri="{BB962C8B-B14F-4D97-AF65-F5344CB8AC3E}">
        <p14:creationId xmlns:p14="http://schemas.microsoft.com/office/powerpoint/2010/main" val="208890472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金物, チェーン が含まれている画像&#10;&#10;自動的に生成された説明">
            <a:extLst>
              <a:ext uri="{FF2B5EF4-FFF2-40B4-BE49-F238E27FC236}">
                <a16:creationId xmlns:a16="http://schemas.microsoft.com/office/drawing/2014/main" id="{C224563A-9060-4B53-B13A-1B9CBE86A993}"/>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四角形: 角を丸くする 3">
            <a:extLst>
              <a:ext uri="{FF2B5EF4-FFF2-40B4-BE49-F238E27FC236}">
                <a16:creationId xmlns:a16="http://schemas.microsoft.com/office/drawing/2014/main" id="{DB2E0A6F-C1F0-4DF8-8412-B5CA75C382E0}"/>
              </a:ext>
            </a:extLst>
          </p:cNvPr>
          <p:cNvSpPr/>
          <p:nvPr/>
        </p:nvSpPr>
        <p:spPr>
          <a:xfrm>
            <a:off x="478971" y="2368731"/>
            <a:ext cx="8203475" cy="3457303"/>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FFB1807-EC3D-4839-B35A-D3B5C4E2B272}"/>
              </a:ext>
            </a:extLst>
          </p:cNvPr>
          <p:cNvSpPr>
            <a:spLocks noGrp="1"/>
          </p:cNvSpPr>
          <p:nvPr>
            <p:ph type="title"/>
          </p:nvPr>
        </p:nvSpPr>
        <p:spPr>
          <a:xfrm>
            <a:off x="-3" y="419162"/>
            <a:ext cx="9144000" cy="1325563"/>
          </a:xfrm>
        </p:spPr>
        <p:txBody>
          <a:bodyPr>
            <a:noAutofit/>
          </a:bodyPr>
          <a:lstStyle/>
          <a:p>
            <a:pPr algn="ctr"/>
            <a:r>
              <a:rPr lang="ja-JP" altLang="en-US" sz="4800" b="1">
                <a:ln>
                  <a:solidFill>
                    <a:srgbClr val="0070C0"/>
                  </a:solidFill>
                </a:ln>
                <a:solidFill>
                  <a:schemeClr val="bg1"/>
                </a:solidFill>
                <a:latin typeface="ＭＳ ゴシック" panose="020B0609070205080204" pitchFamily="49" charset="-128"/>
                <a:ea typeface="ＭＳ ゴシック" panose="020B0609070205080204" pitchFamily="49" charset="-128"/>
              </a:rPr>
              <a:t>日本の電力業界の</a:t>
            </a:r>
            <a:br>
              <a:rPr lang="en-US" altLang="ja-JP" sz="4800" b="1">
                <a:ln>
                  <a:solidFill>
                    <a:srgbClr val="0070C0"/>
                  </a:solidFill>
                </a:ln>
                <a:solidFill>
                  <a:schemeClr val="bg1"/>
                </a:solidFill>
                <a:latin typeface="ＭＳ ゴシック" panose="020B0609070205080204" pitchFamily="49" charset="-128"/>
                <a:ea typeface="ＭＳ ゴシック" panose="020B0609070205080204" pitchFamily="49" charset="-128"/>
              </a:rPr>
            </a:br>
            <a:r>
              <a:rPr lang="ja-JP" altLang="en-US" sz="4800" b="1">
                <a:ln>
                  <a:solidFill>
                    <a:srgbClr val="0070C0"/>
                  </a:solidFill>
                </a:ln>
                <a:solidFill>
                  <a:schemeClr val="bg1"/>
                </a:solidFill>
                <a:latin typeface="ＭＳ ゴシック" panose="020B0609070205080204" pitchFamily="49" charset="-128"/>
                <a:ea typeface="ＭＳ ゴシック" panose="020B0609070205080204" pitchFamily="49" charset="-128"/>
              </a:rPr>
              <a:t>問題と対策</a:t>
            </a:r>
          </a:p>
        </p:txBody>
      </p:sp>
      <p:sp>
        <p:nvSpPr>
          <p:cNvPr id="7" name="テキスト ボックス 6">
            <a:extLst>
              <a:ext uri="{FF2B5EF4-FFF2-40B4-BE49-F238E27FC236}">
                <a16:creationId xmlns:a16="http://schemas.microsoft.com/office/drawing/2014/main" id="{96A18A28-A511-4451-B7A0-651B2B8E45A3}"/>
              </a:ext>
            </a:extLst>
          </p:cNvPr>
          <p:cNvSpPr txBox="1"/>
          <p:nvPr/>
        </p:nvSpPr>
        <p:spPr>
          <a:xfrm>
            <a:off x="660728" y="2647896"/>
            <a:ext cx="7938040" cy="3046988"/>
          </a:xfrm>
          <a:prstGeom prst="rect">
            <a:avLst/>
          </a:prstGeom>
          <a:noFill/>
        </p:spPr>
        <p:txBody>
          <a:bodyPr wrap="square" rtlCol="0">
            <a:spAutoFit/>
          </a:bodyPr>
          <a:lstStyle/>
          <a:p>
            <a:r>
              <a:rPr lang="en-US" altLang="ja-JP" sz="3200" b="1">
                <a:latin typeface="ＭＳ ゴシック" panose="020B0609070205080204" pitchFamily="49" charset="-128"/>
                <a:ea typeface="ＭＳ ゴシック" panose="020B0609070205080204" pitchFamily="49" charset="-128"/>
              </a:rPr>
              <a:t>A.</a:t>
            </a:r>
            <a:r>
              <a:rPr lang="ja-JP" altLang="en-US" sz="3200" b="1">
                <a:latin typeface="ＭＳ ゴシック" panose="020B0609070205080204" pitchFamily="49" charset="-128"/>
                <a:ea typeface="ＭＳ ゴシック" panose="020B0609070205080204" pitchFamily="49" charset="-128"/>
              </a:rPr>
              <a:t>戦前から続く地域独占化された市場構造</a:t>
            </a:r>
            <a:endParaRPr lang="en-US" altLang="ja-JP" sz="3200" b="1">
              <a:latin typeface="ＭＳ ゴシック" panose="020B0609070205080204" pitchFamily="49" charset="-128"/>
              <a:ea typeface="ＭＳ ゴシック" panose="020B0609070205080204" pitchFamily="49" charset="-128"/>
            </a:endParaRPr>
          </a:p>
          <a:p>
            <a:r>
              <a:rPr lang="ja-JP" altLang="en-US" sz="3200" b="1">
                <a:latin typeface="ＭＳ ゴシック" panose="020B0609070205080204" pitchFamily="49" charset="-128"/>
                <a:ea typeface="ＭＳ ゴシック" panose="020B0609070205080204" pitchFamily="49" charset="-128"/>
              </a:rPr>
              <a:t>　</a:t>
            </a:r>
            <a:r>
              <a:rPr lang="ja-JP" altLang="en-US" sz="3200" b="1" u="sng">
                <a:latin typeface="ＭＳ ゴシック" panose="020B0609070205080204" pitchFamily="49" charset="-128"/>
                <a:ea typeface="ＭＳ ゴシック" panose="020B0609070205080204" pitchFamily="49" charset="-128"/>
              </a:rPr>
              <a:t>対策</a:t>
            </a:r>
            <a:r>
              <a:rPr lang="en-US" altLang="ja-JP" sz="3200" b="1" u="sng">
                <a:latin typeface="ＭＳ ゴシック" panose="020B0609070205080204" pitchFamily="49" charset="-128"/>
                <a:ea typeface="ＭＳ ゴシック" panose="020B0609070205080204" pitchFamily="49" charset="-128"/>
              </a:rPr>
              <a:t>A</a:t>
            </a:r>
            <a:r>
              <a:rPr lang="ja-JP" altLang="en-US" sz="3200" b="1" u="sng">
                <a:latin typeface="ＭＳ ゴシック" panose="020B0609070205080204" pitchFamily="49" charset="-128"/>
                <a:ea typeface="ＭＳ ゴシック" panose="020B0609070205080204" pitchFamily="49" charset="-128"/>
              </a:rPr>
              <a:t>：電力自由化</a:t>
            </a:r>
            <a:endParaRPr lang="en-US" altLang="ja-JP" sz="3200" b="1" u="sng">
              <a:latin typeface="ＭＳ ゴシック" panose="020B0609070205080204" pitchFamily="49" charset="-128"/>
              <a:ea typeface="ＭＳ ゴシック" panose="020B0609070205080204" pitchFamily="49" charset="-128"/>
            </a:endParaRPr>
          </a:p>
          <a:p>
            <a:r>
              <a:rPr lang="en-US" altLang="ja-JP" sz="3200" b="1">
                <a:latin typeface="ＭＳ ゴシック" panose="020B0609070205080204" pitchFamily="49" charset="-128"/>
                <a:ea typeface="ＭＳ ゴシック" panose="020B0609070205080204" pitchFamily="49" charset="-128"/>
              </a:rPr>
              <a:t>B.</a:t>
            </a:r>
            <a:r>
              <a:rPr lang="ja-JP" altLang="en-US" sz="3200" b="1">
                <a:latin typeface="ＭＳ ゴシック" panose="020B0609070205080204" pitchFamily="49" charset="-128"/>
                <a:ea typeface="ＭＳ ゴシック" panose="020B0609070205080204" pitchFamily="49" charset="-128"/>
              </a:rPr>
              <a:t>大型火力発電所への高い依存度</a:t>
            </a:r>
            <a:endParaRPr lang="en-US" altLang="ja-JP" sz="3200" b="1">
              <a:latin typeface="ＭＳ ゴシック" panose="020B0609070205080204" pitchFamily="49" charset="-128"/>
              <a:ea typeface="ＭＳ ゴシック" panose="020B0609070205080204" pitchFamily="49" charset="-128"/>
            </a:endParaRPr>
          </a:p>
          <a:p>
            <a:r>
              <a:rPr lang="ja-JP" altLang="en-US" sz="3200" b="1">
                <a:latin typeface="ＭＳ ゴシック" panose="020B0609070205080204" pitchFamily="49" charset="-128"/>
                <a:ea typeface="ＭＳ ゴシック" panose="020B0609070205080204" pitchFamily="49" charset="-128"/>
              </a:rPr>
              <a:t>　</a:t>
            </a:r>
            <a:r>
              <a:rPr lang="ja-JP" altLang="en-US" sz="3200" b="1" u="sng">
                <a:latin typeface="ＭＳ ゴシック" panose="020B0609070205080204" pitchFamily="49" charset="-128"/>
                <a:ea typeface="ＭＳ ゴシック" panose="020B0609070205080204" pitchFamily="49" charset="-128"/>
              </a:rPr>
              <a:t>対策</a:t>
            </a:r>
            <a:r>
              <a:rPr lang="en-US" altLang="ja-JP" sz="3200" b="1" u="sng">
                <a:latin typeface="ＭＳ ゴシック" panose="020B0609070205080204" pitchFamily="49" charset="-128"/>
                <a:ea typeface="ＭＳ ゴシック" panose="020B0609070205080204" pitchFamily="49" charset="-128"/>
              </a:rPr>
              <a:t>B</a:t>
            </a:r>
            <a:r>
              <a:rPr lang="ja-JP" altLang="en-US" sz="3200" b="1" u="sng">
                <a:latin typeface="ＭＳ ゴシック" panose="020B0609070205080204" pitchFamily="49" charset="-128"/>
                <a:ea typeface="ＭＳ ゴシック" panose="020B0609070205080204" pitchFamily="49" charset="-128"/>
              </a:rPr>
              <a:t>：</a:t>
            </a:r>
            <a:r>
              <a:rPr lang="en-US" altLang="ja-JP" sz="3200" b="1" u="sng">
                <a:latin typeface="ＭＳ ゴシック" panose="020B0609070205080204" pitchFamily="49" charset="-128"/>
                <a:ea typeface="ＭＳ ゴシック" panose="020B0609070205080204" pitchFamily="49" charset="-128"/>
              </a:rPr>
              <a:t>FIT</a:t>
            </a:r>
            <a:r>
              <a:rPr lang="ja-JP" altLang="en-US" sz="3200" b="1" u="sng">
                <a:latin typeface="ＭＳ ゴシック" panose="020B0609070205080204" pitchFamily="49" charset="-128"/>
                <a:ea typeface="ＭＳ ゴシック" panose="020B0609070205080204" pitchFamily="49" charset="-128"/>
              </a:rPr>
              <a:t>制度導入</a:t>
            </a:r>
            <a:endParaRPr lang="en-US" altLang="ja-JP" sz="3200" b="1" u="sng">
              <a:latin typeface="ＭＳ ゴシック" panose="020B0609070205080204" pitchFamily="49" charset="-128"/>
              <a:ea typeface="ＭＳ ゴシック" panose="020B0609070205080204" pitchFamily="49" charset="-128"/>
            </a:endParaRPr>
          </a:p>
          <a:p>
            <a:r>
              <a:rPr lang="en-US" altLang="ja-JP" sz="3200" b="1">
                <a:latin typeface="ＭＳ ゴシック" panose="020B0609070205080204" pitchFamily="49" charset="-128"/>
                <a:ea typeface="ＭＳ ゴシック" panose="020B0609070205080204" pitchFamily="49" charset="-128"/>
              </a:rPr>
              <a:t>C.</a:t>
            </a:r>
            <a:r>
              <a:rPr lang="ja-JP" altLang="en-US" sz="3200" b="1">
                <a:latin typeface="ＭＳ ゴシック" panose="020B0609070205080204" pitchFamily="49" charset="-128"/>
                <a:ea typeface="ＭＳ ゴシック" panose="020B0609070205080204" pitchFamily="49" charset="-128"/>
              </a:rPr>
              <a:t>大手電力会社による送配電網の私有化</a:t>
            </a:r>
            <a:endParaRPr lang="en-US" altLang="ja-JP" sz="3200" b="1">
              <a:latin typeface="ＭＳ ゴシック" panose="020B0609070205080204" pitchFamily="49" charset="-128"/>
              <a:ea typeface="ＭＳ ゴシック" panose="020B0609070205080204" pitchFamily="49" charset="-128"/>
            </a:endParaRPr>
          </a:p>
          <a:p>
            <a:r>
              <a:rPr lang="ja-JP" altLang="en-US" sz="3200" b="1">
                <a:latin typeface="ＭＳ ゴシック" panose="020B0609070205080204" pitchFamily="49" charset="-128"/>
                <a:ea typeface="ＭＳ ゴシック" panose="020B0609070205080204" pitchFamily="49" charset="-128"/>
              </a:rPr>
              <a:t>　</a:t>
            </a:r>
            <a:r>
              <a:rPr lang="ja-JP" altLang="en-US" sz="3200" b="1" u="sng">
                <a:latin typeface="ＭＳ ゴシック" panose="020B0609070205080204" pitchFamily="49" charset="-128"/>
                <a:ea typeface="ＭＳ ゴシック" panose="020B0609070205080204" pitchFamily="49" charset="-128"/>
              </a:rPr>
              <a:t>対策</a:t>
            </a:r>
            <a:r>
              <a:rPr lang="en-US" altLang="ja-JP" sz="3200" b="1" u="sng">
                <a:latin typeface="ＭＳ ゴシック" panose="020B0609070205080204" pitchFamily="49" charset="-128"/>
                <a:ea typeface="ＭＳ ゴシック" panose="020B0609070205080204" pitchFamily="49" charset="-128"/>
              </a:rPr>
              <a:t>C</a:t>
            </a:r>
            <a:r>
              <a:rPr lang="ja-JP" altLang="en-US" sz="3200" b="1" u="sng">
                <a:latin typeface="ＭＳ ゴシック" panose="020B0609070205080204" pitchFamily="49" charset="-128"/>
                <a:ea typeface="ＭＳ ゴシック" panose="020B0609070205080204" pitchFamily="49" charset="-128"/>
              </a:rPr>
              <a:t>：発送電分離</a:t>
            </a:r>
            <a:endParaRPr lang="en-US" altLang="ja-JP" sz="3200" b="1" u="sng">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22ADECEC-4C27-4829-B74C-48A81C2D4C0D}"/>
              </a:ext>
            </a:extLst>
          </p:cNvPr>
          <p:cNvSpPr txBox="1"/>
          <p:nvPr/>
        </p:nvSpPr>
        <p:spPr>
          <a:xfrm>
            <a:off x="-1" y="49830"/>
            <a:ext cx="660729" cy="369332"/>
          </a:xfrm>
          <a:prstGeom prst="rect">
            <a:avLst/>
          </a:prstGeom>
          <a:noFill/>
        </p:spPr>
        <p:txBody>
          <a:bodyPr wrap="square" rtlCol="0">
            <a:spAutoFit/>
          </a:bodyPr>
          <a:lstStyle/>
          <a:p>
            <a:r>
              <a:rPr kumimoji="1" lang="ja-JP" altLang="en-US" b="1"/>
              <a:t>２章</a:t>
            </a:r>
          </a:p>
        </p:txBody>
      </p:sp>
      <p:sp>
        <p:nvSpPr>
          <p:cNvPr id="8" name="スライド番号プレースホルダー 7">
            <a:extLst>
              <a:ext uri="{FF2B5EF4-FFF2-40B4-BE49-F238E27FC236}">
                <a16:creationId xmlns:a16="http://schemas.microsoft.com/office/drawing/2014/main" id="{0C2BBEC7-3672-4995-A61C-284A8C224CBB}"/>
              </a:ext>
            </a:extLst>
          </p:cNvPr>
          <p:cNvSpPr>
            <a:spLocks noGrp="1"/>
          </p:cNvSpPr>
          <p:nvPr>
            <p:ph type="sldNum" sz="quarter" idx="12"/>
          </p:nvPr>
        </p:nvSpPr>
        <p:spPr/>
        <p:txBody>
          <a:bodyPr/>
          <a:lstStyle/>
          <a:p>
            <a:fld id="{3B4D2EC4-1B58-483B-971C-946C9F6A56B1}" type="slidenum">
              <a:rPr kumimoji="1" lang="ja-JP" altLang="en-US" smtClean="0"/>
              <a:t>13</a:t>
            </a:fld>
            <a:endParaRPr kumimoji="1" lang="ja-JP" altLang="en-US"/>
          </a:p>
        </p:txBody>
      </p:sp>
    </p:spTree>
    <p:extLst>
      <p:ext uri="{BB962C8B-B14F-4D97-AF65-F5344CB8AC3E}">
        <p14:creationId xmlns:p14="http://schemas.microsoft.com/office/powerpoint/2010/main" val="3986418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l="-11000" r="-11000"/>
          </a:stretch>
        </a:blip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8B4348E-97E7-4FD6-96C2-EC180C5A8F42}"/>
              </a:ext>
            </a:extLst>
          </p:cNvPr>
          <p:cNvSpPr/>
          <p:nvPr/>
        </p:nvSpPr>
        <p:spPr>
          <a:xfrm>
            <a:off x="692322" y="1605754"/>
            <a:ext cx="7759347" cy="2062103"/>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a:ln>
                  <a:solidFill>
                    <a:schemeClr val="tx1"/>
                  </a:solidFill>
                </a:ln>
                <a:latin typeface="ＭＳ ゴシック" panose="020B0609070205080204" pitchFamily="49" charset="-128"/>
                <a:ea typeface="ＭＳ ゴシック" panose="020B0609070205080204" pitchFamily="49" charset="-128"/>
              </a:rPr>
              <a:t>大手電力会社よる地域独占状態であった</a:t>
            </a:r>
            <a:endParaRPr lang="en-US" altLang="ja-JP" sz="3200" b="1">
              <a:ln>
                <a:solidFill>
                  <a:schemeClr val="tx1"/>
                </a:solidFill>
              </a:ln>
              <a:latin typeface="ＭＳ ゴシック" panose="020B0609070205080204" pitchFamily="49" charset="-128"/>
              <a:ea typeface="ＭＳ ゴシック" panose="020B0609070205080204" pitchFamily="49" charset="-128"/>
            </a:endParaRPr>
          </a:p>
          <a:p>
            <a:r>
              <a:rPr lang="ja-JP" altLang="en-US" sz="3200" b="1">
                <a:ln>
                  <a:solidFill>
                    <a:schemeClr val="tx1"/>
                  </a:solidFill>
                </a:ln>
                <a:latin typeface="ＭＳ ゴシック" panose="020B0609070205080204" pitchFamily="49" charset="-128"/>
                <a:ea typeface="ＭＳ ゴシック" panose="020B0609070205080204" pitchFamily="49" charset="-128"/>
              </a:rPr>
              <a:t>一般家庭向けの電力小売り市場に</a:t>
            </a:r>
            <a:endParaRPr lang="en-US" altLang="ja-JP" sz="3200" b="1">
              <a:ln>
                <a:solidFill>
                  <a:schemeClr val="tx1"/>
                </a:solidFill>
              </a:ln>
              <a:latin typeface="ＭＳ ゴシック" panose="020B0609070205080204" pitchFamily="49" charset="-128"/>
              <a:ea typeface="ＭＳ ゴシック" panose="020B0609070205080204" pitchFamily="49" charset="-128"/>
            </a:endParaRPr>
          </a:p>
          <a:p>
            <a:r>
              <a:rPr lang="ja-JP" altLang="en-US" sz="3200" b="1" u="sng">
                <a:ln>
                  <a:solidFill>
                    <a:srgbClr val="00B0F0"/>
                  </a:solidFill>
                </a:ln>
                <a:solidFill>
                  <a:schemeClr val="bg1"/>
                </a:solidFill>
                <a:latin typeface="ＭＳ ゴシック" panose="020B0609070205080204" pitchFamily="49" charset="-128"/>
                <a:ea typeface="ＭＳ ゴシック" panose="020B0609070205080204" pitchFamily="49" charset="-128"/>
              </a:rPr>
              <a:t>新規事業者</a:t>
            </a:r>
            <a:r>
              <a:rPr lang="en-US" altLang="ja-JP" sz="3200" b="1" u="sng" baseline="30000">
                <a:ln>
                  <a:solidFill>
                    <a:srgbClr val="00B0F0"/>
                  </a:solidFill>
                </a:ln>
                <a:solidFill>
                  <a:schemeClr val="bg1"/>
                </a:solidFill>
                <a:latin typeface="ＭＳ ゴシック" panose="020B0609070205080204" pitchFamily="49" charset="-128"/>
                <a:ea typeface="ＭＳ ゴシック" panose="020B0609070205080204" pitchFamily="49" charset="-128"/>
              </a:rPr>
              <a:t>※</a:t>
            </a:r>
            <a:r>
              <a:rPr lang="ja-JP" altLang="en-US" sz="3200" b="1">
                <a:ln>
                  <a:solidFill>
                    <a:schemeClr val="tx1"/>
                  </a:solidFill>
                </a:ln>
                <a:latin typeface="ＭＳ ゴシック" panose="020B0609070205080204" pitchFamily="49" charset="-128"/>
                <a:ea typeface="ＭＳ ゴシック" panose="020B0609070205080204" pitchFamily="49" charset="-128"/>
              </a:rPr>
              <a:t>の参入を認めた</a:t>
            </a:r>
          </a:p>
        </p:txBody>
      </p:sp>
      <p:sp>
        <p:nvSpPr>
          <p:cNvPr id="2" name="タイトル 1">
            <a:extLst>
              <a:ext uri="{FF2B5EF4-FFF2-40B4-BE49-F238E27FC236}">
                <a16:creationId xmlns:a16="http://schemas.microsoft.com/office/drawing/2014/main" id="{C21225EE-5AD8-47FC-AD4C-585B9FF28258}"/>
              </a:ext>
            </a:extLst>
          </p:cNvPr>
          <p:cNvSpPr>
            <a:spLocks noGrp="1"/>
          </p:cNvSpPr>
          <p:nvPr>
            <p:ph type="title"/>
          </p:nvPr>
        </p:nvSpPr>
        <p:spPr>
          <a:xfrm>
            <a:off x="887818" y="178652"/>
            <a:ext cx="7379567" cy="1325563"/>
          </a:xfrm>
        </p:spPr>
        <p:txBody>
          <a:bodyPr>
            <a:normAutofit fontScale="90000"/>
          </a:bodyPr>
          <a:lstStyle/>
          <a:p>
            <a:pPr algn="ctr"/>
            <a:r>
              <a:rPr lang="ja-JP" altLang="en-US" sz="4800" b="1">
                <a:latin typeface="ＭＳ ゴシック" panose="020B0609070205080204" pitchFamily="49" charset="-128"/>
                <a:ea typeface="ＭＳ ゴシック" panose="020B0609070205080204" pitchFamily="49" charset="-128"/>
              </a:rPr>
              <a:t>対策</a:t>
            </a:r>
            <a:r>
              <a:rPr lang="en-US" altLang="ja-JP" sz="4800" b="1">
                <a:latin typeface="ＭＳ ゴシック" panose="020B0609070205080204" pitchFamily="49" charset="-128"/>
                <a:ea typeface="ＭＳ ゴシック" panose="020B0609070205080204" pitchFamily="49" charset="-128"/>
              </a:rPr>
              <a:t>A:</a:t>
            </a:r>
            <a:r>
              <a:rPr lang="ja-JP" altLang="en-US" sz="4800" b="1">
                <a:latin typeface="ＭＳ ゴシック" panose="020B0609070205080204" pitchFamily="49" charset="-128"/>
                <a:ea typeface="ＭＳ ゴシック" panose="020B0609070205080204" pitchFamily="49" charset="-128"/>
              </a:rPr>
              <a:t>電力の全面自由化と</a:t>
            </a:r>
            <a:br>
              <a:rPr lang="en-US" altLang="ja-JP" sz="4800" b="1">
                <a:latin typeface="ＭＳ ゴシック" panose="020B0609070205080204" pitchFamily="49" charset="-128"/>
                <a:ea typeface="ＭＳ ゴシック" panose="020B0609070205080204" pitchFamily="49" charset="-128"/>
              </a:rPr>
            </a:br>
            <a:r>
              <a:rPr lang="ja-JP" altLang="en-US" sz="4800" b="1">
                <a:latin typeface="ＭＳ ゴシック" panose="020B0609070205080204" pitchFamily="49" charset="-128"/>
                <a:ea typeface="ＭＳ ゴシック" panose="020B0609070205080204" pitchFamily="49" charset="-128"/>
              </a:rPr>
              <a:t>その結果</a:t>
            </a:r>
            <a:endParaRPr lang="ja-JP" altLang="en-US" sz="4800" b="1">
              <a:highlight>
                <a:srgbClr val="FFFF00"/>
              </a:highlight>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AF3CA062-7BD4-4892-9311-F83909C6FE11}"/>
              </a:ext>
            </a:extLst>
          </p:cNvPr>
          <p:cNvSpPr txBox="1"/>
          <p:nvPr/>
        </p:nvSpPr>
        <p:spPr>
          <a:xfrm>
            <a:off x="822374" y="4750853"/>
            <a:ext cx="7499241" cy="1200329"/>
          </a:xfrm>
          <a:prstGeom prst="rect">
            <a:avLst/>
          </a:prstGeom>
          <a:noFill/>
        </p:spPr>
        <p:txBody>
          <a:bodyPr wrap="square" rtlCol="0">
            <a:spAutoFit/>
          </a:bodyPr>
          <a:lstStyle/>
          <a:p>
            <a:r>
              <a:rPr lang="ja-JP" altLang="en-US" sz="3600" b="1">
                <a:ln>
                  <a:solidFill>
                    <a:srgbClr val="0070C0"/>
                  </a:solidFill>
                </a:ln>
                <a:solidFill>
                  <a:schemeClr val="bg1"/>
                </a:solidFill>
              </a:rPr>
              <a:t>需要家が選好する事業者から電力を選択し、購入できるようになった</a:t>
            </a:r>
          </a:p>
        </p:txBody>
      </p:sp>
      <p:sp>
        <p:nvSpPr>
          <p:cNvPr id="10" name="四角形: 角を丸くする 9">
            <a:extLst>
              <a:ext uri="{FF2B5EF4-FFF2-40B4-BE49-F238E27FC236}">
                <a16:creationId xmlns:a16="http://schemas.microsoft.com/office/drawing/2014/main" id="{29E6C93C-7951-42AA-BB22-F89598533E9F}"/>
              </a:ext>
            </a:extLst>
          </p:cNvPr>
          <p:cNvSpPr/>
          <p:nvPr/>
        </p:nvSpPr>
        <p:spPr>
          <a:xfrm>
            <a:off x="692322" y="4397350"/>
            <a:ext cx="7759347" cy="1617664"/>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5EDA253-8158-48B2-905D-63EAAB06265C}"/>
              </a:ext>
            </a:extLst>
          </p:cNvPr>
          <p:cNvSpPr txBox="1"/>
          <p:nvPr/>
        </p:nvSpPr>
        <p:spPr>
          <a:xfrm>
            <a:off x="3518432" y="6457890"/>
            <a:ext cx="6756048" cy="400110"/>
          </a:xfrm>
          <a:prstGeom prst="rect">
            <a:avLst/>
          </a:prstGeom>
          <a:noFill/>
        </p:spPr>
        <p:txBody>
          <a:bodyPr wrap="square" rtlCol="0">
            <a:spAutoFit/>
          </a:bodyPr>
          <a:lstStyle/>
          <a:p>
            <a:r>
              <a:rPr kumimoji="1" lang="en-US" altLang="ja-JP" sz="2000" b="1">
                <a:solidFill>
                  <a:schemeClr val="bg1"/>
                </a:solidFill>
                <a:latin typeface="ＭＳ ゴシック" panose="020B0609070205080204" pitchFamily="49" charset="-128"/>
                <a:ea typeface="ＭＳ ゴシック" panose="020B0609070205080204" pitchFamily="49" charset="-128"/>
              </a:rPr>
              <a:t>※</a:t>
            </a:r>
            <a:r>
              <a:rPr kumimoji="1" lang="ja-JP" altLang="en-US" sz="2000" b="1">
                <a:solidFill>
                  <a:schemeClr val="bg1"/>
                </a:solidFill>
                <a:latin typeface="ＭＳ ゴシック" panose="020B0609070205080204" pitchFamily="49" charset="-128"/>
                <a:ea typeface="ＭＳ ゴシック" panose="020B0609070205080204" pitchFamily="49" charset="-128"/>
              </a:rPr>
              <a:t>新規事業者：再エネ新電力もここに含まれる</a:t>
            </a:r>
          </a:p>
        </p:txBody>
      </p:sp>
      <p:sp>
        <p:nvSpPr>
          <p:cNvPr id="12" name="テキスト ボックス 11">
            <a:extLst>
              <a:ext uri="{FF2B5EF4-FFF2-40B4-BE49-F238E27FC236}">
                <a16:creationId xmlns:a16="http://schemas.microsoft.com/office/drawing/2014/main" id="{3FED194F-EB8F-47A1-88A6-2035A5F3D331}"/>
              </a:ext>
            </a:extLst>
          </p:cNvPr>
          <p:cNvSpPr txBox="1"/>
          <p:nvPr/>
        </p:nvSpPr>
        <p:spPr>
          <a:xfrm>
            <a:off x="0" y="103381"/>
            <a:ext cx="934336" cy="369332"/>
          </a:xfrm>
          <a:prstGeom prst="rect">
            <a:avLst/>
          </a:prstGeom>
          <a:noFill/>
        </p:spPr>
        <p:txBody>
          <a:bodyPr wrap="square" rtlCol="0">
            <a:spAutoFit/>
          </a:bodyPr>
          <a:lstStyle/>
          <a:p>
            <a:r>
              <a:rPr kumimoji="1" lang="ja-JP" altLang="en-US" b="1"/>
              <a:t>２章</a:t>
            </a:r>
          </a:p>
        </p:txBody>
      </p:sp>
      <p:sp>
        <p:nvSpPr>
          <p:cNvPr id="4" name="四角形: 角を丸くする 3">
            <a:extLst>
              <a:ext uri="{FF2B5EF4-FFF2-40B4-BE49-F238E27FC236}">
                <a16:creationId xmlns:a16="http://schemas.microsoft.com/office/drawing/2014/main" id="{E2735C14-9FAE-4274-83C6-9209BAB25669}"/>
              </a:ext>
            </a:extLst>
          </p:cNvPr>
          <p:cNvSpPr/>
          <p:nvPr/>
        </p:nvSpPr>
        <p:spPr>
          <a:xfrm>
            <a:off x="3782780" y="4044714"/>
            <a:ext cx="1578428" cy="655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latin typeface="ＭＳ ゴシック" panose="020B0609070205080204" pitchFamily="49" charset="-128"/>
                <a:ea typeface="ＭＳ ゴシック" panose="020B0609070205080204" pitchFamily="49" charset="-128"/>
              </a:rPr>
              <a:t>結果</a:t>
            </a:r>
          </a:p>
        </p:txBody>
      </p:sp>
      <p:sp>
        <p:nvSpPr>
          <p:cNvPr id="6" name="スライド番号プレースホルダー 5">
            <a:extLst>
              <a:ext uri="{FF2B5EF4-FFF2-40B4-BE49-F238E27FC236}">
                <a16:creationId xmlns:a16="http://schemas.microsoft.com/office/drawing/2014/main" id="{9815A751-F47C-4290-9F65-7554D547C964}"/>
              </a:ext>
            </a:extLst>
          </p:cNvPr>
          <p:cNvSpPr>
            <a:spLocks noGrp="1"/>
          </p:cNvSpPr>
          <p:nvPr>
            <p:ph type="sldNum" sz="quarter" idx="12"/>
          </p:nvPr>
        </p:nvSpPr>
        <p:spPr/>
        <p:txBody>
          <a:bodyPr/>
          <a:lstStyle/>
          <a:p>
            <a:fld id="{3B4D2EC4-1B58-483B-971C-946C9F6A56B1}" type="slidenum">
              <a:rPr kumimoji="1" lang="ja-JP" altLang="en-US" smtClean="0"/>
              <a:t>14</a:t>
            </a:fld>
            <a:endParaRPr kumimoji="1" lang="ja-JP" altLang="en-US"/>
          </a:p>
        </p:txBody>
      </p:sp>
    </p:spTree>
    <p:extLst>
      <p:ext uri="{BB962C8B-B14F-4D97-AF65-F5344CB8AC3E}">
        <p14:creationId xmlns:p14="http://schemas.microsoft.com/office/powerpoint/2010/main" val="91693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791ECA4-9AD1-40B9-A9B5-3D20541EBA2F}"/>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9968" y="0"/>
            <a:ext cx="9163936" cy="6858000"/>
          </a:xfrm>
          <a:prstGeom prst="rect">
            <a:avLst/>
          </a:prstGeom>
        </p:spPr>
      </p:pic>
      <p:sp>
        <p:nvSpPr>
          <p:cNvPr id="2" name="タイトル 1">
            <a:extLst>
              <a:ext uri="{FF2B5EF4-FFF2-40B4-BE49-F238E27FC236}">
                <a16:creationId xmlns:a16="http://schemas.microsoft.com/office/drawing/2014/main" id="{8ED0061A-8E2E-4480-B1E0-9A6022093CCA}"/>
              </a:ext>
            </a:extLst>
          </p:cNvPr>
          <p:cNvSpPr>
            <a:spLocks noGrp="1"/>
          </p:cNvSpPr>
          <p:nvPr>
            <p:ph type="title"/>
          </p:nvPr>
        </p:nvSpPr>
        <p:spPr>
          <a:xfrm>
            <a:off x="1237364" y="0"/>
            <a:ext cx="7886700" cy="1325563"/>
          </a:xfrm>
        </p:spPr>
        <p:txBody>
          <a:bodyPr>
            <a:normAutofit/>
          </a:bodyPr>
          <a:lstStyle/>
          <a:p>
            <a:r>
              <a:rPr kumimoji="1" lang="ja-JP" altLang="en-US" sz="4800" b="1">
                <a:latin typeface="ＭＳ ゴシック" panose="020B0609070205080204" pitchFamily="49" charset="-128"/>
                <a:ea typeface="ＭＳ ゴシック" panose="020B0609070205080204" pitchFamily="49" charset="-128"/>
              </a:rPr>
              <a:t>電力自由化の実施過程</a:t>
            </a:r>
          </a:p>
        </p:txBody>
      </p:sp>
      <p:sp>
        <p:nvSpPr>
          <p:cNvPr id="7" name="テキスト ボックス 6">
            <a:extLst>
              <a:ext uri="{FF2B5EF4-FFF2-40B4-BE49-F238E27FC236}">
                <a16:creationId xmlns:a16="http://schemas.microsoft.com/office/drawing/2014/main" id="{F2992099-24FA-400C-B0FF-B64AB9DA98E0}"/>
              </a:ext>
            </a:extLst>
          </p:cNvPr>
          <p:cNvSpPr txBox="1"/>
          <p:nvPr/>
        </p:nvSpPr>
        <p:spPr>
          <a:xfrm>
            <a:off x="0" y="99312"/>
            <a:ext cx="1297172" cy="369332"/>
          </a:xfrm>
          <a:prstGeom prst="rect">
            <a:avLst/>
          </a:prstGeom>
          <a:noFill/>
        </p:spPr>
        <p:txBody>
          <a:bodyPr wrap="square" rtlCol="0">
            <a:spAutoFit/>
          </a:bodyPr>
          <a:lstStyle/>
          <a:p>
            <a:r>
              <a:rPr kumimoji="1" lang="ja-JP" altLang="en-US" b="1"/>
              <a:t>２章</a:t>
            </a:r>
          </a:p>
        </p:txBody>
      </p:sp>
      <p:graphicFrame>
        <p:nvGraphicFramePr>
          <p:cNvPr id="8" name="表 6">
            <a:extLst>
              <a:ext uri="{FF2B5EF4-FFF2-40B4-BE49-F238E27FC236}">
                <a16:creationId xmlns:a16="http://schemas.microsoft.com/office/drawing/2014/main" id="{58245D46-FAD6-4656-87FD-F5B9D6241DAD}"/>
              </a:ext>
            </a:extLst>
          </p:cNvPr>
          <p:cNvGraphicFramePr>
            <a:graphicFrameLocks/>
          </p:cNvGraphicFramePr>
          <p:nvPr>
            <p:extLst>
              <p:ext uri="{D42A27DB-BD31-4B8C-83A1-F6EECF244321}">
                <p14:modId xmlns:p14="http://schemas.microsoft.com/office/powerpoint/2010/main" val="362780368"/>
              </p:ext>
            </p:extLst>
          </p:nvPr>
        </p:nvGraphicFramePr>
        <p:xfrm>
          <a:off x="489857" y="1191176"/>
          <a:ext cx="8184357" cy="4548911"/>
        </p:xfrm>
        <a:graphic>
          <a:graphicData uri="http://schemas.openxmlformats.org/drawingml/2006/table">
            <a:tbl>
              <a:tblPr firstRow="1" bandRow="1">
                <a:tableStyleId>{5C22544A-7EE6-4342-B048-85BDC9FD1C3A}</a:tableStyleId>
              </a:tblPr>
              <a:tblGrid>
                <a:gridCol w="2276061">
                  <a:extLst>
                    <a:ext uri="{9D8B030D-6E8A-4147-A177-3AD203B41FA5}">
                      <a16:colId xmlns:a16="http://schemas.microsoft.com/office/drawing/2014/main" val="77149023"/>
                    </a:ext>
                  </a:extLst>
                </a:gridCol>
                <a:gridCol w="5908296">
                  <a:extLst>
                    <a:ext uri="{9D8B030D-6E8A-4147-A177-3AD203B41FA5}">
                      <a16:colId xmlns:a16="http://schemas.microsoft.com/office/drawing/2014/main" val="1149732136"/>
                    </a:ext>
                  </a:extLst>
                </a:gridCol>
              </a:tblGrid>
              <a:tr h="616991">
                <a:tc>
                  <a:txBody>
                    <a:bodyPr/>
                    <a:lstStyle/>
                    <a:p>
                      <a:r>
                        <a:rPr kumimoji="1" lang="ja-JP" altLang="en-US" sz="2400">
                          <a:latin typeface="ＭＳ ゴシック" panose="020B0609070205080204" pitchFamily="49" charset="-128"/>
                          <a:ea typeface="ＭＳ ゴシック" panose="020B0609070205080204" pitchFamily="49" charset="-128"/>
                        </a:rPr>
                        <a:t>実施年</a:t>
                      </a:r>
                    </a:p>
                  </a:txBody>
                  <a:tcPr/>
                </a:tc>
                <a:tc>
                  <a:txBody>
                    <a:bodyPr/>
                    <a:lstStyle/>
                    <a:p>
                      <a:r>
                        <a:rPr kumimoji="1" lang="ja-JP" altLang="en-US" sz="2400">
                          <a:latin typeface="ＭＳ ゴシック" panose="020B0609070205080204" pitchFamily="49" charset="-128"/>
                          <a:ea typeface="ＭＳ ゴシック" panose="020B0609070205080204" pitchFamily="49" charset="-128"/>
                        </a:rPr>
                        <a:t>自由化された範囲</a:t>
                      </a:r>
                    </a:p>
                  </a:txBody>
                  <a:tcPr/>
                </a:tc>
                <a:extLst>
                  <a:ext uri="{0D108BD9-81ED-4DB2-BD59-A6C34878D82A}">
                    <a16:rowId xmlns:a16="http://schemas.microsoft.com/office/drawing/2014/main" val="1291189639"/>
                  </a:ext>
                </a:extLst>
              </a:tr>
              <a:tr h="1254311">
                <a:tc>
                  <a:txBody>
                    <a:bodyPr/>
                    <a:lstStyle/>
                    <a:p>
                      <a:r>
                        <a:rPr kumimoji="1" lang="en-US" altLang="ja-JP" sz="2400" b="1">
                          <a:latin typeface="ＭＳ ゴシック" panose="020B0609070205080204" pitchFamily="49" charset="-128"/>
                          <a:ea typeface="ＭＳ ゴシック" panose="020B0609070205080204" pitchFamily="49" charset="-128"/>
                        </a:rPr>
                        <a:t>2000</a:t>
                      </a:r>
                      <a:r>
                        <a:rPr kumimoji="1" lang="ja-JP" altLang="en-US" sz="2400" b="1">
                          <a:latin typeface="ＭＳ ゴシック" panose="020B0609070205080204" pitchFamily="49" charset="-128"/>
                          <a:ea typeface="ＭＳ ゴシック" panose="020B0609070205080204" pitchFamily="49" charset="-128"/>
                        </a:rPr>
                        <a:t>年</a:t>
                      </a:r>
                      <a:r>
                        <a:rPr kumimoji="1" lang="en-US" altLang="ja-JP" sz="2400" b="1">
                          <a:latin typeface="ＭＳ ゴシック" panose="020B0609070205080204" pitchFamily="49" charset="-128"/>
                          <a:ea typeface="ＭＳ ゴシック" panose="020B0609070205080204" pitchFamily="49" charset="-128"/>
                        </a:rPr>
                        <a:t>3</a:t>
                      </a:r>
                      <a:r>
                        <a:rPr kumimoji="1" lang="ja-JP" altLang="en-US" sz="2400" b="1">
                          <a:latin typeface="ＭＳ ゴシック" panose="020B0609070205080204" pitchFamily="49" charset="-128"/>
                          <a:ea typeface="ＭＳ ゴシック" panose="020B0609070205080204" pitchFamily="49" charset="-128"/>
                        </a:rPr>
                        <a:t>月</a:t>
                      </a:r>
                    </a:p>
                  </a:txBody>
                  <a:tcPr/>
                </a:tc>
                <a:tc>
                  <a:txBody>
                    <a:bodyPr/>
                    <a:lstStyle/>
                    <a:p>
                      <a:r>
                        <a:rPr kumimoji="1" lang="ja-JP" altLang="en-US" sz="2400" b="1">
                          <a:latin typeface="ＭＳ ゴシック" panose="020B0609070205080204" pitchFamily="49" charset="-128"/>
                          <a:ea typeface="ＭＳ ゴシック" panose="020B0609070205080204" pitchFamily="49" charset="-128"/>
                        </a:rPr>
                        <a:t>特別高圧（交流</a:t>
                      </a:r>
                      <a:r>
                        <a:rPr kumimoji="1" lang="en-US" altLang="ja-JP" sz="2400" b="1">
                          <a:latin typeface="ＭＳ ゴシック" panose="020B0609070205080204" pitchFamily="49" charset="-128"/>
                          <a:ea typeface="ＭＳ ゴシック" panose="020B0609070205080204" pitchFamily="49" charset="-128"/>
                        </a:rPr>
                        <a:t>7001V</a:t>
                      </a:r>
                      <a:r>
                        <a:rPr kumimoji="1" lang="ja-JP" altLang="en-US" sz="2400" b="1">
                          <a:latin typeface="ＭＳ ゴシック" panose="020B0609070205080204" pitchFamily="49" charset="-128"/>
                          <a:ea typeface="ＭＳ ゴシック" panose="020B0609070205080204" pitchFamily="49" charset="-128"/>
                        </a:rPr>
                        <a:t>以上）：</a:t>
                      </a:r>
                      <a:endParaRPr kumimoji="1" lang="en-US" altLang="ja-JP" sz="2400" b="1">
                        <a:latin typeface="ＭＳ ゴシック" panose="020B0609070205080204" pitchFamily="49" charset="-128"/>
                        <a:ea typeface="ＭＳ ゴシック" panose="020B0609070205080204" pitchFamily="49" charset="-128"/>
                      </a:endParaRPr>
                    </a:p>
                    <a:p>
                      <a:endParaRPr kumimoji="1" lang="en-US" altLang="ja-JP" sz="2400" b="1">
                        <a:latin typeface="ＭＳ ゴシック" panose="020B0609070205080204" pitchFamily="49" charset="-128"/>
                        <a:ea typeface="ＭＳ ゴシック" panose="020B0609070205080204" pitchFamily="49" charset="-128"/>
                      </a:endParaRPr>
                    </a:p>
                    <a:p>
                      <a:r>
                        <a:rPr kumimoji="1" lang="ja-JP" altLang="en-US" sz="2400" b="1">
                          <a:latin typeface="ＭＳ ゴシック" panose="020B0609070205080204" pitchFamily="49" charset="-128"/>
                          <a:ea typeface="ＭＳ ゴシック" panose="020B0609070205080204" pitchFamily="49" charset="-128"/>
                        </a:rPr>
                        <a:t>（例）大規模工場・デパート・オフィ　　</a:t>
                      </a:r>
                      <a:br>
                        <a:rPr kumimoji="1" lang="en-US" altLang="ja-JP" sz="2400" b="1">
                          <a:latin typeface="ＭＳ ゴシック" panose="020B0609070205080204" pitchFamily="49" charset="-128"/>
                          <a:ea typeface="ＭＳ ゴシック" panose="020B0609070205080204" pitchFamily="49" charset="-128"/>
                        </a:rPr>
                      </a:br>
                      <a:r>
                        <a:rPr kumimoji="1" lang="ja-JP" altLang="en-US" sz="2400" b="1">
                          <a:latin typeface="ＭＳ ゴシック" panose="020B0609070205080204" pitchFamily="49" charset="-128"/>
                          <a:ea typeface="ＭＳ ゴシック" panose="020B0609070205080204" pitchFamily="49" charset="-128"/>
                        </a:rPr>
                        <a:t>　　　スビル</a:t>
                      </a:r>
                    </a:p>
                  </a:txBody>
                  <a:tcPr/>
                </a:tc>
                <a:extLst>
                  <a:ext uri="{0D108BD9-81ED-4DB2-BD59-A6C34878D82A}">
                    <a16:rowId xmlns:a16="http://schemas.microsoft.com/office/drawing/2014/main" val="709401279"/>
                  </a:ext>
                </a:extLst>
              </a:tr>
              <a:tr h="1125665">
                <a:tc>
                  <a:txBody>
                    <a:bodyPr/>
                    <a:lstStyle/>
                    <a:p>
                      <a:r>
                        <a:rPr kumimoji="1" lang="en-US" altLang="ja-JP" sz="2400" b="1">
                          <a:latin typeface="ＭＳ ゴシック" panose="020B0609070205080204" pitchFamily="49" charset="-128"/>
                          <a:ea typeface="ＭＳ ゴシック" panose="020B0609070205080204" pitchFamily="49" charset="-128"/>
                        </a:rPr>
                        <a:t>2004</a:t>
                      </a:r>
                      <a:r>
                        <a:rPr kumimoji="1" lang="ja-JP" altLang="en-US" sz="2400" b="1">
                          <a:latin typeface="ＭＳ ゴシック" panose="020B0609070205080204" pitchFamily="49" charset="-128"/>
                          <a:ea typeface="ＭＳ ゴシック" panose="020B0609070205080204" pitchFamily="49" charset="-128"/>
                        </a:rPr>
                        <a:t>年</a:t>
                      </a:r>
                      <a:r>
                        <a:rPr kumimoji="1" lang="en-US" altLang="ja-JP" sz="2400" b="1">
                          <a:latin typeface="ＭＳ ゴシック" panose="020B0609070205080204" pitchFamily="49" charset="-128"/>
                          <a:ea typeface="ＭＳ ゴシック" panose="020B0609070205080204" pitchFamily="49" charset="-128"/>
                        </a:rPr>
                        <a:t>4</a:t>
                      </a:r>
                      <a:r>
                        <a:rPr kumimoji="1" lang="ja-JP" altLang="en-US" sz="2400" b="1">
                          <a:latin typeface="ＭＳ ゴシック" panose="020B0609070205080204" pitchFamily="49" charset="-128"/>
                          <a:ea typeface="ＭＳ ゴシック" panose="020B0609070205080204" pitchFamily="49" charset="-128"/>
                        </a:rPr>
                        <a:t>月</a:t>
                      </a:r>
                      <a:endParaRPr kumimoji="1" lang="en-US" altLang="ja-JP" sz="2400" b="1">
                        <a:latin typeface="ＭＳ ゴシック" panose="020B0609070205080204" pitchFamily="49" charset="-128"/>
                        <a:ea typeface="ＭＳ ゴシック" panose="020B0609070205080204" pitchFamily="49" charset="-128"/>
                      </a:endParaRPr>
                    </a:p>
                    <a:p>
                      <a:r>
                        <a:rPr kumimoji="1" lang="en-US" altLang="ja-JP" sz="2000" b="1">
                          <a:latin typeface="ＭＳ ゴシック" panose="020B0609070205080204" pitchFamily="49" charset="-128"/>
                          <a:ea typeface="ＭＳ ゴシック" panose="020B0609070205080204" pitchFamily="49" charset="-128"/>
                        </a:rPr>
                        <a:t>(</a:t>
                      </a:r>
                      <a:r>
                        <a:rPr kumimoji="1" lang="ja-JP" altLang="en-US" sz="2000" b="1">
                          <a:latin typeface="ＭＳ ゴシック" panose="020B0609070205080204" pitchFamily="49" charset="-128"/>
                          <a:ea typeface="ＭＳ ゴシック" panose="020B0609070205080204" pitchFamily="49" charset="-128"/>
                        </a:rPr>
                        <a:t>段階的に翌年も</a:t>
                      </a:r>
                      <a:endParaRPr kumimoji="1" lang="en-US" altLang="ja-JP" sz="2000" b="1">
                        <a:latin typeface="ＭＳ ゴシック" panose="020B0609070205080204" pitchFamily="49" charset="-128"/>
                        <a:ea typeface="ＭＳ ゴシック" panose="020B0609070205080204" pitchFamily="49" charset="-128"/>
                      </a:endParaRPr>
                    </a:p>
                    <a:p>
                      <a:r>
                        <a:rPr kumimoji="1" lang="ja-JP" altLang="en-US" sz="2000" b="1">
                          <a:latin typeface="ＭＳ ゴシック" panose="020B0609070205080204" pitchFamily="49" charset="-128"/>
                          <a:ea typeface="ＭＳ ゴシック" panose="020B0609070205080204" pitchFamily="49" charset="-128"/>
                        </a:rPr>
                        <a:t>実施）</a:t>
                      </a:r>
                    </a:p>
                  </a:txBody>
                  <a:tcPr/>
                </a:tc>
                <a:tc>
                  <a:txBody>
                    <a:bodyPr/>
                    <a:lstStyle/>
                    <a:p>
                      <a:r>
                        <a:rPr kumimoji="1" lang="ja-JP" altLang="en-US" sz="2400" b="1">
                          <a:latin typeface="ＭＳ ゴシック" panose="020B0609070205080204" pitchFamily="49" charset="-128"/>
                          <a:ea typeface="ＭＳ ゴシック" panose="020B0609070205080204" pitchFamily="49" charset="-128"/>
                        </a:rPr>
                        <a:t>高圧（交流</a:t>
                      </a:r>
                      <a:r>
                        <a:rPr kumimoji="1" lang="en-US" altLang="ja-JP" sz="2400" b="1">
                          <a:latin typeface="ＭＳ ゴシック" panose="020B0609070205080204" pitchFamily="49" charset="-128"/>
                          <a:ea typeface="ＭＳ ゴシック" panose="020B0609070205080204" pitchFamily="49" charset="-128"/>
                        </a:rPr>
                        <a:t>601V</a:t>
                      </a:r>
                      <a:r>
                        <a:rPr kumimoji="1" lang="ja-JP" altLang="en-US" sz="2400" b="1">
                          <a:latin typeface="ＭＳ ゴシック" panose="020B0609070205080204" pitchFamily="49" charset="-128"/>
                          <a:ea typeface="ＭＳ ゴシック" panose="020B0609070205080204" pitchFamily="49" charset="-128"/>
                        </a:rPr>
                        <a:t>以上</a:t>
                      </a:r>
                      <a:r>
                        <a:rPr kumimoji="1" lang="en-US" altLang="ja-JP" sz="2400" b="1">
                          <a:latin typeface="ＭＳ ゴシック" panose="020B0609070205080204" pitchFamily="49" charset="-128"/>
                          <a:ea typeface="ＭＳ ゴシック" panose="020B0609070205080204" pitchFamily="49" charset="-128"/>
                        </a:rPr>
                        <a:t>7000V</a:t>
                      </a:r>
                      <a:r>
                        <a:rPr kumimoji="1" lang="ja-JP" altLang="en-US" sz="2400" b="1">
                          <a:latin typeface="ＭＳ ゴシック" panose="020B0609070205080204" pitchFamily="49" charset="-128"/>
                          <a:ea typeface="ＭＳ ゴシック" panose="020B0609070205080204" pitchFamily="49" charset="-128"/>
                        </a:rPr>
                        <a:t>未満）：</a:t>
                      </a:r>
                      <a:endParaRPr kumimoji="1" lang="en-US" altLang="ja-JP" sz="2400" b="1">
                        <a:latin typeface="ＭＳ ゴシック" panose="020B0609070205080204" pitchFamily="49" charset="-128"/>
                        <a:ea typeface="ＭＳ ゴシック" panose="020B0609070205080204" pitchFamily="49" charset="-128"/>
                      </a:endParaRPr>
                    </a:p>
                    <a:p>
                      <a:endParaRPr kumimoji="1" lang="en-US" altLang="ja-JP" sz="2400" b="1">
                        <a:latin typeface="ＭＳ ゴシック" panose="020B0609070205080204" pitchFamily="49" charset="-128"/>
                        <a:ea typeface="ＭＳ ゴシック" panose="020B0609070205080204" pitchFamily="49" charset="-128"/>
                      </a:endParaRPr>
                    </a:p>
                    <a:p>
                      <a:r>
                        <a:rPr kumimoji="1" lang="ja-JP" altLang="en-US" sz="2400" b="1">
                          <a:latin typeface="ＭＳ ゴシック" panose="020B0609070205080204" pitchFamily="49" charset="-128"/>
                          <a:ea typeface="ＭＳ ゴシック" panose="020B0609070205080204" pitchFamily="49" charset="-128"/>
                        </a:rPr>
                        <a:t>（例）中小ビル・中小規模工場</a:t>
                      </a:r>
                    </a:p>
                  </a:txBody>
                  <a:tcPr/>
                </a:tc>
                <a:extLst>
                  <a:ext uri="{0D108BD9-81ED-4DB2-BD59-A6C34878D82A}">
                    <a16:rowId xmlns:a16="http://schemas.microsoft.com/office/drawing/2014/main" val="999352212"/>
                  </a:ext>
                </a:extLst>
              </a:tr>
              <a:tr h="1080505">
                <a:tc>
                  <a:txBody>
                    <a:bodyPr/>
                    <a:lstStyle/>
                    <a:p>
                      <a:r>
                        <a:rPr kumimoji="1" lang="en-US" altLang="ja-JP" sz="2400" b="1" u="sng">
                          <a:solidFill>
                            <a:schemeClr val="tx1"/>
                          </a:solidFill>
                          <a:latin typeface="ＭＳ ゴシック" panose="020B0609070205080204" pitchFamily="49" charset="-128"/>
                          <a:ea typeface="ＭＳ ゴシック" panose="020B0609070205080204" pitchFamily="49" charset="-128"/>
                        </a:rPr>
                        <a:t>2016</a:t>
                      </a:r>
                      <a:r>
                        <a:rPr kumimoji="1" lang="ja-JP" altLang="en-US" sz="2400" b="1" u="sng">
                          <a:solidFill>
                            <a:schemeClr val="tx1"/>
                          </a:solidFill>
                          <a:latin typeface="ＭＳ ゴシック" panose="020B0609070205080204" pitchFamily="49" charset="-128"/>
                          <a:ea typeface="ＭＳ ゴシック" panose="020B0609070205080204" pitchFamily="49" charset="-128"/>
                        </a:rPr>
                        <a:t>年</a:t>
                      </a:r>
                      <a:r>
                        <a:rPr kumimoji="1" lang="en-US" altLang="ja-JP" sz="2400" b="1" u="sng">
                          <a:solidFill>
                            <a:schemeClr val="tx1"/>
                          </a:solidFill>
                          <a:latin typeface="ＭＳ ゴシック" panose="020B0609070205080204" pitchFamily="49" charset="-128"/>
                          <a:ea typeface="ＭＳ ゴシック" panose="020B0609070205080204" pitchFamily="49" charset="-128"/>
                        </a:rPr>
                        <a:t>4</a:t>
                      </a:r>
                      <a:r>
                        <a:rPr kumimoji="1" lang="ja-JP" altLang="en-US" sz="2400" b="1" u="sng">
                          <a:solidFill>
                            <a:schemeClr val="tx1"/>
                          </a:solidFill>
                          <a:latin typeface="ＭＳ ゴシック" panose="020B0609070205080204" pitchFamily="49" charset="-128"/>
                          <a:ea typeface="ＭＳ ゴシック" panose="020B0609070205080204" pitchFamily="49" charset="-128"/>
                        </a:rPr>
                        <a:t>月</a:t>
                      </a:r>
                    </a:p>
                  </a:txBody>
                  <a:tcPr/>
                </a:tc>
                <a:tc>
                  <a:txBody>
                    <a:bodyPr/>
                    <a:lstStyle/>
                    <a:p>
                      <a:r>
                        <a:rPr kumimoji="1" lang="ja-JP" altLang="en-US" sz="2400" b="1" u="sng">
                          <a:solidFill>
                            <a:schemeClr val="tx1"/>
                          </a:solidFill>
                          <a:latin typeface="ＭＳ ゴシック" panose="020B0609070205080204" pitchFamily="49" charset="-128"/>
                          <a:ea typeface="ＭＳ ゴシック" panose="020B0609070205080204" pitchFamily="49" charset="-128"/>
                        </a:rPr>
                        <a:t>低圧（交流</a:t>
                      </a:r>
                      <a:r>
                        <a:rPr kumimoji="1" lang="en-US" altLang="ja-JP" sz="2400" b="1" u="sng">
                          <a:solidFill>
                            <a:schemeClr val="tx1"/>
                          </a:solidFill>
                          <a:latin typeface="ＭＳ ゴシック" panose="020B0609070205080204" pitchFamily="49" charset="-128"/>
                          <a:ea typeface="ＭＳ ゴシック" panose="020B0609070205080204" pitchFamily="49" charset="-128"/>
                        </a:rPr>
                        <a:t>600V</a:t>
                      </a:r>
                      <a:r>
                        <a:rPr kumimoji="1" lang="ja-JP" altLang="en-US" sz="2400" b="1" u="sng">
                          <a:solidFill>
                            <a:schemeClr val="tx1"/>
                          </a:solidFill>
                          <a:latin typeface="ＭＳ ゴシック" panose="020B0609070205080204" pitchFamily="49" charset="-128"/>
                          <a:ea typeface="ＭＳ ゴシック" panose="020B0609070205080204" pitchFamily="49" charset="-128"/>
                        </a:rPr>
                        <a:t>以下）：</a:t>
                      </a:r>
                      <a:endParaRPr kumimoji="1" lang="en-US" altLang="ja-JP" sz="2400" b="1" u="sng">
                        <a:solidFill>
                          <a:schemeClr val="tx1"/>
                        </a:solidFill>
                        <a:latin typeface="ＭＳ ゴシック" panose="020B0609070205080204" pitchFamily="49" charset="-128"/>
                        <a:ea typeface="ＭＳ ゴシック" panose="020B0609070205080204" pitchFamily="49" charset="-128"/>
                      </a:endParaRPr>
                    </a:p>
                    <a:p>
                      <a:endParaRPr kumimoji="1" lang="en-US" altLang="ja-JP" sz="2400" b="1" u="sng">
                        <a:solidFill>
                          <a:schemeClr val="tx1"/>
                        </a:solidFill>
                        <a:latin typeface="ＭＳ ゴシック" panose="020B0609070205080204" pitchFamily="49" charset="-128"/>
                        <a:ea typeface="ＭＳ ゴシック" panose="020B0609070205080204" pitchFamily="49" charset="-128"/>
                      </a:endParaRPr>
                    </a:p>
                    <a:p>
                      <a:r>
                        <a:rPr kumimoji="1" lang="ja-JP" altLang="en-US" sz="2400" b="1" u="sng">
                          <a:solidFill>
                            <a:schemeClr val="tx1"/>
                          </a:solidFill>
                          <a:latin typeface="ＭＳ ゴシック" panose="020B0609070205080204" pitchFamily="49" charset="-128"/>
                          <a:ea typeface="ＭＳ ゴシック" panose="020B0609070205080204" pitchFamily="49" charset="-128"/>
                        </a:rPr>
                        <a:t>（例）家庭・商店</a:t>
                      </a:r>
                    </a:p>
                  </a:txBody>
                  <a:tcPr/>
                </a:tc>
                <a:extLst>
                  <a:ext uri="{0D108BD9-81ED-4DB2-BD59-A6C34878D82A}">
                    <a16:rowId xmlns:a16="http://schemas.microsoft.com/office/drawing/2014/main" val="1724354329"/>
                  </a:ext>
                </a:extLst>
              </a:tr>
            </a:tbl>
          </a:graphicData>
        </a:graphic>
      </p:graphicFrame>
      <p:sp>
        <p:nvSpPr>
          <p:cNvPr id="9" name="正方形/長方形 8">
            <a:extLst>
              <a:ext uri="{FF2B5EF4-FFF2-40B4-BE49-F238E27FC236}">
                <a16:creationId xmlns:a16="http://schemas.microsoft.com/office/drawing/2014/main" id="{41F71686-D78C-4995-AE79-B7E96EF045CD}"/>
              </a:ext>
            </a:extLst>
          </p:cNvPr>
          <p:cNvSpPr/>
          <p:nvPr/>
        </p:nvSpPr>
        <p:spPr>
          <a:xfrm>
            <a:off x="716740" y="5733752"/>
            <a:ext cx="7483993" cy="954107"/>
          </a:xfrm>
          <a:prstGeom prst="rect">
            <a:avLst/>
          </a:prstGeom>
        </p:spPr>
        <p:txBody>
          <a:bodyPr wrap="square">
            <a:spAutoFit/>
          </a:bodyPr>
          <a:lstStyle/>
          <a:p>
            <a:r>
              <a:rPr lang="en-US" altLang="ja-JP" sz="2800" b="1" u="sng">
                <a:solidFill>
                  <a:schemeClr val="bg1"/>
                </a:solidFill>
                <a:latin typeface="ＭＳ ゴシック" panose="020B0609070205080204" pitchFamily="49" charset="-128"/>
                <a:ea typeface="ＭＳ ゴシック" panose="020B0609070205080204" pitchFamily="49" charset="-128"/>
              </a:rPr>
              <a:t>2016</a:t>
            </a:r>
            <a:r>
              <a:rPr lang="ja-JP" altLang="en-US" sz="2800" b="1" u="sng">
                <a:solidFill>
                  <a:schemeClr val="bg1"/>
                </a:solidFill>
                <a:latin typeface="ＭＳ ゴシック" panose="020B0609070205080204" pitchFamily="49" charset="-128"/>
                <a:ea typeface="ＭＳ ゴシック" panose="020B0609070205080204" pitchFamily="49" charset="-128"/>
              </a:rPr>
              <a:t>年に電力の小売りは全面的に自由となり、新電力会社が増加するきっかけとなった</a:t>
            </a:r>
            <a:endParaRPr lang="ja-JP" altLang="en-US" sz="2800" u="sng">
              <a:solidFill>
                <a:schemeClr val="bg1"/>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783992FD-7E45-45BA-AFE0-3A82643E5054}"/>
              </a:ext>
            </a:extLst>
          </p:cNvPr>
          <p:cNvSpPr>
            <a:spLocks noGrp="1"/>
          </p:cNvSpPr>
          <p:nvPr>
            <p:ph type="sldNum" sz="quarter" idx="12"/>
          </p:nvPr>
        </p:nvSpPr>
        <p:spPr/>
        <p:txBody>
          <a:bodyPr/>
          <a:lstStyle/>
          <a:p>
            <a:fld id="{3B4D2EC4-1B58-483B-971C-946C9F6A56B1}" type="slidenum">
              <a:rPr kumimoji="1" lang="ja-JP" altLang="en-US" smtClean="0"/>
              <a:t>15</a:t>
            </a:fld>
            <a:endParaRPr kumimoji="1" lang="ja-JP" altLang="en-US"/>
          </a:p>
        </p:txBody>
      </p:sp>
    </p:spTree>
    <p:extLst>
      <p:ext uri="{BB962C8B-B14F-4D97-AF65-F5344CB8AC3E}">
        <p14:creationId xmlns:p14="http://schemas.microsoft.com/office/powerpoint/2010/main" val="251285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4BAD2F92-3EE0-4B92-ACC6-116C5BB932EB}"/>
              </a:ext>
            </a:extLst>
          </p:cNvPr>
          <p:cNvSpPr>
            <a:spLocks noGrp="1"/>
          </p:cNvSpPr>
          <p:nvPr>
            <p:ph type="title"/>
          </p:nvPr>
        </p:nvSpPr>
        <p:spPr>
          <a:xfrm>
            <a:off x="-631232" y="-101783"/>
            <a:ext cx="10322931" cy="1325563"/>
          </a:xfrm>
        </p:spPr>
        <p:txBody>
          <a:bodyPr>
            <a:normAutofit/>
          </a:bodyPr>
          <a:lstStyle/>
          <a:p>
            <a:pPr algn="ctr"/>
            <a:r>
              <a:rPr lang="ja-JP" altLang="en-US" sz="5400" b="1">
                <a:latin typeface="+mn-ea"/>
                <a:ea typeface="+mn-ea"/>
              </a:rPr>
              <a:t>新電力会社シェア率の推移</a:t>
            </a:r>
          </a:p>
        </p:txBody>
      </p:sp>
      <p:pic>
        <p:nvPicPr>
          <p:cNvPr id="5" name="コンテンツ プレースホルダー 4" descr="テキスト が含まれている画像&#10;&#10;自動的に生成された説明">
            <a:extLst>
              <a:ext uri="{FF2B5EF4-FFF2-40B4-BE49-F238E27FC236}">
                <a16:creationId xmlns:a16="http://schemas.microsoft.com/office/drawing/2014/main" id="{77BAC6DE-65AF-4C9D-809C-A296AAC400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64355"/>
          </a:xfrm>
        </p:spPr>
      </p:pic>
      <p:sp>
        <p:nvSpPr>
          <p:cNvPr id="7" name="テキスト ボックス 6">
            <a:extLst>
              <a:ext uri="{FF2B5EF4-FFF2-40B4-BE49-F238E27FC236}">
                <a16:creationId xmlns:a16="http://schemas.microsoft.com/office/drawing/2014/main" id="{AA561D93-8414-4622-8006-D2726BAEB45E}"/>
              </a:ext>
            </a:extLst>
          </p:cNvPr>
          <p:cNvSpPr txBox="1"/>
          <p:nvPr/>
        </p:nvSpPr>
        <p:spPr>
          <a:xfrm>
            <a:off x="0" y="5807694"/>
            <a:ext cx="10643823" cy="1508105"/>
          </a:xfrm>
          <a:prstGeom prst="rect">
            <a:avLst/>
          </a:prstGeom>
          <a:noFill/>
        </p:spPr>
        <p:txBody>
          <a:bodyPr wrap="square" rtlCol="0" anchor="t">
            <a:spAutoFit/>
          </a:bodyPr>
          <a:lstStyle/>
          <a:p>
            <a:r>
              <a:rPr lang="en-US" altLang="ja-JP" sz="2800" b="1">
                <a:latin typeface="ＭＳ ゴシック"/>
                <a:ea typeface="ＭＳ ゴシック"/>
              </a:rPr>
              <a:t>しかし、2018</a:t>
            </a:r>
            <a:r>
              <a:rPr lang="ja-JP" altLang="en-US" sz="2800" b="1">
                <a:latin typeface="ＭＳ ゴシック"/>
                <a:ea typeface="ＭＳ ゴシック"/>
              </a:rPr>
              <a:t>年を境にシェアは減少傾向にあり、</a:t>
            </a:r>
            <a:endParaRPr lang="en-US" altLang="ja-JP" sz="2800" b="1">
              <a:latin typeface="ＭＳ ゴシック"/>
              <a:ea typeface="ＭＳ ゴシック"/>
            </a:endParaRPr>
          </a:p>
          <a:p>
            <a:r>
              <a:rPr kumimoji="1" lang="ja-JP" altLang="en-US" sz="2800" b="1">
                <a:latin typeface="ＭＳ ゴシック" panose="020B0609070205080204" pitchFamily="49" charset="-128"/>
                <a:ea typeface="ＭＳ ゴシック" panose="020B0609070205080204" pitchFamily="49" charset="-128"/>
              </a:rPr>
              <a:t>自由化された小売り部門もいまだに</a:t>
            </a:r>
            <a:r>
              <a:rPr kumimoji="1" lang="ja-JP" altLang="en-US" sz="2800" b="1" u="sng">
                <a:latin typeface="ＭＳ ゴシック" panose="020B0609070205080204" pitchFamily="49" charset="-128"/>
                <a:ea typeface="ＭＳ ゴシック" panose="020B0609070205080204" pitchFamily="49" charset="-128"/>
              </a:rPr>
              <a:t>大手による独占状態</a:t>
            </a:r>
          </a:p>
          <a:p>
            <a:endParaRPr lang="ja-JP" altLang="en-US" sz="3600" b="1" u="sng">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1341842B-BC1D-483F-A49B-AB7E318D759C}"/>
              </a:ext>
            </a:extLst>
          </p:cNvPr>
          <p:cNvSpPr txBox="1"/>
          <p:nvPr/>
        </p:nvSpPr>
        <p:spPr>
          <a:xfrm>
            <a:off x="-113944" y="313326"/>
            <a:ext cx="9487964" cy="646331"/>
          </a:xfrm>
          <a:prstGeom prst="rect">
            <a:avLst/>
          </a:prstGeom>
          <a:noFill/>
        </p:spPr>
        <p:txBody>
          <a:bodyPr wrap="square" rtlCol="0">
            <a:spAutoFit/>
          </a:bodyPr>
          <a:lstStyle/>
          <a:p>
            <a:r>
              <a:rPr lang="ja-JP" altLang="en-US" sz="3600" b="1">
                <a:latin typeface="ＭＳ ゴシック" panose="020B0609070205080204" pitchFamily="49" charset="-128"/>
                <a:ea typeface="ＭＳ ゴシック" panose="020B0609070205080204" pitchFamily="49" charset="-128"/>
              </a:rPr>
              <a:t>日本の電力市場に占める新電力会社のシェア</a:t>
            </a:r>
          </a:p>
        </p:txBody>
      </p:sp>
      <p:sp>
        <p:nvSpPr>
          <p:cNvPr id="3" name="テキスト ボックス 2">
            <a:extLst>
              <a:ext uri="{FF2B5EF4-FFF2-40B4-BE49-F238E27FC236}">
                <a16:creationId xmlns:a16="http://schemas.microsoft.com/office/drawing/2014/main" id="{159FC5BD-9DD6-403B-81E3-11436129C33B}"/>
              </a:ext>
            </a:extLst>
          </p:cNvPr>
          <p:cNvSpPr txBox="1"/>
          <p:nvPr/>
        </p:nvSpPr>
        <p:spPr>
          <a:xfrm>
            <a:off x="0" y="60857"/>
            <a:ext cx="1066309" cy="369332"/>
          </a:xfrm>
          <a:prstGeom prst="rect">
            <a:avLst/>
          </a:prstGeom>
          <a:noFill/>
        </p:spPr>
        <p:txBody>
          <a:bodyPr wrap="square" rtlCol="0">
            <a:spAutoFit/>
          </a:bodyPr>
          <a:lstStyle/>
          <a:p>
            <a:r>
              <a:rPr kumimoji="1" lang="ja-JP" altLang="en-US" b="1">
                <a:latin typeface="ＭＳ ゴシック" panose="020B0609070205080204" pitchFamily="49" charset="-128"/>
                <a:ea typeface="ＭＳ ゴシック" panose="020B0609070205080204" pitchFamily="49" charset="-128"/>
              </a:rPr>
              <a:t>２章</a:t>
            </a:r>
          </a:p>
        </p:txBody>
      </p:sp>
      <p:graphicFrame>
        <p:nvGraphicFramePr>
          <p:cNvPr id="11" name="グラフ 10">
            <a:extLst>
              <a:ext uri="{FF2B5EF4-FFF2-40B4-BE49-F238E27FC236}">
                <a16:creationId xmlns:a16="http://schemas.microsoft.com/office/drawing/2014/main" id="{283E535A-0D40-419B-8275-92A6142288BF}"/>
              </a:ext>
            </a:extLst>
          </p:cNvPr>
          <p:cNvGraphicFramePr>
            <a:graphicFrameLocks/>
          </p:cNvGraphicFramePr>
          <p:nvPr>
            <p:extLst>
              <p:ext uri="{D42A27DB-BD31-4B8C-83A1-F6EECF244321}">
                <p14:modId xmlns:p14="http://schemas.microsoft.com/office/powerpoint/2010/main" val="3631295983"/>
              </p:ext>
            </p:extLst>
          </p:nvPr>
        </p:nvGraphicFramePr>
        <p:xfrm>
          <a:off x="744727" y="1233986"/>
          <a:ext cx="7770623" cy="4131801"/>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a:extLst>
              <a:ext uri="{FF2B5EF4-FFF2-40B4-BE49-F238E27FC236}">
                <a16:creationId xmlns:a16="http://schemas.microsoft.com/office/drawing/2014/main" id="{8D1041BF-A96B-49E6-8115-6E0A8C77D88C}"/>
              </a:ext>
            </a:extLst>
          </p:cNvPr>
          <p:cNvSpPr txBox="1"/>
          <p:nvPr/>
        </p:nvSpPr>
        <p:spPr>
          <a:xfrm>
            <a:off x="4545161" y="5375994"/>
            <a:ext cx="3879101" cy="369332"/>
          </a:xfrm>
          <a:prstGeom prst="rect">
            <a:avLst/>
          </a:prstGeom>
          <a:noFill/>
        </p:spPr>
        <p:txBody>
          <a:bodyPr wrap="square" rtlCol="0">
            <a:spAutoFit/>
          </a:bodyPr>
          <a:lstStyle/>
          <a:p>
            <a:r>
              <a:rPr lang="en-US" altLang="ja-JP">
                <a:latin typeface="ＭＳ ゴシック" panose="020B0609070205080204" pitchFamily="49" charset="-128"/>
                <a:ea typeface="ＭＳ ゴシック" panose="020B0609070205080204" pitchFamily="49" charset="-128"/>
              </a:rPr>
              <a:t>※</a:t>
            </a:r>
            <a:r>
              <a:rPr lang="ja-JP" altLang="ja-JP">
                <a:latin typeface="ＭＳ ゴシック" panose="020B0609070205080204" pitchFamily="49" charset="-128"/>
                <a:ea typeface="ＭＳ ゴシック" panose="020B0609070205080204" pitchFamily="49" charset="-128"/>
              </a:rPr>
              <a:t>エネルギー情報局</a:t>
            </a:r>
            <a:r>
              <a:rPr lang="en-US" altLang="ja-JP">
                <a:latin typeface="ＭＳ ゴシック" panose="020B0609070205080204" pitchFamily="49" charset="-128"/>
                <a:ea typeface="ＭＳ ゴシック" panose="020B0609070205080204" pitchFamily="49" charset="-128"/>
              </a:rPr>
              <a:t>HP</a:t>
            </a:r>
            <a:r>
              <a:rPr lang="ja-JP" altLang="en-US">
                <a:latin typeface="ＭＳ ゴシック" panose="020B0609070205080204" pitchFamily="49" charset="-128"/>
                <a:ea typeface="ＭＳ ゴシック" panose="020B0609070205080204" pitchFamily="49" charset="-128"/>
              </a:rPr>
              <a:t>を参考に作成</a:t>
            </a:r>
            <a:endParaRPr lang="ja-JP" altLang="ja-JP"/>
          </a:p>
        </p:txBody>
      </p:sp>
      <p:sp>
        <p:nvSpPr>
          <p:cNvPr id="6" name="スライド番号プレースホルダー 5">
            <a:extLst>
              <a:ext uri="{FF2B5EF4-FFF2-40B4-BE49-F238E27FC236}">
                <a16:creationId xmlns:a16="http://schemas.microsoft.com/office/drawing/2014/main" id="{BA0A11BB-B292-4359-8454-9E110B65BB4E}"/>
              </a:ext>
            </a:extLst>
          </p:cNvPr>
          <p:cNvSpPr>
            <a:spLocks noGrp="1"/>
          </p:cNvSpPr>
          <p:nvPr>
            <p:ph type="sldNum" sz="quarter" idx="12"/>
          </p:nvPr>
        </p:nvSpPr>
        <p:spPr/>
        <p:txBody>
          <a:bodyPr/>
          <a:lstStyle/>
          <a:p>
            <a:fld id="{3B4D2EC4-1B58-483B-971C-946C9F6A56B1}" type="slidenum">
              <a:rPr kumimoji="1" lang="ja-JP" altLang="en-US" smtClean="0"/>
              <a:t>16</a:t>
            </a:fld>
            <a:endParaRPr kumimoji="1" lang="ja-JP" altLang="en-US"/>
          </a:p>
        </p:txBody>
      </p:sp>
    </p:spTree>
    <p:extLst>
      <p:ext uri="{BB962C8B-B14F-4D97-AF65-F5344CB8AC3E}">
        <p14:creationId xmlns:p14="http://schemas.microsoft.com/office/powerpoint/2010/main" val="35572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l="-11000" r="-11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846C68-6592-4774-92B6-299DE17E75A9}"/>
              </a:ext>
            </a:extLst>
          </p:cNvPr>
          <p:cNvSpPr>
            <a:spLocks noGrp="1"/>
          </p:cNvSpPr>
          <p:nvPr>
            <p:ph type="title"/>
          </p:nvPr>
        </p:nvSpPr>
        <p:spPr>
          <a:xfrm>
            <a:off x="268708" y="-40967"/>
            <a:ext cx="8792187" cy="1699078"/>
          </a:xfrm>
        </p:spPr>
        <p:txBody>
          <a:bodyPr>
            <a:normAutofit fontScale="90000"/>
          </a:bodyPr>
          <a:lstStyle/>
          <a:p>
            <a:r>
              <a:rPr lang="ja-JP" altLang="en-US" b="1">
                <a:latin typeface="ＭＳ ゴシック" panose="020B0609070205080204" pitchFamily="49" charset="-128"/>
                <a:ea typeface="ＭＳ ゴシック" panose="020B0609070205080204" pitchFamily="49" charset="-128"/>
              </a:rPr>
              <a:t>対</a:t>
            </a:r>
            <a:r>
              <a:rPr kumimoji="1" lang="ja-JP" altLang="en-US" b="1">
                <a:latin typeface="ＭＳ ゴシック" panose="020B0609070205080204" pitchFamily="49" charset="-128"/>
                <a:ea typeface="ＭＳ ゴシック" panose="020B0609070205080204" pitchFamily="49" charset="-128"/>
              </a:rPr>
              <a:t>策</a:t>
            </a:r>
            <a:r>
              <a:rPr kumimoji="1" lang="en-US" altLang="ja-JP" b="1">
                <a:latin typeface="ＭＳ ゴシック" panose="020B0609070205080204" pitchFamily="49" charset="-128"/>
                <a:ea typeface="ＭＳ ゴシック" panose="020B0609070205080204" pitchFamily="49" charset="-128"/>
              </a:rPr>
              <a:t>B:</a:t>
            </a:r>
            <a:r>
              <a:rPr lang="ja-JP" altLang="en-US" b="1">
                <a:latin typeface="ＭＳ ゴシック" panose="020B0609070205080204" pitchFamily="49" charset="-128"/>
                <a:ea typeface="ＭＳ ゴシック" panose="020B0609070205080204" pitchFamily="49" charset="-128"/>
              </a:rPr>
              <a:t>固定価格買取制度</a:t>
            </a:r>
            <a:br>
              <a:rPr lang="en-US" altLang="ja-JP" b="1">
                <a:latin typeface="ＭＳ ゴシック" panose="020B0609070205080204" pitchFamily="49" charset="-128"/>
                <a:ea typeface="ＭＳ ゴシック" panose="020B0609070205080204" pitchFamily="49" charset="-128"/>
              </a:rPr>
            </a:br>
            <a:r>
              <a:rPr lang="ja-JP" altLang="en-US" b="1">
                <a:latin typeface="ＭＳ ゴシック" panose="020B0609070205080204" pitchFamily="49" charset="-128"/>
                <a:ea typeface="ＭＳ ゴシック" panose="020B0609070205080204" pitchFamily="49" charset="-128"/>
              </a:rPr>
              <a:t>　　　</a:t>
            </a:r>
            <a:r>
              <a:rPr lang="en-US" altLang="ja-JP" b="1">
                <a:latin typeface="ＭＳ ゴシック" panose="020B0609070205080204" pitchFamily="49" charset="-128"/>
                <a:ea typeface="ＭＳ ゴシック" panose="020B0609070205080204" pitchFamily="49" charset="-128"/>
              </a:rPr>
              <a:t>(Feed-in Tariff</a:t>
            </a:r>
            <a:r>
              <a:rPr lang="ja-JP" altLang="en-US" b="1">
                <a:latin typeface="ＭＳ ゴシック" panose="020B0609070205080204" pitchFamily="49" charset="-128"/>
                <a:ea typeface="ＭＳ ゴシック" panose="020B0609070205080204" pitchFamily="49" charset="-128"/>
              </a:rPr>
              <a:t>：</a:t>
            </a:r>
            <a:r>
              <a:rPr lang="en-US" altLang="ja-JP" b="1">
                <a:latin typeface="ＭＳ ゴシック" panose="020B0609070205080204" pitchFamily="49" charset="-128"/>
                <a:ea typeface="ＭＳ ゴシック" panose="020B0609070205080204" pitchFamily="49" charset="-128"/>
              </a:rPr>
              <a:t>FIT)</a:t>
            </a:r>
            <a:r>
              <a:rPr lang="ja-JP" altLang="en-US" b="1">
                <a:latin typeface="ＭＳ ゴシック" panose="020B0609070205080204" pitchFamily="49" charset="-128"/>
                <a:ea typeface="ＭＳ ゴシック" panose="020B0609070205080204" pitchFamily="49" charset="-128"/>
              </a:rPr>
              <a:t>の導入</a:t>
            </a:r>
            <a:endParaRPr kumimoji="1" lang="ja-JP" altLang="en-US" b="1">
              <a:latin typeface="ＭＳ ゴシック" panose="020B0609070205080204" pitchFamily="49" charset="-128"/>
              <a:ea typeface="ＭＳ ゴシック" panose="020B0609070205080204" pitchFamily="49" charset="-128"/>
            </a:endParaRPr>
          </a:p>
        </p:txBody>
      </p:sp>
      <p:sp>
        <p:nvSpPr>
          <p:cNvPr id="4" name="四角形: 角を丸くする 3">
            <a:extLst>
              <a:ext uri="{FF2B5EF4-FFF2-40B4-BE49-F238E27FC236}">
                <a16:creationId xmlns:a16="http://schemas.microsoft.com/office/drawing/2014/main" id="{73499034-F8E4-4FA3-A568-3B1F64FF7C32}"/>
              </a:ext>
            </a:extLst>
          </p:cNvPr>
          <p:cNvSpPr/>
          <p:nvPr/>
        </p:nvSpPr>
        <p:spPr>
          <a:xfrm>
            <a:off x="814255" y="1942463"/>
            <a:ext cx="7701094" cy="1862356"/>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tx1"/>
                </a:solidFill>
                <a:latin typeface="ＭＳ ゴシック" panose="020B0609070205080204" pitchFamily="49" charset="-128"/>
                <a:ea typeface="ＭＳ ゴシック" panose="020B0609070205080204" pitchFamily="49" charset="-128"/>
              </a:rPr>
              <a:t>再エネを用いて発電された電気を、</a:t>
            </a:r>
            <a:endParaRPr kumimoji="1" lang="en-US" altLang="ja-JP" sz="2800" b="1">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800" b="1">
                <a:solidFill>
                  <a:schemeClr val="tx1"/>
                </a:solidFill>
                <a:latin typeface="ＭＳ ゴシック" panose="020B0609070205080204" pitchFamily="49" charset="-128"/>
                <a:ea typeface="ＭＳ ゴシック" panose="020B0609070205080204" pitchFamily="49" charset="-128"/>
              </a:rPr>
              <a:t>国が定める価格で一定期間、</a:t>
            </a:r>
            <a:endParaRPr kumimoji="1" lang="en-US" altLang="ja-JP" sz="2800" b="1">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800" b="1">
                <a:solidFill>
                  <a:schemeClr val="tx1"/>
                </a:solidFill>
                <a:latin typeface="ＭＳ ゴシック" panose="020B0609070205080204" pitchFamily="49" charset="-128"/>
                <a:ea typeface="ＭＳ ゴシック" panose="020B0609070205080204" pitchFamily="49" charset="-128"/>
              </a:rPr>
              <a:t>電力会社が買い取ることを義務づける制度</a:t>
            </a:r>
          </a:p>
        </p:txBody>
      </p:sp>
      <p:sp>
        <p:nvSpPr>
          <p:cNvPr id="5" name="四角形: 角を丸くする 4">
            <a:extLst>
              <a:ext uri="{FF2B5EF4-FFF2-40B4-BE49-F238E27FC236}">
                <a16:creationId xmlns:a16="http://schemas.microsoft.com/office/drawing/2014/main" id="{DD04C645-4712-41B5-84BC-068FAB2D8ED8}"/>
              </a:ext>
            </a:extLst>
          </p:cNvPr>
          <p:cNvSpPr/>
          <p:nvPr/>
        </p:nvSpPr>
        <p:spPr>
          <a:xfrm>
            <a:off x="1023457" y="1476667"/>
            <a:ext cx="2751589" cy="755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a:latin typeface="ＭＳ ゴシック" panose="020B0609070205080204" pitchFamily="49" charset="-128"/>
                <a:ea typeface="ＭＳ ゴシック" panose="020B0609070205080204" pitchFamily="49" charset="-128"/>
              </a:rPr>
              <a:t>FIT</a:t>
            </a:r>
            <a:r>
              <a:rPr kumimoji="1" lang="ja-JP" altLang="en-US" sz="3200" b="1">
                <a:latin typeface="ＭＳ ゴシック" panose="020B0609070205080204" pitchFamily="49" charset="-128"/>
                <a:ea typeface="ＭＳ ゴシック" panose="020B0609070205080204" pitchFamily="49" charset="-128"/>
              </a:rPr>
              <a:t>制度とは</a:t>
            </a:r>
          </a:p>
        </p:txBody>
      </p:sp>
      <p:sp>
        <p:nvSpPr>
          <p:cNvPr id="6" name="四角形: 角を丸くする 5">
            <a:extLst>
              <a:ext uri="{FF2B5EF4-FFF2-40B4-BE49-F238E27FC236}">
                <a16:creationId xmlns:a16="http://schemas.microsoft.com/office/drawing/2014/main" id="{9E5A5D81-21BB-40BE-9128-7DE309EBB679}"/>
              </a:ext>
            </a:extLst>
          </p:cNvPr>
          <p:cNvSpPr/>
          <p:nvPr/>
        </p:nvSpPr>
        <p:spPr>
          <a:xfrm>
            <a:off x="814255" y="4355779"/>
            <a:ext cx="7701094" cy="1592015"/>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tx1"/>
                </a:solidFill>
                <a:latin typeface="ＭＳ ゴシック" panose="020B0609070205080204" pitchFamily="49" charset="-128"/>
                <a:ea typeface="ＭＳ ゴシック" panose="020B0609070205080204" pitchFamily="49" charset="-128"/>
              </a:rPr>
              <a:t>再エネ発電促進賦課金を需要家から回収し、高コストである再エネの普及を支える</a:t>
            </a:r>
          </a:p>
        </p:txBody>
      </p:sp>
      <p:sp>
        <p:nvSpPr>
          <p:cNvPr id="7" name="四角形: 角を丸くする 6">
            <a:extLst>
              <a:ext uri="{FF2B5EF4-FFF2-40B4-BE49-F238E27FC236}">
                <a16:creationId xmlns:a16="http://schemas.microsoft.com/office/drawing/2014/main" id="{8EF3A7F9-2ED4-44AE-8BCF-E5AF4A9AF565}"/>
              </a:ext>
            </a:extLst>
          </p:cNvPr>
          <p:cNvSpPr/>
          <p:nvPr/>
        </p:nvSpPr>
        <p:spPr>
          <a:xfrm>
            <a:off x="1023456" y="3978274"/>
            <a:ext cx="3892493" cy="755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a:latin typeface="ＭＳ ゴシック" panose="020B0609070205080204" pitchFamily="49" charset="-128"/>
                <a:ea typeface="ＭＳ ゴシック" panose="020B0609070205080204" pitchFamily="49" charset="-128"/>
              </a:rPr>
              <a:t>FIT</a:t>
            </a:r>
            <a:r>
              <a:rPr kumimoji="1" lang="ja-JP" altLang="en-US" sz="3200" b="1">
                <a:latin typeface="ＭＳ ゴシック" panose="020B0609070205080204" pitchFamily="49" charset="-128"/>
                <a:ea typeface="ＭＳ ゴシック" panose="020B0609070205080204" pitchFamily="49" charset="-128"/>
              </a:rPr>
              <a:t>制度の導入目的</a:t>
            </a:r>
          </a:p>
        </p:txBody>
      </p:sp>
      <p:sp>
        <p:nvSpPr>
          <p:cNvPr id="8" name="テキスト ボックス 7">
            <a:extLst>
              <a:ext uri="{FF2B5EF4-FFF2-40B4-BE49-F238E27FC236}">
                <a16:creationId xmlns:a16="http://schemas.microsoft.com/office/drawing/2014/main" id="{0F12284E-DDAD-4C61-B5EA-442AA10EA46C}"/>
              </a:ext>
            </a:extLst>
          </p:cNvPr>
          <p:cNvSpPr txBox="1"/>
          <p:nvPr/>
        </p:nvSpPr>
        <p:spPr>
          <a:xfrm>
            <a:off x="453006" y="6098796"/>
            <a:ext cx="8447713" cy="369332"/>
          </a:xfrm>
          <a:prstGeom prst="rect">
            <a:avLst/>
          </a:prstGeom>
          <a:noFill/>
        </p:spPr>
        <p:txBody>
          <a:bodyPr wrap="square" rtlCol="0">
            <a:spAutoFit/>
          </a:bodyPr>
          <a:lstStyle/>
          <a:p>
            <a:endParaRPr kumimoji="1" lang="ja-JP" altLang="en-US"/>
          </a:p>
        </p:txBody>
      </p:sp>
      <p:sp>
        <p:nvSpPr>
          <p:cNvPr id="9" name="テキスト ボックス 8">
            <a:extLst>
              <a:ext uri="{FF2B5EF4-FFF2-40B4-BE49-F238E27FC236}">
                <a16:creationId xmlns:a16="http://schemas.microsoft.com/office/drawing/2014/main" id="{05132CA2-7F9C-45DC-A0CD-F5B284949023}"/>
              </a:ext>
            </a:extLst>
          </p:cNvPr>
          <p:cNvSpPr txBox="1"/>
          <p:nvPr/>
        </p:nvSpPr>
        <p:spPr>
          <a:xfrm>
            <a:off x="175906" y="6138803"/>
            <a:ext cx="8792187" cy="800219"/>
          </a:xfrm>
          <a:prstGeom prst="rect">
            <a:avLst/>
          </a:prstGeom>
          <a:noFill/>
        </p:spPr>
        <p:txBody>
          <a:bodyPr wrap="square" rtlCol="0">
            <a:spAutoFit/>
          </a:bodyPr>
          <a:lstStyle/>
          <a:p>
            <a:r>
              <a:rPr kumimoji="1" lang="ja-JP" altLang="en-US" sz="2800" b="1" u="sng">
                <a:solidFill>
                  <a:schemeClr val="bg1"/>
                </a:solidFill>
                <a:latin typeface="ＭＳ ゴシック" panose="020B0609070205080204" pitchFamily="49" charset="-128"/>
                <a:ea typeface="ＭＳ ゴシック" panose="020B0609070205080204" pitchFamily="49" charset="-128"/>
              </a:rPr>
              <a:t>しかし、国際的には純粋な再エネとして認められない</a:t>
            </a:r>
          </a:p>
          <a:p>
            <a:endParaRPr kumimoji="1" lang="ja-JP" altLang="en-US"/>
          </a:p>
        </p:txBody>
      </p:sp>
      <p:sp>
        <p:nvSpPr>
          <p:cNvPr id="12" name="テキスト ボックス 11">
            <a:extLst>
              <a:ext uri="{FF2B5EF4-FFF2-40B4-BE49-F238E27FC236}">
                <a16:creationId xmlns:a16="http://schemas.microsoft.com/office/drawing/2014/main" id="{DF2F743F-0A96-42A6-8FFE-CD45C2C94558}"/>
              </a:ext>
            </a:extLst>
          </p:cNvPr>
          <p:cNvSpPr txBox="1"/>
          <p:nvPr/>
        </p:nvSpPr>
        <p:spPr>
          <a:xfrm>
            <a:off x="-60647" y="20540"/>
            <a:ext cx="658710" cy="369332"/>
          </a:xfrm>
          <a:prstGeom prst="rect">
            <a:avLst/>
          </a:prstGeom>
          <a:noFill/>
        </p:spPr>
        <p:txBody>
          <a:bodyPr wrap="square" rtlCol="0">
            <a:spAutoFit/>
          </a:bodyPr>
          <a:lstStyle/>
          <a:p>
            <a:r>
              <a:rPr kumimoji="1" lang="ja-JP" altLang="en-US" b="1">
                <a:latin typeface="ＭＳ ゴシック" panose="020B0609070205080204" pitchFamily="49" charset="-128"/>
                <a:ea typeface="ＭＳ ゴシック" panose="020B0609070205080204" pitchFamily="49" charset="-128"/>
              </a:rPr>
              <a:t>２章</a:t>
            </a:r>
          </a:p>
        </p:txBody>
      </p:sp>
      <p:sp>
        <p:nvSpPr>
          <p:cNvPr id="10" name="スライド番号プレースホルダー 9">
            <a:extLst>
              <a:ext uri="{FF2B5EF4-FFF2-40B4-BE49-F238E27FC236}">
                <a16:creationId xmlns:a16="http://schemas.microsoft.com/office/drawing/2014/main" id="{4F0DAFAD-2135-4A3A-BF61-A1D21F342F2C}"/>
              </a:ext>
            </a:extLst>
          </p:cNvPr>
          <p:cNvSpPr>
            <a:spLocks noGrp="1"/>
          </p:cNvSpPr>
          <p:nvPr>
            <p:ph type="sldNum" sz="quarter" idx="12"/>
          </p:nvPr>
        </p:nvSpPr>
        <p:spPr/>
        <p:txBody>
          <a:bodyPr/>
          <a:lstStyle/>
          <a:p>
            <a:fld id="{3B4D2EC4-1B58-483B-971C-946C9F6A56B1}" type="slidenum">
              <a:rPr kumimoji="1" lang="ja-JP" altLang="en-US" smtClean="0"/>
              <a:t>17</a:t>
            </a:fld>
            <a:endParaRPr kumimoji="1" lang="ja-JP" altLang="en-US"/>
          </a:p>
        </p:txBody>
      </p:sp>
    </p:spTree>
    <p:extLst>
      <p:ext uri="{BB962C8B-B14F-4D97-AF65-F5344CB8AC3E}">
        <p14:creationId xmlns:p14="http://schemas.microsoft.com/office/powerpoint/2010/main" val="346866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夕日が沈む様子&#10;&#10;自動的に生成された説明">
            <a:extLst>
              <a:ext uri="{FF2B5EF4-FFF2-40B4-BE49-F238E27FC236}">
                <a16:creationId xmlns:a16="http://schemas.microsoft.com/office/drawing/2014/main" id="{1142F57A-357B-4A03-BCC2-B92F6106B705}"/>
              </a:ext>
            </a:extLst>
          </p:cNvPr>
          <p:cNvPicPr>
            <a:picLocks noGrp="1" noChangeAspect="1"/>
          </p:cNvPicPr>
          <p:nvPr>
            <p:ph idx="1"/>
          </p:nvPr>
        </p:nvPicPr>
        <p:blipFill>
          <a:blip r:embed="rId3">
            <a:alphaModFix amt="70000"/>
            <a:extLst>
              <a:ext uri="{28A0092B-C50C-407E-A947-70E740481C1C}">
                <a14:useLocalDpi xmlns:a14="http://schemas.microsoft.com/office/drawing/2010/main" val="0"/>
              </a:ext>
            </a:extLst>
          </a:blip>
          <a:stretch>
            <a:fillRect/>
          </a:stretch>
        </p:blipFill>
        <p:spPr>
          <a:xfrm>
            <a:off x="0" y="1"/>
            <a:ext cx="9143999" cy="6857999"/>
          </a:xfrm>
        </p:spPr>
      </p:pic>
      <p:sp>
        <p:nvSpPr>
          <p:cNvPr id="2" name="タイトル 1">
            <a:extLst>
              <a:ext uri="{FF2B5EF4-FFF2-40B4-BE49-F238E27FC236}">
                <a16:creationId xmlns:a16="http://schemas.microsoft.com/office/drawing/2014/main" id="{E179B960-C4A3-4A42-9371-E2001F435936}"/>
              </a:ext>
            </a:extLst>
          </p:cNvPr>
          <p:cNvSpPr>
            <a:spLocks noGrp="1"/>
          </p:cNvSpPr>
          <p:nvPr>
            <p:ph type="title"/>
          </p:nvPr>
        </p:nvSpPr>
        <p:spPr>
          <a:xfrm>
            <a:off x="1067478" y="560203"/>
            <a:ext cx="7009041" cy="1325563"/>
          </a:xfrm>
        </p:spPr>
        <p:txBody>
          <a:bodyPr/>
          <a:lstStyle/>
          <a:p>
            <a:r>
              <a:rPr lang="ja-JP" altLang="en-US" b="1">
                <a:latin typeface="ＭＳ ゴシック" panose="020B0609070205080204" pitchFamily="49" charset="-128"/>
                <a:ea typeface="ＭＳ ゴシック" panose="020B0609070205080204" pitchFamily="49" charset="-128"/>
              </a:rPr>
              <a:t>対</a:t>
            </a:r>
            <a:r>
              <a:rPr kumimoji="1" lang="ja-JP" altLang="en-US" b="1">
                <a:latin typeface="ＭＳ ゴシック" panose="020B0609070205080204" pitchFamily="49" charset="-128"/>
                <a:ea typeface="ＭＳ ゴシック" panose="020B0609070205080204" pitchFamily="49" charset="-128"/>
              </a:rPr>
              <a:t>策</a:t>
            </a:r>
            <a:r>
              <a:rPr lang="en-US" altLang="ja-JP" b="1">
                <a:latin typeface="ＭＳ ゴシック" panose="020B0609070205080204" pitchFamily="49" charset="-128"/>
                <a:ea typeface="ＭＳ ゴシック" panose="020B0609070205080204" pitchFamily="49" charset="-128"/>
              </a:rPr>
              <a:t>C</a:t>
            </a:r>
            <a:r>
              <a:rPr kumimoji="1" lang="ja-JP" altLang="en-US" b="1">
                <a:latin typeface="ＭＳ ゴシック" panose="020B0609070205080204" pitchFamily="49" charset="-128"/>
                <a:ea typeface="ＭＳ ゴシック" panose="020B0609070205080204" pitchFamily="49" charset="-128"/>
              </a:rPr>
              <a:t>：発送電分離の実施</a:t>
            </a:r>
          </a:p>
        </p:txBody>
      </p:sp>
      <p:sp>
        <p:nvSpPr>
          <p:cNvPr id="11" name="四角形: 角を丸くする 10">
            <a:extLst>
              <a:ext uri="{FF2B5EF4-FFF2-40B4-BE49-F238E27FC236}">
                <a16:creationId xmlns:a16="http://schemas.microsoft.com/office/drawing/2014/main" id="{B15E16E0-0697-48A0-B079-16C31310B86F}"/>
              </a:ext>
            </a:extLst>
          </p:cNvPr>
          <p:cNvSpPr/>
          <p:nvPr/>
        </p:nvSpPr>
        <p:spPr>
          <a:xfrm>
            <a:off x="908958" y="2332987"/>
            <a:ext cx="7788729" cy="1730829"/>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tx1"/>
                </a:solidFill>
                <a:latin typeface="ＭＳ ゴシック" panose="020B0609070205080204" pitchFamily="49" charset="-128"/>
                <a:ea typeface="ＭＳ ゴシック" panose="020B0609070205080204" pitchFamily="49" charset="-128"/>
              </a:rPr>
              <a:t>電力事業</a:t>
            </a:r>
            <a:r>
              <a:rPr kumimoji="1" lang="en-US" altLang="ja-JP" sz="3200" b="1">
                <a:solidFill>
                  <a:schemeClr val="tx1"/>
                </a:solidFill>
                <a:latin typeface="ＭＳ ゴシック" panose="020B0609070205080204" pitchFamily="49" charset="-128"/>
                <a:ea typeface="ＭＳ ゴシック" panose="020B0609070205080204" pitchFamily="49" charset="-128"/>
              </a:rPr>
              <a:t>3</a:t>
            </a:r>
            <a:r>
              <a:rPr kumimoji="1" lang="ja-JP" altLang="en-US" sz="3200" b="1">
                <a:solidFill>
                  <a:schemeClr val="tx1"/>
                </a:solidFill>
                <a:latin typeface="ＭＳ ゴシック" panose="020B0609070205080204" pitchFamily="49" charset="-128"/>
                <a:ea typeface="ＭＳ ゴシック" panose="020B0609070205080204" pitchFamily="49" charset="-128"/>
              </a:rPr>
              <a:t>部門をそれぞれ独立させ、</a:t>
            </a:r>
            <a:endParaRPr kumimoji="1" lang="en-US" altLang="ja-JP" sz="3200" b="1">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200" b="1">
                <a:solidFill>
                  <a:schemeClr val="tx1"/>
                </a:solidFill>
                <a:latin typeface="ＭＳ ゴシック" panose="020B0609070205080204" pitchFamily="49" charset="-128"/>
                <a:ea typeface="ＭＳ ゴシック" panose="020B0609070205080204" pitchFamily="49" charset="-128"/>
              </a:rPr>
              <a:t>大手電力会社による私有化を解体する</a:t>
            </a:r>
          </a:p>
        </p:txBody>
      </p:sp>
      <p:sp>
        <p:nvSpPr>
          <p:cNvPr id="12" name="四角形: 角を丸くする 11">
            <a:extLst>
              <a:ext uri="{FF2B5EF4-FFF2-40B4-BE49-F238E27FC236}">
                <a16:creationId xmlns:a16="http://schemas.microsoft.com/office/drawing/2014/main" id="{FFEF0791-051E-4FCD-8378-0F0424DE5259}"/>
              </a:ext>
            </a:extLst>
          </p:cNvPr>
          <p:cNvSpPr/>
          <p:nvPr/>
        </p:nvSpPr>
        <p:spPr>
          <a:xfrm>
            <a:off x="963384" y="1950243"/>
            <a:ext cx="1850571" cy="696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latin typeface="ＭＳ ゴシック" panose="020B0609070205080204" pitchFamily="49" charset="-128"/>
                <a:ea typeface="ＭＳ ゴシック" panose="020B0609070205080204" pitchFamily="49" charset="-128"/>
              </a:rPr>
              <a:t>目的</a:t>
            </a:r>
          </a:p>
        </p:txBody>
      </p:sp>
      <p:sp>
        <p:nvSpPr>
          <p:cNvPr id="13" name="四角形: 角を丸くする 12">
            <a:extLst>
              <a:ext uri="{FF2B5EF4-FFF2-40B4-BE49-F238E27FC236}">
                <a16:creationId xmlns:a16="http://schemas.microsoft.com/office/drawing/2014/main" id="{6DA90338-2C74-4981-BA20-D451B11FCAD3}"/>
              </a:ext>
            </a:extLst>
          </p:cNvPr>
          <p:cNvSpPr/>
          <p:nvPr/>
        </p:nvSpPr>
        <p:spPr>
          <a:xfrm>
            <a:off x="963384" y="5115222"/>
            <a:ext cx="7473044" cy="948758"/>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bg1"/>
                </a:solidFill>
                <a:latin typeface="ＭＳ ゴシック" panose="020B0609070205080204" pitchFamily="49" charset="-128"/>
                <a:ea typeface="ＭＳ ゴシック" panose="020B0609070205080204" pitchFamily="49" charset="-128"/>
              </a:rPr>
              <a:t>送配電網の平等な利用</a:t>
            </a:r>
          </a:p>
        </p:txBody>
      </p:sp>
      <p:sp>
        <p:nvSpPr>
          <p:cNvPr id="14" name="四角形: 角を丸くする 13">
            <a:extLst>
              <a:ext uri="{FF2B5EF4-FFF2-40B4-BE49-F238E27FC236}">
                <a16:creationId xmlns:a16="http://schemas.microsoft.com/office/drawing/2014/main" id="{D134C759-6210-4BC4-B4F1-7BC889766A80}"/>
              </a:ext>
            </a:extLst>
          </p:cNvPr>
          <p:cNvSpPr/>
          <p:nvPr/>
        </p:nvSpPr>
        <p:spPr>
          <a:xfrm>
            <a:off x="963384" y="4446560"/>
            <a:ext cx="3516086" cy="760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latin typeface="ＭＳ ゴシック" panose="020B0609070205080204" pitchFamily="49" charset="-128"/>
                <a:ea typeface="ＭＳ ゴシック" panose="020B0609070205080204" pitchFamily="49" charset="-128"/>
              </a:rPr>
              <a:t>期待される成果</a:t>
            </a:r>
          </a:p>
        </p:txBody>
      </p:sp>
      <p:sp>
        <p:nvSpPr>
          <p:cNvPr id="15" name="テキスト ボックス 14">
            <a:extLst>
              <a:ext uri="{FF2B5EF4-FFF2-40B4-BE49-F238E27FC236}">
                <a16:creationId xmlns:a16="http://schemas.microsoft.com/office/drawing/2014/main" id="{8D5CED33-97E0-4AE1-AC26-F0CE7230A40E}"/>
              </a:ext>
            </a:extLst>
          </p:cNvPr>
          <p:cNvSpPr txBox="1"/>
          <p:nvPr/>
        </p:nvSpPr>
        <p:spPr>
          <a:xfrm>
            <a:off x="5209051" y="6233765"/>
            <a:ext cx="3679371" cy="461665"/>
          </a:xfrm>
          <a:prstGeom prst="rect">
            <a:avLst/>
          </a:prstGeom>
          <a:noFill/>
        </p:spPr>
        <p:txBody>
          <a:bodyPr wrap="square" rtlCol="0">
            <a:spAutoFit/>
          </a:bodyPr>
          <a:lstStyle/>
          <a:p>
            <a:r>
              <a:rPr kumimoji="1" lang="en-US" altLang="ja-JP" sz="2400" b="1">
                <a:solidFill>
                  <a:schemeClr val="bg1"/>
                </a:solidFill>
                <a:latin typeface="ＭＳ ゴシック" panose="020B0609070205080204" pitchFamily="49" charset="-128"/>
                <a:ea typeface="ＭＳ ゴシック" panose="020B0609070205080204" pitchFamily="49" charset="-128"/>
              </a:rPr>
              <a:t>※2020</a:t>
            </a:r>
            <a:r>
              <a:rPr kumimoji="1" lang="ja-JP" altLang="en-US" sz="2400" b="1">
                <a:solidFill>
                  <a:schemeClr val="bg1"/>
                </a:solidFill>
                <a:latin typeface="ＭＳ ゴシック" panose="020B0609070205080204" pitchFamily="49" charset="-128"/>
                <a:ea typeface="ＭＳ ゴシック" panose="020B0609070205080204" pitchFamily="49" charset="-128"/>
              </a:rPr>
              <a:t>年</a:t>
            </a:r>
            <a:r>
              <a:rPr kumimoji="1" lang="en-US" altLang="ja-JP" sz="2400" b="1">
                <a:solidFill>
                  <a:schemeClr val="bg1"/>
                </a:solidFill>
                <a:latin typeface="ＭＳ ゴシック" panose="020B0609070205080204" pitchFamily="49" charset="-128"/>
                <a:ea typeface="ＭＳ ゴシック" panose="020B0609070205080204" pitchFamily="49" charset="-128"/>
              </a:rPr>
              <a:t>4</a:t>
            </a:r>
            <a:r>
              <a:rPr kumimoji="1" lang="ja-JP" altLang="en-US" sz="2400" b="1">
                <a:solidFill>
                  <a:schemeClr val="bg1"/>
                </a:solidFill>
                <a:latin typeface="ＭＳ ゴシック" panose="020B0609070205080204" pitchFamily="49" charset="-128"/>
                <a:ea typeface="ＭＳ ゴシック" panose="020B0609070205080204" pitchFamily="49" charset="-128"/>
              </a:rPr>
              <a:t>月施行予定</a:t>
            </a:r>
          </a:p>
        </p:txBody>
      </p:sp>
      <p:sp>
        <p:nvSpPr>
          <p:cNvPr id="3" name="テキスト ボックス 2">
            <a:extLst>
              <a:ext uri="{FF2B5EF4-FFF2-40B4-BE49-F238E27FC236}">
                <a16:creationId xmlns:a16="http://schemas.microsoft.com/office/drawing/2014/main" id="{3DAD3C08-EF13-46E2-AE71-794B3C47923F}"/>
              </a:ext>
            </a:extLst>
          </p:cNvPr>
          <p:cNvSpPr txBox="1"/>
          <p:nvPr/>
        </p:nvSpPr>
        <p:spPr>
          <a:xfrm>
            <a:off x="-32659" y="106189"/>
            <a:ext cx="707922" cy="369332"/>
          </a:xfrm>
          <a:prstGeom prst="rect">
            <a:avLst/>
          </a:prstGeom>
          <a:noFill/>
        </p:spPr>
        <p:txBody>
          <a:bodyPr wrap="square" rtlCol="0">
            <a:spAutoFit/>
          </a:bodyPr>
          <a:lstStyle/>
          <a:p>
            <a:r>
              <a:rPr kumimoji="1" lang="ja-JP" altLang="en-US" b="1"/>
              <a:t>２章</a:t>
            </a:r>
          </a:p>
        </p:txBody>
      </p:sp>
      <p:sp>
        <p:nvSpPr>
          <p:cNvPr id="4" name="スライド番号プレースホルダー 3">
            <a:extLst>
              <a:ext uri="{FF2B5EF4-FFF2-40B4-BE49-F238E27FC236}">
                <a16:creationId xmlns:a16="http://schemas.microsoft.com/office/drawing/2014/main" id="{56E78021-5498-41B8-AF18-2D5793BCFE12}"/>
              </a:ext>
            </a:extLst>
          </p:cNvPr>
          <p:cNvSpPr>
            <a:spLocks noGrp="1"/>
          </p:cNvSpPr>
          <p:nvPr>
            <p:ph type="sldNum" sz="quarter" idx="12"/>
          </p:nvPr>
        </p:nvSpPr>
        <p:spPr/>
        <p:txBody>
          <a:bodyPr/>
          <a:lstStyle/>
          <a:p>
            <a:fld id="{3B4D2EC4-1B58-483B-971C-946C9F6A56B1}" type="slidenum">
              <a:rPr kumimoji="1" lang="ja-JP" altLang="en-US" smtClean="0"/>
              <a:t>18</a:t>
            </a:fld>
            <a:endParaRPr kumimoji="1" lang="ja-JP" altLang="en-US"/>
          </a:p>
        </p:txBody>
      </p:sp>
    </p:spTree>
    <p:extLst>
      <p:ext uri="{BB962C8B-B14F-4D97-AF65-F5344CB8AC3E}">
        <p14:creationId xmlns:p14="http://schemas.microsoft.com/office/powerpoint/2010/main" val="1390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夕日が沈む様子&#10;&#10;自動的に生成された説明">
            <a:extLst>
              <a:ext uri="{FF2B5EF4-FFF2-40B4-BE49-F238E27FC236}">
                <a16:creationId xmlns:a16="http://schemas.microsoft.com/office/drawing/2014/main" id="{E39B0DFC-864E-4D81-9A60-69094815F27D}"/>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0"/>
            <a:ext cx="9144001" cy="6873080"/>
          </a:xfrm>
          <a:prstGeom prst="rect">
            <a:avLst/>
          </a:prstGeom>
        </p:spPr>
      </p:pic>
      <p:sp>
        <p:nvSpPr>
          <p:cNvPr id="6" name="タイトル 5">
            <a:extLst>
              <a:ext uri="{FF2B5EF4-FFF2-40B4-BE49-F238E27FC236}">
                <a16:creationId xmlns:a16="http://schemas.microsoft.com/office/drawing/2014/main" id="{6BE21F92-5CF6-4D98-B004-AC3A10373645}"/>
              </a:ext>
            </a:extLst>
          </p:cNvPr>
          <p:cNvSpPr>
            <a:spLocks noGrp="1"/>
          </p:cNvSpPr>
          <p:nvPr>
            <p:ph type="title"/>
          </p:nvPr>
        </p:nvSpPr>
        <p:spPr>
          <a:xfrm>
            <a:off x="43572" y="5818431"/>
            <a:ext cx="8989686" cy="787573"/>
          </a:xfrm>
        </p:spPr>
        <p:txBody>
          <a:bodyPr>
            <a:noAutofit/>
          </a:bodyPr>
          <a:lstStyle/>
          <a:p>
            <a:r>
              <a:rPr lang="ja-JP" altLang="en-US" sz="3600" b="1" u="sng">
                <a:solidFill>
                  <a:schemeClr val="bg1"/>
                </a:solidFill>
                <a:latin typeface="ＭＳ ゴシック"/>
                <a:ea typeface="ＭＳ ゴシック"/>
              </a:rPr>
              <a:t>しかし、発送電分離後も持株会社が経営しているため、地域独占形態は依然継続</a:t>
            </a:r>
          </a:p>
        </p:txBody>
      </p:sp>
      <p:sp>
        <p:nvSpPr>
          <p:cNvPr id="12" name="テキスト ボックス 11">
            <a:extLst>
              <a:ext uri="{FF2B5EF4-FFF2-40B4-BE49-F238E27FC236}">
                <a16:creationId xmlns:a16="http://schemas.microsoft.com/office/drawing/2014/main" id="{B1168762-D28A-4915-9B2A-4CDDF585061B}"/>
              </a:ext>
            </a:extLst>
          </p:cNvPr>
          <p:cNvSpPr txBox="1"/>
          <p:nvPr/>
        </p:nvSpPr>
        <p:spPr>
          <a:xfrm>
            <a:off x="6309570" y="972048"/>
            <a:ext cx="2528332" cy="1077218"/>
          </a:xfrm>
          <a:prstGeom prst="rect">
            <a:avLst/>
          </a:prstGeom>
          <a:noFill/>
          <a:ln>
            <a:noFill/>
          </a:ln>
        </p:spPr>
        <p:txBody>
          <a:bodyPr wrap="square" rtlCol="0">
            <a:spAutoFit/>
          </a:bodyPr>
          <a:lstStyle/>
          <a:p>
            <a:pPr algn="ctr"/>
            <a:r>
              <a:rPr lang="ja-JP" altLang="en-US" sz="3200" b="1" u="sng">
                <a:latin typeface="ＭＳ ゴシック" panose="020B0609070205080204" pitchFamily="49" charset="-128"/>
                <a:ea typeface="ＭＳ ゴシック" panose="020B0609070205080204" pitchFamily="49" charset="-128"/>
              </a:rPr>
              <a:t>同一会社</a:t>
            </a:r>
            <a:r>
              <a:rPr lang="ja-JP" altLang="en-US" sz="3200" b="1">
                <a:latin typeface="ＭＳ ゴシック" panose="020B0609070205080204" pitchFamily="49" charset="-128"/>
                <a:ea typeface="ＭＳ ゴシック" panose="020B0609070205080204" pitchFamily="49" charset="-128"/>
              </a:rPr>
              <a:t>が</a:t>
            </a:r>
            <a:endParaRPr lang="en-US" altLang="ja-JP" sz="3200" b="1">
              <a:latin typeface="ＭＳ ゴシック" panose="020B0609070205080204" pitchFamily="49" charset="-128"/>
              <a:ea typeface="ＭＳ ゴシック" panose="020B0609070205080204" pitchFamily="49" charset="-128"/>
            </a:endParaRPr>
          </a:p>
          <a:p>
            <a:pPr algn="ctr"/>
            <a:r>
              <a:rPr lang="ja-JP" altLang="en-US" sz="3200" b="1">
                <a:latin typeface="ＭＳ ゴシック" panose="020B0609070205080204" pitchFamily="49" charset="-128"/>
                <a:ea typeface="ＭＳ ゴシック" panose="020B0609070205080204" pitchFamily="49" charset="-128"/>
              </a:rPr>
              <a:t>経営</a:t>
            </a:r>
          </a:p>
        </p:txBody>
      </p:sp>
      <p:sp>
        <p:nvSpPr>
          <p:cNvPr id="13" name="テキスト ボックス 12">
            <a:extLst>
              <a:ext uri="{FF2B5EF4-FFF2-40B4-BE49-F238E27FC236}">
                <a16:creationId xmlns:a16="http://schemas.microsoft.com/office/drawing/2014/main" id="{5FA8A578-A785-46CF-840F-079B92C27E0A}"/>
              </a:ext>
            </a:extLst>
          </p:cNvPr>
          <p:cNvSpPr txBox="1"/>
          <p:nvPr/>
        </p:nvSpPr>
        <p:spPr>
          <a:xfrm>
            <a:off x="531627" y="972048"/>
            <a:ext cx="1828798" cy="1077218"/>
          </a:xfrm>
          <a:prstGeom prst="rect">
            <a:avLst/>
          </a:prstGeom>
          <a:noFill/>
        </p:spPr>
        <p:txBody>
          <a:bodyPr wrap="square" rtlCol="0">
            <a:spAutoFit/>
          </a:bodyPr>
          <a:lstStyle/>
          <a:p>
            <a:pPr algn="ctr"/>
            <a:r>
              <a:rPr lang="ja-JP" altLang="en-US" sz="3200" b="1">
                <a:latin typeface="ＭＳ ゴシック" panose="020B0609070205080204" pitchFamily="49" charset="-128"/>
                <a:ea typeface="ＭＳ ゴシック" panose="020B0609070205080204" pitchFamily="49" charset="-128"/>
              </a:rPr>
              <a:t>現在</a:t>
            </a:r>
            <a:endParaRPr lang="en-US" altLang="ja-JP" sz="3200" b="1">
              <a:latin typeface="ＭＳ ゴシック" panose="020B0609070205080204" pitchFamily="49" charset="-128"/>
              <a:ea typeface="ＭＳ ゴシック" panose="020B0609070205080204" pitchFamily="49" charset="-128"/>
            </a:endParaRPr>
          </a:p>
          <a:p>
            <a:pPr algn="ctr"/>
            <a:r>
              <a:rPr lang="en-US" altLang="ja-JP" sz="3200" b="1">
                <a:latin typeface="ＭＳ ゴシック" panose="020B0609070205080204" pitchFamily="49" charset="-128"/>
                <a:ea typeface="ＭＳ ゴシック" panose="020B0609070205080204" pitchFamily="49" charset="-128"/>
              </a:rPr>
              <a:t>(2019</a:t>
            </a:r>
            <a:r>
              <a:rPr lang="ja-JP" altLang="en-US" sz="3200" b="1">
                <a:latin typeface="ＭＳ ゴシック" panose="020B0609070205080204" pitchFamily="49" charset="-128"/>
                <a:ea typeface="ＭＳ ゴシック" panose="020B0609070205080204" pitchFamily="49" charset="-128"/>
              </a:rPr>
              <a:t>年</a:t>
            </a:r>
            <a:r>
              <a:rPr lang="en-US" altLang="ja-JP" sz="3200" b="1">
                <a:latin typeface="ＭＳ ゴシック" panose="020B0609070205080204" pitchFamily="49" charset="-128"/>
                <a:ea typeface="ＭＳ ゴシック" panose="020B0609070205080204" pitchFamily="49" charset="-128"/>
              </a:rPr>
              <a:t>)</a:t>
            </a:r>
            <a:endParaRPr lang="ja-JP" altLang="en-US" sz="3200" b="1">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CCC26A4A-DB00-4C9E-B510-E542D8804B17}"/>
              </a:ext>
            </a:extLst>
          </p:cNvPr>
          <p:cNvSpPr txBox="1"/>
          <p:nvPr/>
        </p:nvSpPr>
        <p:spPr>
          <a:xfrm>
            <a:off x="6288803" y="3813683"/>
            <a:ext cx="3136604" cy="1077218"/>
          </a:xfrm>
          <a:prstGeom prst="rect">
            <a:avLst/>
          </a:prstGeom>
          <a:noFill/>
        </p:spPr>
        <p:txBody>
          <a:bodyPr wrap="square" rtlCol="0">
            <a:spAutoFit/>
          </a:bodyPr>
          <a:lstStyle/>
          <a:p>
            <a:pPr algn="ctr"/>
            <a:r>
              <a:rPr lang="ja-JP" altLang="en-US" sz="3200" b="1" u="sng">
                <a:latin typeface="ＭＳ ゴシック" panose="020B0609070205080204" pitchFamily="49" charset="-128"/>
                <a:ea typeface="ＭＳ ゴシック" panose="020B0609070205080204" pitchFamily="49" charset="-128"/>
              </a:rPr>
              <a:t>持株会社</a:t>
            </a:r>
            <a:r>
              <a:rPr lang="ja-JP" altLang="en-US" sz="3200" b="1">
                <a:latin typeface="ＭＳ ゴシック" panose="020B0609070205080204" pitchFamily="49" charset="-128"/>
                <a:ea typeface="ＭＳ ゴシック" panose="020B0609070205080204" pitchFamily="49" charset="-128"/>
              </a:rPr>
              <a:t>が</a:t>
            </a:r>
            <a:endParaRPr lang="en-US" altLang="ja-JP" sz="3200" b="1">
              <a:latin typeface="ＭＳ ゴシック" panose="020B0609070205080204" pitchFamily="49" charset="-128"/>
              <a:ea typeface="ＭＳ ゴシック" panose="020B0609070205080204" pitchFamily="49" charset="-128"/>
            </a:endParaRPr>
          </a:p>
          <a:p>
            <a:pPr algn="ctr"/>
            <a:r>
              <a:rPr lang="ja-JP" altLang="en-US" sz="3200" b="1">
                <a:latin typeface="ＭＳ ゴシック" panose="020B0609070205080204" pitchFamily="49" charset="-128"/>
                <a:ea typeface="ＭＳ ゴシック" panose="020B0609070205080204" pitchFamily="49" charset="-128"/>
              </a:rPr>
              <a:t>経営</a:t>
            </a:r>
          </a:p>
        </p:txBody>
      </p:sp>
      <p:sp>
        <p:nvSpPr>
          <p:cNvPr id="18" name="テキスト ボックス 17">
            <a:extLst>
              <a:ext uri="{FF2B5EF4-FFF2-40B4-BE49-F238E27FC236}">
                <a16:creationId xmlns:a16="http://schemas.microsoft.com/office/drawing/2014/main" id="{EAA9B7D2-6C03-4CF3-860A-5120DDAE5DE6}"/>
              </a:ext>
            </a:extLst>
          </p:cNvPr>
          <p:cNvSpPr txBox="1"/>
          <p:nvPr/>
        </p:nvSpPr>
        <p:spPr>
          <a:xfrm>
            <a:off x="198045" y="4007240"/>
            <a:ext cx="2853498" cy="1077218"/>
          </a:xfrm>
          <a:prstGeom prst="rect">
            <a:avLst/>
          </a:prstGeom>
          <a:noFill/>
        </p:spPr>
        <p:txBody>
          <a:bodyPr wrap="square" rtlCol="0">
            <a:spAutoFit/>
          </a:bodyPr>
          <a:lstStyle/>
          <a:p>
            <a:pPr algn="ctr"/>
            <a:r>
              <a:rPr lang="ja-JP" altLang="en-US" sz="3200" b="1">
                <a:latin typeface="ＭＳ ゴシック" panose="020B0609070205080204" pitchFamily="49" charset="-128"/>
                <a:ea typeface="ＭＳ ゴシック" panose="020B0609070205080204" pitchFamily="49" charset="-128"/>
              </a:rPr>
              <a:t>発送電分離後（</a:t>
            </a:r>
            <a:r>
              <a:rPr lang="en-US" altLang="ja-JP" sz="3200" b="1">
                <a:latin typeface="ＭＳ ゴシック" panose="020B0609070205080204" pitchFamily="49" charset="-128"/>
                <a:ea typeface="ＭＳ ゴシック" panose="020B0609070205080204" pitchFamily="49" charset="-128"/>
              </a:rPr>
              <a:t>2020</a:t>
            </a:r>
            <a:r>
              <a:rPr lang="ja-JP" altLang="en-US" sz="3200" b="1">
                <a:latin typeface="ＭＳ ゴシック" panose="020B0609070205080204" pitchFamily="49" charset="-128"/>
                <a:ea typeface="ＭＳ ゴシック" panose="020B0609070205080204" pitchFamily="49" charset="-128"/>
              </a:rPr>
              <a:t>年</a:t>
            </a:r>
            <a:r>
              <a:rPr lang="en-US" altLang="ja-JP" sz="3200" b="1">
                <a:latin typeface="ＭＳ ゴシック" panose="020B0609070205080204" pitchFamily="49" charset="-128"/>
                <a:ea typeface="ＭＳ ゴシック" panose="020B0609070205080204" pitchFamily="49" charset="-128"/>
              </a:rPr>
              <a:t>4</a:t>
            </a:r>
            <a:r>
              <a:rPr lang="ja-JP" altLang="en-US" sz="3200" b="1">
                <a:latin typeface="ＭＳ ゴシック" panose="020B0609070205080204" pitchFamily="49" charset="-128"/>
                <a:ea typeface="ＭＳ ゴシック" panose="020B0609070205080204" pitchFamily="49" charset="-128"/>
              </a:rPr>
              <a:t>月）</a:t>
            </a:r>
            <a:endParaRPr lang="en-US" altLang="ja-JP" sz="3200" b="1">
              <a:latin typeface="ＭＳ ゴシック" panose="020B0609070205080204" pitchFamily="49" charset="-128"/>
              <a:ea typeface="ＭＳ ゴシック" panose="020B0609070205080204" pitchFamily="49" charset="-128"/>
            </a:endParaRPr>
          </a:p>
        </p:txBody>
      </p:sp>
      <p:sp>
        <p:nvSpPr>
          <p:cNvPr id="3" name="正方形/長方形 2">
            <a:extLst>
              <a:ext uri="{FF2B5EF4-FFF2-40B4-BE49-F238E27FC236}">
                <a16:creationId xmlns:a16="http://schemas.microsoft.com/office/drawing/2014/main" id="{11637E4B-BF62-4C9B-A108-689AED587BE8}"/>
              </a:ext>
            </a:extLst>
          </p:cNvPr>
          <p:cNvSpPr/>
          <p:nvPr/>
        </p:nvSpPr>
        <p:spPr>
          <a:xfrm>
            <a:off x="3051543" y="384770"/>
            <a:ext cx="3136604" cy="2010342"/>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u="sng">
                <a:solidFill>
                  <a:schemeClr val="tx1"/>
                </a:solidFill>
                <a:latin typeface="ＭＳ ゴシック" panose="020B0609070205080204" pitchFamily="49" charset="-128"/>
                <a:ea typeface="ＭＳ ゴシック" panose="020B0609070205080204" pitchFamily="49" charset="-128"/>
              </a:rPr>
              <a:t>発電部門</a:t>
            </a:r>
            <a:endParaRPr kumimoji="1" lang="en-US" altLang="ja-JP" sz="3600" b="1" u="sng">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600" b="1" u="sng">
                <a:solidFill>
                  <a:schemeClr val="tx1"/>
                </a:solidFill>
                <a:latin typeface="ＭＳ ゴシック" panose="020B0609070205080204" pitchFamily="49" charset="-128"/>
                <a:ea typeface="ＭＳ ゴシック" panose="020B0609070205080204" pitchFamily="49" charset="-128"/>
              </a:rPr>
              <a:t>送配電部門</a:t>
            </a:r>
            <a:endParaRPr kumimoji="1" lang="en-US" altLang="ja-JP" sz="3600" b="1" u="sng">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600" b="1" u="sng">
                <a:solidFill>
                  <a:schemeClr val="tx1"/>
                </a:solidFill>
                <a:latin typeface="ＭＳ ゴシック" panose="020B0609070205080204" pitchFamily="49" charset="-128"/>
                <a:ea typeface="ＭＳ ゴシック" panose="020B0609070205080204" pitchFamily="49" charset="-128"/>
              </a:rPr>
              <a:t>小売り部門</a:t>
            </a:r>
          </a:p>
        </p:txBody>
      </p:sp>
      <p:sp>
        <p:nvSpPr>
          <p:cNvPr id="7" name="正方形/長方形 6">
            <a:extLst>
              <a:ext uri="{FF2B5EF4-FFF2-40B4-BE49-F238E27FC236}">
                <a16:creationId xmlns:a16="http://schemas.microsoft.com/office/drawing/2014/main" id="{0BDD155E-A536-4C0F-BB8C-C87F32A13307}"/>
              </a:ext>
            </a:extLst>
          </p:cNvPr>
          <p:cNvSpPr/>
          <p:nvPr/>
        </p:nvSpPr>
        <p:spPr>
          <a:xfrm>
            <a:off x="3267336" y="2995479"/>
            <a:ext cx="2604977" cy="584775"/>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tx1"/>
                </a:solidFill>
                <a:latin typeface="ＭＳ ゴシック" panose="020B0609070205080204" pitchFamily="49" charset="-128"/>
                <a:ea typeface="ＭＳ ゴシック" panose="020B0609070205080204" pitchFamily="49" charset="-128"/>
              </a:rPr>
              <a:t>発電会社</a:t>
            </a:r>
          </a:p>
        </p:txBody>
      </p:sp>
      <p:sp>
        <p:nvSpPr>
          <p:cNvPr id="8" name="正方形/長方形 7">
            <a:extLst>
              <a:ext uri="{FF2B5EF4-FFF2-40B4-BE49-F238E27FC236}">
                <a16:creationId xmlns:a16="http://schemas.microsoft.com/office/drawing/2014/main" id="{928F7F16-96C6-4665-A64B-C41A6BB0BF5D}"/>
              </a:ext>
            </a:extLst>
          </p:cNvPr>
          <p:cNvSpPr/>
          <p:nvPr/>
        </p:nvSpPr>
        <p:spPr>
          <a:xfrm>
            <a:off x="3267335" y="3940982"/>
            <a:ext cx="2604977" cy="590252"/>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tx1"/>
                </a:solidFill>
              </a:rPr>
              <a:t>送配電会社</a:t>
            </a:r>
          </a:p>
        </p:txBody>
      </p:sp>
      <p:sp>
        <p:nvSpPr>
          <p:cNvPr id="21" name="正方形/長方形 20">
            <a:extLst>
              <a:ext uri="{FF2B5EF4-FFF2-40B4-BE49-F238E27FC236}">
                <a16:creationId xmlns:a16="http://schemas.microsoft.com/office/drawing/2014/main" id="{F5B2A179-5727-4BE0-BC83-FDD623DD5068}"/>
              </a:ext>
            </a:extLst>
          </p:cNvPr>
          <p:cNvSpPr/>
          <p:nvPr/>
        </p:nvSpPr>
        <p:spPr>
          <a:xfrm>
            <a:off x="3267335" y="4887930"/>
            <a:ext cx="2604977" cy="629926"/>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solidFill>
                  <a:schemeClr val="tx1"/>
                </a:solidFill>
              </a:rPr>
              <a:t>小売り会社</a:t>
            </a:r>
          </a:p>
        </p:txBody>
      </p:sp>
      <p:sp>
        <p:nvSpPr>
          <p:cNvPr id="23" name="テキスト ボックス 22">
            <a:extLst>
              <a:ext uri="{FF2B5EF4-FFF2-40B4-BE49-F238E27FC236}">
                <a16:creationId xmlns:a16="http://schemas.microsoft.com/office/drawing/2014/main" id="{A95871CA-9A2E-49A3-9A17-AE4CD8D6D489}"/>
              </a:ext>
            </a:extLst>
          </p:cNvPr>
          <p:cNvSpPr txBox="1"/>
          <p:nvPr/>
        </p:nvSpPr>
        <p:spPr>
          <a:xfrm>
            <a:off x="-1" y="109104"/>
            <a:ext cx="1063256" cy="369332"/>
          </a:xfrm>
          <a:prstGeom prst="rect">
            <a:avLst/>
          </a:prstGeom>
          <a:noFill/>
        </p:spPr>
        <p:txBody>
          <a:bodyPr wrap="square" rtlCol="0">
            <a:spAutoFit/>
          </a:bodyPr>
          <a:lstStyle/>
          <a:p>
            <a:r>
              <a:rPr kumimoji="1" lang="ja-JP" altLang="en-US" b="1"/>
              <a:t>２章</a:t>
            </a:r>
          </a:p>
        </p:txBody>
      </p:sp>
      <p:cxnSp>
        <p:nvCxnSpPr>
          <p:cNvPr id="5" name="直線矢印コネクタ 4">
            <a:extLst>
              <a:ext uri="{FF2B5EF4-FFF2-40B4-BE49-F238E27FC236}">
                <a16:creationId xmlns:a16="http://schemas.microsoft.com/office/drawing/2014/main" id="{518B98C7-5386-465E-A419-274F07F1D836}"/>
              </a:ext>
            </a:extLst>
          </p:cNvPr>
          <p:cNvCxnSpPr>
            <a:cxnSpLocks/>
          </p:cNvCxnSpPr>
          <p:nvPr/>
        </p:nvCxnSpPr>
        <p:spPr>
          <a:xfrm flipH="1" flipV="1">
            <a:off x="5965372" y="3309258"/>
            <a:ext cx="696685" cy="697982"/>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963215E4-E3BA-4778-A008-02D756BBAFF9}"/>
              </a:ext>
            </a:extLst>
          </p:cNvPr>
          <p:cNvCxnSpPr>
            <a:cxnSpLocks/>
          </p:cNvCxnSpPr>
          <p:nvPr/>
        </p:nvCxnSpPr>
        <p:spPr>
          <a:xfrm flipH="1">
            <a:off x="5988123" y="4234531"/>
            <a:ext cx="673934" cy="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B533F650-2707-4AC8-A6ED-D884690E41DB}"/>
              </a:ext>
            </a:extLst>
          </p:cNvPr>
          <p:cNvCxnSpPr>
            <a:cxnSpLocks/>
          </p:cNvCxnSpPr>
          <p:nvPr/>
        </p:nvCxnSpPr>
        <p:spPr>
          <a:xfrm flipH="1">
            <a:off x="6032881" y="4461823"/>
            <a:ext cx="698845" cy="767827"/>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3535F767-A6A6-4ECE-8402-3417B2DE43A5}"/>
              </a:ext>
            </a:extLst>
          </p:cNvPr>
          <p:cNvSpPr>
            <a:spLocks noGrp="1"/>
          </p:cNvSpPr>
          <p:nvPr>
            <p:ph type="sldNum" sz="quarter" idx="12"/>
          </p:nvPr>
        </p:nvSpPr>
        <p:spPr/>
        <p:txBody>
          <a:bodyPr/>
          <a:lstStyle/>
          <a:p>
            <a:fld id="{3B4D2EC4-1B58-483B-971C-946C9F6A56B1}" type="slidenum">
              <a:rPr kumimoji="1" lang="ja-JP" altLang="en-US" smtClean="0"/>
              <a:t>19</a:t>
            </a:fld>
            <a:endParaRPr kumimoji="1" lang="ja-JP" altLang="en-US"/>
          </a:p>
        </p:txBody>
      </p:sp>
    </p:spTree>
    <p:extLst>
      <p:ext uri="{BB962C8B-B14F-4D97-AF65-F5344CB8AC3E}">
        <p14:creationId xmlns:p14="http://schemas.microsoft.com/office/powerpoint/2010/main" val="7030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961E4-5DA8-4EFF-9737-EF644B4C6412}"/>
              </a:ext>
            </a:extLst>
          </p:cNvPr>
          <p:cNvSpPr>
            <a:spLocks noGrp="1"/>
          </p:cNvSpPr>
          <p:nvPr>
            <p:ph type="title"/>
          </p:nvPr>
        </p:nvSpPr>
        <p:spPr>
          <a:xfrm>
            <a:off x="738963" y="0"/>
            <a:ext cx="8046720" cy="1333875"/>
          </a:xfrm>
        </p:spPr>
        <p:txBody>
          <a:bodyPr>
            <a:normAutofit/>
          </a:bodyPr>
          <a:lstStyle/>
          <a:p>
            <a:r>
              <a:rPr lang="ja-JP" altLang="en-US" sz="6000" b="1">
                <a:latin typeface="ＭＳ ゴシック" panose="020B0609070205080204" pitchFamily="49" charset="-128"/>
                <a:ea typeface="ＭＳ ゴシック" panose="020B0609070205080204" pitchFamily="49" charset="-128"/>
              </a:rPr>
              <a:t>目次</a:t>
            </a:r>
          </a:p>
        </p:txBody>
      </p:sp>
      <p:sp>
        <p:nvSpPr>
          <p:cNvPr id="3" name="コンテンツ プレースホルダー 2">
            <a:extLst>
              <a:ext uri="{FF2B5EF4-FFF2-40B4-BE49-F238E27FC236}">
                <a16:creationId xmlns:a16="http://schemas.microsoft.com/office/drawing/2014/main" id="{37CC359E-BAA4-4F55-BE5A-9266FA4076FA}"/>
              </a:ext>
            </a:extLst>
          </p:cNvPr>
          <p:cNvSpPr>
            <a:spLocks noGrp="1"/>
          </p:cNvSpPr>
          <p:nvPr>
            <p:ph idx="1"/>
          </p:nvPr>
        </p:nvSpPr>
        <p:spPr>
          <a:xfrm>
            <a:off x="417040" y="1206122"/>
            <a:ext cx="8556525" cy="4667251"/>
          </a:xfrm>
        </p:spPr>
        <p:txBody>
          <a:bodyPr vert="horz" lIns="91440" tIns="45720" rIns="91440" bIns="45720" rtlCol="0" anchor="t">
            <a:noAutofit/>
          </a:bodyPr>
          <a:lstStyle/>
          <a:p>
            <a:pPr marL="0" indent="0">
              <a:buNone/>
            </a:pPr>
            <a:r>
              <a:rPr lang="ja-JP" altLang="en-US" sz="3600" b="1" dirty="0">
                <a:latin typeface="ＭＳ ゴシック" panose="020B0609070205080204" pitchFamily="49" charset="-128"/>
                <a:ea typeface="ＭＳ ゴシック" panose="020B0609070205080204" pitchFamily="49" charset="-128"/>
              </a:rPr>
              <a:t>はじめに</a:t>
            </a:r>
            <a:endParaRPr lang="en-US" altLang="ja-JP" sz="3600" b="1" dirty="0">
              <a:latin typeface="ＭＳ ゴシック" panose="020B0609070205080204" pitchFamily="49" charset="-128"/>
              <a:ea typeface="ＭＳ ゴシック" panose="020B0609070205080204" pitchFamily="49" charset="-128"/>
            </a:endParaRPr>
          </a:p>
          <a:p>
            <a:pPr marL="0" indent="0">
              <a:buNone/>
            </a:pPr>
            <a:r>
              <a:rPr lang="ja-JP" altLang="en-US" sz="3600" b="1" dirty="0">
                <a:latin typeface="ＭＳ ゴシック"/>
                <a:ea typeface="ＭＳ ゴシック"/>
              </a:rPr>
              <a:t>第１章　日本の電力業界の現状</a:t>
            </a:r>
            <a:endParaRPr lang="ja-JP" altLang="en-US" sz="3600" b="1" dirty="0">
              <a:latin typeface="ＭＳ ゴシック" panose="020B0609070205080204" pitchFamily="49" charset="-128"/>
              <a:ea typeface="ＭＳ ゴシック" panose="020B0609070205080204" pitchFamily="49" charset="-128"/>
            </a:endParaRPr>
          </a:p>
          <a:p>
            <a:pPr marL="0" indent="0">
              <a:buNone/>
            </a:pPr>
            <a:r>
              <a:rPr lang="ja-JP" altLang="en-US" sz="3600" b="1" dirty="0">
                <a:latin typeface="ＭＳ ゴシック"/>
                <a:ea typeface="ＭＳ ゴシック"/>
              </a:rPr>
              <a:t>第２章　日本の電力業界の問題</a:t>
            </a:r>
            <a:endParaRPr lang="en-US" altLang="ja-JP" sz="3600" b="1" dirty="0">
              <a:latin typeface="ＭＳ ゴシック"/>
              <a:ea typeface="ＭＳ ゴシック"/>
            </a:endParaRPr>
          </a:p>
          <a:p>
            <a:pPr marL="0" indent="0">
              <a:buNone/>
            </a:pPr>
            <a:r>
              <a:rPr lang="ja-JP" altLang="en-US" sz="3600" b="1" dirty="0">
                <a:latin typeface="ＭＳ ゴシック"/>
                <a:ea typeface="ＭＳ ゴシック"/>
              </a:rPr>
              <a:t>第３章</a:t>
            </a:r>
            <a:r>
              <a:rPr lang="en-US" altLang="ja-JP" sz="3600" b="1" dirty="0">
                <a:latin typeface="ＭＳ ゴシック"/>
                <a:ea typeface="ＭＳ ゴシック"/>
              </a:rPr>
              <a:t>	</a:t>
            </a:r>
            <a:r>
              <a:rPr lang="ja-JP" altLang="en-US" sz="3600" b="1" dirty="0">
                <a:latin typeface="ＭＳ ゴシック"/>
                <a:ea typeface="ＭＳ ゴシック"/>
              </a:rPr>
              <a:t>電力業界の動向に関する</a:t>
            </a:r>
            <a:endParaRPr lang="en-US" altLang="ja-JP" sz="3600" b="1" dirty="0">
              <a:latin typeface="ＭＳ ゴシック"/>
              <a:ea typeface="ＭＳ ゴシック"/>
            </a:endParaRPr>
          </a:p>
          <a:p>
            <a:pPr marL="0" indent="0">
              <a:buNone/>
            </a:pPr>
            <a:r>
              <a:rPr lang="en-US" altLang="ja-JP" sz="3600" b="1" dirty="0">
                <a:latin typeface="ＭＳ ゴシック"/>
                <a:ea typeface="ＭＳ ゴシック"/>
              </a:rPr>
              <a:t>		</a:t>
            </a:r>
            <a:r>
              <a:rPr lang="ja-JP" altLang="en-US" sz="3600" b="1" dirty="0">
                <a:latin typeface="ＭＳ ゴシック"/>
                <a:ea typeface="ＭＳ ゴシック"/>
              </a:rPr>
              <a:t>仮説の設定</a:t>
            </a:r>
            <a:endParaRPr lang="en-US" altLang="ja-JP" sz="3600" b="1" dirty="0">
              <a:latin typeface="ＭＳ ゴシック"/>
              <a:ea typeface="ＭＳ ゴシック"/>
            </a:endParaRPr>
          </a:p>
          <a:p>
            <a:pPr marL="0" indent="0">
              <a:buNone/>
            </a:pPr>
            <a:r>
              <a:rPr lang="ja-JP" altLang="en-US" sz="3600" b="1" dirty="0">
                <a:latin typeface="ＭＳ ゴシック" panose="020B0609070205080204" pitchFamily="49" charset="-128"/>
                <a:ea typeface="ＭＳ ゴシック" panose="020B0609070205080204" pitchFamily="49" charset="-128"/>
              </a:rPr>
              <a:t>第４章　仮説の検証</a:t>
            </a:r>
            <a:endParaRPr lang="en-US" altLang="ja-JP" sz="3600" b="1" dirty="0">
              <a:latin typeface="ＭＳ ゴシック" panose="020B0609070205080204" pitchFamily="49" charset="-128"/>
              <a:ea typeface="ＭＳ ゴシック" panose="020B0609070205080204" pitchFamily="49" charset="-128"/>
            </a:endParaRPr>
          </a:p>
          <a:p>
            <a:pPr marL="0" indent="0">
              <a:buNone/>
            </a:pPr>
            <a:r>
              <a:rPr lang="ja-JP" altLang="en-US" sz="3600" b="1" dirty="0">
                <a:latin typeface="ＭＳ ゴシック" panose="020B0609070205080204" pitchFamily="49" charset="-128"/>
                <a:ea typeface="ＭＳ ゴシック" panose="020B0609070205080204" pitchFamily="49" charset="-128"/>
              </a:rPr>
              <a:t>第５章　再エネ新電力会社の台頭戦略</a:t>
            </a:r>
            <a:endParaRPr lang="en-US" altLang="ja-JP" sz="3600" b="1" dirty="0">
              <a:latin typeface="ＭＳ ゴシック" panose="020B0609070205080204" pitchFamily="49" charset="-128"/>
              <a:ea typeface="ＭＳ ゴシック" panose="020B0609070205080204" pitchFamily="49" charset="-128"/>
            </a:endParaRPr>
          </a:p>
          <a:p>
            <a:pPr marL="0" indent="0">
              <a:buNone/>
            </a:pPr>
            <a:r>
              <a:rPr lang="ja-JP" altLang="en-US" sz="3600" b="1" dirty="0">
                <a:latin typeface="ＭＳ ゴシック" panose="020B0609070205080204" pitchFamily="49" charset="-128"/>
                <a:ea typeface="ＭＳ ゴシック" panose="020B0609070205080204" pitchFamily="49" charset="-128"/>
              </a:rPr>
              <a:t>おわりに</a:t>
            </a:r>
            <a:endParaRPr lang="en-US" altLang="ja-JP" sz="3600" b="1" dirty="0">
              <a:latin typeface="ＭＳ ゴシック" panose="020B0609070205080204" pitchFamily="49" charset="-128"/>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C776DB77-6B83-499C-B137-7DAF6E9CF2F1}"/>
              </a:ext>
            </a:extLst>
          </p:cNvPr>
          <p:cNvSpPr>
            <a:spLocks noGrp="1"/>
          </p:cNvSpPr>
          <p:nvPr>
            <p:ph type="sldNum" sz="quarter" idx="12"/>
          </p:nvPr>
        </p:nvSpPr>
        <p:spPr/>
        <p:txBody>
          <a:bodyPr/>
          <a:lstStyle/>
          <a:p>
            <a:fld id="{3B4D2EC4-1B58-483B-971C-946C9F6A56B1}" type="slidenum">
              <a:rPr kumimoji="1" lang="ja-JP" altLang="en-US" smtClean="0"/>
              <a:t>2</a:t>
            </a:fld>
            <a:endParaRPr kumimoji="1" lang="ja-JP" altLang="en-US"/>
          </a:p>
        </p:txBody>
      </p:sp>
    </p:spTree>
    <p:extLst>
      <p:ext uri="{BB962C8B-B14F-4D97-AF65-F5344CB8AC3E}">
        <p14:creationId xmlns:p14="http://schemas.microsoft.com/office/powerpoint/2010/main" val="610151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7000" r="-7000"/>
          </a:stretch>
        </a:blipFill>
        <a:effectLst/>
      </p:bgPr>
    </p:bg>
    <p:spTree>
      <p:nvGrpSpPr>
        <p:cNvPr id="1" name=""/>
        <p:cNvGrpSpPr/>
        <p:nvPr/>
      </p:nvGrpSpPr>
      <p:grpSpPr>
        <a:xfrm>
          <a:off x="0" y="0"/>
          <a:ext cx="0" cy="0"/>
          <a:chOff x="0" y="0"/>
          <a:chExt cx="0" cy="0"/>
        </a:xfrm>
      </p:grpSpPr>
      <p:sp>
        <p:nvSpPr>
          <p:cNvPr id="9" name="思考の吹き出し: 雲形 8">
            <a:extLst>
              <a:ext uri="{FF2B5EF4-FFF2-40B4-BE49-F238E27FC236}">
                <a16:creationId xmlns:a16="http://schemas.microsoft.com/office/drawing/2014/main" id="{34D71E3A-6B06-41B7-9F72-87D8DDF5AE02}"/>
              </a:ext>
            </a:extLst>
          </p:cNvPr>
          <p:cNvSpPr/>
          <p:nvPr/>
        </p:nvSpPr>
        <p:spPr>
          <a:xfrm>
            <a:off x="217596" y="2509988"/>
            <a:ext cx="8708290" cy="2481943"/>
          </a:xfrm>
          <a:prstGeom prst="cloudCallout">
            <a:avLst>
              <a:gd name="adj1" fmla="val -39558"/>
              <a:gd name="adj2" fmla="val -68480"/>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a:extLst>
              <a:ext uri="{FF2B5EF4-FFF2-40B4-BE49-F238E27FC236}">
                <a16:creationId xmlns:a16="http://schemas.microsoft.com/office/drawing/2014/main" id="{8CDAF0C3-E105-45FB-9BBA-31A03068EE7F}"/>
              </a:ext>
            </a:extLst>
          </p:cNvPr>
          <p:cNvSpPr>
            <a:spLocks noGrp="1"/>
          </p:cNvSpPr>
          <p:nvPr>
            <p:ph type="title"/>
          </p:nvPr>
        </p:nvSpPr>
        <p:spPr>
          <a:xfrm>
            <a:off x="628650" y="673839"/>
            <a:ext cx="7886700" cy="1884803"/>
          </a:xfrm>
        </p:spPr>
        <p:txBody>
          <a:bodyPr>
            <a:normAutofit fontScale="90000"/>
          </a:bodyPr>
          <a:lstStyle/>
          <a:p>
            <a:r>
              <a:rPr kumimoji="1" lang="ja-JP" altLang="en-US" b="1">
                <a:latin typeface="ＭＳ ゴシック" panose="020B0609070205080204" pitchFamily="49" charset="-128"/>
                <a:ea typeface="ＭＳ ゴシック" panose="020B0609070205080204" pitchFamily="49" charset="-128"/>
              </a:rPr>
              <a:t>政策は実施されているが、再エネ普及の有効打には至っていない</a:t>
            </a:r>
            <a:br>
              <a:rPr kumimoji="1" lang="en-US" altLang="ja-JP" b="1">
                <a:latin typeface="ＭＳ ゴシック" panose="020B0609070205080204" pitchFamily="49" charset="-128"/>
                <a:ea typeface="ＭＳ ゴシック" panose="020B0609070205080204" pitchFamily="49" charset="-128"/>
              </a:rPr>
            </a:br>
            <a:endParaRPr kumimoji="1" lang="ja-JP" altLang="en-US" b="1">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00A6E281-0AB4-4477-9F81-B39513FBD8C1}"/>
              </a:ext>
            </a:extLst>
          </p:cNvPr>
          <p:cNvSpPr txBox="1"/>
          <p:nvPr/>
        </p:nvSpPr>
        <p:spPr>
          <a:xfrm>
            <a:off x="175803" y="4991931"/>
            <a:ext cx="8750083" cy="1754326"/>
          </a:xfrm>
          <a:prstGeom prst="rect">
            <a:avLst/>
          </a:prstGeom>
          <a:noFill/>
        </p:spPr>
        <p:txBody>
          <a:bodyPr wrap="square" rtlCol="0">
            <a:spAutoFit/>
          </a:bodyPr>
          <a:lstStyle/>
          <a:p>
            <a:r>
              <a:rPr kumimoji="1" lang="ja-JP" altLang="en-US" sz="3000" b="1">
                <a:latin typeface="ＭＳ ゴシック" panose="020B0609070205080204" pitchFamily="49" charset="-128"/>
                <a:ea typeface="ＭＳ ゴシック" panose="020B0609070205080204" pitchFamily="49" charset="-128"/>
              </a:rPr>
              <a:t>東京電力（大手電力）、東京ガス（大手新電力）、みんな電力、湘南電力（再エネ新電力）の４つの</a:t>
            </a:r>
            <a:endParaRPr kumimoji="1" lang="en-US" altLang="ja-JP" sz="3000" b="1">
              <a:latin typeface="ＭＳ ゴシック" panose="020B0609070205080204" pitchFamily="49" charset="-128"/>
              <a:ea typeface="ＭＳ ゴシック" panose="020B0609070205080204" pitchFamily="49" charset="-128"/>
            </a:endParaRPr>
          </a:p>
          <a:p>
            <a:r>
              <a:rPr kumimoji="1" lang="ja-JP" altLang="en-US" sz="3000" b="1">
                <a:latin typeface="ＭＳ ゴシック" panose="020B0609070205080204" pitchFamily="49" charset="-128"/>
                <a:ea typeface="ＭＳ ゴシック" panose="020B0609070205080204" pitchFamily="49" charset="-128"/>
              </a:rPr>
              <a:t>電力会社の電気料金を比較する</a:t>
            </a:r>
          </a:p>
          <a:p>
            <a:endParaRPr kumimoji="1" lang="ja-JP" altLang="en-US"/>
          </a:p>
        </p:txBody>
      </p:sp>
      <p:sp>
        <p:nvSpPr>
          <p:cNvPr id="11" name="テキスト ボックス 10">
            <a:extLst>
              <a:ext uri="{FF2B5EF4-FFF2-40B4-BE49-F238E27FC236}">
                <a16:creationId xmlns:a16="http://schemas.microsoft.com/office/drawing/2014/main" id="{94CCDB35-4BD3-4DC3-93E7-166797DF0E09}"/>
              </a:ext>
            </a:extLst>
          </p:cNvPr>
          <p:cNvSpPr txBox="1"/>
          <p:nvPr/>
        </p:nvSpPr>
        <p:spPr>
          <a:xfrm>
            <a:off x="1266529" y="2959021"/>
            <a:ext cx="7144815" cy="1569660"/>
          </a:xfrm>
          <a:prstGeom prst="rect">
            <a:avLst/>
          </a:prstGeom>
          <a:noFill/>
        </p:spPr>
        <p:txBody>
          <a:bodyPr wrap="square" rtlCol="0">
            <a:spAutoFit/>
          </a:bodyPr>
          <a:lstStyle/>
          <a:p>
            <a:r>
              <a:rPr kumimoji="1" lang="ja-JP" altLang="en-US" sz="3200" b="1">
                <a:latin typeface="ＭＳ ゴシック" panose="020B0609070205080204" pitchFamily="49" charset="-128"/>
                <a:ea typeface="ＭＳ ゴシック" panose="020B0609070205080204" pitchFamily="49" charset="-128"/>
              </a:rPr>
              <a:t>再エネの高い発電コストに伴う高額な</a:t>
            </a:r>
            <a:endParaRPr kumimoji="1" lang="en-US" altLang="ja-JP" sz="3200" b="1">
              <a:latin typeface="ＭＳ ゴシック" panose="020B0609070205080204" pitchFamily="49" charset="-128"/>
              <a:ea typeface="ＭＳ ゴシック" panose="020B0609070205080204" pitchFamily="49" charset="-128"/>
            </a:endParaRPr>
          </a:p>
          <a:p>
            <a:r>
              <a:rPr kumimoji="1" lang="ja-JP" altLang="en-US" sz="3200" b="1">
                <a:latin typeface="ＭＳ ゴシック" panose="020B0609070205080204" pitchFamily="49" charset="-128"/>
                <a:ea typeface="ＭＳ ゴシック" panose="020B0609070205080204" pitchFamily="49" charset="-128"/>
              </a:rPr>
              <a:t>電気料金が原因で再エネ普及が</a:t>
            </a:r>
            <a:endParaRPr kumimoji="1" lang="en-US" altLang="ja-JP" sz="3200" b="1">
              <a:latin typeface="ＭＳ ゴシック" panose="020B0609070205080204" pitchFamily="49" charset="-128"/>
              <a:ea typeface="ＭＳ ゴシック" panose="020B0609070205080204" pitchFamily="49" charset="-128"/>
            </a:endParaRPr>
          </a:p>
          <a:p>
            <a:r>
              <a:rPr kumimoji="1" lang="ja-JP" altLang="en-US" sz="3200" b="1">
                <a:latin typeface="ＭＳ ゴシック" panose="020B0609070205080204" pitchFamily="49" charset="-128"/>
                <a:ea typeface="ＭＳ ゴシック" panose="020B0609070205080204" pitchFamily="49" charset="-128"/>
              </a:rPr>
              <a:t>阻害されているのではないか</a:t>
            </a:r>
          </a:p>
        </p:txBody>
      </p:sp>
      <p:sp>
        <p:nvSpPr>
          <p:cNvPr id="3" name="テキスト ボックス 2">
            <a:extLst>
              <a:ext uri="{FF2B5EF4-FFF2-40B4-BE49-F238E27FC236}">
                <a16:creationId xmlns:a16="http://schemas.microsoft.com/office/drawing/2014/main" id="{22B3ACE0-3959-4505-B421-18D46E94C15C}"/>
              </a:ext>
            </a:extLst>
          </p:cNvPr>
          <p:cNvSpPr txBox="1"/>
          <p:nvPr/>
        </p:nvSpPr>
        <p:spPr>
          <a:xfrm>
            <a:off x="0" y="51116"/>
            <a:ext cx="840566" cy="369332"/>
          </a:xfrm>
          <a:prstGeom prst="rect">
            <a:avLst/>
          </a:prstGeom>
          <a:noFill/>
        </p:spPr>
        <p:txBody>
          <a:bodyPr wrap="square" rtlCol="0">
            <a:spAutoFit/>
          </a:bodyPr>
          <a:lstStyle/>
          <a:p>
            <a:r>
              <a:rPr kumimoji="1" lang="ja-JP" altLang="en-US" b="1">
                <a:latin typeface="ＭＳ ゴシック" panose="020B0609070205080204" pitchFamily="49" charset="-128"/>
                <a:ea typeface="ＭＳ ゴシック" panose="020B0609070205080204" pitchFamily="49" charset="-128"/>
              </a:rPr>
              <a:t>２章</a:t>
            </a:r>
          </a:p>
        </p:txBody>
      </p:sp>
      <p:sp>
        <p:nvSpPr>
          <p:cNvPr id="5" name="スライド番号プレースホルダー 4">
            <a:extLst>
              <a:ext uri="{FF2B5EF4-FFF2-40B4-BE49-F238E27FC236}">
                <a16:creationId xmlns:a16="http://schemas.microsoft.com/office/drawing/2014/main" id="{28FE0F6B-C49B-41DF-9BAD-73E93409E373}"/>
              </a:ext>
            </a:extLst>
          </p:cNvPr>
          <p:cNvSpPr>
            <a:spLocks noGrp="1"/>
          </p:cNvSpPr>
          <p:nvPr>
            <p:ph type="sldNum" sz="quarter" idx="12"/>
          </p:nvPr>
        </p:nvSpPr>
        <p:spPr/>
        <p:txBody>
          <a:bodyPr/>
          <a:lstStyle/>
          <a:p>
            <a:fld id="{3B4D2EC4-1B58-483B-971C-946C9F6A56B1}" type="slidenum">
              <a:rPr kumimoji="1" lang="ja-JP" altLang="en-US" smtClean="0"/>
              <a:t>20</a:t>
            </a:fld>
            <a:endParaRPr kumimoji="1" lang="ja-JP" altLang="en-US"/>
          </a:p>
        </p:txBody>
      </p:sp>
    </p:spTree>
    <p:extLst>
      <p:ext uri="{BB962C8B-B14F-4D97-AF65-F5344CB8AC3E}">
        <p14:creationId xmlns:p14="http://schemas.microsoft.com/office/powerpoint/2010/main" val="148037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descr="テキスト が含まれている画像&#10;&#10;自動的に生成された説明">
            <a:extLst>
              <a:ext uri="{FF2B5EF4-FFF2-40B4-BE49-F238E27FC236}">
                <a16:creationId xmlns:a16="http://schemas.microsoft.com/office/drawing/2014/main" id="{73B7D2F5-3D46-4DDE-B1AD-03AF44AA7663}"/>
              </a:ext>
            </a:extLst>
          </p:cNvPr>
          <p:cNvPicPr>
            <a:picLocks noGrp="1" noChangeAspect="1"/>
          </p:cNvPicPr>
          <p:nvPr>
            <p:ph idx="1"/>
          </p:nvPr>
        </p:nvPicPr>
        <p:blipFill>
          <a:blip r:embed="rId3">
            <a:alphaModFix amt="50000"/>
            <a:extLst>
              <a:ext uri="{28A0092B-C50C-407E-A947-70E740481C1C}">
                <a14:useLocalDpi xmlns:a14="http://schemas.microsoft.com/office/drawing/2010/main" val="0"/>
              </a:ext>
            </a:extLst>
          </a:blip>
          <a:stretch>
            <a:fillRect/>
          </a:stretch>
        </p:blipFill>
        <p:spPr>
          <a:xfrm>
            <a:off x="0" y="0"/>
            <a:ext cx="9144000" cy="6858000"/>
          </a:xfrm>
        </p:spPr>
      </p:pic>
      <p:sp>
        <p:nvSpPr>
          <p:cNvPr id="13" name="四角形: 角を丸くする 12">
            <a:extLst>
              <a:ext uri="{FF2B5EF4-FFF2-40B4-BE49-F238E27FC236}">
                <a16:creationId xmlns:a16="http://schemas.microsoft.com/office/drawing/2014/main" id="{AFBFD246-D1F0-4EFD-987E-0E19A35E5DEE}"/>
              </a:ext>
            </a:extLst>
          </p:cNvPr>
          <p:cNvSpPr/>
          <p:nvPr/>
        </p:nvSpPr>
        <p:spPr>
          <a:xfrm>
            <a:off x="314325" y="1368278"/>
            <a:ext cx="8515350" cy="5246016"/>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5A826AA-826F-4610-85C4-653C5899CE58}"/>
              </a:ext>
            </a:extLst>
          </p:cNvPr>
          <p:cNvSpPr>
            <a:spLocks noGrp="1"/>
          </p:cNvSpPr>
          <p:nvPr>
            <p:ph type="title"/>
          </p:nvPr>
        </p:nvSpPr>
        <p:spPr>
          <a:xfrm>
            <a:off x="628650" y="42715"/>
            <a:ext cx="7886700" cy="1325563"/>
          </a:xfrm>
        </p:spPr>
        <p:txBody>
          <a:bodyPr/>
          <a:lstStyle/>
          <a:p>
            <a:pPr algn="ctr"/>
            <a:r>
              <a:rPr kumimoji="1" lang="ja-JP" altLang="en-US" b="1">
                <a:latin typeface="ＭＳ ゴシック" panose="020B0609070205080204" pitchFamily="49" charset="-128"/>
                <a:ea typeface="ＭＳ ゴシック" panose="020B0609070205080204" pitchFamily="49" charset="-128"/>
              </a:rPr>
              <a:t>電力会社の料金比較</a:t>
            </a:r>
            <a:r>
              <a:rPr kumimoji="1" lang="en-US" altLang="ja-JP" b="1">
                <a:latin typeface="ＭＳ ゴシック" panose="020B0609070205080204" pitchFamily="49" charset="-128"/>
                <a:ea typeface="ＭＳ ゴシック" panose="020B0609070205080204" pitchFamily="49" charset="-128"/>
              </a:rPr>
              <a:t>(1</a:t>
            </a:r>
            <a:r>
              <a:rPr kumimoji="1" lang="ja-JP" altLang="en-US" b="1">
                <a:latin typeface="ＭＳ ゴシック" panose="020B0609070205080204" pitchFamily="49" charset="-128"/>
                <a:ea typeface="ＭＳ ゴシック" panose="020B0609070205080204" pitchFamily="49" charset="-128"/>
              </a:rPr>
              <a:t>か月分</a:t>
            </a:r>
            <a:r>
              <a:rPr kumimoji="1" lang="en-US" altLang="ja-JP" b="1">
                <a:latin typeface="ＭＳ ゴシック" panose="020B0609070205080204" pitchFamily="49" charset="-128"/>
                <a:ea typeface="ＭＳ ゴシック" panose="020B0609070205080204" pitchFamily="49" charset="-128"/>
              </a:rPr>
              <a:t>)</a:t>
            </a:r>
            <a:endParaRPr kumimoji="1" lang="ja-JP" altLang="en-US" b="1">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279A5B78-1C94-4F61-ADD8-08399297F4CA}"/>
              </a:ext>
            </a:extLst>
          </p:cNvPr>
          <p:cNvSpPr txBox="1"/>
          <p:nvPr/>
        </p:nvSpPr>
        <p:spPr>
          <a:xfrm>
            <a:off x="846365" y="1557229"/>
            <a:ext cx="3725635" cy="646331"/>
          </a:xfrm>
          <a:prstGeom prst="rect">
            <a:avLst/>
          </a:prstGeom>
          <a:noFill/>
        </p:spPr>
        <p:txBody>
          <a:bodyPr wrap="square" rtlCol="0">
            <a:spAutoFit/>
          </a:bodyPr>
          <a:lstStyle/>
          <a:p>
            <a:r>
              <a:rPr kumimoji="1" lang="ja-JP" altLang="en-US" sz="3600" b="1">
                <a:latin typeface="ＭＳ ゴシック" panose="020B0609070205080204" pitchFamily="49" charset="-128"/>
                <a:ea typeface="ＭＳ ゴシック" panose="020B0609070205080204" pitchFamily="49" charset="-128"/>
              </a:rPr>
              <a:t>全社統一の条件</a:t>
            </a:r>
          </a:p>
        </p:txBody>
      </p:sp>
      <p:sp>
        <p:nvSpPr>
          <p:cNvPr id="12" name="テキスト ボックス 11">
            <a:extLst>
              <a:ext uri="{FF2B5EF4-FFF2-40B4-BE49-F238E27FC236}">
                <a16:creationId xmlns:a16="http://schemas.microsoft.com/office/drawing/2014/main" id="{B6C298E2-8EF9-46E5-B1D6-BE46DA1CB52A}"/>
              </a:ext>
            </a:extLst>
          </p:cNvPr>
          <p:cNvSpPr txBox="1"/>
          <p:nvPr/>
        </p:nvSpPr>
        <p:spPr>
          <a:xfrm>
            <a:off x="519593" y="2291596"/>
            <a:ext cx="8372737" cy="4247317"/>
          </a:xfrm>
          <a:prstGeom prst="rect">
            <a:avLst/>
          </a:prstGeom>
          <a:noFill/>
        </p:spPr>
        <p:txBody>
          <a:bodyPr wrap="square" rtlCol="0">
            <a:spAutoFit/>
          </a:bodyPr>
          <a:lstStyle/>
          <a:p>
            <a:pPr fontAlgn="base"/>
            <a:r>
              <a:rPr lang="ja-JP" altLang="ja-JP" sz="2800" b="1" dirty="0">
                <a:latin typeface="ＭＳ ゴシック" panose="020B0609070205080204" pitchFamily="49" charset="-128"/>
                <a:ea typeface="ＭＳ ゴシック" panose="020B0609070205080204" pitchFamily="49" charset="-128"/>
              </a:rPr>
              <a:t>低圧区分</a:t>
            </a:r>
            <a:endParaRPr lang="en-US" altLang="ja-JP" sz="2800" b="1" dirty="0">
              <a:latin typeface="ＭＳ ゴシック" panose="020B0609070205080204" pitchFamily="49" charset="-128"/>
              <a:ea typeface="ＭＳ ゴシック" panose="020B0609070205080204" pitchFamily="49" charset="-128"/>
            </a:endParaRPr>
          </a:p>
          <a:p>
            <a:pPr fontAlgn="base"/>
            <a:r>
              <a:rPr lang="en-US" altLang="ja-JP" sz="2800" b="1" dirty="0">
                <a:latin typeface="ＭＳ ゴシック" panose="020B0609070205080204" pitchFamily="49" charset="-128"/>
                <a:ea typeface="ＭＳ ゴシック" panose="020B0609070205080204" pitchFamily="49" charset="-128"/>
              </a:rPr>
              <a:t>50A</a:t>
            </a:r>
            <a:r>
              <a:rPr lang="ja-JP" altLang="en-US" sz="2800" b="1" dirty="0">
                <a:latin typeface="ＭＳ ゴシック" panose="020B0609070205080204" pitchFamily="49" charset="-128"/>
                <a:ea typeface="ＭＳ ゴシック" panose="020B0609070205080204" pitchFamily="49" charset="-128"/>
              </a:rPr>
              <a:t>・</a:t>
            </a:r>
            <a:r>
              <a:rPr lang="en-US" altLang="ja-JP" sz="2800" b="1" dirty="0">
                <a:latin typeface="ＭＳ ゴシック" panose="020B0609070205080204" pitchFamily="49" charset="-128"/>
                <a:ea typeface="ＭＳ ゴシック" panose="020B0609070205080204" pitchFamily="49" charset="-128"/>
              </a:rPr>
              <a:t>780kwh(</a:t>
            </a:r>
            <a:r>
              <a:rPr lang="ja-JP" altLang="en-US" sz="2800" b="1" u="sng" dirty="0">
                <a:latin typeface="ＭＳ ゴシック" panose="020B0609070205080204" pitchFamily="49" charset="-128"/>
                <a:ea typeface="ＭＳ ゴシック" panose="020B0609070205080204" pitchFamily="49" charset="-128"/>
              </a:rPr>
              <a:t>四人世帯の</a:t>
            </a:r>
            <a:r>
              <a:rPr lang="en-US" altLang="ja-JP" sz="2800" b="1" u="sng" dirty="0">
                <a:latin typeface="ＭＳ ゴシック" panose="020B0609070205080204" pitchFamily="49" charset="-128"/>
                <a:ea typeface="ＭＳ ゴシック" panose="020B0609070205080204" pitchFamily="49" charset="-128"/>
              </a:rPr>
              <a:t>1</a:t>
            </a:r>
            <a:r>
              <a:rPr lang="ja-JP" altLang="en-US" sz="2800" b="1" u="sng" dirty="0">
                <a:latin typeface="ＭＳ ゴシック" panose="020B0609070205080204" pitchFamily="49" charset="-128"/>
                <a:ea typeface="ＭＳ ゴシック" panose="020B0609070205080204" pitchFamily="49" charset="-128"/>
              </a:rPr>
              <a:t>か月の平均電力消費量</a:t>
            </a:r>
            <a:r>
              <a:rPr lang="en-US" altLang="ja-JP" sz="2800" b="1" dirty="0">
                <a:latin typeface="ＭＳ ゴシック" panose="020B0609070205080204" pitchFamily="49" charset="-128"/>
                <a:ea typeface="ＭＳ ゴシック" panose="020B0609070205080204" pitchFamily="49" charset="-128"/>
              </a:rPr>
              <a:t>)​</a:t>
            </a:r>
          </a:p>
          <a:p>
            <a:pPr fontAlgn="base"/>
            <a:r>
              <a:rPr lang="en-US" altLang="ja-JP" sz="2800" b="1" dirty="0">
                <a:latin typeface="ＭＳ ゴシック" panose="020B0609070205080204" pitchFamily="49" charset="-128"/>
                <a:ea typeface="ＭＳ ゴシック" panose="020B0609070205080204" pitchFamily="49" charset="-128"/>
              </a:rPr>
              <a:t>​</a:t>
            </a:r>
          </a:p>
          <a:p>
            <a:pPr fontAlgn="base"/>
            <a:r>
              <a:rPr lang="ja-JP" altLang="ja-JP" sz="2800" b="1" dirty="0">
                <a:latin typeface="ＭＳ ゴシック" panose="020B0609070205080204" pitchFamily="49" charset="-128"/>
                <a:ea typeface="ＭＳ ゴシック" panose="020B0609070205080204" pitchFamily="49" charset="-128"/>
              </a:rPr>
              <a:t>料金＝基本料金＋従量料金</a:t>
            </a:r>
            <a:r>
              <a:rPr lang="en-US" altLang="ja-JP" sz="2800" b="1" baseline="30000" dirty="0">
                <a:latin typeface="ＭＳ ゴシック" panose="020B0609070205080204" pitchFamily="49" charset="-128"/>
                <a:ea typeface="ＭＳ ゴシック" panose="020B0609070205080204" pitchFamily="49" charset="-128"/>
              </a:rPr>
              <a:t>※</a:t>
            </a:r>
          </a:p>
          <a:p>
            <a:pPr fontAlgn="base"/>
            <a:r>
              <a:rPr lang="en-US" altLang="ja-JP" sz="2800" b="1" dirty="0">
                <a:latin typeface="ＭＳ ゴシック" panose="020B0609070205080204" pitchFamily="49" charset="-128"/>
                <a:ea typeface="ＭＳ ゴシック" panose="020B0609070205080204" pitchFamily="49" charset="-128"/>
              </a:rPr>
              <a:t>      </a:t>
            </a:r>
            <a:r>
              <a:rPr lang="ja-JP" altLang="en-US" sz="2800" b="1" dirty="0">
                <a:latin typeface="ＭＳ ゴシック" panose="020B0609070205080204" pitchFamily="49" charset="-128"/>
                <a:ea typeface="ＭＳ ゴシック" panose="020B0609070205080204" pitchFamily="49" charset="-128"/>
              </a:rPr>
              <a:t>＋</a:t>
            </a:r>
            <a:r>
              <a:rPr lang="ja-JP" altLang="ja-JP" sz="2800" b="1" dirty="0">
                <a:latin typeface="ＭＳ ゴシック" panose="020B0609070205080204" pitchFamily="49" charset="-128"/>
                <a:ea typeface="ＭＳ ゴシック" panose="020B0609070205080204" pitchFamily="49" charset="-128"/>
              </a:rPr>
              <a:t>再エネ賦課金</a:t>
            </a:r>
            <a:r>
              <a:rPr lang="ja-JP" altLang="en-US" sz="2800" b="1" dirty="0">
                <a:latin typeface="ＭＳ ゴシック" panose="020B0609070205080204" pitchFamily="49" charset="-128"/>
                <a:ea typeface="ＭＳ ゴシック" panose="020B0609070205080204" pitchFamily="49" charset="-128"/>
              </a:rPr>
              <a:t>＋</a:t>
            </a:r>
            <a:r>
              <a:rPr lang="ja-JP" altLang="ja-JP" sz="2800" b="1" dirty="0">
                <a:latin typeface="ＭＳ ゴシック" panose="020B0609070205080204" pitchFamily="49" charset="-128"/>
                <a:ea typeface="ＭＳ ゴシック" panose="020B0609070205080204" pitchFamily="49" charset="-128"/>
              </a:rPr>
              <a:t>燃料調整額</a:t>
            </a:r>
            <a:r>
              <a:rPr lang="en-US" altLang="ja-JP" sz="2800" b="1" dirty="0">
                <a:latin typeface="ＭＳ ゴシック" panose="020B0609070205080204" pitchFamily="49" charset="-128"/>
                <a:ea typeface="ＭＳ ゴシック" panose="020B0609070205080204" pitchFamily="49" charset="-128"/>
              </a:rPr>
              <a:t>​</a:t>
            </a:r>
          </a:p>
          <a:p>
            <a:pPr fontAlgn="base"/>
            <a:r>
              <a:rPr lang="en-US" altLang="ja-JP" sz="2800" b="1" dirty="0">
                <a:latin typeface="ＭＳ ゴシック" panose="020B0609070205080204" pitchFamily="49" charset="-128"/>
                <a:ea typeface="ＭＳ ゴシック" panose="020B0609070205080204" pitchFamily="49" charset="-128"/>
              </a:rPr>
              <a:t>​</a:t>
            </a:r>
          </a:p>
          <a:p>
            <a:pPr fontAlgn="base"/>
            <a:r>
              <a:rPr lang="ja-JP" altLang="ja-JP" sz="2800" b="1" dirty="0">
                <a:latin typeface="ＭＳ ゴシック" panose="020B0609070205080204" pitchFamily="49" charset="-128"/>
                <a:ea typeface="ＭＳ ゴシック" panose="020B0609070205080204" pitchFamily="49" charset="-128"/>
              </a:rPr>
              <a:t>再エネ賦課金＝</a:t>
            </a:r>
            <a:r>
              <a:rPr lang="en-US" altLang="ja-JP" sz="2800" b="1" dirty="0">
                <a:latin typeface="ＭＳ ゴシック" panose="020B0609070205080204" pitchFamily="49" charset="-128"/>
                <a:ea typeface="ＭＳ ゴシック" panose="020B0609070205080204" pitchFamily="49" charset="-128"/>
              </a:rPr>
              <a:t> 2.95</a:t>
            </a:r>
            <a:r>
              <a:rPr lang="ja-JP" altLang="ja-JP" sz="2800" b="1" dirty="0">
                <a:latin typeface="ＭＳ ゴシック" panose="020B0609070205080204" pitchFamily="49" charset="-128"/>
                <a:ea typeface="ＭＳ ゴシック" panose="020B0609070205080204" pitchFamily="49" charset="-128"/>
              </a:rPr>
              <a:t> 円</a:t>
            </a:r>
            <a:r>
              <a:rPr lang="en-US" altLang="ja-JP" sz="2800" b="1" dirty="0">
                <a:latin typeface="ＭＳ ゴシック" panose="020B0609070205080204" pitchFamily="49" charset="-128"/>
                <a:ea typeface="ＭＳ ゴシック" panose="020B0609070205080204" pitchFamily="49" charset="-128"/>
              </a:rPr>
              <a:t>/kWh​</a:t>
            </a:r>
          </a:p>
          <a:p>
            <a:pPr fontAlgn="base"/>
            <a:r>
              <a:rPr lang="en-US" altLang="ja-JP" sz="2800" b="1" dirty="0">
                <a:latin typeface="ＭＳ ゴシック" panose="020B0609070205080204" pitchFamily="49" charset="-128"/>
                <a:ea typeface="ＭＳ ゴシック" panose="020B0609070205080204" pitchFamily="49" charset="-128"/>
              </a:rPr>
              <a:t>  </a:t>
            </a:r>
            <a:r>
              <a:rPr lang="ja-JP" altLang="ja-JP" sz="2800" b="1" dirty="0">
                <a:latin typeface="ＭＳ ゴシック" panose="020B0609070205080204" pitchFamily="49" charset="-128"/>
                <a:ea typeface="ＭＳ ゴシック" panose="020B0609070205080204" pitchFamily="49" charset="-128"/>
              </a:rPr>
              <a:t>燃料調整額＝</a:t>
            </a:r>
            <a:r>
              <a:rPr lang="en-US" altLang="ja-JP" sz="2800" b="1" dirty="0">
                <a:latin typeface="ＭＳ ゴシック" panose="020B0609070205080204" pitchFamily="49" charset="-128"/>
                <a:ea typeface="ＭＳ ゴシック" panose="020B0609070205080204" pitchFamily="49" charset="-128"/>
              </a:rPr>
              <a:t>-1.88 </a:t>
            </a:r>
            <a:r>
              <a:rPr lang="ja-JP" altLang="ja-JP" sz="2800" b="1" dirty="0">
                <a:latin typeface="ＭＳ ゴシック" panose="020B0609070205080204" pitchFamily="49" charset="-128"/>
                <a:ea typeface="ＭＳ ゴシック" panose="020B0609070205080204" pitchFamily="49" charset="-128"/>
              </a:rPr>
              <a:t>円</a:t>
            </a:r>
            <a:r>
              <a:rPr lang="en-US" altLang="ja-JP" sz="2800" b="1" dirty="0">
                <a:latin typeface="ＭＳ ゴシック" panose="020B0609070205080204" pitchFamily="49" charset="-128"/>
                <a:ea typeface="ＭＳ ゴシック" panose="020B0609070205080204" pitchFamily="49" charset="-128"/>
              </a:rPr>
              <a:t>/kWh​</a:t>
            </a:r>
          </a:p>
          <a:p>
            <a:endParaRPr kumimoji="1" lang="en-US" altLang="ja-JP" b="1" dirty="0">
              <a:latin typeface="ＭＳ ゴシック" panose="020B0609070205080204" pitchFamily="49" charset="-128"/>
              <a:ea typeface="ＭＳ ゴシック" panose="020B0609070205080204" pitchFamily="49" charset="-128"/>
            </a:endParaRPr>
          </a:p>
          <a:p>
            <a:r>
              <a:rPr kumimoji="1" lang="ja-JP" altLang="en-US" b="1" dirty="0">
                <a:latin typeface="ＭＳ ゴシック" panose="020B0609070205080204" pitchFamily="49" charset="-128"/>
                <a:ea typeface="ＭＳ ゴシック" panose="020B0609070205080204" pitchFamily="49" charset="-128"/>
              </a:rPr>
              <a:t>　　</a:t>
            </a:r>
            <a:r>
              <a:rPr kumimoji="1" lang="en-US" altLang="ja-JP" b="1" dirty="0">
                <a:latin typeface="ＭＳ ゴシック" panose="020B0609070205080204" pitchFamily="49" charset="-128"/>
                <a:ea typeface="ＭＳ ゴシック" panose="020B0609070205080204" pitchFamily="49" charset="-128"/>
              </a:rPr>
              <a:t>※</a:t>
            </a:r>
            <a:r>
              <a:rPr lang="ja-JP" altLang="ja-JP" b="1" dirty="0">
                <a:latin typeface="ＭＳ ゴシック" panose="020B0609070205080204" pitchFamily="49" charset="-128"/>
                <a:ea typeface="ＭＳ ゴシック" panose="020B0609070205080204" pitchFamily="49" charset="-128"/>
              </a:rPr>
              <a:t>１</a:t>
            </a:r>
            <a:r>
              <a:rPr lang="en-US" altLang="ja-JP" b="1" dirty="0">
                <a:latin typeface="ＭＳ ゴシック" panose="020B0609070205080204" pitchFamily="49" charset="-128"/>
                <a:ea typeface="ＭＳ ゴシック" panose="020B0609070205080204" pitchFamily="49" charset="-128"/>
              </a:rPr>
              <a:t>kWh</a:t>
            </a:r>
            <a:r>
              <a:rPr lang="ja-JP" altLang="ja-JP" b="1" dirty="0">
                <a:latin typeface="ＭＳ ゴシック" panose="020B0609070205080204" pitchFamily="49" charset="-128"/>
                <a:ea typeface="ＭＳ ゴシック" panose="020B0609070205080204" pitchFamily="49" charset="-128"/>
              </a:rPr>
              <a:t>あたりにかかる料金</a:t>
            </a:r>
            <a:endParaRPr kumimoji="1" lang="ja-JP" altLang="en-US" b="1" dirty="0">
              <a:latin typeface="ＭＳ ゴシック" panose="020B0609070205080204" pitchFamily="49" charset="-128"/>
              <a:ea typeface="ＭＳ ゴシック" panose="020B0609070205080204" pitchFamily="49" charset="-128"/>
            </a:endParaRPr>
          </a:p>
        </p:txBody>
      </p:sp>
      <p:sp>
        <p:nvSpPr>
          <p:cNvPr id="3" name="正方形/長方形 2">
            <a:extLst>
              <a:ext uri="{FF2B5EF4-FFF2-40B4-BE49-F238E27FC236}">
                <a16:creationId xmlns:a16="http://schemas.microsoft.com/office/drawing/2014/main" id="{13060FCB-CE49-4A38-AF0F-F9CEEC1941FF}"/>
              </a:ext>
            </a:extLst>
          </p:cNvPr>
          <p:cNvSpPr/>
          <p:nvPr/>
        </p:nvSpPr>
        <p:spPr>
          <a:xfrm>
            <a:off x="0" y="59040"/>
            <a:ext cx="646331" cy="369332"/>
          </a:xfrm>
          <a:prstGeom prst="rect">
            <a:avLst/>
          </a:prstGeom>
        </p:spPr>
        <p:txBody>
          <a:bodyPr wrap="none">
            <a:spAutoFit/>
          </a:bodyPr>
          <a:lstStyle/>
          <a:p>
            <a:r>
              <a:rPr kumimoji="1" lang="ja-JP" altLang="en-US" b="1"/>
              <a:t>２章</a:t>
            </a:r>
          </a:p>
        </p:txBody>
      </p:sp>
      <p:sp>
        <p:nvSpPr>
          <p:cNvPr id="4" name="スライド番号プレースホルダー 3">
            <a:extLst>
              <a:ext uri="{FF2B5EF4-FFF2-40B4-BE49-F238E27FC236}">
                <a16:creationId xmlns:a16="http://schemas.microsoft.com/office/drawing/2014/main" id="{C2517975-B527-4DA3-B146-CF5DA3DE3F59}"/>
              </a:ext>
            </a:extLst>
          </p:cNvPr>
          <p:cNvSpPr>
            <a:spLocks noGrp="1"/>
          </p:cNvSpPr>
          <p:nvPr>
            <p:ph type="sldNum" sz="quarter" idx="12"/>
          </p:nvPr>
        </p:nvSpPr>
        <p:spPr/>
        <p:txBody>
          <a:bodyPr/>
          <a:lstStyle/>
          <a:p>
            <a:fld id="{3B4D2EC4-1B58-483B-971C-946C9F6A56B1}" type="slidenum">
              <a:rPr kumimoji="1" lang="ja-JP" altLang="en-US" smtClean="0"/>
              <a:t>21</a:t>
            </a:fld>
            <a:endParaRPr kumimoji="1" lang="ja-JP" altLang="en-US"/>
          </a:p>
        </p:txBody>
      </p:sp>
    </p:spTree>
    <p:extLst>
      <p:ext uri="{BB962C8B-B14F-4D97-AF65-F5344CB8AC3E}">
        <p14:creationId xmlns:p14="http://schemas.microsoft.com/office/powerpoint/2010/main" val="383967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テキスト が含まれている画像&#10;&#10;自動的に生成された説明">
            <a:extLst>
              <a:ext uri="{FF2B5EF4-FFF2-40B4-BE49-F238E27FC236}">
                <a16:creationId xmlns:a16="http://schemas.microsoft.com/office/drawing/2014/main" id="{8F1DBD43-8A35-450A-91C7-989D6A401702}"/>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a:off x="0" y="0"/>
            <a:ext cx="9144000" cy="6858000"/>
          </a:xfrm>
        </p:spPr>
      </p:pic>
      <p:sp>
        <p:nvSpPr>
          <p:cNvPr id="2" name="タイトル 1">
            <a:extLst>
              <a:ext uri="{FF2B5EF4-FFF2-40B4-BE49-F238E27FC236}">
                <a16:creationId xmlns:a16="http://schemas.microsoft.com/office/drawing/2014/main" id="{E00D2853-A659-4FC1-9301-05910341BAF8}"/>
              </a:ext>
            </a:extLst>
          </p:cNvPr>
          <p:cNvSpPr>
            <a:spLocks noGrp="1"/>
          </p:cNvSpPr>
          <p:nvPr>
            <p:ph type="title"/>
          </p:nvPr>
        </p:nvSpPr>
        <p:spPr>
          <a:xfrm>
            <a:off x="3052082" y="376011"/>
            <a:ext cx="3039836" cy="1325563"/>
          </a:xfrm>
        </p:spPr>
        <p:txBody>
          <a:bodyPr>
            <a:normAutofit/>
          </a:bodyPr>
          <a:lstStyle/>
          <a:p>
            <a:r>
              <a:rPr kumimoji="1" lang="ja-JP" altLang="en-US" sz="5400" b="1">
                <a:latin typeface="ＭＳ ゴシック" panose="020B0609070205080204" pitchFamily="49" charset="-128"/>
                <a:ea typeface="ＭＳ ゴシック" panose="020B0609070205080204" pitchFamily="49" charset="-128"/>
              </a:rPr>
              <a:t>東京電力</a:t>
            </a:r>
          </a:p>
        </p:txBody>
      </p:sp>
      <p:sp>
        <p:nvSpPr>
          <p:cNvPr id="8" name="テキスト ボックス 7">
            <a:extLst>
              <a:ext uri="{FF2B5EF4-FFF2-40B4-BE49-F238E27FC236}">
                <a16:creationId xmlns:a16="http://schemas.microsoft.com/office/drawing/2014/main" id="{9B0B899A-1060-4011-9A21-503566F74A51}"/>
              </a:ext>
            </a:extLst>
          </p:cNvPr>
          <p:cNvSpPr txBox="1"/>
          <p:nvPr/>
        </p:nvSpPr>
        <p:spPr>
          <a:xfrm>
            <a:off x="86443" y="2140740"/>
            <a:ext cx="9323456" cy="4278094"/>
          </a:xfrm>
          <a:prstGeom prst="rect">
            <a:avLst/>
          </a:prstGeom>
          <a:noFill/>
        </p:spPr>
        <p:txBody>
          <a:bodyPr wrap="square" rtlCol="0">
            <a:spAutoFit/>
          </a:bodyPr>
          <a:lstStyle/>
          <a:p>
            <a:pPr fontAlgn="base"/>
            <a:r>
              <a:rPr lang="ja-JP" altLang="ja-JP" sz="2800" dirty="0">
                <a:latin typeface="ＭＳ ゴシック" panose="020B0609070205080204" pitchFamily="49" charset="-128"/>
                <a:ea typeface="ＭＳ ゴシック" panose="020B0609070205080204" pitchFamily="49" charset="-128"/>
              </a:rPr>
              <a:t>料金＝</a:t>
            </a:r>
            <a:r>
              <a:rPr lang="en-US" altLang="ja-JP" sz="4000" b="1" dirty="0">
                <a:latin typeface="ＭＳ ゴシック" panose="020B0609070205080204" pitchFamily="49" charset="-128"/>
                <a:ea typeface="ＭＳ ゴシック" panose="020B0609070205080204" pitchFamily="49" charset="-128"/>
              </a:rPr>
              <a:t>1404</a:t>
            </a:r>
            <a:r>
              <a:rPr lang="ja-JP" altLang="ja-JP" sz="2800" dirty="0">
                <a:latin typeface="ＭＳ ゴシック" panose="020B0609070205080204" pitchFamily="49" charset="-128"/>
                <a:ea typeface="ＭＳ ゴシック" panose="020B0609070205080204" pitchFamily="49" charset="-128"/>
              </a:rPr>
              <a:t>円</a:t>
            </a:r>
            <a:r>
              <a:rPr lang="ja-JP" altLang="en-US" sz="2800" dirty="0">
                <a:latin typeface="ＭＳ ゴシック" panose="020B0609070205080204" pitchFamily="49" charset="-128"/>
                <a:ea typeface="ＭＳ ゴシック" panose="020B0609070205080204" pitchFamily="49" charset="-128"/>
              </a:rPr>
              <a:t>＋</a:t>
            </a:r>
            <a:r>
              <a:rPr lang="en-US" altLang="ja-JP" sz="4000" b="1" dirty="0">
                <a:latin typeface="ＭＳ ゴシック" panose="020B0609070205080204" pitchFamily="49" charset="-128"/>
                <a:ea typeface="ＭＳ ゴシック" panose="020B0609070205080204" pitchFamily="49" charset="-128"/>
              </a:rPr>
              <a:t>19.52</a:t>
            </a:r>
            <a:r>
              <a:rPr lang="en-US" altLang="ja-JP" sz="3200" b="1"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円</a:t>
            </a:r>
            <a:r>
              <a:rPr lang="en-US" altLang="ja-JP" sz="2800" dirty="0">
                <a:latin typeface="ＭＳ ゴシック" panose="020B0609070205080204" pitchFamily="49" charset="-128"/>
                <a:ea typeface="ＭＳ ゴシック" panose="020B0609070205080204" pitchFamily="49" charset="-128"/>
              </a:rPr>
              <a:t>/kWh(120kWh</a:t>
            </a:r>
            <a:r>
              <a:rPr lang="ja-JP" altLang="ja-JP" sz="2800" dirty="0">
                <a:latin typeface="ＭＳ ゴシック" panose="020B0609070205080204" pitchFamily="49" charset="-128"/>
                <a:ea typeface="ＭＳ ゴシック" panose="020B0609070205080204" pitchFamily="49" charset="-128"/>
              </a:rPr>
              <a:t>以下</a:t>
            </a:r>
            <a:r>
              <a:rPr lang="en-US" altLang="ja-JP" sz="2800" dirty="0">
                <a:latin typeface="ＭＳ ゴシック" panose="020B0609070205080204" pitchFamily="49" charset="-128"/>
                <a:ea typeface="ＭＳ ゴシック" panose="020B0609070205080204" pitchFamily="49" charset="-128"/>
              </a:rPr>
              <a:t>)</a:t>
            </a:r>
            <a:r>
              <a:rPr lang="en-US" altLang="ja-JP" sz="3200" b="1" dirty="0">
                <a:latin typeface="ＭＳ ゴシック" panose="020B0609070205080204" pitchFamily="49" charset="-128"/>
                <a:ea typeface="ＭＳ ゴシック" panose="020B0609070205080204" pitchFamily="49" charset="-128"/>
              </a:rPr>
              <a:t>​</a:t>
            </a:r>
          </a:p>
          <a:p>
            <a:pPr fontAlgn="base"/>
            <a:r>
              <a:rPr lang="en-US" altLang="ja-JP" sz="3200" b="1" dirty="0">
                <a:latin typeface="ＭＳ ゴシック" panose="020B0609070205080204" pitchFamily="49" charset="-128"/>
                <a:ea typeface="ＭＳ ゴシック" panose="020B0609070205080204" pitchFamily="49" charset="-128"/>
              </a:rPr>
              <a:t> </a:t>
            </a:r>
            <a:r>
              <a:rPr lang="ja-JP" altLang="en-US" sz="3200" b="1" dirty="0">
                <a:latin typeface="ＭＳ ゴシック" panose="020B0609070205080204" pitchFamily="49" charset="-128"/>
                <a:ea typeface="ＭＳ ゴシック" panose="020B0609070205080204" pitchFamily="49" charset="-128"/>
              </a:rPr>
              <a:t>　</a:t>
            </a:r>
            <a:r>
              <a:rPr lang="en-US" altLang="ja-JP" sz="3200" b="1" dirty="0">
                <a:latin typeface="ＭＳ ゴシック" panose="020B0609070205080204" pitchFamily="49" charset="-128"/>
                <a:ea typeface="ＭＳ ゴシック" panose="020B0609070205080204" pitchFamily="49" charset="-128"/>
              </a:rPr>
              <a:t> </a:t>
            </a:r>
            <a:r>
              <a:rPr lang="ja-JP" altLang="en-US" sz="3200" b="1" dirty="0">
                <a:latin typeface="ＭＳ ゴシック" panose="020B0609070205080204" pitchFamily="49" charset="-128"/>
                <a:ea typeface="ＭＳ ゴシック" panose="020B0609070205080204" pitchFamily="49" charset="-128"/>
              </a:rPr>
              <a:t>　　 　  </a:t>
            </a:r>
            <a:r>
              <a:rPr lang="en-US" altLang="ja-JP" sz="3200" b="1" dirty="0">
                <a:latin typeface="ＭＳ ゴシック" panose="020B0609070205080204" pitchFamily="49" charset="-128"/>
                <a:ea typeface="ＭＳ ゴシック" panose="020B0609070205080204" pitchFamily="49" charset="-128"/>
              </a:rPr>
              <a:t>	</a:t>
            </a:r>
            <a:r>
              <a:rPr lang="en-US" altLang="ja-JP" sz="4000" b="1" dirty="0">
                <a:latin typeface="ＭＳ ゴシック" panose="020B0609070205080204" pitchFamily="49" charset="-128"/>
                <a:ea typeface="ＭＳ ゴシック" panose="020B0609070205080204" pitchFamily="49" charset="-128"/>
              </a:rPr>
              <a:t>25.98</a:t>
            </a:r>
            <a:r>
              <a:rPr lang="en-US" altLang="ja-JP" sz="3200" b="1"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円</a:t>
            </a:r>
            <a:r>
              <a:rPr lang="en-US" altLang="ja-JP" sz="2800" dirty="0">
                <a:latin typeface="ＭＳ ゴシック" panose="020B0609070205080204" pitchFamily="49" charset="-128"/>
                <a:ea typeface="ＭＳ ゴシック" panose="020B0609070205080204" pitchFamily="49" charset="-128"/>
              </a:rPr>
              <a:t>/kWh(120kWh</a:t>
            </a:r>
            <a:r>
              <a:rPr lang="ja-JP" altLang="en-US" sz="2800" dirty="0">
                <a:latin typeface="ＭＳ ゴシック" panose="020B0609070205080204" pitchFamily="49" charset="-128"/>
                <a:ea typeface="ＭＳ ゴシック" panose="020B0609070205080204" pitchFamily="49" charset="-128"/>
              </a:rPr>
              <a:t>～</a:t>
            </a:r>
            <a:r>
              <a:rPr lang="en-US" altLang="ja-JP" sz="2800" dirty="0">
                <a:latin typeface="ＭＳ ゴシック" panose="020B0609070205080204" pitchFamily="49" charset="-128"/>
                <a:ea typeface="ＭＳ ゴシック" panose="020B0609070205080204" pitchFamily="49" charset="-128"/>
              </a:rPr>
              <a:t>300kWh</a:t>
            </a:r>
            <a:r>
              <a:rPr lang="ja-JP" altLang="ja-JP" sz="2800" dirty="0">
                <a:latin typeface="ＭＳ ゴシック" panose="020B0609070205080204" pitchFamily="49" charset="-128"/>
                <a:ea typeface="ＭＳ ゴシック" panose="020B0609070205080204" pitchFamily="49" charset="-128"/>
              </a:rPr>
              <a:t>以下</a:t>
            </a:r>
            <a:r>
              <a:rPr lang="en-US" altLang="ja-JP" sz="2800" dirty="0">
                <a:latin typeface="ＭＳ ゴシック" panose="020B0609070205080204" pitchFamily="49" charset="-128"/>
                <a:ea typeface="ＭＳ ゴシック" panose="020B0609070205080204" pitchFamily="49" charset="-128"/>
              </a:rPr>
              <a:t>)</a:t>
            </a:r>
            <a:r>
              <a:rPr lang="en-US" altLang="ja-JP" sz="3200" b="1" dirty="0">
                <a:latin typeface="ＭＳ ゴシック" panose="020B0609070205080204" pitchFamily="49" charset="-128"/>
                <a:ea typeface="ＭＳ ゴシック" panose="020B0609070205080204" pitchFamily="49" charset="-128"/>
              </a:rPr>
              <a:t>​</a:t>
            </a:r>
          </a:p>
          <a:p>
            <a:pPr fontAlgn="base"/>
            <a:r>
              <a:rPr lang="ja-JP" altLang="ja-JP" sz="3200" b="1" dirty="0">
                <a:latin typeface="ＭＳ ゴシック" panose="020B0609070205080204" pitchFamily="49" charset="-128"/>
                <a:ea typeface="ＭＳ ゴシック" panose="020B0609070205080204" pitchFamily="49" charset="-128"/>
              </a:rPr>
              <a:t>　　　　</a:t>
            </a:r>
            <a:r>
              <a:rPr lang="en-US" altLang="ja-JP" sz="3200" b="1" dirty="0">
                <a:latin typeface="ＭＳ ゴシック" panose="020B0609070205080204" pitchFamily="49" charset="-128"/>
                <a:ea typeface="ＭＳ ゴシック" panose="020B0609070205080204" pitchFamily="49" charset="-128"/>
              </a:rPr>
              <a:t>    </a:t>
            </a:r>
            <a:r>
              <a:rPr lang="ja-JP" altLang="ja-JP" sz="3200" b="1" dirty="0">
                <a:latin typeface="ＭＳ ゴシック" panose="020B0609070205080204" pitchFamily="49" charset="-128"/>
                <a:ea typeface="ＭＳ ゴシック" panose="020B0609070205080204" pitchFamily="49" charset="-128"/>
              </a:rPr>
              <a:t> </a:t>
            </a:r>
            <a:r>
              <a:rPr lang="en-US" altLang="ja-JP" sz="3200" b="1" dirty="0">
                <a:latin typeface="ＭＳ ゴシック" panose="020B0609070205080204" pitchFamily="49" charset="-128"/>
                <a:ea typeface="ＭＳ ゴシック" panose="020B0609070205080204" pitchFamily="49" charset="-128"/>
              </a:rPr>
              <a:t>	</a:t>
            </a:r>
            <a:r>
              <a:rPr lang="en-US" altLang="ja-JP" sz="4000" b="1" dirty="0">
                <a:latin typeface="ＭＳ ゴシック" panose="020B0609070205080204" pitchFamily="49" charset="-128"/>
                <a:ea typeface="ＭＳ ゴシック" panose="020B0609070205080204" pitchFamily="49" charset="-128"/>
              </a:rPr>
              <a:t>30.02</a:t>
            </a:r>
            <a:r>
              <a:rPr lang="en-US" altLang="ja-JP" sz="3200" b="1"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円</a:t>
            </a:r>
            <a:r>
              <a:rPr lang="en-US" altLang="ja-JP" sz="2800" dirty="0">
                <a:latin typeface="ＭＳ ゴシック" panose="020B0609070205080204" pitchFamily="49" charset="-128"/>
                <a:ea typeface="ＭＳ ゴシック" panose="020B0609070205080204" pitchFamily="49" charset="-128"/>
              </a:rPr>
              <a:t>/kWh(300kWh</a:t>
            </a:r>
            <a:r>
              <a:rPr lang="ja-JP" altLang="ja-JP" sz="2800" dirty="0">
                <a:latin typeface="ＭＳ ゴシック" panose="020B0609070205080204" pitchFamily="49" charset="-128"/>
                <a:ea typeface="ＭＳ ゴシック" panose="020B0609070205080204" pitchFamily="49" charset="-128"/>
              </a:rPr>
              <a:t>超え</a:t>
            </a:r>
            <a:r>
              <a:rPr lang="en-US" altLang="ja-JP" sz="2800" dirty="0">
                <a:latin typeface="ＭＳ ゴシック" panose="020B0609070205080204" pitchFamily="49" charset="-128"/>
                <a:ea typeface="ＭＳ ゴシック" panose="020B0609070205080204" pitchFamily="49" charset="-128"/>
              </a:rPr>
              <a:t>)</a:t>
            </a:r>
          </a:p>
          <a:p>
            <a:pPr fontAlgn="base"/>
            <a:r>
              <a:rPr lang="en-US" altLang="ja-JP" sz="3200" b="1" dirty="0">
                <a:latin typeface="ＭＳ ゴシック" panose="020B0609070205080204" pitchFamily="49" charset="-128"/>
                <a:ea typeface="ＭＳ ゴシック" panose="020B0609070205080204" pitchFamily="49" charset="-128"/>
              </a:rPr>
              <a:t>      </a:t>
            </a:r>
            <a:r>
              <a:rPr lang="ja-JP" altLang="en-US" sz="2800" dirty="0">
                <a:latin typeface="ＭＳ ゴシック" panose="020B0609070205080204" pitchFamily="49" charset="-128"/>
                <a:ea typeface="ＭＳ ゴシック" panose="020B0609070205080204" pitchFamily="49" charset="-128"/>
              </a:rPr>
              <a:t>＋</a:t>
            </a:r>
            <a:r>
              <a:rPr lang="ja-JP" altLang="ja-JP" sz="2800" dirty="0">
                <a:latin typeface="ＭＳ ゴシック" panose="020B0609070205080204" pitchFamily="49" charset="-128"/>
                <a:ea typeface="ＭＳ ゴシック" panose="020B0609070205080204" pitchFamily="49" charset="-128"/>
              </a:rPr>
              <a:t>再エネ賦課金</a:t>
            </a:r>
            <a:r>
              <a:rPr lang="en-US" altLang="ja-JP" sz="2800" dirty="0">
                <a:latin typeface="ＭＳ ゴシック" panose="020B0609070205080204" pitchFamily="49" charset="-128"/>
                <a:ea typeface="ＭＳ ゴシック" panose="020B0609070205080204" pitchFamily="49" charset="-128"/>
              </a:rPr>
              <a:t>(</a:t>
            </a:r>
            <a:r>
              <a:rPr lang="en-US" altLang="ja-JP" sz="2800" b="1" dirty="0">
                <a:latin typeface="ＭＳ ゴシック" panose="020B0609070205080204" pitchFamily="49" charset="-128"/>
                <a:ea typeface="ＭＳ ゴシック" panose="020B0609070205080204" pitchFamily="49" charset="-128"/>
              </a:rPr>
              <a:t>2.95</a:t>
            </a:r>
            <a:r>
              <a:rPr lang="ja-JP" altLang="ja-JP" sz="2800" b="1" dirty="0">
                <a:latin typeface="ＭＳ ゴシック" panose="020B0609070205080204" pitchFamily="49" charset="-128"/>
                <a:ea typeface="ＭＳ ゴシック" panose="020B0609070205080204" pitchFamily="49" charset="-128"/>
              </a:rPr>
              <a:t> 円</a:t>
            </a:r>
            <a:r>
              <a:rPr lang="en-US" altLang="ja-JP" sz="2800" b="1" dirty="0">
                <a:latin typeface="ＭＳ ゴシック" panose="020B0609070205080204" pitchFamily="49" charset="-128"/>
                <a:ea typeface="ＭＳ ゴシック" panose="020B0609070205080204" pitchFamily="49" charset="-128"/>
              </a:rPr>
              <a:t>/kWh​</a:t>
            </a:r>
            <a:r>
              <a:rPr lang="en-US" altLang="ja-JP" sz="2800" dirty="0">
                <a:latin typeface="ＭＳ ゴシック" panose="020B0609070205080204" pitchFamily="49" charset="-128"/>
                <a:ea typeface="ＭＳ ゴシック" panose="020B0609070205080204" pitchFamily="49" charset="-128"/>
              </a:rPr>
              <a:t>)</a:t>
            </a:r>
          </a:p>
          <a:p>
            <a:pPr fontAlgn="base"/>
            <a:r>
              <a:rPr lang="en-US" altLang="ja-JP" sz="2800" dirty="0">
                <a:latin typeface="ＭＳ ゴシック" panose="020B0609070205080204" pitchFamily="49" charset="-128"/>
                <a:ea typeface="ＭＳ ゴシック" panose="020B0609070205080204" pitchFamily="49" charset="-128"/>
              </a:rPr>
              <a:t>       </a:t>
            </a:r>
            <a:r>
              <a:rPr lang="ja-JP" altLang="en-US" sz="2800" dirty="0">
                <a:latin typeface="ＭＳ ゴシック" panose="020B0609070205080204" pitchFamily="49" charset="-128"/>
                <a:ea typeface="ＭＳ ゴシック" panose="020B0609070205080204" pitchFamily="49" charset="-128"/>
              </a:rPr>
              <a:t>＋</a:t>
            </a:r>
            <a:r>
              <a:rPr lang="ja-JP" altLang="ja-JP" sz="2800" dirty="0">
                <a:latin typeface="ＭＳ ゴシック" panose="020B0609070205080204" pitchFamily="49" charset="-128"/>
                <a:ea typeface="ＭＳ ゴシック" panose="020B0609070205080204" pitchFamily="49" charset="-128"/>
              </a:rPr>
              <a:t>燃料調整額</a:t>
            </a:r>
            <a:r>
              <a:rPr lang="en-US" altLang="ja-JP" sz="2800" b="1" dirty="0">
                <a:latin typeface="ＭＳ ゴシック" panose="020B0609070205080204" pitchFamily="49" charset="-128"/>
                <a:ea typeface="ＭＳ ゴシック" panose="020B0609070205080204" pitchFamily="49" charset="-128"/>
              </a:rPr>
              <a:t>​(-1.88 </a:t>
            </a:r>
            <a:r>
              <a:rPr lang="ja-JP" altLang="ja-JP" sz="2800" b="1" dirty="0">
                <a:latin typeface="ＭＳ ゴシック" panose="020B0609070205080204" pitchFamily="49" charset="-128"/>
                <a:ea typeface="ＭＳ ゴシック" panose="020B0609070205080204" pitchFamily="49" charset="-128"/>
              </a:rPr>
              <a:t>円</a:t>
            </a:r>
            <a:r>
              <a:rPr lang="en-US" altLang="ja-JP" sz="2800" b="1" dirty="0">
                <a:latin typeface="ＭＳ ゴシック" panose="020B0609070205080204" pitchFamily="49" charset="-128"/>
                <a:ea typeface="ＭＳ ゴシック" panose="020B0609070205080204" pitchFamily="49" charset="-128"/>
              </a:rPr>
              <a:t>/kWh)</a:t>
            </a:r>
          </a:p>
          <a:p>
            <a:pPr fontAlgn="base"/>
            <a:r>
              <a:rPr lang="en-US" altLang="ja-JP" sz="2800" b="1" dirty="0">
                <a:latin typeface="ＭＳ ゴシック" panose="020B0609070205080204" pitchFamily="49" charset="-128"/>
                <a:ea typeface="ＭＳ ゴシック" panose="020B0609070205080204" pitchFamily="49" charset="-128"/>
              </a:rPr>
              <a:t>​</a:t>
            </a:r>
          </a:p>
          <a:p>
            <a:pPr fontAlgn="base"/>
            <a:r>
              <a:rPr lang="en-US" altLang="ja-JP" sz="3200" b="1" dirty="0">
                <a:latin typeface="ＭＳ ゴシック" panose="020B0609070205080204" pitchFamily="49" charset="-128"/>
                <a:ea typeface="ＭＳ ゴシック" panose="020B0609070205080204" pitchFamily="49" charset="-128"/>
              </a:rPr>
              <a:t>​</a:t>
            </a:r>
          </a:p>
          <a:p>
            <a:pPr fontAlgn="base"/>
            <a:r>
              <a:rPr lang="en-US" altLang="ja-JP" sz="3200" b="1" dirty="0">
                <a:latin typeface="ＭＳ ゴシック" panose="020B0609070205080204" pitchFamily="49" charset="-128"/>
                <a:ea typeface="ＭＳ ゴシック" panose="020B0609070205080204" pitchFamily="49" charset="-128"/>
              </a:rPr>
              <a:t>​</a:t>
            </a:r>
          </a:p>
        </p:txBody>
      </p:sp>
      <p:sp>
        <p:nvSpPr>
          <p:cNvPr id="10" name="テキスト ボックス 9">
            <a:extLst>
              <a:ext uri="{FF2B5EF4-FFF2-40B4-BE49-F238E27FC236}">
                <a16:creationId xmlns:a16="http://schemas.microsoft.com/office/drawing/2014/main" id="{54BD5CE1-A760-44A7-90DD-AE5DAC88131D}"/>
              </a:ext>
            </a:extLst>
          </p:cNvPr>
          <p:cNvSpPr txBox="1"/>
          <p:nvPr/>
        </p:nvSpPr>
        <p:spPr>
          <a:xfrm>
            <a:off x="5451003" y="5986236"/>
            <a:ext cx="3000174" cy="370115"/>
          </a:xfrm>
          <a:prstGeom prst="rect">
            <a:avLst/>
          </a:prstGeom>
          <a:noFill/>
        </p:spPr>
        <p:txBody>
          <a:bodyPr wrap="square" rtlCol="0">
            <a:spAutoFit/>
          </a:bodyPr>
          <a:lstStyle/>
          <a:p>
            <a:r>
              <a:rPr kumimoji="1" lang="en-US" altLang="ja-JP" b="1" dirty="0"/>
              <a:t>※</a:t>
            </a:r>
            <a:r>
              <a:rPr kumimoji="1" lang="ja-JP" altLang="en-US" b="1" dirty="0"/>
              <a:t>東京電力</a:t>
            </a:r>
            <a:r>
              <a:rPr kumimoji="1" lang="en-US" altLang="ja-JP" b="1" dirty="0"/>
              <a:t>HP</a:t>
            </a:r>
            <a:r>
              <a:rPr kumimoji="1" lang="ja-JP" altLang="en-US" b="1" dirty="0"/>
              <a:t>を参考に作成</a:t>
            </a:r>
          </a:p>
        </p:txBody>
      </p:sp>
      <p:sp>
        <p:nvSpPr>
          <p:cNvPr id="3" name="テキスト ボックス 2">
            <a:extLst>
              <a:ext uri="{FF2B5EF4-FFF2-40B4-BE49-F238E27FC236}">
                <a16:creationId xmlns:a16="http://schemas.microsoft.com/office/drawing/2014/main" id="{560897D7-3E5E-4A33-BF54-65ECB6938C69}"/>
              </a:ext>
            </a:extLst>
          </p:cNvPr>
          <p:cNvSpPr txBox="1"/>
          <p:nvPr/>
        </p:nvSpPr>
        <p:spPr>
          <a:xfrm>
            <a:off x="1106399" y="1811748"/>
            <a:ext cx="1886711" cy="461665"/>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基本料金</a:t>
            </a:r>
          </a:p>
        </p:txBody>
      </p:sp>
      <p:sp>
        <p:nvSpPr>
          <p:cNvPr id="4" name="テキスト ボックス 3">
            <a:extLst>
              <a:ext uri="{FF2B5EF4-FFF2-40B4-BE49-F238E27FC236}">
                <a16:creationId xmlns:a16="http://schemas.microsoft.com/office/drawing/2014/main" id="{6B754301-2795-4DFB-8855-2955A4FFC0FA}"/>
              </a:ext>
            </a:extLst>
          </p:cNvPr>
          <p:cNvSpPr txBox="1"/>
          <p:nvPr/>
        </p:nvSpPr>
        <p:spPr>
          <a:xfrm>
            <a:off x="2934388" y="1811748"/>
            <a:ext cx="1637612" cy="461665"/>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従量料金</a:t>
            </a:r>
          </a:p>
        </p:txBody>
      </p:sp>
      <p:sp>
        <p:nvSpPr>
          <p:cNvPr id="6" name="テキスト ボックス 5">
            <a:extLst>
              <a:ext uri="{FF2B5EF4-FFF2-40B4-BE49-F238E27FC236}">
                <a16:creationId xmlns:a16="http://schemas.microsoft.com/office/drawing/2014/main" id="{B310318B-3AD1-4AB2-973B-709F91BB163D}"/>
              </a:ext>
            </a:extLst>
          </p:cNvPr>
          <p:cNvSpPr txBox="1"/>
          <p:nvPr/>
        </p:nvSpPr>
        <p:spPr>
          <a:xfrm>
            <a:off x="854166" y="5016616"/>
            <a:ext cx="4395832" cy="769441"/>
          </a:xfrm>
          <a:prstGeom prst="rect">
            <a:avLst/>
          </a:prstGeom>
          <a:noFill/>
        </p:spPr>
        <p:txBody>
          <a:bodyPr wrap="square" rtlCol="0">
            <a:spAutoFit/>
          </a:bodyPr>
          <a:lstStyle/>
          <a:p>
            <a:r>
              <a:rPr kumimoji="1" lang="ja-JP" altLang="en-US" sz="4400" b="1" u="sng" dirty="0">
                <a:latin typeface="ＭＳ ゴシック" panose="020B0609070205080204" pitchFamily="49" charset="-128"/>
                <a:ea typeface="ＭＳ ゴシック" panose="020B0609070205080204" pitchFamily="49" charset="-128"/>
              </a:rPr>
              <a:t>＝</a:t>
            </a:r>
            <a:r>
              <a:rPr kumimoji="1" lang="en-US" altLang="ja-JP" sz="4400" b="1" u="sng" dirty="0">
                <a:latin typeface="ＭＳ ゴシック" panose="020B0609070205080204" pitchFamily="49" charset="-128"/>
                <a:ea typeface="ＭＳ ゴシック" panose="020B0609070205080204" pitchFamily="49" charset="-128"/>
              </a:rPr>
              <a:t>23,667.0</a:t>
            </a:r>
            <a:r>
              <a:rPr kumimoji="1" lang="ja-JP" altLang="en-US" sz="4400" b="1" u="sng" dirty="0">
                <a:latin typeface="ＭＳ ゴシック" panose="020B0609070205080204" pitchFamily="49" charset="-128"/>
                <a:ea typeface="ＭＳ ゴシック" panose="020B0609070205080204" pitchFamily="49" charset="-128"/>
              </a:rPr>
              <a:t>円</a:t>
            </a:r>
          </a:p>
        </p:txBody>
      </p:sp>
      <p:sp>
        <p:nvSpPr>
          <p:cNvPr id="9" name="正方形/長方形 8">
            <a:extLst>
              <a:ext uri="{FF2B5EF4-FFF2-40B4-BE49-F238E27FC236}">
                <a16:creationId xmlns:a16="http://schemas.microsoft.com/office/drawing/2014/main" id="{4E764882-39AA-4291-84C4-67F69A02BA50}"/>
              </a:ext>
            </a:extLst>
          </p:cNvPr>
          <p:cNvSpPr/>
          <p:nvPr/>
        </p:nvSpPr>
        <p:spPr>
          <a:xfrm>
            <a:off x="0" y="106852"/>
            <a:ext cx="646331" cy="369332"/>
          </a:xfrm>
          <a:prstGeom prst="rect">
            <a:avLst/>
          </a:prstGeom>
        </p:spPr>
        <p:txBody>
          <a:bodyPr wrap="none">
            <a:spAutoFit/>
          </a:bodyPr>
          <a:lstStyle/>
          <a:p>
            <a:r>
              <a:rPr kumimoji="1" lang="ja-JP" altLang="en-US" b="1"/>
              <a:t>２章</a:t>
            </a:r>
          </a:p>
        </p:txBody>
      </p:sp>
      <p:sp>
        <p:nvSpPr>
          <p:cNvPr id="11" name="スライド番号プレースホルダー 10">
            <a:extLst>
              <a:ext uri="{FF2B5EF4-FFF2-40B4-BE49-F238E27FC236}">
                <a16:creationId xmlns:a16="http://schemas.microsoft.com/office/drawing/2014/main" id="{4159B357-F605-46E9-9166-D9106B9BB03C}"/>
              </a:ext>
            </a:extLst>
          </p:cNvPr>
          <p:cNvSpPr>
            <a:spLocks noGrp="1"/>
          </p:cNvSpPr>
          <p:nvPr>
            <p:ph type="sldNum" sz="quarter" idx="12"/>
          </p:nvPr>
        </p:nvSpPr>
        <p:spPr/>
        <p:txBody>
          <a:bodyPr/>
          <a:lstStyle/>
          <a:p>
            <a:fld id="{3B4D2EC4-1B58-483B-971C-946C9F6A56B1}" type="slidenum">
              <a:rPr kumimoji="1" lang="ja-JP" altLang="en-US" smtClean="0"/>
              <a:t>22</a:t>
            </a:fld>
            <a:endParaRPr kumimoji="1" lang="ja-JP" altLang="en-US"/>
          </a:p>
        </p:txBody>
      </p:sp>
    </p:spTree>
    <p:extLst>
      <p:ext uri="{BB962C8B-B14F-4D97-AF65-F5344CB8AC3E}">
        <p14:creationId xmlns:p14="http://schemas.microsoft.com/office/powerpoint/2010/main" val="613622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テキスト が含まれている画像&#10;&#10;自動的に生成された説明">
            <a:extLst>
              <a:ext uri="{FF2B5EF4-FFF2-40B4-BE49-F238E27FC236}">
                <a16:creationId xmlns:a16="http://schemas.microsoft.com/office/drawing/2014/main" id="{C3A5C4E8-C7B2-44C8-8CDC-2B62B622E809}"/>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a:off x="0" y="0"/>
            <a:ext cx="9144000" cy="6858000"/>
          </a:xfrm>
        </p:spPr>
      </p:pic>
      <p:sp>
        <p:nvSpPr>
          <p:cNvPr id="2" name="タイトル 1">
            <a:extLst>
              <a:ext uri="{FF2B5EF4-FFF2-40B4-BE49-F238E27FC236}">
                <a16:creationId xmlns:a16="http://schemas.microsoft.com/office/drawing/2014/main" id="{D2789038-7671-437E-BA11-66543DF83823}"/>
              </a:ext>
            </a:extLst>
          </p:cNvPr>
          <p:cNvSpPr>
            <a:spLocks noGrp="1"/>
          </p:cNvSpPr>
          <p:nvPr>
            <p:ph type="title"/>
          </p:nvPr>
        </p:nvSpPr>
        <p:spPr>
          <a:xfrm>
            <a:off x="3165022" y="386898"/>
            <a:ext cx="3292928" cy="1325563"/>
          </a:xfrm>
        </p:spPr>
        <p:txBody>
          <a:bodyPr>
            <a:noAutofit/>
          </a:bodyPr>
          <a:lstStyle/>
          <a:p>
            <a:r>
              <a:rPr kumimoji="1" lang="ja-JP" altLang="en-US" sz="5400" b="1">
                <a:latin typeface="ＭＳ ゴシック" panose="020B0609070205080204" pitchFamily="49" charset="-128"/>
                <a:ea typeface="ＭＳ ゴシック" panose="020B0609070205080204" pitchFamily="49" charset="-128"/>
              </a:rPr>
              <a:t>東京ガス</a:t>
            </a:r>
          </a:p>
        </p:txBody>
      </p:sp>
      <p:sp>
        <p:nvSpPr>
          <p:cNvPr id="8" name="テキスト ボックス 7">
            <a:extLst>
              <a:ext uri="{FF2B5EF4-FFF2-40B4-BE49-F238E27FC236}">
                <a16:creationId xmlns:a16="http://schemas.microsoft.com/office/drawing/2014/main" id="{44E9ECD5-985C-471B-BF39-28E06E621517}"/>
              </a:ext>
            </a:extLst>
          </p:cNvPr>
          <p:cNvSpPr txBox="1"/>
          <p:nvPr/>
        </p:nvSpPr>
        <p:spPr>
          <a:xfrm>
            <a:off x="71306" y="2117192"/>
            <a:ext cx="9320169" cy="3600986"/>
          </a:xfrm>
          <a:prstGeom prst="rect">
            <a:avLst/>
          </a:prstGeom>
          <a:noFill/>
        </p:spPr>
        <p:txBody>
          <a:bodyPr wrap="square" rtlCol="0">
            <a:spAutoFit/>
          </a:bodyPr>
          <a:lstStyle/>
          <a:p>
            <a:pPr fontAlgn="base"/>
            <a:r>
              <a:rPr lang="ja-JP" altLang="ja-JP" sz="2800" dirty="0">
                <a:latin typeface="ＭＳ ゴシック" panose="020B0609070205080204" pitchFamily="49" charset="-128"/>
                <a:ea typeface="ＭＳ ゴシック" panose="020B0609070205080204" pitchFamily="49" charset="-128"/>
              </a:rPr>
              <a:t>料金＝</a:t>
            </a:r>
            <a:r>
              <a:rPr lang="en-US" altLang="ja-JP" sz="4000" b="1" dirty="0">
                <a:latin typeface="ＭＳ ゴシック" panose="020B0609070205080204" pitchFamily="49" charset="-128"/>
                <a:ea typeface="ＭＳ ゴシック" panose="020B0609070205080204" pitchFamily="49" charset="-128"/>
              </a:rPr>
              <a:t>1430</a:t>
            </a:r>
            <a:r>
              <a:rPr lang="ja-JP" altLang="ja-JP" sz="2800" dirty="0">
                <a:latin typeface="ＭＳ ゴシック" panose="020B0609070205080204" pitchFamily="49" charset="-128"/>
                <a:ea typeface="ＭＳ ゴシック" panose="020B0609070205080204" pitchFamily="49" charset="-128"/>
              </a:rPr>
              <a:t>円＋</a:t>
            </a:r>
            <a:r>
              <a:rPr lang="en-US" altLang="ja-JP" sz="4000" b="1" dirty="0">
                <a:latin typeface="ＭＳ ゴシック" panose="020B0609070205080204" pitchFamily="49" charset="-128"/>
                <a:ea typeface="ＭＳ ゴシック" panose="020B0609070205080204" pitchFamily="49" charset="-128"/>
              </a:rPr>
              <a:t>19.85</a:t>
            </a:r>
            <a:r>
              <a:rPr lang="en-US" altLang="ja-JP" sz="3200" b="1"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円</a:t>
            </a:r>
            <a:r>
              <a:rPr lang="en-US" altLang="ja-JP" sz="2800" dirty="0">
                <a:latin typeface="ＭＳ ゴシック" panose="020B0609070205080204" pitchFamily="49" charset="-128"/>
                <a:ea typeface="ＭＳ ゴシック" panose="020B0609070205080204" pitchFamily="49" charset="-128"/>
              </a:rPr>
              <a:t>/kWh(120kWh</a:t>
            </a:r>
            <a:r>
              <a:rPr lang="ja-JP" altLang="ja-JP" sz="2800" dirty="0">
                <a:latin typeface="ＭＳ ゴシック" panose="020B0609070205080204" pitchFamily="49" charset="-128"/>
                <a:ea typeface="ＭＳ ゴシック" panose="020B0609070205080204" pitchFamily="49" charset="-128"/>
              </a:rPr>
              <a:t>以下</a:t>
            </a:r>
            <a:r>
              <a:rPr lang="en-US" altLang="ja-JP" sz="2800" dirty="0">
                <a:latin typeface="ＭＳ ゴシック" panose="020B0609070205080204" pitchFamily="49" charset="-128"/>
                <a:ea typeface="ＭＳ ゴシック" panose="020B0609070205080204" pitchFamily="49" charset="-128"/>
              </a:rPr>
              <a:t>)​</a:t>
            </a:r>
          </a:p>
          <a:p>
            <a:pPr fontAlgn="base"/>
            <a:r>
              <a:rPr lang="ja-JP" altLang="ja-JP" sz="3200" b="1" dirty="0">
                <a:latin typeface="ＭＳ ゴシック" panose="020B0609070205080204" pitchFamily="49" charset="-128"/>
                <a:ea typeface="ＭＳ ゴシック" panose="020B0609070205080204" pitchFamily="49" charset="-128"/>
              </a:rPr>
              <a:t>　　　　 </a:t>
            </a:r>
            <a:r>
              <a:rPr lang="en-US" altLang="ja-JP" sz="3200" b="1" dirty="0">
                <a:latin typeface="ＭＳ ゴシック" panose="020B0609070205080204" pitchFamily="49" charset="-128"/>
                <a:ea typeface="ＭＳ ゴシック" panose="020B0609070205080204" pitchFamily="49" charset="-128"/>
              </a:rPr>
              <a:t> </a:t>
            </a:r>
            <a:r>
              <a:rPr lang="ja-JP" altLang="ja-JP" sz="3200" b="1" dirty="0">
                <a:latin typeface="ＭＳ ゴシック" panose="020B0609070205080204" pitchFamily="49" charset="-128"/>
                <a:ea typeface="ＭＳ ゴシック" panose="020B0609070205080204" pitchFamily="49" charset="-128"/>
              </a:rPr>
              <a:t> </a:t>
            </a:r>
            <a:r>
              <a:rPr lang="ja-JP" altLang="en-US" sz="3200" b="1" dirty="0">
                <a:latin typeface="ＭＳ ゴシック" panose="020B0609070205080204" pitchFamily="49" charset="-128"/>
                <a:ea typeface="ＭＳ ゴシック" panose="020B0609070205080204" pitchFamily="49" charset="-128"/>
              </a:rPr>
              <a:t> </a:t>
            </a:r>
            <a:r>
              <a:rPr lang="ja-JP" altLang="ja-JP" sz="3200" b="1" dirty="0">
                <a:latin typeface="ＭＳ ゴシック" panose="020B0609070205080204" pitchFamily="49" charset="-128"/>
                <a:ea typeface="ＭＳ ゴシック" panose="020B0609070205080204" pitchFamily="49" charset="-128"/>
              </a:rPr>
              <a:t> </a:t>
            </a:r>
            <a:r>
              <a:rPr lang="en-US" altLang="ja-JP" sz="3200" b="1" dirty="0">
                <a:latin typeface="ＭＳ ゴシック" panose="020B0609070205080204" pitchFamily="49" charset="-128"/>
                <a:ea typeface="ＭＳ ゴシック" panose="020B0609070205080204" pitchFamily="49" charset="-128"/>
              </a:rPr>
              <a:t>	</a:t>
            </a:r>
            <a:r>
              <a:rPr lang="en-US" altLang="ja-JP" sz="4000" b="1" dirty="0">
                <a:latin typeface="ＭＳ ゴシック" panose="020B0609070205080204" pitchFamily="49" charset="-128"/>
                <a:ea typeface="ＭＳ ゴシック" panose="020B0609070205080204" pitchFamily="49" charset="-128"/>
              </a:rPr>
              <a:t>25.35</a:t>
            </a:r>
            <a:r>
              <a:rPr lang="en-US" altLang="ja-JP" sz="3200" b="1"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円</a:t>
            </a:r>
            <a:r>
              <a:rPr lang="en-US" altLang="ja-JP" sz="2800" dirty="0">
                <a:latin typeface="ＭＳ ゴシック" panose="020B0609070205080204" pitchFamily="49" charset="-128"/>
                <a:ea typeface="ＭＳ ゴシック" panose="020B0609070205080204" pitchFamily="49" charset="-128"/>
              </a:rPr>
              <a:t>/kWh(120kWh</a:t>
            </a:r>
            <a:r>
              <a:rPr lang="ja-JP" altLang="en-US" sz="2800" dirty="0">
                <a:latin typeface="ＭＳ ゴシック" panose="020B0609070205080204" pitchFamily="49" charset="-128"/>
                <a:ea typeface="ＭＳ ゴシック" panose="020B0609070205080204" pitchFamily="49" charset="-128"/>
              </a:rPr>
              <a:t>～</a:t>
            </a:r>
            <a:r>
              <a:rPr lang="en-US" altLang="ja-JP" sz="2800" dirty="0">
                <a:latin typeface="ＭＳ ゴシック" panose="020B0609070205080204" pitchFamily="49" charset="-128"/>
                <a:ea typeface="ＭＳ ゴシック" panose="020B0609070205080204" pitchFamily="49" charset="-128"/>
              </a:rPr>
              <a:t>300kWh</a:t>
            </a:r>
            <a:r>
              <a:rPr lang="ja-JP" altLang="ja-JP" sz="2800" dirty="0">
                <a:latin typeface="ＭＳ ゴシック" panose="020B0609070205080204" pitchFamily="49" charset="-128"/>
                <a:ea typeface="ＭＳ ゴシック" panose="020B0609070205080204" pitchFamily="49" charset="-128"/>
              </a:rPr>
              <a:t>以下</a:t>
            </a:r>
            <a:r>
              <a:rPr lang="en-US" altLang="ja-JP" sz="2800" dirty="0">
                <a:latin typeface="ＭＳ ゴシック" panose="020B0609070205080204" pitchFamily="49" charset="-128"/>
                <a:ea typeface="ＭＳ ゴシック" panose="020B0609070205080204" pitchFamily="49" charset="-128"/>
              </a:rPr>
              <a:t>)​</a:t>
            </a:r>
          </a:p>
          <a:p>
            <a:pPr fontAlgn="base"/>
            <a:r>
              <a:rPr lang="en-US" altLang="ja-JP" sz="3200" b="1" dirty="0">
                <a:latin typeface="ＭＳ ゴシック" panose="020B0609070205080204" pitchFamily="49" charset="-128"/>
                <a:ea typeface="ＭＳ ゴシック" panose="020B0609070205080204" pitchFamily="49" charset="-128"/>
              </a:rPr>
              <a:t>             	</a:t>
            </a:r>
            <a:r>
              <a:rPr lang="en-US" altLang="ja-JP" sz="4000" b="1" dirty="0">
                <a:latin typeface="ＭＳ ゴシック" panose="020B0609070205080204" pitchFamily="49" charset="-128"/>
                <a:ea typeface="ＭＳ ゴシック" panose="020B0609070205080204" pitchFamily="49" charset="-128"/>
              </a:rPr>
              <a:t>27.48</a:t>
            </a:r>
            <a:r>
              <a:rPr lang="en-US" altLang="ja-JP" sz="3200" b="1"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円</a:t>
            </a:r>
            <a:r>
              <a:rPr lang="en-US" altLang="ja-JP" sz="2800" dirty="0">
                <a:latin typeface="ＭＳ ゴシック" panose="020B0609070205080204" pitchFamily="49" charset="-128"/>
                <a:ea typeface="ＭＳ ゴシック" panose="020B0609070205080204" pitchFamily="49" charset="-128"/>
              </a:rPr>
              <a:t>/kWh(300kWh</a:t>
            </a:r>
            <a:r>
              <a:rPr lang="ja-JP" altLang="ja-JP" sz="2800" dirty="0">
                <a:latin typeface="ＭＳ ゴシック" panose="020B0609070205080204" pitchFamily="49" charset="-128"/>
                <a:ea typeface="ＭＳ ゴシック" panose="020B0609070205080204" pitchFamily="49" charset="-128"/>
              </a:rPr>
              <a:t>越え</a:t>
            </a:r>
            <a:r>
              <a:rPr lang="en-US" altLang="ja-JP" sz="2800" dirty="0">
                <a:latin typeface="ＭＳ ゴシック" panose="020B0609070205080204" pitchFamily="49" charset="-128"/>
                <a:ea typeface="ＭＳ ゴシック" panose="020B0609070205080204" pitchFamily="49" charset="-128"/>
              </a:rPr>
              <a:t>)</a:t>
            </a:r>
            <a:r>
              <a:rPr lang="en-US" altLang="ja-JP" sz="3200" b="1" dirty="0">
                <a:latin typeface="ＭＳ ゴシック" panose="020B0609070205080204" pitchFamily="49" charset="-128"/>
                <a:ea typeface="ＭＳ ゴシック" panose="020B0609070205080204" pitchFamily="49" charset="-128"/>
              </a:rPr>
              <a:t>​</a:t>
            </a:r>
          </a:p>
          <a:p>
            <a:pPr fontAlgn="base"/>
            <a:r>
              <a:rPr lang="ja-JP" altLang="en-US" sz="2800"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＋再エネ賦課金</a:t>
            </a:r>
            <a:r>
              <a:rPr lang="en-US" altLang="ja-JP" sz="2800" dirty="0">
                <a:latin typeface="ＭＳ ゴシック" panose="020B0609070205080204" pitchFamily="49" charset="-128"/>
                <a:ea typeface="ＭＳ ゴシック" panose="020B0609070205080204" pitchFamily="49" charset="-128"/>
              </a:rPr>
              <a:t>(</a:t>
            </a:r>
            <a:r>
              <a:rPr lang="en-US" altLang="ja-JP" sz="2800" b="1" dirty="0">
                <a:latin typeface="ＭＳ ゴシック" panose="020B0609070205080204" pitchFamily="49" charset="-128"/>
                <a:ea typeface="ＭＳ ゴシック" panose="020B0609070205080204" pitchFamily="49" charset="-128"/>
              </a:rPr>
              <a:t>2.95</a:t>
            </a:r>
            <a:r>
              <a:rPr lang="ja-JP" altLang="ja-JP" sz="2800" b="1" dirty="0">
                <a:latin typeface="ＭＳ ゴシック" panose="020B0609070205080204" pitchFamily="49" charset="-128"/>
                <a:ea typeface="ＭＳ ゴシック" panose="020B0609070205080204" pitchFamily="49" charset="-128"/>
              </a:rPr>
              <a:t> 円</a:t>
            </a:r>
            <a:r>
              <a:rPr lang="en-US" altLang="ja-JP" sz="2800" b="1" dirty="0">
                <a:latin typeface="ＭＳ ゴシック" panose="020B0609070205080204" pitchFamily="49" charset="-128"/>
                <a:ea typeface="ＭＳ ゴシック" panose="020B0609070205080204" pitchFamily="49" charset="-128"/>
              </a:rPr>
              <a:t>/kWh​</a:t>
            </a:r>
            <a:r>
              <a:rPr lang="en-US" altLang="ja-JP" sz="2800" dirty="0">
                <a:latin typeface="ＭＳ ゴシック" panose="020B0609070205080204" pitchFamily="49" charset="-128"/>
                <a:ea typeface="ＭＳ ゴシック" panose="020B0609070205080204" pitchFamily="49" charset="-128"/>
              </a:rPr>
              <a:t>)</a:t>
            </a:r>
          </a:p>
          <a:p>
            <a:pPr fontAlgn="base"/>
            <a:r>
              <a:rPr lang="ja-JP" altLang="en-US" sz="2800"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＋燃料調整額</a:t>
            </a:r>
            <a:r>
              <a:rPr lang="en-US" altLang="ja-JP" sz="2800" dirty="0">
                <a:latin typeface="ＭＳ ゴシック" panose="020B0609070205080204" pitchFamily="49" charset="-128"/>
                <a:ea typeface="ＭＳ ゴシック" panose="020B0609070205080204" pitchFamily="49" charset="-128"/>
              </a:rPr>
              <a:t>​(</a:t>
            </a:r>
            <a:r>
              <a:rPr lang="en-US" altLang="ja-JP" sz="2800" b="1" dirty="0">
                <a:latin typeface="ＭＳ ゴシック" panose="020B0609070205080204" pitchFamily="49" charset="-128"/>
                <a:ea typeface="ＭＳ ゴシック" panose="020B0609070205080204" pitchFamily="49" charset="-128"/>
              </a:rPr>
              <a:t>-1.88 </a:t>
            </a:r>
            <a:r>
              <a:rPr lang="ja-JP" altLang="ja-JP" sz="2800" b="1" dirty="0">
                <a:latin typeface="ＭＳ ゴシック" panose="020B0609070205080204" pitchFamily="49" charset="-128"/>
                <a:ea typeface="ＭＳ ゴシック" panose="020B0609070205080204" pitchFamily="49" charset="-128"/>
              </a:rPr>
              <a:t>円</a:t>
            </a:r>
            <a:r>
              <a:rPr lang="en-US" altLang="ja-JP" sz="2800" b="1" dirty="0">
                <a:latin typeface="ＭＳ ゴシック" panose="020B0609070205080204" pitchFamily="49" charset="-128"/>
                <a:ea typeface="ＭＳ ゴシック" panose="020B0609070205080204" pitchFamily="49" charset="-128"/>
              </a:rPr>
              <a:t>/kWh</a:t>
            </a:r>
            <a:r>
              <a:rPr lang="en-US" altLang="ja-JP" sz="2800" dirty="0">
                <a:latin typeface="ＭＳ ゴシック" panose="020B0609070205080204" pitchFamily="49" charset="-128"/>
                <a:ea typeface="ＭＳ ゴシック" panose="020B0609070205080204" pitchFamily="49" charset="-128"/>
              </a:rPr>
              <a:t>)</a:t>
            </a:r>
          </a:p>
          <a:p>
            <a:pPr fontAlgn="base"/>
            <a:r>
              <a:rPr lang="en-US" altLang="ja-JP" sz="3200" b="1" dirty="0">
                <a:latin typeface="ＭＳ ゴシック" panose="020B0609070205080204" pitchFamily="49" charset="-128"/>
                <a:ea typeface="ＭＳ ゴシック" panose="020B0609070205080204" pitchFamily="49" charset="-128"/>
              </a:rPr>
              <a:t>​</a:t>
            </a:r>
          </a:p>
          <a:p>
            <a:endParaRPr kumimoji="1" lang="ja-JP" altLang="en-US" sz="2000" dirty="0"/>
          </a:p>
        </p:txBody>
      </p:sp>
      <p:sp>
        <p:nvSpPr>
          <p:cNvPr id="10" name="テキスト ボックス 9">
            <a:extLst>
              <a:ext uri="{FF2B5EF4-FFF2-40B4-BE49-F238E27FC236}">
                <a16:creationId xmlns:a16="http://schemas.microsoft.com/office/drawing/2014/main" id="{583E20AF-C4BD-42F6-91D0-E4268EE1962B}"/>
              </a:ext>
            </a:extLst>
          </p:cNvPr>
          <p:cNvSpPr txBox="1"/>
          <p:nvPr/>
        </p:nvSpPr>
        <p:spPr>
          <a:xfrm>
            <a:off x="5373784" y="6035161"/>
            <a:ext cx="3341914" cy="369332"/>
          </a:xfrm>
          <a:prstGeom prst="rect">
            <a:avLst/>
          </a:prstGeom>
          <a:noFill/>
        </p:spPr>
        <p:txBody>
          <a:bodyPr wrap="square" rtlCol="0">
            <a:spAutoFit/>
          </a:bodyPr>
          <a:lstStyle/>
          <a:p>
            <a:r>
              <a:rPr kumimoji="1" lang="en-US" altLang="ja-JP" b="1" dirty="0"/>
              <a:t>※</a:t>
            </a:r>
            <a:r>
              <a:rPr kumimoji="1" lang="ja-JP" altLang="en-US" b="1" dirty="0"/>
              <a:t>東京ガス</a:t>
            </a:r>
            <a:r>
              <a:rPr kumimoji="1" lang="en-US" altLang="ja-JP" b="1" dirty="0"/>
              <a:t>HP</a:t>
            </a:r>
            <a:r>
              <a:rPr kumimoji="1" lang="ja-JP" altLang="en-US" b="1" dirty="0"/>
              <a:t>を参考に作成</a:t>
            </a:r>
          </a:p>
        </p:txBody>
      </p:sp>
      <p:sp>
        <p:nvSpPr>
          <p:cNvPr id="3" name="テキスト ボックス 2">
            <a:extLst>
              <a:ext uri="{FF2B5EF4-FFF2-40B4-BE49-F238E27FC236}">
                <a16:creationId xmlns:a16="http://schemas.microsoft.com/office/drawing/2014/main" id="{0DDC0915-4CBC-4AEC-828C-1B1F11C38DBC}"/>
              </a:ext>
            </a:extLst>
          </p:cNvPr>
          <p:cNvSpPr txBox="1"/>
          <p:nvPr/>
        </p:nvSpPr>
        <p:spPr>
          <a:xfrm>
            <a:off x="1030778" y="1795959"/>
            <a:ext cx="1438453" cy="461665"/>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基本料金</a:t>
            </a:r>
          </a:p>
        </p:txBody>
      </p:sp>
      <p:sp>
        <p:nvSpPr>
          <p:cNvPr id="4" name="テキスト ボックス 3">
            <a:extLst>
              <a:ext uri="{FF2B5EF4-FFF2-40B4-BE49-F238E27FC236}">
                <a16:creationId xmlns:a16="http://schemas.microsoft.com/office/drawing/2014/main" id="{628C0668-0B37-4989-B570-D50A873179CD}"/>
              </a:ext>
            </a:extLst>
          </p:cNvPr>
          <p:cNvSpPr txBox="1"/>
          <p:nvPr/>
        </p:nvSpPr>
        <p:spPr>
          <a:xfrm>
            <a:off x="2695732" y="1795958"/>
            <a:ext cx="1511346" cy="461665"/>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従量料金</a:t>
            </a:r>
          </a:p>
        </p:txBody>
      </p:sp>
      <p:sp>
        <p:nvSpPr>
          <p:cNvPr id="6" name="テキスト ボックス 5">
            <a:extLst>
              <a:ext uri="{FF2B5EF4-FFF2-40B4-BE49-F238E27FC236}">
                <a16:creationId xmlns:a16="http://schemas.microsoft.com/office/drawing/2014/main" id="{BFE355B4-E3A4-4DF6-8D1B-683A49D4D74F}"/>
              </a:ext>
            </a:extLst>
          </p:cNvPr>
          <p:cNvSpPr txBox="1"/>
          <p:nvPr/>
        </p:nvSpPr>
        <p:spPr>
          <a:xfrm>
            <a:off x="746620" y="5041595"/>
            <a:ext cx="6920917" cy="769441"/>
          </a:xfrm>
          <a:prstGeom prst="rect">
            <a:avLst/>
          </a:prstGeom>
          <a:noFill/>
        </p:spPr>
        <p:txBody>
          <a:bodyPr wrap="square" rtlCol="0">
            <a:spAutoFit/>
          </a:bodyPr>
          <a:lstStyle/>
          <a:p>
            <a:r>
              <a:rPr kumimoji="1" lang="ja-JP" altLang="en-US" sz="4400" b="1" dirty="0">
                <a:latin typeface="ＭＳ ゴシック" panose="020B0609070205080204" pitchFamily="49" charset="-128"/>
                <a:ea typeface="ＭＳ ゴシック" panose="020B0609070205080204" pitchFamily="49" charset="-128"/>
              </a:rPr>
              <a:t>＝</a:t>
            </a:r>
            <a:r>
              <a:rPr kumimoji="1" lang="en-US" altLang="ja-JP" sz="4400" b="1" u="sng" dirty="0">
                <a:latin typeface="ＭＳ ゴシック" panose="020B0609070205080204" pitchFamily="49" charset="-128"/>
                <a:ea typeface="ＭＳ ゴシック" panose="020B0609070205080204" pitchFamily="49" charset="-128"/>
              </a:rPr>
              <a:t>22,400.0</a:t>
            </a:r>
            <a:r>
              <a:rPr kumimoji="1" lang="ja-JP" altLang="en-US" sz="4400" b="1" u="sng" dirty="0">
                <a:latin typeface="ＭＳ ゴシック" panose="020B0609070205080204" pitchFamily="49" charset="-128"/>
                <a:ea typeface="ＭＳ ゴシック" panose="020B0609070205080204" pitchFamily="49" charset="-128"/>
              </a:rPr>
              <a:t>円</a:t>
            </a:r>
          </a:p>
        </p:txBody>
      </p:sp>
      <p:sp>
        <p:nvSpPr>
          <p:cNvPr id="9" name="正方形/長方形 8">
            <a:extLst>
              <a:ext uri="{FF2B5EF4-FFF2-40B4-BE49-F238E27FC236}">
                <a16:creationId xmlns:a16="http://schemas.microsoft.com/office/drawing/2014/main" id="{6DB411EB-38E0-444A-B523-9E173C57903F}"/>
              </a:ext>
            </a:extLst>
          </p:cNvPr>
          <p:cNvSpPr/>
          <p:nvPr/>
        </p:nvSpPr>
        <p:spPr>
          <a:xfrm>
            <a:off x="0" y="88426"/>
            <a:ext cx="646331" cy="369332"/>
          </a:xfrm>
          <a:prstGeom prst="rect">
            <a:avLst/>
          </a:prstGeom>
        </p:spPr>
        <p:txBody>
          <a:bodyPr wrap="none">
            <a:spAutoFit/>
          </a:bodyPr>
          <a:lstStyle/>
          <a:p>
            <a:r>
              <a:rPr kumimoji="1" lang="ja-JP" altLang="en-US" b="1"/>
              <a:t>２章</a:t>
            </a:r>
          </a:p>
        </p:txBody>
      </p:sp>
      <p:sp>
        <p:nvSpPr>
          <p:cNvPr id="11" name="スライド番号プレースホルダー 10">
            <a:extLst>
              <a:ext uri="{FF2B5EF4-FFF2-40B4-BE49-F238E27FC236}">
                <a16:creationId xmlns:a16="http://schemas.microsoft.com/office/drawing/2014/main" id="{6E3FBD8C-CE26-4085-B58D-CEB34ADF0D18}"/>
              </a:ext>
            </a:extLst>
          </p:cNvPr>
          <p:cNvSpPr>
            <a:spLocks noGrp="1"/>
          </p:cNvSpPr>
          <p:nvPr>
            <p:ph type="sldNum" sz="quarter" idx="12"/>
          </p:nvPr>
        </p:nvSpPr>
        <p:spPr/>
        <p:txBody>
          <a:bodyPr/>
          <a:lstStyle/>
          <a:p>
            <a:fld id="{3B4D2EC4-1B58-483B-971C-946C9F6A56B1}" type="slidenum">
              <a:rPr kumimoji="1" lang="ja-JP" altLang="en-US" smtClean="0"/>
              <a:t>23</a:t>
            </a:fld>
            <a:endParaRPr kumimoji="1" lang="ja-JP" altLang="en-US"/>
          </a:p>
        </p:txBody>
      </p:sp>
    </p:spTree>
    <p:extLst>
      <p:ext uri="{BB962C8B-B14F-4D97-AF65-F5344CB8AC3E}">
        <p14:creationId xmlns:p14="http://schemas.microsoft.com/office/powerpoint/2010/main" val="224033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テキスト が含まれている画像&#10;&#10;自動的に生成された説明">
            <a:extLst>
              <a:ext uri="{FF2B5EF4-FFF2-40B4-BE49-F238E27FC236}">
                <a16:creationId xmlns:a16="http://schemas.microsoft.com/office/drawing/2014/main" id="{0A82FC39-B650-401E-94F2-8EA380D45117}"/>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a:off x="0" y="0"/>
            <a:ext cx="9144000" cy="6858000"/>
          </a:xfrm>
        </p:spPr>
      </p:pic>
      <p:sp>
        <p:nvSpPr>
          <p:cNvPr id="2" name="タイトル 1">
            <a:extLst>
              <a:ext uri="{FF2B5EF4-FFF2-40B4-BE49-F238E27FC236}">
                <a16:creationId xmlns:a16="http://schemas.microsoft.com/office/drawing/2014/main" id="{AA724B0C-0338-4009-AE27-FB3CFFA6CA00}"/>
              </a:ext>
            </a:extLst>
          </p:cNvPr>
          <p:cNvSpPr>
            <a:spLocks noGrp="1"/>
          </p:cNvSpPr>
          <p:nvPr>
            <p:ph type="title"/>
          </p:nvPr>
        </p:nvSpPr>
        <p:spPr>
          <a:xfrm>
            <a:off x="2763161" y="625710"/>
            <a:ext cx="4001861" cy="1124257"/>
          </a:xfrm>
        </p:spPr>
        <p:txBody>
          <a:bodyPr>
            <a:normAutofit/>
          </a:bodyPr>
          <a:lstStyle/>
          <a:p>
            <a:r>
              <a:rPr kumimoji="1" lang="ja-JP" altLang="en-US" sz="5400" b="1">
                <a:latin typeface="ＭＳ ゴシック" panose="020B0609070205080204" pitchFamily="49" charset="-128"/>
                <a:ea typeface="ＭＳ ゴシック" panose="020B0609070205080204" pitchFamily="49" charset="-128"/>
              </a:rPr>
              <a:t>みんな電力</a:t>
            </a:r>
          </a:p>
        </p:txBody>
      </p:sp>
      <p:sp>
        <p:nvSpPr>
          <p:cNvPr id="8" name="テキスト ボックス 7">
            <a:extLst>
              <a:ext uri="{FF2B5EF4-FFF2-40B4-BE49-F238E27FC236}">
                <a16:creationId xmlns:a16="http://schemas.microsoft.com/office/drawing/2014/main" id="{11D53581-350F-46F5-AE59-45F57F288A30}"/>
              </a:ext>
            </a:extLst>
          </p:cNvPr>
          <p:cNvSpPr txBox="1"/>
          <p:nvPr/>
        </p:nvSpPr>
        <p:spPr>
          <a:xfrm>
            <a:off x="83504" y="2181077"/>
            <a:ext cx="9030409" cy="2215991"/>
          </a:xfrm>
          <a:prstGeom prst="rect">
            <a:avLst/>
          </a:prstGeom>
          <a:noFill/>
        </p:spPr>
        <p:txBody>
          <a:bodyPr wrap="square" rtlCol="0">
            <a:spAutoFit/>
          </a:bodyPr>
          <a:lstStyle/>
          <a:p>
            <a:pPr fontAlgn="base"/>
            <a:r>
              <a:rPr lang="ja-JP" altLang="ja-JP" sz="2800" dirty="0">
                <a:latin typeface="ＭＳ ゴシック" panose="020B0609070205080204" pitchFamily="49" charset="-128"/>
                <a:ea typeface="ＭＳ ゴシック" panose="020B0609070205080204" pitchFamily="49" charset="-128"/>
              </a:rPr>
              <a:t>料金＝</a:t>
            </a:r>
            <a:r>
              <a:rPr lang="en-US" altLang="ja-JP" sz="4000" b="1" dirty="0">
                <a:latin typeface="ＭＳ ゴシック" panose="020B0609070205080204" pitchFamily="49" charset="-128"/>
                <a:ea typeface="ＭＳ ゴシック" panose="020B0609070205080204" pitchFamily="49" charset="-128"/>
              </a:rPr>
              <a:t>1215 </a:t>
            </a:r>
            <a:r>
              <a:rPr lang="ja-JP" altLang="ja-JP" sz="2800" dirty="0">
                <a:latin typeface="ＭＳ ゴシック" panose="020B0609070205080204" pitchFamily="49" charset="-128"/>
                <a:ea typeface="ＭＳ ゴシック" panose="020B0609070205080204" pitchFamily="49" charset="-128"/>
              </a:rPr>
              <a:t>円＋</a:t>
            </a:r>
            <a:r>
              <a:rPr lang="en-US" altLang="ja-JP" sz="4000" b="1" dirty="0">
                <a:latin typeface="ＭＳ ゴシック" panose="020B0609070205080204" pitchFamily="49" charset="-128"/>
                <a:ea typeface="ＭＳ ゴシック" panose="020B0609070205080204" pitchFamily="49" charset="-128"/>
              </a:rPr>
              <a:t>24.99 </a:t>
            </a:r>
            <a:r>
              <a:rPr lang="ja-JP" altLang="ja-JP" sz="2800" dirty="0">
                <a:latin typeface="ＭＳ ゴシック" panose="020B0609070205080204" pitchFamily="49" charset="-128"/>
                <a:ea typeface="ＭＳ ゴシック" panose="020B0609070205080204" pitchFamily="49" charset="-128"/>
              </a:rPr>
              <a:t>円</a:t>
            </a:r>
            <a:r>
              <a:rPr lang="en-US" altLang="ja-JP" sz="2800" dirty="0">
                <a:latin typeface="ＭＳ ゴシック" panose="020B0609070205080204" pitchFamily="49" charset="-128"/>
                <a:ea typeface="ＭＳ ゴシック" panose="020B0609070205080204" pitchFamily="49" charset="-128"/>
              </a:rPr>
              <a:t>/kWh</a:t>
            </a:r>
          </a:p>
          <a:p>
            <a:pPr fontAlgn="base"/>
            <a:r>
              <a:rPr lang="ja-JP" altLang="en-US" sz="2800" dirty="0">
                <a:latin typeface="ＭＳ ゴシック" panose="020B0609070205080204" pitchFamily="49" charset="-128"/>
                <a:ea typeface="ＭＳ ゴシック" panose="020B0609070205080204" pitchFamily="49" charset="-128"/>
              </a:rPr>
              <a:t>　　　－</a:t>
            </a:r>
            <a:r>
              <a:rPr lang="en-US" altLang="ja-JP" sz="2800" b="1" dirty="0">
                <a:latin typeface="ＭＳ ゴシック" panose="020B0609070205080204" pitchFamily="49" charset="-128"/>
                <a:ea typeface="ＭＳ ゴシック" panose="020B0609070205080204" pitchFamily="49" charset="-128"/>
              </a:rPr>
              <a:t>1.93</a:t>
            </a:r>
            <a:r>
              <a:rPr lang="en-US" altLang="ja-JP" sz="1050" b="1"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円</a:t>
            </a:r>
            <a:r>
              <a:rPr lang="en-US" altLang="ja-JP" sz="2800" dirty="0">
                <a:latin typeface="ＭＳ ゴシック" panose="020B0609070205080204" pitchFamily="49" charset="-128"/>
                <a:ea typeface="ＭＳ ゴシック" panose="020B0609070205080204" pitchFamily="49" charset="-128"/>
              </a:rPr>
              <a:t>/kWh(</a:t>
            </a:r>
            <a:r>
              <a:rPr lang="ja-JP" altLang="ja-JP" sz="2800" dirty="0">
                <a:latin typeface="ＭＳ ゴシック" panose="020B0609070205080204" pitchFamily="49" charset="-128"/>
                <a:ea typeface="ＭＳ ゴシック" panose="020B0609070205080204" pitchFamily="49" charset="-128"/>
              </a:rPr>
              <a:t>みんな割</a:t>
            </a:r>
            <a:r>
              <a:rPr lang="en-US" altLang="ja-JP" sz="2800" baseline="30000" dirty="0">
                <a:latin typeface="ＭＳ ゴシック" panose="020B0609070205080204" pitchFamily="49" charset="-128"/>
                <a:ea typeface="ＭＳ ゴシック" panose="020B0609070205080204" pitchFamily="49" charset="-128"/>
              </a:rPr>
              <a:t>※</a:t>
            </a:r>
            <a:r>
              <a:rPr lang="en-US" altLang="ja-JP" sz="2800" dirty="0">
                <a:latin typeface="ＭＳ ゴシック" panose="020B0609070205080204" pitchFamily="49" charset="-128"/>
                <a:ea typeface="ＭＳ ゴシック" panose="020B0609070205080204" pitchFamily="49" charset="-128"/>
              </a:rPr>
              <a:t>)</a:t>
            </a:r>
            <a:r>
              <a:rPr lang="ja-JP" altLang="en-US" sz="2800" b="1" dirty="0">
                <a:latin typeface="ＭＳ ゴシック" panose="020B0609070205080204" pitchFamily="49" charset="-128"/>
                <a:ea typeface="ＭＳ ゴシック" panose="020B0609070205080204" pitchFamily="49" charset="-128"/>
              </a:rPr>
              <a:t>　　　</a:t>
            </a:r>
            <a:br>
              <a:rPr lang="en-US" altLang="ja-JP" sz="2800" b="1" dirty="0">
                <a:latin typeface="ＭＳ ゴシック" panose="020B0609070205080204" pitchFamily="49" charset="-128"/>
                <a:ea typeface="ＭＳ ゴシック" panose="020B0609070205080204" pitchFamily="49" charset="-128"/>
              </a:rPr>
            </a:br>
            <a:r>
              <a:rPr lang="ja-JP" altLang="en-US" sz="2800" b="1"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＋再エネ賦課金</a:t>
            </a:r>
            <a:r>
              <a:rPr lang="en-US" altLang="ja-JP" sz="2800" dirty="0">
                <a:latin typeface="ＭＳ ゴシック" panose="020B0609070205080204" pitchFamily="49" charset="-128"/>
                <a:ea typeface="ＭＳ ゴシック" panose="020B0609070205080204" pitchFamily="49" charset="-128"/>
              </a:rPr>
              <a:t>(</a:t>
            </a:r>
            <a:r>
              <a:rPr lang="en-US" altLang="ja-JP" sz="2800" b="1" dirty="0">
                <a:latin typeface="ＭＳ ゴシック" panose="020B0609070205080204" pitchFamily="49" charset="-128"/>
                <a:ea typeface="ＭＳ ゴシック" panose="020B0609070205080204" pitchFamily="49" charset="-128"/>
              </a:rPr>
              <a:t>2.95</a:t>
            </a:r>
            <a:r>
              <a:rPr lang="ja-JP" altLang="ja-JP" sz="2800" b="1" dirty="0">
                <a:latin typeface="ＭＳ ゴシック" panose="020B0609070205080204" pitchFamily="49" charset="-128"/>
                <a:ea typeface="ＭＳ ゴシック" panose="020B0609070205080204" pitchFamily="49" charset="-128"/>
              </a:rPr>
              <a:t> 円</a:t>
            </a:r>
            <a:r>
              <a:rPr lang="en-US" altLang="ja-JP" sz="2800" b="1" dirty="0">
                <a:latin typeface="ＭＳ ゴシック" panose="020B0609070205080204" pitchFamily="49" charset="-128"/>
                <a:ea typeface="ＭＳ ゴシック" panose="020B0609070205080204" pitchFamily="49" charset="-128"/>
              </a:rPr>
              <a:t>/kWh​</a:t>
            </a:r>
            <a:r>
              <a:rPr lang="en-US" altLang="ja-JP" sz="2800" dirty="0">
                <a:latin typeface="ＭＳ ゴシック" panose="020B0609070205080204" pitchFamily="49" charset="-128"/>
                <a:ea typeface="ＭＳ ゴシック" panose="020B0609070205080204" pitchFamily="49" charset="-128"/>
              </a:rPr>
              <a:t>)</a:t>
            </a:r>
            <a:r>
              <a:rPr lang="en-US" altLang="ja-JP" sz="2400" dirty="0">
                <a:latin typeface="ＭＳ ゴシック" panose="020B0609070205080204" pitchFamily="49" charset="-128"/>
                <a:ea typeface="ＭＳ ゴシック" panose="020B0609070205080204" pitchFamily="49" charset="-128"/>
              </a:rPr>
              <a:t>​</a:t>
            </a:r>
          </a:p>
          <a:p>
            <a:pPr fontAlgn="base"/>
            <a:r>
              <a:rPr lang="en-US" altLang="ja-JP" sz="2400" b="1" dirty="0">
                <a:latin typeface="ＭＳ ゴシック" panose="020B0609070205080204" pitchFamily="49" charset="-128"/>
                <a:ea typeface="ＭＳ ゴシック" panose="020B0609070205080204" pitchFamily="49" charset="-128"/>
              </a:rPr>
              <a:t>​</a:t>
            </a:r>
          </a:p>
          <a:p>
            <a:endParaRPr kumimoji="1" lang="ja-JP" altLang="en-US" dirty="0"/>
          </a:p>
        </p:txBody>
      </p:sp>
      <p:sp>
        <p:nvSpPr>
          <p:cNvPr id="10" name="テキスト ボックス 9">
            <a:extLst>
              <a:ext uri="{FF2B5EF4-FFF2-40B4-BE49-F238E27FC236}">
                <a16:creationId xmlns:a16="http://schemas.microsoft.com/office/drawing/2014/main" id="{994F7164-99EA-4782-BDAF-59F0AC931B62}"/>
              </a:ext>
            </a:extLst>
          </p:cNvPr>
          <p:cNvSpPr txBox="1"/>
          <p:nvPr/>
        </p:nvSpPr>
        <p:spPr>
          <a:xfrm>
            <a:off x="4988379" y="6303779"/>
            <a:ext cx="3526971" cy="369332"/>
          </a:xfrm>
          <a:prstGeom prst="rect">
            <a:avLst/>
          </a:prstGeom>
          <a:noFill/>
        </p:spPr>
        <p:txBody>
          <a:bodyPr wrap="square" rtlCol="0">
            <a:spAutoFit/>
          </a:bodyPr>
          <a:lstStyle/>
          <a:p>
            <a:r>
              <a:rPr kumimoji="1" lang="en-US" altLang="ja-JP" b="1" dirty="0"/>
              <a:t>※</a:t>
            </a:r>
            <a:r>
              <a:rPr kumimoji="1" lang="ja-JP" altLang="en-US" b="1" dirty="0"/>
              <a:t>みんな電力</a:t>
            </a:r>
            <a:r>
              <a:rPr kumimoji="1" lang="en-US" altLang="ja-JP" b="1" dirty="0"/>
              <a:t>HP</a:t>
            </a:r>
            <a:r>
              <a:rPr kumimoji="1" lang="ja-JP" altLang="en-US" b="1" dirty="0"/>
              <a:t>を参考に作成</a:t>
            </a:r>
          </a:p>
        </p:txBody>
      </p:sp>
      <p:sp>
        <p:nvSpPr>
          <p:cNvPr id="4" name="テキスト ボックス 3">
            <a:extLst>
              <a:ext uri="{FF2B5EF4-FFF2-40B4-BE49-F238E27FC236}">
                <a16:creationId xmlns:a16="http://schemas.microsoft.com/office/drawing/2014/main" id="{AA74F1D8-AC5A-4783-BD63-2A022F235469}"/>
              </a:ext>
            </a:extLst>
          </p:cNvPr>
          <p:cNvSpPr txBox="1"/>
          <p:nvPr/>
        </p:nvSpPr>
        <p:spPr>
          <a:xfrm>
            <a:off x="1119123" y="1918194"/>
            <a:ext cx="1549953" cy="461665"/>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基本料金</a:t>
            </a:r>
          </a:p>
        </p:txBody>
      </p:sp>
      <p:sp>
        <p:nvSpPr>
          <p:cNvPr id="6" name="テキスト ボックス 5">
            <a:extLst>
              <a:ext uri="{FF2B5EF4-FFF2-40B4-BE49-F238E27FC236}">
                <a16:creationId xmlns:a16="http://schemas.microsoft.com/office/drawing/2014/main" id="{378BA614-565D-49FD-93B6-EC5F3987A62D}"/>
              </a:ext>
            </a:extLst>
          </p:cNvPr>
          <p:cNvSpPr txBox="1"/>
          <p:nvPr/>
        </p:nvSpPr>
        <p:spPr>
          <a:xfrm>
            <a:off x="3147881" y="1912435"/>
            <a:ext cx="1549953" cy="461665"/>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従量料金</a:t>
            </a:r>
          </a:p>
        </p:txBody>
      </p:sp>
      <p:sp>
        <p:nvSpPr>
          <p:cNvPr id="3" name="テキスト ボックス 2">
            <a:extLst>
              <a:ext uri="{FF2B5EF4-FFF2-40B4-BE49-F238E27FC236}">
                <a16:creationId xmlns:a16="http://schemas.microsoft.com/office/drawing/2014/main" id="{7454231D-76BF-4A3A-A4C3-A49428FF6693}"/>
              </a:ext>
            </a:extLst>
          </p:cNvPr>
          <p:cNvSpPr txBox="1"/>
          <p:nvPr/>
        </p:nvSpPr>
        <p:spPr>
          <a:xfrm>
            <a:off x="471062" y="5134005"/>
            <a:ext cx="8255291" cy="984885"/>
          </a:xfrm>
          <a:prstGeom prst="rect">
            <a:avLst/>
          </a:prstGeom>
          <a:noFill/>
        </p:spPr>
        <p:txBody>
          <a:bodyPr wrap="square" rtlCol="0">
            <a:spAutoFit/>
          </a:bodyPr>
          <a:lstStyle/>
          <a:p>
            <a:r>
              <a:rPr lang="en-US" altLang="ja-JP" sz="2000" b="1" dirty="0">
                <a:latin typeface="ＭＳ ゴシック" panose="020B0609070205080204" pitchFamily="49" charset="-128"/>
                <a:ea typeface="ＭＳ ゴシック" panose="020B0609070205080204" pitchFamily="49" charset="-128"/>
              </a:rPr>
              <a:t>※</a:t>
            </a:r>
            <a:r>
              <a:rPr lang="ja-JP" altLang="ja-JP" sz="2000" b="1" dirty="0">
                <a:latin typeface="ＭＳ ゴシック" panose="020B0609070205080204" pitchFamily="49" charset="-128"/>
                <a:ea typeface="ＭＳ ゴシック" panose="020B0609070205080204" pitchFamily="49" charset="-128"/>
              </a:rPr>
              <a:t>みんな割は</a:t>
            </a:r>
            <a:r>
              <a:rPr lang="ja-JP" altLang="en-US" sz="2000" b="1" dirty="0">
                <a:latin typeface="ＭＳ ゴシック" panose="020B0609070205080204" pitchFamily="49" charset="-128"/>
                <a:ea typeface="ＭＳ ゴシック" panose="020B0609070205080204" pitchFamily="49" charset="-128"/>
              </a:rPr>
              <a:t>過去</a:t>
            </a:r>
            <a:r>
              <a:rPr lang="en-US" altLang="ja-JP" sz="2000" b="1" dirty="0">
                <a:latin typeface="ＭＳ ゴシック" panose="020B0609070205080204" pitchFamily="49" charset="-128"/>
                <a:ea typeface="ＭＳ ゴシック" panose="020B0609070205080204" pitchFamily="49" charset="-128"/>
              </a:rPr>
              <a:t>6</a:t>
            </a:r>
            <a:r>
              <a:rPr lang="ja-JP" altLang="en-US" sz="2000" b="1" dirty="0">
                <a:latin typeface="ＭＳ ゴシック" panose="020B0609070205080204" pitchFamily="49" charset="-128"/>
                <a:ea typeface="ＭＳ ゴシック" panose="020B0609070205080204" pitchFamily="49" charset="-128"/>
              </a:rPr>
              <a:t>ヶ月の仕入価格の実績をもとに、電源コスト調整</a:t>
            </a:r>
            <a:endParaRPr lang="en-US" altLang="ja-JP" sz="2000" b="1" dirty="0">
              <a:latin typeface="ＭＳ ゴシック" panose="020B0609070205080204" pitchFamily="49" charset="-128"/>
              <a:ea typeface="ＭＳ ゴシック" panose="020B0609070205080204" pitchFamily="49" charset="-128"/>
            </a:endParaRPr>
          </a:p>
          <a:p>
            <a:r>
              <a:rPr lang="ja-JP" altLang="en-US" sz="2000" b="1" dirty="0">
                <a:latin typeface="ＭＳ ゴシック" panose="020B0609070205080204" pitchFamily="49" charset="-128"/>
                <a:ea typeface="ＭＳ ゴシック" panose="020B0609070205080204" pitchFamily="49" charset="-128"/>
              </a:rPr>
              <a:t>　単価を算定して、電気料金に反映している</a:t>
            </a:r>
            <a:r>
              <a:rPr lang="en-US" altLang="ja-JP" sz="2000" b="1" dirty="0">
                <a:latin typeface="ＭＳ ゴシック" panose="020B0609070205080204" pitchFamily="49" charset="-128"/>
                <a:ea typeface="ＭＳ ゴシック" panose="020B0609070205080204" pitchFamily="49" charset="-128"/>
              </a:rPr>
              <a:t>(</a:t>
            </a:r>
            <a:r>
              <a:rPr lang="ja-JP" altLang="en-US" sz="2000" b="1" dirty="0">
                <a:latin typeface="ＭＳ ゴシック" panose="020B0609070205080204" pitchFamily="49" charset="-128"/>
                <a:ea typeface="ＭＳ ゴシック" panose="020B0609070205080204" pitchFamily="49" charset="-128"/>
              </a:rPr>
              <a:t>燃料調整額を含む</a:t>
            </a:r>
            <a:r>
              <a:rPr lang="en-US" altLang="ja-JP" sz="2000" b="1" dirty="0">
                <a:latin typeface="ＭＳ ゴシック" panose="020B0609070205080204" pitchFamily="49" charset="-128"/>
                <a:ea typeface="ＭＳ ゴシック" panose="020B0609070205080204" pitchFamily="49" charset="-128"/>
              </a:rPr>
              <a:t>)</a:t>
            </a:r>
          </a:p>
          <a:p>
            <a:endParaRPr kumimoji="1" lang="ja-JP" altLang="en-US" dirty="0"/>
          </a:p>
        </p:txBody>
      </p:sp>
      <p:sp>
        <p:nvSpPr>
          <p:cNvPr id="9" name="テキスト ボックス 8">
            <a:extLst>
              <a:ext uri="{FF2B5EF4-FFF2-40B4-BE49-F238E27FC236}">
                <a16:creationId xmlns:a16="http://schemas.microsoft.com/office/drawing/2014/main" id="{A0E06036-7817-4095-92DC-678978CEC389}"/>
              </a:ext>
            </a:extLst>
          </p:cNvPr>
          <p:cNvSpPr txBox="1"/>
          <p:nvPr/>
        </p:nvSpPr>
        <p:spPr>
          <a:xfrm>
            <a:off x="738231" y="3763392"/>
            <a:ext cx="6845416" cy="769441"/>
          </a:xfrm>
          <a:prstGeom prst="rect">
            <a:avLst/>
          </a:prstGeom>
          <a:noFill/>
        </p:spPr>
        <p:txBody>
          <a:bodyPr wrap="square" rtlCol="0">
            <a:spAutoFit/>
          </a:bodyPr>
          <a:lstStyle/>
          <a:p>
            <a:r>
              <a:rPr kumimoji="1" lang="ja-JP" altLang="en-US" sz="4400" b="1" dirty="0">
                <a:latin typeface="ＭＳ ゴシック" panose="020B0609070205080204" pitchFamily="49" charset="-128"/>
                <a:ea typeface="ＭＳ ゴシック" panose="020B0609070205080204" pitchFamily="49" charset="-128"/>
              </a:rPr>
              <a:t>＝</a:t>
            </a:r>
            <a:r>
              <a:rPr kumimoji="1" lang="en-US" altLang="ja-JP" sz="4400" b="1" u="sng" dirty="0">
                <a:latin typeface="ＭＳ ゴシック" panose="020B0609070205080204" pitchFamily="49" charset="-128"/>
                <a:ea typeface="ＭＳ ゴシック" panose="020B0609070205080204" pitchFamily="49" charset="-128"/>
              </a:rPr>
              <a:t>21,502.8</a:t>
            </a:r>
            <a:r>
              <a:rPr kumimoji="1" lang="ja-JP" altLang="en-US" sz="4400" b="1" u="sng" dirty="0">
                <a:latin typeface="ＭＳ ゴシック" panose="020B0609070205080204" pitchFamily="49" charset="-128"/>
                <a:ea typeface="ＭＳ ゴシック" panose="020B0609070205080204" pitchFamily="49" charset="-128"/>
              </a:rPr>
              <a:t>円</a:t>
            </a:r>
          </a:p>
        </p:txBody>
      </p:sp>
      <p:sp>
        <p:nvSpPr>
          <p:cNvPr id="11" name="正方形/長方形 10">
            <a:extLst>
              <a:ext uri="{FF2B5EF4-FFF2-40B4-BE49-F238E27FC236}">
                <a16:creationId xmlns:a16="http://schemas.microsoft.com/office/drawing/2014/main" id="{0581C91C-837B-4101-BFAA-127C85652A4C}"/>
              </a:ext>
            </a:extLst>
          </p:cNvPr>
          <p:cNvSpPr/>
          <p:nvPr/>
        </p:nvSpPr>
        <p:spPr>
          <a:xfrm>
            <a:off x="-17681" y="34257"/>
            <a:ext cx="646331" cy="369332"/>
          </a:xfrm>
          <a:prstGeom prst="rect">
            <a:avLst/>
          </a:prstGeom>
        </p:spPr>
        <p:txBody>
          <a:bodyPr wrap="none">
            <a:spAutoFit/>
          </a:bodyPr>
          <a:lstStyle/>
          <a:p>
            <a:r>
              <a:rPr kumimoji="1" lang="ja-JP" altLang="en-US" b="1"/>
              <a:t>２章</a:t>
            </a:r>
          </a:p>
        </p:txBody>
      </p:sp>
      <p:sp>
        <p:nvSpPr>
          <p:cNvPr id="12" name="スライド番号プレースホルダー 11">
            <a:extLst>
              <a:ext uri="{FF2B5EF4-FFF2-40B4-BE49-F238E27FC236}">
                <a16:creationId xmlns:a16="http://schemas.microsoft.com/office/drawing/2014/main" id="{80F8D59B-DA23-4F6E-8998-300E14E3E00A}"/>
              </a:ext>
            </a:extLst>
          </p:cNvPr>
          <p:cNvSpPr>
            <a:spLocks noGrp="1"/>
          </p:cNvSpPr>
          <p:nvPr>
            <p:ph type="sldNum" sz="quarter" idx="12"/>
          </p:nvPr>
        </p:nvSpPr>
        <p:spPr/>
        <p:txBody>
          <a:bodyPr/>
          <a:lstStyle/>
          <a:p>
            <a:fld id="{3B4D2EC4-1B58-483B-971C-946C9F6A56B1}" type="slidenum">
              <a:rPr kumimoji="1" lang="ja-JP" altLang="en-US" smtClean="0"/>
              <a:t>24</a:t>
            </a:fld>
            <a:endParaRPr kumimoji="1" lang="ja-JP" altLang="en-US"/>
          </a:p>
        </p:txBody>
      </p:sp>
    </p:spTree>
    <p:extLst>
      <p:ext uri="{BB962C8B-B14F-4D97-AF65-F5344CB8AC3E}">
        <p14:creationId xmlns:p14="http://schemas.microsoft.com/office/powerpoint/2010/main" val="3176523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テキスト が含まれている画像&#10;&#10;自動的に生成された説明">
            <a:extLst>
              <a:ext uri="{FF2B5EF4-FFF2-40B4-BE49-F238E27FC236}">
                <a16:creationId xmlns:a16="http://schemas.microsoft.com/office/drawing/2014/main" id="{B5EB8B7B-09A3-4353-9F70-02775A3BEF5D}"/>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a:off x="0" y="5819"/>
            <a:ext cx="9144000" cy="6858000"/>
          </a:xfrm>
        </p:spPr>
      </p:pic>
      <p:sp>
        <p:nvSpPr>
          <p:cNvPr id="2" name="タイトル 1">
            <a:extLst>
              <a:ext uri="{FF2B5EF4-FFF2-40B4-BE49-F238E27FC236}">
                <a16:creationId xmlns:a16="http://schemas.microsoft.com/office/drawing/2014/main" id="{AC896C0C-3165-44AE-A90E-C331660C7F27}"/>
              </a:ext>
            </a:extLst>
          </p:cNvPr>
          <p:cNvSpPr>
            <a:spLocks noGrp="1"/>
          </p:cNvSpPr>
          <p:nvPr>
            <p:ph type="title"/>
          </p:nvPr>
        </p:nvSpPr>
        <p:spPr>
          <a:xfrm>
            <a:off x="2975882" y="245383"/>
            <a:ext cx="3192236" cy="1325563"/>
          </a:xfrm>
        </p:spPr>
        <p:txBody>
          <a:bodyPr>
            <a:normAutofit/>
          </a:bodyPr>
          <a:lstStyle/>
          <a:p>
            <a:r>
              <a:rPr kumimoji="1" lang="ja-JP" altLang="en-US" sz="5400" b="1">
                <a:latin typeface="ＭＳ ゴシック" panose="020B0609070205080204" pitchFamily="49" charset="-128"/>
                <a:ea typeface="ＭＳ ゴシック" panose="020B0609070205080204" pitchFamily="49" charset="-128"/>
              </a:rPr>
              <a:t>湘南電力</a:t>
            </a:r>
          </a:p>
        </p:txBody>
      </p:sp>
      <p:sp>
        <p:nvSpPr>
          <p:cNvPr id="8" name="テキスト ボックス 7">
            <a:extLst>
              <a:ext uri="{FF2B5EF4-FFF2-40B4-BE49-F238E27FC236}">
                <a16:creationId xmlns:a16="http://schemas.microsoft.com/office/drawing/2014/main" id="{B9106CF3-438A-4634-9F8E-0B4984821948}"/>
              </a:ext>
            </a:extLst>
          </p:cNvPr>
          <p:cNvSpPr txBox="1"/>
          <p:nvPr/>
        </p:nvSpPr>
        <p:spPr>
          <a:xfrm>
            <a:off x="0" y="2066527"/>
            <a:ext cx="9581322" cy="3631763"/>
          </a:xfrm>
          <a:prstGeom prst="rect">
            <a:avLst/>
          </a:prstGeom>
          <a:noFill/>
        </p:spPr>
        <p:txBody>
          <a:bodyPr wrap="square" rtlCol="0">
            <a:spAutoFit/>
          </a:bodyPr>
          <a:lstStyle/>
          <a:p>
            <a:pPr fontAlgn="base"/>
            <a:r>
              <a:rPr lang="ja-JP" altLang="ja-JP" sz="2800" dirty="0">
                <a:latin typeface="ＭＳ ゴシック" panose="020B0609070205080204" pitchFamily="49" charset="-128"/>
                <a:ea typeface="ＭＳ ゴシック" panose="020B0609070205080204" pitchFamily="49" charset="-128"/>
              </a:rPr>
              <a:t>料金＝</a:t>
            </a:r>
            <a:r>
              <a:rPr lang="en-US" altLang="ja-JP" sz="4000" b="1" dirty="0">
                <a:latin typeface="ＭＳ ゴシック" panose="020B0609070205080204" pitchFamily="49" charset="-128"/>
                <a:ea typeface="ＭＳ ゴシック" panose="020B0609070205080204" pitchFamily="49" charset="-128"/>
              </a:rPr>
              <a:t>1361.88</a:t>
            </a:r>
            <a:r>
              <a:rPr lang="ja-JP" altLang="ja-JP" sz="2800" dirty="0">
                <a:latin typeface="ＭＳ ゴシック" panose="020B0609070205080204" pitchFamily="49" charset="-128"/>
                <a:ea typeface="ＭＳ ゴシック" panose="020B0609070205080204" pitchFamily="49" charset="-128"/>
              </a:rPr>
              <a:t>円</a:t>
            </a:r>
            <a:r>
              <a:rPr lang="ja-JP" altLang="en-US" sz="2800" dirty="0">
                <a:latin typeface="ＭＳ ゴシック" panose="020B0609070205080204" pitchFamily="49" charset="-128"/>
                <a:ea typeface="ＭＳ ゴシック" panose="020B0609070205080204" pitchFamily="49" charset="-128"/>
              </a:rPr>
              <a:t>＋</a:t>
            </a:r>
            <a:r>
              <a:rPr lang="en-US" altLang="ja-JP" sz="4000" b="1" dirty="0">
                <a:latin typeface="ＭＳ ゴシック" panose="020B0609070205080204" pitchFamily="49" charset="-128"/>
                <a:ea typeface="ＭＳ ゴシック" panose="020B0609070205080204" pitchFamily="49" charset="-128"/>
              </a:rPr>
              <a:t>19.32 </a:t>
            </a:r>
            <a:r>
              <a:rPr lang="ja-JP" altLang="ja-JP" sz="2800" dirty="0">
                <a:latin typeface="ＭＳ ゴシック" panose="020B0609070205080204" pitchFamily="49" charset="-128"/>
                <a:ea typeface="ＭＳ ゴシック" panose="020B0609070205080204" pitchFamily="49" charset="-128"/>
              </a:rPr>
              <a:t>円</a:t>
            </a:r>
            <a:r>
              <a:rPr lang="en-US" altLang="ja-JP" sz="2800" dirty="0">
                <a:latin typeface="ＭＳ ゴシック" panose="020B0609070205080204" pitchFamily="49" charset="-128"/>
                <a:ea typeface="ＭＳ ゴシック" panose="020B0609070205080204" pitchFamily="49" charset="-128"/>
              </a:rPr>
              <a:t>/kWh</a:t>
            </a:r>
            <a:r>
              <a:rPr lang="en-US" altLang="ja-JP" sz="2400" dirty="0">
                <a:latin typeface="ＭＳ ゴシック" panose="020B0609070205080204" pitchFamily="49" charset="-128"/>
                <a:ea typeface="ＭＳ ゴシック" panose="020B0609070205080204" pitchFamily="49" charset="-128"/>
              </a:rPr>
              <a:t>(120kWh</a:t>
            </a:r>
            <a:r>
              <a:rPr lang="ja-JP" altLang="ja-JP" sz="2400" dirty="0">
                <a:latin typeface="ＭＳ ゴシック" panose="020B0609070205080204" pitchFamily="49" charset="-128"/>
                <a:ea typeface="ＭＳ ゴシック" panose="020B0609070205080204" pitchFamily="49" charset="-128"/>
              </a:rPr>
              <a:t>以下</a:t>
            </a:r>
            <a:r>
              <a:rPr lang="en-US" altLang="ja-JP" sz="2400" dirty="0">
                <a:latin typeface="ＭＳ ゴシック" panose="020B0609070205080204" pitchFamily="49" charset="-128"/>
                <a:ea typeface="ＭＳ ゴシック" panose="020B0609070205080204" pitchFamily="49" charset="-128"/>
              </a:rPr>
              <a:t>)</a:t>
            </a:r>
            <a:r>
              <a:rPr lang="en-US" altLang="ja-JP" sz="3200" b="1" dirty="0">
                <a:latin typeface="ＭＳ ゴシック" panose="020B0609070205080204" pitchFamily="49" charset="-128"/>
                <a:ea typeface="ＭＳ ゴシック" panose="020B0609070205080204" pitchFamily="49" charset="-128"/>
              </a:rPr>
              <a:t>​</a:t>
            </a:r>
          </a:p>
          <a:p>
            <a:pPr fontAlgn="base"/>
            <a:r>
              <a:rPr lang="ja-JP" altLang="ja-JP" sz="3200" b="1" dirty="0">
                <a:latin typeface="ＭＳ ゴシック" panose="020B0609070205080204" pitchFamily="49" charset="-128"/>
                <a:ea typeface="ＭＳ ゴシック" panose="020B0609070205080204" pitchFamily="49" charset="-128"/>
              </a:rPr>
              <a:t>　          </a:t>
            </a:r>
            <a:r>
              <a:rPr lang="en-US" altLang="ja-JP" sz="3200" b="1" dirty="0">
                <a:latin typeface="ＭＳ ゴシック" panose="020B0609070205080204" pitchFamily="49" charset="-128"/>
                <a:ea typeface="ＭＳ ゴシック" panose="020B0609070205080204" pitchFamily="49" charset="-128"/>
              </a:rPr>
              <a:t>  </a:t>
            </a:r>
            <a:r>
              <a:rPr lang="ja-JP" altLang="ja-JP" sz="3200" b="1" dirty="0">
                <a:latin typeface="ＭＳ ゴシック" panose="020B0609070205080204" pitchFamily="49" charset="-128"/>
                <a:ea typeface="ＭＳ ゴシック" panose="020B0609070205080204" pitchFamily="49" charset="-128"/>
              </a:rPr>
              <a:t>  </a:t>
            </a:r>
            <a:r>
              <a:rPr lang="en-US" altLang="ja-JP" sz="4000" b="1" dirty="0">
                <a:latin typeface="ＭＳ ゴシック" panose="020B0609070205080204" pitchFamily="49" charset="-128"/>
                <a:ea typeface="ＭＳ ゴシック" panose="020B0609070205080204" pitchFamily="49" charset="-128"/>
              </a:rPr>
              <a:t>25.22 </a:t>
            </a:r>
            <a:r>
              <a:rPr lang="ja-JP" altLang="ja-JP" sz="2800" dirty="0">
                <a:latin typeface="ＭＳ ゴシック" panose="020B0609070205080204" pitchFamily="49" charset="-128"/>
                <a:ea typeface="ＭＳ ゴシック" panose="020B0609070205080204" pitchFamily="49" charset="-128"/>
              </a:rPr>
              <a:t>円</a:t>
            </a:r>
            <a:r>
              <a:rPr lang="en-US" altLang="ja-JP" sz="2800" dirty="0">
                <a:latin typeface="ＭＳ ゴシック" panose="020B0609070205080204" pitchFamily="49" charset="-128"/>
                <a:ea typeface="ＭＳ ゴシック" panose="020B0609070205080204" pitchFamily="49" charset="-128"/>
              </a:rPr>
              <a:t>/kWh</a:t>
            </a:r>
            <a:r>
              <a:rPr lang="en-US" altLang="ja-JP" sz="2400" dirty="0">
                <a:latin typeface="ＭＳ ゴシック" panose="020B0609070205080204" pitchFamily="49" charset="-128"/>
                <a:ea typeface="ＭＳ ゴシック" panose="020B0609070205080204" pitchFamily="49" charset="-128"/>
              </a:rPr>
              <a:t>(120kWh</a:t>
            </a:r>
            <a:r>
              <a:rPr lang="ja-JP" altLang="en-US" sz="2400" dirty="0">
                <a:latin typeface="ＭＳ ゴシック" panose="020B0609070205080204" pitchFamily="49" charset="-128"/>
                <a:ea typeface="ＭＳ ゴシック" panose="020B0609070205080204" pitchFamily="49" charset="-128"/>
              </a:rPr>
              <a:t>～</a:t>
            </a:r>
            <a:r>
              <a:rPr lang="en-US" altLang="ja-JP" sz="2400" dirty="0">
                <a:latin typeface="ＭＳ ゴシック" panose="020B0609070205080204" pitchFamily="49" charset="-128"/>
                <a:ea typeface="ＭＳ ゴシック" panose="020B0609070205080204" pitchFamily="49" charset="-128"/>
              </a:rPr>
              <a:t>300kWh</a:t>
            </a:r>
            <a:r>
              <a:rPr lang="ja-JP" altLang="ja-JP" sz="2400" dirty="0">
                <a:latin typeface="ＭＳ ゴシック" panose="020B0609070205080204" pitchFamily="49" charset="-128"/>
                <a:ea typeface="ＭＳ ゴシック" panose="020B0609070205080204" pitchFamily="49" charset="-128"/>
              </a:rPr>
              <a:t>以下</a:t>
            </a:r>
            <a:r>
              <a:rPr lang="en-US" altLang="ja-JP" sz="2400" dirty="0">
                <a:latin typeface="ＭＳ ゴシック" panose="020B0609070205080204" pitchFamily="49" charset="-128"/>
                <a:ea typeface="ＭＳ ゴシック" panose="020B0609070205080204" pitchFamily="49" charset="-128"/>
              </a:rPr>
              <a:t>)</a:t>
            </a:r>
            <a:r>
              <a:rPr lang="en-US" altLang="ja-JP" sz="2800" dirty="0">
                <a:latin typeface="ＭＳ ゴシック" panose="020B0609070205080204" pitchFamily="49" charset="-128"/>
                <a:ea typeface="ＭＳ ゴシック" panose="020B0609070205080204" pitchFamily="49" charset="-128"/>
              </a:rPr>
              <a:t>​</a:t>
            </a:r>
          </a:p>
          <a:p>
            <a:pPr fontAlgn="base"/>
            <a:r>
              <a:rPr lang="ja-JP" altLang="ja-JP" sz="3200" b="1" dirty="0">
                <a:latin typeface="ＭＳ ゴシック" panose="020B0609070205080204" pitchFamily="49" charset="-128"/>
                <a:ea typeface="ＭＳ ゴシック" panose="020B0609070205080204" pitchFamily="49" charset="-128"/>
              </a:rPr>
              <a:t>　          </a:t>
            </a:r>
            <a:r>
              <a:rPr lang="en-US" altLang="ja-JP" sz="3200" b="1" dirty="0">
                <a:latin typeface="ＭＳ ゴシック" panose="020B0609070205080204" pitchFamily="49" charset="-128"/>
                <a:ea typeface="ＭＳ ゴシック" panose="020B0609070205080204" pitchFamily="49" charset="-128"/>
              </a:rPr>
              <a:t>  </a:t>
            </a:r>
            <a:r>
              <a:rPr lang="ja-JP" altLang="ja-JP" sz="3200" b="1" dirty="0">
                <a:latin typeface="ＭＳ ゴシック" panose="020B0609070205080204" pitchFamily="49" charset="-128"/>
                <a:ea typeface="ＭＳ ゴシック" panose="020B0609070205080204" pitchFamily="49" charset="-128"/>
              </a:rPr>
              <a:t>  </a:t>
            </a:r>
            <a:r>
              <a:rPr lang="en-US" altLang="ja-JP" sz="4000" b="1" dirty="0">
                <a:latin typeface="ＭＳ ゴシック" panose="020B0609070205080204" pitchFamily="49" charset="-128"/>
                <a:ea typeface="ＭＳ ゴシック" panose="020B0609070205080204" pitchFamily="49" charset="-128"/>
              </a:rPr>
              <a:t>28.51</a:t>
            </a:r>
            <a:r>
              <a:rPr lang="en-US" altLang="ja-JP" sz="1000" b="1"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円</a:t>
            </a:r>
            <a:r>
              <a:rPr lang="en-US" altLang="ja-JP" sz="2800" dirty="0">
                <a:latin typeface="ＭＳ ゴシック" panose="020B0609070205080204" pitchFamily="49" charset="-128"/>
                <a:ea typeface="ＭＳ ゴシック" panose="020B0609070205080204" pitchFamily="49" charset="-128"/>
              </a:rPr>
              <a:t>/kWh</a:t>
            </a:r>
            <a:r>
              <a:rPr lang="en-US" altLang="ja-JP" sz="2400" dirty="0">
                <a:latin typeface="ＭＳ ゴシック" panose="020B0609070205080204" pitchFamily="49" charset="-128"/>
                <a:ea typeface="ＭＳ ゴシック" panose="020B0609070205080204" pitchFamily="49" charset="-128"/>
              </a:rPr>
              <a:t>(300kWh</a:t>
            </a:r>
            <a:r>
              <a:rPr lang="ja-JP" altLang="ja-JP" sz="2400" dirty="0">
                <a:latin typeface="ＭＳ ゴシック" panose="020B0609070205080204" pitchFamily="49" charset="-128"/>
                <a:ea typeface="ＭＳ ゴシック" panose="020B0609070205080204" pitchFamily="49" charset="-128"/>
              </a:rPr>
              <a:t>超え</a:t>
            </a:r>
            <a:r>
              <a:rPr lang="en-US" altLang="ja-JP" sz="2400" dirty="0">
                <a:latin typeface="ＭＳ ゴシック" panose="020B0609070205080204" pitchFamily="49" charset="-128"/>
                <a:ea typeface="ＭＳ ゴシック" panose="020B0609070205080204" pitchFamily="49" charset="-128"/>
              </a:rPr>
              <a:t>)</a:t>
            </a:r>
            <a:r>
              <a:rPr lang="en-US" altLang="ja-JP" sz="2800" b="1" dirty="0">
                <a:latin typeface="ＭＳ ゴシック" panose="020B0609070205080204" pitchFamily="49" charset="-128"/>
                <a:ea typeface="ＭＳ ゴシック" panose="020B0609070205080204" pitchFamily="49" charset="-128"/>
              </a:rPr>
              <a:t>​</a:t>
            </a:r>
          </a:p>
          <a:p>
            <a:pPr fontAlgn="base"/>
            <a:r>
              <a:rPr lang="en-US" altLang="ja-JP" sz="3200" b="1" dirty="0">
                <a:latin typeface="ＭＳ ゴシック" panose="020B0609070205080204" pitchFamily="49" charset="-128"/>
                <a:ea typeface="ＭＳ ゴシック" panose="020B0609070205080204" pitchFamily="49" charset="-128"/>
              </a:rPr>
              <a:t>      </a:t>
            </a:r>
            <a:r>
              <a:rPr lang="ja-JP" altLang="en-US" sz="2800" dirty="0">
                <a:latin typeface="ＭＳ ゴシック" panose="020B0609070205080204" pitchFamily="49" charset="-128"/>
                <a:ea typeface="ＭＳ ゴシック" panose="020B0609070205080204" pitchFamily="49" charset="-128"/>
              </a:rPr>
              <a:t>＋</a:t>
            </a:r>
            <a:r>
              <a:rPr lang="ja-JP" altLang="ja-JP" sz="2800" dirty="0">
                <a:latin typeface="ＭＳ ゴシック" panose="020B0609070205080204" pitchFamily="49" charset="-128"/>
                <a:ea typeface="ＭＳ ゴシック" panose="020B0609070205080204" pitchFamily="49" charset="-128"/>
              </a:rPr>
              <a:t>再エネ賦課金</a:t>
            </a:r>
            <a:r>
              <a:rPr lang="en-US" altLang="ja-JP" sz="2800" dirty="0">
                <a:latin typeface="ＭＳ ゴシック" panose="020B0609070205080204" pitchFamily="49" charset="-128"/>
                <a:ea typeface="ＭＳ ゴシック" panose="020B0609070205080204" pitchFamily="49" charset="-128"/>
              </a:rPr>
              <a:t>(</a:t>
            </a:r>
            <a:r>
              <a:rPr lang="en-US" altLang="ja-JP" sz="2800" b="1" dirty="0">
                <a:latin typeface="ＭＳ ゴシック" panose="020B0609070205080204" pitchFamily="49" charset="-128"/>
                <a:ea typeface="ＭＳ ゴシック" panose="020B0609070205080204" pitchFamily="49" charset="-128"/>
              </a:rPr>
              <a:t>2.95</a:t>
            </a:r>
            <a:r>
              <a:rPr lang="ja-JP" altLang="ja-JP" sz="2800" b="1" dirty="0">
                <a:latin typeface="ＭＳ ゴシック" panose="020B0609070205080204" pitchFamily="49" charset="-128"/>
                <a:ea typeface="ＭＳ ゴシック" panose="020B0609070205080204" pitchFamily="49" charset="-128"/>
              </a:rPr>
              <a:t> 円</a:t>
            </a:r>
            <a:r>
              <a:rPr lang="en-US" altLang="ja-JP" sz="2800" b="1" dirty="0">
                <a:latin typeface="ＭＳ ゴシック" panose="020B0609070205080204" pitchFamily="49" charset="-128"/>
                <a:ea typeface="ＭＳ ゴシック" panose="020B0609070205080204" pitchFamily="49" charset="-128"/>
              </a:rPr>
              <a:t>/kWh​</a:t>
            </a:r>
            <a:r>
              <a:rPr lang="en-US" altLang="ja-JP" sz="2800" dirty="0">
                <a:latin typeface="ＭＳ ゴシック" panose="020B0609070205080204" pitchFamily="49" charset="-128"/>
                <a:ea typeface="ＭＳ ゴシック" panose="020B0609070205080204" pitchFamily="49" charset="-128"/>
              </a:rPr>
              <a:t>)</a:t>
            </a:r>
          </a:p>
          <a:p>
            <a:pPr fontAlgn="base"/>
            <a:r>
              <a:rPr lang="ja-JP" altLang="en-US" sz="2800" dirty="0">
                <a:latin typeface="ＭＳ ゴシック" panose="020B0609070205080204" pitchFamily="49" charset="-128"/>
                <a:ea typeface="ＭＳ ゴシック" panose="020B0609070205080204" pitchFamily="49" charset="-128"/>
              </a:rPr>
              <a:t>　　　 </a:t>
            </a:r>
            <a:r>
              <a:rPr lang="ja-JP" altLang="ja-JP" sz="2800" dirty="0">
                <a:latin typeface="ＭＳ ゴシック" panose="020B0609070205080204" pitchFamily="49" charset="-128"/>
                <a:ea typeface="ＭＳ ゴシック" panose="020B0609070205080204" pitchFamily="49" charset="-128"/>
              </a:rPr>
              <a:t>＋燃料調整額</a:t>
            </a:r>
            <a:r>
              <a:rPr lang="en-US" altLang="ja-JP" sz="2800" dirty="0">
                <a:latin typeface="ＭＳ ゴシック" panose="020B0609070205080204" pitchFamily="49" charset="-128"/>
                <a:ea typeface="ＭＳ ゴシック" panose="020B0609070205080204" pitchFamily="49" charset="-128"/>
              </a:rPr>
              <a:t>​(</a:t>
            </a:r>
            <a:r>
              <a:rPr lang="en-US" altLang="ja-JP" sz="2800" b="1" dirty="0">
                <a:latin typeface="ＭＳ ゴシック" panose="020B0609070205080204" pitchFamily="49" charset="-128"/>
                <a:ea typeface="ＭＳ ゴシック" panose="020B0609070205080204" pitchFamily="49" charset="-128"/>
              </a:rPr>
              <a:t>-1.88 </a:t>
            </a:r>
            <a:r>
              <a:rPr lang="ja-JP" altLang="ja-JP" sz="2800" b="1" dirty="0">
                <a:latin typeface="ＭＳ ゴシック" panose="020B0609070205080204" pitchFamily="49" charset="-128"/>
                <a:ea typeface="ＭＳ ゴシック" panose="020B0609070205080204" pitchFamily="49" charset="-128"/>
              </a:rPr>
              <a:t>円</a:t>
            </a:r>
            <a:r>
              <a:rPr lang="en-US" altLang="ja-JP" sz="2800" b="1" dirty="0">
                <a:latin typeface="ＭＳ ゴシック" panose="020B0609070205080204" pitchFamily="49" charset="-128"/>
                <a:ea typeface="ＭＳ ゴシック" panose="020B0609070205080204" pitchFamily="49" charset="-128"/>
              </a:rPr>
              <a:t>/kWh</a:t>
            </a:r>
            <a:r>
              <a:rPr lang="en-US" altLang="ja-JP" sz="2800" dirty="0">
                <a:latin typeface="ＭＳ ゴシック" panose="020B0609070205080204" pitchFamily="49" charset="-128"/>
                <a:ea typeface="ＭＳ ゴシック" panose="020B0609070205080204" pitchFamily="49" charset="-128"/>
              </a:rPr>
              <a:t>)</a:t>
            </a:r>
          </a:p>
          <a:p>
            <a:pPr fontAlgn="base"/>
            <a:r>
              <a:rPr lang="en-US" altLang="ja-JP" sz="3200" b="1" dirty="0">
                <a:latin typeface="ＭＳ ゴシック" panose="020B0609070205080204" pitchFamily="49" charset="-128"/>
                <a:ea typeface="ＭＳ ゴシック" panose="020B0609070205080204" pitchFamily="49" charset="-128"/>
              </a:rPr>
              <a:t>​</a:t>
            </a:r>
          </a:p>
          <a:p>
            <a:endParaRPr kumimoji="1" lang="ja-JP" altLang="en-US" dirty="0"/>
          </a:p>
        </p:txBody>
      </p:sp>
      <p:sp>
        <p:nvSpPr>
          <p:cNvPr id="11" name="テキスト ボックス 10">
            <a:extLst>
              <a:ext uri="{FF2B5EF4-FFF2-40B4-BE49-F238E27FC236}">
                <a16:creationId xmlns:a16="http://schemas.microsoft.com/office/drawing/2014/main" id="{BB7755FE-9B2A-472F-AAA6-B0599048723A}"/>
              </a:ext>
            </a:extLst>
          </p:cNvPr>
          <p:cNvSpPr txBox="1"/>
          <p:nvPr/>
        </p:nvSpPr>
        <p:spPr>
          <a:xfrm>
            <a:off x="6457950" y="402771"/>
            <a:ext cx="2860221" cy="369332"/>
          </a:xfrm>
          <a:prstGeom prst="rect">
            <a:avLst/>
          </a:prstGeom>
          <a:noFill/>
        </p:spPr>
        <p:txBody>
          <a:bodyPr wrap="square" rtlCol="0">
            <a:spAutoFit/>
          </a:bodyPr>
          <a:lstStyle/>
          <a:p>
            <a:endParaRPr kumimoji="1" lang="ja-JP" altLang="en-US"/>
          </a:p>
        </p:txBody>
      </p:sp>
      <p:sp>
        <p:nvSpPr>
          <p:cNvPr id="3" name="テキスト ボックス 2">
            <a:extLst>
              <a:ext uri="{FF2B5EF4-FFF2-40B4-BE49-F238E27FC236}">
                <a16:creationId xmlns:a16="http://schemas.microsoft.com/office/drawing/2014/main" id="{F6735E0E-90C3-4846-85C4-0F9504340BEB}"/>
              </a:ext>
            </a:extLst>
          </p:cNvPr>
          <p:cNvSpPr txBox="1"/>
          <p:nvPr/>
        </p:nvSpPr>
        <p:spPr>
          <a:xfrm>
            <a:off x="5486400" y="6085897"/>
            <a:ext cx="4146037" cy="369332"/>
          </a:xfrm>
          <a:prstGeom prst="rect">
            <a:avLst/>
          </a:prstGeom>
          <a:noFill/>
        </p:spPr>
        <p:txBody>
          <a:bodyPr wrap="square" rtlCol="0">
            <a:spAutoFit/>
          </a:bodyPr>
          <a:lstStyle/>
          <a:p>
            <a:r>
              <a:rPr kumimoji="1" lang="en-US" altLang="ja-JP" b="1" dirty="0"/>
              <a:t>※</a:t>
            </a:r>
            <a:r>
              <a:rPr kumimoji="1" lang="ja-JP" altLang="en-US" b="1" dirty="0"/>
              <a:t>湘南電力</a:t>
            </a:r>
            <a:r>
              <a:rPr kumimoji="1" lang="en-US" altLang="ja-JP" b="1" dirty="0"/>
              <a:t>HP</a:t>
            </a:r>
            <a:r>
              <a:rPr kumimoji="1" lang="ja-JP" altLang="en-US" b="1" dirty="0"/>
              <a:t>を参考に作成</a:t>
            </a:r>
          </a:p>
        </p:txBody>
      </p:sp>
      <p:sp>
        <p:nvSpPr>
          <p:cNvPr id="4" name="テキスト ボックス 3">
            <a:extLst>
              <a:ext uri="{FF2B5EF4-FFF2-40B4-BE49-F238E27FC236}">
                <a16:creationId xmlns:a16="http://schemas.microsoft.com/office/drawing/2014/main" id="{5B42C60F-E38D-431E-82E6-D57D948DD5E2}"/>
              </a:ext>
            </a:extLst>
          </p:cNvPr>
          <p:cNvSpPr txBox="1"/>
          <p:nvPr/>
        </p:nvSpPr>
        <p:spPr>
          <a:xfrm>
            <a:off x="1181337" y="1630045"/>
            <a:ext cx="1564900" cy="461665"/>
          </a:xfrm>
          <a:prstGeom prst="rect">
            <a:avLst/>
          </a:prstGeom>
          <a:noFill/>
        </p:spPr>
        <p:txBody>
          <a:bodyPr wrap="square" rtlCol="0" anchor="t">
            <a:spAutoFit/>
          </a:bodyPr>
          <a:lstStyle/>
          <a:p>
            <a:r>
              <a:rPr kumimoji="1" lang="ja-JP" altLang="en-US" sz="2400" b="1" dirty="0">
                <a:latin typeface="ＭＳ ゴシック"/>
                <a:ea typeface="ＭＳ ゴシック"/>
              </a:rPr>
              <a:t>基本料金</a:t>
            </a:r>
          </a:p>
        </p:txBody>
      </p:sp>
      <p:sp>
        <p:nvSpPr>
          <p:cNvPr id="6" name="テキスト ボックス 5">
            <a:extLst>
              <a:ext uri="{FF2B5EF4-FFF2-40B4-BE49-F238E27FC236}">
                <a16:creationId xmlns:a16="http://schemas.microsoft.com/office/drawing/2014/main" id="{E78989FB-0132-4977-ACEE-2499CA59290D}"/>
              </a:ext>
            </a:extLst>
          </p:cNvPr>
          <p:cNvSpPr txBox="1"/>
          <p:nvPr/>
        </p:nvSpPr>
        <p:spPr>
          <a:xfrm>
            <a:off x="3631406" y="1624237"/>
            <a:ext cx="1653657" cy="461665"/>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従量料金</a:t>
            </a:r>
          </a:p>
        </p:txBody>
      </p:sp>
      <p:sp>
        <p:nvSpPr>
          <p:cNvPr id="9" name="テキスト ボックス 8">
            <a:extLst>
              <a:ext uri="{FF2B5EF4-FFF2-40B4-BE49-F238E27FC236}">
                <a16:creationId xmlns:a16="http://schemas.microsoft.com/office/drawing/2014/main" id="{6A9C8D8C-E3C1-4AB0-BDD5-E1058C83D80F}"/>
              </a:ext>
            </a:extLst>
          </p:cNvPr>
          <p:cNvSpPr txBox="1"/>
          <p:nvPr/>
        </p:nvSpPr>
        <p:spPr>
          <a:xfrm>
            <a:off x="787054" y="5050584"/>
            <a:ext cx="5890582" cy="769441"/>
          </a:xfrm>
          <a:prstGeom prst="rect">
            <a:avLst/>
          </a:prstGeom>
          <a:noFill/>
        </p:spPr>
        <p:txBody>
          <a:bodyPr wrap="square" rtlCol="0">
            <a:spAutoFit/>
          </a:bodyPr>
          <a:lstStyle/>
          <a:p>
            <a:r>
              <a:rPr kumimoji="1" lang="ja-JP" altLang="en-US" sz="4400" b="1" dirty="0">
                <a:latin typeface="ＭＳ ゴシック" panose="020B0609070205080204" pitchFamily="49" charset="-128"/>
                <a:ea typeface="ＭＳ ゴシック" panose="020B0609070205080204" pitchFamily="49" charset="-128"/>
              </a:rPr>
              <a:t>＝</a:t>
            </a:r>
            <a:r>
              <a:rPr kumimoji="1" lang="en-US" altLang="ja-JP" sz="4400" b="1" u="sng" dirty="0">
                <a:latin typeface="ＭＳ ゴシック" panose="020B0609070205080204" pitchFamily="49" charset="-128"/>
                <a:ea typeface="ＭＳ ゴシック" panose="020B0609070205080204" pitchFamily="49" charset="-128"/>
              </a:rPr>
              <a:t>22,739.3</a:t>
            </a:r>
            <a:r>
              <a:rPr kumimoji="1" lang="ja-JP" altLang="en-US" sz="4400" b="1" u="sng" dirty="0">
                <a:latin typeface="ＭＳ ゴシック" panose="020B0609070205080204" pitchFamily="49" charset="-128"/>
                <a:ea typeface="ＭＳ ゴシック" panose="020B0609070205080204" pitchFamily="49" charset="-128"/>
              </a:rPr>
              <a:t>円</a:t>
            </a:r>
          </a:p>
        </p:txBody>
      </p:sp>
      <p:sp>
        <p:nvSpPr>
          <p:cNvPr id="10" name="正方形/長方形 9">
            <a:extLst>
              <a:ext uri="{FF2B5EF4-FFF2-40B4-BE49-F238E27FC236}">
                <a16:creationId xmlns:a16="http://schemas.microsoft.com/office/drawing/2014/main" id="{35B14168-0531-41C8-B844-021F6E7DEFC7}"/>
              </a:ext>
            </a:extLst>
          </p:cNvPr>
          <p:cNvSpPr/>
          <p:nvPr/>
        </p:nvSpPr>
        <p:spPr>
          <a:xfrm>
            <a:off x="0" y="33439"/>
            <a:ext cx="646331" cy="369332"/>
          </a:xfrm>
          <a:prstGeom prst="rect">
            <a:avLst/>
          </a:prstGeom>
        </p:spPr>
        <p:txBody>
          <a:bodyPr wrap="none">
            <a:spAutoFit/>
          </a:bodyPr>
          <a:lstStyle/>
          <a:p>
            <a:r>
              <a:rPr kumimoji="1" lang="ja-JP" altLang="en-US" b="1"/>
              <a:t>２章</a:t>
            </a:r>
          </a:p>
        </p:txBody>
      </p:sp>
      <p:sp>
        <p:nvSpPr>
          <p:cNvPr id="12" name="スライド番号プレースホルダー 11">
            <a:extLst>
              <a:ext uri="{FF2B5EF4-FFF2-40B4-BE49-F238E27FC236}">
                <a16:creationId xmlns:a16="http://schemas.microsoft.com/office/drawing/2014/main" id="{B91A43F1-54DB-4F25-A48B-8808FFBF94F4}"/>
              </a:ext>
            </a:extLst>
          </p:cNvPr>
          <p:cNvSpPr>
            <a:spLocks noGrp="1"/>
          </p:cNvSpPr>
          <p:nvPr>
            <p:ph type="sldNum" sz="quarter" idx="12"/>
          </p:nvPr>
        </p:nvSpPr>
        <p:spPr/>
        <p:txBody>
          <a:bodyPr/>
          <a:lstStyle/>
          <a:p>
            <a:fld id="{3B4D2EC4-1B58-483B-971C-946C9F6A56B1}" type="slidenum">
              <a:rPr kumimoji="1" lang="ja-JP" altLang="en-US" smtClean="0"/>
              <a:t>25</a:t>
            </a:fld>
            <a:endParaRPr kumimoji="1" lang="ja-JP" altLang="en-US"/>
          </a:p>
        </p:txBody>
      </p:sp>
    </p:spTree>
    <p:extLst>
      <p:ext uri="{BB962C8B-B14F-4D97-AF65-F5344CB8AC3E}">
        <p14:creationId xmlns:p14="http://schemas.microsoft.com/office/powerpoint/2010/main" val="1773781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建物, 屋外, 太陽電池, 屋根 が含まれている画像&#10;&#10;自動的に生成された説明">
            <a:extLst>
              <a:ext uri="{FF2B5EF4-FFF2-40B4-BE49-F238E27FC236}">
                <a16:creationId xmlns:a16="http://schemas.microsoft.com/office/drawing/2014/main" id="{AF45ED8C-2C8D-4D6B-912F-E6A24A1F45E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9144000" cy="6872500"/>
          </a:xfrm>
          <a:prstGeom prst="rect">
            <a:avLst/>
          </a:prstGeom>
        </p:spPr>
      </p:pic>
      <p:sp>
        <p:nvSpPr>
          <p:cNvPr id="4" name="正方形/長方形 3">
            <a:extLst>
              <a:ext uri="{FF2B5EF4-FFF2-40B4-BE49-F238E27FC236}">
                <a16:creationId xmlns:a16="http://schemas.microsoft.com/office/drawing/2014/main" id="{F31704A8-2261-429F-84AD-FA2CF064F838}"/>
              </a:ext>
            </a:extLst>
          </p:cNvPr>
          <p:cNvSpPr/>
          <p:nvPr/>
        </p:nvSpPr>
        <p:spPr>
          <a:xfrm>
            <a:off x="763478" y="916475"/>
            <a:ext cx="7832035" cy="4826431"/>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4FD2779-B7B3-4FE0-AB1C-F99A8A731364}"/>
              </a:ext>
            </a:extLst>
          </p:cNvPr>
          <p:cNvSpPr>
            <a:spLocks noGrp="1"/>
          </p:cNvSpPr>
          <p:nvPr>
            <p:ph type="title"/>
          </p:nvPr>
        </p:nvSpPr>
        <p:spPr>
          <a:xfrm>
            <a:off x="2598964" y="-7533"/>
            <a:ext cx="4161065" cy="1140897"/>
          </a:xfrm>
        </p:spPr>
        <p:txBody>
          <a:bodyPr/>
          <a:lstStyle/>
          <a:p>
            <a:r>
              <a:rPr lang="ja-JP" altLang="en-US" b="1">
                <a:latin typeface="ＭＳ ゴシック" panose="020B0609070205080204" pitchFamily="49" charset="-128"/>
                <a:ea typeface="ＭＳ ゴシック" panose="020B0609070205080204" pitchFamily="49" charset="-128"/>
              </a:rPr>
              <a:t>電気料金比較</a:t>
            </a:r>
            <a:endParaRPr kumimoji="1" lang="ja-JP" altLang="en-US" b="1">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367283D6-15AB-419B-AFE5-DF6E1211543B}"/>
              </a:ext>
            </a:extLst>
          </p:cNvPr>
          <p:cNvSpPr txBox="1"/>
          <p:nvPr/>
        </p:nvSpPr>
        <p:spPr>
          <a:xfrm>
            <a:off x="0" y="112992"/>
            <a:ext cx="892629" cy="369332"/>
          </a:xfrm>
          <a:prstGeom prst="rect">
            <a:avLst/>
          </a:prstGeom>
          <a:noFill/>
        </p:spPr>
        <p:txBody>
          <a:bodyPr wrap="square" rtlCol="0">
            <a:spAutoFit/>
          </a:bodyPr>
          <a:lstStyle/>
          <a:p>
            <a:r>
              <a:rPr kumimoji="1" lang="ja-JP" altLang="en-US" b="1"/>
              <a:t>２章</a:t>
            </a:r>
          </a:p>
        </p:txBody>
      </p:sp>
      <p:sp>
        <p:nvSpPr>
          <p:cNvPr id="16" name="テキスト ボックス 15">
            <a:extLst>
              <a:ext uri="{FF2B5EF4-FFF2-40B4-BE49-F238E27FC236}">
                <a16:creationId xmlns:a16="http://schemas.microsoft.com/office/drawing/2014/main" id="{F4EC03EC-3291-447E-8176-E801A06E785A}"/>
              </a:ext>
            </a:extLst>
          </p:cNvPr>
          <p:cNvSpPr txBox="1"/>
          <p:nvPr/>
        </p:nvSpPr>
        <p:spPr>
          <a:xfrm>
            <a:off x="2976552" y="5390614"/>
            <a:ext cx="3507330" cy="369332"/>
          </a:xfrm>
          <a:prstGeom prst="rect">
            <a:avLst/>
          </a:prstGeom>
          <a:noFill/>
        </p:spPr>
        <p:txBody>
          <a:bodyPr wrap="square" rtlCol="0">
            <a:spAutoFit/>
          </a:bodyPr>
          <a:lstStyle/>
          <a:p>
            <a:r>
              <a:rPr kumimoji="1" lang="en-US" altLang="ja-JP"/>
              <a:t>※</a:t>
            </a:r>
            <a:r>
              <a:rPr kumimoji="1" lang="ja-JP" altLang="en-US"/>
              <a:t>各電力会社の</a:t>
            </a:r>
            <a:r>
              <a:rPr kumimoji="1" lang="en-US" altLang="ja-JP"/>
              <a:t>HP</a:t>
            </a:r>
            <a:r>
              <a:rPr kumimoji="1" lang="ja-JP" altLang="en-US"/>
              <a:t>を参考に作成</a:t>
            </a:r>
          </a:p>
        </p:txBody>
      </p:sp>
      <p:sp>
        <p:nvSpPr>
          <p:cNvPr id="3" name="テキスト ボックス 2">
            <a:extLst>
              <a:ext uri="{FF2B5EF4-FFF2-40B4-BE49-F238E27FC236}">
                <a16:creationId xmlns:a16="http://schemas.microsoft.com/office/drawing/2014/main" id="{95B41DEE-E1F9-43A9-ADA0-17CDA27279C2}"/>
              </a:ext>
            </a:extLst>
          </p:cNvPr>
          <p:cNvSpPr txBox="1"/>
          <p:nvPr/>
        </p:nvSpPr>
        <p:spPr>
          <a:xfrm>
            <a:off x="923503" y="5831919"/>
            <a:ext cx="7511986" cy="954107"/>
          </a:xfrm>
          <a:prstGeom prst="rect">
            <a:avLst/>
          </a:prstGeom>
          <a:noFill/>
        </p:spPr>
        <p:txBody>
          <a:bodyPr wrap="square" rtlCol="0">
            <a:spAutoFit/>
          </a:bodyPr>
          <a:lstStyle/>
          <a:p>
            <a:r>
              <a:rPr kumimoji="1" lang="ja-JP" altLang="en-US" sz="2800" b="1">
                <a:latin typeface="ＭＳ ゴシック" panose="020B0609070205080204" pitchFamily="49" charset="-128"/>
                <a:ea typeface="ＭＳ ゴシック" panose="020B0609070205080204" pitchFamily="49" charset="-128"/>
              </a:rPr>
              <a:t>四人世帯の平均電力消費量である</a:t>
            </a:r>
            <a:r>
              <a:rPr kumimoji="1" lang="en-US" altLang="ja-JP" sz="2800" b="1">
                <a:latin typeface="ＭＳ ゴシック" panose="020B0609070205080204" pitchFamily="49" charset="-128"/>
                <a:ea typeface="ＭＳ ゴシック" panose="020B0609070205080204" pitchFamily="49" charset="-128"/>
              </a:rPr>
              <a:t>780kwh</a:t>
            </a:r>
            <a:r>
              <a:rPr kumimoji="1" lang="ja-JP" altLang="en-US" sz="2800" b="1">
                <a:latin typeface="ＭＳ ゴシック" panose="020B0609070205080204" pitchFamily="49" charset="-128"/>
                <a:ea typeface="ＭＳ ゴシック" panose="020B0609070205080204" pitchFamily="49" charset="-128"/>
              </a:rPr>
              <a:t>では、東京電力の電力料金が</a:t>
            </a:r>
            <a:r>
              <a:rPr kumimoji="1" lang="ja-JP" altLang="en-US" sz="2800" b="1" u="sng">
                <a:latin typeface="ＭＳ ゴシック" panose="020B0609070205080204" pitchFamily="49" charset="-128"/>
                <a:ea typeface="ＭＳ ゴシック" panose="020B0609070205080204" pitchFamily="49" charset="-128"/>
              </a:rPr>
              <a:t>最も高額になる</a:t>
            </a:r>
          </a:p>
        </p:txBody>
      </p:sp>
      <p:graphicFrame>
        <p:nvGraphicFramePr>
          <p:cNvPr id="11" name="グラフ 10">
            <a:extLst>
              <a:ext uri="{FF2B5EF4-FFF2-40B4-BE49-F238E27FC236}">
                <a16:creationId xmlns:a16="http://schemas.microsoft.com/office/drawing/2014/main" id="{DA03DF13-80FA-4AFF-8929-44608BDC6729}"/>
              </a:ext>
            </a:extLst>
          </p:cNvPr>
          <p:cNvGraphicFramePr>
            <a:graphicFrameLocks/>
          </p:cNvGraphicFramePr>
          <p:nvPr>
            <p:extLst>
              <p:ext uri="{D42A27DB-BD31-4B8C-83A1-F6EECF244321}">
                <p14:modId xmlns:p14="http://schemas.microsoft.com/office/powerpoint/2010/main" val="562140181"/>
              </p:ext>
            </p:extLst>
          </p:nvPr>
        </p:nvGraphicFramePr>
        <p:xfrm>
          <a:off x="794406" y="898535"/>
          <a:ext cx="7770177" cy="4929617"/>
        </p:xfrm>
        <a:graphic>
          <a:graphicData uri="http://schemas.openxmlformats.org/drawingml/2006/chart">
            <c:chart xmlns:c="http://schemas.openxmlformats.org/drawingml/2006/chart" xmlns:r="http://schemas.openxmlformats.org/officeDocument/2006/relationships" r:id="rId3"/>
          </a:graphicData>
        </a:graphic>
      </p:graphicFrame>
      <p:sp>
        <p:nvSpPr>
          <p:cNvPr id="7" name="スライド番号プレースホルダー 6">
            <a:extLst>
              <a:ext uri="{FF2B5EF4-FFF2-40B4-BE49-F238E27FC236}">
                <a16:creationId xmlns:a16="http://schemas.microsoft.com/office/drawing/2014/main" id="{A5231099-20B6-4BBF-9E33-580B74D9A2BC}"/>
              </a:ext>
            </a:extLst>
          </p:cNvPr>
          <p:cNvSpPr>
            <a:spLocks noGrp="1"/>
          </p:cNvSpPr>
          <p:nvPr>
            <p:ph type="sldNum" sz="quarter" idx="12"/>
          </p:nvPr>
        </p:nvSpPr>
        <p:spPr/>
        <p:txBody>
          <a:bodyPr/>
          <a:lstStyle/>
          <a:p>
            <a:fld id="{3B4D2EC4-1B58-483B-971C-946C9F6A56B1}" type="slidenum">
              <a:rPr kumimoji="1" lang="ja-JP" altLang="en-US" smtClean="0"/>
              <a:t>26</a:t>
            </a:fld>
            <a:endParaRPr kumimoji="1" lang="ja-JP" altLang="en-US"/>
          </a:p>
        </p:txBody>
      </p:sp>
    </p:spTree>
    <p:extLst>
      <p:ext uri="{BB962C8B-B14F-4D97-AF65-F5344CB8AC3E}">
        <p14:creationId xmlns:p14="http://schemas.microsoft.com/office/powerpoint/2010/main" val="219136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建物, 屋外, 太陽電池, 屋根 が含まれている画像&#10;&#10;自動的に生成された説明">
            <a:extLst>
              <a:ext uri="{FF2B5EF4-FFF2-40B4-BE49-F238E27FC236}">
                <a16:creationId xmlns:a16="http://schemas.microsoft.com/office/drawing/2014/main" id="{637CD72A-15D0-4EA7-AB76-2EF485103AED}"/>
              </a:ext>
            </a:extLst>
          </p:cNvPr>
          <p:cNvPicPr>
            <a:picLocks noGrp="1" noChangeAspect="1"/>
          </p:cNvPicPr>
          <p:nvPr>
            <p:ph idx="1"/>
          </p:nvPr>
        </p:nvPicPr>
        <p:blipFill>
          <a:blip r:embed="rId3">
            <a:alphaModFix amt="50000"/>
            <a:extLst>
              <a:ext uri="{28A0092B-C50C-407E-A947-70E740481C1C}">
                <a14:useLocalDpi xmlns:a14="http://schemas.microsoft.com/office/drawing/2010/main" val="0"/>
              </a:ext>
            </a:extLst>
          </a:blip>
          <a:stretch>
            <a:fillRect/>
          </a:stretch>
        </p:blipFill>
        <p:spPr>
          <a:xfrm>
            <a:off x="-7233" y="0"/>
            <a:ext cx="9167483" cy="6858000"/>
          </a:xfrm>
        </p:spPr>
      </p:pic>
      <p:sp>
        <p:nvSpPr>
          <p:cNvPr id="11" name="四角形: 角を丸くする 10">
            <a:extLst>
              <a:ext uri="{FF2B5EF4-FFF2-40B4-BE49-F238E27FC236}">
                <a16:creationId xmlns:a16="http://schemas.microsoft.com/office/drawing/2014/main" id="{0F564F64-1DD0-482C-BCB8-D47804F650B1}"/>
              </a:ext>
            </a:extLst>
          </p:cNvPr>
          <p:cNvSpPr/>
          <p:nvPr/>
        </p:nvSpPr>
        <p:spPr>
          <a:xfrm>
            <a:off x="145259" y="1738731"/>
            <a:ext cx="8828314" cy="1581025"/>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tx1"/>
                </a:solidFill>
                <a:latin typeface="ＭＳ ゴシック" panose="020B0609070205080204" pitchFamily="49" charset="-128"/>
                <a:ea typeface="ＭＳ ゴシック" panose="020B0609070205080204" pitchFamily="49" charset="-128"/>
              </a:rPr>
              <a:t>大手電力・大手新電力・再エネ新電力の電気料金の差は</a:t>
            </a:r>
            <a:r>
              <a:rPr kumimoji="1" lang="ja-JP" altLang="en-US" sz="3600" b="1" u="sng">
                <a:solidFill>
                  <a:schemeClr val="tx1"/>
                </a:solidFill>
                <a:latin typeface="ＭＳ ゴシック" panose="020B0609070205080204" pitchFamily="49" charset="-128"/>
                <a:ea typeface="ＭＳ ゴシック" panose="020B0609070205080204" pitchFamily="49" charset="-128"/>
              </a:rPr>
              <a:t>ほとんどない</a:t>
            </a:r>
          </a:p>
        </p:txBody>
      </p:sp>
      <p:sp>
        <p:nvSpPr>
          <p:cNvPr id="2" name="タイトル 1">
            <a:extLst>
              <a:ext uri="{FF2B5EF4-FFF2-40B4-BE49-F238E27FC236}">
                <a16:creationId xmlns:a16="http://schemas.microsoft.com/office/drawing/2014/main" id="{BAFE6D91-789A-429C-B014-E38F1A4023F3}"/>
              </a:ext>
            </a:extLst>
          </p:cNvPr>
          <p:cNvSpPr>
            <a:spLocks noGrp="1"/>
          </p:cNvSpPr>
          <p:nvPr>
            <p:ph type="title"/>
          </p:nvPr>
        </p:nvSpPr>
        <p:spPr>
          <a:xfrm>
            <a:off x="323165" y="3920753"/>
            <a:ext cx="8662033" cy="2336249"/>
          </a:xfrm>
        </p:spPr>
        <p:txBody>
          <a:bodyPr>
            <a:normAutofit fontScale="90000"/>
          </a:bodyPr>
          <a:lstStyle/>
          <a:p>
            <a:r>
              <a:rPr kumimoji="1" lang="ja-JP" altLang="en-US" b="1">
                <a:latin typeface="ＭＳ ゴシック" panose="020B0609070205080204" pitchFamily="49" charset="-128"/>
                <a:ea typeface="ＭＳ ゴシック" panose="020B0609070205080204" pitchFamily="49" charset="-128"/>
              </a:rPr>
              <a:t>電気料金の差がほとんどないにも</a:t>
            </a:r>
            <a:br>
              <a:rPr kumimoji="1" lang="en-US" altLang="ja-JP" b="1">
                <a:latin typeface="ＭＳ ゴシック" panose="020B0609070205080204" pitchFamily="49" charset="-128"/>
                <a:ea typeface="ＭＳ ゴシック" panose="020B0609070205080204" pitchFamily="49" charset="-128"/>
              </a:rPr>
            </a:br>
            <a:r>
              <a:rPr kumimoji="1" lang="ja-JP" altLang="en-US" b="1">
                <a:latin typeface="ＭＳ ゴシック" panose="020B0609070205080204" pitchFamily="49" charset="-128"/>
                <a:ea typeface="ＭＳ ゴシック" panose="020B0609070205080204" pitchFamily="49" charset="-128"/>
              </a:rPr>
              <a:t>かかわらず、再エネ新電力のシェアが減少傾向にあることから、</a:t>
            </a:r>
            <a:br>
              <a:rPr kumimoji="1" lang="en-US" altLang="ja-JP" b="1">
                <a:latin typeface="ＭＳ ゴシック" panose="020B0609070205080204" pitchFamily="49" charset="-128"/>
                <a:ea typeface="ＭＳ ゴシック" panose="020B0609070205080204" pitchFamily="49" charset="-128"/>
              </a:rPr>
            </a:br>
            <a:r>
              <a:rPr kumimoji="1" lang="ja-JP" altLang="en-US" b="1" u="sng">
                <a:latin typeface="ＭＳ ゴシック" panose="020B0609070205080204" pitchFamily="49" charset="-128"/>
                <a:ea typeface="ＭＳ ゴシック" panose="020B0609070205080204" pitchFamily="49" charset="-128"/>
              </a:rPr>
              <a:t>価格設定以外の面で問題がある</a:t>
            </a:r>
          </a:p>
        </p:txBody>
      </p:sp>
      <p:sp>
        <p:nvSpPr>
          <p:cNvPr id="4" name="正方形/長方形 3">
            <a:extLst>
              <a:ext uri="{FF2B5EF4-FFF2-40B4-BE49-F238E27FC236}">
                <a16:creationId xmlns:a16="http://schemas.microsoft.com/office/drawing/2014/main" id="{B104BB91-A257-458C-ADE7-CA39F8AECEFB}"/>
              </a:ext>
            </a:extLst>
          </p:cNvPr>
          <p:cNvSpPr/>
          <p:nvPr/>
        </p:nvSpPr>
        <p:spPr>
          <a:xfrm>
            <a:off x="0" y="6225"/>
            <a:ext cx="646331" cy="369332"/>
          </a:xfrm>
          <a:prstGeom prst="rect">
            <a:avLst/>
          </a:prstGeom>
        </p:spPr>
        <p:txBody>
          <a:bodyPr wrap="none">
            <a:spAutoFit/>
          </a:bodyPr>
          <a:lstStyle/>
          <a:p>
            <a:r>
              <a:rPr kumimoji="1" lang="ja-JP" altLang="en-US" b="1"/>
              <a:t>２章</a:t>
            </a:r>
          </a:p>
        </p:txBody>
      </p:sp>
      <p:sp>
        <p:nvSpPr>
          <p:cNvPr id="3" name="テキスト ボックス 2">
            <a:extLst>
              <a:ext uri="{FF2B5EF4-FFF2-40B4-BE49-F238E27FC236}">
                <a16:creationId xmlns:a16="http://schemas.microsoft.com/office/drawing/2014/main" id="{81CE0C83-3B99-4E48-BF37-FD9CB7D8DC4A}"/>
              </a:ext>
            </a:extLst>
          </p:cNvPr>
          <p:cNvSpPr txBox="1"/>
          <p:nvPr/>
        </p:nvSpPr>
        <p:spPr>
          <a:xfrm>
            <a:off x="864066" y="711573"/>
            <a:ext cx="7390701" cy="707886"/>
          </a:xfrm>
          <a:prstGeom prst="rect">
            <a:avLst/>
          </a:prstGeom>
          <a:noFill/>
        </p:spPr>
        <p:txBody>
          <a:bodyPr wrap="square" rtlCol="0">
            <a:spAutoFit/>
          </a:bodyPr>
          <a:lstStyle/>
          <a:p>
            <a:r>
              <a:rPr kumimoji="1" lang="ja-JP" altLang="en-US" sz="4000" b="1">
                <a:latin typeface="ＭＳ ゴシック" panose="020B0609070205080204" pitchFamily="49" charset="-128"/>
                <a:ea typeface="ＭＳ ゴシック" panose="020B0609070205080204" pitchFamily="49" charset="-128"/>
              </a:rPr>
              <a:t>電気料金の比較からわかること</a:t>
            </a:r>
          </a:p>
        </p:txBody>
      </p:sp>
      <p:sp>
        <p:nvSpPr>
          <p:cNvPr id="6" name="スライド番号プレースホルダー 5">
            <a:extLst>
              <a:ext uri="{FF2B5EF4-FFF2-40B4-BE49-F238E27FC236}">
                <a16:creationId xmlns:a16="http://schemas.microsoft.com/office/drawing/2014/main" id="{2CAF697B-616C-4894-AA03-5855FA647EDE}"/>
              </a:ext>
            </a:extLst>
          </p:cNvPr>
          <p:cNvSpPr>
            <a:spLocks noGrp="1"/>
          </p:cNvSpPr>
          <p:nvPr>
            <p:ph type="sldNum" sz="quarter" idx="12"/>
          </p:nvPr>
        </p:nvSpPr>
        <p:spPr/>
        <p:txBody>
          <a:bodyPr/>
          <a:lstStyle/>
          <a:p>
            <a:fld id="{3B4D2EC4-1B58-483B-971C-946C9F6A56B1}" type="slidenum">
              <a:rPr kumimoji="1" lang="ja-JP" altLang="en-US" smtClean="0"/>
              <a:t>27</a:t>
            </a:fld>
            <a:endParaRPr kumimoji="1" lang="ja-JP" altLang="en-US"/>
          </a:p>
        </p:txBody>
      </p:sp>
    </p:spTree>
    <p:extLst>
      <p:ext uri="{BB962C8B-B14F-4D97-AF65-F5344CB8AC3E}">
        <p14:creationId xmlns:p14="http://schemas.microsoft.com/office/powerpoint/2010/main" val="322437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499E8-43C6-4812-97FA-1A1BDEF88742}"/>
              </a:ext>
            </a:extLst>
          </p:cNvPr>
          <p:cNvSpPr>
            <a:spLocks noGrp="1"/>
          </p:cNvSpPr>
          <p:nvPr>
            <p:ph type="title"/>
          </p:nvPr>
        </p:nvSpPr>
        <p:spPr>
          <a:xfrm>
            <a:off x="5059971" y="1783959"/>
            <a:ext cx="3483937" cy="2889114"/>
          </a:xfrm>
        </p:spPr>
        <p:txBody>
          <a:bodyPr vert="horz" lIns="91440" tIns="45720" rIns="91440" bIns="45720" rtlCol="0" anchor="ctr">
            <a:normAutofit/>
          </a:bodyPr>
          <a:lstStyle/>
          <a:p>
            <a:r>
              <a:rPr lang="ja-JP" altLang="ja-JP" sz="4300" b="1" dirty="0">
                <a:latin typeface="ＭＳ ゴシック" panose="020B0609070205080204" pitchFamily="49" charset="-128"/>
                <a:ea typeface="ＭＳ ゴシック" panose="020B0609070205080204" pitchFamily="49" charset="-128"/>
              </a:rPr>
              <a:t>第３章　</a:t>
            </a:r>
            <a:br>
              <a:rPr lang="ja-JP" altLang="ja-JP" sz="4300" b="1" dirty="0">
                <a:latin typeface="ＭＳ ゴシック" panose="020B0609070205080204" pitchFamily="49" charset="-128"/>
                <a:ea typeface="ＭＳ ゴシック" panose="020B0609070205080204" pitchFamily="49" charset="-128"/>
              </a:rPr>
            </a:br>
            <a:r>
              <a:rPr lang="ja-JP" altLang="ja-JP" sz="4300" b="1" dirty="0">
                <a:latin typeface="ＭＳ ゴシック" panose="020B0609070205080204" pitchFamily="49" charset="-128"/>
                <a:ea typeface="ＭＳ ゴシック" panose="020B0609070205080204" pitchFamily="49" charset="-128"/>
              </a:rPr>
              <a:t>電力業界の</a:t>
            </a:r>
            <a:br>
              <a:rPr lang="en-US" altLang="ja-JP" sz="4300" b="1" dirty="0">
                <a:latin typeface="ＭＳ ゴシック" panose="020B0609070205080204" pitchFamily="49" charset="-128"/>
                <a:ea typeface="ＭＳ ゴシック" panose="020B0609070205080204" pitchFamily="49" charset="-128"/>
              </a:rPr>
            </a:br>
            <a:r>
              <a:rPr lang="ja-JP" altLang="ja-JP" sz="4300" b="1" dirty="0">
                <a:latin typeface="ＭＳ ゴシック" panose="020B0609070205080204" pitchFamily="49" charset="-128"/>
                <a:ea typeface="ＭＳ ゴシック" panose="020B0609070205080204" pitchFamily="49" charset="-128"/>
              </a:rPr>
              <a:t>動向に関する仮説の設定</a:t>
            </a:r>
            <a:endParaRPr kumimoji="1" lang="ja-JP" altLang="ja-JP" sz="4300" dirty="0">
              <a:latin typeface="ＭＳ ゴシック" panose="020B0609070205080204" pitchFamily="49" charset="-128"/>
              <a:ea typeface="ＭＳ ゴシック" panose="020B0609070205080204" pitchFamily="49" charset="-128"/>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図 5" descr="雲, 曇り, 男, 飛ぶ が含まれている画像&#10;&#10;自動的に生成された説明">
            <a:extLst>
              <a:ext uri="{FF2B5EF4-FFF2-40B4-BE49-F238E27FC236}">
                <a16:creationId xmlns:a16="http://schemas.microsoft.com/office/drawing/2014/main" id="{48C78E8C-1D46-4D44-89E0-2D966BDF5239}"/>
              </a:ext>
            </a:extLst>
          </p:cNvPr>
          <p:cNvPicPr>
            <a:picLocks noChangeAspect="1"/>
          </p:cNvPicPr>
          <p:nvPr/>
        </p:nvPicPr>
        <p:blipFill rotWithShape="1">
          <a:blip r:embed="rId2">
            <a:extLst>
              <a:ext uri="{28A0092B-C50C-407E-A947-70E740481C1C}">
                <a14:useLocalDpi xmlns:a14="http://schemas.microsoft.com/office/drawing/2010/main" val="0"/>
              </a:ext>
            </a:extLst>
          </a:blip>
          <a:srcRect l="44712" r="15925" b="2"/>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スライド番号プレースホルダー 3">
            <a:extLst>
              <a:ext uri="{FF2B5EF4-FFF2-40B4-BE49-F238E27FC236}">
                <a16:creationId xmlns:a16="http://schemas.microsoft.com/office/drawing/2014/main" id="{7AEBA686-FF05-4E38-819D-597DA2C7D683}"/>
              </a:ext>
            </a:extLst>
          </p:cNvPr>
          <p:cNvSpPr>
            <a:spLocks noGrp="1"/>
          </p:cNvSpPr>
          <p:nvPr>
            <p:ph type="sldNum" sz="quarter" idx="12"/>
          </p:nvPr>
        </p:nvSpPr>
        <p:spPr>
          <a:xfrm>
            <a:off x="8084680" y="6056348"/>
            <a:ext cx="539202" cy="548640"/>
          </a:xfrm>
          <a:prstGeom prst="ellipse">
            <a:avLst/>
          </a:prstGeom>
          <a:solidFill>
            <a:srgbClr val="7F7F7F"/>
          </a:solidFill>
        </p:spPr>
        <p:txBody>
          <a:bodyPr vert="horz" lIns="91440" tIns="45720" rIns="91440" bIns="45720" rtlCol="0" anchor="ctr">
            <a:normAutofit/>
          </a:bodyPr>
          <a:lstStyle/>
          <a:p>
            <a:pPr algn="ctr" defTabSz="914400">
              <a:spcAft>
                <a:spcPts val="600"/>
              </a:spcAft>
              <a:defRPr/>
            </a:pPr>
            <a:fld id="{3B4D2EC4-1B58-483B-971C-946C9F6A56B1}" type="slidenum">
              <a:rPr lang="en-US" altLang="ja-JP" sz="1300">
                <a:solidFill>
                  <a:srgbClr val="FFFFFF"/>
                </a:solidFill>
                <a:latin typeface="Calibri" panose="020F0502020204030204"/>
              </a:rPr>
              <a:pPr algn="ctr" defTabSz="914400">
                <a:spcAft>
                  <a:spcPts val="600"/>
                </a:spcAft>
                <a:defRPr/>
              </a:pPr>
              <a:t>28</a:t>
            </a:fld>
            <a:endParaRPr lang="en-US" altLang="ja-JP" sz="1300">
              <a:solidFill>
                <a:srgbClr val="FFFFFF"/>
              </a:solidFill>
              <a:latin typeface="Calibri" panose="020F0502020204030204"/>
            </a:endParaRPr>
          </a:p>
        </p:txBody>
      </p:sp>
    </p:spTree>
    <p:extLst>
      <p:ext uri="{BB962C8B-B14F-4D97-AF65-F5344CB8AC3E}">
        <p14:creationId xmlns:p14="http://schemas.microsoft.com/office/powerpoint/2010/main" val="381319301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金物, チェーン が含まれている画像&#10;&#10;自動的に生成された説明">
            <a:extLst>
              <a:ext uri="{FF2B5EF4-FFF2-40B4-BE49-F238E27FC236}">
                <a16:creationId xmlns:a16="http://schemas.microsoft.com/office/drawing/2014/main" id="{9965F5DD-58F9-4B3C-AF6C-7CE4D3D5E5D0}"/>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0"/>
            <a:ext cx="9144000" cy="6865707"/>
          </a:xfrm>
          <a:prstGeom prst="rect">
            <a:avLst/>
          </a:prstGeom>
        </p:spPr>
      </p:pic>
      <p:sp>
        <p:nvSpPr>
          <p:cNvPr id="2" name="タイトル 1">
            <a:extLst>
              <a:ext uri="{FF2B5EF4-FFF2-40B4-BE49-F238E27FC236}">
                <a16:creationId xmlns:a16="http://schemas.microsoft.com/office/drawing/2014/main" id="{57E4A4E6-0A04-4049-84E4-EC9C4C754829}"/>
              </a:ext>
            </a:extLst>
          </p:cNvPr>
          <p:cNvSpPr>
            <a:spLocks noGrp="1"/>
          </p:cNvSpPr>
          <p:nvPr>
            <p:ph type="title"/>
          </p:nvPr>
        </p:nvSpPr>
        <p:spPr>
          <a:xfrm>
            <a:off x="3096985" y="476249"/>
            <a:ext cx="2950029" cy="1325563"/>
          </a:xfrm>
        </p:spPr>
        <p:txBody>
          <a:bodyPr>
            <a:normAutofit/>
          </a:bodyPr>
          <a:lstStyle/>
          <a:p>
            <a:pPr algn="ctr"/>
            <a:r>
              <a:rPr lang="ja-JP" altLang="en-US" sz="6600" b="1">
                <a:ln>
                  <a:solidFill>
                    <a:srgbClr val="0070C0"/>
                  </a:solidFill>
                </a:ln>
                <a:solidFill>
                  <a:schemeClr val="bg1"/>
                </a:solidFill>
                <a:latin typeface="ＭＳ ゴシック" panose="020B0609070205080204" pitchFamily="49" charset="-128"/>
                <a:ea typeface="ＭＳ ゴシック" panose="020B0609070205080204" pitchFamily="49" charset="-128"/>
              </a:rPr>
              <a:t>仮説</a:t>
            </a:r>
          </a:p>
        </p:txBody>
      </p:sp>
      <p:sp>
        <p:nvSpPr>
          <p:cNvPr id="5" name="テキスト ボックス 4">
            <a:extLst>
              <a:ext uri="{FF2B5EF4-FFF2-40B4-BE49-F238E27FC236}">
                <a16:creationId xmlns:a16="http://schemas.microsoft.com/office/drawing/2014/main" id="{3DD02338-A67D-4034-8C82-78B58DD2A6EF}"/>
              </a:ext>
            </a:extLst>
          </p:cNvPr>
          <p:cNvSpPr txBox="1"/>
          <p:nvPr/>
        </p:nvSpPr>
        <p:spPr>
          <a:xfrm>
            <a:off x="0" y="106917"/>
            <a:ext cx="1552353" cy="369332"/>
          </a:xfrm>
          <a:prstGeom prst="rect">
            <a:avLst/>
          </a:prstGeom>
          <a:noFill/>
        </p:spPr>
        <p:txBody>
          <a:bodyPr wrap="square" rtlCol="0">
            <a:spAutoFit/>
          </a:bodyPr>
          <a:lstStyle/>
          <a:p>
            <a:r>
              <a:rPr kumimoji="1" lang="ja-JP" altLang="en-US" b="1"/>
              <a:t>３章</a:t>
            </a:r>
          </a:p>
        </p:txBody>
      </p:sp>
      <p:sp>
        <p:nvSpPr>
          <p:cNvPr id="7" name="テキスト ボックス 6">
            <a:extLst>
              <a:ext uri="{FF2B5EF4-FFF2-40B4-BE49-F238E27FC236}">
                <a16:creationId xmlns:a16="http://schemas.microsoft.com/office/drawing/2014/main" id="{04348C32-FB14-430A-A132-094B143B93AA}"/>
              </a:ext>
            </a:extLst>
          </p:cNvPr>
          <p:cNvSpPr txBox="1"/>
          <p:nvPr/>
        </p:nvSpPr>
        <p:spPr>
          <a:xfrm>
            <a:off x="637762" y="2104117"/>
            <a:ext cx="8086587" cy="2800767"/>
          </a:xfrm>
          <a:prstGeom prst="rect">
            <a:avLst/>
          </a:prstGeom>
          <a:noFill/>
        </p:spPr>
        <p:txBody>
          <a:bodyPr wrap="square" rtlCol="0">
            <a:spAutoFit/>
          </a:bodyPr>
          <a:lstStyle/>
          <a:p>
            <a:r>
              <a:rPr kumimoji="1" lang="ja-JP" altLang="en-US" sz="4400" b="1">
                <a:ln>
                  <a:solidFill>
                    <a:srgbClr val="0070C0"/>
                  </a:solidFill>
                </a:ln>
                <a:solidFill>
                  <a:schemeClr val="bg1"/>
                </a:solidFill>
                <a:latin typeface="ＭＳ ゴシック" panose="020B0609070205080204" pitchFamily="49" charset="-128"/>
                <a:ea typeface="ＭＳ ゴシック" panose="020B0609070205080204" pitchFamily="49" charset="-128"/>
              </a:rPr>
              <a:t>再エネ新電力会社が台頭する</a:t>
            </a:r>
            <a:endParaRPr kumimoji="1" lang="en-US" altLang="ja-JP" sz="4400" b="1">
              <a:ln>
                <a:solidFill>
                  <a:srgbClr val="0070C0"/>
                </a:solidFill>
              </a:ln>
              <a:solidFill>
                <a:schemeClr val="bg1"/>
              </a:solidFill>
              <a:latin typeface="ＭＳ ゴシック" panose="020B0609070205080204" pitchFamily="49" charset="-128"/>
              <a:ea typeface="ＭＳ ゴシック" panose="020B0609070205080204" pitchFamily="49" charset="-128"/>
            </a:endParaRPr>
          </a:p>
          <a:p>
            <a:r>
              <a:rPr kumimoji="1" lang="ja-JP" altLang="en-US" sz="4400" b="1">
                <a:ln>
                  <a:solidFill>
                    <a:srgbClr val="0070C0"/>
                  </a:solidFill>
                </a:ln>
                <a:solidFill>
                  <a:schemeClr val="bg1"/>
                </a:solidFill>
                <a:latin typeface="ＭＳ ゴシック" panose="020B0609070205080204" pitchFamily="49" charset="-128"/>
                <a:ea typeface="ＭＳ ゴシック" panose="020B0609070205080204" pitchFamily="49" charset="-128"/>
              </a:rPr>
              <a:t>ためには、価格競争に拘泥するのではなく、付加価値による</a:t>
            </a:r>
            <a:endParaRPr kumimoji="1" lang="en-US" altLang="ja-JP" sz="4400" b="1">
              <a:ln>
                <a:solidFill>
                  <a:srgbClr val="0070C0"/>
                </a:solidFill>
              </a:ln>
              <a:solidFill>
                <a:schemeClr val="bg1"/>
              </a:solidFill>
              <a:latin typeface="ＭＳ ゴシック" panose="020B0609070205080204" pitchFamily="49" charset="-128"/>
              <a:ea typeface="ＭＳ ゴシック" panose="020B0609070205080204" pitchFamily="49" charset="-128"/>
            </a:endParaRPr>
          </a:p>
          <a:p>
            <a:r>
              <a:rPr kumimoji="1" lang="ja-JP" altLang="en-US" sz="4400" b="1">
                <a:ln>
                  <a:solidFill>
                    <a:srgbClr val="0070C0"/>
                  </a:solidFill>
                </a:ln>
                <a:solidFill>
                  <a:schemeClr val="bg1"/>
                </a:solidFill>
                <a:latin typeface="ＭＳ ゴシック" panose="020B0609070205080204" pitchFamily="49" charset="-128"/>
                <a:ea typeface="ＭＳ ゴシック" panose="020B0609070205080204" pitchFamily="49" charset="-128"/>
              </a:rPr>
              <a:t>事業戦略を行うべきである</a:t>
            </a:r>
          </a:p>
        </p:txBody>
      </p:sp>
      <p:sp>
        <p:nvSpPr>
          <p:cNvPr id="4" name="スライド番号プレースホルダー 3">
            <a:extLst>
              <a:ext uri="{FF2B5EF4-FFF2-40B4-BE49-F238E27FC236}">
                <a16:creationId xmlns:a16="http://schemas.microsoft.com/office/drawing/2014/main" id="{DA887DA2-0BEF-4889-BE88-DB526A417DA0}"/>
              </a:ext>
            </a:extLst>
          </p:cNvPr>
          <p:cNvSpPr>
            <a:spLocks noGrp="1"/>
          </p:cNvSpPr>
          <p:nvPr>
            <p:ph type="sldNum" sz="quarter" idx="12"/>
          </p:nvPr>
        </p:nvSpPr>
        <p:spPr/>
        <p:txBody>
          <a:bodyPr/>
          <a:lstStyle/>
          <a:p>
            <a:fld id="{3B4D2EC4-1B58-483B-971C-946C9F6A56B1}" type="slidenum">
              <a:rPr kumimoji="1" lang="ja-JP" altLang="en-US" smtClean="0"/>
              <a:t>29</a:t>
            </a:fld>
            <a:endParaRPr kumimoji="1" lang="ja-JP" altLang="en-US"/>
          </a:p>
        </p:txBody>
      </p:sp>
    </p:spTree>
    <p:extLst>
      <p:ext uri="{BB962C8B-B14F-4D97-AF65-F5344CB8AC3E}">
        <p14:creationId xmlns:p14="http://schemas.microsoft.com/office/powerpoint/2010/main" val="322485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B5F1BE8-5AD3-4674-8AE1-67921A2BA196}"/>
              </a:ext>
            </a:extLst>
          </p:cNvPr>
          <p:cNvSpPr>
            <a:spLocks noGrp="1"/>
          </p:cNvSpPr>
          <p:nvPr>
            <p:ph type="title"/>
          </p:nvPr>
        </p:nvSpPr>
        <p:spPr>
          <a:xfrm>
            <a:off x="-685800" y="2156620"/>
            <a:ext cx="10515600" cy="1325563"/>
          </a:xfrm>
        </p:spPr>
        <p:txBody>
          <a:bodyPr>
            <a:normAutofit/>
          </a:bodyPr>
          <a:lstStyle/>
          <a:p>
            <a:pPr algn="ctr"/>
            <a:r>
              <a:rPr lang="ja-JP" altLang="en-US" sz="8800" b="1">
                <a:ln>
                  <a:solidFill>
                    <a:schemeClr val="bg1"/>
                  </a:solidFill>
                </a:ln>
                <a:latin typeface="ＭＳ ゴシック" panose="020B0609070205080204" pitchFamily="49" charset="-128"/>
                <a:ea typeface="ＭＳ ゴシック" panose="020B0609070205080204" pitchFamily="49" charset="-128"/>
              </a:rPr>
              <a:t>はじめに</a:t>
            </a:r>
          </a:p>
        </p:txBody>
      </p:sp>
      <p:sp>
        <p:nvSpPr>
          <p:cNvPr id="2" name="スライド番号プレースホルダー 1">
            <a:extLst>
              <a:ext uri="{FF2B5EF4-FFF2-40B4-BE49-F238E27FC236}">
                <a16:creationId xmlns:a16="http://schemas.microsoft.com/office/drawing/2014/main" id="{468A0A03-DB18-400D-8266-48DBCBF65CBF}"/>
              </a:ext>
            </a:extLst>
          </p:cNvPr>
          <p:cNvSpPr>
            <a:spLocks noGrp="1"/>
          </p:cNvSpPr>
          <p:nvPr>
            <p:ph type="sldNum" sz="quarter" idx="12"/>
          </p:nvPr>
        </p:nvSpPr>
        <p:spPr/>
        <p:txBody>
          <a:bodyPr/>
          <a:lstStyle/>
          <a:p>
            <a:fld id="{3B4D2EC4-1B58-483B-971C-946C9F6A56B1}" type="slidenum">
              <a:rPr kumimoji="1" lang="ja-JP" altLang="en-US" smtClean="0"/>
              <a:t>3</a:t>
            </a:fld>
            <a:endParaRPr kumimoji="1" lang="ja-JP" altLang="en-US"/>
          </a:p>
        </p:txBody>
      </p:sp>
    </p:spTree>
    <p:extLst>
      <p:ext uri="{BB962C8B-B14F-4D97-AF65-F5344CB8AC3E}">
        <p14:creationId xmlns:p14="http://schemas.microsoft.com/office/powerpoint/2010/main" val="3357633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AF6D5E-BB2B-44D2-915B-EF1B1FDB6533}"/>
              </a:ext>
            </a:extLst>
          </p:cNvPr>
          <p:cNvSpPr>
            <a:spLocks noGrp="1"/>
          </p:cNvSpPr>
          <p:nvPr>
            <p:ph type="title"/>
          </p:nvPr>
        </p:nvSpPr>
        <p:spPr>
          <a:xfrm>
            <a:off x="5059971" y="1783959"/>
            <a:ext cx="3483937" cy="2889114"/>
          </a:xfrm>
        </p:spPr>
        <p:txBody>
          <a:bodyPr vert="horz" lIns="91440" tIns="45720" rIns="91440" bIns="45720" rtlCol="0" anchor="ctr">
            <a:normAutofit/>
          </a:bodyPr>
          <a:lstStyle/>
          <a:p>
            <a:r>
              <a:rPr lang="ja-JP" altLang="ja-JP" sz="4700" b="1" dirty="0">
                <a:latin typeface="ＭＳ ゴシック" panose="020B0609070205080204" pitchFamily="49" charset="-128"/>
                <a:ea typeface="ＭＳ ゴシック" panose="020B0609070205080204" pitchFamily="49" charset="-128"/>
              </a:rPr>
              <a:t>４</a:t>
            </a:r>
            <a:r>
              <a:rPr kumimoji="1" lang="ja-JP" altLang="ja-JP" sz="4700" b="1" dirty="0">
                <a:latin typeface="ＭＳ ゴシック" panose="020B0609070205080204" pitchFamily="49" charset="-128"/>
                <a:ea typeface="ＭＳ ゴシック" panose="020B0609070205080204" pitchFamily="49" charset="-128"/>
              </a:rPr>
              <a:t>章　</a:t>
            </a:r>
            <a:br>
              <a:rPr kumimoji="1" lang="en-US" altLang="ja-JP" sz="4700" b="1" dirty="0">
                <a:latin typeface="ＭＳ ゴシック" panose="020B0609070205080204" pitchFamily="49" charset="-128"/>
                <a:ea typeface="ＭＳ ゴシック" panose="020B0609070205080204" pitchFamily="49" charset="-128"/>
              </a:rPr>
            </a:br>
            <a:r>
              <a:rPr lang="ja-JP" altLang="ja-JP" sz="4700" b="1" dirty="0">
                <a:latin typeface="ＭＳ ゴシック" panose="020B0609070205080204" pitchFamily="49" charset="-128"/>
                <a:ea typeface="ＭＳ ゴシック" panose="020B0609070205080204" pitchFamily="49" charset="-128"/>
              </a:rPr>
              <a:t>仮説の検証</a:t>
            </a:r>
            <a:endParaRPr kumimoji="1" lang="ja-JP" altLang="ja-JP" sz="4700" b="1" dirty="0">
              <a:latin typeface="ＭＳ ゴシック" panose="020B0609070205080204" pitchFamily="49" charset="-128"/>
              <a:ea typeface="ＭＳ ゴシック" panose="020B0609070205080204" pitchFamily="49" charset="-128"/>
            </a:endParaRP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図 4" descr="雲, 曇り, 男, 飛ぶ が含まれている画像&#10;&#10;自動的に生成された説明">
            <a:extLst>
              <a:ext uri="{FF2B5EF4-FFF2-40B4-BE49-F238E27FC236}">
                <a16:creationId xmlns:a16="http://schemas.microsoft.com/office/drawing/2014/main" id="{F4FF27DA-4CB8-4062-91A0-C08B9D1D566E}"/>
              </a:ext>
            </a:extLst>
          </p:cNvPr>
          <p:cNvPicPr>
            <a:picLocks noChangeAspect="1"/>
          </p:cNvPicPr>
          <p:nvPr/>
        </p:nvPicPr>
        <p:blipFill rotWithShape="1">
          <a:blip r:embed="rId3">
            <a:extLst>
              <a:ext uri="{28A0092B-C50C-407E-A947-70E740481C1C}">
                <a14:useLocalDpi xmlns:a14="http://schemas.microsoft.com/office/drawing/2010/main" val="0"/>
              </a:ext>
            </a:extLst>
          </a:blip>
          <a:srcRect l="44712" r="15925" b="2"/>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スライド番号プレースホルダー 2">
            <a:extLst>
              <a:ext uri="{FF2B5EF4-FFF2-40B4-BE49-F238E27FC236}">
                <a16:creationId xmlns:a16="http://schemas.microsoft.com/office/drawing/2014/main" id="{91EAC8B2-087E-4E34-9258-2366FA10C9A7}"/>
              </a:ext>
            </a:extLst>
          </p:cNvPr>
          <p:cNvSpPr>
            <a:spLocks noGrp="1"/>
          </p:cNvSpPr>
          <p:nvPr>
            <p:ph type="sldNum" sz="quarter" idx="12"/>
          </p:nvPr>
        </p:nvSpPr>
        <p:spPr>
          <a:xfrm>
            <a:off x="7987928" y="6106682"/>
            <a:ext cx="555980" cy="548640"/>
          </a:xfrm>
          <a:prstGeom prst="ellipse">
            <a:avLst/>
          </a:prstGeom>
          <a:solidFill>
            <a:srgbClr val="7F7F7F"/>
          </a:solidFill>
        </p:spPr>
        <p:txBody>
          <a:bodyPr vert="horz" lIns="91440" tIns="45720" rIns="91440" bIns="45720" rtlCol="0" anchor="ctr">
            <a:normAutofit/>
          </a:bodyPr>
          <a:lstStyle/>
          <a:p>
            <a:pPr algn="ctr" defTabSz="914400">
              <a:spcAft>
                <a:spcPts val="600"/>
              </a:spcAft>
              <a:defRPr/>
            </a:pPr>
            <a:fld id="{3B4D2EC4-1B58-483B-971C-946C9F6A56B1}" type="slidenum">
              <a:rPr lang="en-US" altLang="ja-JP" sz="1300">
                <a:solidFill>
                  <a:srgbClr val="FFFFFF"/>
                </a:solidFill>
                <a:latin typeface="Calibri" panose="020F0502020204030204"/>
              </a:rPr>
              <a:pPr algn="ctr" defTabSz="914400">
                <a:spcAft>
                  <a:spcPts val="600"/>
                </a:spcAft>
                <a:defRPr/>
              </a:pPr>
              <a:t>30</a:t>
            </a:fld>
            <a:endParaRPr lang="en-US" altLang="ja-JP" sz="1300" dirty="0">
              <a:solidFill>
                <a:srgbClr val="FFFFFF"/>
              </a:solidFill>
              <a:latin typeface="Calibri" panose="020F0502020204030204"/>
            </a:endParaRPr>
          </a:p>
        </p:txBody>
      </p:sp>
    </p:spTree>
    <p:extLst>
      <p:ext uri="{BB962C8B-B14F-4D97-AF65-F5344CB8AC3E}">
        <p14:creationId xmlns:p14="http://schemas.microsoft.com/office/powerpoint/2010/main" val="287962058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テキスト が含まれている画像&#10;&#10;自動的に生成された説明">
            <a:extLst>
              <a:ext uri="{FF2B5EF4-FFF2-40B4-BE49-F238E27FC236}">
                <a16:creationId xmlns:a16="http://schemas.microsoft.com/office/drawing/2014/main" id="{7A2DC312-E55D-4DF7-B1DA-24E4271ACE16}"/>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a:off x="0" y="4555"/>
            <a:ext cx="9145691" cy="6853445"/>
          </a:xfrm>
        </p:spPr>
      </p:pic>
      <p:sp>
        <p:nvSpPr>
          <p:cNvPr id="2" name="タイトル 1">
            <a:extLst>
              <a:ext uri="{FF2B5EF4-FFF2-40B4-BE49-F238E27FC236}">
                <a16:creationId xmlns:a16="http://schemas.microsoft.com/office/drawing/2014/main" id="{7E99331D-515E-411A-A861-12DFA69FF39C}"/>
              </a:ext>
            </a:extLst>
          </p:cNvPr>
          <p:cNvSpPr>
            <a:spLocks noGrp="1"/>
          </p:cNvSpPr>
          <p:nvPr>
            <p:ph type="title"/>
          </p:nvPr>
        </p:nvSpPr>
        <p:spPr>
          <a:xfrm>
            <a:off x="1006106" y="234330"/>
            <a:ext cx="7131788" cy="1325563"/>
          </a:xfrm>
        </p:spPr>
        <p:txBody>
          <a:bodyPr>
            <a:normAutofit/>
          </a:bodyPr>
          <a:lstStyle/>
          <a:p>
            <a:pPr algn="ctr"/>
            <a:r>
              <a:rPr lang="ja-JP" altLang="en-US" sz="5400" b="1">
                <a:latin typeface="ＭＳ ゴシック"/>
                <a:ea typeface="ＭＳ ゴシック"/>
              </a:rPr>
              <a:t>仮説の検証方法</a:t>
            </a:r>
          </a:p>
        </p:txBody>
      </p:sp>
      <p:sp>
        <p:nvSpPr>
          <p:cNvPr id="8" name="テキスト ボックス 7">
            <a:extLst>
              <a:ext uri="{FF2B5EF4-FFF2-40B4-BE49-F238E27FC236}">
                <a16:creationId xmlns:a16="http://schemas.microsoft.com/office/drawing/2014/main" id="{43EE1750-F923-40EE-AC21-323D154CDF7A}"/>
              </a:ext>
            </a:extLst>
          </p:cNvPr>
          <p:cNvSpPr txBox="1"/>
          <p:nvPr/>
        </p:nvSpPr>
        <p:spPr>
          <a:xfrm>
            <a:off x="124932" y="1434354"/>
            <a:ext cx="8894135" cy="5047536"/>
          </a:xfrm>
          <a:prstGeom prst="rect">
            <a:avLst/>
          </a:prstGeom>
          <a:noFill/>
        </p:spPr>
        <p:txBody>
          <a:bodyPr wrap="square" rtlCol="0" anchor="t">
            <a:spAutoFit/>
          </a:bodyPr>
          <a:lstStyle/>
          <a:p>
            <a:pPr algn="ctr"/>
            <a:r>
              <a:rPr kumimoji="1" lang="ja-JP" altLang="en-US" sz="3200" b="1">
                <a:latin typeface="ＭＳ ゴシック"/>
                <a:ea typeface="ＭＳ ゴシック"/>
              </a:rPr>
              <a:t>仮説の妥当性を検証するために、</a:t>
            </a:r>
            <a:endParaRPr kumimoji="1" lang="en-US" altLang="ja-JP" sz="3200" b="1">
              <a:latin typeface="ＭＳ ゴシック"/>
              <a:ea typeface="ＭＳ ゴシック"/>
            </a:endParaRPr>
          </a:p>
          <a:p>
            <a:pPr algn="ctr"/>
            <a:r>
              <a:rPr kumimoji="1" lang="ja-JP" altLang="en-US" sz="3200" b="1">
                <a:latin typeface="ＭＳ ゴシック"/>
                <a:ea typeface="ＭＳ ゴシック"/>
              </a:rPr>
              <a:t>アンケート調査を実施</a:t>
            </a:r>
            <a:endParaRPr kumimoji="1" lang="en-US" altLang="ja-JP" sz="3200" b="1">
              <a:latin typeface="ＭＳ ゴシック"/>
              <a:ea typeface="ＭＳ ゴシック"/>
            </a:endParaRPr>
          </a:p>
          <a:p>
            <a:pPr algn="ctr"/>
            <a:endParaRPr kumimoji="1" lang="en-US" altLang="ja-JP" sz="3200" b="1">
              <a:latin typeface="ＭＳ ゴシック" panose="020B0609070205080204" pitchFamily="49" charset="-128"/>
              <a:ea typeface="ＭＳ ゴシック" panose="020B0609070205080204" pitchFamily="49" charset="-128"/>
            </a:endParaRPr>
          </a:p>
          <a:p>
            <a:pPr algn="ctr"/>
            <a:r>
              <a:rPr kumimoji="1" lang="ja-JP" altLang="en-US" sz="4000" b="1" u="sng">
                <a:solidFill>
                  <a:srgbClr val="0070C0"/>
                </a:solidFill>
                <a:latin typeface="ＭＳ ゴシック" panose="020B0609070205080204" pitchFamily="49" charset="-128"/>
                <a:ea typeface="ＭＳ ゴシック" panose="020B0609070205080204" pitchFamily="49" charset="-128"/>
              </a:rPr>
              <a:t>７月下旬～８月下旬 アンケート調査</a:t>
            </a:r>
            <a:endParaRPr kumimoji="1" lang="en-US" altLang="ja-JP" sz="4000" b="1" u="sng">
              <a:solidFill>
                <a:srgbClr val="0070C0"/>
              </a:solidFill>
              <a:latin typeface="ＭＳ ゴシック" panose="020B0609070205080204" pitchFamily="49" charset="-128"/>
              <a:ea typeface="ＭＳ ゴシック" panose="020B0609070205080204" pitchFamily="49" charset="-128"/>
            </a:endParaRPr>
          </a:p>
          <a:p>
            <a:pPr algn="ctr"/>
            <a:r>
              <a:rPr kumimoji="1" lang="ja-JP" altLang="en-US" sz="3200" b="1">
                <a:latin typeface="ＭＳ ゴシック" panose="020B0609070205080204" pitchFamily="49" charset="-128"/>
                <a:ea typeface="ＭＳ ゴシック" panose="020B0609070205080204" pitchFamily="49" charset="-128"/>
              </a:rPr>
              <a:t>パワーシフト</a:t>
            </a:r>
            <a:r>
              <a:rPr kumimoji="1" lang="en-US" altLang="ja-JP" sz="3200" b="1" baseline="30000">
                <a:latin typeface="ＭＳ ゴシック" panose="020B0609070205080204" pitchFamily="49" charset="-128"/>
                <a:ea typeface="ＭＳ ゴシック" panose="020B0609070205080204" pitchFamily="49" charset="-128"/>
              </a:rPr>
              <a:t>※</a:t>
            </a:r>
            <a:r>
              <a:rPr kumimoji="1" lang="ja-JP" altLang="en-US" sz="3200" b="1">
                <a:latin typeface="ＭＳ ゴシック" panose="020B0609070205080204" pitchFamily="49" charset="-128"/>
                <a:ea typeface="ＭＳ ゴシック" panose="020B0609070205080204" pitchFamily="49" charset="-128"/>
              </a:rPr>
              <a:t>所属団体・企業</a:t>
            </a:r>
            <a:endParaRPr kumimoji="1" lang="en-US" altLang="ja-JP" sz="3200" b="1">
              <a:latin typeface="ＭＳ ゴシック" panose="020B0609070205080204" pitchFamily="49" charset="-128"/>
              <a:ea typeface="ＭＳ ゴシック" panose="020B0609070205080204" pitchFamily="49" charset="-128"/>
            </a:endParaRPr>
          </a:p>
          <a:p>
            <a:pPr algn="ctr"/>
            <a:r>
              <a:rPr kumimoji="1" lang="ja-JP" altLang="en-US" sz="3200" b="1">
                <a:latin typeface="ＭＳ ゴシック" panose="020B0609070205080204" pitchFamily="49" charset="-128"/>
                <a:ea typeface="ＭＳ ゴシック" panose="020B0609070205080204" pitchFamily="49" charset="-128"/>
              </a:rPr>
              <a:t>のべ</a:t>
            </a:r>
            <a:r>
              <a:rPr kumimoji="1" lang="en-US" altLang="ja-JP" sz="3200" b="1">
                <a:latin typeface="ＭＳ ゴシック" panose="020B0609070205080204" pitchFamily="49" charset="-128"/>
                <a:ea typeface="ＭＳ ゴシック" panose="020B0609070205080204" pitchFamily="49" charset="-128"/>
              </a:rPr>
              <a:t>28</a:t>
            </a:r>
            <a:r>
              <a:rPr kumimoji="1" lang="ja-JP" altLang="en-US" sz="3200" b="1">
                <a:latin typeface="ＭＳ ゴシック" panose="020B0609070205080204" pitchFamily="49" charset="-128"/>
                <a:ea typeface="ＭＳ ゴシック" panose="020B0609070205080204" pitchFamily="49" charset="-128"/>
              </a:rPr>
              <a:t>団体にアンケートを送付</a:t>
            </a:r>
          </a:p>
          <a:p>
            <a:pPr algn="ctr"/>
            <a:endParaRPr kumimoji="1" lang="en-US" altLang="ja-JP" sz="3200" b="1">
              <a:latin typeface="ＭＳ ゴシック" panose="020B0609070205080204" pitchFamily="49" charset="-128"/>
              <a:ea typeface="ＭＳ ゴシック" panose="020B0609070205080204" pitchFamily="49" charset="-128"/>
            </a:endParaRPr>
          </a:p>
          <a:p>
            <a:pPr algn="ctr"/>
            <a:r>
              <a:rPr kumimoji="1" lang="ja-JP" altLang="en-US" sz="4000" b="1" u="sng">
                <a:solidFill>
                  <a:srgbClr val="0070C0"/>
                </a:solidFill>
                <a:latin typeface="ＭＳ ゴシック" panose="020B0609070205080204" pitchFamily="49" charset="-128"/>
                <a:ea typeface="ＭＳ ゴシック" panose="020B0609070205080204" pitchFamily="49" charset="-128"/>
              </a:rPr>
              <a:t>９月上旬 アンケートの回収 </a:t>
            </a:r>
            <a:endParaRPr kumimoji="1" lang="en-US" altLang="ja-JP" sz="4000" b="1" u="sng">
              <a:solidFill>
                <a:srgbClr val="0070C0"/>
              </a:solidFill>
              <a:latin typeface="ＭＳ ゴシック" panose="020B0609070205080204" pitchFamily="49" charset="-128"/>
              <a:ea typeface="ＭＳ ゴシック" panose="020B0609070205080204" pitchFamily="49" charset="-128"/>
            </a:endParaRPr>
          </a:p>
          <a:p>
            <a:pPr algn="ctr"/>
            <a:r>
              <a:rPr kumimoji="1" lang="en-US" altLang="ja-JP" sz="3200" b="1">
                <a:latin typeface="ＭＳ ゴシック" panose="020B0609070205080204" pitchFamily="49" charset="-128"/>
                <a:ea typeface="ＭＳ ゴシック" panose="020B0609070205080204" pitchFamily="49" charset="-128"/>
              </a:rPr>
              <a:t>8</a:t>
            </a:r>
            <a:r>
              <a:rPr kumimoji="1" lang="ja-JP" altLang="en-US" sz="3200" b="1">
                <a:latin typeface="ＭＳ ゴシック" panose="020B0609070205080204" pitchFamily="49" charset="-128"/>
                <a:ea typeface="ＭＳ ゴシック" panose="020B0609070205080204" pitchFamily="49" charset="-128"/>
              </a:rPr>
              <a:t>団体・企業から返答</a:t>
            </a:r>
          </a:p>
          <a:p>
            <a:endParaRPr kumimoji="1" lang="ja-JP" altLang="en-US"/>
          </a:p>
        </p:txBody>
      </p:sp>
      <p:sp>
        <p:nvSpPr>
          <p:cNvPr id="9" name="テキスト ボックス 8">
            <a:extLst>
              <a:ext uri="{FF2B5EF4-FFF2-40B4-BE49-F238E27FC236}">
                <a16:creationId xmlns:a16="http://schemas.microsoft.com/office/drawing/2014/main" id="{1D05FDED-D0AC-4ABA-ACE3-5F5C017B9C36}"/>
              </a:ext>
            </a:extLst>
          </p:cNvPr>
          <p:cNvSpPr txBox="1"/>
          <p:nvPr/>
        </p:nvSpPr>
        <p:spPr>
          <a:xfrm>
            <a:off x="0" y="49664"/>
            <a:ext cx="1023384" cy="369332"/>
          </a:xfrm>
          <a:prstGeom prst="rect">
            <a:avLst/>
          </a:prstGeom>
          <a:noFill/>
        </p:spPr>
        <p:txBody>
          <a:bodyPr wrap="square" rtlCol="0">
            <a:spAutoFit/>
          </a:bodyPr>
          <a:lstStyle/>
          <a:p>
            <a:r>
              <a:rPr kumimoji="1" lang="ja-JP" altLang="en-US" b="1"/>
              <a:t>４章</a:t>
            </a:r>
          </a:p>
        </p:txBody>
      </p:sp>
      <p:sp>
        <p:nvSpPr>
          <p:cNvPr id="3" name="テキスト ボックス 2">
            <a:extLst>
              <a:ext uri="{FF2B5EF4-FFF2-40B4-BE49-F238E27FC236}">
                <a16:creationId xmlns:a16="http://schemas.microsoft.com/office/drawing/2014/main" id="{1C575C89-B6A5-4401-A2E8-4B73A95B1912}"/>
              </a:ext>
            </a:extLst>
          </p:cNvPr>
          <p:cNvSpPr txBox="1"/>
          <p:nvPr/>
        </p:nvSpPr>
        <p:spPr>
          <a:xfrm>
            <a:off x="1175657" y="6441444"/>
            <a:ext cx="8447314" cy="646331"/>
          </a:xfrm>
          <a:prstGeom prst="rect">
            <a:avLst/>
          </a:prstGeom>
          <a:noFill/>
        </p:spPr>
        <p:txBody>
          <a:bodyPr wrap="square" rtlCol="0">
            <a:spAutoFit/>
          </a:bodyPr>
          <a:lstStyle/>
          <a:p>
            <a:r>
              <a:rPr kumimoji="1" lang="en-US" altLang="ja-JP" b="1"/>
              <a:t>※</a:t>
            </a:r>
            <a:r>
              <a:rPr kumimoji="1" lang="ja-JP" altLang="en-US" b="1"/>
              <a:t>パワーシフト：再エネを優先して扱う電力会社を支援する団体</a:t>
            </a:r>
            <a:endParaRPr kumimoji="1" lang="en-US" altLang="ja-JP" b="1"/>
          </a:p>
          <a:p>
            <a:endParaRPr kumimoji="1" lang="ja-JP" altLang="en-US"/>
          </a:p>
        </p:txBody>
      </p:sp>
      <p:sp>
        <p:nvSpPr>
          <p:cNvPr id="4" name="スライド番号プレースホルダー 3">
            <a:extLst>
              <a:ext uri="{FF2B5EF4-FFF2-40B4-BE49-F238E27FC236}">
                <a16:creationId xmlns:a16="http://schemas.microsoft.com/office/drawing/2014/main" id="{5E85C72D-8A8A-46A4-860C-5DE40F5A9504}"/>
              </a:ext>
            </a:extLst>
          </p:cNvPr>
          <p:cNvSpPr>
            <a:spLocks noGrp="1"/>
          </p:cNvSpPr>
          <p:nvPr>
            <p:ph type="sldNum" sz="quarter" idx="12"/>
          </p:nvPr>
        </p:nvSpPr>
        <p:spPr/>
        <p:txBody>
          <a:bodyPr/>
          <a:lstStyle/>
          <a:p>
            <a:fld id="{3B4D2EC4-1B58-483B-971C-946C9F6A56B1}" type="slidenum">
              <a:rPr kumimoji="1" lang="ja-JP" altLang="en-US" smtClean="0"/>
              <a:t>31</a:t>
            </a:fld>
            <a:endParaRPr kumimoji="1" lang="ja-JP" altLang="en-US"/>
          </a:p>
        </p:txBody>
      </p:sp>
    </p:spTree>
    <p:extLst>
      <p:ext uri="{BB962C8B-B14F-4D97-AF65-F5344CB8AC3E}">
        <p14:creationId xmlns:p14="http://schemas.microsoft.com/office/powerpoint/2010/main" val="2699476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29D39877-EE20-4C83-85AC-25A01EFC989D}"/>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a:off x="0" y="0"/>
            <a:ext cx="9144000" cy="6858000"/>
          </a:xfrm>
        </p:spPr>
      </p:pic>
      <p:graphicFrame>
        <p:nvGraphicFramePr>
          <p:cNvPr id="8" name="グラフ 7">
            <a:extLst>
              <a:ext uri="{FF2B5EF4-FFF2-40B4-BE49-F238E27FC236}">
                <a16:creationId xmlns:a16="http://schemas.microsoft.com/office/drawing/2014/main" id="{D57C47C2-5C4B-4F13-A99F-12CCA252E48C}"/>
              </a:ext>
              <a:ext uri="{147F2762-F138-4A5C-976F-8EAC2B608ADB}">
                <a16:predDERef xmlns:a16="http://schemas.microsoft.com/office/drawing/2014/main" pred="{46B978B2-DE24-4C8D-BDC1-EA94CF922E03}"/>
              </a:ext>
            </a:extLst>
          </p:cNvPr>
          <p:cNvGraphicFramePr>
            <a:graphicFrameLocks/>
          </p:cNvGraphicFramePr>
          <p:nvPr>
            <p:extLst>
              <p:ext uri="{D42A27DB-BD31-4B8C-83A1-F6EECF244321}">
                <p14:modId xmlns:p14="http://schemas.microsoft.com/office/powerpoint/2010/main" val="3013288345"/>
              </p:ext>
            </p:extLst>
          </p:nvPr>
        </p:nvGraphicFramePr>
        <p:xfrm>
          <a:off x="2261696" y="1879279"/>
          <a:ext cx="5780971" cy="3660680"/>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B279CEA8-0EF1-4CC7-8D23-BBDA9FDDF6C2}"/>
              </a:ext>
            </a:extLst>
          </p:cNvPr>
          <p:cNvSpPr>
            <a:spLocks noGrp="1"/>
          </p:cNvSpPr>
          <p:nvPr>
            <p:ph type="title"/>
          </p:nvPr>
        </p:nvSpPr>
        <p:spPr>
          <a:xfrm>
            <a:off x="1652632" y="1489017"/>
            <a:ext cx="6507481" cy="1325563"/>
          </a:xfrm>
        </p:spPr>
        <p:txBody>
          <a:bodyPr>
            <a:normAutofit/>
          </a:bodyPr>
          <a:lstStyle/>
          <a:p>
            <a:r>
              <a:rPr kumimoji="1" lang="ja-JP" altLang="en-US" sz="2800" b="1">
                <a:latin typeface="ＭＳ ゴシック" panose="020B0609070205080204" pitchFamily="49" charset="-128"/>
                <a:ea typeface="ＭＳ ゴシック" panose="020B0609070205080204" pitchFamily="49" charset="-128"/>
              </a:rPr>
              <a:t>経営の上でより重視するのは、</a:t>
            </a:r>
            <a:br>
              <a:rPr kumimoji="1" lang="en-US" altLang="ja-JP" sz="2800" b="1">
                <a:latin typeface="ＭＳ ゴシック" panose="020B0609070205080204" pitchFamily="49" charset="-128"/>
                <a:ea typeface="ＭＳ ゴシック" panose="020B0609070205080204" pitchFamily="49" charset="-128"/>
              </a:rPr>
            </a:br>
            <a:r>
              <a:rPr kumimoji="1" lang="ja-JP" altLang="en-US" sz="2800" b="1">
                <a:latin typeface="ＭＳ ゴシック" panose="020B0609070205080204" pitchFamily="49" charset="-128"/>
                <a:ea typeface="ＭＳ ゴシック" panose="020B0609070205080204" pitchFamily="49" charset="-128"/>
              </a:rPr>
              <a:t>電力価格よりも電力の付加価値である</a:t>
            </a:r>
          </a:p>
        </p:txBody>
      </p:sp>
      <p:sp>
        <p:nvSpPr>
          <p:cNvPr id="10" name="テキスト ボックス 9">
            <a:extLst>
              <a:ext uri="{FF2B5EF4-FFF2-40B4-BE49-F238E27FC236}">
                <a16:creationId xmlns:a16="http://schemas.microsoft.com/office/drawing/2014/main" id="{1B7EC561-6E3B-4436-A658-93D4CDECBB7D}"/>
              </a:ext>
            </a:extLst>
          </p:cNvPr>
          <p:cNvSpPr txBox="1"/>
          <p:nvPr/>
        </p:nvSpPr>
        <p:spPr>
          <a:xfrm>
            <a:off x="770858" y="5763443"/>
            <a:ext cx="7602279" cy="1077218"/>
          </a:xfrm>
          <a:prstGeom prst="rect">
            <a:avLst/>
          </a:prstGeom>
          <a:noFill/>
        </p:spPr>
        <p:txBody>
          <a:bodyPr wrap="square" rtlCol="0">
            <a:spAutoFit/>
          </a:bodyPr>
          <a:lstStyle/>
          <a:p>
            <a:pPr algn="ctr"/>
            <a:r>
              <a:rPr kumimoji="1" lang="ja-JP" altLang="en-US" sz="3200" b="1" u="sng">
                <a:latin typeface="ＭＳ ゴシック" panose="020B0609070205080204" pitchFamily="49" charset="-128"/>
                <a:ea typeface="ＭＳ ゴシック" panose="020B0609070205080204" pitchFamily="49" charset="-128"/>
              </a:rPr>
              <a:t>価格の引き下げも重要だが、</a:t>
            </a:r>
            <a:endParaRPr kumimoji="1" lang="en-US" altLang="ja-JP" sz="3200" b="1" u="sng">
              <a:latin typeface="ＭＳ ゴシック" panose="020B0609070205080204" pitchFamily="49" charset="-128"/>
              <a:ea typeface="ＭＳ ゴシック" panose="020B0609070205080204" pitchFamily="49" charset="-128"/>
            </a:endParaRPr>
          </a:p>
          <a:p>
            <a:pPr algn="ctr"/>
            <a:r>
              <a:rPr kumimoji="1" lang="ja-JP" altLang="en-US" sz="3200" b="1" u="sng">
                <a:latin typeface="ＭＳ ゴシック" panose="020B0609070205080204" pitchFamily="49" charset="-128"/>
                <a:ea typeface="ＭＳ ゴシック" panose="020B0609070205080204" pitchFamily="49" charset="-128"/>
              </a:rPr>
              <a:t>付加価値の有無がより重要である</a:t>
            </a:r>
          </a:p>
        </p:txBody>
      </p:sp>
      <p:sp>
        <p:nvSpPr>
          <p:cNvPr id="11" name="テキスト ボックス 10">
            <a:extLst>
              <a:ext uri="{FF2B5EF4-FFF2-40B4-BE49-F238E27FC236}">
                <a16:creationId xmlns:a16="http://schemas.microsoft.com/office/drawing/2014/main" id="{DC3ED49D-84BB-49E9-8345-89BD033A5D45}"/>
              </a:ext>
            </a:extLst>
          </p:cNvPr>
          <p:cNvSpPr txBox="1"/>
          <p:nvPr/>
        </p:nvSpPr>
        <p:spPr>
          <a:xfrm>
            <a:off x="-10632" y="69961"/>
            <a:ext cx="1231900" cy="369332"/>
          </a:xfrm>
          <a:prstGeom prst="rect">
            <a:avLst/>
          </a:prstGeom>
          <a:noFill/>
        </p:spPr>
        <p:txBody>
          <a:bodyPr wrap="square" rtlCol="0">
            <a:spAutoFit/>
          </a:bodyPr>
          <a:lstStyle/>
          <a:p>
            <a:r>
              <a:rPr kumimoji="1" lang="ja-JP" altLang="en-US" b="1"/>
              <a:t>４章</a:t>
            </a:r>
          </a:p>
        </p:txBody>
      </p:sp>
      <p:sp>
        <p:nvSpPr>
          <p:cNvPr id="3" name="テキスト ボックス 2">
            <a:extLst>
              <a:ext uri="{FF2B5EF4-FFF2-40B4-BE49-F238E27FC236}">
                <a16:creationId xmlns:a16="http://schemas.microsoft.com/office/drawing/2014/main" id="{DCEEC689-33F5-4F60-9840-00E8DEB7FD17}"/>
              </a:ext>
            </a:extLst>
          </p:cNvPr>
          <p:cNvSpPr txBox="1"/>
          <p:nvPr/>
        </p:nvSpPr>
        <p:spPr>
          <a:xfrm>
            <a:off x="1147528" y="520319"/>
            <a:ext cx="7151741" cy="769441"/>
          </a:xfrm>
          <a:prstGeom prst="rect">
            <a:avLst/>
          </a:prstGeom>
          <a:noFill/>
        </p:spPr>
        <p:txBody>
          <a:bodyPr wrap="square" rtlCol="0">
            <a:spAutoFit/>
          </a:bodyPr>
          <a:lstStyle/>
          <a:p>
            <a:pPr algn="ctr"/>
            <a:r>
              <a:rPr kumimoji="1" lang="ja-JP" altLang="en-US" sz="4400" b="1">
                <a:latin typeface="ＭＳ ゴシック" panose="020B0609070205080204" pitchFamily="49" charset="-128"/>
                <a:ea typeface="ＭＳ ゴシック" panose="020B0609070205080204" pitchFamily="49" charset="-128"/>
              </a:rPr>
              <a:t>電力の付加価値の必要性</a:t>
            </a:r>
          </a:p>
        </p:txBody>
      </p:sp>
      <p:sp>
        <p:nvSpPr>
          <p:cNvPr id="4" name="正方形/長方形 3">
            <a:extLst>
              <a:ext uri="{FF2B5EF4-FFF2-40B4-BE49-F238E27FC236}">
                <a16:creationId xmlns:a16="http://schemas.microsoft.com/office/drawing/2014/main" id="{821CE970-C568-4236-A16E-F09E83806731}"/>
              </a:ext>
            </a:extLst>
          </p:cNvPr>
          <p:cNvSpPr/>
          <p:nvPr/>
        </p:nvSpPr>
        <p:spPr>
          <a:xfrm>
            <a:off x="3418513" y="5476655"/>
            <a:ext cx="5859710" cy="369332"/>
          </a:xfrm>
          <a:prstGeom prst="rect">
            <a:avLst/>
          </a:prstGeom>
        </p:spPr>
        <p:txBody>
          <a:bodyPr wrap="square">
            <a:spAutoFit/>
          </a:bodyPr>
          <a:lstStyle/>
          <a:p>
            <a:r>
              <a:rPr kumimoji="1" lang="ja-JP" altLang="en-US" b="1"/>
              <a:t>参考：再エネ新電力会社に対するアンケート調査より</a:t>
            </a:r>
          </a:p>
        </p:txBody>
      </p:sp>
      <p:sp>
        <p:nvSpPr>
          <p:cNvPr id="6" name="スライド番号プレースホルダー 5">
            <a:extLst>
              <a:ext uri="{FF2B5EF4-FFF2-40B4-BE49-F238E27FC236}">
                <a16:creationId xmlns:a16="http://schemas.microsoft.com/office/drawing/2014/main" id="{CD9FC920-5841-4DC4-A2D5-E47F52D7C77A}"/>
              </a:ext>
            </a:extLst>
          </p:cNvPr>
          <p:cNvSpPr>
            <a:spLocks noGrp="1"/>
          </p:cNvSpPr>
          <p:nvPr>
            <p:ph type="sldNum" sz="quarter" idx="12"/>
          </p:nvPr>
        </p:nvSpPr>
        <p:spPr/>
        <p:txBody>
          <a:bodyPr/>
          <a:lstStyle/>
          <a:p>
            <a:fld id="{3B4D2EC4-1B58-483B-971C-946C9F6A56B1}" type="slidenum">
              <a:rPr kumimoji="1" lang="ja-JP" altLang="en-US" smtClean="0"/>
              <a:t>32</a:t>
            </a:fld>
            <a:endParaRPr kumimoji="1" lang="ja-JP" altLang="en-US"/>
          </a:p>
        </p:txBody>
      </p:sp>
    </p:spTree>
    <p:extLst>
      <p:ext uri="{BB962C8B-B14F-4D97-AF65-F5344CB8AC3E}">
        <p14:creationId xmlns:p14="http://schemas.microsoft.com/office/powerpoint/2010/main" val="952061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建物, 屋外, 太陽電池, 屋根 が含まれている画像&#10;&#10;自動的に生成された説明">
            <a:extLst>
              <a:ext uri="{FF2B5EF4-FFF2-40B4-BE49-F238E27FC236}">
                <a16:creationId xmlns:a16="http://schemas.microsoft.com/office/drawing/2014/main" id="{DE8CE997-69AF-4341-8BCD-8EE3A25D0BE5}"/>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tretch>
            <a:fillRect/>
          </a:stretch>
        </p:blipFill>
        <p:spPr>
          <a:xfrm>
            <a:off x="-1" y="0"/>
            <a:ext cx="9144000" cy="6858000"/>
          </a:xfrm>
        </p:spPr>
      </p:pic>
      <p:sp>
        <p:nvSpPr>
          <p:cNvPr id="26" name="正方形/長方形 25">
            <a:extLst>
              <a:ext uri="{FF2B5EF4-FFF2-40B4-BE49-F238E27FC236}">
                <a16:creationId xmlns:a16="http://schemas.microsoft.com/office/drawing/2014/main" id="{14A4A090-278D-4C15-9547-88DC5147AC5D}"/>
              </a:ext>
            </a:extLst>
          </p:cNvPr>
          <p:cNvSpPr/>
          <p:nvPr/>
        </p:nvSpPr>
        <p:spPr>
          <a:xfrm>
            <a:off x="1328251" y="1924778"/>
            <a:ext cx="6302426" cy="2817435"/>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A1A0043-D4EE-4CEC-BED9-0E9C8BB87BEF}"/>
              </a:ext>
            </a:extLst>
          </p:cNvPr>
          <p:cNvSpPr>
            <a:spLocks noGrp="1"/>
          </p:cNvSpPr>
          <p:nvPr>
            <p:ph type="title"/>
          </p:nvPr>
        </p:nvSpPr>
        <p:spPr>
          <a:xfrm>
            <a:off x="1374499" y="326800"/>
            <a:ext cx="7276743" cy="1325563"/>
          </a:xfrm>
        </p:spPr>
        <p:txBody>
          <a:bodyPr/>
          <a:lstStyle/>
          <a:p>
            <a:r>
              <a:rPr kumimoji="1" lang="ja-JP" altLang="en-US" b="1">
                <a:latin typeface="ＭＳ ゴシック" panose="020B0609070205080204" pitchFamily="49" charset="-128"/>
                <a:ea typeface="ＭＳ ゴシック" panose="020B0609070205080204" pitchFamily="49" charset="-128"/>
              </a:rPr>
              <a:t>アンケートから得られた</a:t>
            </a:r>
            <a:br>
              <a:rPr kumimoji="1" lang="en-US" altLang="ja-JP" b="1">
                <a:latin typeface="ＭＳ ゴシック" panose="020B0609070205080204" pitchFamily="49" charset="-128"/>
                <a:ea typeface="ＭＳ ゴシック" panose="020B0609070205080204" pitchFamily="49" charset="-128"/>
              </a:rPr>
            </a:br>
            <a:r>
              <a:rPr kumimoji="1" lang="ja-JP" altLang="en-US" b="1">
                <a:latin typeface="ＭＳ ゴシック" panose="020B0609070205080204" pitchFamily="49" charset="-128"/>
                <a:ea typeface="ＭＳ ゴシック" panose="020B0609070205080204" pitchFamily="49" charset="-128"/>
              </a:rPr>
              <a:t>電力の付加価値の例</a:t>
            </a:r>
          </a:p>
        </p:txBody>
      </p:sp>
      <p:sp>
        <p:nvSpPr>
          <p:cNvPr id="8" name="テキスト ボックス 7">
            <a:extLst>
              <a:ext uri="{FF2B5EF4-FFF2-40B4-BE49-F238E27FC236}">
                <a16:creationId xmlns:a16="http://schemas.microsoft.com/office/drawing/2014/main" id="{44F06AFF-8EDE-4E73-98DF-8224E8A7F4A5}"/>
              </a:ext>
            </a:extLst>
          </p:cNvPr>
          <p:cNvSpPr txBox="1"/>
          <p:nvPr/>
        </p:nvSpPr>
        <p:spPr>
          <a:xfrm>
            <a:off x="0" y="68264"/>
            <a:ext cx="881743" cy="381000"/>
          </a:xfrm>
          <a:prstGeom prst="rect">
            <a:avLst/>
          </a:prstGeom>
          <a:noFill/>
        </p:spPr>
        <p:txBody>
          <a:bodyPr wrap="square" rtlCol="0">
            <a:spAutoFit/>
          </a:bodyPr>
          <a:lstStyle/>
          <a:p>
            <a:r>
              <a:rPr kumimoji="1" lang="ja-JP" altLang="en-US" b="1" dirty="0"/>
              <a:t>４章</a:t>
            </a:r>
          </a:p>
        </p:txBody>
      </p:sp>
      <p:cxnSp>
        <p:nvCxnSpPr>
          <p:cNvPr id="14" name="直線コネクタ 13">
            <a:extLst>
              <a:ext uri="{FF2B5EF4-FFF2-40B4-BE49-F238E27FC236}">
                <a16:creationId xmlns:a16="http://schemas.microsoft.com/office/drawing/2014/main" id="{F194BA93-0A73-46EB-8DD6-8935FCCACA7E}"/>
              </a:ext>
            </a:extLst>
          </p:cNvPr>
          <p:cNvCxnSpPr>
            <a:cxnSpLocks/>
            <a:stCxn id="26" idx="1"/>
            <a:endCxn id="26" idx="3"/>
          </p:cNvCxnSpPr>
          <p:nvPr/>
        </p:nvCxnSpPr>
        <p:spPr>
          <a:xfrm>
            <a:off x="1328251" y="3333496"/>
            <a:ext cx="630242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BC66D98-4A34-476F-A11A-FF275DD746A0}"/>
              </a:ext>
            </a:extLst>
          </p:cNvPr>
          <p:cNvCxnSpPr>
            <a:cxnSpLocks/>
            <a:stCxn id="26" idx="0"/>
            <a:endCxn id="26" idx="2"/>
          </p:cNvCxnSpPr>
          <p:nvPr/>
        </p:nvCxnSpPr>
        <p:spPr>
          <a:xfrm>
            <a:off x="4479464" y="1924778"/>
            <a:ext cx="0" cy="2817435"/>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195027C-53EB-4159-8FFE-6FB8998F2ABA}"/>
              </a:ext>
            </a:extLst>
          </p:cNvPr>
          <p:cNvSpPr txBox="1"/>
          <p:nvPr/>
        </p:nvSpPr>
        <p:spPr>
          <a:xfrm>
            <a:off x="1628209" y="2324806"/>
            <a:ext cx="3145972" cy="646331"/>
          </a:xfrm>
          <a:prstGeom prst="rect">
            <a:avLst/>
          </a:prstGeom>
          <a:noFill/>
        </p:spPr>
        <p:txBody>
          <a:bodyPr wrap="square" rtlCol="0">
            <a:spAutoFit/>
          </a:bodyPr>
          <a:lstStyle/>
          <a:p>
            <a:r>
              <a:rPr kumimoji="1" lang="ja-JP" altLang="en-US" sz="3600" b="1">
                <a:latin typeface="ＭＳ ゴシック" panose="020B0609070205080204" pitchFamily="49" charset="-128"/>
                <a:ea typeface="ＭＳ ゴシック" panose="020B0609070205080204" pitchFamily="49" charset="-128"/>
              </a:rPr>
              <a:t>環境貢献性</a:t>
            </a:r>
          </a:p>
        </p:txBody>
      </p:sp>
      <p:sp>
        <p:nvSpPr>
          <p:cNvPr id="20" name="テキスト ボックス 19">
            <a:extLst>
              <a:ext uri="{FF2B5EF4-FFF2-40B4-BE49-F238E27FC236}">
                <a16:creationId xmlns:a16="http://schemas.microsoft.com/office/drawing/2014/main" id="{BF1B5A01-18EE-458A-977B-7496FBB78FAF}"/>
              </a:ext>
            </a:extLst>
          </p:cNvPr>
          <p:cNvSpPr txBox="1"/>
          <p:nvPr/>
        </p:nvSpPr>
        <p:spPr>
          <a:xfrm>
            <a:off x="4830544" y="2327919"/>
            <a:ext cx="3684806" cy="646331"/>
          </a:xfrm>
          <a:prstGeom prst="rect">
            <a:avLst/>
          </a:prstGeom>
          <a:noFill/>
        </p:spPr>
        <p:txBody>
          <a:bodyPr wrap="square" rtlCol="0">
            <a:spAutoFit/>
          </a:bodyPr>
          <a:lstStyle/>
          <a:p>
            <a:r>
              <a:rPr kumimoji="1" lang="ja-JP" altLang="en-US" sz="3600" b="1">
                <a:latin typeface="ＭＳ ゴシック" panose="020B0609070205080204" pitchFamily="49" charset="-128"/>
                <a:ea typeface="ＭＳ ゴシック" panose="020B0609070205080204" pitchFamily="49" charset="-128"/>
              </a:rPr>
              <a:t>ブランド性</a:t>
            </a:r>
          </a:p>
        </p:txBody>
      </p:sp>
      <p:sp>
        <p:nvSpPr>
          <p:cNvPr id="21" name="テキスト ボックス 20">
            <a:extLst>
              <a:ext uri="{FF2B5EF4-FFF2-40B4-BE49-F238E27FC236}">
                <a16:creationId xmlns:a16="http://schemas.microsoft.com/office/drawing/2014/main" id="{5E0BB4BF-6664-47CD-99C6-9851E4FB698B}"/>
              </a:ext>
            </a:extLst>
          </p:cNvPr>
          <p:cNvSpPr txBox="1"/>
          <p:nvPr/>
        </p:nvSpPr>
        <p:spPr>
          <a:xfrm>
            <a:off x="1628209" y="3710817"/>
            <a:ext cx="3380018" cy="646331"/>
          </a:xfrm>
          <a:prstGeom prst="rect">
            <a:avLst/>
          </a:prstGeom>
          <a:noFill/>
        </p:spPr>
        <p:txBody>
          <a:bodyPr wrap="square" rtlCol="0">
            <a:spAutoFit/>
          </a:bodyPr>
          <a:lstStyle/>
          <a:p>
            <a:r>
              <a:rPr kumimoji="1" lang="ja-JP" altLang="en-US" sz="3600" b="1">
                <a:latin typeface="ＭＳ ゴシック" panose="020B0609070205080204" pitchFamily="49" charset="-128"/>
                <a:ea typeface="ＭＳ ゴシック" panose="020B0609070205080204" pitchFamily="49" charset="-128"/>
              </a:rPr>
              <a:t>地域活性化</a:t>
            </a:r>
          </a:p>
        </p:txBody>
      </p:sp>
      <p:sp>
        <p:nvSpPr>
          <p:cNvPr id="22" name="テキスト ボックス 21">
            <a:extLst>
              <a:ext uri="{FF2B5EF4-FFF2-40B4-BE49-F238E27FC236}">
                <a16:creationId xmlns:a16="http://schemas.microsoft.com/office/drawing/2014/main" id="{09E66F66-0C81-4789-B655-B0716C5D1DA3}"/>
              </a:ext>
            </a:extLst>
          </p:cNvPr>
          <p:cNvSpPr txBox="1"/>
          <p:nvPr/>
        </p:nvSpPr>
        <p:spPr>
          <a:xfrm>
            <a:off x="5010345" y="3433817"/>
            <a:ext cx="2884713" cy="1200329"/>
          </a:xfrm>
          <a:prstGeom prst="rect">
            <a:avLst/>
          </a:prstGeom>
          <a:noFill/>
        </p:spPr>
        <p:txBody>
          <a:bodyPr wrap="square" rtlCol="0">
            <a:spAutoFit/>
          </a:bodyPr>
          <a:lstStyle/>
          <a:p>
            <a:r>
              <a:rPr kumimoji="1" lang="ja-JP" altLang="en-US" sz="3600" b="1">
                <a:latin typeface="ＭＳ ゴシック" panose="020B0609070205080204" pitchFamily="49" charset="-128"/>
                <a:ea typeface="ＭＳ ゴシック" panose="020B0609070205080204" pitchFamily="49" charset="-128"/>
              </a:rPr>
              <a:t>契約付随サービス</a:t>
            </a:r>
          </a:p>
        </p:txBody>
      </p:sp>
      <p:sp>
        <p:nvSpPr>
          <p:cNvPr id="3" name="スライド番号プレースホルダー 2">
            <a:extLst>
              <a:ext uri="{FF2B5EF4-FFF2-40B4-BE49-F238E27FC236}">
                <a16:creationId xmlns:a16="http://schemas.microsoft.com/office/drawing/2014/main" id="{C16990B3-3CAB-461C-8177-1F05252D632F}"/>
              </a:ext>
            </a:extLst>
          </p:cNvPr>
          <p:cNvSpPr>
            <a:spLocks noGrp="1"/>
          </p:cNvSpPr>
          <p:nvPr>
            <p:ph type="sldNum" sz="quarter" idx="12"/>
          </p:nvPr>
        </p:nvSpPr>
        <p:spPr/>
        <p:txBody>
          <a:bodyPr/>
          <a:lstStyle/>
          <a:p>
            <a:fld id="{3B4D2EC4-1B58-483B-971C-946C9F6A56B1}" type="slidenum">
              <a:rPr kumimoji="1" lang="ja-JP" altLang="en-US" smtClean="0"/>
              <a:t>33</a:t>
            </a:fld>
            <a:endParaRPr kumimoji="1" lang="ja-JP" altLang="en-US"/>
          </a:p>
        </p:txBody>
      </p:sp>
      <p:sp>
        <p:nvSpPr>
          <p:cNvPr id="5" name="テキスト ボックス 4">
            <a:extLst>
              <a:ext uri="{FF2B5EF4-FFF2-40B4-BE49-F238E27FC236}">
                <a16:creationId xmlns:a16="http://schemas.microsoft.com/office/drawing/2014/main" id="{EF900195-CFC9-43F1-BFE7-E659FA01A60E}"/>
              </a:ext>
            </a:extLst>
          </p:cNvPr>
          <p:cNvSpPr txBox="1"/>
          <p:nvPr/>
        </p:nvSpPr>
        <p:spPr>
          <a:xfrm>
            <a:off x="952154" y="5034464"/>
            <a:ext cx="7239689" cy="1569660"/>
          </a:xfrm>
          <a:prstGeom prst="rect">
            <a:avLst/>
          </a:prstGeom>
          <a:noFill/>
        </p:spPr>
        <p:txBody>
          <a:bodyPr wrap="square" rtlCol="0">
            <a:spAutoFit/>
          </a:bodyPr>
          <a:lstStyle/>
          <a:p>
            <a:r>
              <a:rPr kumimoji="1" lang="ja-JP" altLang="en-US" sz="3200" b="1">
                <a:latin typeface="ＭＳ ゴシック" panose="020B0609070205080204" pitchFamily="49" charset="-128"/>
                <a:ea typeface="ＭＳ ゴシック" panose="020B0609070205080204" pitchFamily="49" charset="-128"/>
              </a:rPr>
              <a:t>再エネ新電力会社の強みである</a:t>
            </a:r>
            <a:endParaRPr kumimoji="1" lang="en-US" altLang="ja-JP" sz="3200" b="1">
              <a:latin typeface="ＭＳ ゴシック" panose="020B0609070205080204" pitchFamily="49" charset="-128"/>
              <a:ea typeface="ＭＳ ゴシック" panose="020B0609070205080204" pitchFamily="49" charset="-128"/>
            </a:endParaRPr>
          </a:p>
          <a:p>
            <a:r>
              <a:rPr kumimoji="1" lang="ja-JP" altLang="en-US" sz="3200" b="1">
                <a:latin typeface="ＭＳ ゴシック" panose="020B0609070205080204" pitchFamily="49" charset="-128"/>
                <a:ea typeface="ＭＳ ゴシック" panose="020B0609070205080204" pitchFamily="49" charset="-128"/>
              </a:rPr>
              <a:t>環境貢献性という付加価値を需要家に</a:t>
            </a:r>
            <a:endParaRPr kumimoji="1" lang="en-US" altLang="ja-JP" sz="3200" b="1">
              <a:latin typeface="ＭＳ ゴシック" panose="020B0609070205080204" pitchFamily="49" charset="-128"/>
              <a:ea typeface="ＭＳ ゴシック" panose="020B0609070205080204" pitchFamily="49" charset="-128"/>
            </a:endParaRPr>
          </a:p>
          <a:p>
            <a:r>
              <a:rPr kumimoji="1" lang="ja-JP" altLang="en-US" sz="3200" b="1">
                <a:latin typeface="ＭＳ ゴシック" panose="020B0609070205080204" pitchFamily="49" charset="-128"/>
                <a:ea typeface="ＭＳ ゴシック" panose="020B0609070205080204" pitchFamily="49" charset="-128"/>
              </a:rPr>
              <a:t>訴求していく必要がある</a:t>
            </a:r>
          </a:p>
        </p:txBody>
      </p:sp>
    </p:spTree>
    <p:extLst>
      <p:ext uri="{BB962C8B-B14F-4D97-AF65-F5344CB8AC3E}">
        <p14:creationId xmlns:p14="http://schemas.microsoft.com/office/powerpoint/2010/main" val="812555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401ECE-3083-4A21-88FC-23A3B104F335}"/>
              </a:ext>
            </a:extLst>
          </p:cNvPr>
          <p:cNvSpPr>
            <a:spLocks noGrp="1"/>
          </p:cNvSpPr>
          <p:nvPr>
            <p:ph type="title"/>
          </p:nvPr>
        </p:nvSpPr>
        <p:spPr>
          <a:xfrm>
            <a:off x="4625887" y="1753948"/>
            <a:ext cx="4518113" cy="3350103"/>
          </a:xfrm>
        </p:spPr>
        <p:txBody>
          <a:bodyPr vert="horz" lIns="91440" tIns="45720" rIns="91440" bIns="45720" rtlCol="0" anchor="ctr">
            <a:normAutofit/>
          </a:bodyPr>
          <a:lstStyle/>
          <a:p>
            <a:r>
              <a:rPr lang="ja-JP" altLang="ja-JP" sz="4700" b="1" dirty="0">
                <a:latin typeface="ＭＳ ゴシック" panose="020B0609070205080204" pitchFamily="49" charset="-128"/>
                <a:ea typeface="ＭＳ ゴシック" panose="020B0609070205080204" pitchFamily="49" charset="-128"/>
              </a:rPr>
              <a:t>５</a:t>
            </a:r>
            <a:r>
              <a:rPr kumimoji="1" lang="ja-JP" altLang="ja-JP" sz="4700" b="1" dirty="0">
                <a:latin typeface="ＭＳ ゴシック" panose="020B0609070205080204" pitchFamily="49" charset="-128"/>
                <a:ea typeface="ＭＳ ゴシック" panose="020B0609070205080204" pitchFamily="49" charset="-128"/>
              </a:rPr>
              <a:t>章　</a:t>
            </a:r>
            <a:br>
              <a:rPr kumimoji="1" lang="en-US" altLang="ja-JP" sz="4700" b="1" dirty="0">
                <a:latin typeface="ＭＳ ゴシック" panose="020B0609070205080204" pitchFamily="49" charset="-128"/>
                <a:ea typeface="ＭＳ ゴシック" panose="020B0609070205080204" pitchFamily="49" charset="-128"/>
              </a:rPr>
            </a:br>
            <a:r>
              <a:rPr lang="ja-JP" altLang="ja-JP" sz="4700" b="1" dirty="0">
                <a:latin typeface="ＭＳ ゴシック" panose="020B0609070205080204" pitchFamily="49" charset="-128"/>
                <a:ea typeface="ＭＳ ゴシック" panose="020B0609070205080204" pitchFamily="49" charset="-128"/>
              </a:rPr>
              <a:t>再エネ新電力</a:t>
            </a:r>
            <a:br>
              <a:rPr lang="en-US" altLang="ja-JP" sz="4700" b="1" dirty="0">
                <a:latin typeface="ＭＳ ゴシック" panose="020B0609070205080204" pitchFamily="49" charset="-128"/>
                <a:ea typeface="ＭＳ ゴシック" panose="020B0609070205080204" pitchFamily="49" charset="-128"/>
              </a:rPr>
            </a:br>
            <a:r>
              <a:rPr lang="ja-JP" altLang="ja-JP" sz="4700" b="1" dirty="0">
                <a:latin typeface="ＭＳ ゴシック" panose="020B0609070205080204" pitchFamily="49" charset="-128"/>
                <a:ea typeface="ＭＳ ゴシック" panose="020B0609070205080204" pitchFamily="49" charset="-128"/>
              </a:rPr>
              <a:t>会社</a:t>
            </a:r>
            <a:r>
              <a:rPr lang="ja-JP" altLang="en-US" sz="4700" b="1" dirty="0">
                <a:latin typeface="ＭＳ ゴシック" panose="020B0609070205080204" pitchFamily="49" charset="-128"/>
                <a:ea typeface="ＭＳ ゴシック" panose="020B0609070205080204" pitchFamily="49" charset="-128"/>
              </a:rPr>
              <a:t>の台頭戦略</a:t>
            </a:r>
            <a:br>
              <a:rPr lang="en-US" altLang="ja-JP" sz="4700" b="1" dirty="0">
                <a:latin typeface="ＭＳ ゴシック" panose="020B0609070205080204" pitchFamily="49" charset="-128"/>
                <a:ea typeface="ＭＳ ゴシック" panose="020B0609070205080204" pitchFamily="49" charset="-128"/>
              </a:rPr>
            </a:br>
            <a:endParaRPr kumimoji="1" lang="ja-JP" altLang="ja-JP" sz="4700" b="1" dirty="0">
              <a:latin typeface="ＭＳ ゴシック" panose="020B0609070205080204" pitchFamily="49" charset="-128"/>
              <a:ea typeface="ＭＳ ゴシック" panose="020B0609070205080204" pitchFamily="49" charset="-128"/>
            </a:endParaRPr>
          </a:p>
        </p:txBody>
      </p:sp>
      <p:sp>
        <p:nvSpPr>
          <p:cNvPr id="21" name="Freeform: Shape 2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図 4" descr="雲, 曇り, 男, 飛ぶ が含まれている画像&#10;&#10;自動的に生成された説明">
            <a:extLst>
              <a:ext uri="{FF2B5EF4-FFF2-40B4-BE49-F238E27FC236}">
                <a16:creationId xmlns:a16="http://schemas.microsoft.com/office/drawing/2014/main" id="{8A0D3A54-4171-4D83-91AD-D2A9A9D1E5F9}"/>
              </a:ext>
            </a:extLst>
          </p:cNvPr>
          <p:cNvPicPr>
            <a:picLocks noChangeAspect="1"/>
          </p:cNvPicPr>
          <p:nvPr/>
        </p:nvPicPr>
        <p:blipFill rotWithShape="1">
          <a:blip r:embed="rId2">
            <a:extLst>
              <a:ext uri="{28A0092B-C50C-407E-A947-70E740481C1C}">
                <a14:useLocalDpi xmlns:a14="http://schemas.microsoft.com/office/drawing/2010/main" val="0"/>
              </a:ext>
            </a:extLst>
          </a:blip>
          <a:srcRect l="44712" r="15925" b="2"/>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スライド番号プレースホルダー 2">
            <a:extLst>
              <a:ext uri="{FF2B5EF4-FFF2-40B4-BE49-F238E27FC236}">
                <a16:creationId xmlns:a16="http://schemas.microsoft.com/office/drawing/2014/main" id="{32BDA8CE-5450-4824-9F5D-948B2A9B61A6}"/>
              </a:ext>
            </a:extLst>
          </p:cNvPr>
          <p:cNvSpPr>
            <a:spLocks noGrp="1"/>
          </p:cNvSpPr>
          <p:nvPr>
            <p:ph type="sldNum" sz="quarter" idx="12"/>
          </p:nvPr>
        </p:nvSpPr>
        <p:spPr>
          <a:xfrm>
            <a:off x="8059512" y="6115071"/>
            <a:ext cx="522425" cy="548640"/>
          </a:xfrm>
          <a:prstGeom prst="ellipse">
            <a:avLst/>
          </a:prstGeom>
          <a:solidFill>
            <a:srgbClr val="7F7F7F"/>
          </a:solidFill>
        </p:spPr>
        <p:txBody>
          <a:bodyPr vert="horz" lIns="91440" tIns="45720" rIns="91440" bIns="45720" rtlCol="0" anchor="ctr">
            <a:normAutofit/>
          </a:bodyPr>
          <a:lstStyle/>
          <a:p>
            <a:pPr algn="ctr" defTabSz="914400">
              <a:spcAft>
                <a:spcPts val="600"/>
              </a:spcAft>
              <a:defRPr/>
            </a:pPr>
            <a:fld id="{3B4D2EC4-1B58-483B-971C-946C9F6A56B1}" type="slidenum">
              <a:rPr lang="en-US" altLang="ja-JP" sz="1300">
                <a:solidFill>
                  <a:srgbClr val="FFFFFF"/>
                </a:solidFill>
                <a:latin typeface="Calibri" panose="020F0502020204030204"/>
              </a:rPr>
              <a:pPr algn="ctr" defTabSz="914400">
                <a:spcAft>
                  <a:spcPts val="600"/>
                </a:spcAft>
                <a:defRPr/>
              </a:pPr>
              <a:t>34</a:t>
            </a:fld>
            <a:endParaRPr lang="en-US" altLang="ja-JP" sz="1300" dirty="0">
              <a:solidFill>
                <a:srgbClr val="FFFFFF"/>
              </a:solidFill>
              <a:latin typeface="Calibri" panose="020F0502020204030204"/>
            </a:endParaRPr>
          </a:p>
        </p:txBody>
      </p:sp>
    </p:spTree>
    <p:extLst>
      <p:ext uri="{BB962C8B-B14F-4D97-AF65-F5344CB8AC3E}">
        <p14:creationId xmlns:p14="http://schemas.microsoft.com/office/powerpoint/2010/main" val="394805572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23000" r="-23000"/>
          </a:stretch>
        </a:blipFill>
        <a:effectLst/>
      </p:bgPr>
    </p:bg>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2C7FE62D-4E79-4DF8-902B-704416BF7A78}"/>
              </a:ext>
            </a:extLst>
          </p:cNvPr>
          <p:cNvSpPr/>
          <p:nvPr/>
        </p:nvSpPr>
        <p:spPr>
          <a:xfrm>
            <a:off x="710922" y="4484223"/>
            <a:ext cx="7804427" cy="1809414"/>
          </a:xfrm>
          <a:prstGeom prst="roundRect">
            <a:avLst/>
          </a:prstGeom>
          <a:solidFill>
            <a:schemeClr val="accent5"/>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ＭＳ ゴシック" panose="020B0609070205080204" pitchFamily="49" charset="-128"/>
                <a:ea typeface="ＭＳ ゴシック" panose="020B0609070205080204" pitchFamily="49" charset="-128"/>
              </a:rPr>
              <a:t>再エネ由来電力を利用する企業が</a:t>
            </a:r>
            <a:endParaRPr kumimoji="1" lang="en-US" altLang="ja-JP" sz="3200" b="1" dirty="0">
              <a:latin typeface="ＭＳ ゴシック" panose="020B0609070205080204" pitchFamily="49" charset="-128"/>
              <a:ea typeface="ＭＳ ゴシック" panose="020B0609070205080204" pitchFamily="49" charset="-128"/>
            </a:endParaRPr>
          </a:p>
          <a:p>
            <a:pPr algn="ctr"/>
            <a:r>
              <a:rPr kumimoji="1" lang="ja-JP" altLang="en-US" sz="3200" b="1" dirty="0">
                <a:latin typeface="ＭＳ ゴシック" panose="020B0609070205080204" pitchFamily="49" charset="-128"/>
                <a:ea typeface="ＭＳ ゴシック" panose="020B0609070205080204" pitchFamily="49" charset="-128"/>
              </a:rPr>
              <a:t>エコブランド化を果たすことで生まれる、</a:t>
            </a:r>
            <a:endParaRPr kumimoji="1" lang="en-US" altLang="ja-JP" sz="3200" b="1" dirty="0">
              <a:latin typeface="ＭＳ ゴシック" panose="020B0609070205080204" pitchFamily="49" charset="-128"/>
              <a:ea typeface="ＭＳ ゴシック" panose="020B0609070205080204" pitchFamily="49" charset="-128"/>
            </a:endParaRPr>
          </a:p>
          <a:p>
            <a:pPr algn="ctr"/>
            <a:r>
              <a:rPr kumimoji="1" lang="ja-JP" altLang="en-US" sz="3200" b="1" dirty="0">
                <a:latin typeface="ＭＳ ゴシック" panose="020B0609070205080204" pitchFamily="49" charset="-128"/>
                <a:ea typeface="ＭＳ ゴシック" panose="020B0609070205080204" pitchFamily="49" charset="-128"/>
              </a:rPr>
              <a:t>間接的な環境価値</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7" name="四角形: 角を丸くする 6">
            <a:extLst>
              <a:ext uri="{FF2B5EF4-FFF2-40B4-BE49-F238E27FC236}">
                <a16:creationId xmlns:a16="http://schemas.microsoft.com/office/drawing/2014/main" id="{83DA6D50-B1F2-4530-AFCD-664A7AAA9AEA}"/>
              </a:ext>
            </a:extLst>
          </p:cNvPr>
          <p:cNvSpPr/>
          <p:nvPr/>
        </p:nvSpPr>
        <p:spPr>
          <a:xfrm>
            <a:off x="520467" y="2223033"/>
            <a:ext cx="7994882" cy="1325563"/>
          </a:xfrm>
          <a:prstGeom prst="roundRect">
            <a:avLst/>
          </a:prstGeom>
          <a:solidFill>
            <a:schemeClr val="accent5"/>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ＭＳ ゴシック" panose="020B0609070205080204" pitchFamily="49" charset="-128"/>
                <a:ea typeface="ＭＳ ゴシック" panose="020B0609070205080204" pitchFamily="49" charset="-128"/>
              </a:rPr>
              <a:t>電力会社が再エネ由来電力を扱い</a:t>
            </a:r>
            <a:endParaRPr kumimoji="1" lang="en-US" altLang="ja-JP" sz="3200" b="1" dirty="0">
              <a:latin typeface="ＭＳ ゴシック" panose="020B0609070205080204" pitchFamily="49" charset="-128"/>
              <a:ea typeface="ＭＳ ゴシック" panose="020B0609070205080204" pitchFamily="49" charset="-128"/>
            </a:endParaRPr>
          </a:p>
          <a:p>
            <a:pPr algn="ctr"/>
            <a:r>
              <a:rPr kumimoji="1" lang="ja-JP" altLang="en-US" sz="3200" b="1" dirty="0">
                <a:latin typeface="ＭＳ ゴシック" panose="020B0609070205080204" pitchFamily="49" charset="-128"/>
                <a:ea typeface="ＭＳ ゴシック" panose="020B0609070205080204" pitchFamily="49" charset="-128"/>
              </a:rPr>
              <a:t>支援するという、直接的な環境価値</a:t>
            </a:r>
          </a:p>
        </p:txBody>
      </p:sp>
      <p:sp>
        <p:nvSpPr>
          <p:cNvPr id="2" name="タイトル 1">
            <a:extLst>
              <a:ext uri="{FF2B5EF4-FFF2-40B4-BE49-F238E27FC236}">
                <a16:creationId xmlns:a16="http://schemas.microsoft.com/office/drawing/2014/main" id="{3DA3EFEA-A98F-4DD0-A932-A39EBB385AFE}"/>
              </a:ext>
            </a:extLst>
          </p:cNvPr>
          <p:cNvSpPr>
            <a:spLocks noGrp="1"/>
          </p:cNvSpPr>
          <p:nvPr>
            <p:ph type="title"/>
          </p:nvPr>
        </p:nvSpPr>
        <p:spPr>
          <a:xfrm>
            <a:off x="394052" y="193870"/>
            <a:ext cx="7886700" cy="1325563"/>
          </a:xfrm>
        </p:spPr>
        <p:txBody>
          <a:bodyPr>
            <a:normAutofit/>
          </a:bodyPr>
          <a:lstStyle/>
          <a:p>
            <a:r>
              <a:rPr kumimoji="1" lang="ja-JP" altLang="en-US" dirty="0">
                <a:latin typeface="ＭＳ ゴシック" panose="020B0609070205080204" pitchFamily="49" charset="-128"/>
                <a:ea typeface="ＭＳ ゴシック" panose="020B0609070205080204" pitchFamily="49" charset="-128"/>
              </a:rPr>
              <a:t>　　</a:t>
            </a:r>
            <a:r>
              <a:rPr kumimoji="1" lang="ja-JP" altLang="en-US" b="1" dirty="0">
                <a:latin typeface="ＭＳ ゴシック" panose="020B0609070205080204" pitchFamily="49" charset="-128"/>
                <a:ea typeface="ＭＳ ゴシック" panose="020B0609070205080204" pitchFamily="49" charset="-128"/>
              </a:rPr>
              <a:t>環境価値を用いた</a:t>
            </a:r>
            <a:br>
              <a:rPr kumimoji="1" lang="en-US" altLang="ja-JP" b="1" dirty="0">
                <a:latin typeface="ＭＳ ゴシック" panose="020B0609070205080204" pitchFamily="49" charset="-128"/>
                <a:ea typeface="ＭＳ ゴシック" panose="020B0609070205080204" pitchFamily="49" charset="-128"/>
              </a:rPr>
            </a:br>
            <a:r>
              <a:rPr kumimoji="1" lang="ja-JP" altLang="en-US" b="1" dirty="0">
                <a:latin typeface="ＭＳ ゴシック" panose="020B0609070205080204" pitchFamily="49" charset="-128"/>
                <a:ea typeface="ＭＳ ゴシック" panose="020B0609070205080204" pitchFamily="49" charset="-128"/>
              </a:rPr>
              <a:t>　　　　　再エネの需要喚起</a:t>
            </a:r>
          </a:p>
        </p:txBody>
      </p:sp>
      <p:sp>
        <p:nvSpPr>
          <p:cNvPr id="4" name="スライド番号プレースホルダー 3">
            <a:extLst>
              <a:ext uri="{FF2B5EF4-FFF2-40B4-BE49-F238E27FC236}">
                <a16:creationId xmlns:a16="http://schemas.microsoft.com/office/drawing/2014/main" id="{E2033305-F0BF-4D4D-AF5F-2A67FC47511A}"/>
              </a:ext>
            </a:extLst>
          </p:cNvPr>
          <p:cNvSpPr>
            <a:spLocks noGrp="1"/>
          </p:cNvSpPr>
          <p:nvPr>
            <p:ph type="sldNum" sz="quarter" idx="12"/>
          </p:nvPr>
        </p:nvSpPr>
        <p:spPr/>
        <p:txBody>
          <a:bodyPr/>
          <a:lstStyle/>
          <a:p>
            <a:fld id="{3B4D2EC4-1B58-483B-971C-946C9F6A56B1}" type="slidenum">
              <a:rPr kumimoji="1" lang="ja-JP" altLang="en-US" smtClean="0"/>
              <a:t>35</a:t>
            </a:fld>
            <a:endParaRPr kumimoji="1" lang="ja-JP" altLang="en-US" dirty="0"/>
          </a:p>
        </p:txBody>
      </p:sp>
      <p:sp>
        <p:nvSpPr>
          <p:cNvPr id="5" name="四角形: 角を丸くする 4">
            <a:extLst>
              <a:ext uri="{FF2B5EF4-FFF2-40B4-BE49-F238E27FC236}">
                <a16:creationId xmlns:a16="http://schemas.microsoft.com/office/drawing/2014/main" id="{C95FAE6C-AB55-4681-B426-8C296AFDA9B7}"/>
              </a:ext>
            </a:extLst>
          </p:cNvPr>
          <p:cNvSpPr/>
          <p:nvPr/>
        </p:nvSpPr>
        <p:spPr>
          <a:xfrm>
            <a:off x="2687669" y="1714134"/>
            <a:ext cx="3766657" cy="637564"/>
          </a:xfrm>
          <a:prstGeom prst="roundRect">
            <a:avLst/>
          </a:prstGeom>
          <a:solidFill>
            <a:schemeClr val="accent5"/>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ＭＳ ゴシック" panose="020B0609070205080204" pitchFamily="49" charset="-128"/>
                <a:ea typeface="ＭＳ ゴシック" panose="020B0609070205080204" pitchFamily="49" charset="-128"/>
              </a:rPr>
              <a:t>一次的な環境価値</a:t>
            </a:r>
          </a:p>
        </p:txBody>
      </p:sp>
      <p:sp>
        <p:nvSpPr>
          <p:cNvPr id="6" name="四角形: 角を丸くする 5">
            <a:extLst>
              <a:ext uri="{FF2B5EF4-FFF2-40B4-BE49-F238E27FC236}">
                <a16:creationId xmlns:a16="http://schemas.microsoft.com/office/drawing/2014/main" id="{03CE4417-EBE3-4116-8ED0-8C72EA1045DC}"/>
              </a:ext>
            </a:extLst>
          </p:cNvPr>
          <p:cNvSpPr/>
          <p:nvPr/>
        </p:nvSpPr>
        <p:spPr>
          <a:xfrm>
            <a:off x="2688671" y="3905788"/>
            <a:ext cx="3766657" cy="637564"/>
          </a:xfrm>
          <a:prstGeom prst="roundRect">
            <a:avLst/>
          </a:prstGeom>
          <a:solidFill>
            <a:schemeClr val="accent5"/>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ＭＳ ゴシック" panose="020B0609070205080204" pitchFamily="49" charset="-128"/>
                <a:ea typeface="ＭＳ ゴシック" panose="020B0609070205080204" pitchFamily="49" charset="-128"/>
              </a:rPr>
              <a:t>二次的な環境価値</a:t>
            </a:r>
          </a:p>
        </p:txBody>
      </p:sp>
      <p:sp>
        <p:nvSpPr>
          <p:cNvPr id="13" name="テキスト ボックス 12">
            <a:extLst>
              <a:ext uri="{FF2B5EF4-FFF2-40B4-BE49-F238E27FC236}">
                <a16:creationId xmlns:a16="http://schemas.microsoft.com/office/drawing/2014/main" id="{0B52EF74-57FC-439E-8882-812CFB695ADA}"/>
              </a:ext>
            </a:extLst>
          </p:cNvPr>
          <p:cNvSpPr txBox="1"/>
          <p:nvPr/>
        </p:nvSpPr>
        <p:spPr>
          <a:xfrm>
            <a:off x="0" y="67927"/>
            <a:ext cx="7830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b="1" dirty="0">
                <a:latin typeface="+mn-ea"/>
                <a:cs typeface="Calibri"/>
              </a:rPr>
              <a:t>５章</a:t>
            </a:r>
          </a:p>
        </p:txBody>
      </p:sp>
    </p:spTree>
    <p:extLst>
      <p:ext uri="{BB962C8B-B14F-4D97-AF65-F5344CB8AC3E}">
        <p14:creationId xmlns:p14="http://schemas.microsoft.com/office/powerpoint/2010/main" val="1162032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9000" r="-9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C7767-819D-481D-9CFE-3CEB102D9EFC}"/>
              </a:ext>
            </a:extLst>
          </p:cNvPr>
          <p:cNvSpPr>
            <a:spLocks noGrp="1"/>
          </p:cNvSpPr>
          <p:nvPr>
            <p:ph type="title"/>
          </p:nvPr>
        </p:nvSpPr>
        <p:spPr>
          <a:xfrm>
            <a:off x="628650" y="0"/>
            <a:ext cx="7886700" cy="1325563"/>
          </a:xfrm>
        </p:spPr>
        <p:txBody>
          <a:bodyPr/>
          <a:lstStyle/>
          <a:p>
            <a:pPr algn="ctr"/>
            <a:r>
              <a:rPr kumimoji="1" lang="ja-JP" altLang="en-US" b="1">
                <a:latin typeface="ＭＳ ゴシック" panose="020B0609070205080204" pitchFamily="49" charset="-128"/>
                <a:ea typeface="ＭＳ ゴシック" panose="020B0609070205080204" pitchFamily="49" charset="-128"/>
              </a:rPr>
              <a:t>一次的な環境価値の訴求</a:t>
            </a:r>
          </a:p>
        </p:txBody>
      </p:sp>
      <p:sp>
        <p:nvSpPr>
          <p:cNvPr id="4" name="スライド番号プレースホルダー 3">
            <a:extLst>
              <a:ext uri="{FF2B5EF4-FFF2-40B4-BE49-F238E27FC236}">
                <a16:creationId xmlns:a16="http://schemas.microsoft.com/office/drawing/2014/main" id="{C17E8457-A2D2-4FB4-96E2-46F53FE62359}"/>
              </a:ext>
            </a:extLst>
          </p:cNvPr>
          <p:cNvSpPr>
            <a:spLocks noGrp="1"/>
          </p:cNvSpPr>
          <p:nvPr>
            <p:ph type="sldNum" sz="quarter" idx="12"/>
          </p:nvPr>
        </p:nvSpPr>
        <p:spPr/>
        <p:txBody>
          <a:bodyPr/>
          <a:lstStyle/>
          <a:p>
            <a:fld id="{3B4D2EC4-1B58-483B-971C-946C9F6A56B1}" type="slidenum">
              <a:rPr kumimoji="1" lang="ja-JP" altLang="en-US" smtClean="0"/>
              <a:t>36</a:t>
            </a:fld>
            <a:endParaRPr kumimoji="1" lang="ja-JP" altLang="en-US"/>
          </a:p>
        </p:txBody>
      </p:sp>
      <p:sp>
        <p:nvSpPr>
          <p:cNvPr id="7" name="テキスト ボックス 6">
            <a:extLst>
              <a:ext uri="{FF2B5EF4-FFF2-40B4-BE49-F238E27FC236}">
                <a16:creationId xmlns:a16="http://schemas.microsoft.com/office/drawing/2014/main" id="{01B627E0-3A9C-469F-B7E9-424570420344}"/>
              </a:ext>
            </a:extLst>
          </p:cNvPr>
          <p:cNvSpPr txBox="1"/>
          <p:nvPr/>
        </p:nvSpPr>
        <p:spPr>
          <a:xfrm>
            <a:off x="1816216" y="6444910"/>
            <a:ext cx="7508146" cy="369332"/>
          </a:xfrm>
          <a:prstGeom prst="rect">
            <a:avLst/>
          </a:prstGeom>
          <a:noFill/>
        </p:spPr>
        <p:txBody>
          <a:bodyPr wrap="square" rtlCol="0">
            <a:spAutoFit/>
          </a:bodyPr>
          <a:lstStyle/>
          <a:p>
            <a:r>
              <a:rPr kumimoji="1" lang="en-US" altLang="ja-JP" b="1">
                <a:latin typeface="ＭＳ ゴシック" panose="020B0609070205080204" pitchFamily="49" charset="-128"/>
                <a:ea typeface="ＭＳ ゴシック" panose="020B0609070205080204" pitchFamily="49" charset="-128"/>
              </a:rPr>
              <a:t>※</a:t>
            </a:r>
            <a:r>
              <a:rPr kumimoji="1" lang="ja-JP" altLang="en-US" b="1">
                <a:latin typeface="ＭＳ ゴシック" panose="020B0609070205080204" pitchFamily="49" charset="-128"/>
                <a:ea typeface="ＭＳ ゴシック" panose="020B0609070205080204" pitchFamily="49" charset="-128"/>
              </a:rPr>
              <a:t>非化石証書の価格を参考に</a:t>
            </a:r>
            <a:r>
              <a:rPr kumimoji="1" lang="en-US" altLang="ja-JP" b="1">
                <a:latin typeface="ＭＳ ゴシック" panose="020B0609070205080204" pitchFamily="49" charset="-128"/>
                <a:ea typeface="ＭＳ ゴシック" panose="020B0609070205080204" pitchFamily="49" charset="-128"/>
              </a:rPr>
              <a:t>1kwh</a:t>
            </a:r>
            <a:r>
              <a:rPr kumimoji="1" lang="ja-JP" altLang="en-US" b="1">
                <a:latin typeface="ＭＳ ゴシック" panose="020B0609070205080204" pitchFamily="49" charset="-128"/>
                <a:ea typeface="ＭＳ ゴシック" panose="020B0609070205080204" pitchFamily="49" charset="-128"/>
              </a:rPr>
              <a:t>あたり</a:t>
            </a:r>
            <a:r>
              <a:rPr kumimoji="1" lang="en-US" altLang="ja-JP" b="1">
                <a:latin typeface="ＭＳ ゴシック" panose="020B0609070205080204" pitchFamily="49" charset="-128"/>
                <a:ea typeface="ＭＳ ゴシック" panose="020B0609070205080204" pitchFamily="49" charset="-128"/>
              </a:rPr>
              <a:t>1.3</a:t>
            </a:r>
            <a:r>
              <a:rPr kumimoji="1" lang="ja-JP" altLang="en-US" b="1">
                <a:latin typeface="ＭＳ ゴシック" panose="020B0609070205080204" pitchFamily="49" charset="-128"/>
                <a:ea typeface="ＭＳ ゴシック" panose="020B0609070205080204" pitchFamily="49" charset="-128"/>
              </a:rPr>
              <a:t>円で換算</a:t>
            </a:r>
          </a:p>
        </p:txBody>
      </p:sp>
      <p:sp>
        <p:nvSpPr>
          <p:cNvPr id="13" name="四角形: 角を丸くする 12">
            <a:extLst>
              <a:ext uri="{FF2B5EF4-FFF2-40B4-BE49-F238E27FC236}">
                <a16:creationId xmlns:a16="http://schemas.microsoft.com/office/drawing/2014/main" id="{ABDA0D53-5223-4492-AAB1-81CAFDC02E14}"/>
              </a:ext>
            </a:extLst>
          </p:cNvPr>
          <p:cNvSpPr/>
          <p:nvPr/>
        </p:nvSpPr>
        <p:spPr>
          <a:xfrm>
            <a:off x="879924" y="1918242"/>
            <a:ext cx="7635426" cy="221753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u="sng" dirty="0">
                <a:solidFill>
                  <a:schemeClr val="tx1"/>
                </a:solidFill>
                <a:latin typeface="ＭＳ ゴシック" panose="020B0609070205080204" pitchFamily="49" charset="-128"/>
                <a:ea typeface="ＭＳ ゴシック" panose="020B0609070205080204" pitchFamily="49" charset="-128"/>
              </a:rPr>
              <a:t>電力会社の電源構成のうち、</a:t>
            </a:r>
            <a:endParaRPr lang="en-US" altLang="ja-JP" sz="3200" b="1" u="sng"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3200" b="1" u="sng" dirty="0">
                <a:solidFill>
                  <a:schemeClr val="tx1"/>
                </a:solidFill>
                <a:latin typeface="ＭＳ ゴシック" panose="020B0609070205080204" pitchFamily="49" charset="-128"/>
                <a:ea typeface="ＭＳ ゴシック" panose="020B0609070205080204" pitchFamily="49" charset="-128"/>
              </a:rPr>
              <a:t>再エネで発電された電力の</a:t>
            </a:r>
            <a:r>
              <a:rPr kumimoji="1" lang="ja-JP" altLang="en-US" sz="3200" b="1" u="sng" dirty="0">
                <a:solidFill>
                  <a:schemeClr val="tx1"/>
                </a:solidFill>
                <a:latin typeface="ＭＳ ゴシック" panose="020B0609070205080204" pitchFamily="49" charset="-128"/>
                <a:ea typeface="ＭＳ ゴシック" panose="020B0609070205080204" pitchFamily="49" charset="-128"/>
              </a:rPr>
              <a:t>環境価値</a:t>
            </a:r>
            <a:r>
              <a:rPr kumimoji="1" lang="en-US" altLang="ja-JP" sz="3200" b="1" u="sng" baseline="30000" dirty="0">
                <a:solidFill>
                  <a:schemeClr val="tx1"/>
                </a:solidFill>
                <a:latin typeface="ＭＳ ゴシック" panose="020B0609070205080204" pitchFamily="49" charset="-128"/>
                <a:ea typeface="ＭＳ ゴシック" panose="020B0609070205080204" pitchFamily="49" charset="-128"/>
              </a:rPr>
              <a:t>※</a:t>
            </a:r>
            <a:r>
              <a:rPr lang="ja-JP" altLang="en-US" sz="3200" b="1" u="sng" dirty="0">
                <a:solidFill>
                  <a:schemeClr val="tx1"/>
                </a:solidFill>
                <a:latin typeface="ＭＳ ゴシック" panose="020B0609070205080204" pitchFamily="49" charset="-128"/>
                <a:ea typeface="ＭＳ ゴシック" panose="020B0609070205080204" pitchFamily="49" charset="-128"/>
              </a:rPr>
              <a:t>を</a:t>
            </a:r>
            <a:endParaRPr lang="en-US" altLang="ja-JP" sz="3200" b="1" u="sng"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3200" b="1" u="sng" dirty="0">
                <a:solidFill>
                  <a:schemeClr val="tx1"/>
                </a:solidFill>
                <a:latin typeface="ＭＳ ゴシック" panose="020B0609070205080204" pitchFamily="49" charset="-128"/>
                <a:ea typeface="ＭＳ ゴシック" panose="020B0609070205080204" pitchFamily="49" charset="-128"/>
              </a:rPr>
              <a:t>実質価格として見える化すること</a:t>
            </a:r>
            <a:endParaRPr kumimoji="1" lang="en-US" altLang="ja-JP" sz="3200" b="1" u="sng" dirty="0">
              <a:solidFill>
                <a:schemeClr val="tx1"/>
              </a:solidFill>
              <a:latin typeface="ＭＳ ゴシック" panose="020B0609070205080204" pitchFamily="49" charset="-128"/>
              <a:ea typeface="ＭＳ ゴシック" panose="020B0609070205080204" pitchFamily="49" charset="-128"/>
            </a:endParaRPr>
          </a:p>
        </p:txBody>
      </p:sp>
      <p:sp>
        <p:nvSpPr>
          <p:cNvPr id="9" name="四角形: 角を丸くする 8">
            <a:extLst>
              <a:ext uri="{FF2B5EF4-FFF2-40B4-BE49-F238E27FC236}">
                <a16:creationId xmlns:a16="http://schemas.microsoft.com/office/drawing/2014/main" id="{DEAA7C44-0CB2-4D1F-AC62-7D5AF606A5B8}"/>
              </a:ext>
            </a:extLst>
          </p:cNvPr>
          <p:cNvSpPr/>
          <p:nvPr/>
        </p:nvSpPr>
        <p:spPr>
          <a:xfrm>
            <a:off x="708671" y="4562906"/>
            <a:ext cx="8095377" cy="1711746"/>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ＭＳ ゴシック" panose="020B0609070205080204" pitchFamily="49" charset="-128"/>
                <a:ea typeface="ＭＳ ゴシック" panose="020B0609070205080204" pitchFamily="49" charset="-128"/>
              </a:rPr>
              <a:t>再エネ発電の割合が高い電力会社がより多くの恩恵を受けるため、結果として再エネ新電力</a:t>
            </a:r>
            <a:endParaRPr kumimoji="1" lang="en-US" altLang="ja-JP" sz="2800" b="1" dirty="0">
              <a:solidFill>
                <a:schemeClr val="tx1"/>
              </a:solidFill>
              <a:latin typeface="ＭＳ ゴシック" panose="020B0609070205080204" pitchFamily="49" charset="-128"/>
              <a:ea typeface="ＭＳ ゴシック" panose="020B0609070205080204" pitchFamily="49" charset="-128"/>
            </a:endParaRPr>
          </a:p>
          <a:p>
            <a:r>
              <a:rPr kumimoji="1" lang="ja-JP" altLang="en-US" sz="2800" b="1" dirty="0">
                <a:solidFill>
                  <a:schemeClr val="tx1"/>
                </a:solidFill>
                <a:latin typeface="ＭＳ ゴシック" panose="020B0609070205080204" pitchFamily="49" charset="-128"/>
                <a:ea typeface="ＭＳ ゴシック" panose="020B0609070205080204" pitchFamily="49" charset="-128"/>
              </a:rPr>
              <a:t>会社に有利に働くように市場が整備される</a:t>
            </a:r>
          </a:p>
        </p:txBody>
      </p:sp>
      <p:sp>
        <p:nvSpPr>
          <p:cNvPr id="3" name="四角形: 角を丸くする 2">
            <a:extLst>
              <a:ext uri="{FF2B5EF4-FFF2-40B4-BE49-F238E27FC236}">
                <a16:creationId xmlns:a16="http://schemas.microsoft.com/office/drawing/2014/main" id="{E9F2B5EC-DFD0-441E-BF5F-A393ACCA42CB}"/>
              </a:ext>
            </a:extLst>
          </p:cNvPr>
          <p:cNvSpPr/>
          <p:nvPr/>
        </p:nvSpPr>
        <p:spPr>
          <a:xfrm>
            <a:off x="2850684" y="1325563"/>
            <a:ext cx="3607266" cy="687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a:latin typeface="ＭＳ ゴシック" panose="020B0609070205080204" pitchFamily="49" charset="-128"/>
                <a:ea typeface="ＭＳ ゴシック" panose="020B0609070205080204" pitchFamily="49" charset="-128"/>
              </a:rPr>
              <a:t>環境価値の内部化</a:t>
            </a:r>
            <a:endParaRPr kumimoji="1" lang="ja-JP" altLang="en-US" sz="3200"/>
          </a:p>
        </p:txBody>
      </p:sp>
      <p:sp>
        <p:nvSpPr>
          <p:cNvPr id="5" name="テキスト ボックス 4">
            <a:extLst>
              <a:ext uri="{FF2B5EF4-FFF2-40B4-BE49-F238E27FC236}">
                <a16:creationId xmlns:a16="http://schemas.microsoft.com/office/drawing/2014/main" id="{FA262314-1847-434A-9A53-081A92214600}"/>
              </a:ext>
            </a:extLst>
          </p:cNvPr>
          <p:cNvSpPr txBox="1"/>
          <p:nvPr/>
        </p:nvSpPr>
        <p:spPr>
          <a:xfrm>
            <a:off x="0" y="86081"/>
            <a:ext cx="788565" cy="369332"/>
          </a:xfrm>
          <a:prstGeom prst="rect">
            <a:avLst/>
          </a:prstGeom>
          <a:noFill/>
        </p:spPr>
        <p:txBody>
          <a:bodyPr wrap="square" rtlCol="0">
            <a:spAutoFit/>
          </a:bodyPr>
          <a:lstStyle/>
          <a:p>
            <a:r>
              <a:rPr kumimoji="1" lang="ja-JP" altLang="en-US" b="1" dirty="0"/>
              <a:t>５章</a:t>
            </a:r>
          </a:p>
        </p:txBody>
      </p:sp>
    </p:spTree>
    <p:extLst>
      <p:ext uri="{BB962C8B-B14F-4D97-AF65-F5344CB8AC3E}">
        <p14:creationId xmlns:p14="http://schemas.microsoft.com/office/powerpoint/2010/main" val="369931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6000" r="-6000"/>
          </a:stretch>
        </a:blip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0B049C58-0A3C-4214-B2E4-D5F0191F76D3}"/>
              </a:ext>
            </a:extLst>
          </p:cNvPr>
          <p:cNvSpPr/>
          <p:nvPr/>
        </p:nvSpPr>
        <p:spPr>
          <a:xfrm>
            <a:off x="431223" y="1064853"/>
            <a:ext cx="8201024" cy="426546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5B0182B-3D2C-4F3C-90B1-D7B2934A4B67}"/>
              </a:ext>
            </a:extLst>
          </p:cNvPr>
          <p:cNvSpPr>
            <a:spLocks noGrp="1"/>
          </p:cNvSpPr>
          <p:nvPr>
            <p:ph type="title"/>
          </p:nvPr>
        </p:nvSpPr>
        <p:spPr>
          <a:xfrm>
            <a:off x="339603" y="257426"/>
            <a:ext cx="8384264" cy="751897"/>
          </a:xfrm>
        </p:spPr>
        <p:txBody>
          <a:bodyPr>
            <a:normAutofit fontScale="90000"/>
          </a:bodyPr>
          <a:lstStyle/>
          <a:p>
            <a:r>
              <a:rPr lang="ja-JP" altLang="en-US" b="1">
                <a:latin typeface="ＭＳ ゴシック" panose="020B0609070205080204" pitchFamily="49" charset="-128"/>
                <a:ea typeface="ＭＳ ゴシック" panose="020B0609070205080204" pitchFamily="49" charset="-128"/>
              </a:rPr>
              <a:t>環境価値を内部化した実質電気料金</a:t>
            </a:r>
            <a:endParaRPr kumimoji="1" lang="ja-JP" altLang="en-US" b="1">
              <a:latin typeface="ＭＳ ゴシック" panose="020B0609070205080204" pitchFamily="49" charset="-128"/>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E3B0EF82-BACE-4F04-90A9-19635387B2AF}"/>
              </a:ext>
            </a:extLst>
          </p:cNvPr>
          <p:cNvSpPr>
            <a:spLocks noGrp="1"/>
          </p:cNvSpPr>
          <p:nvPr>
            <p:ph type="sldNum" sz="quarter" idx="12"/>
          </p:nvPr>
        </p:nvSpPr>
        <p:spPr/>
        <p:txBody>
          <a:bodyPr/>
          <a:lstStyle/>
          <a:p>
            <a:fld id="{3B4D2EC4-1B58-483B-971C-946C9F6A56B1}" type="slidenum">
              <a:rPr kumimoji="1" lang="ja-JP" altLang="en-US" smtClean="0"/>
              <a:t>37</a:t>
            </a:fld>
            <a:endParaRPr kumimoji="1" lang="ja-JP" altLang="en-US"/>
          </a:p>
        </p:txBody>
      </p:sp>
      <p:graphicFrame>
        <p:nvGraphicFramePr>
          <p:cNvPr id="5" name="コンテンツ プレースホルダー 4">
            <a:extLst>
              <a:ext uri="{FF2B5EF4-FFF2-40B4-BE49-F238E27FC236}">
                <a16:creationId xmlns:a16="http://schemas.microsoft.com/office/drawing/2014/main" id="{5F1A043A-CD93-4D99-B23C-3969AA84B76E}"/>
              </a:ext>
            </a:extLst>
          </p:cNvPr>
          <p:cNvGraphicFramePr>
            <a:graphicFrameLocks noGrp="1"/>
          </p:cNvGraphicFramePr>
          <p:nvPr>
            <p:ph idx="1"/>
            <p:extLst>
              <p:ext uri="{D42A27DB-BD31-4B8C-83A1-F6EECF244321}">
                <p14:modId xmlns:p14="http://schemas.microsoft.com/office/powerpoint/2010/main" val="2003031341"/>
              </p:ext>
            </p:extLst>
          </p:nvPr>
        </p:nvGraphicFramePr>
        <p:xfrm>
          <a:off x="628648" y="906030"/>
          <a:ext cx="7886701" cy="43287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B894BA05-38F3-43BC-85AE-B08DC8B938EF}"/>
              </a:ext>
            </a:extLst>
          </p:cNvPr>
          <p:cNvSpPr txBox="1"/>
          <p:nvPr/>
        </p:nvSpPr>
        <p:spPr>
          <a:xfrm>
            <a:off x="431222" y="5465617"/>
            <a:ext cx="8239991" cy="1200329"/>
          </a:xfrm>
          <a:prstGeom prst="rect">
            <a:avLst/>
          </a:prstGeom>
          <a:noFill/>
        </p:spPr>
        <p:txBody>
          <a:bodyPr wrap="square" rtlCol="0">
            <a:spAutoFit/>
          </a:bodyPr>
          <a:lstStyle/>
          <a:p>
            <a:pPr algn="ctr"/>
            <a:r>
              <a:rPr kumimoji="1" lang="ja-JP" altLang="en-US" sz="3600" b="1">
                <a:ln w="6350">
                  <a:solidFill>
                    <a:schemeClr val="bg1"/>
                  </a:solidFill>
                </a:ln>
                <a:latin typeface="ＭＳ ゴシック" panose="020B0609070205080204" pitchFamily="49" charset="-128"/>
                <a:ea typeface="ＭＳ ゴシック" panose="020B0609070205080204" pitchFamily="49" charset="-128"/>
              </a:rPr>
              <a:t>再エネ電力に価格優位性が生じ、</a:t>
            </a:r>
            <a:endParaRPr kumimoji="1" lang="en-US" altLang="ja-JP" sz="3600" b="1">
              <a:ln w="6350">
                <a:solidFill>
                  <a:schemeClr val="bg1"/>
                </a:solidFill>
              </a:ln>
              <a:latin typeface="ＭＳ ゴシック" panose="020B0609070205080204" pitchFamily="49" charset="-128"/>
              <a:ea typeface="ＭＳ ゴシック" panose="020B0609070205080204" pitchFamily="49" charset="-128"/>
            </a:endParaRPr>
          </a:p>
          <a:p>
            <a:pPr algn="ctr"/>
            <a:r>
              <a:rPr kumimoji="1" lang="ja-JP" altLang="en-US" sz="3600" b="1">
                <a:ln w="6350">
                  <a:solidFill>
                    <a:schemeClr val="bg1"/>
                  </a:solidFill>
                </a:ln>
                <a:latin typeface="ＭＳ ゴシック" panose="020B0609070205080204" pitchFamily="49" charset="-128"/>
                <a:ea typeface="ＭＳ ゴシック" panose="020B0609070205080204" pitchFamily="49" charset="-128"/>
              </a:rPr>
              <a:t>需要増加が見込まれる</a:t>
            </a:r>
          </a:p>
        </p:txBody>
      </p:sp>
      <p:sp>
        <p:nvSpPr>
          <p:cNvPr id="3" name="テキスト ボックス 2">
            <a:extLst>
              <a:ext uri="{FF2B5EF4-FFF2-40B4-BE49-F238E27FC236}">
                <a16:creationId xmlns:a16="http://schemas.microsoft.com/office/drawing/2014/main" id="{2AB8C431-0F1A-4DBF-B7D6-10262BEFB25E}"/>
              </a:ext>
            </a:extLst>
          </p:cNvPr>
          <p:cNvSpPr txBox="1"/>
          <p:nvPr/>
        </p:nvSpPr>
        <p:spPr>
          <a:xfrm>
            <a:off x="-16929" y="68484"/>
            <a:ext cx="713064" cy="369332"/>
          </a:xfrm>
          <a:prstGeom prst="rect">
            <a:avLst/>
          </a:prstGeom>
          <a:noFill/>
        </p:spPr>
        <p:txBody>
          <a:bodyPr wrap="square" rtlCol="0">
            <a:spAutoFit/>
          </a:bodyPr>
          <a:lstStyle/>
          <a:p>
            <a:r>
              <a:rPr kumimoji="1" lang="ja-JP" altLang="en-US" b="1" dirty="0"/>
              <a:t>５章</a:t>
            </a:r>
          </a:p>
        </p:txBody>
      </p:sp>
    </p:spTree>
    <p:extLst>
      <p:ext uri="{BB962C8B-B14F-4D97-AF65-F5344CB8AC3E}">
        <p14:creationId xmlns:p14="http://schemas.microsoft.com/office/powerpoint/2010/main" val="2297719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9000" r="-9000"/>
          </a:stretch>
        </a:blip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AF6F540F-7F29-4218-A93F-FFC1D91ACF0E}"/>
              </a:ext>
            </a:extLst>
          </p:cNvPr>
          <p:cNvSpPr/>
          <p:nvPr/>
        </p:nvSpPr>
        <p:spPr>
          <a:xfrm>
            <a:off x="771787" y="3429000"/>
            <a:ext cx="7415868" cy="2514121"/>
          </a:xfrm>
          <a:prstGeom prst="round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b="1">
              <a:latin typeface="ＭＳ ゴシック" panose="020B0609070205080204" pitchFamily="49" charset="-128"/>
              <a:ea typeface="ＭＳ ゴシック" panose="020B0609070205080204" pitchFamily="49" charset="-128"/>
            </a:endParaRPr>
          </a:p>
        </p:txBody>
      </p:sp>
      <p:sp>
        <p:nvSpPr>
          <p:cNvPr id="2" name="タイトル 1">
            <a:extLst>
              <a:ext uri="{FF2B5EF4-FFF2-40B4-BE49-F238E27FC236}">
                <a16:creationId xmlns:a16="http://schemas.microsoft.com/office/drawing/2014/main" id="{DF252671-2750-4C4D-B9C7-DEBE2B8DDD7F}"/>
              </a:ext>
            </a:extLst>
          </p:cNvPr>
          <p:cNvSpPr>
            <a:spLocks noGrp="1"/>
          </p:cNvSpPr>
          <p:nvPr>
            <p:ph type="title"/>
          </p:nvPr>
        </p:nvSpPr>
        <p:spPr>
          <a:xfrm>
            <a:off x="628650" y="365127"/>
            <a:ext cx="7886700" cy="784166"/>
          </a:xfrm>
        </p:spPr>
        <p:txBody>
          <a:bodyPr/>
          <a:lstStyle/>
          <a:p>
            <a:pPr algn="ctr"/>
            <a:r>
              <a:rPr kumimoji="1" lang="ja-JP" altLang="en-US" b="1">
                <a:latin typeface="ＭＳ ゴシック" panose="020B0609070205080204" pitchFamily="49" charset="-128"/>
                <a:ea typeface="ＭＳ ゴシック" panose="020B0609070205080204" pitchFamily="49" charset="-128"/>
              </a:rPr>
              <a:t>二次的な環境価値の訴求</a:t>
            </a:r>
          </a:p>
        </p:txBody>
      </p:sp>
      <p:sp>
        <p:nvSpPr>
          <p:cNvPr id="3" name="コンテンツ プレースホルダー 2">
            <a:extLst>
              <a:ext uri="{FF2B5EF4-FFF2-40B4-BE49-F238E27FC236}">
                <a16:creationId xmlns:a16="http://schemas.microsoft.com/office/drawing/2014/main" id="{1693ADE7-E4EF-46B7-8E1C-33AAB4B98E69}"/>
              </a:ext>
            </a:extLst>
          </p:cNvPr>
          <p:cNvSpPr>
            <a:spLocks noGrp="1"/>
          </p:cNvSpPr>
          <p:nvPr>
            <p:ph idx="1"/>
          </p:nvPr>
        </p:nvSpPr>
        <p:spPr>
          <a:xfrm>
            <a:off x="100668" y="1859181"/>
            <a:ext cx="9043332" cy="1345413"/>
          </a:xfrm>
        </p:spPr>
        <p:txBody>
          <a:bodyPr/>
          <a:lstStyle/>
          <a:p>
            <a:pPr marL="0" indent="0" algn="ctr">
              <a:buNone/>
            </a:pPr>
            <a:r>
              <a:rPr lang="ja-JP" altLang="en-US" sz="3600" b="1" dirty="0">
                <a:latin typeface="ＭＳ ゴシック" panose="020B0609070205080204" pitchFamily="49" charset="-128"/>
                <a:ea typeface="ＭＳ ゴシック" panose="020B0609070205080204" pitchFamily="49" charset="-128"/>
              </a:rPr>
              <a:t>企業が再エネを利用することで</a:t>
            </a:r>
            <a:endParaRPr lang="en-US" altLang="ja-JP" sz="3600" b="1" dirty="0">
              <a:latin typeface="ＭＳ ゴシック" panose="020B0609070205080204" pitchFamily="49" charset="-128"/>
              <a:ea typeface="ＭＳ ゴシック" panose="020B0609070205080204" pitchFamily="49" charset="-128"/>
            </a:endParaRPr>
          </a:p>
          <a:p>
            <a:pPr marL="0" indent="0" algn="ctr">
              <a:buNone/>
            </a:pPr>
            <a:r>
              <a:rPr lang="ja-JP" altLang="en-US" sz="3600" b="1" dirty="0">
                <a:latin typeface="ＭＳ ゴシック" panose="020B0609070205080204" pitchFamily="49" charset="-128"/>
                <a:ea typeface="ＭＳ ゴシック" panose="020B0609070205080204" pitchFamily="49" charset="-128"/>
              </a:rPr>
              <a:t>２つの間接的な環境価値が生じる</a:t>
            </a:r>
            <a:endParaRPr kumimoji="1" lang="en-US" altLang="ja-JP" dirty="0"/>
          </a:p>
        </p:txBody>
      </p:sp>
      <p:sp>
        <p:nvSpPr>
          <p:cNvPr id="4" name="スライド番号プレースホルダー 3">
            <a:extLst>
              <a:ext uri="{FF2B5EF4-FFF2-40B4-BE49-F238E27FC236}">
                <a16:creationId xmlns:a16="http://schemas.microsoft.com/office/drawing/2014/main" id="{3056BA56-B5B5-455F-9E6D-584E18EBFD02}"/>
              </a:ext>
            </a:extLst>
          </p:cNvPr>
          <p:cNvSpPr>
            <a:spLocks noGrp="1"/>
          </p:cNvSpPr>
          <p:nvPr>
            <p:ph type="sldNum" sz="quarter" idx="12"/>
          </p:nvPr>
        </p:nvSpPr>
        <p:spPr/>
        <p:txBody>
          <a:bodyPr/>
          <a:lstStyle/>
          <a:p>
            <a:fld id="{3B4D2EC4-1B58-483B-971C-946C9F6A56B1}" type="slidenum">
              <a:rPr kumimoji="1" lang="ja-JP" altLang="en-US" smtClean="0"/>
              <a:t>38</a:t>
            </a:fld>
            <a:endParaRPr kumimoji="1" lang="ja-JP" altLang="en-US"/>
          </a:p>
        </p:txBody>
      </p:sp>
      <p:sp>
        <p:nvSpPr>
          <p:cNvPr id="6" name="テキスト ボックス 5">
            <a:extLst>
              <a:ext uri="{FF2B5EF4-FFF2-40B4-BE49-F238E27FC236}">
                <a16:creationId xmlns:a16="http://schemas.microsoft.com/office/drawing/2014/main" id="{D696521D-6867-4526-982C-9AD37D637ACD}"/>
              </a:ext>
            </a:extLst>
          </p:cNvPr>
          <p:cNvSpPr txBox="1"/>
          <p:nvPr/>
        </p:nvSpPr>
        <p:spPr>
          <a:xfrm>
            <a:off x="864066" y="3531898"/>
            <a:ext cx="7231310" cy="2308324"/>
          </a:xfrm>
          <a:prstGeom prst="rect">
            <a:avLst/>
          </a:prstGeom>
          <a:noFill/>
        </p:spPr>
        <p:txBody>
          <a:bodyPr wrap="square" rtlCol="0">
            <a:spAutoFit/>
          </a:bodyPr>
          <a:lstStyle/>
          <a:p>
            <a:r>
              <a:rPr lang="en-US" altLang="ja-JP" sz="3600" b="1" dirty="0">
                <a:latin typeface="ＭＳ ゴシック" panose="020B0609070205080204" pitchFamily="49" charset="-128"/>
                <a:ea typeface="ＭＳ ゴシック" panose="020B0609070205080204" pitchFamily="49" charset="-128"/>
              </a:rPr>
              <a:t>A.</a:t>
            </a:r>
            <a:r>
              <a:rPr lang="ja-JP" altLang="en-US" sz="3600" b="1" dirty="0">
                <a:latin typeface="ＭＳ ゴシック" panose="020B0609070205080204" pitchFamily="49" charset="-128"/>
                <a:ea typeface="ＭＳ ゴシック" panose="020B0609070205080204" pitchFamily="49" charset="-128"/>
              </a:rPr>
              <a:t>再エネ電力の利用企業の</a:t>
            </a:r>
            <a:endParaRPr lang="en-US" altLang="ja-JP" sz="3600" b="1" dirty="0">
              <a:latin typeface="ＭＳ ゴシック" panose="020B0609070205080204" pitchFamily="49" charset="-128"/>
              <a:ea typeface="ＭＳ ゴシック" panose="020B0609070205080204" pitchFamily="49" charset="-128"/>
            </a:endParaRPr>
          </a:p>
          <a:p>
            <a:r>
              <a:rPr lang="ja-JP" altLang="en-US" sz="3600" b="1" dirty="0">
                <a:latin typeface="ＭＳ ゴシック" panose="020B0609070205080204" pitchFamily="49" charset="-128"/>
                <a:ea typeface="ＭＳ ゴシック" panose="020B0609070205080204" pitchFamily="49" charset="-128"/>
              </a:rPr>
              <a:t>　　　　　　　　エコブランド化</a:t>
            </a:r>
            <a:endParaRPr lang="en-US" altLang="ja-JP" sz="3600" b="1" dirty="0">
              <a:latin typeface="ＭＳ ゴシック" panose="020B0609070205080204" pitchFamily="49" charset="-128"/>
              <a:ea typeface="ＭＳ ゴシック" panose="020B0609070205080204" pitchFamily="49" charset="-128"/>
            </a:endParaRPr>
          </a:p>
          <a:p>
            <a:r>
              <a:rPr lang="en-US" altLang="ja-JP" sz="3600" b="1" dirty="0">
                <a:latin typeface="ＭＳ ゴシック" panose="020B0609070205080204" pitchFamily="49" charset="-128"/>
                <a:ea typeface="ＭＳ ゴシック" panose="020B0609070205080204" pitchFamily="49" charset="-128"/>
              </a:rPr>
              <a:t>B.</a:t>
            </a:r>
            <a:r>
              <a:rPr lang="ja-JP" altLang="en-US" sz="3600" b="1" dirty="0">
                <a:latin typeface="ＭＳ ゴシック" panose="020B0609070205080204" pitchFamily="49" charset="-128"/>
                <a:ea typeface="ＭＳ ゴシック" panose="020B0609070205080204" pitchFamily="49" charset="-128"/>
              </a:rPr>
              <a:t>電力の地産地消による</a:t>
            </a:r>
            <a:endParaRPr lang="en-US" altLang="ja-JP" sz="3600" b="1" dirty="0">
              <a:latin typeface="ＭＳ ゴシック" panose="020B0609070205080204" pitchFamily="49" charset="-128"/>
              <a:ea typeface="ＭＳ ゴシック" panose="020B0609070205080204" pitchFamily="49" charset="-128"/>
            </a:endParaRPr>
          </a:p>
          <a:p>
            <a:r>
              <a:rPr lang="ja-JP" altLang="en-US" sz="3600" b="1" dirty="0">
                <a:latin typeface="ＭＳ ゴシック" panose="020B0609070205080204" pitchFamily="49" charset="-128"/>
                <a:ea typeface="ＭＳ ゴシック" panose="020B0609070205080204" pitchFamily="49" charset="-128"/>
              </a:rPr>
              <a:t>　　　地域社会のエコブランド化</a:t>
            </a:r>
            <a:endParaRPr lang="en-US" altLang="ja-JP" sz="3600" b="1"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7659346B-C145-493B-885D-AF26209F08E0}"/>
              </a:ext>
            </a:extLst>
          </p:cNvPr>
          <p:cNvSpPr txBox="1"/>
          <p:nvPr/>
        </p:nvSpPr>
        <p:spPr>
          <a:xfrm>
            <a:off x="0" y="75501"/>
            <a:ext cx="671119" cy="369332"/>
          </a:xfrm>
          <a:prstGeom prst="rect">
            <a:avLst/>
          </a:prstGeom>
          <a:noFill/>
        </p:spPr>
        <p:txBody>
          <a:bodyPr wrap="square" rtlCol="0">
            <a:spAutoFit/>
          </a:bodyPr>
          <a:lstStyle/>
          <a:p>
            <a:r>
              <a:rPr kumimoji="1" lang="ja-JP" altLang="en-US" b="1" dirty="0"/>
              <a:t>５章</a:t>
            </a:r>
          </a:p>
        </p:txBody>
      </p:sp>
    </p:spTree>
    <p:extLst>
      <p:ext uri="{BB962C8B-B14F-4D97-AF65-F5344CB8AC3E}">
        <p14:creationId xmlns:p14="http://schemas.microsoft.com/office/powerpoint/2010/main" val="3481730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C2143B87-0FCC-4ECE-A5AE-B06656C650A3}"/>
              </a:ext>
            </a:extLst>
          </p:cNvPr>
          <p:cNvSpPr/>
          <p:nvPr/>
        </p:nvSpPr>
        <p:spPr>
          <a:xfrm>
            <a:off x="499642" y="2167543"/>
            <a:ext cx="8258464" cy="153044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b="1">
                <a:solidFill>
                  <a:sysClr val="windowText" lastClr="000000"/>
                </a:solidFill>
                <a:latin typeface="ＭＳ ゴシック" panose="020B0609070205080204" pitchFamily="49" charset="-128"/>
                <a:ea typeface="ＭＳ ゴシック" panose="020B0609070205080204" pitchFamily="49" charset="-128"/>
              </a:rPr>
              <a:t>RE100</a:t>
            </a:r>
            <a:r>
              <a:rPr kumimoji="1" lang="en-US" altLang="ja-JP" sz="2800" b="1" baseline="30000">
                <a:solidFill>
                  <a:sysClr val="windowText" lastClr="000000"/>
                </a:solidFill>
                <a:latin typeface="ＭＳ ゴシック" panose="020B0609070205080204" pitchFamily="49" charset="-128"/>
                <a:ea typeface="ＭＳ ゴシック" panose="020B0609070205080204" pitchFamily="49" charset="-128"/>
              </a:rPr>
              <a:t>※</a:t>
            </a:r>
            <a:r>
              <a:rPr kumimoji="1" lang="ja-JP" altLang="en-US" sz="2800" b="1" baseline="30000">
                <a:solidFill>
                  <a:sysClr val="windowText" lastClr="000000"/>
                </a:solidFill>
                <a:latin typeface="ＭＳ ゴシック" panose="020B0609070205080204" pitchFamily="49" charset="-128"/>
                <a:ea typeface="ＭＳ ゴシック" panose="020B0609070205080204" pitchFamily="49" charset="-128"/>
              </a:rPr>
              <a:t>１</a:t>
            </a:r>
            <a:r>
              <a:rPr kumimoji="1" lang="ja-JP" altLang="en-US" sz="2800" b="1">
                <a:solidFill>
                  <a:sysClr val="windowText" lastClr="000000"/>
                </a:solidFill>
                <a:latin typeface="ＭＳ ゴシック" panose="020B0609070205080204" pitchFamily="49" charset="-128"/>
                <a:ea typeface="ＭＳ ゴシック" panose="020B0609070205080204" pitchFamily="49" charset="-128"/>
              </a:rPr>
              <a:t>宣言、</a:t>
            </a:r>
            <a:r>
              <a:rPr kumimoji="1" lang="en-US" altLang="ja-JP" sz="2800" b="1">
                <a:solidFill>
                  <a:sysClr val="windowText" lastClr="000000"/>
                </a:solidFill>
                <a:latin typeface="ＭＳ ゴシック" panose="020B0609070205080204" pitchFamily="49" charset="-128"/>
                <a:ea typeface="ＭＳ ゴシック" panose="020B0609070205080204" pitchFamily="49" charset="-128"/>
              </a:rPr>
              <a:t>SDGs</a:t>
            </a:r>
            <a:r>
              <a:rPr kumimoji="1" lang="en-US" altLang="ja-JP" sz="2800" b="1" baseline="30000">
                <a:solidFill>
                  <a:sysClr val="windowText" lastClr="000000"/>
                </a:solidFill>
                <a:latin typeface="ＭＳ ゴシック" panose="020B0609070205080204" pitchFamily="49" charset="-128"/>
                <a:ea typeface="ＭＳ ゴシック" panose="020B0609070205080204" pitchFamily="49" charset="-128"/>
              </a:rPr>
              <a:t>※</a:t>
            </a:r>
            <a:r>
              <a:rPr kumimoji="1" lang="ja-JP" altLang="en-US" sz="2800" b="1" baseline="30000">
                <a:solidFill>
                  <a:sysClr val="windowText" lastClr="000000"/>
                </a:solidFill>
                <a:latin typeface="ＭＳ ゴシック" panose="020B0609070205080204" pitchFamily="49" charset="-128"/>
                <a:ea typeface="ＭＳ ゴシック" panose="020B0609070205080204" pitchFamily="49" charset="-128"/>
              </a:rPr>
              <a:t>２</a:t>
            </a:r>
            <a:r>
              <a:rPr kumimoji="1" lang="ja-JP" altLang="en-US" sz="2800" b="1">
                <a:solidFill>
                  <a:sysClr val="windowText" lastClr="000000"/>
                </a:solidFill>
                <a:latin typeface="ＭＳ ゴシック" panose="020B0609070205080204" pitchFamily="49" charset="-128"/>
                <a:ea typeface="ＭＳ ゴシック" panose="020B0609070205080204" pitchFamily="49" charset="-128"/>
              </a:rPr>
              <a:t>への取り組み、</a:t>
            </a:r>
            <a:r>
              <a:rPr kumimoji="1" lang="en-US" altLang="ja-JP" sz="2800" b="1">
                <a:solidFill>
                  <a:sysClr val="windowText" lastClr="000000"/>
                </a:solidFill>
                <a:latin typeface="ＭＳ ゴシック" panose="020B0609070205080204" pitchFamily="49" charset="-128"/>
                <a:ea typeface="ＭＳ ゴシック" panose="020B0609070205080204" pitchFamily="49" charset="-128"/>
              </a:rPr>
              <a:t>CSR</a:t>
            </a:r>
            <a:r>
              <a:rPr kumimoji="1" lang="en-US" altLang="ja-JP" sz="2800" b="1" baseline="30000">
                <a:solidFill>
                  <a:sysClr val="windowText" lastClr="000000"/>
                </a:solidFill>
                <a:latin typeface="ＭＳ ゴシック" panose="020B0609070205080204" pitchFamily="49" charset="-128"/>
                <a:ea typeface="ＭＳ ゴシック" panose="020B0609070205080204" pitchFamily="49" charset="-128"/>
              </a:rPr>
              <a:t>※</a:t>
            </a:r>
            <a:r>
              <a:rPr kumimoji="1" lang="ja-JP" altLang="en-US" sz="2800" b="1" baseline="30000">
                <a:solidFill>
                  <a:sysClr val="windowText" lastClr="000000"/>
                </a:solidFill>
                <a:latin typeface="ＭＳ ゴシック" panose="020B0609070205080204" pitchFamily="49" charset="-128"/>
                <a:ea typeface="ＭＳ ゴシック" panose="020B0609070205080204" pitchFamily="49" charset="-128"/>
              </a:rPr>
              <a:t>３</a:t>
            </a:r>
            <a:r>
              <a:rPr kumimoji="1" lang="ja-JP" altLang="en-US" sz="2800" b="1">
                <a:solidFill>
                  <a:sysClr val="windowText" lastClr="000000"/>
                </a:solidFill>
                <a:latin typeface="ＭＳ ゴシック" panose="020B0609070205080204" pitchFamily="49" charset="-128"/>
                <a:ea typeface="ＭＳ ゴシック" panose="020B0609070205080204" pitchFamily="49" charset="-128"/>
              </a:rPr>
              <a:t>活動などにより環境貢献性の顧客・社会へのアピールが可能になる</a:t>
            </a:r>
            <a:endParaRPr kumimoji="1" lang="en-US" altLang="ja-JP" sz="2800" b="1">
              <a:solidFill>
                <a:sysClr val="windowText" lastClr="000000"/>
              </a:solidFill>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98DB0030-5D54-4C3F-86F0-DD2C042B062D}"/>
              </a:ext>
            </a:extLst>
          </p:cNvPr>
          <p:cNvSpPr txBox="1"/>
          <p:nvPr/>
        </p:nvSpPr>
        <p:spPr>
          <a:xfrm>
            <a:off x="86627" y="281869"/>
            <a:ext cx="8845617" cy="1446550"/>
          </a:xfrm>
          <a:prstGeom prst="rect">
            <a:avLst/>
          </a:prstGeom>
          <a:noFill/>
        </p:spPr>
        <p:txBody>
          <a:bodyPr wrap="square" rtlCol="0">
            <a:spAutoFit/>
          </a:bodyPr>
          <a:lstStyle/>
          <a:p>
            <a:r>
              <a:rPr kumimoji="1" lang="en-US" altLang="ja-JP" sz="4400" b="1" dirty="0">
                <a:latin typeface="ＭＳ ゴシック" panose="020B0609070205080204" pitchFamily="49" charset="-128"/>
                <a:ea typeface="ＭＳ ゴシック" panose="020B0609070205080204" pitchFamily="49" charset="-128"/>
              </a:rPr>
              <a:t>A.</a:t>
            </a:r>
            <a:r>
              <a:rPr kumimoji="1" lang="ja-JP" altLang="en-US" sz="4400" b="1" dirty="0">
                <a:latin typeface="ＭＳ ゴシック" panose="020B0609070205080204" pitchFamily="49" charset="-128"/>
                <a:ea typeface="ＭＳ ゴシック" panose="020B0609070205080204" pitchFamily="49" charset="-128"/>
              </a:rPr>
              <a:t>再エネ電力の利用企業の</a:t>
            </a:r>
            <a:endParaRPr kumimoji="1" lang="en-US" altLang="ja-JP" sz="4400" b="1">
              <a:latin typeface="ＭＳ ゴシック" panose="020B0609070205080204" pitchFamily="49" charset="-128"/>
              <a:ea typeface="ＭＳ ゴシック" panose="020B0609070205080204" pitchFamily="49" charset="-128"/>
            </a:endParaRPr>
          </a:p>
          <a:p>
            <a:r>
              <a:rPr kumimoji="1" lang="ja-JP" altLang="en-US" sz="4400" b="1">
                <a:latin typeface="ＭＳ ゴシック" panose="020B0609070205080204" pitchFamily="49" charset="-128"/>
                <a:ea typeface="ＭＳ ゴシック" panose="020B0609070205080204" pitchFamily="49" charset="-128"/>
              </a:rPr>
              <a:t>　</a:t>
            </a:r>
            <a:r>
              <a:rPr kumimoji="1" lang="ja-JP" altLang="en-US" sz="4400" b="1" dirty="0">
                <a:latin typeface="ＭＳ ゴシック" panose="020B0609070205080204" pitchFamily="49" charset="-128"/>
                <a:ea typeface="ＭＳ ゴシック" panose="020B0609070205080204" pitchFamily="49" charset="-128"/>
              </a:rPr>
              <a:t>エコブランド化（みんな電力）</a:t>
            </a:r>
            <a:endParaRPr kumimoji="1" lang="ja-JP" altLang="en-US" sz="4400" b="1">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DD57A53A-7FA3-4AFE-8F50-F3F63FA4D3B9}"/>
              </a:ext>
            </a:extLst>
          </p:cNvPr>
          <p:cNvSpPr txBox="1"/>
          <p:nvPr/>
        </p:nvSpPr>
        <p:spPr>
          <a:xfrm>
            <a:off x="0" y="5917227"/>
            <a:ext cx="10226180" cy="646331"/>
          </a:xfrm>
          <a:prstGeom prst="rect">
            <a:avLst/>
          </a:prstGeom>
          <a:noFill/>
        </p:spPr>
        <p:txBody>
          <a:bodyPr wrap="square" rtlCol="0">
            <a:spAutoFit/>
          </a:bodyPr>
          <a:lstStyle/>
          <a:p>
            <a:r>
              <a:rPr kumimoji="1" lang="en-US" altLang="ja-JP" b="1"/>
              <a:t>※</a:t>
            </a:r>
            <a:r>
              <a:rPr kumimoji="1" lang="ja-JP" altLang="en-US" b="1"/>
              <a:t>１ </a:t>
            </a:r>
            <a:r>
              <a:rPr kumimoji="1" lang="en-US" altLang="ja-JP" b="1">
                <a:latin typeface="ＭＳ ゴシック" panose="020B0609070205080204" pitchFamily="49" charset="-128"/>
                <a:ea typeface="ＭＳ ゴシック" panose="020B0609070205080204" pitchFamily="49" charset="-128"/>
              </a:rPr>
              <a:t>RE100</a:t>
            </a:r>
            <a:r>
              <a:rPr kumimoji="1" lang="ja-JP" altLang="en-US" b="1"/>
              <a:t>：</a:t>
            </a:r>
            <a:r>
              <a:rPr kumimoji="1" lang="en-US" altLang="ja-JP" b="1">
                <a:latin typeface="ＭＳ ゴシック" panose="020B0609070205080204" pitchFamily="49" charset="-128"/>
                <a:ea typeface="ＭＳ ゴシック" panose="020B0609070205080204" pitchFamily="49" charset="-128"/>
              </a:rPr>
              <a:t>100</a:t>
            </a:r>
            <a:r>
              <a:rPr kumimoji="1" lang="ja-JP" altLang="en-US" b="1">
                <a:latin typeface="ＭＳ ゴシック" panose="020B0609070205080204" pitchFamily="49" charset="-128"/>
                <a:ea typeface="ＭＳ ゴシック" panose="020B0609070205080204" pitchFamily="49" charset="-128"/>
              </a:rPr>
              <a:t>％</a:t>
            </a:r>
            <a:r>
              <a:rPr kumimoji="1" lang="ja-JP" altLang="en-US" b="1"/>
              <a:t>再エネで調達した電気で事業運営することを目指すイニシアチブ</a:t>
            </a:r>
          </a:p>
          <a:p>
            <a:endParaRPr kumimoji="1" lang="ja-JP" altLang="en-US"/>
          </a:p>
        </p:txBody>
      </p:sp>
      <p:sp>
        <p:nvSpPr>
          <p:cNvPr id="13" name="テキスト ボックス 12">
            <a:extLst>
              <a:ext uri="{FF2B5EF4-FFF2-40B4-BE49-F238E27FC236}">
                <a16:creationId xmlns:a16="http://schemas.microsoft.com/office/drawing/2014/main" id="{2A8DD098-84FE-4BE3-9284-9183390CF765}"/>
              </a:ext>
            </a:extLst>
          </p:cNvPr>
          <p:cNvSpPr txBox="1"/>
          <p:nvPr/>
        </p:nvSpPr>
        <p:spPr>
          <a:xfrm>
            <a:off x="0" y="6205164"/>
            <a:ext cx="7558481" cy="369332"/>
          </a:xfrm>
          <a:prstGeom prst="rect">
            <a:avLst/>
          </a:prstGeom>
          <a:noFill/>
        </p:spPr>
        <p:txBody>
          <a:bodyPr wrap="square" rtlCol="0">
            <a:spAutoFit/>
          </a:bodyPr>
          <a:lstStyle/>
          <a:p>
            <a:r>
              <a:rPr kumimoji="1" lang="en-US" altLang="ja-JP" b="1"/>
              <a:t>※</a:t>
            </a:r>
            <a:r>
              <a:rPr kumimoji="1" lang="ja-JP" altLang="en-US" b="1"/>
              <a:t>２ </a:t>
            </a:r>
            <a:r>
              <a:rPr kumimoji="1" lang="en-US" altLang="ja-JP" b="1"/>
              <a:t>SDGs</a:t>
            </a:r>
            <a:r>
              <a:rPr kumimoji="1" lang="ja-JP" altLang="en-US" b="1"/>
              <a:t>：国際サミットで採択された持続可能な開発目標</a:t>
            </a:r>
          </a:p>
        </p:txBody>
      </p:sp>
      <p:sp>
        <p:nvSpPr>
          <p:cNvPr id="14" name="テキスト ボックス 13">
            <a:extLst>
              <a:ext uri="{FF2B5EF4-FFF2-40B4-BE49-F238E27FC236}">
                <a16:creationId xmlns:a16="http://schemas.microsoft.com/office/drawing/2014/main" id="{AEE0B94C-91A6-4025-8F5D-E150ED789B0C}"/>
              </a:ext>
            </a:extLst>
          </p:cNvPr>
          <p:cNvSpPr txBox="1"/>
          <p:nvPr/>
        </p:nvSpPr>
        <p:spPr>
          <a:xfrm>
            <a:off x="0" y="6488668"/>
            <a:ext cx="8852831" cy="369332"/>
          </a:xfrm>
          <a:prstGeom prst="rect">
            <a:avLst/>
          </a:prstGeom>
          <a:noFill/>
        </p:spPr>
        <p:txBody>
          <a:bodyPr wrap="square" rtlCol="0">
            <a:spAutoFit/>
          </a:bodyPr>
          <a:lstStyle/>
          <a:p>
            <a:r>
              <a:rPr kumimoji="1" lang="en-US" altLang="ja-JP" b="1"/>
              <a:t>※</a:t>
            </a:r>
            <a:r>
              <a:rPr kumimoji="1" lang="ja-JP" altLang="en-US" b="1"/>
              <a:t>３ </a:t>
            </a:r>
            <a:r>
              <a:rPr kumimoji="1" lang="en-US" altLang="ja-JP" b="1"/>
              <a:t>CSR</a:t>
            </a:r>
            <a:r>
              <a:rPr kumimoji="1" lang="ja-JP" altLang="en-US" b="1"/>
              <a:t>：企業が利益を追求するだけでなく、社会へ与える影響にも責任を持つこと</a:t>
            </a:r>
          </a:p>
        </p:txBody>
      </p:sp>
      <p:sp>
        <p:nvSpPr>
          <p:cNvPr id="15" name="正方形/長方形 14">
            <a:extLst>
              <a:ext uri="{FF2B5EF4-FFF2-40B4-BE49-F238E27FC236}">
                <a16:creationId xmlns:a16="http://schemas.microsoft.com/office/drawing/2014/main" id="{B8CADD60-B28D-4111-B451-16F4011F089F}"/>
              </a:ext>
            </a:extLst>
          </p:cNvPr>
          <p:cNvSpPr/>
          <p:nvPr/>
        </p:nvSpPr>
        <p:spPr>
          <a:xfrm>
            <a:off x="0" y="76735"/>
            <a:ext cx="646331" cy="369332"/>
          </a:xfrm>
          <a:prstGeom prst="rect">
            <a:avLst/>
          </a:prstGeom>
        </p:spPr>
        <p:txBody>
          <a:bodyPr wrap="none">
            <a:spAutoFit/>
          </a:bodyPr>
          <a:lstStyle/>
          <a:p>
            <a:r>
              <a:rPr kumimoji="1" lang="ja-JP" altLang="en-US" b="1"/>
              <a:t>５章</a:t>
            </a:r>
          </a:p>
        </p:txBody>
      </p:sp>
      <p:sp>
        <p:nvSpPr>
          <p:cNvPr id="2" name="スライド番号プレースホルダー 1">
            <a:extLst>
              <a:ext uri="{FF2B5EF4-FFF2-40B4-BE49-F238E27FC236}">
                <a16:creationId xmlns:a16="http://schemas.microsoft.com/office/drawing/2014/main" id="{8FC80338-6A73-460E-9A8B-059BBD4EE307}"/>
              </a:ext>
            </a:extLst>
          </p:cNvPr>
          <p:cNvSpPr>
            <a:spLocks noGrp="1"/>
          </p:cNvSpPr>
          <p:nvPr>
            <p:ph type="sldNum" sz="quarter" idx="12"/>
          </p:nvPr>
        </p:nvSpPr>
        <p:spPr/>
        <p:txBody>
          <a:bodyPr/>
          <a:lstStyle/>
          <a:p>
            <a:fld id="{3B4D2EC4-1B58-483B-971C-946C9F6A56B1}" type="slidenum">
              <a:rPr kumimoji="1" lang="ja-JP" altLang="en-US" smtClean="0"/>
              <a:t>39</a:t>
            </a:fld>
            <a:endParaRPr kumimoji="1" lang="ja-JP" altLang="en-US"/>
          </a:p>
        </p:txBody>
      </p:sp>
      <p:sp>
        <p:nvSpPr>
          <p:cNvPr id="4" name="四角形: 角を丸くする 3">
            <a:extLst>
              <a:ext uri="{FF2B5EF4-FFF2-40B4-BE49-F238E27FC236}">
                <a16:creationId xmlns:a16="http://schemas.microsoft.com/office/drawing/2014/main" id="{B2736DCB-030B-4942-B185-26A683AF0361}"/>
              </a:ext>
            </a:extLst>
          </p:cNvPr>
          <p:cNvSpPr/>
          <p:nvPr/>
        </p:nvSpPr>
        <p:spPr>
          <a:xfrm>
            <a:off x="811814" y="1720264"/>
            <a:ext cx="3457303" cy="59218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latin typeface="ＭＳ ゴシック" panose="020B0609070205080204" pitchFamily="49" charset="-128"/>
                <a:ea typeface="ＭＳ ゴシック" panose="020B0609070205080204" pitchFamily="49" charset="-128"/>
              </a:rPr>
              <a:t>再エネ電力の利用企業</a:t>
            </a:r>
          </a:p>
        </p:txBody>
      </p:sp>
      <p:sp>
        <p:nvSpPr>
          <p:cNvPr id="5" name="テキスト ボックス 4">
            <a:extLst>
              <a:ext uri="{FF2B5EF4-FFF2-40B4-BE49-F238E27FC236}">
                <a16:creationId xmlns:a16="http://schemas.microsoft.com/office/drawing/2014/main" id="{4C04CA89-243A-4D05-A010-BF6F9C167689}"/>
              </a:ext>
            </a:extLst>
          </p:cNvPr>
          <p:cNvSpPr txBox="1"/>
          <p:nvPr/>
        </p:nvSpPr>
        <p:spPr>
          <a:xfrm>
            <a:off x="572985" y="3992426"/>
            <a:ext cx="7998027" cy="1569660"/>
          </a:xfrm>
          <a:prstGeom prst="rect">
            <a:avLst/>
          </a:prstGeom>
          <a:noFill/>
        </p:spPr>
        <p:txBody>
          <a:bodyPr wrap="square" rtlCol="0">
            <a:spAutoFit/>
          </a:bodyPr>
          <a:lstStyle/>
          <a:p>
            <a:r>
              <a:rPr kumimoji="1" lang="ja-JP" altLang="en-US" sz="3200" b="1">
                <a:latin typeface="ＭＳ ゴシック" panose="020B0609070205080204" pitchFamily="49" charset="-128"/>
                <a:ea typeface="ＭＳ ゴシック" panose="020B0609070205080204" pitchFamily="49" charset="-128"/>
              </a:rPr>
              <a:t>投資家からの評価・信頼が高まり、投資を呼び込み、さらなる環境貢献活動を行う</a:t>
            </a:r>
            <a:endParaRPr kumimoji="1" lang="en-US" altLang="ja-JP" sz="3200" b="1">
              <a:latin typeface="ＭＳ ゴシック" panose="020B0609070205080204" pitchFamily="49" charset="-128"/>
              <a:ea typeface="ＭＳ ゴシック" panose="020B0609070205080204" pitchFamily="49" charset="-128"/>
            </a:endParaRPr>
          </a:p>
          <a:p>
            <a:r>
              <a:rPr kumimoji="1" lang="ja-JP" altLang="en-US" sz="3200" b="1">
                <a:latin typeface="ＭＳ ゴシック" panose="020B0609070205080204" pitchFamily="49" charset="-128"/>
                <a:ea typeface="ＭＳ ゴシック" panose="020B0609070205080204" pitchFamily="49" charset="-128"/>
              </a:rPr>
              <a:t>ことで</a:t>
            </a:r>
            <a:r>
              <a:rPr kumimoji="1" lang="ja-JP" altLang="en-US" sz="3200" b="1" u="sng">
                <a:latin typeface="ＭＳ ゴシック" panose="020B0609070205080204" pitchFamily="49" charset="-128"/>
                <a:ea typeface="ＭＳ ゴシック" panose="020B0609070205080204" pitchFamily="49" charset="-128"/>
              </a:rPr>
              <a:t>エコブランド化が強化・促進される</a:t>
            </a:r>
          </a:p>
        </p:txBody>
      </p:sp>
    </p:spTree>
    <p:extLst>
      <p:ext uri="{BB962C8B-B14F-4D97-AF65-F5344CB8AC3E}">
        <p14:creationId xmlns:p14="http://schemas.microsoft.com/office/powerpoint/2010/main" val="1727769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l="-9000" r="-9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28B852-C10A-4555-AEB4-DCF520695FDF}"/>
              </a:ext>
            </a:extLst>
          </p:cNvPr>
          <p:cNvSpPr>
            <a:spLocks noGrp="1"/>
          </p:cNvSpPr>
          <p:nvPr>
            <p:ph type="title"/>
          </p:nvPr>
        </p:nvSpPr>
        <p:spPr>
          <a:noFill/>
        </p:spPr>
        <p:txBody>
          <a:bodyPr>
            <a:normAutofit/>
          </a:bodyPr>
          <a:lstStyle/>
          <a:p>
            <a:r>
              <a:rPr kumimoji="1" lang="ja-JP" altLang="en-US" b="1" dirty="0">
                <a:latin typeface="ＭＳ ゴシック" panose="020B0609070205080204" pitchFamily="49" charset="-128"/>
                <a:ea typeface="ＭＳ ゴシック" panose="020B0609070205080204" pitchFamily="49" charset="-128"/>
              </a:rPr>
              <a:t>本研究で扱う</a:t>
            </a:r>
            <a:br>
              <a:rPr kumimoji="1" lang="en-US" altLang="ja-JP" b="1" dirty="0">
                <a:latin typeface="ＭＳ ゴシック" panose="020B0609070205080204" pitchFamily="49" charset="-128"/>
                <a:ea typeface="ＭＳ ゴシック" panose="020B0609070205080204" pitchFamily="49" charset="-128"/>
              </a:rPr>
            </a:br>
            <a:r>
              <a:rPr kumimoji="1" lang="ja-JP" altLang="en-US" b="1" dirty="0">
                <a:latin typeface="ＭＳ ゴシック" panose="020B0609070205080204" pitchFamily="49" charset="-128"/>
                <a:ea typeface="ＭＳ ゴシック" panose="020B0609070205080204" pitchFamily="49" charset="-128"/>
              </a:rPr>
              <a:t>再生可能エネルギーの説明</a:t>
            </a:r>
          </a:p>
        </p:txBody>
      </p:sp>
      <p:sp>
        <p:nvSpPr>
          <p:cNvPr id="4" name="コンテンツ プレースホルダー 3">
            <a:extLst>
              <a:ext uri="{FF2B5EF4-FFF2-40B4-BE49-F238E27FC236}">
                <a16:creationId xmlns:a16="http://schemas.microsoft.com/office/drawing/2014/main" id="{671B6355-0F9D-4094-B4B6-8035830844B4}"/>
              </a:ext>
            </a:extLst>
          </p:cNvPr>
          <p:cNvSpPr>
            <a:spLocks noGrp="1"/>
          </p:cNvSpPr>
          <p:nvPr>
            <p:ph idx="1"/>
          </p:nvPr>
        </p:nvSpPr>
        <p:spPr>
          <a:xfrm>
            <a:off x="268448" y="1825625"/>
            <a:ext cx="8875552" cy="4351338"/>
          </a:xfrm>
        </p:spPr>
        <p:txBody>
          <a:bodyPr>
            <a:normAutofit lnSpcReduction="10000"/>
          </a:bodyPr>
          <a:lstStyle/>
          <a:p>
            <a:pPr marL="0" indent="0">
              <a:buNone/>
            </a:pPr>
            <a:endParaRPr lang="en-US" altLang="ja-JP" dirty="0">
              <a:latin typeface="ＭＳ ゴシック" panose="020B0609070205080204" pitchFamily="49" charset="-128"/>
              <a:ea typeface="ＭＳ ゴシック" panose="020B0609070205080204" pitchFamily="49" charset="-128"/>
            </a:endParaRPr>
          </a:p>
          <a:p>
            <a:pPr marL="0" indent="0">
              <a:buNone/>
            </a:pPr>
            <a:r>
              <a:rPr lang="ja-JP" altLang="en-US" sz="3200" b="1" dirty="0">
                <a:latin typeface="ＭＳ ゴシック" panose="020B0609070205080204" pitchFamily="49" charset="-128"/>
                <a:ea typeface="ＭＳ ゴシック" panose="020B0609070205080204" pitchFamily="49" charset="-128"/>
              </a:rPr>
              <a:t>再生可能エネルギーとは、非化石エネルギー源のうち、エネルギー源として永続的に</a:t>
            </a:r>
            <a:endParaRPr lang="en-US" altLang="ja-JP" sz="3200" b="1" dirty="0">
              <a:latin typeface="ＭＳ ゴシック" panose="020B0609070205080204" pitchFamily="49" charset="-128"/>
              <a:ea typeface="ＭＳ ゴシック" panose="020B0609070205080204" pitchFamily="49" charset="-128"/>
            </a:endParaRPr>
          </a:p>
          <a:p>
            <a:pPr marL="0" indent="0">
              <a:buNone/>
            </a:pPr>
            <a:r>
              <a:rPr lang="ja-JP" altLang="en-US" sz="3200" b="1" dirty="0">
                <a:latin typeface="ＭＳ ゴシック" panose="020B0609070205080204" pitchFamily="49" charset="-128"/>
                <a:ea typeface="ＭＳ ゴシック" panose="020B0609070205080204" pitchFamily="49" charset="-128"/>
              </a:rPr>
              <a:t>利用できるもの。</a:t>
            </a:r>
            <a:endParaRPr lang="en-US" altLang="ja-JP" sz="3200" b="1" dirty="0">
              <a:latin typeface="ＭＳ ゴシック" panose="020B0609070205080204" pitchFamily="49" charset="-128"/>
              <a:ea typeface="ＭＳ ゴシック" panose="020B0609070205080204" pitchFamily="49" charset="-128"/>
            </a:endParaRPr>
          </a:p>
          <a:p>
            <a:pPr marL="0" indent="0">
              <a:buNone/>
            </a:pPr>
            <a:endParaRPr lang="en-US" altLang="ja-JP" sz="3200" b="1" dirty="0">
              <a:latin typeface="ＭＳ ゴシック" panose="020B0609070205080204" pitchFamily="49" charset="-128"/>
              <a:ea typeface="ＭＳ ゴシック" panose="020B0609070205080204" pitchFamily="49" charset="-128"/>
            </a:endParaRPr>
          </a:p>
          <a:p>
            <a:pPr marL="0" indent="0">
              <a:buNone/>
            </a:pPr>
            <a:r>
              <a:rPr lang="ja-JP" altLang="en-US" sz="3200" b="1" dirty="0">
                <a:latin typeface="ＭＳ ゴシック" panose="020B0609070205080204" pitchFamily="49" charset="-128"/>
                <a:ea typeface="ＭＳ ゴシック" panose="020B0609070205080204" pitchFamily="49" charset="-128"/>
              </a:rPr>
              <a:t>主に以下の５つである。</a:t>
            </a:r>
            <a:br>
              <a:rPr lang="en-US" altLang="ja-JP" sz="3200" b="1" dirty="0">
                <a:latin typeface="ＭＳ ゴシック" panose="020B0609070205080204" pitchFamily="49" charset="-128"/>
                <a:ea typeface="ＭＳ ゴシック" panose="020B0609070205080204" pitchFamily="49" charset="-128"/>
              </a:rPr>
            </a:br>
            <a:r>
              <a:rPr kumimoji="1" lang="en-US" altLang="ja-JP" sz="3200" b="1" dirty="0">
                <a:latin typeface="ＭＳ ゴシック" panose="020B0609070205080204" pitchFamily="49" charset="-128"/>
                <a:ea typeface="ＭＳ ゴシック" panose="020B0609070205080204" pitchFamily="49" charset="-128"/>
              </a:rPr>
              <a:t>1.</a:t>
            </a:r>
            <a:r>
              <a:rPr kumimoji="1" lang="ja-JP" altLang="en-US" sz="3200" b="1" dirty="0">
                <a:latin typeface="ＭＳ ゴシック" panose="020B0609070205080204" pitchFamily="49" charset="-128"/>
                <a:ea typeface="ＭＳ ゴシック" panose="020B0609070205080204" pitchFamily="49" charset="-128"/>
              </a:rPr>
              <a:t>太陽光 </a:t>
            </a:r>
            <a:r>
              <a:rPr kumimoji="1" lang="en-US" altLang="ja-JP" sz="3200" b="1" dirty="0">
                <a:latin typeface="ＭＳ ゴシック" panose="020B0609070205080204" pitchFamily="49" charset="-128"/>
                <a:ea typeface="ＭＳ ゴシック" panose="020B0609070205080204" pitchFamily="49" charset="-128"/>
              </a:rPr>
              <a:t>2.</a:t>
            </a:r>
            <a:r>
              <a:rPr kumimoji="1" lang="ja-JP" altLang="en-US" sz="3200" b="1" dirty="0">
                <a:latin typeface="ＭＳ ゴシック" panose="020B0609070205080204" pitchFamily="49" charset="-128"/>
                <a:ea typeface="ＭＳ ゴシック" panose="020B0609070205080204" pitchFamily="49" charset="-128"/>
              </a:rPr>
              <a:t>風力 </a:t>
            </a:r>
            <a:r>
              <a:rPr kumimoji="1" lang="en-US" altLang="ja-JP" sz="3200" b="1" dirty="0">
                <a:latin typeface="ＭＳ ゴシック" panose="020B0609070205080204" pitchFamily="49" charset="-128"/>
                <a:ea typeface="ＭＳ ゴシック" panose="020B0609070205080204" pitchFamily="49" charset="-128"/>
              </a:rPr>
              <a:t>3.</a:t>
            </a:r>
            <a:r>
              <a:rPr kumimoji="1" lang="ja-JP" altLang="en-US" sz="3200" b="1" dirty="0">
                <a:latin typeface="ＭＳ ゴシック" panose="020B0609070205080204" pitchFamily="49" charset="-128"/>
                <a:ea typeface="ＭＳ ゴシック" panose="020B0609070205080204" pitchFamily="49" charset="-128"/>
              </a:rPr>
              <a:t>水力 </a:t>
            </a:r>
            <a:r>
              <a:rPr kumimoji="1" lang="en-US" altLang="ja-JP" sz="3200" b="1" dirty="0">
                <a:latin typeface="ＭＳ ゴシック" panose="020B0609070205080204" pitchFamily="49" charset="-128"/>
                <a:ea typeface="ＭＳ ゴシック" panose="020B0609070205080204" pitchFamily="49" charset="-128"/>
              </a:rPr>
              <a:t>4.</a:t>
            </a:r>
            <a:r>
              <a:rPr kumimoji="1" lang="ja-JP" altLang="en-US" sz="3200" b="1" dirty="0">
                <a:latin typeface="ＭＳ ゴシック" panose="020B0609070205080204" pitchFamily="49" charset="-128"/>
                <a:ea typeface="ＭＳ ゴシック" panose="020B0609070205080204" pitchFamily="49" charset="-128"/>
              </a:rPr>
              <a:t>バイオマス </a:t>
            </a:r>
            <a:r>
              <a:rPr kumimoji="1" lang="en-US" altLang="ja-JP" sz="3200" b="1" dirty="0">
                <a:latin typeface="ＭＳ ゴシック" panose="020B0609070205080204" pitchFamily="49" charset="-128"/>
                <a:ea typeface="ＭＳ ゴシック" panose="020B0609070205080204" pitchFamily="49" charset="-128"/>
              </a:rPr>
              <a:t>5.</a:t>
            </a:r>
            <a:r>
              <a:rPr kumimoji="1" lang="ja-JP" altLang="en-US" sz="3200" b="1" dirty="0">
                <a:latin typeface="ＭＳ ゴシック" panose="020B0609070205080204" pitchFamily="49" charset="-128"/>
                <a:ea typeface="ＭＳ ゴシック" panose="020B0609070205080204" pitchFamily="49" charset="-128"/>
              </a:rPr>
              <a:t>地熱</a:t>
            </a:r>
            <a:endParaRPr kumimoji="1" lang="en-US" altLang="ja-JP" sz="3200" b="1" dirty="0">
              <a:latin typeface="ＭＳ ゴシック" panose="020B0609070205080204" pitchFamily="49" charset="-128"/>
              <a:ea typeface="ＭＳ ゴシック" panose="020B0609070205080204" pitchFamily="49" charset="-128"/>
            </a:endParaRPr>
          </a:p>
          <a:p>
            <a:pPr marL="0" indent="0">
              <a:buNone/>
            </a:pPr>
            <a:r>
              <a:rPr lang="ja-JP" altLang="en-US" sz="3200" b="1" dirty="0">
                <a:latin typeface="ＭＳ ゴシック" panose="020B0609070205080204" pitchFamily="49" charset="-128"/>
                <a:ea typeface="ＭＳ ゴシック" panose="020B0609070205080204" pitchFamily="49" charset="-128"/>
              </a:rPr>
              <a:t>本研究では再生可能エネルギーのことを</a:t>
            </a:r>
            <a:endParaRPr lang="en-US" altLang="ja-JP" sz="3200" b="1" dirty="0">
              <a:latin typeface="ＭＳ ゴシック" panose="020B0609070205080204" pitchFamily="49" charset="-128"/>
              <a:ea typeface="ＭＳ ゴシック" panose="020B0609070205080204" pitchFamily="49" charset="-128"/>
            </a:endParaRPr>
          </a:p>
          <a:p>
            <a:pPr marL="0" indent="0">
              <a:buNone/>
            </a:pPr>
            <a:r>
              <a:rPr lang="ja-JP" altLang="en-US" sz="3200" b="1" dirty="0">
                <a:latin typeface="ＭＳ ゴシック" panose="020B0609070205080204" pitchFamily="49" charset="-128"/>
                <a:ea typeface="ＭＳ ゴシック" panose="020B0609070205080204" pitchFamily="49" charset="-128"/>
              </a:rPr>
              <a:t>再エネと表記する。</a:t>
            </a:r>
            <a:endParaRPr lang="en-US" altLang="ja-JP" sz="3200" b="1"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F8FB1F97-E9D5-46D6-A931-1B70B37F7C68}"/>
              </a:ext>
            </a:extLst>
          </p:cNvPr>
          <p:cNvSpPr txBox="1"/>
          <p:nvPr/>
        </p:nvSpPr>
        <p:spPr>
          <a:xfrm>
            <a:off x="0" y="62658"/>
            <a:ext cx="1098958" cy="369332"/>
          </a:xfrm>
          <a:prstGeom prst="rect">
            <a:avLst/>
          </a:prstGeom>
          <a:noFill/>
        </p:spPr>
        <p:txBody>
          <a:bodyPr wrap="square" rtlCol="0">
            <a:spAutoFit/>
          </a:bodyPr>
          <a:lstStyle/>
          <a:p>
            <a:r>
              <a:rPr kumimoji="1" lang="ja-JP" altLang="en-US" b="1"/>
              <a:t>はじめに</a:t>
            </a:r>
          </a:p>
        </p:txBody>
      </p:sp>
      <p:sp>
        <p:nvSpPr>
          <p:cNvPr id="5" name="スライド番号プレースホルダー 4">
            <a:extLst>
              <a:ext uri="{FF2B5EF4-FFF2-40B4-BE49-F238E27FC236}">
                <a16:creationId xmlns:a16="http://schemas.microsoft.com/office/drawing/2014/main" id="{2F304335-A427-4AFA-A6B4-1615B78D82E2}"/>
              </a:ext>
            </a:extLst>
          </p:cNvPr>
          <p:cNvSpPr>
            <a:spLocks noGrp="1"/>
          </p:cNvSpPr>
          <p:nvPr>
            <p:ph type="sldNum" sz="quarter" idx="12"/>
          </p:nvPr>
        </p:nvSpPr>
        <p:spPr/>
        <p:txBody>
          <a:bodyPr/>
          <a:lstStyle/>
          <a:p>
            <a:fld id="{3B4D2EC4-1B58-483B-971C-946C9F6A56B1}" type="slidenum">
              <a:rPr kumimoji="1" lang="ja-JP" altLang="en-US" smtClean="0"/>
              <a:t>4</a:t>
            </a:fld>
            <a:endParaRPr kumimoji="1" lang="ja-JP" altLang="en-US"/>
          </a:p>
        </p:txBody>
      </p:sp>
    </p:spTree>
    <p:extLst>
      <p:ext uri="{BB962C8B-B14F-4D97-AF65-F5344CB8AC3E}">
        <p14:creationId xmlns:p14="http://schemas.microsoft.com/office/powerpoint/2010/main" val="2827432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9DE66B4B-6799-4241-9F39-BEDA19073E42}"/>
              </a:ext>
            </a:extLst>
          </p:cNvPr>
          <p:cNvSpPr/>
          <p:nvPr/>
        </p:nvSpPr>
        <p:spPr>
          <a:xfrm>
            <a:off x="4937863" y="3110283"/>
            <a:ext cx="3942825" cy="36156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DB7AAC5-394B-4AD0-BEE9-A9E5B7AD55D6}"/>
              </a:ext>
            </a:extLst>
          </p:cNvPr>
          <p:cNvSpPr>
            <a:spLocks noGrp="1"/>
          </p:cNvSpPr>
          <p:nvPr>
            <p:ph type="title"/>
          </p:nvPr>
        </p:nvSpPr>
        <p:spPr>
          <a:xfrm>
            <a:off x="628650" y="144352"/>
            <a:ext cx="7886700" cy="1325563"/>
          </a:xfrm>
        </p:spPr>
        <p:txBody>
          <a:bodyPr/>
          <a:lstStyle/>
          <a:p>
            <a:r>
              <a:rPr kumimoji="1" lang="ja-JP" altLang="en-US" b="1">
                <a:latin typeface="ＭＳ ゴシック" panose="020B0609070205080204" pitchFamily="49" charset="-128"/>
                <a:ea typeface="ＭＳ ゴシック" panose="020B0609070205080204" pitchFamily="49" charset="-128"/>
              </a:rPr>
              <a:t>企業のエコブランド化の事例</a:t>
            </a:r>
          </a:p>
        </p:txBody>
      </p:sp>
      <p:sp>
        <p:nvSpPr>
          <p:cNvPr id="4" name="スライド番号プレースホルダー 3">
            <a:extLst>
              <a:ext uri="{FF2B5EF4-FFF2-40B4-BE49-F238E27FC236}">
                <a16:creationId xmlns:a16="http://schemas.microsoft.com/office/drawing/2014/main" id="{AEBA0C8E-7FB4-44E9-98AB-76CD31B18DAF}"/>
              </a:ext>
            </a:extLst>
          </p:cNvPr>
          <p:cNvSpPr>
            <a:spLocks noGrp="1"/>
          </p:cNvSpPr>
          <p:nvPr>
            <p:ph type="sldNum" sz="quarter" idx="12"/>
          </p:nvPr>
        </p:nvSpPr>
        <p:spPr/>
        <p:txBody>
          <a:bodyPr/>
          <a:lstStyle/>
          <a:p>
            <a:fld id="{3B4D2EC4-1B58-483B-971C-946C9F6A56B1}" type="slidenum">
              <a:rPr kumimoji="1" lang="ja-JP" altLang="en-US" smtClean="0"/>
              <a:t>40</a:t>
            </a:fld>
            <a:endParaRPr kumimoji="1" lang="ja-JP" altLang="en-US"/>
          </a:p>
        </p:txBody>
      </p:sp>
      <p:sp>
        <p:nvSpPr>
          <p:cNvPr id="7" name="テキスト ボックス 6">
            <a:extLst>
              <a:ext uri="{FF2B5EF4-FFF2-40B4-BE49-F238E27FC236}">
                <a16:creationId xmlns:a16="http://schemas.microsoft.com/office/drawing/2014/main" id="{8FB23094-BE2E-4C09-B0D5-A3385FFC46A3}"/>
              </a:ext>
            </a:extLst>
          </p:cNvPr>
          <p:cNvSpPr txBox="1"/>
          <p:nvPr/>
        </p:nvSpPr>
        <p:spPr>
          <a:xfrm>
            <a:off x="864065" y="1505269"/>
            <a:ext cx="8279935" cy="1569660"/>
          </a:xfrm>
          <a:prstGeom prst="rect">
            <a:avLst/>
          </a:prstGeom>
          <a:noFill/>
        </p:spPr>
        <p:txBody>
          <a:bodyPr wrap="square" rtlCol="0">
            <a:spAutoFit/>
          </a:bodyPr>
          <a:lstStyle/>
          <a:p>
            <a:r>
              <a:rPr lang="en-US" altLang="ja-JP" sz="3200" b="1">
                <a:latin typeface="ＭＳ ゴシック" panose="020B0609070205080204" pitchFamily="49" charset="-128"/>
                <a:ea typeface="ＭＳ ゴシック" panose="020B0609070205080204" pitchFamily="49" charset="-128"/>
              </a:rPr>
              <a:t>TBS</a:t>
            </a:r>
            <a:r>
              <a:rPr lang="ja-JP" altLang="en-US" sz="3200" b="1">
                <a:latin typeface="ＭＳ ゴシック" panose="020B0609070205080204" pitchFamily="49" charset="-128"/>
                <a:ea typeface="ＭＳ ゴシック" panose="020B0609070205080204" pitchFamily="49" charset="-128"/>
              </a:rPr>
              <a:t>ラジオは</a:t>
            </a:r>
            <a:r>
              <a:rPr lang="en-US" altLang="ja-JP" sz="3200" b="1">
                <a:latin typeface="ＭＳ ゴシック" panose="020B0609070205080204" pitchFamily="49" charset="-128"/>
                <a:ea typeface="ＭＳ ゴシック" panose="020B0609070205080204" pitchFamily="49" charset="-128"/>
              </a:rPr>
              <a:t>AM</a:t>
            </a:r>
            <a:r>
              <a:rPr lang="ja-JP" altLang="en-US" sz="3200" b="1">
                <a:latin typeface="ＭＳ ゴシック" panose="020B0609070205080204" pitchFamily="49" charset="-128"/>
                <a:ea typeface="ＭＳ ゴシック" panose="020B0609070205080204" pitchFamily="49" charset="-128"/>
              </a:rPr>
              <a:t>波の基幹送信所である</a:t>
            </a:r>
            <a:endParaRPr lang="en-US" altLang="ja-JP" sz="3200" b="1">
              <a:latin typeface="ＭＳ ゴシック" panose="020B0609070205080204" pitchFamily="49" charset="-128"/>
              <a:ea typeface="ＭＳ ゴシック" panose="020B0609070205080204" pitchFamily="49" charset="-128"/>
            </a:endParaRPr>
          </a:p>
          <a:p>
            <a:r>
              <a:rPr lang="ja-JP" altLang="en-US" sz="3200" b="1">
                <a:latin typeface="ＭＳ ゴシック" panose="020B0609070205080204" pitchFamily="49" charset="-128"/>
                <a:ea typeface="ＭＳ ゴシック" panose="020B0609070205080204" pitchFamily="49" charset="-128"/>
              </a:rPr>
              <a:t>戸田送信所で使用する電力を、すべて</a:t>
            </a:r>
            <a:endParaRPr lang="en-US" altLang="ja-JP" sz="3200" b="1">
              <a:latin typeface="ＭＳ ゴシック" panose="020B0609070205080204" pitchFamily="49" charset="-128"/>
              <a:ea typeface="ＭＳ ゴシック" panose="020B0609070205080204" pitchFamily="49" charset="-128"/>
            </a:endParaRPr>
          </a:p>
          <a:p>
            <a:r>
              <a:rPr lang="ja-JP" altLang="en-US" sz="3200" b="1">
                <a:latin typeface="ＭＳ ゴシック" panose="020B0609070205080204" pitchFamily="49" charset="-128"/>
                <a:ea typeface="ＭＳ ゴシック" panose="020B0609070205080204" pitchFamily="49" charset="-128"/>
              </a:rPr>
              <a:t>再生可能エネルギーで賄っている</a:t>
            </a:r>
            <a:endParaRPr kumimoji="1" lang="ja-JP" altLang="en-US" sz="3200" b="1">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051AF42-0753-4353-8BFE-821AE632E1B7}"/>
              </a:ext>
            </a:extLst>
          </p:cNvPr>
          <p:cNvSpPr txBox="1"/>
          <p:nvPr/>
        </p:nvSpPr>
        <p:spPr>
          <a:xfrm>
            <a:off x="753731" y="3931278"/>
            <a:ext cx="3942826" cy="2246769"/>
          </a:xfrm>
          <a:prstGeom prst="rect">
            <a:avLst/>
          </a:prstGeom>
          <a:noFill/>
        </p:spPr>
        <p:txBody>
          <a:bodyPr wrap="square" rtlCol="0">
            <a:spAutoFit/>
          </a:bodyPr>
          <a:lstStyle/>
          <a:p>
            <a:r>
              <a:rPr kumimoji="1" lang="en-US" altLang="ja-JP" sz="2800" b="1">
                <a:latin typeface="ＭＳ ゴシック" panose="020B0609070205080204" pitchFamily="49" charset="-128"/>
                <a:ea typeface="ＭＳ ゴシック" panose="020B0609070205080204" pitchFamily="49" charset="-128"/>
              </a:rPr>
              <a:t>TBS</a:t>
            </a:r>
            <a:r>
              <a:rPr kumimoji="1" lang="ja-JP" altLang="en-US" sz="2800" b="1">
                <a:latin typeface="ＭＳ ゴシック" panose="020B0609070205080204" pitchFamily="49" charset="-128"/>
                <a:ea typeface="ＭＳ ゴシック" panose="020B0609070205080204" pitchFamily="49" charset="-128"/>
              </a:rPr>
              <a:t>ラジオのリスナーに対して環境貢献活動をアピールすることで、</a:t>
            </a:r>
            <a:r>
              <a:rPr kumimoji="1" lang="ja-JP" altLang="en-US" sz="2800" b="1" u="sng">
                <a:latin typeface="ＭＳ ゴシック" panose="020B0609070205080204" pitchFamily="49" charset="-128"/>
                <a:ea typeface="ＭＳ ゴシック" panose="020B0609070205080204" pitchFamily="49" charset="-128"/>
              </a:rPr>
              <a:t>自社のエコブランド化を果たしている</a:t>
            </a:r>
          </a:p>
        </p:txBody>
      </p:sp>
      <p:pic>
        <p:nvPicPr>
          <p:cNvPr id="10" name="図 9" descr="食品 が含まれている画像&#10;&#10;自動的に生成された説明">
            <a:extLst>
              <a:ext uri="{FF2B5EF4-FFF2-40B4-BE49-F238E27FC236}">
                <a16:creationId xmlns:a16="http://schemas.microsoft.com/office/drawing/2014/main" id="{2C82EA2F-6145-46E7-8C07-BA71C6DD3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699" y="3421704"/>
            <a:ext cx="3421154" cy="3117209"/>
          </a:xfrm>
          <a:prstGeom prst="rect">
            <a:avLst/>
          </a:prstGeom>
        </p:spPr>
      </p:pic>
      <p:sp>
        <p:nvSpPr>
          <p:cNvPr id="3" name="テキスト ボックス 2">
            <a:extLst>
              <a:ext uri="{FF2B5EF4-FFF2-40B4-BE49-F238E27FC236}">
                <a16:creationId xmlns:a16="http://schemas.microsoft.com/office/drawing/2014/main" id="{F0742E7F-E6F3-4BEF-947A-F07B644DF88C}"/>
              </a:ext>
            </a:extLst>
          </p:cNvPr>
          <p:cNvSpPr txBox="1"/>
          <p:nvPr/>
        </p:nvSpPr>
        <p:spPr>
          <a:xfrm>
            <a:off x="0" y="108998"/>
            <a:ext cx="780175" cy="367376"/>
          </a:xfrm>
          <a:prstGeom prst="rect">
            <a:avLst/>
          </a:prstGeom>
          <a:noFill/>
        </p:spPr>
        <p:txBody>
          <a:bodyPr wrap="square" rtlCol="0">
            <a:spAutoFit/>
          </a:bodyPr>
          <a:lstStyle/>
          <a:p>
            <a:r>
              <a:rPr kumimoji="1" lang="ja-JP" altLang="en-US" b="1" dirty="0"/>
              <a:t>５章</a:t>
            </a:r>
          </a:p>
        </p:txBody>
      </p:sp>
    </p:spTree>
    <p:extLst>
      <p:ext uri="{BB962C8B-B14F-4D97-AF65-F5344CB8AC3E}">
        <p14:creationId xmlns:p14="http://schemas.microsoft.com/office/powerpoint/2010/main" val="3073779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47515769-E18B-4BDD-AC7B-8D4E131B815D}"/>
              </a:ext>
            </a:extLst>
          </p:cNvPr>
          <p:cNvSpPr/>
          <p:nvPr/>
        </p:nvSpPr>
        <p:spPr>
          <a:xfrm>
            <a:off x="1150687" y="4580709"/>
            <a:ext cx="7182938" cy="1819568"/>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a:solidFill>
                  <a:schemeClr val="tx1"/>
                </a:solidFill>
                <a:latin typeface="ＭＳ ゴシック" panose="020B0609070205080204" pitchFamily="49" charset="-128"/>
                <a:ea typeface="ＭＳ ゴシック" panose="020B0609070205080204" pitchFamily="49" charset="-128"/>
              </a:rPr>
              <a:t>･</a:t>
            </a:r>
            <a:r>
              <a:rPr lang="ja-JP" altLang="en-US" sz="3200" b="1" u="sng">
                <a:solidFill>
                  <a:schemeClr val="tx1"/>
                </a:solidFill>
                <a:latin typeface="ＭＳ ゴシック" panose="020B0609070205080204" pitchFamily="49" charset="-128"/>
                <a:ea typeface="ＭＳ ゴシック" panose="020B0609070205080204" pitchFamily="49" charset="-128"/>
              </a:rPr>
              <a:t>地域の電力使用の効率化とエコ化</a:t>
            </a:r>
            <a:endParaRPr lang="en-US" altLang="ja-JP" sz="3200" b="1" u="sng">
              <a:solidFill>
                <a:schemeClr val="tx1"/>
              </a:solidFill>
              <a:latin typeface="ＭＳ ゴシック" panose="020B0609070205080204" pitchFamily="49" charset="-128"/>
              <a:ea typeface="ＭＳ ゴシック" panose="020B0609070205080204" pitchFamily="49" charset="-128"/>
            </a:endParaRPr>
          </a:p>
          <a:p>
            <a:r>
              <a:rPr lang="ja-JP" altLang="en-US" sz="2800" b="1">
                <a:solidFill>
                  <a:schemeClr val="tx1"/>
                </a:solidFill>
                <a:latin typeface="ＭＳ ゴシック" panose="020B0609070205080204" pitchFamily="49" charset="-128"/>
                <a:ea typeface="ＭＳ ゴシック" panose="020B0609070205080204" pitchFamily="49" charset="-128"/>
              </a:rPr>
              <a:t>･</a:t>
            </a:r>
            <a:r>
              <a:rPr lang="ja-JP" altLang="en-US" sz="3200" b="1" u="sng">
                <a:solidFill>
                  <a:schemeClr val="tx1"/>
                </a:solidFill>
                <a:latin typeface="ＭＳ ゴシック" panose="020B0609070205080204" pitchFamily="49" charset="-128"/>
                <a:ea typeface="ＭＳ ゴシック" panose="020B0609070205080204" pitchFamily="49" charset="-128"/>
              </a:rPr>
              <a:t>地域住民のエコブランド意識の向上</a:t>
            </a:r>
            <a:endParaRPr lang="en-US" altLang="ja-JP" sz="1600" b="1" u="sng">
              <a:solidFill>
                <a:schemeClr val="tx1"/>
              </a:solidFill>
              <a:latin typeface="ＭＳ ゴシック" panose="020B0609070205080204" pitchFamily="49" charset="-128"/>
              <a:ea typeface="ＭＳ ゴシック" panose="020B0609070205080204" pitchFamily="49" charset="-128"/>
            </a:endParaRPr>
          </a:p>
        </p:txBody>
      </p:sp>
      <p:sp>
        <p:nvSpPr>
          <p:cNvPr id="2" name="タイトル 1">
            <a:extLst>
              <a:ext uri="{FF2B5EF4-FFF2-40B4-BE49-F238E27FC236}">
                <a16:creationId xmlns:a16="http://schemas.microsoft.com/office/drawing/2014/main" id="{3A8F45A0-7C27-4CE6-82E4-B56A4C96C877}"/>
              </a:ext>
            </a:extLst>
          </p:cNvPr>
          <p:cNvSpPr>
            <a:spLocks noGrp="1"/>
          </p:cNvSpPr>
          <p:nvPr>
            <p:ph type="title"/>
          </p:nvPr>
        </p:nvSpPr>
        <p:spPr>
          <a:xfrm>
            <a:off x="403610" y="414856"/>
            <a:ext cx="8740390" cy="1325563"/>
          </a:xfrm>
        </p:spPr>
        <p:txBody>
          <a:bodyPr>
            <a:noAutofit/>
          </a:bodyPr>
          <a:lstStyle/>
          <a:p>
            <a:r>
              <a:rPr lang="en-US" altLang="ja-JP" sz="4000" b="1" dirty="0">
                <a:latin typeface="ＭＳ ゴシック" panose="020B0609070205080204" pitchFamily="49" charset="-128"/>
                <a:ea typeface="ＭＳ ゴシック" panose="020B0609070205080204" pitchFamily="49" charset="-128"/>
              </a:rPr>
              <a:t>B.</a:t>
            </a:r>
            <a:r>
              <a:rPr kumimoji="1" lang="ja-JP" altLang="en-US" sz="4000" b="1" dirty="0">
                <a:latin typeface="ＭＳ ゴシック" panose="020B0609070205080204" pitchFamily="49" charset="-128"/>
                <a:ea typeface="ＭＳ ゴシック" panose="020B0609070205080204" pitchFamily="49" charset="-128"/>
              </a:rPr>
              <a:t>電力の地産地消による地域社会の</a:t>
            </a:r>
            <a:r>
              <a:rPr kumimoji="1" lang="ja-JP" altLang="en-US" sz="4000" b="1">
                <a:latin typeface="ＭＳ ゴシック" panose="020B0609070205080204" pitchFamily="49" charset="-128"/>
                <a:ea typeface="ＭＳ ゴシック" panose="020B0609070205080204" pitchFamily="49" charset="-128"/>
              </a:rPr>
              <a:t>　　</a:t>
            </a:r>
            <a:r>
              <a:rPr lang="ja-JP" altLang="en-US" sz="4000" b="1">
                <a:latin typeface="ＭＳ ゴシック" panose="020B0609070205080204" pitchFamily="49" charset="-128"/>
                <a:ea typeface="ＭＳ ゴシック" panose="020B0609070205080204" pitchFamily="49" charset="-128"/>
              </a:rPr>
              <a:t>　　　</a:t>
            </a:r>
            <a:br>
              <a:rPr lang="en-US" altLang="ja-JP" sz="4000" b="1">
                <a:latin typeface="ＭＳ ゴシック" panose="020B0609070205080204" pitchFamily="49" charset="-128"/>
                <a:ea typeface="ＭＳ ゴシック" panose="020B0609070205080204" pitchFamily="49" charset="-128"/>
              </a:rPr>
            </a:br>
            <a:r>
              <a:rPr lang="ja-JP" altLang="en-US" sz="4000" b="1">
                <a:latin typeface="ＭＳ ゴシック" panose="020B0609070205080204" pitchFamily="49" charset="-128"/>
                <a:ea typeface="ＭＳ ゴシック" panose="020B0609070205080204" pitchFamily="49" charset="-128"/>
              </a:rPr>
              <a:t>　</a:t>
            </a:r>
            <a:r>
              <a:rPr kumimoji="1" lang="ja-JP" altLang="en-US" sz="4000" b="1" dirty="0">
                <a:latin typeface="ＭＳ ゴシック" panose="020B0609070205080204" pitchFamily="49" charset="-128"/>
                <a:ea typeface="ＭＳ ゴシック" panose="020B0609070205080204" pitchFamily="49" charset="-128"/>
              </a:rPr>
              <a:t>エコブランド化（湘南電力）</a:t>
            </a:r>
          </a:p>
        </p:txBody>
      </p:sp>
      <p:sp>
        <p:nvSpPr>
          <p:cNvPr id="3" name="コンテンツ プレースホルダー 2">
            <a:extLst>
              <a:ext uri="{FF2B5EF4-FFF2-40B4-BE49-F238E27FC236}">
                <a16:creationId xmlns:a16="http://schemas.microsoft.com/office/drawing/2014/main" id="{71DEDE34-0CF9-4D26-84A8-8DA267C58D2E}"/>
              </a:ext>
            </a:extLst>
          </p:cNvPr>
          <p:cNvSpPr>
            <a:spLocks noGrp="1"/>
          </p:cNvSpPr>
          <p:nvPr>
            <p:ph idx="1"/>
          </p:nvPr>
        </p:nvSpPr>
        <p:spPr>
          <a:xfrm>
            <a:off x="905358" y="1993129"/>
            <a:ext cx="7455203" cy="2319655"/>
          </a:xfrm>
        </p:spPr>
        <p:txBody>
          <a:bodyPr>
            <a:normAutofit/>
          </a:bodyPr>
          <a:lstStyle/>
          <a:p>
            <a:pPr marL="0" indent="0">
              <a:buNone/>
            </a:pPr>
            <a:r>
              <a:rPr kumimoji="1" lang="ja-JP" altLang="en-US" sz="3600" b="1">
                <a:latin typeface="ＭＳ ゴシック" panose="020B0609070205080204" pitchFamily="49" charset="-128"/>
                <a:ea typeface="ＭＳ ゴシック" panose="020B0609070205080204" pitchFamily="49" charset="-128"/>
              </a:rPr>
              <a:t>電力の地産地消とは</a:t>
            </a:r>
            <a:endParaRPr kumimoji="1" lang="en-US" altLang="ja-JP" sz="3600" b="1">
              <a:latin typeface="ＭＳ ゴシック" panose="020B0609070205080204" pitchFamily="49" charset="-128"/>
              <a:ea typeface="ＭＳ ゴシック" panose="020B0609070205080204" pitchFamily="49" charset="-128"/>
            </a:endParaRPr>
          </a:p>
          <a:p>
            <a:pPr marL="0" indent="0">
              <a:buNone/>
            </a:pPr>
            <a:r>
              <a:rPr lang="ja-JP" altLang="en-US" sz="3600" b="1">
                <a:latin typeface="ＭＳ ゴシック" panose="020B0609070205080204" pitchFamily="49" charset="-128"/>
                <a:ea typeface="ＭＳ ゴシック" panose="020B0609070205080204" pitchFamily="49" charset="-128"/>
              </a:rPr>
              <a:t>　　</a:t>
            </a:r>
            <a:r>
              <a:rPr lang="ja-JP" altLang="en-US" sz="3600" b="1" u="sng">
                <a:latin typeface="ＭＳ ゴシック" panose="020B0609070205080204" pitchFamily="49" charset="-128"/>
                <a:ea typeface="ＭＳ ゴシック" panose="020B0609070205080204" pitchFamily="49" charset="-128"/>
              </a:rPr>
              <a:t>地域で生産された電力を</a:t>
            </a:r>
            <a:endParaRPr lang="en-US" altLang="ja-JP" sz="3600" b="1" u="sng">
              <a:latin typeface="ＭＳ ゴシック" panose="020B0609070205080204" pitchFamily="49" charset="-128"/>
              <a:ea typeface="ＭＳ ゴシック" panose="020B0609070205080204" pitchFamily="49" charset="-128"/>
            </a:endParaRPr>
          </a:p>
          <a:p>
            <a:pPr marL="0" indent="0">
              <a:buNone/>
            </a:pPr>
            <a:r>
              <a:rPr lang="ja-JP" altLang="en-US" sz="3600" b="1">
                <a:latin typeface="ＭＳ ゴシック" panose="020B0609070205080204" pitchFamily="49" charset="-128"/>
                <a:ea typeface="ＭＳ ゴシック" panose="020B0609070205080204" pitchFamily="49" charset="-128"/>
              </a:rPr>
              <a:t>　　　　</a:t>
            </a:r>
            <a:r>
              <a:rPr lang="ja-JP" altLang="en-US" sz="3600" b="1" u="sng">
                <a:latin typeface="ＭＳ ゴシック" panose="020B0609070205080204" pitchFamily="49" charset="-128"/>
                <a:ea typeface="ＭＳ ゴシック" panose="020B0609070205080204" pitchFamily="49" charset="-128"/>
              </a:rPr>
              <a:t>その地域で消費すること</a:t>
            </a:r>
            <a:endParaRPr lang="en-US" altLang="ja-JP" sz="3600" b="1" u="sng">
              <a:latin typeface="ＭＳ ゴシック" panose="020B0609070205080204" pitchFamily="49" charset="-128"/>
              <a:ea typeface="ＭＳ ゴシック" panose="020B0609070205080204" pitchFamily="49" charset="-128"/>
            </a:endParaRPr>
          </a:p>
          <a:p>
            <a:pPr marL="0" indent="0">
              <a:buNone/>
            </a:pPr>
            <a:endParaRPr lang="en-US" altLang="ja-JP" sz="4000" b="1" u="sng">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66A98833-CA1A-4398-B231-EE092B117714}"/>
              </a:ext>
            </a:extLst>
          </p:cNvPr>
          <p:cNvSpPr/>
          <p:nvPr/>
        </p:nvSpPr>
        <p:spPr>
          <a:xfrm>
            <a:off x="17716" y="45524"/>
            <a:ext cx="646331" cy="369332"/>
          </a:xfrm>
          <a:prstGeom prst="rect">
            <a:avLst/>
          </a:prstGeom>
        </p:spPr>
        <p:txBody>
          <a:bodyPr wrap="none">
            <a:spAutoFit/>
          </a:bodyPr>
          <a:lstStyle/>
          <a:p>
            <a:r>
              <a:rPr kumimoji="1" lang="ja-JP" altLang="en-US" b="1"/>
              <a:t>５章</a:t>
            </a:r>
          </a:p>
        </p:txBody>
      </p:sp>
      <p:sp>
        <p:nvSpPr>
          <p:cNvPr id="8" name="スライド番号プレースホルダー 7">
            <a:extLst>
              <a:ext uri="{FF2B5EF4-FFF2-40B4-BE49-F238E27FC236}">
                <a16:creationId xmlns:a16="http://schemas.microsoft.com/office/drawing/2014/main" id="{B4E33CB4-14BC-44C2-A70B-24AB92CE720F}"/>
              </a:ext>
            </a:extLst>
          </p:cNvPr>
          <p:cNvSpPr>
            <a:spLocks noGrp="1"/>
          </p:cNvSpPr>
          <p:nvPr>
            <p:ph type="sldNum" sz="quarter" idx="12"/>
          </p:nvPr>
        </p:nvSpPr>
        <p:spPr/>
        <p:txBody>
          <a:bodyPr/>
          <a:lstStyle/>
          <a:p>
            <a:fld id="{3B4D2EC4-1B58-483B-971C-946C9F6A56B1}" type="slidenum">
              <a:rPr kumimoji="1" lang="ja-JP" altLang="en-US" smtClean="0"/>
              <a:t>41</a:t>
            </a:fld>
            <a:endParaRPr kumimoji="1" lang="ja-JP" altLang="en-US"/>
          </a:p>
        </p:txBody>
      </p:sp>
      <p:sp>
        <p:nvSpPr>
          <p:cNvPr id="6" name="四角形: 角を丸くする 5">
            <a:extLst>
              <a:ext uri="{FF2B5EF4-FFF2-40B4-BE49-F238E27FC236}">
                <a16:creationId xmlns:a16="http://schemas.microsoft.com/office/drawing/2014/main" id="{26E39784-B34F-4B49-9A5C-8576C8CF0698}"/>
              </a:ext>
            </a:extLst>
          </p:cNvPr>
          <p:cNvSpPr/>
          <p:nvPr/>
        </p:nvSpPr>
        <p:spPr>
          <a:xfrm>
            <a:off x="2002971" y="4040777"/>
            <a:ext cx="5259978" cy="80869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latin typeface="ＭＳ ゴシック" panose="020B0609070205080204" pitchFamily="49" charset="-128"/>
                <a:ea typeface="ＭＳ ゴシック" panose="020B0609070205080204" pitchFamily="49" charset="-128"/>
              </a:rPr>
              <a:t>エコブランド化に必要な</a:t>
            </a:r>
            <a:r>
              <a:rPr kumimoji="1" lang="en-US" altLang="ja-JP" sz="2400" b="1">
                <a:latin typeface="ＭＳ ゴシック" panose="020B0609070205080204" pitchFamily="49" charset="-128"/>
                <a:ea typeface="ＭＳ ゴシック" panose="020B0609070205080204" pitchFamily="49" charset="-128"/>
              </a:rPr>
              <a:t>2</a:t>
            </a:r>
            <a:r>
              <a:rPr kumimoji="1" lang="ja-JP" altLang="en-US" sz="2400" b="1">
                <a:latin typeface="ＭＳ ゴシック" panose="020B0609070205080204" pitchFamily="49" charset="-128"/>
                <a:ea typeface="ＭＳ ゴシック" panose="020B0609070205080204" pitchFamily="49" charset="-128"/>
              </a:rPr>
              <a:t>つの要素</a:t>
            </a:r>
          </a:p>
        </p:txBody>
      </p:sp>
    </p:spTree>
    <p:extLst>
      <p:ext uri="{BB962C8B-B14F-4D97-AF65-F5344CB8AC3E}">
        <p14:creationId xmlns:p14="http://schemas.microsoft.com/office/powerpoint/2010/main" val="952932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6000" r="-6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5638BD-BF3F-4A1F-9E58-5A2420136F11}"/>
              </a:ext>
            </a:extLst>
          </p:cNvPr>
          <p:cNvSpPr>
            <a:spLocks noGrp="1"/>
          </p:cNvSpPr>
          <p:nvPr>
            <p:ph type="title"/>
          </p:nvPr>
        </p:nvSpPr>
        <p:spPr>
          <a:xfrm>
            <a:off x="60912" y="75085"/>
            <a:ext cx="9355917" cy="1325563"/>
          </a:xfrm>
        </p:spPr>
        <p:txBody>
          <a:bodyPr>
            <a:normAutofit/>
          </a:bodyPr>
          <a:lstStyle/>
          <a:p>
            <a:pPr algn="ctr"/>
            <a:r>
              <a:rPr kumimoji="1" lang="ja-JP" altLang="en-US" sz="4000" b="1" dirty="0">
                <a:ln>
                  <a:solidFill>
                    <a:schemeClr val="tx1"/>
                  </a:solidFill>
                </a:ln>
                <a:latin typeface="ＭＳ ゴシック" panose="020B0609070205080204" pitchFamily="49" charset="-128"/>
                <a:ea typeface="ＭＳ ゴシック" panose="020B0609070205080204" pitchFamily="49" charset="-128"/>
              </a:rPr>
              <a:t>地域の電力使用</a:t>
            </a:r>
            <a:r>
              <a:rPr lang="ja-JP" altLang="en-US" sz="4000" b="1" dirty="0">
                <a:ln>
                  <a:solidFill>
                    <a:schemeClr val="tx1"/>
                  </a:solidFill>
                </a:ln>
                <a:latin typeface="ＭＳ ゴシック" panose="020B0609070205080204" pitchFamily="49" charset="-128"/>
                <a:ea typeface="ＭＳ ゴシック" panose="020B0609070205080204" pitchFamily="49" charset="-128"/>
              </a:rPr>
              <a:t>の</a:t>
            </a:r>
            <a:r>
              <a:rPr kumimoji="1" lang="ja-JP" altLang="en-US" sz="4000" b="1" dirty="0">
                <a:ln>
                  <a:solidFill>
                    <a:schemeClr val="tx1"/>
                  </a:solidFill>
                </a:ln>
                <a:latin typeface="ＭＳ ゴシック" panose="020B0609070205080204" pitchFamily="49" charset="-128"/>
                <a:ea typeface="ＭＳ ゴシック" panose="020B0609070205080204" pitchFamily="49" charset="-128"/>
              </a:rPr>
              <a:t>効率化とエコ化</a:t>
            </a:r>
          </a:p>
        </p:txBody>
      </p:sp>
      <p:sp>
        <p:nvSpPr>
          <p:cNvPr id="3" name="コンテンツ プレースホルダー 2">
            <a:extLst>
              <a:ext uri="{FF2B5EF4-FFF2-40B4-BE49-F238E27FC236}">
                <a16:creationId xmlns:a16="http://schemas.microsoft.com/office/drawing/2014/main" id="{E0CBFCE9-5E44-4030-BC46-7B251BEB4123}"/>
              </a:ext>
            </a:extLst>
          </p:cNvPr>
          <p:cNvSpPr>
            <a:spLocks noGrp="1"/>
          </p:cNvSpPr>
          <p:nvPr>
            <p:ph idx="1"/>
          </p:nvPr>
        </p:nvSpPr>
        <p:spPr>
          <a:xfrm>
            <a:off x="60912" y="2700474"/>
            <a:ext cx="3477005" cy="2804399"/>
          </a:xfrm>
        </p:spPr>
        <p:txBody>
          <a:bodyPr>
            <a:normAutofit/>
          </a:bodyPr>
          <a:lstStyle/>
          <a:p>
            <a:pPr marL="0" indent="0">
              <a:buNone/>
            </a:pPr>
            <a:r>
              <a:rPr kumimoji="1" lang="ja-JP" altLang="en-US" sz="3200" b="1">
                <a:latin typeface="ＭＳ ゴシック" panose="020B0609070205080204" pitchFamily="49" charset="-128"/>
                <a:ea typeface="ＭＳ ゴシック" panose="020B0609070205080204" pitchFamily="49" charset="-128"/>
              </a:rPr>
              <a:t>発電所から需要地までの距離が短く、</a:t>
            </a:r>
            <a:br>
              <a:rPr lang="en-US" altLang="ja-JP" sz="3200" b="1">
                <a:latin typeface="ＭＳ ゴシック" panose="020B0609070205080204" pitchFamily="49" charset="-128"/>
                <a:ea typeface="ＭＳ ゴシック" panose="020B0609070205080204" pitchFamily="49" charset="-128"/>
              </a:rPr>
            </a:br>
            <a:r>
              <a:rPr kumimoji="1" lang="ja-JP" altLang="en-US" sz="3200" b="1">
                <a:latin typeface="ＭＳ ゴシック" panose="020B0609070205080204" pitchFamily="49" charset="-128"/>
                <a:ea typeface="ＭＳ ゴシック" panose="020B0609070205080204" pitchFamily="49" charset="-128"/>
              </a:rPr>
              <a:t>送配電ロス</a:t>
            </a:r>
            <a:r>
              <a:rPr kumimoji="1" lang="en-US" altLang="ja-JP" sz="3200" b="1" baseline="30000">
                <a:latin typeface="ＭＳ ゴシック" panose="020B0609070205080204" pitchFamily="49" charset="-128"/>
                <a:ea typeface="ＭＳ ゴシック" panose="020B0609070205080204" pitchFamily="49" charset="-128"/>
              </a:rPr>
              <a:t>※</a:t>
            </a:r>
            <a:r>
              <a:rPr kumimoji="1" lang="ja-JP" altLang="en-US" sz="3200" b="1">
                <a:latin typeface="ＭＳ ゴシック" panose="020B0609070205080204" pitchFamily="49" charset="-128"/>
                <a:ea typeface="ＭＳ ゴシック" panose="020B0609070205080204" pitchFamily="49" charset="-128"/>
              </a:rPr>
              <a:t>を抑制でき、</a:t>
            </a:r>
            <a:r>
              <a:rPr lang="ja-JP" altLang="en-US" sz="3200" b="1" u="sng">
                <a:latin typeface="ＭＳ ゴシック" panose="020B0609070205080204" pitchFamily="49" charset="-128"/>
                <a:ea typeface="ＭＳ ゴシック" panose="020B0609070205080204" pitchFamily="49" charset="-128"/>
              </a:rPr>
              <a:t>効率的に電力を使用でき、省エネに繋がる</a:t>
            </a:r>
            <a:r>
              <a:rPr lang="ja-JP" altLang="en-US" sz="3200" u="sng">
                <a:latin typeface="ＭＳ ゴシック" panose="020B0609070205080204" pitchFamily="49" charset="-128"/>
                <a:ea typeface="ＭＳ ゴシック" panose="020B0609070205080204" pitchFamily="49" charset="-128"/>
              </a:rPr>
              <a:t>。</a:t>
            </a:r>
            <a:endParaRPr lang="en-US" altLang="ja-JP" sz="3200">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03FF6959-C90D-4D29-AFD8-F6D017CAED43}"/>
              </a:ext>
            </a:extLst>
          </p:cNvPr>
          <p:cNvSpPr/>
          <p:nvPr/>
        </p:nvSpPr>
        <p:spPr>
          <a:xfrm>
            <a:off x="60912" y="75085"/>
            <a:ext cx="646331" cy="369332"/>
          </a:xfrm>
          <a:prstGeom prst="rect">
            <a:avLst/>
          </a:prstGeom>
        </p:spPr>
        <p:txBody>
          <a:bodyPr wrap="none">
            <a:spAutoFit/>
          </a:bodyPr>
          <a:lstStyle/>
          <a:p>
            <a:pPr>
              <a:spcAft>
                <a:spcPts val="600"/>
              </a:spcAft>
            </a:pPr>
            <a:r>
              <a:rPr kumimoji="1" lang="ja-JP" altLang="en-US" sz="1800" b="1"/>
              <a:t>５章</a:t>
            </a:r>
          </a:p>
        </p:txBody>
      </p:sp>
      <p:pic>
        <p:nvPicPr>
          <p:cNvPr id="13" name="図 12">
            <a:extLst>
              <a:ext uri="{FF2B5EF4-FFF2-40B4-BE49-F238E27FC236}">
                <a16:creationId xmlns:a16="http://schemas.microsoft.com/office/drawing/2014/main" id="{F8AD5C3D-3E91-466A-8D62-CDF5699C608A}"/>
              </a:ext>
            </a:extLst>
          </p:cNvPr>
          <p:cNvPicPr>
            <a:picLocks noChangeAspect="1"/>
          </p:cNvPicPr>
          <p:nvPr/>
        </p:nvPicPr>
        <p:blipFill rotWithShape="1">
          <a:blip r:embed="rId3"/>
          <a:srcRect l="5544" t="6717" r="16842" b="745"/>
          <a:stretch/>
        </p:blipFill>
        <p:spPr>
          <a:xfrm>
            <a:off x="3575391" y="1321717"/>
            <a:ext cx="5507697" cy="4968882"/>
          </a:xfrm>
          <a:prstGeom prst="rect">
            <a:avLst/>
          </a:prstGeom>
        </p:spPr>
      </p:pic>
      <p:sp>
        <p:nvSpPr>
          <p:cNvPr id="14" name="テキスト ボックス 13">
            <a:extLst>
              <a:ext uri="{FF2B5EF4-FFF2-40B4-BE49-F238E27FC236}">
                <a16:creationId xmlns:a16="http://schemas.microsoft.com/office/drawing/2014/main" id="{0774A530-A43A-4F28-8548-11C95C8C2950}"/>
              </a:ext>
            </a:extLst>
          </p:cNvPr>
          <p:cNvSpPr txBox="1"/>
          <p:nvPr/>
        </p:nvSpPr>
        <p:spPr>
          <a:xfrm>
            <a:off x="4784306" y="1301068"/>
            <a:ext cx="3884779" cy="461665"/>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遠隔地で発電する場合</a:t>
            </a:r>
          </a:p>
        </p:txBody>
      </p:sp>
      <p:sp>
        <p:nvSpPr>
          <p:cNvPr id="15" name="テキスト ボックス 14">
            <a:extLst>
              <a:ext uri="{FF2B5EF4-FFF2-40B4-BE49-F238E27FC236}">
                <a16:creationId xmlns:a16="http://schemas.microsoft.com/office/drawing/2014/main" id="{0F68C1AD-7715-4A99-8F2B-CD85BFFF1E9C}"/>
              </a:ext>
            </a:extLst>
          </p:cNvPr>
          <p:cNvSpPr txBox="1"/>
          <p:nvPr/>
        </p:nvSpPr>
        <p:spPr>
          <a:xfrm>
            <a:off x="5844209" y="3575326"/>
            <a:ext cx="3373625" cy="461665"/>
          </a:xfrm>
          <a:prstGeom prst="rect">
            <a:avLst/>
          </a:prstGeom>
          <a:noFill/>
        </p:spPr>
        <p:txBody>
          <a:bodyPr wrap="square" rtlCol="0">
            <a:spAutoFit/>
          </a:bodyPr>
          <a:lstStyle/>
          <a:p>
            <a:r>
              <a:rPr kumimoji="1" lang="ja-JP" altLang="en-US" sz="2400" b="1"/>
              <a:t>地域内で発電する場合</a:t>
            </a:r>
          </a:p>
        </p:txBody>
      </p:sp>
      <p:sp>
        <p:nvSpPr>
          <p:cNvPr id="16" name="テキスト ボックス 15">
            <a:extLst>
              <a:ext uri="{FF2B5EF4-FFF2-40B4-BE49-F238E27FC236}">
                <a16:creationId xmlns:a16="http://schemas.microsoft.com/office/drawing/2014/main" id="{DC828C97-A5E4-47F1-A9C9-D1250E16A9DB}"/>
              </a:ext>
            </a:extLst>
          </p:cNvPr>
          <p:cNvSpPr txBox="1"/>
          <p:nvPr/>
        </p:nvSpPr>
        <p:spPr>
          <a:xfrm>
            <a:off x="7110738" y="5911746"/>
            <a:ext cx="2033262" cy="369332"/>
          </a:xfrm>
          <a:prstGeom prst="rect">
            <a:avLst/>
          </a:prstGeom>
          <a:noFill/>
        </p:spPr>
        <p:txBody>
          <a:bodyPr wrap="square" rtlCol="0">
            <a:spAutoFit/>
          </a:bodyPr>
          <a:lstStyle/>
          <a:p>
            <a:r>
              <a:rPr kumimoji="1" lang="en-US" altLang="ja-JP">
                <a:latin typeface="ＭＳ ゴシック" panose="020B0609070205080204" pitchFamily="49" charset="-128"/>
                <a:ea typeface="ＭＳ ゴシック" panose="020B0609070205080204" pitchFamily="49" charset="-128"/>
              </a:rPr>
              <a:t>※</a:t>
            </a:r>
            <a:r>
              <a:rPr kumimoji="1" lang="ja-JP" altLang="en-US">
                <a:latin typeface="ＭＳ ゴシック" panose="020B0609070205080204" pitchFamily="49" charset="-128"/>
                <a:ea typeface="ＭＳ ゴシック" panose="020B0609070205080204" pitchFamily="49" charset="-128"/>
              </a:rPr>
              <a:t>数値は参考数値</a:t>
            </a:r>
          </a:p>
        </p:txBody>
      </p:sp>
      <p:sp>
        <p:nvSpPr>
          <p:cNvPr id="17" name="テキスト ボックス 16">
            <a:extLst>
              <a:ext uri="{FF2B5EF4-FFF2-40B4-BE49-F238E27FC236}">
                <a16:creationId xmlns:a16="http://schemas.microsoft.com/office/drawing/2014/main" id="{C63BE872-6E10-4CA8-B60E-E21867C03B12}"/>
              </a:ext>
            </a:extLst>
          </p:cNvPr>
          <p:cNvSpPr txBox="1"/>
          <p:nvPr/>
        </p:nvSpPr>
        <p:spPr>
          <a:xfrm>
            <a:off x="0" y="6258241"/>
            <a:ext cx="9217833" cy="646331"/>
          </a:xfrm>
          <a:prstGeom prst="rect">
            <a:avLst/>
          </a:prstGeom>
          <a:noFill/>
        </p:spPr>
        <p:txBody>
          <a:bodyPr wrap="square" rtlCol="0">
            <a:spAutoFit/>
          </a:bodyPr>
          <a:lstStyle/>
          <a:p>
            <a:r>
              <a:rPr lang="en-US" altLang="ja-JP" b="1">
                <a:latin typeface="ＭＳ ゴシック" panose="020B0609070205080204" pitchFamily="49" charset="-128"/>
                <a:ea typeface="ＭＳ ゴシック" panose="020B0609070205080204" pitchFamily="49" charset="-128"/>
              </a:rPr>
              <a:t>※</a:t>
            </a:r>
            <a:r>
              <a:rPr lang="ja-JP" altLang="en-US" b="1">
                <a:latin typeface="ＭＳ ゴシック" panose="020B0609070205080204" pitchFamily="49" charset="-128"/>
                <a:ea typeface="ＭＳ ゴシック" panose="020B0609070205080204" pitchFamily="49" charset="-128"/>
              </a:rPr>
              <a:t>送配電ロス：送電線の抵抗などにより、電力の一部は熱となり失われてしまうこと。　</a:t>
            </a:r>
            <a:endParaRPr lang="en-US" altLang="ja-JP" b="1">
              <a:latin typeface="ＭＳ ゴシック" panose="020B0609070205080204" pitchFamily="49" charset="-128"/>
              <a:ea typeface="ＭＳ ゴシック" panose="020B0609070205080204" pitchFamily="49" charset="-128"/>
            </a:endParaRPr>
          </a:p>
          <a:p>
            <a:r>
              <a:rPr lang="ja-JP" altLang="en-US" b="1">
                <a:latin typeface="ＭＳ ゴシック" panose="020B0609070205080204" pitchFamily="49" charset="-128"/>
                <a:ea typeface="ＭＳ ゴシック" panose="020B0609070205080204" pitchFamily="49" charset="-128"/>
              </a:rPr>
              <a:t>　　　　　　　電圧が小さいほど、送るまでの距離が長いほど大きくなる。</a:t>
            </a:r>
            <a:endParaRPr lang="en-US" altLang="ja-JP" b="1">
              <a:latin typeface="ＭＳ ゴシック" panose="020B0609070205080204" pitchFamily="49" charset="-128"/>
              <a:ea typeface="ＭＳ ゴシック" panose="020B0609070205080204" pitchFamily="49" charset="-128"/>
            </a:endParaRPr>
          </a:p>
        </p:txBody>
      </p:sp>
      <p:sp>
        <p:nvSpPr>
          <p:cNvPr id="6" name="スライド番号プレースホルダー 5">
            <a:extLst>
              <a:ext uri="{FF2B5EF4-FFF2-40B4-BE49-F238E27FC236}">
                <a16:creationId xmlns:a16="http://schemas.microsoft.com/office/drawing/2014/main" id="{27FE77B0-66CC-4802-8EF6-E63639D8CD38}"/>
              </a:ext>
            </a:extLst>
          </p:cNvPr>
          <p:cNvSpPr>
            <a:spLocks noGrp="1"/>
          </p:cNvSpPr>
          <p:nvPr>
            <p:ph type="sldNum" sz="quarter" idx="12"/>
          </p:nvPr>
        </p:nvSpPr>
        <p:spPr/>
        <p:txBody>
          <a:bodyPr/>
          <a:lstStyle/>
          <a:p>
            <a:fld id="{3B4D2EC4-1B58-483B-971C-946C9F6A56B1}" type="slidenum">
              <a:rPr kumimoji="1" lang="ja-JP" altLang="en-US" smtClean="0"/>
              <a:t>42</a:t>
            </a:fld>
            <a:endParaRPr kumimoji="1" lang="ja-JP" altLang="en-US"/>
          </a:p>
        </p:txBody>
      </p:sp>
    </p:spTree>
    <p:extLst>
      <p:ext uri="{BB962C8B-B14F-4D97-AF65-F5344CB8AC3E}">
        <p14:creationId xmlns:p14="http://schemas.microsoft.com/office/powerpoint/2010/main" val="1011653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A52B0B17-27C5-41D3-B795-EA9CB06AEDCE}"/>
              </a:ext>
            </a:extLst>
          </p:cNvPr>
          <p:cNvSpPr/>
          <p:nvPr/>
        </p:nvSpPr>
        <p:spPr>
          <a:xfrm>
            <a:off x="4160939" y="4437776"/>
            <a:ext cx="4899171" cy="1812022"/>
          </a:xfrm>
          <a:prstGeom prst="roundRect">
            <a:avLst/>
          </a:prstGeom>
          <a:solidFill>
            <a:schemeClr val="bg1"/>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137A9B6-1703-4CF4-829D-6A81AD7CB891}"/>
              </a:ext>
            </a:extLst>
          </p:cNvPr>
          <p:cNvSpPr txBox="1"/>
          <p:nvPr/>
        </p:nvSpPr>
        <p:spPr>
          <a:xfrm>
            <a:off x="4222815" y="4425527"/>
            <a:ext cx="4879885" cy="1815882"/>
          </a:xfrm>
          <a:prstGeom prst="rect">
            <a:avLst/>
          </a:prstGeom>
          <a:noFill/>
        </p:spPr>
        <p:txBody>
          <a:bodyPr wrap="square" rtlCol="0">
            <a:spAutoFit/>
          </a:bodyPr>
          <a:lstStyle/>
          <a:p>
            <a:r>
              <a:rPr kumimoji="1" lang="ja-JP" altLang="en-US" sz="2800" b="1" u="sng">
                <a:latin typeface="ＭＳ ゴシック" panose="020B0609070205080204" pitchFamily="49" charset="-128"/>
                <a:ea typeface="ＭＳ ゴシック" panose="020B0609070205080204" pitchFamily="49" charset="-128"/>
              </a:rPr>
              <a:t>地域住民へ環境に配慮した</a:t>
            </a:r>
            <a:endParaRPr kumimoji="1" lang="en-US" altLang="ja-JP" sz="2800" b="1" u="sng">
              <a:latin typeface="ＭＳ ゴシック" panose="020B0609070205080204" pitchFamily="49" charset="-128"/>
              <a:ea typeface="ＭＳ ゴシック" panose="020B0609070205080204" pitchFamily="49" charset="-128"/>
            </a:endParaRPr>
          </a:p>
          <a:p>
            <a:r>
              <a:rPr kumimoji="1" lang="ja-JP" altLang="en-US" sz="2800" b="1" u="sng">
                <a:latin typeface="ＭＳ ゴシック" panose="020B0609070205080204" pitchFamily="49" charset="-128"/>
                <a:ea typeface="ＭＳ ゴシック" panose="020B0609070205080204" pitchFamily="49" charset="-128"/>
              </a:rPr>
              <a:t>農産物や活動に接する機会を</a:t>
            </a:r>
            <a:endParaRPr kumimoji="1" lang="en-US" altLang="ja-JP" sz="2800" b="1" u="sng">
              <a:latin typeface="ＭＳ ゴシック" panose="020B0609070205080204" pitchFamily="49" charset="-128"/>
              <a:ea typeface="ＭＳ ゴシック" panose="020B0609070205080204" pitchFamily="49" charset="-128"/>
            </a:endParaRPr>
          </a:p>
          <a:p>
            <a:r>
              <a:rPr kumimoji="1" lang="ja-JP" altLang="en-US" sz="2800" b="1" u="sng">
                <a:latin typeface="ＭＳ ゴシック" panose="020B0609070205080204" pitchFamily="49" charset="-128"/>
                <a:ea typeface="ＭＳ ゴシック" panose="020B0609070205080204" pitchFamily="49" charset="-128"/>
              </a:rPr>
              <a:t>提供することでエコブランド意識を向上させる</a:t>
            </a:r>
          </a:p>
        </p:txBody>
      </p:sp>
      <p:sp>
        <p:nvSpPr>
          <p:cNvPr id="2" name="タイトル 1">
            <a:extLst>
              <a:ext uri="{FF2B5EF4-FFF2-40B4-BE49-F238E27FC236}">
                <a16:creationId xmlns:a16="http://schemas.microsoft.com/office/drawing/2014/main" id="{AEEC8DA2-B276-437D-A93A-69A188FA2F35}"/>
              </a:ext>
            </a:extLst>
          </p:cNvPr>
          <p:cNvSpPr>
            <a:spLocks noGrp="1"/>
          </p:cNvSpPr>
          <p:nvPr>
            <p:ph type="title"/>
          </p:nvPr>
        </p:nvSpPr>
        <p:spPr>
          <a:xfrm>
            <a:off x="0" y="136524"/>
            <a:ext cx="9144000" cy="1325563"/>
          </a:xfrm>
        </p:spPr>
        <p:txBody>
          <a:bodyPr>
            <a:normAutofit/>
          </a:bodyPr>
          <a:lstStyle/>
          <a:p>
            <a:pPr algn="ctr"/>
            <a:r>
              <a:rPr kumimoji="1" lang="ja-JP" altLang="en-US" sz="4000" b="1">
                <a:latin typeface="ＭＳ ゴシック" panose="020B0609070205080204" pitchFamily="49" charset="-128"/>
                <a:ea typeface="ＭＳ ゴシック" panose="020B0609070205080204" pitchFamily="49" charset="-128"/>
              </a:rPr>
              <a:t>地域住民のエコブランド意識の向上</a:t>
            </a:r>
          </a:p>
        </p:txBody>
      </p:sp>
      <p:sp>
        <p:nvSpPr>
          <p:cNvPr id="3" name="コンテンツ プレースホルダー 2">
            <a:extLst>
              <a:ext uri="{FF2B5EF4-FFF2-40B4-BE49-F238E27FC236}">
                <a16:creationId xmlns:a16="http://schemas.microsoft.com/office/drawing/2014/main" id="{D8511FCD-2703-4FAC-8070-10CC01C44023}"/>
              </a:ext>
            </a:extLst>
          </p:cNvPr>
          <p:cNvSpPr>
            <a:spLocks noGrp="1"/>
          </p:cNvSpPr>
          <p:nvPr>
            <p:ph idx="1"/>
          </p:nvPr>
        </p:nvSpPr>
        <p:spPr>
          <a:xfrm>
            <a:off x="397566" y="1685499"/>
            <a:ext cx="8445420" cy="1015756"/>
          </a:xfrm>
        </p:spPr>
        <p:txBody>
          <a:bodyPr>
            <a:normAutofit/>
          </a:bodyPr>
          <a:lstStyle/>
          <a:p>
            <a:pPr marL="0" indent="0">
              <a:buNone/>
            </a:pPr>
            <a:r>
              <a:rPr kumimoji="1" lang="ja-JP" altLang="en-US" sz="3200" b="1">
                <a:latin typeface="ＭＳ ゴシック" panose="020B0609070205080204" pitchFamily="49" charset="-128"/>
                <a:ea typeface="ＭＳ ゴシック" panose="020B0609070205080204" pitchFamily="49" charset="-128"/>
              </a:rPr>
              <a:t>環境に配慮した地域農産物などの契約特典　　　</a:t>
            </a:r>
            <a:br>
              <a:rPr kumimoji="1" lang="en-US" altLang="ja-JP" sz="3200" b="1">
                <a:latin typeface="ＭＳ ゴシック" panose="020B0609070205080204" pitchFamily="49" charset="-128"/>
                <a:ea typeface="ＭＳ ゴシック" panose="020B0609070205080204" pitchFamily="49" charset="-128"/>
              </a:rPr>
            </a:br>
            <a:r>
              <a:rPr kumimoji="1" lang="ja-JP" altLang="en-US" sz="3200" b="1">
                <a:latin typeface="ＭＳ ゴシック" panose="020B0609070205080204" pitchFamily="49" charset="-128"/>
                <a:ea typeface="ＭＳ ゴシック" panose="020B0609070205080204" pitchFamily="49" charset="-128"/>
              </a:rPr>
              <a:t>を地域住民に還元</a:t>
            </a:r>
            <a:endParaRPr kumimoji="1" lang="en-US" altLang="ja-JP" sz="3200" b="1">
              <a:latin typeface="ＭＳ ゴシック" panose="020B0609070205080204" pitchFamily="49" charset="-128"/>
              <a:ea typeface="ＭＳ ゴシック" panose="020B0609070205080204" pitchFamily="49" charset="-128"/>
            </a:endParaRPr>
          </a:p>
          <a:p>
            <a:pPr marL="0" indent="0">
              <a:buNone/>
            </a:pPr>
            <a:endParaRPr kumimoji="1" lang="ja-JP" altLang="en-US" sz="3200" b="1">
              <a:latin typeface="ＭＳ ゴシック" panose="020B0609070205080204" pitchFamily="49" charset="-128"/>
              <a:ea typeface="ＭＳ ゴシック" panose="020B0609070205080204" pitchFamily="49" charset="-128"/>
            </a:endParaRPr>
          </a:p>
        </p:txBody>
      </p:sp>
      <p:sp>
        <p:nvSpPr>
          <p:cNvPr id="6" name="正方形/長方形 5">
            <a:extLst>
              <a:ext uri="{FF2B5EF4-FFF2-40B4-BE49-F238E27FC236}">
                <a16:creationId xmlns:a16="http://schemas.microsoft.com/office/drawing/2014/main" id="{A53228DA-62FB-4CD5-814B-13213E547E0D}"/>
              </a:ext>
            </a:extLst>
          </p:cNvPr>
          <p:cNvSpPr/>
          <p:nvPr/>
        </p:nvSpPr>
        <p:spPr>
          <a:xfrm>
            <a:off x="60912" y="73296"/>
            <a:ext cx="646331" cy="369332"/>
          </a:xfrm>
          <a:prstGeom prst="rect">
            <a:avLst/>
          </a:prstGeom>
        </p:spPr>
        <p:txBody>
          <a:bodyPr wrap="none">
            <a:spAutoFit/>
          </a:bodyPr>
          <a:lstStyle/>
          <a:p>
            <a:r>
              <a:rPr kumimoji="1" lang="ja-JP" altLang="en-US" b="1"/>
              <a:t>５章</a:t>
            </a:r>
          </a:p>
        </p:txBody>
      </p:sp>
      <p:sp>
        <p:nvSpPr>
          <p:cNvPr id="5" name="スライド番号プレースホルダー 4">
            <a:extLst>
              <a:ext uri="{FF2B5EF4-FFF2-40B4-BE49-F238E27FC236}">
                <a16:creationId xmlns:a16="http://schemas.microsoft.com/office/drawing/2014/main" id="{A9FA191E-A6F0-4C49-A31C-5F0313192BA7}"/>
              </a:ext>
            </a:extLst>
          </p:cNvPr>
          <p:cNvSpPr>
            <a:spLocks noGrp="1"/>
          </p:cNvSpPr>
          <p:nvPr>
            <p:ph type="sldNum" sz="quarter" idx="12"/>
          </p:nvPr>
        </p:nvSpPr>
        <p:spPr/>
        <p:txBody>
          <a:bodyPr/>
          <a:lstStyle/>
          <a:p>
            <a:fld id="{3B4D2EC4-1B58-483B-971C-946C9F6A56B1}" type="slidenum">
              <a:rPr kumimoji="1" lang="ja-JP" altLang="en-US" smtClean="0"/>
              <a:t>43</a:t>
            </a:fld>
            <a:endParaRPr kumimoji="1" lang="ja-JP" altLang="en-US"/>
          </a:p>
        </p:txBody>
      </p:sp>
      <p:sp>
        <p:nvSpPr>
          <p:cNvPr id="7" name="テキスト ボックス 6">
            <a:extLst>
              <a:ext uri="{FF2B5EF4-FFF2-40B4-BE49-F238E27FC236}">
                <a16:creationId xmlns:a16="http://schemas.microsoft.com/office/drawing/2014/main" id="{5BF251C1-BD3B-4A40-9EAA-8D3031483E51}"/>
              </a:ext>
            </a:extLst>
          </p:cNvPr>
          <p:cNvSpPr txBox="1"/>
          <p:nvPr/>
        </p:nvSpPr>
        <p:spPr>
          <a:xfrm>
            <a:off x="4180225" y="2432473"/>
            <a:ext cx="4879885" cy="1815882"/>
          </a:xfrm>
          <a:prstGeom prst="rect">
            <a:avLst/>
          </a:prstGeom>
          <a:noFill/>
        </p:spPr>
        <p:txBody>
          <a:bodyPr wrap="square" rtlCol="0">
            <a:spAutoFit/>
          </a:bodyPr>
          <a:lstStyle/>
          <a:p>
            <a:r>
              <a:rPr kumimoji="1" lang="ja-JP" altLang="en-US" sz="2800" b="1" dirty="0">
                <a:latin typeface="ＭＳ ゴシック" panose="020B0609070205080204" pitchFamily="49" charset="-128"/>
                <a:ea typeface="ＭＳ ゴシック" panose="020B0609070205080204" pitchFamily="49" charset="-128"/>
              </a:rPr>
              <a:t>事例</a:t>
            </a:r>
            <a:endParaRPr kumimoji="1" lang="en-US" altLang="ja-JP" sz="2800" b="1" dirty="0">
              <a:latin typeface="ＭＳ ゴシック" panose="020B0609070205080204" pitchFamily="49" charset="-128"/>
              <a:ea typeface="ＭＳ ゴシック" panose="020B0609070205080204" pitchFamily="49" charset="-128"/>
            </a:endParaRPr>
          </a:p>
          <a:p>
            <a:r>
              <a:rPr kumimoji="1" lang="ja-JP" altLang="en-US" sz="2800" b="1" dirty="0">
                <a:latin typeface="ＭＳ ゴシック" panose="020B0609070205080204" pitchFamily="49" charset="-128"/>
                <a:ea typeface="ＭＳ ゴシック" panose="020B0609070205080204" pitchFamily="49" charset="-128"/>
              </a:rPr>
              <a:t>　湘南電力では地域の砂浜　</a:t>
            </a:r>
            <a:r>
              <a:rPr kumimoji="1" lang="en-US" altLang="ja-JP" sz="2800" b="1" dirty="0">
                <a:latin typeface="ＭＳ ゴシック" panose="020B0609070205080204" pitchFamily="49" charset="-128"/>
                <a:ea typeface="ＭＳ ゴシック" panose="020B0609070205080204" pitchFamily="49" charset="-128"/>
              </a:rPr>
              <a:t>	</a:t>
            </a:r>
            <a:r>
              <a:rPr kumimoji="1" lang="ja-JP" altLang="en-US" sz="2800" b="1" dirty="0">
                <a:latin typeface="ＭＳ ゴシック" panose="020B0609070205080204" pitchFamily="49" charset="-128"/>
                <a:ea typeface="ＭＳ ゴシック" panose="020B0609070205080204" pitchFamily="49" charset="-128"/>
              </a:rPr>
              <a:t>の清掃活動など、環境</a:t>
            </a:r>
            <a:r>
              <a:rPr kumimoji="1" lang="en-US" altLang="ja-JP" sz="2800" b="1" dirty="0">
                <a:latin typeface="ＭＳ ゴシック" panose="020B0609070205080204" pitchFamily="49" charset="-128"/>
                <a:ea typeface="ＭＳ ゴシック" panose="020B0609070205080204" pitchFamily="49" charset="-128"/>
              </a:rPr>
              <a:t>	</a:t>
            </a:r>
            <a:r>
              <a:rPr kumimoji="1" lang="ja-JP" altLang="en-US" sz="2800" b="1" dirty="0">
                <a:latin typeface="ＭＳ ゴシック" panose="020B0609070205080204" pitchFamily="49" charset="-128"/>
                <a:ea typeface="ＭＳ ゴシック" panose="020B0609070205080204" pitchFamily="49" charset="-128"/>
              </a:rPr>
              <a:t>に</a:t>
            </a:r>
            <a:r>
              <a:rPr kumimoji="1" lang="en-US" altLang="ja-JP" sz="2800" b="1" dirty="0">
                <a:latin typeface="ＭＳ ゴシック" panose="020B0609070205080204" pitchFamily="49" charset="-128"/>
                <a:ea typeface="ＭＳ ゴシック" panose="020B0609070205080204" pitchFamily="49" charset="-128"/>
              </a:rPr>
              <a:t>	</a:t>
            </a:r>
            <a:r>
              <a:rPr kumimoji="1" lang="ja-JP" altLang="en-US" sz="2800" b="1" dirty="0">
                <a:latin typeface="ＭＳ ゴシック" panose="020B0609070205080204" pitchFamily="49" charset="-128"/>
                <a:ea typeface="ＭＳ ゴシック" panose="020B0609070205080204" pitchFamily="49" charset="-128"/>
              </a:rPr>
              <a:t>関する活動を行っている</a:t>
            </a:r>
          </a:p>
        </p:txBody>
      </p:sp>
      <p:pic>
        <p:nvPicPr>
          <p:cNvPr id="11" name="図 10">
            <a:extLst>
              <a:ext uri="{FF2B5EF4-FFF2-40B4-BE49-F238E27FC236}">
                <a16:creationId xmlns:a16="http://schemas.microsoft.com/office/drawing/2014/main" id="{E039D2D8-451C-40AE-B9DB-1C38A8EA7161}"/>
              </a:ext>
            </a:extLst>
          </p:cNvPr>
          <p:cNvPicPr>
            <a:picLocks noChangeAspect="1"/>
          </p:cNvPicPr>
          <p:nvPr/>
        </p:nvPicPr>
        <p:blipFill rotWithShape="1">
          <a:blip r:embed="rId3"/>
          <a:srcRect l="12030" t="14143" r="32081" b="2917"/>
          <a:stretch/>
        </p:blipFill>
        <p:spPr>
          <a:xfrm>
            <a:off x="183470" y="2880461"/>
            <a:ext cx="3871238" cy="3475890"/>
          </a:xfrm>
          <a:prstGeom prst="rect">
            <a:avLst/>
          </a:prstGeom>
        </p:spPr>
      </p:pic>
    </p:spTree>
    <p:extLst>
      <p:ext uri="{BB962C8B-B14F-4D97-AF65-F5344CB8AC3E}">
        <p14:creationId xmlns:p14="http://schemas.microsoft.com/office/powerpoint/2010/main" val="3020305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1B53D9-3E4E-41FF-B03A-C006E5F7F34B}"/>
              </a:ext>
            </a:extLst>
          </p:cNvPr>
          <p:cNvSpPr>
            <a:spLocks noGrp="1"/>
          </p:cNvSpPr>
          <p:nvPr>
            <p:ph type="ctrTitle"/>
          </p:nvPr>
        </p:nvSpPr>
        <p:spPr>
          <a:xfrm>
            <a:off x="559965" y="234891"/>
            <a:ext cx="7772400" cy="951321"/>
          </a:xfrm>
        </p:spPr>
        <p:txBody>
          <a:bodyPr/>
          <a:lstStyle/>
          <a:p>
            <a:r>
              <a:rPr kumimoji="1" lang="ja-JP" altLang="en-US">
                <a:latin typeface="ＭＳ ゴシック" panose="020B0609070205080204" pitchFamily="49" charset="-128"/>
                <a:ea typeface="ＭＳ ゴシック" panose="020B0609070205080204" pitchFamily="49" charset="-128"/>
              </a:rPr>
              <a:t>おわりに</a:t>
            </a:r>
          </a:p>
        </p:txBody>
      </p:sp>
      <p:sp>
        <p:nvSpPr>
          <p:cNvPr id="4" name="テキスト ボックス 3">
            <a:extLst>
              <a:ext uri="{FF2B5EF4-FFF2-40B4-BE49-F238E27FC236}">
                <a16:creationId xmlns:a16="http://schemas.microsoft.com/office/drawing/2014/main" id="{50FB2D08-C070-4925-BE7A-96AE0AF54FFD}"/>
              </a:ext>
            </a:extLst>
          </p:cNvPr>
          <p:cNvSpPr txBox="1"/>
          <p:nvPr/>
        </p:nvSpPr>
        <p:spPr>
          <a:xfrm>
            <a:off x="460041" y="1619075"/>
            <a:ext cx="7987674" cy="4524315"/>
          </a:xfrm>
          <a:prstGeom prst="rect">
            <a:avLst/>
          </a:prstGeom>
          <a:noFill/>
        </p:spPr>
        <p:txBody>
          <a:bodyPr wrap="square" rtlCol="0" anchor="t">
            <a:spAutoFit/>
          </a:bodyPr>
          <a:lstStyle/>
          <a:p>
            <a:pPr algn="ctr"/>
            <a:r>
              <a:rPr kumimoji="1" lang="ja-JP" altLang="en-US" sz="3200" b="1" dirty="0">
                <a:latin typeface="ＭＳ ゴシック" panose="020B0609070205080204" pitchFamily="49" charset="-128"/>
                <a:ea typeface="ＭＳ ゴシック" panose="020B0609070205080204" pitchFamily="49" charset="-128"/>
              </a:rPr>
              <a:t>発送電分離などの政策が実施されても、</a:t>
            </a:r>
            <a:endParaRPr kumimoji="1" lang="en-US" altLang="ja-JP" sz="3200" b="1" dirty="0">
              <a:latin typeface="ＭＳ ゴシック" panose="020B0609070205080204" pitchFamily="49" charset="-128"/>
              <a:ea typeface="ＭＳ ゴシック" panose="020B0609070205080204" pitchFamily="49" charset="-128"/>
            </a:endParaRPr>
          </a:p>
          <a:p>
            <a:pPr algn="ctr"/>
            <a:r>
              <a:rPr kumimoji="1" lang="ja-JP" altLang="en-US" sz="3200" b="1" dirty="0">
                <a:latin typeface="ＭＳ ゴシック" panose="020B0609070205080204" pitchFamily="49" charset="-128"/>
                <a:ea typeface="ＭＳ ゴシック" panose="020B0609070205080204" pitchFamily="49" charset="-128"/>
              </a:rPr>
              <a:t>再エネ新電力会社と大手電力会社との間の</a:t>
            </a:r>
            <a:endParaRPr kumimoji="1" lang="en-US" altLang="ja-JP" sz="3200" b="1" dirty="0">
              <a:latin typeface="ＭＳ ゴシック" panose="020B0609070205080204" pitchFamily="49" charset="-128"/>
              <a:ea typeface="ＭＳ ゴシック" panose="020B0609070205080204" pitchFamily="49" charset="-128"/>
            </a:endParaRPr>
          </a:p>
          <a:p>
            <a:pPr algn="ctr"/>
            <a:r>
              <a:rPr kumimoji="1" lang="ja-JP" altLang="en-US" sz="3200" b="1" dirty="0">
                <a:latin typeface="ＭＳ ゴシック" panose="020B0609070205080204" pitchFamily="49" charset="-128"/>
                <a:ea typeface="ＭＳ ゴシック" panose="020B0609070205080204" pitchFamily="49" charset="-128"/>
              </a:rPr>
              <a:t>シェアの差は埋まらない</a:t>
            </a:r>
            <a:endParaRPr kumimoji="1" lang="en-US" altLang="ja-JP" sz="3200" b="1" dirty="0">
              <a:latin typeface="ＭＳ ゴシック" panose="020B0609070205080204" pitchFamily="49" charset="-128"/>
              <a:ea typeface="ＭＳ ゴシック" panose="020B0609070205080204" pitchFamily="49" charset="-128"/>
            </a:endParaRPr>
          </a:p>
          <a:p>
            <a:pPr algn="ctr"/>
            <a:endParaRPr lang="en-US" altLang="ja-JP" sz="3200" b="1">
              <a:latin typeface="ＭＳ ゴシック" panose="020B0609070205080204" pitchFamily="49" charset="-128"/>
              <a:ea typeface="ＭＳ ゴシック" panose="020B0609070205080204" pitchFamily="49" charset="-128"/>
            </a:endParaRPr>
          </a:p>
          <a:p>
            <a:pPr algn="ctr"/>
            <a:r>
              <a:rPr kumimoji="1" lang="ja-JP" altLang="en-US" sz="3200" b="1">
                <a:latin typeface="ＭＳ ゴシック"/>
                <a:ea typeface="ＭＳ ゴシック"/>
              </a:rPr>
              <a:t>環境価値を電気料金に内部化し実質価格を</a:t>
            </a:r>
            <a:endParaRPr lang="en-US" altLang="ja-JP" sz="3200" b="1">
              <a:latin typeface="ＭＳ ゴシック" panose="020B0609070205080204" pitchFamily="49" charset="-128"/>
              <a:ea typeface="ＭＳ ゴシック" panose="020B0609070205080204" pitchFamily="49" charset="-128"/>
            </a:endParaRPr>
          </a:p>
          <a:p>
            <a:pPr algn="ctr"/>
            <a:r>
              <a:rPr lang="ja-JP" altLang="en-US" sz="3200" b="1">
                <a:latin typeface="ＭＳ ゴシック"/>
                <a:ea typeface="ＭＳ ゴシック"/>
              </a:rPr>
              <a:t>見える化することで</a:t>
            </a:r>
            <a:endParaRPr kumimoji="1" lang="ja-JP" altLang="en-US" sz="3200" b="1">
              <a:latin typeface="ＭＳ ゴシック"/>
              <a:ea typeface="ＭＳ ゴシック"/>
            </a:endParaRPr>
          </a:p>
          <a:p>
            <a:pPr algn="ctr"/>
            <a:r>
              <a:rPr kumimoji="1" lang="ja-JP" altLang="en-US" sz="3200" b="1">
                <a:latin typeface="ＭＳ ゴシック"/>
                <a:ea typeface="ＭＳ ゴシック"/>
              </a:rPr>
              <a:t>再エネ新電力会社の電気料金に</a:t>
            </a:r>
            <a:endParaRPr lang="en-US" altLang="ja-JP" sz="3200" b="1">
              <a:latin typeface="ＭＳ ゴシック" panose="020B0609070205080204" pitchFamily="49" charset="-128"/>
              <a:ea typeface="ＭＳ ゴシック" panose="020B0609070205080204" pitchFamily="49" charset="-128"/>
            </a:endParaRPr>
          </a:p>
          <a:p>
            <a:pPr algn="ctr"/>
            <a:r>
              <a:rPr kumimoji="1" lang="ja-JP" altLang="en-US" sz="3200" b="1" dirty="0">
                <a:latin typeface="ＭＳ ゴシック" panose="020B0609070205080204" pitchFamily="49" charset="-128"/>
                <a:ea typeface="ＭＳ ゴシック" panose="020B0609070205080204" pitchFamily="49" charset="-128"/>
              </a:rPr>
              <a:t>優位性がもたらされるため、</a:t>
            </a:r>
            <a:endParaRPr kumimoji="1" lang="en-US" altLang="ja-JP" sz="3200" b="1" dirty="0">
              <a:latin typeface="ＭＳ ゴシック" panose="020B0609070205080204" pitchFamily="49" charset="-128"/>
              <a:ea typeface="ＭＳ ゴシック" panose="020B0609070205080204" pitchFamily="49" charset="-128"/>
            </a:endParaRPr>
          </a:p>
          <a:p>
            <a:pPr algn="ctr"/>
            <a:r>
              <a:rPr kumimoji="1" lang="ja-JP" altLang="en-US" sz="3200" b="1" dirty="0">
                <a:latin typeface="ＭＳ ゴシック" panose="020B0609070205080204" pitchFamily="49" charset="-128"/>
                <a:ea typeface="ＭＳ ゴシック" panose="020B0609070205080204" pitchFamily="49" charset="-128"/>
              </a:rPr>
              <a:t>大手電力会社にも対抗でき得る</a:t>
            </a:r>
            <a:endParaRPr kumimoji="1" lang="en-US" altLang="ja-JP" sz="32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96112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5C4C901D-6E00-457A-8ACB-05C9A67EFB43}"/>
              </a:ext>
            </a:extLst>
          </p:cNvPr>
          <p:cNvSpPr>
            <a:spLocks noGrp="1"/>
          </p:cNvSpPr>
          <p:nvPr>
            <p:ph idx="1"/>
          </p:nvPr>
        </p:nvSpPr>
        <p:spPr>
          <a:xfrm>
            <a:off x="125290" y="614751"/>
            <a:ext cx="8893420" cy="4828107"/>
          </a:xfrm>
        </p:spPr>
        <p:txBody>
          <a:bodyPr>
            <a:normAutofit lnSpcReduction="10000"/>
          </a:bodyPr>
          <a:lstStyle/>
          <a:p>
            <a:pPr marL="0" indent="0">
              <a:buNone/>
            </a:pPr>
            <a:r>
              <a:rPr lang="ja-JP" altLang="en-US" sz="4000" b="1">
                <a:latin typeface="ＭＳ ゴシック" panose="020B0609070205080204" pitchFamily="49" charset="-128"/>
                <a:ea typeface="ＭＳ ゴシック" panose="020B0609070205080204" pitchFamily="49" charset="-128"/>
              </a:rPr>
              <a:t>参考文献</a:t>
            </a:r>
            <a:endParaRPr lang="en-US" altLang="ja-JP" sz="4000" b="1">
              <a:latin typeface="ＭＳ ゴシック" panose="020B0609070205080204" pitchFamily="49" charset="-128"/>
              <a:ea typeface="ＭＳ ゴシック" panose="020B0609070205080204" pitchFamily="49" charset="-128"/>
            </a:endParaRPr>
          </a:p>
          <a:p>
            <a:pPr marL="0" indent="0">
              <a:buNone/>
            </a:pPr>
            <a:endParaRPr lang="en-US" altLang="ja-JP" sz="1950">
              <a:latin typeface="ＭＳ ゴシック" panose="020B0609070205080204" pitchFamily="49" charset="-128"/>
              <a:ea typeface="ＭＳ ゴシック" panose="020B0609070205080204" pitchFamily="49" charset="-128"/>
            </a:endParaRPr>
          </a:p>
          <a:p>
            <a:pPr marL="0" indent="0">
              <a:buNone/>
            </a:pPr>
            <a:r>
              <a:rPr lang="ja-JP" altLang="ja-JP" sz="2000">
                <a:latin typeface="ＭＳ ゴシック" panose="020B0609070205080204" pitchFamily="49" charset="-128"/>
                <a:ea typeface="ＭＳ ゴシック" panose="020B0609070205080204" pitchFamily="49" charset="-128"/>
              </a:rPr>
              <a:t>・植田和弘</a:t>
            </a:r>
            <a:r>
              <a:rPr lang="en-US" altLang="ja-JP" sz="2000">
                <a:latin typeface="ＭＳ ゴシック" panose="020B0609070205080204" pitchFamily="49" charset="-128"/>
                <a:ea typeface="ＭＳ ゴシック" panose="020B0609070205080204" pitchFamily="49" charset="-128"/>
              </a:rPr>
              <a:t>(2017)</a:t>
            </a:r>
            <a:r>
              <a:rPr lang="ja-JP" altLang="ja-JP" sz="2000">
                <a:latin typeface="ＭＳ ゴシック" panose="020B0609070205080204" pitchFamily="49" charset="-128"/>
                <a:ea typeface="ＭＳ ゴシック" panose="020B0609070205080204" pitchFamily="49" charset="-128"/>
              </a:rPr>
              <a:t>『再生可能エネルギー政策の国際比較　日本の変革のた</a:t>
            </a:r>
            <a:r>
              <a:rPr lang="ja-JP" altLang="en-US" sz="2000">
                <a:latin typeface="ＭＳ ゴシック" panose="020B0609070205080204" pitchFamily="49" charset="-128"/>
                <a:ea typeface="ＭＳ ゴシック" panose="020B0609070205080204" pitchFamily="49" charset="-128"/>
              </a:rPr>
              <a:t>め</a:t>
            </a:r>
            <a:br>
              <a:rPr lang="en-US" altLang="ja-JP" sz="2000">
                <a:latin typeface="ＭＳ ゴシック" panose="020B0609070205080204" pitchFamily="49" charset="-128"/>
                <a:ea typeface="ＭＳ ゴシック" panose="020B0609070205080204" pitchFamily="49" charset="-128"/>
              </a:rPr>
            </a:br>
            <a:r>
              <a:rPr lang="ja-JP" altLang="en-US" sz="2000">
                <a:latin typeface="ＭＳ ゴシック" panose="020B0609070205080204" pitchFamily="49" charset="-128"/>
                <a:ea typeface="ＭＳ ゴシック" panose="020B0609070205080204" pitchFamily="49" charset="-128"/>
              </a:rPr>
              <a:t>　</a:t>
            </a:r>
            <a:r>
              <a:rPr lang="ja-JP" altLang="ja-JP" sz="2000">
                <a:latin typeface="ＭＳ ゴシック" panose="020B0609070205080204" pitchFamily="49" charset="-128"/>
                <a:ea typeface="ＭＳ ゴシック" panose="020B0609070205080204" pitchFamily="49" charset="-128"/>
              </a:rPr>
              <a:t>に』京都大学学術出版会</a:t>
            </a:r>
            <a:endParaRPr lang="en-US" altLang="ja-JP" sz="2000">
              <a:latin typeface="ＭＳ ゴシック" panose="020B0609070205080204" pitchFamily="49" charset="-128"/>
              <a:ea typeface="ＭＳ ゴシック" panose="020B0609070205080204" pitchFamily="49" charset="-128"/>
            </a:endParaRPr>
          </a:p>
          <a:p>
            <a:pPr marL="0" indent="0">
              <a:buNone/>
            </a:pPr>
            <a:endParaRPr lang="ja-JP" altLang="ja-JP" sz="1800">
              <a:latin typeface="ＭＳ ゴシック" panose="020B0609070205080204" pitchFamily="49" charset="-128"/>
              <a:ea typeface="ＭＳ ゴシック" panose="020B0609070205080204" pitchFamily="49" charset="-128"/>
            </a:endParaRPr>
          </a:p>
          <a:p>
            <a:pPr marL="0" indent="0">
              <a:buNone/>
            </a:pPr>
            <a:r>
              <a:rPr lang="ja-JP" altLang="ja-JP" sz="2000">
                <a:latin typeface="ＭＳ ゴシック" panose="020B0609070205080204" pitchFamily="49" charset="-128"/>
                <a:ea typeface="ＭＳ ゴシック" panose="020B0609070205080204" pitchFamily="49" charset="-128"/>
              </a:rPr>
              <a:t>・奥村宏</a:t>
            </a:r>
            <a:r>
              <a:rPr lang="en-US" altLang="ja-JP" sz="2000">
                <a:latin typeface="ＭＳ ゴシック" panose="020B0609070205080204" pitchFamily="49" charset="-128"/>
                <a:ea typeface="ＭＳ ゴシック" panose="020B0609070205080204" pitchFamily="49" charset="-128"/>
              </a:rPr>
              <a:t>(2011)</a:t>
            </a:r>
            <a:r>
              <a:rPr lang="ja-JP" altLang="ja-JP" sz="2000">
                <a:latin typeface="ＭＳ ゴシック" panose="020B0609070205080204" pitchFamily="49" charset="-128"/>
                <a:ea typeface="ＭＳ ゴシック" panose="020B0609070205080204" pitchFamily="49" charset="-128"/>
              </a:rPr>
              <a:t>『東電解体　巨大株式会社の終焉』東洋経済新報社</a:t>
            </a:r>
            <a:endParaRPr lang="en-US" altLang="ja-JP" sz="2000">
              <a:latin typeface="ＭＳ ゴシック" panose="020B0609070205080204" pitchFamily="49" charset="-128"/>
              <a:ea typeface="ＭＳ ゴシック" panose="020B0609070205080204" pitchFamily="49" charset="-128"/>
            </a:endParaRPr>
          </a:p>
          <a:p>
            <a:pPr marL="0" indent="0">
              <a:buNone/>
            </a:pPr>
            <a:endParaRPr lang="ja-JP" altLang="ja-JP" sz="1800">
              <a:latin typeface="ＭＳ ゴシック" panose="020B0609070205080204" pitchFamily="49" charset="-128"/>
              <a:ea typeface="ＭＳ ゴシック" panose="020B0609070205080204" pitchFamily="49" charset="-128"/>
            </a:endParaRPr>
          </a:p>
          <a:p>
            <a:pPr marL="0" indent="0">
              <a:buNone/>
            </a:pPr>
            <a:r>
              <a:rPr lang="ja-JP" altLang="ja-JP" sz="2000">
                <a:latin typeface="ＭＳ ゴシック" panose="020B0609070205080204" pitchFamily="49" charset="-128"/>
                <a:ea typeface="ＭＳ ゴシック" panose="020B0609070205080204" pitchFamily="49" charset="-128"/>
              </a:rPr>
              <a:t>・金子勝</a:t>
            </a:r>
            <a:r>
              <a:rPr lang="en-US" altLang="ja-JP" sz="2000">
                <a:latin typeface="ＭＳ ゴシック" panose="020B0609070205080204" pitchFamily="49" charset="-128"/>
                <a:ea typeface="ＭＳ ゴシック" panose="020B0609070205080204" pitchFamily="49" charset="-128"/>
              </a:rPr>
              <a:t>(2013)</a:t>
            </a:r>
            <a:r>
              <a:rPr lang="ja-JP" altLang="ja-JP" sz="2000">
                <a:latin typeface="ＭＳ ゴシック" panose="020B0609070205080204" pitchFamily="49" charset="-128"/>
                <a:ea typeface="ＭＳ ゴシック" panose="020B0609070205080204" pitchFamily="49" charset="-128"/>
              </a:rPr>
              <a:t>『原発は火力より高い』岩波書店</a:t>
            </a:r>
            <a:endParaRPr lang="en-US" altLang="ja-JP" sz="2000">
              <a:latin typeface="ＭＳ ゴシック" panose="020B0609070205080204" pitchFamily="49" charset="-128"/>
              <a:ea typeface="ＭＳ ゴシック" panose="020B0609070205080204" pitchFamily="49" charset="-128"/>
            </a:endParaRPr>
          </a:p>
          <a:p>
            <a:pPr marL="0" indent="0">
              <a:buNone/>
            </a:pPr>
            <a:endParaRPr lang="ja-JP" altLang="ja-JP" sz="1800">
              <a:latin typeface="ＭＳ ゴシック" panose="020B0609070205080204" pitchFamily="49" charset="-128"/>
              <a:ea typeface="ＭＳ ゴシック" panose="020B0609070205080204" pitchFamily="49" charset="-128"/>
            </a:endParaRPr>
          </a:p>
          <a:p>
            <a:pPr marL="0" indent="0">
              <a:buNone/>
            </a:pPr>
            <a:r>
              <a:rPr lang="ja-JP" altLang="ja-JP" sz="2000">
                <a:latin typeface="ＭＳ ゴシック" panose="020B0609070205080204" pitchFamily="49" charset="-128"/>
                <a:ea typeface="ＭＳ ゴシック" panose="020B0609070205080204" pitchFamily="49" charset="-128"/>
              </a:rPr>
              <a:t>・千葉恒久</a:t>
            </a:r>
            <a:r>
              <a:rPr lang="en-US" altLang="ja-JP" sz="2000">
                <a:latin typeface="ＭＳ ゴシック" panose="020B0609070205080204" pitchFamily="49" charset="-128"/>
                <a:ea typeface="ＭＳ ゴシック" panose="020B0609070205080204" pitchFamily="49" charset="-128"/>
              </a:rPr>
              <a:t>(2013)</a:t>
            </a:r>
            <a:r>
              <a:rPr lang="ja-JP" altLang="ja-JP" sz="2000">
                <a:latin typeface="ＭＳ ゴシック" panose="020B0609070205080204" pitchFamily="49" charset="-128"/>
                <a:ea typeface="ＭＳ ゴシック" panose="020B0609070205080204" pitchFamily="49" charset="-128"/>
              </a:rPr>
              <a:t>『再生可能エネルギーが社会を変える　市民が起こしたド</a:t>
            </a:r>
            <a:br>
              <a:rPr lang="en-US" altLang="ja-JP" sz="2000">
                <a:latin typeface="ＭＳ ゴシック" panose="020B0609070205080204" pitchFamily="49" charset="-128"/>
                <a:ea typeface="ＭＳ ゴシック" panose="020B0609070205080204" pitchFamily="49" charset="-128"/>
              </a:rPr>
            </a:br>
            <a:r>
              <a:rPr lang="ja-JP" altLang="en-US" sz="2000">
                <a:latin typeface="ＭＳ ゴシック" panose="020B0609070205080204" pitchFamily="49" charset="-128"/>
                <a:ea typeface="ＭＳ ゴシック" panose="020B0609070205080204" pitchFamily="49" charset="-128"/>
              </a:rPr>
              <a:t>　</a:t>
            </a:r>
            <a:r>
              <a:rPr lang="ja-JP" altLang="ja-JP" sz="2000">
                <a:latin typeface="ＭＳ ゴシック" panose="020B0609070205080204" pitchFamily="49" charset="-128"/>
                <a:ea typeface="ＭＳ ゴシック" panose="020B0609070205080204" pitchFamily="49" charset="-128"/>
              </a:rPr>
              <a:t>イツのエネルギー革命』現代人文社</a:t>
            </a:r>
            <a:endParaRPr lang="en-US" altLang="ja-JP" sz="2000">
              <a:latin typeface="ＭＳ ゴシック" panose="020B0609070205080204" pitchFamily="49" charset="-128"/>
              <a:ea typeface="ＭＳ ゴシック" panose="020B0609070205080204" pitchFamily="49" charset="-128"/>
            </a:endParaRPr>
          </a:p>
          <a:p>
            <a:pPr marL="0" indent="0">
              <a:buNone/>
            </a:pPr>
            <a:endParaRPr lang="ja-JP" altLang="ja-JP" sz="1800">
              <a:latin typeface="ＭＳ ゴシック" panose="020B0609070205080204" pitchFamily="49" charset="-128"/>
              <a:ea typeface="ＭＳ ゴシック" panose="020B0609070205080204" pitchFamily="49" charset="-128"/>
            </a:endParaRPr>
          </a:p>
          <a:p>
            <a:pPr marL="0" indent="0">
              <a:buNone/>
            </a:pPr>
            <a:r>
              <a:rPr lang="ja-JP" altLang="ja-JP" sz="2000">
                <a:latin typeface="ＭＳ ゴシック" panose="020B0609070205080204" pitchFamily="49" charset="-128"/>
                <a:ea typeface="ＭＳ ゴシック" panose="020B0609070205080204" pitchFamily="49" charset="-128"/>
              </a:rPr>
              <a:t>・八田達夫</a:t>
            </a:r>
            <a:r>
              <a:rPr lang="en-US" altLang="ja-JP" sz="2000">
                <a:latin typeface="ＭＳ ゴシック" panose="020B0609070205080204" pitchFamily="49" charset="-128"/>
                <a:ea typeface="ＭＳ ゴシック" panose="020B0609070205080204" pitchFamily="49" charset="-128"/>
              </a:rPr>
              <a:t>(2012)</a:t>
            </a:r>
            <a:r>
              <a:rPr lang="ja-JP" altLang="ja-JP" sz="2000">
                <a:latin typeface="ＭＳ ゴシック" panose="020B0609070205080204" pitchFamily="49" charset="-128"/>
                <a:ea typeface="ＭＳ ゴシック" panose="020B0609070205080204" pitchFamily="49" charset="-128"/>
              </a:rPr>
              <a:t>『電力システム改革をどう進めるか』日本経済新聞出版社</a:t>
            </a:r>
            <a:endParaRPr lang="en-US" altLang="ja-JP" sz="200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3AC1747F-89B8-4338-AFDE-A33FF8A1C269}"/>
              </a:ext>
            </a:extLst>
          </p:cNvPr>
          <p:cNvSpPr>
            <a:spLocks noGrp="1"/>
          </p:cNvSpPr>
          <p:nvPr>
            <p:ph type="sldNum" sz="quarter" idx="12"/>
          </p:nvPr>
        </p:nvSpPr>
        <p:spPr/>
        <p:txBody>
          <a:bodyPr/>
          <a:lstStyle/>
          <a:p>
            <a:fld id="{3B4D2EC4-1B58-483B-971C-946C9F6A56B1}" type="slidenum">
              <a:rPr kumimoji="1" lang="ja-JP" altLang="en-US" smtClean="0"/>
              <a:t>45</a:t>
            </a:fld>
            <a:endParaRPr kumimoji="1" lang="ja-JP" altLang="en-US"/>
          </a:p>
        </p:txBody>
      </p:sp>
    </p:spTree>
    <p:extLst>
      <p:ext uri="{BB962C8B-B14F-4D97-AF65-F5344CB8AC3E}">
        <p14:creationId xmlns:p14="http://schemas.microsoft.com/office/powerpoint/2010/main" val="2850338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5C4C901D-6E00-457A-8ACB-05C9A67EFB43}"/>
              </a:ext>
            </a:extLst>
          </p:cNvPr>
          <p:cNvSpPr>
            <a:spLocks noGrp="1"/>
          </p:cNvSpPr>
          <p:nvPr>
            <p:ph idx="1"/>
          </p:nvPr>
        </p:nvSpPr>
        <p:spPr>
          <a:xfrm>
            <a:off x="141116" y="779863"/>
            <a:ext cx="8861768" cy="5745886"/>
          </a:xfrm>
        </p:spPr>
        <p:txBody>
          <a:bodyPr>
            <a:normAutofit lnSpcReduction="10000"/>
          </a:bodyPr>
          <a:lstStyle/>
          <a:p>
            <a:pPr marL="0" indent="0">
              <a:buNone/>
            </a:pPr>
            <a:endParaRPr lang="en-US" altLang="ja-JP" sz="2250">
              <a:latin typeface="ＭＳ ゴシック" panose="020B0609070205080204" pitchFamily="49" charset="-128"/>
              <a:ea typeface="ＭＳ ゴシック" panose="020B0609070205080204" pitchFamily="49" charset="-128"/>
            </a:endParaRPr>
          </a:p>
          <a:p>
            <a:pPr marL="0" indent="0">
              <a:buNone/>
            </a:pPr>
            <a:r>
              <a:rPr lang="ja-JP" altLang="ja-JP" sz="2000">
                <a:latin typeface="ＭＳ ゴシック" panose="020B0609070205080204" pitchFamily="49" charset="-128"/>
                <a:ea typeface="ＭＳ ゴシック" panose="020B0609070205080204" pitchFamily="49" charset="-128"/>
              </a:rPr>
              <a:t>・安田陽</a:t>
            </a:r>
            <a:r>
              <a:rPr lang="en-US" altLang="ja-JP" sz="2000">
                <a:latin typeface="ＭＳ ゴシック" panose="020B0609070205080204" pitchFamily="49" charset="-128"/>
                <a:ea typeface="ＭＳ ゴシック" panose="020B0609070205080204" pitchFamily="49" charset="-128"/>
              </a:rPr>
              <a:t>(2018)</a:t>
            </a:r>
            <a:r>
              <a:rPr lang="ja-JP" altLang="ja-JP" sz="2000">
                <a:latin typeface="ＭＳ ゴシック" panose="020B0609070205080204" pitchFamily="49" charset="-128"/>
                <a:ea typeface="ＭＳ ゴシック" panose="020B0609070205080204" pitchFamily="49" charset="-128"/>
              </a:rPr>
              <a:t>『送電線は行列のできるガラガラのそば屋さん？』</a:t>
            </a:r>
            <a:br>
              <a:rPr lang="en-US" altLang="ja-JP" sz="2000">
                <a:latin typeface="ＭＳ ゴシック" panose="020B0609070205080204" pitchFamily="49" charset="-128"/>
                <a:ea typeface="ＭＳ ゴシック" panose="020B0609070205080204" pitchFamily="49" charset="-128"/>
              </a:rPr>
            </a:br>
            <a:r>
              <a:rPr lang="en-US" altLang="ja-JP" sz="2000">
                <a:latin typeface="ＭＳ ゴシック" panose="020B0609070205080204" pitchFamily="49" charset="-128"/>
                <a:ea typeface="ＭＳ ゴシック" panose="020B0609070205080204" pitchFamily="49" charset="-128"/>
              </a:rPr>
              <a:t>  </a:t>
            </a:r>
            <a:r>
              <a:rPr lang="ja-JP" altLang="ja-JP" sz="2000">
                <a:latin typeface="ＭＳ ゴシック" panose="020B0609070205080204" pitchFamily="49" charset="-128"/>
                <a:ea typeface="ＭＳ ゴシック" panose="020B0609070205080204" pitchFamily="49" charset="-128"/>
              </a:rPr>
              <a:t>インプレス</a:t>
            </a:r>
            <a:r>
              <a:rPr lang="en-US" altLang="ja-JP" sz="2000">
                <a:latin typeface="ＭＳ ゴシック" panose="020B0609070205080204" pitchFamily="49" charset="-128"/>
                <a:ea typeface="ＭＳ ゴシック" panose="020B0609070205080204" pitchFamily="49" charset="-128"/>
              </a:rPr>
              <a:t>R&amp;D</a:t>
            </a:r>
          </a:p>
          <a:p>
            <a:pPr marL="0" indent="0">
              <a:buNone/>
            </a:pPr>
            <a:endParaRPr lang="ja-JP" altLang="ja-JP" sz="1800">
              <a:latin typeface="ＭＳ ゴシック" panose="020B0609070205080204" pitchFamily="49" charset="-128"/>
              <a:ea typeface="ＭＳ ゴシック" panose="020B0609070205080204" pitchFamily="49" charset="-128"/>
            </a:endParaRPr>
          </a:p>
          <a:p>
            <a:pPr marL="0" indent="0">
              <a:buNone/>
            </a:pPr>
            <a:r>
              <a:rPr lang="ja-JP" altLang="ja-JP" sz="2000">
                <a:latin typeface="ＭＳ ゴシック" panose="020B0609070205080204" pitchFamily="49" charset="-128"/>
                <a:ea typeface="ＭＳ ゴシック" panose="020B0609070205080204" pitchFamily="49" charset="-128"/>
              </a:rPr>
              <a:t>・安田陽</a:t>
            </a:r>
            <a:r>
              <a:rPr lang="en-US" altLang="ja-JP" sz="2000">
                <a:latin typeface="ＭＳ ゴシック" panose="020B0609070205080204" pitchFamily="49" charset="-128"/>
                <a:ea typeface="ＭＳ ゴシック" panose="020B0609070205080204" pitchFamily="49" charset="-128"/>
              </a:rPr>
              <a:t>(2018)</a:t>
            </a:r>
            <a:br>
              <a:rPr lang="en-US" altLang="ja-JP" sz="2000">
                <a:latin typeface="ＭＳ ゴシック" panose="020B0609070205080204" pitchFamily="49" charset="-128"/>
                <a:ea typeface="ＭＳ ゴシック" panose="020B0609070205080204" pitchFamily="49" charset="-128"/>
              </a:rPr>
            </a:br>
            <a:r>
              <a:rPr lang="ja-JP" altLang="en-US" sz="2000">
                <a:latin typeface="ＭＳ ゴシック" panose="020B0609070205080204" pitchFamily="49" charset="-128"/>
                <a:ea typeface="ＭＳ ゴシック" panose="020B0609070205080204" pitchFamily="49" charset="-128"/>
              </a:rPr>
              <a:t>　</a:t>
            </a:r>
            <a:r>
              <a:rPr lang="ja-JP" altLang="ja-JP" sz="2000">
                <a:latin typeface="ＭＳ ゴシック" panose="020B0609070205080204" pitchFamily="49" charset="-128"/>
                <a:ea typeface="ＭＳ ゴシック" panose="020B0609070205080204" pitchFamily="49" charset="-128"/>
              </a:rPr>
              <a:t>『世界の再生可能エネルギーと電力システム　電力システム編』</a:t>
            </a:r>
            <a:br>
              <a:rPr lang="en-US" altLang="ja-JP" sz="2000">
                <a:latin typeface="ＭＳ ゴシック" panose="020B0609070205080204" pitchFamily="49" charset="-128"/>
                <a:ea typeface="ＭＳ ゴシック" panose="020B0609070205080204" pitchFamily="49" charset="-128"/>
              </a:rPr>
            </a:br>
            <a:r>
              <a:rPr lang="ja-JP" altLang="en-US" sz="2000">
                <a:latin typeface="ＭＳ ゴシック" panose="020B0609070205080204" pitchFamily="49" charset="-128"/>
                <a:ea typeface="ＭＳ ゴシック" panose="020B0609070205080204" pitchFamily="49" charset="-128"/>
              </a:rPr>
              <a:t>　</a:t>
            </a:r>
            <a:r>
              <a:rPr lang="ja-JP" altLang="ja-JP" sz="2000">
                <a:latin typeface="ＭＳ ゴシック" panose="020B0609070205080204" pitchFamily="49" charset="-128"/>
                <a:ea typeface="ＭＳ ゴシック" panose="020B0609070205080204" pitchFamily="49" charset="-128"/>
              </a:rPr>
              <a:t>インプレス</a:t>
            </a:r>
            <a:r>
              <a:rPr lang="en-US" altLang="ja-JP" sz="2000">
                <a:latin typeface="ＭＳ ゴシック" panose="020B0609070205080204" pitchFamily="49" charset="-128"/>
                <a:ea typeface="ＭＳ ゴシック" panose="020B0609070205080204" pitchFamily="49" charset="-128"/>
              </a:rPr>
              <a:t>R&amp;D</a:t>
            </a:r>
          </a:p>
          <a:p>
            <a:pPr marL="0" indent="0">
              <a:buNone/>
            </a:pPr>
            <a:endParaRPr lang="ja-JP" altLang="ja-JP" sz="1800">
              <a:latin typeface="ＭＳ ゴシック" panose="020B0609070205080204" pitchFamily="49" charset="-128"/>
              <a:ea typeface="ＭＳ ゴシック" panose="020B0609070205080204" pitchFamily="49" charset="-128"/>
            </a:endParaRPr>
          </a:p>
          <a:p>
            <a:pPr marL="0" indent="0">
              <a:buNone/>
            </a:pPr>
            <a:r>
              <a:rPr lang="ja-JP" altLang="ja-JP" sz="2000">
                <a:latin typeface="ＭＳ ゴシック" panose="020B0609070205080204" pitchFamily="49" charset="-128"/>
                <a:ea typeface="ＭＳ ゴシック" panose="020B0609070205080204" pitchFamily="49" charset="-128"/>
              </a:rPr>
              <a:t>・安田陽</a:t>
            </a:r>
            <a:r>
              <a:rPr lang="en-US" altLang="ja-JP" sz="2000">
                <a:latin typeface="ＭＳ ゴシック" panose="020B0609070205080204" pitchFamily="49" charset="-128"/>
                <a:ea typeface="ＭＳ ゴシック" panose="020B0609070205080204" pitchFamily="49" charset="-128"/>
              </a:rPr>
              <a:t>(2019)</a:t>
            </a:r>
            <a:br>
              <a:rPr lang="en-US" altLang="ja-JP" sz="2000">
                <a:latin typeface="ＭＳ ゴシック" panose="020B0609070205080204" pitchFamily="49" charset="-128"/>
                <a:ea typeface="ＭＳ ゴシック" panose="020B0609070205080204" pitchFamily="49" charset="-128"/>
              </a:rPr>
            </a:br>
            <a:r>
              <a:rPr lang="ja-JP" altLang="en-US" sz="2000">
                <a:latin typeface="ＭＳ ゴシック" panose="020B0609070205080204" pitchFamily="49" charset="-128"/>
                <a:ea typeface="ＭＳ ゴシック" panose="020B0609070205080204" pitchFamily="49" charset="-128"/>
              </a:rPr>
              <a:t>　</a:t>
            </a:r>
            <a:r>
              <a:rPr lang="ja-JP" altLang="ja-JP" sz="2000">
                <a:latin typeface="ＭＳ ゴシック" panose="020B0609070205080204" pitchFamily="49" charset="-128"/>
                <a:ea typeface="ＭＳ ゴシック" panose="020B0609070205080204" pitchFamily="49" charset="-128"/>
              </a:rPr>
              <a:t>『世界の再生可能エネルギーと電力システム　</a:t>
            </a:r>
            <a:r>
              <a:rPr lang="ja-JP" altLang="en-US" sz="2000">
                <a:latin typeface="ＭＳ ゴシック" panose="020B0609070205080204" pitchFamily="49" charset="-128"/>
                <a:ea typeface="ＭＳ ゴシック" panose="020B0609070205080204" pitchFamily="49" charset="-128"/>
              </a:rPr>
              <a:t>経済</a:t>
            </a:r>
            <a:r>
              <a:rPr lang="ja-JP" altLang="ja-JP" sz="2000">
                <a:latin typeface="ＭＳ ゴシック" panose="020B0609070205080204" pitchFamily="49" charset="-128"/>
                <a:ea typeface="ＭＳ ゴシック" panose="020B0609070205080204" pitchFamily="49" charset="-128"/>
              </a:rPr>
              <a:t>・政策編』</a:t>
            </a:r>
            <a:br>
              <a:rPr lang="en-US" altLang="ja-JP" sz="2000">
                <a:latin typeface="ＭＳ ゴシック" panose="020B0609070205080204" pitchFamily="49" charset="-128"/>
                <a:ea typeface="ＭＳ ゴシック" panose="020B0609070205080204" pitchFamily="49" charset="-128"/>
              </a:rPr>
            </a:br>
            <a:r>
              <a:rPr lang="ja-JP" altLang="en-US" sz="2000">
                <a:latin typeface="ＭＳ ゴシック" panose="020B0609070205080204" pitchFamily="49" charset="-128"/>
                <a:ea typeface="ＭＳ ゴシック" panose="020B0609070205080204" pitchFamily="49" charset="-128"/>
              </a:rPr>
              <a:t>　</a:t>
            </a:r>
            <a:r>
              <a:rPr lang="ja-JP" altLang="ja-JP" sz="2000">
                <a:latin typeface="ＭＳ ゴシック" panose="020B0609070205080204" pitchFamily="49" charset="-128"/>
                <a:ea typeface="ＭＳ ゴシック" panose="020B0609070205080204" pitchFamily="49" charset="-128"/>
              </a:rPr>
              <a:t>インプレス</a:t>
            </a:r>
            <a:r>
              <a:rPr lang="en-US" altLang="ja-JP" sz="2000">
                <a:latin typeface="ＭＳ ゴシック" panose="020B0609070205080204" pitchFamily="49" charset="-128"/>
                <a:ea typeface="ＭＳ ゴシック" panose="020B0609070205080204" pitchFamily="49" charset="-128"/>
              </a:rPr>
              <a:t>R&amp;D</a:t>
            </a:r>
          </a:p>
          <a:p>
            <a:pPr marL="0" indent="0">
              <a:buNone/>
            </a:pPr>
            <a:endParaRPr lang="ja-JP" altLang="ja-JP" sz="1800">
              <a:latin typeface="ＭＳ ゴシック" panose="020B0609070205080204" pitchFamily="49" charset="-128"/>
              <a:ea typeface="ＭＳ ゴシック" panose="020B0609070205080204" pitchFamily="49" charset="-128"/>
            </a:endParaRPr>
          </a:p>
          <a:p>
            <a:pPr marL="0" indent="0">
              <a:buNone/>
            </a:pPr>
            <a:r>
              <a:rPr lang="ja-JP" altLang="ja-JP" sz="2000">
                <a:latin typeface="ＭＳ ゴシック" panose="020B0609070205080204" pitchFamily="49" charset="-128"/>
                <a:ea typeface="ＭＳ ゴシック" panose="020B0609070205080204" pitchFamily="49" charset="-128"/>
              </a:rPr>
              <a:t>・山田光</a:t>
            </a:r>
            <a:r>
              <a:rPr lang="en-US" altLang="ja-JP" sz="2000">
                <a:latin typeface="ＭＳ ゴシック" panose="020B0609070205080204" pitchFamily="49" charset="-128"/>
                <a:ea typeface="ＭＳ ゴシック" panose="020B0609070205080204" pitchFamily="49" charset="-128"/>
              </a:rPr>
              <a:t>(2012)</a:t>
            </a:r>
            <a:r>
              <a:rPr lang="ja-JP" altLang="ja-JP" sz="2000">
                <a:latin typeface="ＭＳ ゴシック" panose="020B0609070205080204" pitchFamily="49" charset="-128"/>
                <a:ea typeface="ＭＳ ゴシック" panose="020B0609070205080204" pitchFamily="49" charset="-128"/>
              </a:rPr>
              <a:t>『発送電分離は切り札か　電力システムの構造改革』</a:t>
            </a:r>
            <a:br>
              <a:rPr lang="en-US" altLang="ja-JP" sz="2000">
                <a:latin typeface="ＭＳ ゴシック" panose="020B0609070205080204" pitchFamily="49" charset="-128"/>
                <a:ea typeface="ＭＳ ゴシック" panose="020B0609070205080204" pitchFamily="49" charset="-128"/>
              </a:rPr>
            </a:br>
            <a:r>
              <a:rPr lang="ja-JP" altLang="en-US" sz="2000">
                <a:latin typeface="ＭＳ ゴシック" panose="020B0609070205080204" pitchFamily="49" charset="-128"/>
                <a:ea typeface="ＭＳ ゴシック" panose="020B0609070205080204" pitchFamily="49" charset="-128"/>
              </a:rPr>
              <a:t>　</a:t>
            </a:r>
            <a:r>
              <a:rPr lang="ja-JP" altLang="ja-JP" sz="2000">
                <a:latin typeface="ＭＳ ゴシック" panose="020B0609070205080204" pitchFamily="49" charset="-128"/>
                <a:ea typeface="ＭＳ ゴシック" panose="020B0609070205080204" pitchFamily="49" charset="-128"/>
              </a:rPr>
              <a:t>日本評論社</a:t>
            </a:r>
            <a:endParaRPr lang="ja-JP" altLang="en-US" sz="2000">
              <a:latin typeface="ＭＳ ゴシック" panose="020B0609070205080204" pitchFamily="49" charset="-128"/>
              <a:ea typeface="ＭＳ ゴシック" panose="020B0609070205080204" pitchFamily="49" charset="-128"/>
            </a:endParaRPr>
          </a:p>
          <a:p>
            <a:pPr marL="0" indent="0">
              <a:buNone/>
            </a:pPr>
            <a:endParaRPr lang="en-US" altLang="ja-JP" sz="1800" b="1"/>
          </a:p>
          <a:p>
            <a:pPr marL="0" indent="0">
              <a:buNone/>
            </a:pPr>
            <a:r>
              <a:rPr lang="ja-JP" altLang="en-US" sz="2400" b="1"/>
              <a:t>・</a:t>
            </a:r>
            <a:r>
              <a:rPr lang="en-US" altLang="ja-JP" sz="2400"/>
              <a:t>Gert </a:t>
            </a:r>
            <a:r>
              <a:rPr lang="en-US" altLang="ja-JP" sz="2400" err="1"/>
              <a:t>Brunekreeft,Eckart</a:t>
            </a:r>
            <a:r>
              <a:rPr lang="en-US" altLang="ja-JP" sz="2400"/>
              <a:t> Ehlers(2011)Ownership Unbundling of</a:t>
            </a:r>
            <a:br>
              <a:rPr lang="en-US" altLang="ja-JP" sz="2400"/>
            </a:br>
            <a:r>
              <a:rPr lang="en-US" altLang="ja-JP" sz="2400"/>
              <a:t>     Electricity Distribution Networks and Distributed Generation</a:t>
            </a:r>
            <a:endParaRPr lang="en-US" altLang="ja-JP" sz="2400" b="1"/>
          </a:p>
        </p:txBody>
      </p:sp>
      <p:sp>
        <p:nvSpPr>
          <p:cNvPr id="5" name="スライド番号プレースホルダー 4">
            <a:extLst>
              <a:ext uri="{FF2B5EF4-FFF2-40B4-BE49-F238E27FC236}">
                <a16:creationId xmlns:a16="http://schemas.microsoft.com/office/drawing/2014/main" id="{417426A3-6458-4EB2-90C9-E501F8F48E3F}"/>
              </a:ext>
            </a:extLst>
          </p:cNvPr>
          <p:cNvSpPr>
            <a:spLocks noGrp="1"/>
          </p:cNvSpPr>
          <p:nvPr>
            <p:ph type="sldNum" sz="quarter" idx="12"/>
          </p:nvPr>
        </p:nvSpPr>
        <p:spPr/>
        <p:txBody>
          <a:bodyPr/>
          <a:lstStyle/>
          <a:p>
            <a:fld id="{3B4D2EC4-1B58-483B-971C-946C9F6A56B1}" type="slidenum">
              <a:rPr kumimoji="1" lang="ja-JP" altLang="en-US" smtClean="0"/>
              <a:t>46</a:t>
            </a:fld>
            <a:endParaRPr kumimoji="1" lang="ja-JP" altLang="en-US"/>
          </a:p>
        </p:txBody>
      </p:sp>
    </p:spTree>
    <p:extLst>
      <p:ext uri="{BB962C8B-B14F-4D97-AF65-F5344CB8AC3E}">
        <p14:creationId xmlns:p14="http://schemas.microsoft.com/office/powerpoint/2010/main" val="3005451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5C4C901D-6E00-457A-8ACB-05C9A67EFB43}"/>
              </a:ext>
            </a:extLst>
          </p:cNvPr>
          <p:cNvSpPr>
            <a:spLocks noGrp="1"/>
          </p:cNvSpPr>
          <p:nvPr>
            <p:ph idx="1"/>
          </p:nvPr>
        </p:nvSpPr>
        <p:spPr>
          <a:xfrm>
            <a:off x="138039" y="522976"/>
            <a:ext cx="8845941" cy="6162794"/>
          </a:xfrm>
        </p:spPr>
        <p:txBody>
          <a:bodyPr>
            <a:normAutofit/>
          </a:bodyPr>
          <a:lstStyle/>
          <a:p>
            <a:pPr marL="0" indent="0">
              <a:buNone/>
            </a:pPr>
            <a:r>
              <a:rPr lang="ja-JP" altLang="en-US" sz="4000" b="1">
                <a:latin typeface="ＭＳ ゴシック" panose="020B0609070205080204" pitchFamily="49" charset="-128"/>
                <a:ea typeface="ＭＳ ゴシック" panose="020B0609070205080204" pitchFamily="49" charset="-128"/>
              </a:rPr>
              <a:t>参考</a:t>
            </a:r>
            <a:r>
              <a:rPr lang="en-US" altLang="ja-JP" sz="4000" b="1">
                <a:latin typeface="ＭＳ ゴシック" panose="020B0609070205080204" pitchFamily="49" charset="-128"/>
                <a:ea typeface="ＭＳ ゴシック" panose="020B0609070205080204" pitchFamily="49" charset="-128"/>
              </a:rPr>
              <a:t>URL</a:t>
            </a:r>
          </a:p>
          <a:p>
            <a:pPr marL="0" indent="0">
              <a:buNone/>
            </a:pPr>
            <a:r>
              <a:rPr lang="ja-JP" altLang="ja-JP" sz="2000">
                <a:latin typeface="ＭＳ ゴシック" panose="020B0609070205080204" pitchFamily="49" charset="-128"/>
                <a:ea typeface="ＭＳ ゴシック" panose="020B0609070205080204" pitchFamily="49" charset="-128"/>
              </a:rPr>
              <a:t>・経済産業省資源エネルギー庁</a:t>
            </a:r>
            <a:endParaRPr lang="en-US" altLang="ja-JP" sz="2000">
              <a:latin typeface="ＭＳ ゴシック" panose="020B0609070205080204" pitchFamily="49" charset="-128"/>
              <a:ea typeface="ＭＳ ゴシック" panose="020B0609070205080204" pitchFamily="49" charset="-128"/>
            </a:endParaRPr>
          </a:p>
          <a:p>
            <a:pPr marL="0" indent="0">
              <a:buNone/>
            </a:pPr>
            <a:r>
              <a:rPr lang="ja-JP" altLang="en-US" sz="2000">
                <a:latin typeface="ＭＳ ゴシック" panose="020B0609070205080204" pitchFamily="49" charset="-128"/>
                <a:ea typeface="ＭＳ ゴシック" panose="020B0609070205080204" pitchFamily="49" charset="-128"/>
              </a:rPr>
              <a:t>　</a:t>
            </a:r>
            <a:r>
              <a:rPr lang="ja-JP" altLang="ja-JP" sz="1800">
                <a:latin typeface="ＭＳ ゴシック" panose="020B0609070205080204" pitchFamily="49" charset="-128"/>
                <a:ea typeface="ＭＳ ゴシック" panose="020B0609070205080204" pitchFamily="49" charset="-128"/>
              </a:rPr>
              <a:t>「電気事業者の発電所数、出力</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a:t>
            </a:r>
            <a:endParaRPr lang="en-US" altLang="ja-JP" sz="1800">
              <a:latin typeface="ＭＳ ゴシック" panose="020B0609070205080204" pitchFamily="49" charset="-128"/>
              <a:ea typeface="ＭＳ ゴシック" panose="020B0609070205080204" pitchFamily="49" charset="-128"/>
            </a:endParaRPr>
          </a:p>
          <a:p>
            <a:pPr marL="0" indent="0">
              <a:buNone/>
            </a:pPr>
            <a:r>
              <a:rPr lang="ja-JP" altLang="en-US" sz="1800">
                <a:latin typeface="ＭＳ ゴシック" panose="020B0609070205080204" pitchFamily="49" charset="-128"/>
                <a:ea typeface="ＭＳ ゴシック" panose="020B0609070205080204" pitchFamily="49" charset="-128"/>
              </a:rPr>
              <a:t>　</a:t>
            </a:r>
            <a:endParaRPr lang="ja-JP" altLang="ja-JP" sz="1800">
              <a:latin typeface="ＭＳ ゴシック" panose="020B0609070205080204" pitchFamily="49" charset="-128"/>
              <a:ea typeface="ＭＳ ゴシック" panose="020B0609070205080204" pitchFamily="49" charset="-128"/>
            </a:endParaRPr>
          </a:p>
          <a:p>
            <a:pPr marL="0" indent="0">
              <a:buNone/>
            </a:pPr>
            <a:r>
              <a:rPr lang="ja-JP" altLang="en-US" sz="1800">
                <a:latin typeface="ＭＳ ゴシック" panose="020B0609070205080204" pitchFamily="49" charset="-128"/>
                <a:ea typeface="ＭＳ ゴシック" panose="020B0609070205080204" pitchFamily="49" charset="-128"/>
              </a:rPr>
              <a:t>　</a:t>
            </a:r>
            <a:r>
              <a:rPr lang="ja-JP" altLang="ja-JP" sz="1800">
                <a:latin typeface="ＭＳ ゴシック" panose="020B0609070205080204" pitchFamily="49" charset="-128"/>
                <a:ea typeface="ＭＳ ゴシック" panose="020B0609070205080204" pitchFamily="49" charset="-128"/>
              </a:rPr>
              <a:t>「登録小売電気事業者一覧」（</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ja-JP"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ja-JP"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ja-JP" sz="1800">
                <a:latin typeface="ＭＳ ゴシック" panose="020B0609070205080204" pitchFamily="49" charset="-128"/>
                <a:ea typeface="ＭＳ ゴシック" panose="020B0609070205080204" pitchFamily="49" charset="-128"/>
              </a:rPr>
              <a:t>日）</a:t>
            </a:r>
            <a:endParaRPr lang="en-US" altLang="ja-JP" sz="1800">
              <a:latin typeface="ＭＳ ゴシック" panose="020B0609070205080204" pitchFamily="49" charset="-128"/>
              <a:ea typeface="ＭＳ ゴシック" panose="020B0609070205080204" pitchFamily="49" charset="-128"/>
            </a:endParaRPr>
          </a:p>
          <a:p>
            <a:pPr marL="0" indent="0">
              <a:buNone/>
            </a:pPr>
            <a:endParaRPr lang="en-US" altLang="ja-JP" sz="3200">
              <a:latin typeface="ＭＳ ゴシック" panose="020B0609070205080204" pitchFamily="49" charset="-128"/>
              <a:ea typeface="ＭＳ ゴシック" panose="020B0609070205080204" pitchFamily="49" charset="-128"/>
            </a:endParaRPr>
          </a:p>
          <a:p>
            <a:pPr marL="0" indent="0">
              <a:buNone/>
            </a:pPr>
            <a:r>
              <a:rPr lang="ja-JP" altLang="en-US" sz="1800">
                <a:latin typeface="ＭＳ ゴシック" panose="020B0609070205080204" pitchFamily="49" charset="-128"/>
                <a:ea typeface="ＭＳ ゴシック" panose="020B0609070205080204" pitchFamily="49" charset="-128"/>
              </a:rPr>
              <a:t>　</a:t>
            </a:r>
            <a:r>
              <a:rPr lang="ja-JP" altLang="ja-JP" sz="1800">
                <a:latin typeface="ＭＳ ゴシック" panose="020B0609070205080204" pitchFamily="49" charset="-128"/>
                <a:ea typeface="ＭＳ ゴシック" panose="020B0609070205080204" pitchFamily="49" charset="-128"/>
              </a:rPr>
              <a:t>「平成</a:t>
            </a:r>
            <a:r>
              <a:rPr lang="en-US" altLang="ja-JP" sz="1800">
                <a:latin typeface="ＭＳ ゴシック" panose="020B0609070205080204" pitchFamily="49" charset="-128"/>
                <a:ea typeface="ＭＳ ゴシック" panose="020B0609070205080204" pitchFamily="49" charset="-128"/>
              </a:rPr>
              <a:t>30</a:t>
            </a:r>
            <a:r>
              <a:rPr lang="ja-JP" altLang="ja-JP" sz="1800">
                <a:latin typeface="ＭＳ ゴシック" panose="020B0609070205080204" pitchFamily="49" charset="-128"/>
                <a:ea typeface="ＭＳ ゴシック" panose="020B0609070205080204" pitchFamily="49" charset="-128"/>
              </a:rPr>
              <a:t>年度エネルギーに関する年次報告」</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a:t>
            </a:r>
            <a:endParaRPr lang="en-US" altLang="ja-JP" sz="1800">
              <a:latin typeface="ＭＳ ゴシック" panose="020B0609070205080204" pitchFamily="49" charset="-128"/>
              <a:ea typeface="ＭＳ ゴシック" panose="020B0609070205080204" pitchFamily="49" charset="-128"/>
            </a:endParaRPr>
          </a:p>
          <a:p>
            <a:pPr marL="0" indent="0">
              <a:buNone/>
            </a:pPr>
            <a:endParaRPr lang="en-US" altLang="zh-TW" sz="1500">
              <a:latin typeface="ＭＳ ゴシック" panose="020B0609070205080204" pitchFamily="49" charset="-128"/>
              <a:ea typeface="ＭＳ ゴシック" panose="020B0609070205080204" pitchFamily="49" charset="-128"/>
            </a:endParaRPr>
          </a:p>
          <a:p>
            <a:pPr marL="0" indent="0">
              <a:buNone/>
            </a:pPr>
            <a:r>
              <a:rPr lang="ja-JP" altLang="en-US" sz="1800">
                <a:latin typeface="ＭＳ ゴシック" panose="020B0609070205080204" pitchFamily="49" charset="-128"/>
                <a:ea typeface="ＭＳ ゴシック" panose="020B0609070205080204" pitchFamily="49" charset="-128"/>
              </a:rPr>
              <a:t>　</a:t>
            </a:r>
            <a:r>
              <a:rPr lang="zh-TW" altLang="ja-JP" sz="1800">
                <a:latin typeface="ＭＳ ゴシック" panose="020B0609070205080204" pitchFamily="49" charset="-128"/>
                <a:ea typeface="ＭＳ ゴシック" panose="020B0609070205080204" pitchFamily="49" charset="-128"/>
              </a:rPr>
              <a:t>「</a:t>
            </a:r>
            <a:r>
              <a:rPr lang="zh-TW" altLang="en-US" sz="1800">
                <a:latin typeface="ＭＳ ゴシック" panose="020B0609070205080204" pitchFamily="49" charset="-128"/>
                <a:ea typeface="ＭＳ ゴシック" panose="020B0609070205080204" pitchFamily="49" charset="-128"/>
              </a:rPr>
              <a:t>電力調査統計 結果概要</a:t>
            </a:r>
            <a:r>
              <a:rPr lang="en-US" altLang="zh-TW" sz="1800">
                <a:latin typeface="ＭＳ ゴシック" panose="020B0609070205080204" pitchFamily="49" charset="-128"/>
                <a:ea typeface="ＭＳ ゴシック" panose="020B0609070205080204" pitchFamily="49" charset="-128"/>
              </a:rPr>
              <a:t>【</a:t>
            </a:r>
            <a:r>
              <a:rPr lang="en-US" altLang="ja-JP" sz="1800">
                <a:latin typeface="ＭＳ ゴシック" panose="020B0609070205080204" pitchFamily="49" charset="-128"/>
                <a:ea typeface="ＭＳ ゴシック" panose="020B0609070205080204" pitchFamily="49" charset="-128"/>
              </a:rPr>
              <a:t>2019</a:t>
            </a:r>
            <a:r>
              <a:rPr lang="zh-TW"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6</a:t>
            </a:r>
            <a:r>
              <a:rPr lang="zh-TW" altLang="en-US" sz="1800">
                <a:latin typeface="ＭＳ ゴシック" panose="020B0609070205080204" pitchFamily="49" charset="-128"/>
                <a:ea typeface="ＭＳ ゴシック" panose="020B0609070205080204" pitchFamily="49" charset="-128"/>
              </a:rPr>
              <a:t>月分</a:t>
            </a:r>
            <a:r>
              <a:rPr lang="en-US" altLang="zh-TW" sz="1800">
                <a:latin typeface="ＭＳ ゴシック" panose="020B0609070205080204" pitchFamily="49" charset="-128"/>
                <a:ea typeface="ＭＳ ゴシック" panose="020B0609070205080204" pitchFamily="49" charset="-128"/>
              </a:rPr>
              <a:t>】</a:t>
            </a:r>
            <a:r>
              <a:rPr lang="zh-TW" altLang="ja-JP" sz="1800">
                <a:latin typeface="ＭＳ ゴシック" panose="020B0609070205080204" pitchFamily="49" charset="-128"/>
                <a:ea typeface="ＭＳ ゴシック" panose="020B0609070205080204" pitchFamily="49" charset="-128"/>
              </a:rPr>
              <a:t>」</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a:t>
            </a:r>
            <a:endParaRPr lang="ja-JP" altLang="ja-JP" sz="1800">
              <a:latin typeface="ＭＳ ゴシック" panose="020B0609070205080204" pitchFamily="49" charset="-128"/>
              <a:ea typeface="ＭＳ ゴシック" panose="020B0609070205080204" pitchFamily="49" charset="-128"/>
            </a:endParaRPr>
          </a:p>
          <a:p>
            <a:pPr marL="0" indent="0">
              <a:buNone/>
            </a:pPr>
            <a:endParaRPr lang="en-US" altLang="ja-JP" sz="1100">
              <a:latin typeface="ＭＳ ゴシック" panose="020B0609070205080204" pitchFamily="49" charset="-128"/>
              <a:ea typeface="ＭＳ ゴシック" panose="020B0609070205080204" pitchFamily="49" charset="-128"/>
            </a:endParaRPr>
          </a:p>
          <a:p>
            <a:pPr marL="0" indent="0">
              <a:buNone/>
            </a:pPr>
            <a:r>
              <a:rPr lang="ja-JP" altLang="en-US" sz="1800">
                <a:latin typeface="ＭＳ ゴシック" panose="020B0609070205080204" pitchFamily="49" charset="-128"/>
                <a:ea typeface="ＭＳ ゴシック" panose="020B0609070205080204" pitchFamily="49" charset="-128"/>
              </a:rPr>
              <a:t>　</a:t>
            </a:r>
            <a:r>
              <a:rPr lang="ja-JP" altLang="ja-JP" sz="1800">
                <a:latin typeface="ＭＳ ゴシック" panose="020B0609070205080204" pitchFamily="49" charset="-128"/>
                <a:ea typeface="ＭＳ ゴシック" panose="020B0609070205080204" pitchFamily="49" charset="-128"/>
              </a:rPr>
              <a:t>「平成</a:t>
            </a:r>
            <a:r>
              <a:rPr lang="en-US" altLang="ja-JP" sz="1800">
                <a:latin typeface="ＭＳ ゴシック" panose="020B0609070205080204" pitchFamily="49" charset="-128"/>
                <a:ea typeface="ＭＳ ゴシック" panose="020B0609070205080204" pitchFamily="49" charset="-128"/>
              </a:rPr>
              <a:t>29</a:t>
            </a:r>
            <a:r>
              <a:rPr lang="ja-JP" altLang="ja-JP" sz="1800">
                <a:latin typeface="ＭＳ ゴシック" panose="020B0609070205080204" pitchFamily="49" charset="-128"/>
                <a:ea typeface="ＭＳ ゴシック" panose="020B0609070205080204" pitchFamily="49" charset="-128"/>
              </a:rPr>
              <a:t>年度　エネルギー白書」</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a:t>
            </a:r>
            <a:endParaRPr lang="en-US" altLang="ja-JP" sz="1800">
              <a:latin typeface="ＭＳ ゴシック" panose="020B0609070205080204" pitchFamily="49" charset="-128"/>
              <a:ea typeface="ＭＳ ゴシック" panose="020B0609070205080204" pitchFamily="49" charset="-128"/>
            </a:endParaRPr>
          </a:p>
          <a:p>
            <a:pPr marL="0" indent="0">
              <a:buNone/>
            </a:pPr>
            <a:endParaRPr lang="en-US" altLang="ja-JP" sz="3600">
              <a:latin typeface="ＭＳ ゴシック" panose="020B0609070205080204" pitchFamily="49" charset="-128"/>
              <a:ea typeface="ＭＳ ゴシック" panose="020B0609070205080204" pitchFamily="49" charset="-128"/>
            </a:endParaRPr>
          </a:p>
          <a:p>
            <a:pPr marL="0" indent="0">
              <a:buNone/>
            </a:pPr>
            <a:r>
              <a:rPr lang="ja-JP" altLang="en-US" sz="1800">
                <a:latin typeface="ＭＳ ゴシック" panose="020B0609070205080204" pitchFamily="49" charset="-128"/>
                <a:ea typeface="ＭＳ ゴシック" panose="020B0609070205080204" pitchFamily="49" charset="-128"/>
              </a:rPr>
              <a:t>・</a:t>
            </a:r>
            <a:r>
              <a:rPr lang="ja-JP" altLang="ja-JP" sz="1800">
                <a:latin typeface="ＭＳ ゴシック" panose="020B0609070205080204" pitchFamily="49" charset="-128"/>
                <a:ea typeface="ＭＳ ゴシック" panose="020B0609070205080204" pitchFamily="49" charset="-128"/>
              </a:rPr>
              <a:t>エネルギー情報局</a:t>
            </a:r>
            <a:r>
              <a:rPr lang="en-US" altLang="ja-JP" sz="1800">
                <a:latin typeface="ＭＳ ゴシック" panose="020B0609070205080204" pitchFamily="49" charset="-128"/>
                <a:ea typeface="ＭＳ ゴシック" panose="020B0609070205080204" pitchFamily="49" charset="-128"/>
              </a:rPr>
              <a:t>HP</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a:t>
            </a:r>
            <a:r>
              <a:rPr lang="en-US" altLang="ja-JP" sz="1800" u="sng">
                <a:ea typeface="ＭＳ ゴシック" panose="020B0609070205080204" pitchFamily="49" charset="-128"/>
                <a:hlinkClick r:id="rId3"/>
              </a:rPr>
              <a:t>https://j-energy.info/?page=pps</a:t>
            </a:r>
            <a:endParaRPr lang="en-US" altLang="ja-JP" sz="1800" u="sng">
              <a:ea typeface="ＭＳ ゴシック" panose="020B0609070205080204" pitchFamily="49" charset="-128"/>
            </a:endParaRPr>
          </a:p>
          <a:p>
            <a:pPr marL="0" indent="0">
              <a:buNone/>
            </a:pPr>
            <a:endParaRPr lang="en-US" altLang="ja-JP" sz="180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11C422AE-A208-4FC9-808B-150E486AB8FA}"/>
              </a:ext>
            </a:extLst>
          </p:cNvPr>
          <p:cNvSpPr txBox="1"/>
          <p:nvPr/>
        </p:nvSpPr>
        <p:spPr>
          <a:xfrm>
            <a:off x="599698" y="1875677"/>
            <a:ext cx="8426987" cy="369332"/>
          </a:xfrm>
          <a:prstGeom prst="rect">
            <a:avLst/>
          </a:prstGeom>
          <a:noFill/>
        </p:spPr>
        <p:txBody>
          <a:bodyPr wrap="square" rtlCol="0">
            <a:spAutoFit/>
          </a:bodyPr>
          <a:lstStyle/>
          <a:p>
            <a:r>
              <a:rPr lang="en-US" altLang="ja-JP" u="sng">
                <a:hlinkClick r:id="rId4"/>
              </a:rPr>
              <a:t>https://www.enecho.meti.go.jp/statistics/electric_power/ep002/xls/2016/1-H28.xlsx</a:t>
            </a:r>
            <a:endParaRPr lang="ja-JP" altLang="en-US"/>
          </a:p>
        </p:txBody>
      </p:sp>
      <p:sp>
        <p:nvSpPr>
          <p:cNvPr id="6" name="テキスト ボックス 5">
            <a:extLst>
              <a:ext uri="{FF2B5EF4-FFF2-40B4-BE49-F238E27FC236}">
                <a16:creationId xmlns:a16="http://schemas.microsoft.com/office/drawing/2014/main" id="{8FEBA0A7-2B14-4B89-87C0-B466C009C7C8}"/>
              </a:ext>
            </a:extLst>
          </p:cNvPr>
          <p:cNvSpPr txBox="1"/>
          <p:nvPr/>
        </p:nvSpPr>
        <p:spPr>
          <a:xfrm>
            <a:off x="599697" y="2644338"/>
            <a:ext cx="8426987" cy="646331"/>
          </a:xfrm>
          <a:prstGeom prst="rect">
            <a:avLst/>
          </a:prstGeom>
          <a:noFill/>
        </p:spPr>
        <p:txBody>
          <a:bodyPr wrap="square" rtlCol="0">
            <a:spAutoFit/>
          </a:bodyPr>
          <a:lstStyle/>
          <a:p>
            <a:r>
              <a:rPr lang="en-US" altLang="ja-JP" u="sng">
                <a:hlinkClick r:id="rId5"/>
              </a:rPr>
              <a:t>https://www.enecho.meti.go.jp/category/electricity_and_gas/electric/summary/retailers_list/</a:t>
            </a:r>
            <a:endParaRPr lang="ja-JP" altLang="ja-JP"/>
          </a:p>
        </p:txBody>
      </p:sp>
      <p:sp>
        <p:nvSpPr>
          <p:cNvPr id="7" name="テキスト ボックス 6">
            <a:extLst>
              <a:ext uri="{FF2B5EF4-FFF2-40B4-BE49-F238E27FC236}">
                <a16:creationId xmlns:a16="http://schemas.microsoft.com/office/drawing/2014/main" id="{2677C8EF-76A9-47A5-BF4E-722231E12E8E}"/>
              </a:ext>
            </a:extLst>
          </p:cNvPr>
          <p:cNvSpPr txBox="1"/>
          <p:nvPr/>
        </p:nvSpPr>
        <p:spPr>
          <a:xfrm>
            <a:off x="599697" y="3567332"/>
            <a:ext cx="7032088" cy="369332"/>
          </a:xfrm>
          <a:prstGeom prst="rect">
            <a:avLst/>
          </a:prstGeom>
          <a:noFill/>
        </p:spPr>
        <p:txBody>
          <a:bodyPr wrap="square" rtlCol="0">
            <a:spAutoFit/>
          </a:bodyPr>
          <a:lstStyle/>
          <a:p>
            <a:r>
              <a:rPr lang="en-US" altLang="ja-JP" u="sng">
                <a:hlinkClick r:id="rId6"/>
              </a:rPr>
              <a:t>https://www.enecho.meti.go.jp/about/whitepaper/2019pdf/</a:t>
            </a:r>
            <a:endParaRPr lang="en-US" altLang="ja-JP" u="sng"/>
          </a:p>
        </p:txBody>
      </p:sp>
      <p:sp>
        <p:nvSpPr>
          <p:cNvPr id="8" name="テキスト ボックス 7">
            <a:extLst>
              <a:ext uri="{FF2B5EF4-FFF2-40B4-BE49-F238E27FC236}">
                <a16:creationId xmlns:a16="http://schemas.microsoft.com/office/drawing/2014/main" id="{68E32AE2-1A17-466D-BD22-AD8B35D41738}"/>
              </a:ext>
            </a:extLst>
          </p:cNvPr>
          <p:cNvSpPr txBox="1"/>
          <p:nvPr/>
        </p:nvSpPr>
        <p:spPr>
          <a:xfrm>
            <a:off x="599697" y="4260605"/>
            <a:ext cx="8426988" cy="369332"/>
          </a:xfrm>
          <a:prstGeom prst="rect">
            <a:avLst/>
          </a:prstGeom>
          <a:noFill/>
        </p:spPr>
        <p:txBody>
          <a:bodyPr wrap="square" rtlCol="0">
            <a:spAutoFit/>
          </a:bodyPr>
          <a:lstStyle/>
          <a:p>
            <a:r>
              <a:rPr lang="en-US" altLang="ja-JP" u="sng">
                <a:hlinkClick r:id="rId7"/>
              </a:rPr>
              <a:t>https://www.enecho.meti.go.jp/statistics/electric_power/ep002/pdf/2019/0-2019.pdf</a:t>
            </a:r>
            <a:endParaRPr lang="ja-JP" altLang="ja-JP"/>
          </a:p>
        </p:txBody>
      </p:sp>
      <p:sp>
        <p:nvSpPr>
          <p:cNvPr id="9" name="テキスト ボックス 8">
            <a:extLst>
              <a:ext uri="{FF2B5EF4-FFF2-40B4-BE49-F238E27FC236}">
                <a16:creationId xmlns:a16="http://schemas.microsoft.com/office/drawing/2014/main" id="{84F30215-16BF-4D4E-9FB4-E2302998148F}"/>
              </a:ext>
            </a:extLst>
          </p:cNvPr>
          <p:cNvSpPr txBox="1"/>
          <p:nvPr/>
        </p:nvSpPr>
        <p:spPr>
          <a:xfrm>
            <a:off x="599697" y="4906600"/>
            <a:ext cx="8426988" cy="646331"/>
          </a:xfrm>
          <a:prstGeom prst="rect">
            <a:avLst/>
          </a:prstGeom>
          <a:noFill/>
        </p:spPr>
        <p:txBody>
          <a:bodyPr wrap="square" rtlCol="0">
            <a:spAutoFit/>
          </a:bodyPr>
          <a:lstStyle/>
          <a:p>
            <a:r>
              <a:rPr lang="en-US" altLang="ja-JP" u="sng">
                <a:hlinkClick r:id="rId8"/>
              </a:rPr>
              <a:t>https://www.enecho.meti.go.jp/about/whitepaper/2018gaiyou/whitepaper2018pdf_h29_nenji.pdf</a:t>
            </a:r>
            <a:endParaRPr lang="ja-JP" altLang="ja-JP"/>
          </a:p>
        </p:txBody>
      </p:sp>
      <p:sp>
        <p:nvSpPr>
          <p:cNvPr id="10" name="スライド番号プレースホルダー 9">
            <a:extLst>
              <a:ext uri="{FF2B5EF4-FFF2-40B4-BE49-F238E27FC236}">
                <a16:creationId xmlns:a16="http://schemas.microsoft.com/office/drawing/2014/main" id="{82424CE7-BD33-4F43-8FAA-9F752285BF24}"/>
              </a:ext>
            </a:extLst>
          </p:cNvPr>
          <p:cNvSpPr>
            <a:spLocks noGrp="1"/>
          </p:cNvSpPr>
          <p:nvPr>
            <p:ph type="sldNum" sz="quarter" idx="12"/>
          </p:nvPr>
        </p:nvSpPr>
        <p:spPr/>
        <p:txBody>
          <a:bodyPr/>
          <a:lstStyle/>
          <a:p>
            <a:fld id="{3B4D2EC4-1B58-483B-971C-946C9F6A56B1}" type="slidenum">
              <a:rPr kumimoji="1" lang="ja-JP" altLang="en-US" smtClean="0"/>
              <a:t>47</a:t>
            </a:fld>
            <a:endParaRPr kumimoji="1" lang="ja-JP" altLang="en-US"/>
          </a:p>
        </p:txBody>
      </p:sp>
    </p:spTree>
    <p:extLst>
      <p:ext uri="{BB962C8B-B14F-4D97-AF65-F5344CB8AC3E}">
        <p14:creationId xmlns:p14="http://schemas.microsoft.com/office/powerpoint/2010/main" val="2831316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5C4C901D-6E00-457A-8ACB-05C9A67EFB43}"/>
              </a:ext>
            </a:extLst>
          </p:cNvPr>
          <p:cNvSpPr>
            <a:spLocks noGrp="1"/>
          </p:cNvSpPr>
          <p:nvPr>
            <p:ph idx="1"/>
          </p:nvPr>
        </p:nvSpPr>
        <p:spPr>
          <a:xfrm>
            <a:off x="138039" y="957943"/>
            <a:ext cx="8848118" cy="5459185"/>
          </a:xfrm>
        </p:spPr>
        <p:txBody>
          <a:bodyPr>
            <a:normAutofit/>
          </a:bodyPr>
          <a:lstStyle/>
          <a:p>
            <a:pPr marL="0" indent="0">
              <a:buNone/>
            </a:pPr>
            <a:endParaRPr lang="en-US" altLang="ja-JP" sz="100">
              <a:latin typeface="ＭＳ ゴシック" panose="020B0609070205080204" pitchFamily="49" charset="-128"/>
              <a:ea typeface="ＭＳ ゴシック" panose="020B0609070205080204" pitchFamily="49" charset="-128"/>
            </a:endParaRPr>
          </a:p>
          <a:p>
            <a:pPr marL="0" indent="0">
              <a:buNone/>
            </a:pPr>
            <a:r>
              <a:rPr lang="ja-JP" altLang="en-US" sz="1800">
                <a:latin typeface="ＭＳ ゴシック" panose="020B0609070205080204" pitchFamily="49" charset="-128"/>
                <a:ea typeface="ＭＳ ゴシック" panose="020B0609070205080204" pitchFamily="49" charset="-128"/>
              </a:rPr>
              <a:t>・湘南電力株式会社</a:t>
            </a:r>
            <a:r>
              <a:rPr lang="en-US" altLang="ja-JP" sz="1800">
                <a:latin typeface="ＭＳ ゴシック" panose="020B0609070205080204" pitchFamily="49" charset="-128"/>
                <a:ea typeface="ＭＳ ゴシック" panose="020B0609070205080204" pitchFamily="49" charset="-128"/>
              </a:rPr>
              <a:t>HP</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a:t>
            </a:r>
            <a:br>
              <a:rPr lang="en-US" altLang="ja-JP" sz="1800">
                <a:latin typeface="ＭＳ ゴシック" panose="020B0609070205080204" pitchFamily="49" charset="-128"/>
                <a:ea typeface="ＭＳ ゴシック" panose="020B0609070205080204" pitchFamily="49" charset="-128"/>
              </a:rPr>
            </a:br>
            <a:r>
              <a:rPr lang="ja-JP" altLang="en-US" sz="1800">
                <a:latin typeface="ＭＳ ゴシック" panose="020B0609070205080204" pitchFamily="49" charset="-128"/>
                <a:ea typeface="ＭＳ ゴシック" panose="020B0609070205080204" pitchFamily="49" charset="-128"/>
              </a:rPr>
              <a:t>　</a:t>
            </a:r>
            <a:r>
              <a:rPr lang="en-US" altLang="ja-JP" sz="1800">
                <a:ea typeface="ＭＳ ゴシック" panose="020B0609070205080204" pitchFamily="49" charset="-128"/>
                <a:hlinkClick r:id="rId3"/>
              </a:rPr>
              <a:t>http://shonan-power.co.jp/shonan/#container-outer-40</a:t>
            </a:r>
            <a:endParaRPr lang="en-US" altLang="ja-JP" sz="1800">
              <a:ea typeface="ＭＳ ゴシック" panose="020B0609070205080204" pitchFamily="49" charset="-128"/>
            </a:endParaRPr>
          </a:p>
          <a:p>
            <a:pPr marL="0" indent="0">
              <a:buNone/>
            </a:pPr>
            <a:endParaRPr lang="en-US" altLang="ja-JP" sz="100">
              <a:latin typeface="ＭＳ ゴシック" panose="020B0609070205080204" pitchFamily="49" charset="-128"/>
              <a:ea typeface="ＭＳ ゴシック" panose="020B0609070205080204" pitchFamily="49" charset="-128"/>
            </a:endParaRPr>
          </a:p>
          <a:p>
            <a:pPr marL="0" indent="0">
              <a:buNone/>
            </a:pPr>
            <a:r>
              <a:rPr lang="ja-JP" altLang="en-US" sz="1800">
                <a:latin typeface="ＭＳ ゴシック" panose="020B0609070205080204" pitchFamily="49" charset="-128"/>
                <a:ea typeface="ＭＳ ゴシック" panose="020B0609070205080204" pitchFamily="49" charset="-128"/>
              </a:rPr>
              <a:t>・電力･ガス取引監視等委員会（最終閲覧日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a:t>
            </a:r>
            <a:br>
              <a:rPr lang="en-US" altLang="ja-JP" sz="1800">
                <a:latin typeface="ＭＳ ゴシック" panose="020B0609070205080204" pitchFamily="49" charset="-128"/>
                <a:ea typeface="ＭＳ ゴシック" panose="020B0609070205080204" pitchFamily="49" charset="-128"/>
              </a:rPr>
            </a:br>
            <a:r>
              <a:rPr lang="ja-JP" altLang="en-US" sz="1800">
                <a:latin typeface="ＭＳ ゴシック" panose="020B0609070205080204" pitchFamily="49" charset="-128"/>
                <a:ea typeface="ＭＳ ゴシック" panose="020B0609070205080204" pitchFamily="49" charset="-128"/>
              </a:rPr>
              <a:t>　</a:t>
            </a:r>
            <a:r>
              <a:rPr lang="en-US" altLang="ja-JP" sz="1800">
                <a:ea typeface="ＭＳ ゴシック" panose="020B0609070205080204" pitchFamily="49" charset="-128"/>
                <a:hlinkClick r:id="rId4"/>
              </a:rPr>
              <a:t>https://www.emsc.meti.go.jp/</a:t>
            </a:r>
            <a:endParaRPr lang="en-US" altLang="ja-JP" sz="1800">
              <a:ea typeface="ＭＳ ゴシック" panose="020B0609070205080204" pitchFamily="49" charset="-128"/>
            </a:endParaRPr>
          </a:p>
          <a:p>
            <a:pPr marL="0" indent="0">
              <a:buNone/>
            </a:pPr>
            <a:endParaRPr lang="en-US" altLang="ja-JP" sz="100">
              <a:latin typeface="ＭＳ ゴシック" panose="020B0609070205080204" pitchFamily="49" charset="-128"/>
              <a:ea typeface="ＭＳ ゴシック" panose="020B0609070205080204" pitchFamily="49" charset="-128"/>
            </a:endParaRPr>
          </a:p>
          <a:p>
            <a:pPr marL="0" indent="0">
              <a:buNone/>
            </a:pPr>
            <a:r>
              <a:rPr lang="ja-JP" altLang="ja-JP" sz="1800">
                <a:latin typeface="ＭＳ ゴシック" panose="020B0609070205080204" pitchFamily="49" charset="-128"/>
                <a:ea typeface="ＭＳ ゴシック" panose="020B0609070205080204" pitchFamily="49" charset="-128"/>
              </a:rPr>
              <a:t>・電力広域的推進機関</a:t>
            </a:r>
            <a:r>
              <a:rPr lang="en-US" altLang="ja-JP" sz="1800">
                <a:latin typeface="ＭＳ ゴシック" panose="020B0609070205080204" pitchFamily="49" charset="-128"/>
                <a:ea typeface="ＭＳ ゴシック" panose="020B0609070205080204" pitchFamily="49" charset="-128"/>
              </a:rPr>
              <a:t>HP</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a:t>
            </a:r>
            <a:br>
              <a:rPr lang="en-US" altLang="ja-JP" sz="1800">
                <a:latin typeface="ＭＳ ゴシック" panose="020B0609070205080204" pitchFamily="49" charset="-128"/>
                <a:ea typeface="ＭＳ ゴシック" panose="020B0609070205080204" pitchFamily="49" charset="-128"/>
              </a:rPr>
            </a:br>
            <a:r>
              <a:rPr lang="ja-JP" altLang="en-US" sz="1800">
                <a:latin typeface="ＭＳ ゴシック" panose="020B0609070205080204" pitchFamily="49" charset="-128"/>
                <a:ea typeface="ＭＳ ゴシック" panose="020B0609070205080204" pitchFamily="49" charset="-128"/>
              </a:rPr>
              <a:t>　</a:t>
            </a:r>
            <a:r>
              <a:rPr lang="en-US" altLang="ja-JP" sz="1800" u="sng">
                <a:ea typeface="ＭＳ ゴシック" panose="020B0609070205080204" pitchFamily="49" charset="-128"/>
                <a:hlinkClick r:id="rId5"/>
              </a:rPr>
              <a:t>https://www.occto.or.jp/</a:t>
            </a:r>
            <a:endParaRPr lang="en-US" altLang="ja-JP" sz="1800" u="sng">
              <a:ea typeface="ＭＳ ゴシック" panose="020B0609070205080204" pitchFamily="49" charset="-128"/>
            </a:endParaRPr>
          </a:p>
          <a:p>
            <a:pPr marL="0" indent="0">
              <a:buNone/>
            </a:pPr>
            <a:endParaRPr lang="en-US" altLang="ja-JP" sz="100" u="sng">
              <a:latin typeface="ＭＳ ゴシック" panose="020B0609070205080204" pitchFamily="49" charset="-128"/>
              <a:ea typeface="ＭＳ ゴシック" panose="020B0609070205080204" pitchFamily="49" charset="-128"/>
            </a:endParaRPr>
          </a:p>
          <a:p>
            <a:pPr marL="0" indent="0">
              <a:buNone/>
            </a:pPr>
            <a:r>
              <a:rPr lang="ja-JP" altLang="en-US" sz="1800">
                <a:latin typeface="ＭＳ ゴシック" panose="020B0609070205080204" pitchFamily="49" charset="-128"/>
                <a:ea typeface="ＭＳ ゴシック" panose="020B0609070205080204" pitchFamily="49" charset="-128"/>
              </a:rPr>
              <a:t>・東京ガス株式会社</a:t>
            </a:r>
            <a:r>
              <a:rPr lang="en-US" altLang="ja-JP" sz="1800">
                <a:latin typeface="ＭＳ ゴシック" panose="020B0609070205080204" pitchFamily="49" charset="-128"/>
                <a:ea typeface="ＭＳ ゴシック" panose="020B0609070205080204" pitchFamily="49" charset="-128"/>
              </a:rPr>
              <a:t>HP</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a:t>
            </a:r>
            <a:br>
              <a:rPr lang="en-US" altLang="ja-JP" sz="1800">
                <a:latin typeface="ＭＳ ゴシック" panose="020B0609070205080204" pitchFamily="49" charset="-128"/>
                <a:ea typeface="ＭＳ ゴシック" panose="020B0609070205080204" pitchFamily="49" charset="-128"/>
              </a:rPr>
            </a:br>
            <a:r>
              <a:rPr lang="ja-JP" altLang="en-US" sz="1800">
                <a:latin typeface="ＭＳ ゴシック" panose="020B0609070205080204" pitchFamily="49" charset="-128"/>
                <a:ea typeface="ＭＳ ゴシック" panose="020B0609070205080204" pitchFamily="49" charset="-128"/>
              </a:rPr>
              <a:t>　</a:t>
            </a:r>
            <a:r>
              <a:rPr lang="en-US" altLang="ja-JP" sz="1800" u="sng">
                <a:ea typeface="ＭＳ ゴシック" panose="020B0609070205080204" pitchFamily="49" charset="-128"/>
                <a:hlinkClick r:id="rId6"/>
              </a:rPr>
              <a:t>https://home.tokyo-gas.co.jp/power/ryokin/menu_waribiki/index.html</a:t>
            </a:r>
            <a:endParaRPr lang="en-US" altLang="ja-JP" sz="1800" u="sng">
              <a:ea typeface="ＭＳ ゴシック" panose="020B0609070205080204" pitchFamily="49" charset="-128"/>
            </a:endParaRPr>
          </a:p>
          <a:p>
            <a:pPr marL="0" indent="0">
              <a:buNone/>
            </a:pPr>
            <a:endParaRPr lang="en-US" altLang="ja-JP" sz="100" u="sng">
              <a:latin typeface="ＭＳ ゴシック" panose="020B0609070205080204" pitchFamily="49" charset="-128"/>
              <a:ea typeface="ＭＳ ゴシック" panose="020B0609070205080204" pitchFamily="49" charset="-128"/>
            </a:endParaRPr>
          </a:p>
          <a:p>
            <a:pPr marL="0" indent="0">
              <a:buNone/>
            </a:pPr>
            <a:r>
              <a:rPr lang="ja-JP" altLang="en-US" sz="1800">
                <a:latin typeface="ＭＳ ゴシック" panose="020B0609070205080204" pitchFamily="49" charset="-128"/>
                <a:ea typeface="ＭＳ ゴシック" panose="020B0609070205080204" pitchFamily="49" charset="-128"/>
              </a:rPr>
              <a:t>・東京電力エナジーパートナー株式会社</a:t>
            </a:r>
            <a:r>
              <a:rPr lang="en-US" altLang="ja-JP" sz="1800">
                <a:latin typeface="ＭＳ ゴシック" panose="020B0609070205080204" pitchFamily="49" charset="-128"/>
                <a:ea typeface="ＭＳ ゴシック" panose="020B0609070205080204" pitchFamily="49" charset="-128"/>
              </a:rPr>
              <a:t>HP</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　</a:t>
            </a:r>
            <a:br>
              <a:rPr lang="en-US" altLang="ja-JP" sz="1800">
                <a:latin typeface="ＭＳ ゴシック" panose="020B0609070205080204" pitchFamily="49" charset="-128"/>
                <a:ea typeface="ＭＳ ゴシック" panose="020B0609070205080204" pitchFamily="49" charset="-128"/>
              </a:rPr>
            </a:br>
            <a:r>
              <a:rPr lang="ja-JP" altLang="en-US" sz="1800">
                <a:latin typeface="ＭＳ ゴシック" panose="020B0609070205080204" pitchFamily="49" charset="-128"/>
                <a:ea typeface="ＭＳ ゴシック" panose="020B0609070205080204" pitchFamily="49" charset="-128"/>
              </a:rPr>
              <a:t>　</a:t>
            </a:r>
            <a:r>
              <a:rPr lang="en-US" altLang="ja-JP" sz="1800">
                <a:ea typeface="ＭＳ ゴシック" panose="020B0609070205080204" pitchFamily="49" charset="-128"/>
                <a:hlinkClick r:id="rId7"/>
              </a:rPr>
              <a:t>http://www.tepco.co.jp/ep/private/plan/index-j.html</a:t>
            </a:r>
            <a:endParaRPr lang="en-US" altLang="ja-JP" sz="1800">
              <a:ea typeface="ＭＳ ゴシック" panose="020B0609070205080204" pitchFamily="49" charset="-128"/>
            </a:endParaRPr>
          </a:p>
          <a:p>
            <a:pPr marL="0" indent="0">
              <a:buNone/>
            </a:pPr>
            <a:endParaRPr lang="ja-JP" altLang="ja-JP" sz="100">
              <a:latin typeface="ＭＳ ゴシック" panose="020B0609070205080204" pitchFamily="49" charset="-128"/>
              <a:ea typeface="ＭＳ ゴシック" panose="020B0609070205080204" pitchFamily="49" charset="-128"/>
            </a:endParaRPr>
          </a:p>
          <a:p>
            <a:pPr marL="0" indent="0">
              <a:buNone/>
            </a:pPr>
            <a:r>
              <a:rPr lang="ja-JP" altLang="ja-JP" sz="1800">
                <a:latin typeface="ＭＳ ゴシック" panose="020B0609070205080204" pitchFamily="49" charset="-128"/>
                <a:ea typeface="ＭＳ ゴシック" panose="020B0609070205080204" pitchFamily="49" charset="-128"/>
              </a:rPr>
              <a:t>・パワーシフト</a:t>
            </a:r>
            <a:r>
              <a:rPr lang="ja-JP" altLang="en-US" sz="1800">
                <a:latin typeface="ＭＳ ゴシック" panose="020B0609070205080204" pitchFamily="49" charset="-128"/>
                <a:ea typeface="ＭＳ ゴシック" panose="020B0609070205080204" pitchFamily="49" charset="-128"/>
              </a:rPr>
              <a:t>キャンペーン運営委員会</a:t>
            </a:r>
            <a:r>
              <a:rPr lang="en-US" altLang="ja-JP" sz="1800">
                <a:latin typeface="ＭＳ ゴシック" panose="020B0609070205080204" pitchFamily="49" charset="-128"/>
                <a:ea typeface="ＭＳ ゴシック" panose="020B0609070205080204" pitchFamily="49" charset="-128"/>
              </a:rPr>
              <a:t>HP</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a:t>
            </a:r>
            <a:br>
              <a:rPr lang="en-US" altLang="ja-JP" sz="1800">
                <a:latin typeface="ＭＳ ゴシック" panose="020B0609070205080204" pitchFamily="49" charset="-128"/>
                <a:ea typeface="ＭＳ ゴシック" panose="020B0609070205080204" pitchFamily="49" charset="-128"/>
              </a:rPr>
            </a:br>
            <a:r>
              <a:rPr lang="ja-JP" altLang="en-US" sz="1800">
                <a:latin typeface="ＭＳ ゴシック" panose="020B0609070205080204" pitchFamily="49" charset="-128"/>
                <a:ea typeface="ＭＳ ゴシック" panose="020B0609070205080204" pitchFamily="49" charset="-128"/>
              </a:rPr>
              <a:t>　</a:t>
            </a:r>
            <a:r>
              <a:rPr lang="en-US" altLang="ja-JP" sz="1800" u="sng">
                <a:ea typeface="ＭＳ ゴシック" panose="020B0609070205080204" pitchFamily="49" charset="-128"/>
                <a:hlinkClick r:id="rId8"/>
              </a:rPr>
              <a:t>http://power-shift.org/choice/</a:t>
            </a:r>
            <a:endParaRPr lang="en-US" altLang="ja-JP" sz="1800" u="sng">
              <a:ea typeface="ＭＳ ゴシック" panose="020B0609070205080204" pitchFamily="49" charset="-128"/>
            </a:endParaRPr>
          </a:p>
          <a:p>
            <a:pPr marL="0" indent="0">
              <a:buNone/>
            </a:pPr>
            <a:endParaRPr lang="en-US" altLang="ja-JP" sz="100" u="sng">
              <a:latin typeface="ＭＳ ゴシック" panose="020B0609070205080204" pitchFamily="49" charset="-128"/>
              <a:ea typeface="ＭＳ ゴシック" panose="020B0609070205080204" pitchFamily="49" charset="-128"/>
            </a:endParaRPr>
          </a:p>
          <a:p>
            <a:pPr marL="0" indent="0">
              <a:buNone/>
            </a:pPr>
            <a:r>
              <a:rPr lang="ja-JP" altLang="en-US" sz="1800">
                <a:latin typeface="ＭＳ ゴシック" panose="020B0609070205080204" pitchFamily="49" charset="-128"/>
                <a:ea typeface="ＭＳ ゴシック" panose="020B0609070205080204" pitchFamily="49" charset="-128"/>
              </a:rPr>
              <a:t>・みんな電力株式会社</a:t>
            </a:r>
            <a:r>
              <a:rPr lang="en-US" altLang="ja-JP" sz="1800">
                <a:latin typeface="ＭＳ ゴシック" panose="020B0609070205080204" pitchFamily="49" charset="-128"/>
                <a:ea typeface="ＭＳ ゴシック" panose="020B0609070205080204" pitchFamily="49" charset="-128"/>
              </a:rPr>
              <a:t>HP</a:t>
            </a:r>
            <a:r>
              <a:rPr lang="ja-JP" altLang="en-US" sz="1800">
                <a:latin typeface="ＭＳ ゴシック" panose="020B0609070205080204" pitchFamily="49" charset="-128"/>
                <a:ea typeface="ＭＳ ゴシック" panose="020B0609070205080204" pitchFamily="49" charset="-128"/>
              </a:rPr>
              <a:t>（最終閲覧日</a:t>
            </a:r>
            <a:r>
              <a:rPr lang="en-US" altLang="ja-JP" sz="1800">
                <a:latin typeface="ＭＳ ゴシック" panose="020B0609070205080204" pitchFamily="49" charset="-128"/>
                <a:ea typeface="ＭＳ ゴシック" panose="020B0609070205080204" pitchFamily="49" charset="-128"/>
              </a:rPr>
              <a:t>2019</a:t>
            </a:r>
            <a:r>
              <a:rPr lang="ja-JP" altLang="en-US" sz="1800">
                <a:latin typeface="ＭＳ ゴシック" panose="020B0609070205080204" pitchFamily="49" charset="-128"/>
                <a:ea typeface="ＭＳ ゴシック" panose="020B0609070205080204" pitchFamily="49" charset="-128"/>
              </a:rPr>
              <a:t>年</a:t>
            </a:r>
            <a:r>
              <a:rPr lang="en-US" altLang="ja-JP" sz="1800">
                <a:latin typeface="ＭＳ ゴシック" panose="020B0609070205080204" pitchFamily="49" charset="-128"/>
                <a:ea typeface="ＭＳ ゴシック" panose="020B0609070205080204" pitchFamily="49" charset="-128"/>
              </a:rPr>
              <a:t>10</a:t>
            </a:r>
            <a:r>
              <a:rPr lang="ja-JP" altLang="en-US" sz="1800">
                <a:latin typeface="ＭＳ ゴシック" panose="020B0609070205080204" pitchFamily="49" charset="-128"/>
                <a:ea typeface="ＭＳ ゴシック" panose="020B0609070205080204" pitchFamily="49" charset="-128"/>
              </a:rPr>
              <a:t>月</a:t>
            </a:r>
            <a:r>
              <a:rPr lang="en-US" altLang="ja-JP" sz="1800">
                <a:latin typeface="ＭＳ ゴシック" panose="020B0609070205080204" pitchFamily="49" charset="-128"/>
                <a:ea typeface="ＭＳ ゴシック" panose="020B0609070205080204" pitchFamily="49" charset="-128"/>
              </a:rPr>
              <a:t>18</a:t>
            </a:r>
            <a:r>
              <a:rPr lang="ja-JP" altLang="en-US" sz="1800">
                <a:latin typeface="ＭＳ ゴシック" panose="020B0609070205080204" pitchFamily="49" charset="-128"/>
                <a:ea typeface="ＭＳ ゴシック" panose="020B0609070205080204" pitchFamily="49" charset="-128"/>
              </a:rPr>
              <a:t>日）　　</a:t>
            </a:r>
            <a:br>
              <a:rPr lang="en-US" altLang="ja-JP" sz="1800">
                <a:latin typeface="ＭＳ ゴシック" panose="020B0609070205080204" pitchFamily="49" charset="-128"/>
                <a:ea typeface="ＭＳ ゴシック" panose="020B0609070205080204" pitchFamily="49" charset="-128"/>
              </a:rPr>
            </a:br>
            <a:r>
              <a:rPr lang="ja-JP" altLang="en-US" sz="1800">
                <a:latin typeface="ＭＳ ゴシック" panose="020B0609070205080204" pitchFamily="49" charset="-128"/>
                <a:ea typeface="ＭＳ ゴシック" panose="020B0609070205080204" pitchFamily="49" charset="-128"/>
              </a:rPr>
              <a:t>　</a:t>
            </a:r>
            <a:r>
              <a:rPr lang="en-US" altLang="ja-JP" sz="1800">
                <a:ea typeface="ＭＳ ゴシック" panose="020B0609070205080204" pitchFamily="49" charset="-128"/>
                <a:hlinkClick r:id="rId9"/>
              </a:rPr>
              <a:t>https://minden.co.jp/personal/price</a:t>
            </a:r>
            <a:endParaRPr lang="ja-JP" altLang="ja-JP" sz="1800">
              <a:ea typeface="ＭＳ ゴシック" panose="020B0609070205080204" pitchFamily="49" charset="-128"/>
            </a:endParaRPr>
          </a:p>
          <a:p>
            <a:pPr marL="0" indent="0">
              <a:buNone/>
            </a:pPr>
            <a:endParaRPr lang="en-US" altLang="ja-JP" sz="2000">
              <a:latin typeface="ＭＳ ゴシック" panose="020B0609070205080204" pitchFamily="49" charset="-128"/>
              <a:ea typeface="ＭＳ ゴシック" panose="020B0609070205080204" pitchFamily="49" charset="-128"/>
            </a:endParaRPr>
          </a:p>
          <a:p>
            <a:endParaRPr kumimoji="1" lang="ja-JP" altLang="en-US"/>
          </a:p>
        </p:txBody>
      </p:sp>
      <p:sp>
        <p:nvSpPr>
          <p:cNvPr id="5" name="スライド番号プレースホルダー 4">
            <a:extLst>
              <a:ext uri="{FF2B5EF4-FFF2-40B4-BE49-F238E27FC236}">
                <a16:creationId xmlns:a16="http://schemas.microsoft.com/office/drawing/2014/main" id="{C7E46B67-C982-4C9F-9859-C4E71005A24C}"/>
              </a:ext>
            </a:extLst>
          </p:cNvPr>
          <p:cNvSpPr>
            <a:spLocks noGrp="1"/>
          </p:cNvSpPr>
          <p:nvPr>
            <p:ph type="sldNum" sz="quarter" idx="12"/>
          </p:nvPr>
        </p:nvSpPr>
        <p:spPr/>
        <p:txBody>
          <a:bodyPr/>
          <a:lstStyle/>
          <a:p>
            <a:fld id="{3B4D2EC4-1B58-483B-971C-946C9F6A56B1}" type="slidenum">
              <a:rPr kumimoji="1" lang="ja-JP" altLang="en-US" smtClean="0"/>
              <a:t>48</a:t>
            </a:fld>
            <a:endParaRPr kumimoji="1" lang="ja-JP" altLang="en-US"/>
          </a:p>
        </p:txBody>
      </p:sp>
    </p:spTree>
    <p:extLst>
      <p:ext uri="{BB962C8B-B14F-4D97-AF65-F5344CB8AC3E}">
        <p14:creationId xmlns:p14="http://schemas.microsoft.com/office/powerpoint/2010/main" val="1006595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5C4C901D-6E00-457A-8ACB-05C9A67EFB43}"/>
              </a:ext>
            </a:extLst>
          </p:cNvPr>
          <p:cNvSpPr>
            <a:spLocks noGrp="1"/>
          </p:cNvSpPr>
          <p:nvPr>
            <p:ph idx="1"/>
          </p:nvPr>
        </p:nvSpPr>
        <p:spPr>
          <a:xfrm>
            <a:off x="214239" y="556471"/>
            <a:ext cx="8845941" cy="4452899"/>
          </a:xfrm>
        </p:spPr>
        <p:txBody>
          <a:bodyPr>
            <a:normAutofit/>
          </a:bodyPr>
          <a:lstStyle/>
          <a:p>
            <a:pPr marL="0" indent="0">
              <a:buNone/>
            </a:pPr>
            <a:r>
              <a:rPr lang="ja-JP" altLang="en-US" sz="4000" b="1">
                <a:latin typeface="ＭＳ ゴシック" panose="020B0609070205080204" pitchFamily="49" charset="-128"/>
                <a:ea typeface="ＭＳ ゴシック" panose="020B0609070205080204" pitchFamily="49" charset="-128"/>
              </a:rPr>
              <a:t>調査協力企業</a:t>
            </a:r>
            <a:endParaRPr lang="en-US" altLang="ja-JP" sz="4000" b="1">
              <a:latin typeface="ＭＳ ゴシック" panose="020B0609070205080204" pitchFamily="49" charset="-128"/>
              <a:ea typeface="ＭＳ ゴシック" panose="020B0609070205080204" pitchFamily="49" charset="-128"/>
            </a:endParaRPr>
          </a:p>
          <a:p>
            <a:pPr marL="0" indent="0">
              <a:buNone/>
            </a:pPr>
            <a:endParaRPr lang="en-US" altLang="ja-JP" sz="600">
              <a:latin typeface="ＭＳ ゴシック" panose="020B0609070205080204" pitchFamily="49" charset="-128"/>
              <a:ea typeface="ＭＳ ゴシック" panose="020B0609070205080204" pitchFamily="49" charset="-128"/>
            </a:endParaRPr>
          </a:p>
          <a:p>
            <a:pPr marL="0" indent="0">
              <a:buNone/>
            </a:pPr>
            <a:endParaRPr lang="en-US" altLang="ja-JP" sz="600">
              <a:latin typeface="ＭＳ ゴシック" panose="020B0609070205080204" pitchFamily="49" charset="-128"/>
              <a:ea typeface="ＭＳ ゴシック" panose="020B0609070205080204" pitchFamily="49" charset="-128"/>
            </a:endParaRPr>
          </a:p>
          <a:p>
            <a:pPr marL="0" indent="0">
              <a:buNone/>
            </a:pPr>
            <a:r>
              <a:rPr lang="ja-JP" altLang="ja-JP" sz="2200">
                <a:latin typeface="ＭＳ ゴシック" panose="020B0609070205080204" pitchFamily="49" charset="-128"/>
                <a:ea typeface="ＭＳ ゴシック" panose="020B0609070205080204" pitchFamily="49" charset="-128"/>
              </a:rPr>
              <a:t>・みんな電力株式会社（</a:t>
            </a:r>
            <a:r>
              <a:rPr lang="en-US" altLang="ja-JP" sz="2200">
                <a:latin typeface="ＭＳ ゴシック" panose="020B0609070205080204" pitchFamily="49" charset="-128"/>
                <a:ea typeface="ＭＳ ゴシック" panose="020B0609070205080204" pitchFamily="49" charset="-128"/>
              </a:rPr>
              <a:t>2019</a:t>
            </a:r>
            <a:r>
              <a:rPr lang="ja-JP" altLang="ja-JP" sz="2200">
                <a:latin typeface="ＭＳ ゴシック" panose="020B0609070205080204" pitchFamily="49" charset="-128"/>
                <a:ea typeface="ＭＳ ゴシック" panose="020B0609070205080204" pitchFamily="49" charset="-128"/>
              </a:rPr>
              <a:t>年</a:t>
            </a:r>
            <a:r>
              <a:rPr lang="en-US" altLang="ja-JP" sz="2200">
                <a:latin typeface="ＭＳ ゴシック" panose="020B0609070205080204" pitchFamily="49" charset="-128"/>
                <a:ea typeface="ＭＳ ゴシック" panose="020B0609070205080204" pitchFamily="49" charset="-128"/>
              </a:rPr>
              <a:t>7</a:t>
            </a:r>
            <a:r>
              <a:rPr lang="ja-JP" altLang="ja-JP" sz="2200">
                <a:latin typeface="ＭＳ ゴシック" panose="020B0609070205080204" pitchFamily="49" charset="-128"/>
                <a:ea typeface="ＭＳ ゴシック" panose="020B0609070205080204" pitchFamily="49" charset="-128"/>
              </a:rPr>
              <a:t>月</a:t>
            </a:r>
            <a:r>
              <a:rPr lang="en-US" altLang="ja-JP" sz="2200">
                <a:latin typeface="ＭＳ ゴシック" panose="020B0609070205080204" pitchFamily="49" charset="-128"/>
                <a:ea typeface="ＭＳ ゴシック" panose="020B0609070205080204" pitchFamily="49" charset="-128"/>
              </a:rPr>
              <a:t>3</a:t>
            </a:r>
            <a:r>
              <a:rPr lang="ja-JP" altLang="ja-JP" sz="2200">
                <a:latin typeface="ＭＳ ゴシック" panose="020B0609070205080204" pitchFamily="49" charset="-128"/>
                <a:ea typeface="ＭＳ ゴシック" panose="020B0609070205080204" pitchFamily="49" charset="-128"/>
              </a:rPr>
              <a:t>日訪問</a:t>
            </a:r>
            <a:r>
              <a:rPr lang="ja-JP" altLang="en-US" sz="2200">
                <a:latin typeface="ＭＳ ゴシック" panose="020B0609070205080204" pitchFamily="49" charset="-128"/>
                <a:ea typeface="ＭＳ ゴシック" panose="020B0609070205080204" pitchFamily="49" charset="-128"/>
              </a:rPr>
              <a:t>・</a:t>
            </a:r>
            <a:r>
              <a:rPr lang="ja-JP" altLang="ja-JP" sz="2200">
                <a:latin typeface="ＭＳ ゴシック" panose="020B0609070205080204" pitchFamily="49" charset="-128"/>
                <a:ea typeface="ＭＳ ゴシック" panose="020B0609070205080204" pitchFamily="49" charset="-128"/>
              </a:rPr>
              <a:t>アンケートの添削）</a:t>
            </a:r>
            <a:endParaRPr lang="en-US" altLang="ja-JP" sz="2200">
              <a:latin typeface="ＭＳ ゴシック" panose="020B0609070205080204" pitchFamily="49" charset="-128"/>
              <a:ea typeface="ＭＳ ゴシック" panose="020B0609070205080204" pitchFamily="49" charset="-128"/>
            </a:endParaRPr>
          </a:p>
          <a:p>
            <a:pPr marL="0" indent="0">
              <a:buNone/>
            </a:pPr>
            <a:endParaRPr lang="ja-JP" altLang="ja-JP" sz="2000">
              <a:latin typeface="ＭＳ ゴシック" panose="020B0609070205080204" pitchFamily="49" charset="-128"/>
              <a:ea typeface="ＭＳ ゴシック" panose="020B0609070205080204" pitchFamily="49" charset="-128"/>
            </a:endParaRPr>
          </a:p>
          <a:p>
            <a:pPr marL="0" indent="0">
              <a:buNone/>
            </a:pPr>
            <a:r>
              <a:rPr lang="ja-JP" altLang="ja-JP" sz="2000">
                <a:latin typeface="ＭＳ ゴシック" panose="020B0609070205080204" pitchFamily="49" charset="-128"/>
                <a:ea typeface="ＭＳ ゴシック" panose="020B0609070205080204" pitchFamily="49" charset="-128"/>
              </a:rPr>
              <a:t>・</a:t>
            </a:r>
            <a:r>
              <a:rPr lang="ja-JP" altLang="ja-JP" sz="2200">
                <a:latin typeface="ＭＳ ゴシック" panose="020B0609070205080204" pitchFamily="49" charset="-128"/>
                <a:ea typeface="ＭＳ ゴシック" panose="020B0609070205080204" pitchFamily="49" charset="-128"/>
              </a:rPr>
              <a:t>湘南電力株式会社（</a:t>
            </a:r>
            <a:r>
              <a:rPr lang="en-US" altLang="ja-JP" sz="2200">
                <a:latin typeface="ＭＳ ゴシック" panose="020B0609070205080204" pitchFamily="49" charset="-128"/>
                <a:ea typeface="ＭＳ ゴシック" panose="020B0609070205080204" pitchFamily="49" charset="-128"/>
              </a:rPr>
              <a:t>2019</a:t>
            </a:r>
            <a:r>
              <a:rPr lang="ja-JP" altLang="ja-JP" sz="2200">
                <a:latin typeface="ＭＳ ゴシック" panose="020B0609070205080204" pitchFamily="49" charset="-128"/>
                <a:ea typeface="ＭＳ ゴシック" panose="020B0609070205080204" pitchFamily="49" charset="-128"/>
              </a:rPr>
              <a:t>年</a:t>
            </a:r>
            <a:r>
              <a:rPr lang="en-US" altLang="ja-JP" sz="2200">
                <a:latin typeface="ＭＳ ゴシック" panose="020B0609070205080204" pitchFamily="49" charset="-128"/>
                <a:ea typeface="ＭＳ ゴシック" panose="020B0609070205080204" pitchFamily="49" charset="-128"/>
              </a:rPr>
              <a:t>7</a:t>
            </a:r>
            <a:r>
              <a:rPr lang="ja-JP" altLang="ja-JP" sz="2200">
                <a:latin typeface="ＭＳ ゴシック" panose="020B0609070205080204" pitchFamily="49" charset="-128"/>
                <a:ea typeface="ＭＳ ゴシック" panose="020B0609070205080204" pitchFamily="49" charset="-128"/>
              </a:rPr>
              <a:t>月</a:t>
            </a:r>
            <a:r>
              <a:rPr lang="en-US" altLang="ja-JP" sz="2200">
                <a:latin typeface="ＭＳ ゴシック" panose="020B0609070205080204" pitchFamily="49" charset="-128"/>
                <a:ea typeface="ＭＳ ゴシック" panose="020B0609070205080204" pitchFamily="49" charset="-128"/>
              </a:rPr>
              <a:t>9</a:t>
            </a:r>
            <a:r>
              <a:rPr lang="ja-JP" altLang="ja-JP" sz="2200">
                <a:latin typeface="ＭＳ ゴシック" panose="020B0609070205080204" pitchFamily="49" charset="-128"/>
                <a:ea typeface="ＭＳ ゴシック" panose="020B0609070205080204" pitchFamily="49" charset="-128"/>
              </a:rPr>
              <a:t>日訪問）</a:t>
            </a:r>
          </a:p>
          <a:p>
            <a:pPr marL="0" indent="0">
              <a:buNone/>
            </a:pPr>
            <a:endParaRPr lang="en-US" altLang="ja-JP" sz="2000">
              <a:latin typeface="ＭＳ ゴシック" panose="020B0609070205080204" pitchFamily="49" charset="-128"/>
              <a:ea typeface="ＭＳ ゴシック" panose="020B0609070205080204" pitchFamily="49" charset="-128"/>
            </a:endParaRPr>
          </a:p>
          <a:p>
            <a:pPr marL="0" indent="0">
              <a:buNone/>
            </a:pPr>
            <a:r>
              <a:rPr lang="ja-JP" altLang="ja-JP" sz="2000">
                <a:latin typeface="ＭＳ ゴシック" panose="020B0609070205080204" pitchFamily="49" charset="-128"/>
                <a:ea typeface="ＭＳ ゴシック" panose="020B0609070205080204" pitchFamily="49" charset="-128"/>
              </a:rPr>
              <a:t>・</a:t>
            </a:r>
            <a:r>
              <a:rPr lang="ja-JP" altLang="en-US" sz="2200">
                <a:latin typeface="ＭＳ ゴシック" panose="020B0609070205080204" pitchFamily="49" charset="-128"/>
                <a:ea typeface="ＭＳ ゴシック" panose="020B0609070205080204" pitchFamily="49" charset="-128"/>
              </a:rPr>
              <a:t>パワー</a:t>
            </a:r>
            <a:r>
              <a:rPr lang="ja-JP" altLang="ja-JP" sz="2200">
                <a:latin typeface="ＭＳ ゴシック" panose="020B0609070205080204" pitchFamily="49" charset="-128"/>
                <a:ea typeface="ＭＳ ゴシック" panose="020B0609070205080204" pitchFamily="49" charset="-128"/>
              </a:rPr>
              <a:t>シフトキャンペーンに参加している</a:t>
            </a:r>
            <a:r>
              <a:rPr lang="ja-JP" altLang="en-US" sz="2200">
                <a:latin typeface="ＭＳ ゴシック" panose="020B0609070205080204" pitchFamily="49" charset="-128"/>
                <a:ea typeface="ＭＳ ゴシック" panose="020B0609070205080204" pitchFamily="49" charset="-128"/>
              </a:rPr>
              <a:t>再エネ新電力会社</a:t>
            </a:r>
            <a:r>
              <a:rPr lang="ja-JP" altLang="ja-JP" sz="2200">
                <a:latin typeface="ＭＳ ゴシック" panose="020B0609070205080204" pitchFamily="49" charset="-128"/>
                <a:ea typeface="ＭＳ ゴシック" panose="020B0609070205080204" pitchFamily="49" charset="-128"/>
              </a:rPr>
              <a:t>の</a:t>
            </a:r>
            <a:br>
              <a:rPr lang="en-US" altLang="ja-JP" sz="2200">
                <a:latin typeface="ＭＳ ゴシック" panose="020B0609070205080204" pitchFamily="49" charset="-128"/>
                <a:ea typeface="ＭＳ ゴシック" panose="020B0609070205080204" pitchFamily="49" charset="-128"/>
              </a:rPr>
            </a:br>
            <a:r>
              <a:rPr lang="ja-JP" altLang="en-US" sz="2200">
                <a:latin typeface="ＭＳ ゴシック" panose="020B0609070205080204" pitchFamily="49" charset="-128"/>
                <a:ea typeface="ＭＳ ゴシック" panose="020B0609070205080204" pitchFamily="49" charset="-128"/>
              </a:rPr>
              <a:t>　</a:t>
            </a:r>
            <a:r>
              <a:rPr lang="ja-JP" altLang="ja-JP" sz="2200">
                <a:latin typeface="ＭＳ ゴシック" panose="020B0609070205080204" pitchFamily="49" charset="-128"/>
                <a:ea typeface="ＭＳ ゴシック" panose="020B0609070205080204" pitchFamily="49" charset="-128"/>
              </a:rPr>
              <a:t>うち</a:t>
            </a:r>
            <a:r>
              <a:rPr lang="ja-JP" altLang="en-US" sz="2200">
                <a:latin typeface="ＭＳ ゴシック" panose="020B0609070205080204" pitchFamily="49" charset="-128"/>
                <a:ea typeface="ＭＳ ゴシック" panose="020B0609070205080204" pitchFamily="49" charset="-128"/>
              </a:rPr>
              <a:t>、</a:t>
            </a:r>
            <a:r>
              <a:rPr lang="ja-JP" altLang="ja-JP" sz="2200">
                <a:latin typeface="ＭＳ ゴシック" panose="020B0609070205080204" pitchFamily="49" charset="-128"/>
                <a:ea typeface="ＭＳ ゴシック" panose="020B0609070205080204" pitchFamily="49" charset="-128"/>
              </a:rPr>
              <a:t>アンケートに回答していただいた</a:t>
            </a:r>
            <a:r>
              <a:rPr lang="en-US" altLang="ja-JP" sz="2200">
                <a:latin typeface="ＭＳ ゴシック" panose="020B0609070205080204" pitchFamily="49" charset="-128"/>
                <a:ea typeface="ＭＳ ゴシック" panose="020B0609070205080204" pitchFamily="49" charset="-128"/>
              </a:rPr>
              <a:t>8</a:t>
            </a:r>
            <a:r>
              <a:rPr lang="ja-JP" altLang="ja-JP" sz="2200">
                <a:latin typeface="ＭＳ ゴシック" panose="020B0609070205080204" pitchFamily="49" charset="-128"/>
                <a:ea typeface="ＭＳ ゴシック" panose="020B0609070205080204" pitchFamily="49" charset="-128"/>
              </a:rPr>
              <a:t>社</a:t>
            </a:r>
          </a:p>
          <a:p>
            <a:pPr marL="0" indent="0">
              <a:buNone/>
            </a:pPr>
            <a:endParaRPr lang="ja-JP" altLang="en-US" sz="300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E3CFC7F0-FB01-44D9-9DB7-BC45DDB4B1BD}"/>
              </a:ext>
            </a:extLst>
          </p:cNvPr>
          <p:cNvSpPr>
            <a:spLocks noGrp="1"/>
          </p:cNvSpPr>
          <p:nvPr>
            <p:ph type="sldNum" sz="quarter" idx="12"/>
          </p:nvPr>
        </p:nvSpPr>
        <p:spPr/>
        <p:txBody>
          <a:bodyPr/>
          <a:lstStyle/>
          <a:p>
            <a:fld id="{3B4D2EC4-1B58-483B-971C-946C9F6A56B1}" type="slidenum">
              <a:rPr kumimoji="1" lang="ja-JP" altLang="en-US" smtClean="0"/>
              <a:t>49</a:t>
            </a:fld>
            <a:endParaRPr kumimoji="1" lang="ja-JP" altLang="en-US"/>
          </a:p>
        </p:txBody>
      </p:sp>
    </p:spTree>
    <p:extLst>
      <p:ext uri="{BB962C8B-B14F-4D97-AF65-F5344CB8AC3E}">
        <p14:creationId xmlns:p14="http://schemas.microsoft.com/office/powerpoint/2010/main" val="340069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11000" r="-11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65B4D-F8F7-4558-A080-CEDAEDEC3D3B}"/>
              </a:ext>
            </a:extLst>
          </p:cNvPr>
          <p:cNvSpPr>
            <a:spLocks noGrp="1"/>
          </p:cNvSpPr>
          <p:nvPr>
            <p:ph type="title"/>
          </p:nvPr>
        </p:nvSpPr>
        <p:spPr>
          <a:xfrm>
            <a:off x="858561" y="333193"/>
            <a:ext cx="7886700" cy="1325563"/>
          </a:xfrm>
        </p:spPr>
        <p:txBody>
          <a:bodyPr/>
          <a:lstStyle/>
          <a:p>
            <a:r>
              <a:rPr lang="ja-JP" altLang="en-US" b="1">
                <a:latin typeface="ＭＳ ゴシック" panose="020B0609070205080204" pitchFamily="49" charset="-128"/>
                <a:ea typeface="ＭＳ ゴシック" panose="020B0609070205080204" pitchFamily="49" charset="-128"/>
              </a:rPr>
              <a:t>本研究における</a:t>
            </a:r>
            <a:br>
              <a:rPr lang="en-US" altLang="ja-JP" b="1">
                <a:latin typeface="ＭＳ ゴシック" panose="020B0609070205080204" pitchFamily="49" charset="-128"/>
                <a:ea typeface="ＭＳ ゴシック" panose="020B0609070205080204" pitchFamily="49" charset="-128"/>
              </a:rPr>
            </a:br>
            <a:r>
              <a:rPr lang="en-US" altLang="ja-JP" b="1">
                <a:latin typeface="ＭＳ ゴシック" panose="020B0609070205080204" pitchFamily="49" charset="-128"/>
                <a:ea typeface="ＭＳ ゴシック" panose="020B0609070205080204" pitchFamily="49" charset="-128"/>
              </a:rPr>
              <a:t>      </a:t>
            </a:r>
            <a:r>
              <a:rPr lang="ja-JP" altLang="en-US" b="1">
                <a:latin typeface="ＭＳ ゴシック" panose="020B0609070205080204" pitchFamily="49" charset="-128"/>
                <a:ea typeface="ＭＳ ゴシック" panose="020B0609070205080204" pitchFamily="49" charset="-128"/>
              </a:rPr>
              <a:t>再エネ新電力の定義</a:t>
            </a:r>
            <a:endParaRPr kumimoji="1" lang="ja-JP" altLang="en-US" b="1">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ED56C85F-D03A-4910-8559-40CD64925F8E}"/>
              </a:ext>
            </a:extLst>
          </p:cNvPr>
          <p:cNvSpPr txBox="1"/>
          <p:nvPr/>
        </p:nvSpPr>
        <p:spPr>
          <a:xfrm>
            <a:off x="628650" y="3730161"/>
            <a:ext cx="8116611" cy="2954655"/>
          </a:xfrm>
          <a:prstGeom prst="rect">
            <a:avLst/>
          </a:prstGeom>
          <a:noFill/>
        </p:spPr>
        <p:txBody>
          <a:bodyPr wrap="square" rtlCol="0">
            <a:spAutoFit/>
          </a:bodyPr>
          <a:lstStyle/>
          <a:p>
            <a:r>
              <a:rPr lang="ja-JP" altLang="en-US" sz="2800" b="1">
                <a:latin typeface="ＭＳ ゴシック" panose="020B0609070205080204" pitchFamily="49" charset="-128"/>
                <a:ea typeface="ＭＳ ゴシック" panose="020B0609070205080204" pitchFamily="49" charset="-128"/>
              </a:rPr>
              <a:t>また、再エネの発電設備からの調達を中心としている、または今後調達を増やしていく計画が明確である新電力会社のことを、</a:t>
            </a:r>
            <a:endParaRPr lang="en-US" altLang="ja-JP" sz="2800" b="1">
              <a:latin typeface="ＭＳ ゴシック" panose="020B0609070205080204" pitchFamily="49" charset="-128"/>
              <a:ea typeface="ＭＳ ゴシック" panose="020B0609070205080204" pitchFamily="49" charset="-128"/>
            </a:endParaRPr>
          </a:p>
          <a:p>
            <a:r>
              <a:rPr lang="ja-JP" altLang="en-US" sz="2800" b="1">
                <a:solidFill>
                  <a:srgbClr val="0070C0"/>
                </a:solidFill>
                <a:latin typeface="ＭＳ ゴシック" panose="020B0609070205080204" pitchFamily="49" charset="-128"/>
                <a:ea typeface="ＭＳ ゴシック" panose="020B0609070205080204" pitchFamily="49" charset="-128"/>
              </a:rPr>
              <a:t>「再エネ新電力会社」</a:t>
            </a:r>
            <a:r>
              <a:rPr lang="ja-JP" altLang="en-US" sz="2800" b="1">
                <a:latin typeface="ＭＳ ゴシック" panose="020B0609070205080204" pitchFamily="49" charset="-128"/>
                <a:ea typeface="ＭＳ ゴシック" panose="020B0609070205080204" pitchFamily="49" charset="-128"/>
              </a:rPr>
              <a:t>とする。</a:t>
            </a:r>
            <a:endParaRPr lang="en-US" altLang="ja-JP" sz="2800" b="1">
              <a:latin typeface="ＭＳ ゴシック" panose="020B0609070205080204" pitchFamily="49" charset="-128"/>
              <a:ea typeface="ＭＳ ゴシック" panose="020B0609070205080204" pitchFamily="49" charset="-128"/>
            </a:endParaRPr>
          </a:p>
          <a:p>
            <a:r>
              <a:rPr lang="ja-JP" altLang="en-US" sz="2800" b="1">
                <a:latin typeface="ＭＳ ゴシック" panose="020B0609070205080204" pitchFamily="49" charset="-128"/>
                <a:ea typeface="ＭＳ ゴシック" panose="020B0609070205080204" pitchFamily="49" charset="-128"/>
              </a:rPr>
              <a:t>例）湘南電力、みんな電力、めぐるでんき、</a:t>
            </a:r>
            <a:endParaRPr lang="en-US" altLang="ja-JP" sz="2800" b="1">
              <a:latin typeface="ＭＳ ゴシック" panose="020B0609070205080204" pitchFamily="49" charset="-128"/>
              <a:ea typeface="ＭＳ ゴシック" panose="020B0609070205080204" pitchFamily="49" charset="-128"/>
            </a:endParaRPr>
          </a:p>
          <a:p>
            <a:r>
              <a:rPr lang="ja-JP" altLang="en-US" sz="2800" b="1">
                <a:latin typeface="ＭＳ ゴシック" panose="020B0609070205080204" pitchFamily="49" charset="-128"/>
                <a:ea typeface="ＭＳ ゴシック" panose="020B0609070205080204" pitchFamily="49" charset="-128"/>
              </a:rPr>
              <a:t>　　みやまスマートエネルギー</a:t>
            </a:r>
            <a:endParaRPr kumimoji="1" lang="ja-JP" altLang="en-US" sz="3600"/>
          </a:p>
          <a:p>
            <a:endParaRPr kumimoji="1" lang="ja-JP" altLang="en-US"/>
          </a:p>
        </p:txBody>
      </p:sp>
      <p:sp>
        <p:nvSpPr>
          <p:cNvPr id="6" name="テキスト ボックス 5">
            <a:extLst>
              <a:ext uri="{FF2B5EF4-FFF2-40B4-BE49-F238E27FC236}">
                <a16:creationId xmlns:a16="http://schemas.microsoft.com/office/drawing/2014/main" id="{97AB3BA6-2B53-4888-999A-8C9284BB22BF}"/>
              </a:ext>
            </a:extLst>
          </p:cNvPr>
          <p:cNvSpPr txBox="1"/>
          <p:nvPr/>
        </p:nvSpPr>
        <p:spPr>
          <a:xfrm>
            <a:off x="638088" y="1764397"/>
            <a:ext cx="7877262" cy="2092881"/>
          </a:xfrm>
          <a:prstGeom prst="rect">
            <a:avLst/>
          </a:prstGeom>
          <a:noFill/>
        </p:spPr>
        <p:txBody>
          <a:bodyPr wrap="square" rtlCol="0">
            <a:spAutoFit/>
          </a:bodyPr>
          <a:lstStyle/>
          <a:p>
            <a:r>
              <a:rPr lang="ja-JP" altLang="en-US" sz="2800" b="1">
                <a:latin typeface="ＭＳ ゴシック" panose="020B0609070205080204" pitchFamily="49" charset="-128"/>
                <a:ea typeface="ＭＳ ゴシック" panose="020B0609070205080204" pitchFamily="49" charset="-128"/>
              </a:rPr>
              <a:t>本研究では、電力の小売り事業を行っており、かつ大手電力会社</a:t>
            </a:r>
            <a:r>
              <a:rPr lang="en-US" altLang="ja-JP" sz="2800" b="1">
                <a:latin typeface="ＭＳ ゴシック" panose="020B0609070205080204" pitchFamily="49" charset="-128"/>
                <a:ea typeface="ＭＳ ゴシック" panose="020B0609070205080204" pitchFamily="49" charset="-128"/>
              </a:rPr>
              <a:t>(10</a:t>
            </a:r>
            <a:r>
              <a:rPr lang="ja-JP" altLang="en-US" sz="2800" b="1">
                <a:latin typeface="ＭＳ ゴシック" panose="020B0609070205080204" pitchFamily="49" charset="-128"/>
                <a:ea typeface="ＭＳ ゴシック" panose="020B0609070205080204" pitchFamily="49" charset="-128"/>
              </a:rPr>
              <a:t>電力会社</a:t>
            </a:r>
            <a:r>
              <a:rPr lang="en-US" altLang="ja-JP" sz="2800" b="1">
                <a:latin typeface="ＭＳ ゴシック" panose="020B0609070205080204" pitchFamily="49" charset="-128"/>
                <a:ea typeface="ＭＳ ゴシック" panose="020B0609070205080204" pitchFamily="49" charset="-128"/>
              </a:rPr>
              <a:t>)</a:t>
            </a:r>
            <a:r>
              <a:rPr lang="ja-JP" altLang="en-US" sz="2800" b="1">
                <a:latin typeface="ＭＳ ゴシック" panose="020B0609070205080204" pitchFamily="49" charset="-128"/>
                <a:ea typeface="ＭＳ ゴシック" panose="020B0609070205080204" pitchFamily="49" charset="-128"/>
              </a:rPr>
              <a:t>以外の会社のことを</a:t>
            </a:r>
            <a:r>
              <a:rPr lang="ja-JP" altLang="en-US" sz="2800" b="1">
                <a:solidFill>
                  <a:srgbClr val="0070C0"/>
                </a:solidFill>
                <a:latin typeface="ＭＳ ゴシック" panose="020B0609070205080204" pitchFamily="49" charset="-128"/>
                <a:ea typeface="ＭＳ ゴシック" panose="020B0609070205080204" pitchFamily="49" charset="-128"/>
              </a:rPr>
              <a:t>「新電力会社」</a:t>
            </a:r>
            <a:r>
              <a:rPr lang="ja-JP" altLang="en-US" sz="2800" b="1">
                <a:latin typeface="ＭＳ ゴシック" panose="020B0609070205080204" pitchFamily="49" charset="-128"/>
                <a:ea typeface="ＭＳ ゴシック" panose="020B0609070205080204" pitchFamily="49" charset="-128"/>
              </a:rPr>
              <a:t>とする。</a:t>
            </a:r>
            <a:endParaRPr lang="en-US" altLang="ja-JP" sz="2800" b="1">
              <a:latin typeface="ＭＳ ゴシック" panose="020B0609070205080204" pitchFamily="49" charset="-128"/>
              <a:ea typeface="ＭＳ ゴシック" panose="020B0609070205080204" pitchFamily="49" charset="-128"/>
            </a:endParaRPr>
          </a:p>
          <a:p>
            <a:r>
              <a:rPr lang="ja-JP" altLang="en-US" sz="2800" b="1">
                <a:latin typeface="ＭＳ ゴシック" panose="020B0609070205080204" pitchFamily="49" charset="-128"/>
                <a:ea typeface="ＭＳ ゴシック" panose="020B0609070205080204" pitchFamily="49" charset="-128"/>
              </a:rPr>
              <a:t>例）ジェイコム、東京ガス、</a:t>
            </a:r>
            <a:r>
              <a:rPr lang="en-US" altLang="ja-JP" sz="2800" b="1">
                <a:latin typeface="ＭＳ ゴシック" panose="020B0609070205080204" pitchFamily="49" charset="-128"/>
                <a:ea typeface="ＭＳ ゴシック" panose="020B0609070205080204" pitchFamily="49" charset="-128"/>
              </a:rPr>
              <a:t>KDDI</a:t>
            </a:r>
            <a:r>
              <a:rPr lang="ja-JP" altLang="en-US" sz="2800" b="1">
                <a:latin typeface="ＭＳ ゴシック" panose="020B0609070205080204" pitchFamily="49" charset="-128"/>
                <a:ea typeface="ＭＳ ゴシック" panose="020B0609070205080204" pitchFamily="49" charset="-128"/>
              </a:rPr>
              <a:t>、</a:t>
            </a:r>
            <a:r>
              <a:rPr lang="en-US" altLang="ja-JP" sz="2800" b="1">
                <a:latin typeface="ＭＳ ゴシック" panose="020B0609070205080204" pitchFamily="49" charset="-128"/>
                <a:ea typeface="ＭＳ ゴシック" panose="020B0609070205080204" pitchFamily="49" charset="-128"/>
              </a:rPr>
              <a:t>SB</a:t>
            </a:r>
            <a:r>
              <a:rPr lang="ja-JP" altLang="en-US" sz="2800" b="1">
                <a:latin typeface="ＭＳ ゴシック" panose="020B0609070205080204" pitchFamily="49" charset="-128"/>
                <a:ea typeface="ＭＳ ゴシック" panose="020B0609070205080204" pitchFamily="49" charset="-128"/>
              </a:rPr>
              <a:t>パワー</a:t>
            </a:r>
            <a:endParaRPr lang="en-US" altLang="ja-JP" sz="2800" b="1">
              <a:latin typeface="ＭＳ ゴシック" panose="020B0609070205080204" pitchFamily="49" charset="-128"/>
              <a:ea typeface="ＭＳ ゴシック" panose="020B0609070205080204" pitchFamily="49" charset="-128"/>
            </a:endParaRPr>
          </a:p>
          <a:p>
            <a:endParaRPr kumimoji="1" lang="ja-JP" altLang="en-US"/>
          </a:p>
        </p:txBody>
      </p:sp>
      <p:sp>
        <p:nvSpPr>
          <p:cNvPr id="3" name="テキスト ボックス 2">
            <a:extLst>
              <a:ext uri="{FF2B5EF4-FFF2-40B4-BE49-F238E27FC236}">
                <a16:creationId xmlns:a16="http://schemas.microsoft.com/office/drawing/2014/main" id="{D5E8153A-264A-4652-940F-01D1DC8BFFFC}"/>
              </a:ext>
            </a:extLst>
          </p:cNvPr>
          <p:cNvSpPr txBox="1"/>
          <p:nvPr/>
        </p:nvSpPr>
        <p:spPr>
          <a:xfrm>
            <a:off x="0" y="74819"/>
            <a:ext cx="1109079" cy="369332"/>
          </a:xfrm>
          <a:prstGeom prst="rect">
            <a:avLst/>
          </a:prstGeom>
          <a:noFill/>
        </p:spPr>
        <p:txBody>
          <a:bodyPr wrap="square" rtlCol="0">
            <a:spAutoFit/>
          </a:bodyPr>
          <a:lstStyle/>
          <a:p>
            <a:r>
              <a:rPr kumimoji="1" lang="ja-JP" altLang="en-US" b="1">
                <a:latin typeface="+mn-ea"/>
              </a:rPr>
              <a:t>はじめに</a:t>
            </a:r>
          </a:p>
        </p:txBody>
      </p:sp>
      <p:sp>
        <p:nvSpPr>
          <p:cNvPr id="7" name="スライド番号プレースホルダー 6">
            <a:extLst>
              <a:ext uri="{FF2B5EF4-FFF2-40B4-BE49-F238E27FC236}">
                <a16:creationId xmlns:a16="http://schemas.microsoft.com/office/drawing/2014/main" id="{31EB8FF4-B675-450C-919C-C614ECAED92B}"/>
              </a:ext>
            </a:extLst>
          </p:cNvPr>
          <p:cNvSpPr>
            <a:spLocks noGrp="1"/>
          </p:cNvSpPr>
          <p:nvPr>
            <p:ph type="sldNum" sz="quarter" idx="12"/>
          </p:nvPr>
        </p:nvSpPr>
        <p:spPr/>
        <p:txBody>
          <a:bodyPr/>
          <a:lstStyle/>
          <a:p>
            <a:fld id="{3B4D2EC4-1B58-483B-971C-946C9F6A56B1}" type="slidenum">
              <a:rPr kumimoji="1" lang="ja-JP" altLang="en-US" smtClean="0"/>
              <a:t>5</a:t>
            </a:fld>
            <a:endParaRPr kumimoji="1" lang="ja-JP" altLang="en-US"/>
          </a:p>
        </p:txBody>
      </p:sp>
    </p:spTree>
    <p:extLst>
      <p:ext uri="{BB962C8B-B14F-4D97-AF65-F5344CB8AC3E}">
        <p14:creationId xmlns:p14="http://schemas.microsoft.com/office/powerpoint/2010/main" val="3260662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6000" r="-6000"/>
          </a:stretch>
        </a:blipFill>
        <a:effectLst/>
      </p:bgPr>
    </p:bg>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5C4C901D-6E00-457A-8ACB-05C9A67EFB43}"/>
              </a:ext>
            </a:extLst>
          </p:cNvPr>
          <p:cNvSpPr>
            <a:spLocks noGrp="1"/>
          </p:cNvSpPr>
          <p:nvPr>
            <p:ph idx="1"/>
          </p:nvPr>
        </p:nvSpPr>
        <p:spPr>
          <a:xfrm>
            <a:off x="628650" y="2431618"/>
            <a:ext cx="7886700" cy="1994764"/>
          </a:xfrm>
        </p:spPr>
        <p:txBody>
          <a:bodyPr>
            <a:normAutofit/>
          </a:bodyPr>
          <a:lstStyle/>
          <a:p>
            <a:pPr marL="0" indent="0" algn="ctr">
              <a:buNone/>
            </a:pPr>
            <a:r>
              <a:rPr lang="ja-JP" altLang="en-US" sz="3300">
                <a:latin typeface="ＭＳ ゴシック" panose="020B0609070205080204" pitchFamily="49" charset="-128"/>
                <a:ea typeface="ＭＳ ゴシック" panose="020B0609070205080204" pitchFamily="49" charset="-128"/>
              </a:rPr>
              <a:t>ご清聴ありがとうございました</a:t>
            </a:r>
            <a:endParaRPr lang="en-US" altLang="ja-JP" sz="3300">
              <a:latin typeface="ＭＳ ゴシック" panose="020B0609070205080204" pitchFamily="49" charset="-128"/>
              <a:ea typeface="ＭＳ ゴシック" panose="020B0609070205080204" pitchFamily="49" charset="-128"/>
            </a:endParaRPr>
          </a:p>
          <a:p>
            <a:pPr marL="0" indent="0" algn="ctr">
              <a:buNone/>
            </a:pPr>
            <a:endParaRPr lang="en-US" altLang="ja-JP" sz="3300">
              <a:latin typeface="ＭＳ ゴシック" panose="020B0609070205080204" pitchFamily="49" charset="-128"/>
              <a:ea typeface="ＭＳ ゴシック" panose="020B0609070205080204" pitchFamily="49" charset="-128"/>
            </a:endParaRPr>
          </a:p>
          <a:p>
            <a:pPr marL="0" indent="0" algn="ctr">
              <a:buNone/>
            </a:pPr>
            <a:r>
              <a:rPr lang="ja-JP" altLang="en-US" sz="3300">
                <a:latin typeface="ＭＳ ゴシック" panose="020B0609070205080204" pitchFamily="49" charset="-128"/>
                <a:ea typeface="ＭＳ ゴシック" panose="020B0609070205080204" pitchFamily="49" charset="-128"/>
              </a:rPr>
              <a:t>調査協力企業の皆様に感謝申し上げます</a:t>
            </a:r>
            <a:endParaRPr lang="en-US" altLang="ja-JP" sz="330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38B86C1E-4E2D-4169-841B-B1ABE1E34AB0}"/>
              </a:ext>
            </a:extLst>
          </p:cNvPr>
          <p:cNvSpPr>
            <a:spLocks noGrp="1"/>
          </p:cNvSpPr>
          <p:nvPr>
            <p:ph type="sldNum" sz="quarter" idx="12"/>
          </p:nvPr>
        </p:nvSpPr>
        <p:spPr/>
        <p:txBody>
          <a:bodyPr/>
          <a:lstStyle/>
          <a:p>
            <a:fld id="{3B4D2EC4-1B58-483B-971C-946C9F6A56B1}" type="slidenum">
              <a:rPr kumimoji="1" lang="ja-JP" altLang="en-US" smtClean="0"/>
              <a:t>50</a:t>
            </a:fld>
            <a:endParaRPr kumimoji="1" lang="ja-JP" altLang="en-US"/>
          </a:p>
        </p:txBody>
      </p:sp>
    </p:spTree>
    <p:extLst>
      <p:ext uri="{BB962C8B-B14F-4D97-AF65-F5344CB8AC3E}">
        <p14:creationId xmlns:p14="http://schemas.microsoft.com/office/powerpoint/2010/main" val="15816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11000" r="-11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E9807-5F7A-40A1-A807-50B453B39B17}"/>
              </a:ext>
            </a:extLst>
          </p:cNvPr>
          <p:cNvSpPr>
            <a:spLocks noGrp="1"/>
          </p:cNvSpPr>
          <p:nvPr>
            <p:ph type="title"/>
          </p:nvPr>
        </p:nvSpPr>
        <p:spPr>
          <a:xfrm>
            <a:off x="1117600" y="185240"/>
            <a:ext cx="7397750" cy="1495572"/>
          </a:xfrm>
        </p:spPr>
        <p:txBody>
          <a:bodyPr>
            <a:noAutofit/>
          </a:bodyPr>
          <a:lstStyle/>
          <a:p>
            <a:r>
              <a:rPr lang="ja-JP" altLang="en-US" b="1">
                <a:latin typeface="ＭＳ ゴシック" panose="020B0609070205080204" pitchFamily="49" charset="-128"/>
                <a:ea typeface="ＭＳ ゴシック" panose="020B0609070205080204" pitchFamily="49" charset="-128"/>
              </a:rPr>
              <a:t>本研究における</a:t>
            </a:r>
            <a:br>
              <a:rPr lang="en-US" altLang="ja-JP" b="1">
                <a:latin typeface="ＭＳ ゴシック" panose="020B0609070205080204" pitchFamily="49" charset="-128"/>
                <a:ea typeface="ＭＳ ゴシック" panose="020B0609070205080204" pitchFamily="49" charset="-128"/>
              </a:rPr>
            </a:br>
            <a:r>
              <a:rPr lang="ja-JP" altLang="en-US" b="1">
                <a:latin typeface="ＭＳ ゴシック" panose="020B0609070205080204" pitchFamily="49" charset="-128"/>
                <a:ea typeface="ＭＳ ゴシック" panose="020B0609070205080204" pitchFamily="49" charset="-128"/>
              </a:rPr>
              <a:t>　　　再エネ新電力の特徴</a:t>
            </a:r>
            <a:endParaRPr kumimoji="1" lang="ja-JP" altLang="en-US" b="1">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1961F5CA-DD7D-4334-9FC3-5E6AA4B26773}"/>
              </a:ext>
            </a:extLst>
          </p:cNvPr>
          <p:cNvSpPr txBox="1"/>
          <p:nvPr/>
        </p:nvSpPr>
        <p:spPr>
          <a:xfrm>
            <a:off x="0" y="101010"/>
            <a:ext cx="1446028" cy="372139"/>
          </a:xfrm>
          <a:prstGeom prst="rect">
            <a:avLst/>
          </a:prstGeom>
          <a:noFill/>
        </p:spPr>
        <p:txBody>
          <a:bodyPr wrap="square" rtlCol="0">
            <a:spAutoFit/>
          </a:bodyPr>
          <a:lstStyle/>
          <a:p>
            <a:r>
              <a:rPr kumimoji="1" lang="ja-JP" altLang="en-US" b="1"/>
              <a:t>はじめに</a:t>
            </a:r>
          </a:p>
        </p:txBody>
      </p:sp>
      <p:sp>
        <p:nvSpPr>
          <p:cNvPr id="9" name="テキスト ボックス 8">
            <a:extLst>
              <a:ext uri="{FF2B5EF4-FFF2-40B4-BE49-F238E27FC236}">
                <a16:creationId xmlns:a16="http://schemas.microsoft.com/office/drawing/2014/main" id="{8C203FFF-A860-481F-8469-2E6C103270C7}"/>
              </a:ext>
            </a:extLst>
          </p:cNvPr>
          <p:cNvSpPr txBox="1"/>
          <p:nvPr/>
        </p:nvSpPr>
        <p:spPr>
          <a:xfrm>
            <a:off x="63233" y="1845198"/>
            <a:ext cx="9017533" cy="3985706"/>
          </a:xfrm>
          <a:prstGeom prst="rect">
            <a:avLst/>
          </a:prstGeom>
          <a:noFill/>
        </p:spPr>
        <p:txBody>
          <a:bodyPr wrap="square" rtlCol="0">
            <a:spAutoFit/>
          </a:bodyPr>
          <a:lstStyle/>
          <a:p>
            <a:r>
              <a:rPr lang="ja-JP" altLang="en-US" sz="3200" b="1">
                <a:latin typeface="ＭＳ ゴシック" panose="020B0609070205080204" pitchFamily="49" charset="-128"/>
                <a:ea typeface="ＭＳ ゴシック" panose="020B0609070205080204" pitchFamily="49" charset="-128"/>
              </a:rPr>
              <a:t>・電源構成や環境負荷などの情報を一般消費者　</a:t>
            </a:r>
            <a:br>
              <a:rPr lang="en-US" altLang="ja-JP" sz="3200" b="1">
                <a:latin typeface="ＭＳ ゴシック" panose="020B0609070205080204" pitchFamily="49" charset="-128"/>
                <a:ea typeface="ＭＳ ゴシック" panose="020B0609070205080204" pitchFamily="49" charset="-128"/>
              </a:rPr>
            </a:br>
            <a:r>
              <a:rPr lang="ja-JP" altLang="en-US" sz="3200" b="1">
                <a:latin typeface="ＭＳ ゴシック" panose="020B0609070205080204" pitchFamily="49" charset="-128"/>
                <a:ea typeface="ＭＳ ゴシック" panose="020B0609070205080204" pitchFamily="49" charset="-128"/>
              </a:rPr>
              <a:t>　にわかりやすく開示している</a:t>
            </a:r>
            <a:endParaRPr lang="en-US" altLang="ja-JP" sz="3200" b="1">
              <a:latin typeface="ＭＳ ゴシック" panose="020B0609070205080204" pitchFamily="49" charset="-128"/>
              <a:ea typeface="ＭＳ ゴシック" panose="020B0609070205080204" pitchFamily="49" charset="-128"/>
            </a:endParaRPr>
          </a:p>
          <a:p>
            <a:endParaRPr lang="en-US" altLang="ja-JP" sz="1050" b="1">
              <a:latin typeface="ＭＳ ゴシック" panose="020B0609070205080204" pitchFamily="49" charset="-128"/>
              <a:ea typeface="ＭＳ ゴシック" panose="020B0609070205080204" pitchFamily="49" charset="-128"/>
            </a:endParaRPr>
          </a:p>
          <a:p>
            <a:r>
              <a:rPr lang="ja-JP" altLang="en-US" sz="3200" b="1">
                <a:latin typeface="ＭＳ ゴシック" panose="020B0609070205080204" pitchFamily="49" charset="-128"/>
                <a:ea typeface="ＭＳ ゴシック" panose="020B0609070205080204" pitchFamily="49" charset="-128"/>
              </a:rPr>
              <a:t>・原子力発電所や石炭火力発電所からの調達</a:t>
            </a:r>
            <a:br>
              <a:rPr lang="en-US" altLang="ja-JP" sz="3200" b="1">
                <a:latin typeface="ＭＳ ゴシック" panose="020B0609070205080204" pitchFamily="49" charset="-128"/>
                <a:ea typeface="ＭＳ ゴシック" panose="020B0609070205080204" pitchFamily="49" charset="-128"/>
              </a:rPr>
            </a:br>
            <a:r>
              <a:rPr lang="ja-JP" altLang="en-US" sz="3200" b="1">
                <a:latin typeface="ＭＳ ゴシック" panose="020B0609070205080204" pitchFamily="49" charset="-128"/>
                <a:ea typeface="ＭＳ ゴシック" panose="020B0609070205080204" pitchFamily="49" charset="-128"/>
              </a:rPr>
              <a:t>　をしていない（常時バックアップ分は除く）</a:t>
            </a:r>
            <a:endParaRPr lang="en-US" altLang="ja-JP" sz="3200" b="1">
              <a:latin typeface="ＭＳ ゴシック" panose="020B0609070205080204" pitchFamily="49" charset="-128"/>
              <a:ea typeface="ＭＳ ゴシック" panose="020B0609070205080204" pitchFamily="49" charset="-128"/>
            </a:endParaRPr>
          </a:p>
          <a:p>
            <a:r>
              <a:rPr lang="ja-JP" altLang="en-US" sz="800" b="1">
                <a:latin typeface="ＭＳ ゴシック" panose="020B0609070205080204" pitchFamily="49" charset="-128"/>
                <a:ea typeface="ＭＳ ゴシック" panose="020B0609070205080204" pitchFamily="49" charset="-128"/>
              </a:rPr>
              <a:t>　</a:t>
            </a:r>
            <a:br>
              <a:rPr lang="ja-JP" altLang="en-US" sz="3200" b="1">
                <a:latin typeface="ＭＳ ゴシック" panose="020B0609070205080204" pitchFamily="49" charset="-128"/>
                <a:ea typeface="ＭＳ ゴシック" panose="020B0609070205080204" pitchFamily="49" charset="-128"/>
              </a:rPr>
            </a:br>
            <a:r>
              <a:rPr lang="ja-JP" altLang="en-US" sz="3200" b="1">
                <a:latin typeface="ＭＳ ゴシック" panose="020B0609070205080204" pitchFamily="49" charset="-128"/>
                <a:ea typeface="ＭＳ ゴシック" panose="020B0609070205080204" pitchFamily="49" charset="-128"/>
              </a:rPr>
              <a:t>・大手電力会社と資本関係がない</a:t>
            </a:r>
            <a:endParaRPr lang="en-US" altLang="ja-JP" sz="3200" b="1">
              <a:latin typeface="ＭＳ ゴシック" panose="020B0609070205080204" pitchFamily="49" charset="-128"/>
              <a:ea typeface="ＭＳ ゴシック" panose="020B0609070205080204" pitchFamily="49" charset="-128"/>
            </a:endParaRPr>
          </a:p>
          <a:p>
            <a:endParaRPr lang="en-US" altLang="ja-JP" sz="1050" b="1">
              <a:latin typeface="ＭＳ ゴシック" panose="020B0609070205080204" pitchFamily="49" charset="-128"/>
              <a:ea typeface="ＭＳ ゴシック" panose="020B0609070205080204" pitchFamily="49" charset="-128"/>
            </a:endParaRPr>
          </a:p>
          <a:p>
            <a:r>
              <a:rPr kumimoji="1" lang="ja-JP" altLang="en-US" sz="3200" b="1">
                <a:latin typeface="ＭＳ ゴシック" panose="020B0609070205080204" pitchFamily="49" charset="-128"/>
                <a:ea typeface="ＭＳ ゴシック" panose="020B0609070205080204" pitchFamily="49" charset="-128"/>
              </a:rPr>
              <a:t>・付加価値競争をしている企業がある</a:t>
            </a:r>
            <a:endParaRPr kumimoji="1" lang="en-US" altLang="ja-JP" sz="3200" b="1">
              <a:latin typeface="ＭＳ ゴシック" panose="020B0609070205080204" pitchFamily="49" charset="-128"/>
              <a:ea typeface="ＭＳ ゴシック" panose="020B0609070205080204" pitchFamily="49" charset="-128"/>
            </a:endParaRPr>
          </a:p>
          <a:p>
            <a:r>
              <a:rPr kumimoji="1" lang="ja-JP" altLang="en-US" sz="3200" b="1">
                <a:latin typeface="ＭＳ ゴシック" panose="020B0609070205080204" pitchFamily="49" charset="-128"/>
                <a:ea typeface="ＭＳ ゴシック" panose="020B0609070205080204" pitchFamily="49" charset="-128"/>
              </a:rPr>
              <a:t>　付加価値例：環境貢献性、契約付随サービス</a:t>
            </a:r>
          </a:p>
        </p:txBody>
      </p:sp>
      <p:sp>
        <p:nvSpPr>
          <p:cNvPr id="3" name="スライド番号プレースホルダー 2">
            <a:extLst>
              <a:ext uri="{FF2B5EF4-FFF2-40B4-BE49-F238E27FC236}">
                <a16:creationId xmlns:a16="http://schemas.microsoft.com/office/drawing/2014/main" id="{8EE6BC31-1B5E-4022-8878-82FC62F0C5AD}"/>
              </a:ext>
            </a:extLst>
          </p:cNvPr>
          <p:cNvSpPr>
            <a:spLocks noGrp="1"/>
          </p:cNvSpPr>
          <p:nvPr>
            <p:ph type="sldNum" sz="quarter" idx="12"/>
          </p:nvPr>
        </p:nvSpPr>
        <p:spPr/>
        <p:txBody>
          <a:bodyPr/>
          <a:lstStyle/>
          <a:p>
            <a:fld id="{3B4D2EC4-1B58-483B-971C-946C9F6A56B1}" type="slidenum">
              <a:rPr kumimoji="1" lang="ja-JP" altLang="en-US" smtClean="0"/>
              <a:t>6</a:t>
            </a:fld>
            <a:endParaRPr kumimoji="1" lang="ja-JP" altLang="en-US"/>
          </a:p>
        </p:txBody>
      </p:sp>
    </p:spTree>
    <p:extLst>
      <p:ext uri="{BB962C8B-B14F-4D97-AF65-F5344CB8AC3E}">
        <p14:creationId xmlns:p14="http://schemas.microsoft.com/office/powerpoint/2010/main" val="347836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AD680F-6021-4229-986A-2D6C84B76BCC}"/>
              </a:ext>
            </a:extLst>
          </p:cNvPr>
          <p:cNvSpPr>
            <a:spLocks noGrp="1"/>
          </p:cNvSpPr>
          <p:nvPr>
            <p:ph type="title"/>
          </p:nvPr>
        </p:nvSpPr>
        <p:spPr>
          <a:xfrm>
            <a:off x="4974263" y="1984443"/>
            <a:ext cx="3483937" cy="2889114"/>
          </a:xfrm>
        </p:spPr>
        <p:txBody>
          <a:bodyPr vert="horz" lIns="91440" tIns="45720" rIns="91440" bIns="45720" rtlCol="0" anchor="ctr">
            <a:normAutofit/>
          </a:bodyPr>
          <a:lstStyle/>
          <a:p>
            <a:r>
              <a:rPr lang="ja-JP" altLang="ja-JP" sz="4700" b="1" dirty="0">
                <a:latin typeface="ＭＳ ゴシック" panose="020B0609070205080204" pitchFamily="49" charset="-128"/>
                <a:ea typeface="ＭＳ ゴシック" panose="020B0609070205080204" pitchFamily="49" charset="-128"/>
              </a:rPr>
              <a:t>第１章　</a:t>
            </a:r>
            <a:br>
              <a:rPr lang="ja-JP" altLang="ja-JP" sz="4700" b="1" dirty="0">
                <a:latin typeface="ＭＳ ゴシック" panose="020B0609070205080204" pitchFamily="49" charset="-128"/>
                <a:ea typeface="ＭＳ ゴシック" panose="020B0609070205080204" pitchFamily="49" charset="-128"/>
              </a:rPr>
            </a:br>
            <a:r>
              <a:rPr lang="ja-JP" altLang="ja-JP" sz="4700" b="1" dirty="0">
                <a:latin typeface="ＭＳ ゴシック" panose="020B0609070205080204" pitchFamily="49" charset="-128"/>
                <a:ea typeface="ＭＳ ゴシック" panose="020B0609070205080204" pitchFamily="49" charset="-128"/>
              </a:rPr>
              <a:t>日本の</a:t>
            </a:r>
            <a:br>
              <a:rPr lang="ja-JP" altLang="ja-JP" sz="4700" b="1" dirty="0">
                <a:latin typeface="ＭＳ ゴシック" panose="020B0609070205080204" pitchFamily="49" charset="-128"/>
                <a:ea typeface="ＭＳ ゴシック" panose="020B0609070205080204" pitchFamily="49" charset="-128"/>
              </a:rPr>
            </a:br>
            <a:r>
              <a:rPr lang="ja-JP" altLang="ja-JP" sz="4700" b="1" dirty="0">
                <a:latin typeface="ＭＳ ゴシック" panose="020B0609070205080204" pitchFamily="49" charset="-128"/>
                <a:ea typeface="ＭＳ ゴシック" panose="020B0609070205080204" pitchFamily="49" charset="-128"/>
              </a:rPr>
              <a:t>電力業界の現状</a:t>
            </a:r>
            <a:endParaRPr kumimoji="1" lang="ja-JP" altLang="ja-JP" sz="4700" b="1" dirty="0">
              <a:latin typeface="ＭＳ ゴシック" panose="020B0609070205080204" pitchFamily="49" charset="-128"/>
              <a:ea typeface="ＭＳ ゴシック" panose="020B0609070205080204" pitchFamily="49" charset="-128"/>
            </a:endParaRP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図 4" descr="雲, 曇り, 男, 飛ぶ が含まれている画像&#10;&#10;自動的に生成された説明">
            <a:extLst>
              <a:ext uri="{FF2B5EF4-FFF2-40B4-BE49-F238E27FC236}">
                <a16:creationId xmlns:a16="http://schemas.microsoft.com/office/drawing/2014/main" id="{B96C9A2D-90A3-40A4-8E60-0CC3A73E518C}"/>
              </a:ext>
            </a:extLst>
          </p:cNvPr>
          <p:cNvPicPr>
            <a:picLocks noChangeAspect="1"/>
          </p:cNvPicPr>
          <p:nvPr/>
        </p:nvPicPr>
        <p:blipFill rotWithShape="1">
          <a:blip r:embed="rId2">
            <a:extLst>
              <a:ext uri="{28A0092B-C50C-407E-A947-70E740481C1C}">
                <a14:useLocalDpi xmlns:a14="http://schemas.microsoft.com/office/drawing/2010/main" val="0"/>
              </a:ext>
            </a:extLst>
          </a:blip>
          <a:srcRect l="44712" r="15925" b="2"/>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スライド番号プレースホルダー 2">
            <a:extLst>
              <a:ext uri="{FF2B5EF4-FFF2-40B4-BE49-F238E27FC236}">
                <a16:creationId xmlns:a16="http://schemas.microsoft.com/office/drawing/2014/main" id="{DCEA2813-FE92-4C67-98A5-E75E0F36E03F}"/>
              </a:ext>
            </a:extLst>
          </p:cNvPr>
          <p:cNvSpPr>
            <a:spLocks noGrp="1"/>
          </p:cNvSpPr>
          <p:nvPr>
            <p:ph type="sldNum" sz="quarter" idx="12"/>
          </p:nvPr>
        </p:nvSpPr>
        <p:spPr>
          <a:xfrm>
            <a:off x="8046719" y="6106682"/>
            <a:ext cx="493273" cy="548640"/>
          </a:xfrm>
          <a:prstGeom prst="ellipse">
            <a:avLst/>
          </a:prstGeom>
          <a:solidFill>
            <a:srgbClr val="7F7F7F"/>
          </a:solidFill>
        </p:spPr>
        <p:txBody>
          <a:bodyPr vert="horz" lIns="91440" tIns="45720" rIns="91440" bIns="45720" rtlCol="0" anchor="ctr">
            <a:normAutofit/>
          </a:bodyPr>
          <a:lstStyle/>
          <a:p>
            <a:pPr algn="ctr" defTabSz="914400">
              <a:spcAft>
                <a:spcPts val="600"/>
              </a:spcAft>
              <a:defRPr/>
            </a:pPr>
            <a:fld id="{3B4D2EC4-1B58-483B-971C-946C9F6A56B1}" type="slidenum">
              <a:rPr lang="en-US" altLang="ja-JP" sz="1300">
                <a:solidFill>
                  <a:srgbClr val="FFFFFF"/>
                </a:solidFill>
                <a:latin typeface="Calibri" panose="020F0502020204030204"/>
              </a:rPr>
              <a:pPr algn="ctr" defTabSz="914400">
                <a:spcAft>
                  <a:spcPts val="600"/>
                </a:spcAft>
                <a:defRPr/>
              </a:pPr>
              <a:t>7</a:t>
            </a:fld>
            <a:endParaRPr lang="en-US" altLang="ja-JP" sz="1300" dirty="0">
              <a:solidFill>
                <a:srgbClr val="FFFFFF"/>
              </a:solidFill>
              <a:latin typeface="Calibri" panose="020F0502020204030204"/>
            </a:endParaRPr>
          </a:p>
        </p:txBody>
      </p:sp>
    </p:spTree>
    <p:extLst>
      <p:ext uri="{BB962C8B-B14F-4D97-AF65-F5344CB8AC3E}">
        <p14:creationId xmlns:p14="http://schemas.microsoft.com/office/powerpoint/2010/main" val="2524258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夕日が沈む様子&#10;&#10;自動的に生成された説明">
            <a:extLst>
              <a:ext uri="{FF2B5EF4-FFF2-40B4-BE49-F238E27FC236}">
                <a16:creationId xmlns:a16="http://schemas.microsoft.com/office/drawing/2014/main" id="{0E1362F6-297B-4B02-B931-8D35AF041E30}"/>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7026" y="597"/>
            <a:ext cx="9144000" cy="6858000"/>
          </a:xfrm>
          <a:prstGeom prst="rect">
            <a:avLst/>
          </a:prstGeom>
        </p:spPr>
      </p:pic>
      <p:sp>
        <p:nvSpPr>
          <p:cNvPr id="2" name="タイトル 1">
            <a:extLst>
              <a:ext uri="{FF2B5EF4-FFF2-40B4-BE49-F238E27FC236}">
                <a16:creationId xmlns:a16="http://schemas.microsoft.com/office/drawing/2014/main" id="{A3D96F7D-F333-4108-B52D-8CA1A6F72A5D}"/>
              </a:ext>
            </a:extLst>
          </p:cNvPr>
          <p:cNvSpPr>
            <a:spLocks noGrp="1"/>
          </p:cNvSpPr>
          <p:nvPr>
            <p:ph type="title"/>
          </p:nvPr>
        </p:nvSpPr>
        <p:spPr>
          <a:xfrm>
            <a:off x="388759" y="287048"/>
            <a:ext cx="5155250" cy="1154487"/>
          </a:xfrm>
        </p:spPr>
        <p:txBody>
          <a:bodyPr>
            <a:normAutofit fontScale="90000"/>
          </a:bodyPr>
          <a:lstStyle/>
          <a:p>
            <a:pPr algn="ctr"/>
            <a:r>
              <a:rPr lang="ja-JP" altLang="en-US" sz="4800" b="1">
                <a:solidFill>
                  <a:schemeClr val="tx1">
                    <a:lumMod val="95000"/>
                    <a:lumOff val="5000"/>
                  </a:schemeClr>
                </a:solidFill>
                <a:latin typeface="ＭＳ ゴシック" panose="020B0609070205080204" pitchFamily="49" charset="-128"/>
                <a:ea typeface="ＭＳ ゴシック" panose="020B0609070205080204" pitchFamily="49" charset="-128"/>
              </a:rPr>
              <a:t>独占が続く電力市場</a:t>
            </a:r>
          </a:p>
        </p:txBody>
      </p:sp>
      <p:sp>
        <p:nvSpPr>
          <p:cNvPr id="9" name="テキスト ボックス 8">
            <a:extLst>
              <a:ext uri="{FF2B5EF4-FFF2-40B4-BE49-F238E27FC236}">
                <a16:creationId xmlns:a16="http://schemas.microsoft.com/office/drawing/2014/main" id="{CF7213B9-1553-4B4D-9F63-D0E8CD0DBC65}"/>
              </a:ext>
            </a:extLst>
          </p:cNvPr>
          <p:cNvSpPr txBox="1"/>
          <p:nvPr/>
        </p:nvSpPr>
        <p:spPr>
          <a:xfrm>
            <a:off x="0" y="124389"/>
            <a:ext cx="999460" cy="369332"/>
          </a:xfrm>
          <a:prstGeom prst="rect">
            <a:avLst/>
          </a:prstGeom>
          <a:noFill/>
        </p:spPr>
        <p:txBody>
          <a:bodyPr wrap="square" rtlCol="0">
            <a:spAutoFit/>
          </a:bodyPr>
          <a:lstStyle/>
          <a:p>
            <a:r>
              <a:rPr kumimoji="1" lang="ja-JP" altLang="en-US" b="1"/>
              <a:t>１章</a:t>
            </a:r>
          </a:p>
        </p:txBody>
      </p:sp>
      <p:pic>
        <p:nvPicPr>
          <p:cNvPr id="15" name="図 14" descr="花 が含まれている画像&#10;&#10;自動的に生成された説明">
            <a:extLst>
              <a:ext uri="{FF2B5EF4-FFF2-40B4-BE49-F238E27FC236}">
                <a16:creationId xmlns:a16="http://schemas.microsoft.com/office/drawing/2014/main" id="{25A5A209-BB99-4DE9-9DA0-9FD60BA49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825" y="969416"/>
            <a:ext cx="6313714" cy="5893425"/>
          </a:xfrm>
          <a:prstGeom prst="rect">
            <a:avLst/>
          </a:prstGeom>
        </p:spPr>
      </p:pic>
      <p:sp>
        <p:nvSpPr>
          <p:cNvPr id="16" name="四角形: 角を丸くする 15">
            <a:extLst>
              <a:ext uri="{FF2B5EF4-FFF2-40B4-BE49-F238E27FC236}">
                <a16:creationId xmlns:a16="http://schemas.microsoft.com/office/drawing/2014/main" id="{7ED00C51-0ED7-4EE0-803F-15C5FCEB07B1}"/>
              </a:ext>
            </a:extLst>
          </p:cNvPr>
          <p:cNvSpPr/>
          <p:nvPr/>
        </p:nvSpPr>
        <p:spPr>
          <a:xfrm>
            <a:off x="7223088" y="4465568"/>
            <a:ext cx="1483178" cy="36980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ＭＳ ゴシック" panose="020B0609070205080204" pitchFamily="49" charset="-128"/>
                <a:ea typeface="ＭＳ ゴシック" panose="020B0609070205080204" pitchFamily="49" charset="-128"/>
              </a:rPr>
              <a:t>東京電力</a:t>
            </a:r>
          </a:p>
        </p:txBody>
      </p:sp>
      <p:sp>
        <p:nvSpPr>
          <p:cNvPr id="26" name="四角形: 角を丸くする 25">
            <a:extLst>
              <a:ext uri="{FF2B5EF4-FFF2-40B4-BE49-F238E27FC236}">
                <a16:creationId xmlns:a16="http://schemas.microsoft.com/office/drawing/2014/main" id="{3CA13503-B764-4BEB-B066-A08BEFC3405D}"/>
              </a:ext>
            </a:extLst>
          </p:cNvPr>
          <p:cNvSpPr/>
          <p:nvPr/>
        </p:nvSpPr>
        <p:spPr>
          <a:xfrm>
            <a:off x="7655379" y="3004458"/>
            <a:ext cx="1298121" cy="30993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ＭＳ ゴシック" panose="020B0609070205080204" pitchFamily="49" charset="-128"/>
                <a:ea typeface="ＭＳ ゴシック" panose="020B0609070205080204" pitchFamily="49" charset="-128"/>
              </a:rPr>
              <a:t>東北電力</a:t>
            </a:r>
          </a:p>
        </p:txBody>
      </p:sp>
      <p:sp>
        <p:nvSpPr>
          <p:cNvPr id="27" name="四角形: 角を丸くする 26">
            <a:extLst>
              <a:ext uri="{FF2B5EF4-FFF2-40B4-BE49-F238E27FC236}">
                <a16:creationId xmlns:a16="http://schemas.microsoft.com/office/drawing/2014/main" id="{7D9CFB75-1303-4BD7-8CD3-75E49DB231F1}"/>
              </a:ext>
            </a:extLst>
          </p:cNvPr>
          <p:cNvSpPr/>
          <p:nvPr/>
        </p:nvSpPr>
        <p:spPr>
          <a:xfrm>
            <a:off x="4003221" y="4120243"/>
            <a:ext cx="1377043" cy="35378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ＭＳ ゴシック" panose="020B0609070205080204" pitchFamily="49" charset="-128"/>
                <a:ea typeface="ＭＳ ゴシック" panose="020B0609070205080204" pitchFamily="49" charset="-128"/>
              </a:rPr>
              <a:t>関西電力</a:t>
            </a:r>
          </a:p>
        </p:txBody>
      </p:sp>
      <p:sp>
        <p:nvSpPr>
          <p:cNvPr id="28" name="四角形: 角を丸くする 27">
            <a:extLst>
              <a:ext uri="{FF2B5EF4-FFF2-40B4-BE49-F238E27FC236}">
                <a16:creationId xmlns:a16="http://schemas.microsoft.com/office/drawing/2014/main" id="{39F6E095-6A36-4C82-846E-1E15CF25C1BF}"/>
              </a:ext>
            </a:extLst>
          </p:cNvPr>
          <p:cNvSpPr/>
          <p:nvPr/>
        </p:nvSpPr>
        <p:spPr>
          <a:xfrm>
            <a:off x="1816524" y="5578649"/>
            <a:ext cx="1392955" cy="36933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ＭＳ ゴシック" panose="020B0609070205080204" pitchFamily="49" charset="-128"/>
                <a:ea typeface="ＭＳ ゴシック" panose="020B0609070205080204" pitchFamily="49" charset="-128"/>
              </a:rPr>
              <a:t>九州電力</a:t>
            </a:r>
          </a:p>
        </p:txBody>
      </p:sp>
      <p:sp>
        <p:nvSpPr>
          <p:cNvPr id="29" name="四角形: 角を丸くする 28">
            <a:extLst>
              <a:ext uri="{FF2B5EF4-FFF2-40B4-BE49-F238E27FC236}">
                <a16:creationId xmlns:a16="http://schemas.microsoft.com/office/drawing/2014/main" id="{809C9F3D-386A-4553-9078-6723DA4BB1FA}"/>
              </a:ext>
            </a:extLst>
          </p:cNvPr>
          <p:cNvSpPr/>
          <p:nvPr/>
        </p:nvSpPr>
        <p:spPr>
          <a:xfrm>
            <a:off x="2841906" y="4816361"/>
            <a:ext cx="1262008" cy="35378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ＭＳ ゴシック" panose="020B0609070205080204" pitchFamily="49" charset="-128"/>
                <a:ea typeface="ＭＳ ゴシック" panose="020B0609070205080204" pitchFamily="49" charset="-128"/>
              </a:rPr>
              <a:t>中国電力</a:t>
            </a:r>
          </a:p>
        </p:txBody>
      </p:sp>
      <p:sp>
        <p:nvSpPr>
          <p:cNvPr id="30" name="四角形: 角を丸くする 29">
            <a:extLst>
              <a:ext uri="{FF2B5EF4-FFF2-40B4-BE49-F238E27FC236}">
                <a16:creationId xmlns:a16="http://schemas.microsoft.com/office/drawing/2014/main" id="{14973C62-46B0-405F-9CDC-4DF821CC4C39}"/>
              </a:ext>
            </a:extLst>
          </p:cNvPr>
          <p:cNvSpPr/>
          <p:nvPr/>
        </p:nvSpPr>
        <p:spPr>
          <a:xfrm>
            <a:off x="4715326" y="6121286"/>
            <a:ext cx="1329875" cy="36933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ＭＳ ゴシック" panose="020B0609070205080204" pitchFamily="49" charset="-128"/>
                <a:ea typeface="ＭＳ ゴシック" panose="020B0609070205080204" pitchFamily="49" charset="-128"/>
              </a:rPr>
              <a:t>四国電力</a:t>
            </a:r>
          </a:p>
        </p:txBody>
      </p:sp>
      <p:sp>
        <p:nvSpPr>
          <p:cNvPr id="32" name="四角形: 角を丸くする 31">
            <a:extLst>
              <a:ext uri="{FF2B5EF4-FFF2-40B4-BE49-F238E27FC236}">
                <a16:creationId xmlns:a16="http://schemas.microsoft.com/office/drawing/2014/main" id="{11A4034C-79C5-424F-B1AE-8144AEC9B93A}"/>
              </a:ext>
            </a:extLst>
          </p:cNvPr>
          <p:cNvSpPr/>
          <p:nvPr/>
        </p:nvSpPr>
        <p:spPr>
          <a:xfrm>
            <a:off x="5934522" y="5393983"/>
            <a:ext cx="1285527" cy="36933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ＭＳ ゴシック" panose="020B0609070205080204" pitchFamily="49" charset="-128"/>
                <a:ea typeface="ＭＳ ゴシック" panose="020B0609070205080204" pitchFamily="49" charset="-128"/>
              </a:rPr>
              <a:t>中部電力</a:t>
            </a:r>
          </a:p>
        </p:txBody>
      </p:sp>
      <p:sp>
        <p:nvSpPr>
          <p:cNvPr id="33" name="四角形: 角を丸くする 32">
            <a:extLst>
              <a:ext uri="{FF2B5EF4-FFF2-40B4-BE49-F238E27FC236}">
                <a16:creationId xmlns:a16="http://schemas.microsoft.com/office/drawing/2014/main" id="{8FEA0414-636C-4077-888B-F728EBE5C89A}"/>
              </a:ext>
            </a:extLst>
          </p:cNvPr>
          <p:cNvSpPr/>
          <p:nvPr/>
        </p:nvSpPr>
        <p:spPr>
          <a:xfrm>
            <a:off x="4844143" y="3564785"/>
            <a:ext cx="1230086" cy="35378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ＭＳ ゴシック" panose="020B0609070205080204" pitchFamily="49" charset="-128"/>
                <a:ea typeface="ＭＳ ゴシック" panose="020B0609070205080204" pitchFamily="49" charset="-128"/>
              </a:rPr>
              <a:t>北陸電力</a:t>
            </a:r>
          </a:p>
        </p:txBody>
      </p:sp>
      <p:sp>
        <p:nvSpPr>
          <p:cNvPr id="34" name="四角形: 角を丸くする 33">
            <a:extLst>
              <a:ext uri="{FF2B5EF4-FFF2-40B4-BE49-F238E27FC236}">
                <a16:creationId xmlns:a16="http://schemas.microsoft.com/office/drawing/2014/main" id="{F5695049-BBAA-4B02-BA3B-4E04FC2FFBB4}"/>
              </a:ext>
            </a:extLst>
          </p:cNvPr>
          <p:cNvSpPr/>
          <p:nvPr/>
        </p:nvSpPr>
        <p:spPr>
          <a:xfrm>
            <a:off x="5540695" y="1022939"/>
            <a:ext cx="1530276" cy="35378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ＭＳ ゴシック" panose="020B0609070205080204" pitchFamily="49" charset="-128"/>
                <a:ea typeface="ＭＳ ゴシック" panose="020B0609070205080204" pitchFamily="49" charset="-128"/>
              </a:rPr>
              <a:t>北海道電力</a:t>
            </a:r>
          </a:p>
        </p:txBody>
      </p:sp>
      <p:cxnSp>
        <p:nvCxnSpPr>
          <p:cNvPr id="36" name="直線コネクタ 35">
            <a:extLst>
              <a:ext uri="{FF2B5EF4-FFF2-40B4-BE49-F238E27FC236}">
                <a16:creationId xmlns:a16="http://schemas.microsoft.com/office/drawing/2014/main" id="{CF24365E-D959-4E5E-8D60-A7DACA604CE5}"/>
              </a:ext>
            </a:extLst>
          </p:cNvPr>
          <p:cNvCxnSpPr/>
          <p:nvPr/>
        </p:nvCxnSpPr>
        <p:spPr>
          <a:xfrm>
            <a:off x="7032171" y="1358220"/>
            <a:ext cx="454479" cy="30729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120691C7-FDAA-4E91-B547-B8012D5B83EB}"/>
              </a:ext>
            </a:extLst>
          </p:cNvPr>
          <p:cNvCxnSpPr/>
          <p:nvPr/>
        </p:nvCxnSpPr>
        <p:spPr>
          <a:xfrm flipH="1">
            <a:off x="7359921" y="3314393"/>
            <a:ext cx="379822" cy="22610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7F8BEE90-02C1-4DB6-83F0-5D9F023C7347}"/>
              </a:ext>
            </a:extLst>
          </p:cNvPr>
          <p:cNvCxnSpPr/>
          <p:nvPr/>
        </p:nvCxnSpPr>
        <p:spPr>
          <a:xfrm flipH="1">
            <a:off x="6858000" y="4583309"/>
            <a:ext cx="362049" cy="17644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1D88391-3C9C-4795-9377-FCEBC06B8920}"/>
              </a:ext>
            </a:extLst>
          </p:cNvPr>
          <p:cNvCxnSpPr>
            <a:cxnSpLocks/>
          </p:cNvCxnSpPr>
          <p:nvPr/>
        </p:nvCxnSpPr>
        <p:spPr>
          <a:xfrm flipV="1">
            <a:off x="6045201" y="4759751"/>
            <a:ext cx="0" cy="63423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C1CD355-B555-47B3-9CEC-759454A5D0CE}"/>
              </a:ext>
            </a:extLst>
          </p:cNvPr>
          <p:cNvCxnSpPr/>
          <p:nvPr/>
        </p:nvCxnSpPr>
        <p:spPr>
          <a:xfrm>
            <a:off x="5692812" y="3918570"/>
            <a:ext cx="163702" cy="37856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0673563B-FF2F-4505-AD5F-C6F9D60CB251}"/>
              </a:ext>
            </a:extLst>
          </p:cNvPr>
          <p:cNvCxnSpPr/>
          <p:nvPr/>
        </p:nvCxnSpPr>
        <p:spPr>
          <a:xfrm flipH="1" flipV="1">
            <a:off x="4844143" y="5393983"/>
            <a:ext cx="181860" cy="72730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421459D-110F-4596-B61B-7186F7861181}"/>
              </a:ext>
            </a:extLst>
          </p:cNvPr>
          <p:cNvCxnSpPr>
            <a:cxnSpLocks/>
          </p:cNvCxnSpPr>
          <p:nvPr/>
        </p:nvCxnSpPr>
        <p:spPr>
          <a:xfrm>
            <a:off x="4354286" y="4474028"/>
            <a:ext cx="878117" cy="36134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CC5F5EE-C03D-4333-83C4-F406811129C0}"/>
              </a:ext>
            </a:extLst>
          </p:cNvPr>
          <p:cNvCxnSpPr/>
          <p:nvPr/>
        </p:nvCxnSpPr>
        <p:spPr>
          <a:xfrm>
            <a:off x="4103914" y="4861622"/>
            <a:ext cx="478342" cy="21524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ABE23235-FF37-41CD-BB2D-E04D088F8F85}"/>
              </a:ext>
            </a:extLst>
          </p:cNvPr>
          <p:cNvCxnSpPr>
            <a:stCxn id="28" idx="3"/>
          </p:cNvCxnSpPr>
          <p:nvPr/>
        </p:nvCxnSpPr>
        <p:spPr>
          <a:xfrm flipV="1">
            <a:off x="3209479" y="5757634"/>
            <a:ext cx="780450" cy="568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E46A3CF6-52FC-43C4-98A7-0A169380A2C5}"/>
              </a:ext>
            </a:extLst>
          </p:cNvPr>
          <p:cNvSpPr txBox="1"/>
          <p:nvPr/>
        </p:nvSpPr>
        <p:spPr>
          <a:xfrm>
            <a:off x="102234" y="1529115"/>
            <a:ext cx="4936944" cy="1754326"/>
          </a:xfrm>
          <a:prstGeom prst="rect">
            <a:avLst/>
          </a:prstGeom>
          <a:noFill/>
        </p:spPr>
        <p:txBody>
          <a:bodyPr wrap="square" rtlCol="0">
            <a:spAutoFit/>
          </a:bodyPr>
          <a:lstStyle/>
          <a:p>
            <a:r>
              <a:rPr kumimoji="1" lang="ja-JP" altLang="en-US" sz="3600" b="1">
                <a:latin typeface="ＭＳ ゴシック" panose="020B0609070205080204" pitchFamily="49" charset="-128"/>
                <a:ea typeface="ＭＳ ゴシック" panose="020B0609070205080204" pitchFamily="49" charset="-128"/>
              </a:rPr>
              <a:t>電力事業</a:t>
            </a:r>
            <a:r>
              <a:rPr kumimoji="1" lang="en-US" altLang="ja-JP" sz="3600" b="1">
                <a:latin typeface="ＭＳ ゴシック" panose="020B0609070205080204" pitchFamily="49" charset="-128"/>
                <a:ea typeface="ＭＳ ゴシック" panose="020B0609070205080204" pitchFamily="49" charset="-128"/>
              </a:rPr>
              <a:t>3</a:t>
            </a:r>
            <a:r>
              <a:rPr kumimoji="1" lang="ja-JP" altLang="en-US" sz="3600" b="1">
                <a:latin typeface="ＭＳ ゴシック" panose="020B0609070205080204" pitchFamily="49" charset="-128"/>
                <a:ea typeface="ＭＳ ゴシック" panose="020B0609070205080204" pitchFamily="49" charset="-128"/>
              </a:rPr>
              <a:t>部門</a:t>
            </a:r>
            <a:r>
              <a:rPr kumimoji="1" lang="en-US" altLang="ja-JP" sz="3600" b="1" baseline="30000">
                <a:latin typeface="ＭＳ ゴシック" panose="020B0609070205080204" pitchFamily="49" charset="-128"/>
                <a:ea typeface="ＭＳ ゴシック" panose="020B0609070205080204" pitchFamily="49" charset="-128"/>
              </a:rPr>
              <a:t>※</a:t>
            </a:r>
            <a:r>
              <a:rPr kumimoji="1" lang="ja-JP" altLang="en-US" sz="3600" b="1">
                <a:latin typeface="ＭＳ ゴシック" panose="020B0609070205080204" pitchFamily="49" charset="-128"/>
                <a:ea typeface="ＭＳ ゴシック" panose="020B0609070205080204" pitchFamily="49" charset="-128"/>
              </a:rPr>
              <a:t>を大手電力会社</a:t>
            </a:r>
            <a:r>
              <a:rPr kumimoji="1" lang="en-US" altLang="ja-JP" sz="3600" b="1">
                <a:latin typeface="ＭＳ ゴシック" panose="020B0609070205080204" pitchFamily="49" charset="-128"/>
                <a:ea typeface="ＭＳ ゴシック" panose="020B0609070205080204" pitchFamily="49" charset="-128"/>
              </a:rPr>
              <a:t>10</a:t>
            </a:r>
            <a:r>
              <a:rPr kumimoji="1" lang="ja-JP" altLang="en-US" sz="3600" b="1">
                <a:latin typeface="ＭＳ ゴシック" panose="020B0609070205080204" pitchFamily="49" charset="-128"/>
                <a:ea typeface="ＭＳ ゴシック" panose="020B0609070205080204" pitchFamily="49" charset="-128"/>
              </a:rPr>
              <a:t>社が地域</a:t>
            </a:r>
            <a:endParaRPr kumimoji="1" lang="en-US" altLang="ja-JP" sz="3600" b="1">
              <a:latin typeface="ＭＳ ゴシック" panose="020B0609070205080204" pitchFamily="49" charset="-128"/>
              <a:ea typeface="ＭＳ ゴシック" panose="020B0609070205080204" pitchFamily="49" charset="-128"/>
            </a:endParaRPr>
          </a:p>
          <a:p>
            <a:r>
              <a:rPr kumimoji="1" lang="ja-JP" altLang="en-US" sz="3600" b="1">
                <a:latin typeface="ＭＳ ゴシック" panose="020B0609070205080204" pitchFamily="49" charset="-128"/>
                <a:ea typeface="ＭＳ ゴシック" panose="020B0609070205080204" pitchFamily="49" charset="-128"/>
              </a:rPr>
              <a:t>独占的に統括している</a:t>
            </a:r>
          </a:p>
        </p:txBody>
      </p:sp>
      <p:sp>
        <p:nvSpPr>
          <p:cNvPr id="4" name="四角形: 角を丸くする 3">
            <a:extLst>
              <a:ext uri="{FF2B5EF4-FFF2-40B4-BE49-F238E27FC236}">
                <a16:creationId xmlns:a16="http://schemas.microsoft.com/office/drawing/2014/main" id="{27C3BE85-E1D9-40BB-9CA4-9FEE52DC91F4}"/>
              </a:ext>
            </a:extLst>
          </p:cNvPr>
          <p:cNvSpPr/>
          <p:nvPr/>
        </p:nvSpPr>
        <p:spPr>
          <a:xfrm>
            <a:off x="939190" y="6226958"/>
            <a:ext cx="1262445" cy="369332"/>
          </a:xfrm>
          <a:prstGeom prst="roundRect">
            <a:avLst/>
          </a:prstGeom>
          <a:noFill/>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a:latin typeface="ＭＳ ゴシック" panose="020B0609070205080204" pitchFamily="49" charset="-128"/>
                <a:ea typeface="ＭＳ ゴシック" panose="020B0609070205080204" pitchFamily="49" charset="-128"/>
              </a:rPr>
              <a:t>沖縄電力</a:t>
            </a:r>
          </a:p>
        </p:txBody>
      </p:sp>
      <p:cxnSp>
        <p:nvCxnSpPr>
          <p:cNvPr id="6" name="直線コネクタ 5">
            <a:extLst>
              <a:ext uri="{FF2B5EF4-FFF2-40B4-BE49-F238E27FC236}">
                <a16:creationId xmlns:a16="http://schemas.microsoft.com/office/drawing/2014/main" id="{CB31478D-999F-4FDA-9055-60AD91EC708A}"/>
              </a:ext>
            </a:extLst>
          </p:cNvPr>
          <p:cNvCxnSpPr>
            <a:stCxn id="4" idx="3"/>
          </p:cNvCxnSpPr>
          <p:nvPr/>
        </p:nvCxnSpPr>
        <p:spPr>
          <a:xfrm>
            <a:off x="2201635" y="6411624"/>
            <a:ext cx="876656" cy="22413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D79F53B-FEAA-4446-A8B3-6C01928462D4}"/>
              </a:ext>
            </a:extLst>
          </p:cNvPr>
          <p:cNvSpPr txBox="1"/>
          <p:nvPr/>
        </p:nvSpPr>
        <p:spPr>
          <a:xfrm>
            <a:off x="106683" y="3415039"/>
            <a:ext cx="4608643" cy="646331"/>
          </a:xfrm>
          <a:prstGeom prst="rect">
            <a:avLst/>
          </a:prstGeom>
          <a:noFill/>
        </p:spPr>
        <p:txBody>
          <a:bodyPr wrap="square" rtlCol="0">
            <a:spAutoFit/>
          </a:bodyPr>
          <a:lstStyle/>
          <a:p>
            <a:r>
              <a:rPr kumimoji="1" lang="en-US" altLang="ja-JP">
                <a:latin typeface="ＭＳ ゴシック" panose="020B0609070205080204" pitchFamily="49" charset="-128"/>
                <a:ea typeface="ＭＳ ゴシック" panose="020B0609070205080204" pitchFamily="49" charset="-128"/>
              </a:rPr>
              <a:t>※</a:t>
            </a:r>
            <a:r>
              <a:rPr kumimoji="1" lang="ja-JP" altLang="en-US">
                <a:latin typeface="ＭＳ ゴシック" panose="020B0609070205080204" pitchFamily="49" charset="-128"/>
                <a:ea typeface="ＭＳ ゴシック" panose="020B0609070205080204" pitchFamily="49" charset="-128"/>
              </a:rPr>
              <a:t>電力事業</a:t>
            </a:r>
            <a:r>
              <a:rPr kumimoji="1" lang="en-US" altLang="ja-JP">
                <a:latin typeface="ＭＳ ゴシック" panose="020B0609070205080204" pitchFamily="49" charset="-128"/>
                <a:ea typeface="ＭＳ ゴシック" panose="020B0609070205080204" pitchFamily="49" charset="-128"/>
              </a:rPr>
              <a:t>3</a:t>
            </a:r>
            <a:r>
              <a:rPr kumimoji="1" lang="ja-JP" altLang="en-US">
                <a:latin typeface="ＭＳ ゴシック" panose="020B0609070205080204" pitchFamily="49" charset="-128"/>
                <a:ea typeface="ＭＳ ゴシック" panose="020B0609070205080204" pitchFamily="49" charset="-128"/>
              </a:rPr>
              <a:t>部門：発電、送配電、小売り</a:t>
            </a:r>
            <a:r>
              <a:rPr kumimoji="1" lang="en-US" altLang="ja-JP">
                <a:latin typeface="ＭＳ ゴシック" panose="020B0609070205080204" pitchFamily="49" charset="-128"/>
                <a:ea typeface="ＭＳ ゴシック" panose="020B0609070205080204" pitchFamily="49" charset="-128"/>
              </a:rPr>
              <a:t>	</a:t>
            </a:r>
            <a:r>
              <a:rPr kumimoji="1" lang="ja-JP" altLang="en-US">
                <a:latin typeface="ＭＳ ゴシック" panose="020B0609070205080204" pitchFamily="49" charset="-128"/>
                <a:ea typeface="ＭＳ ゴシック" panose="020B0609070205080204" pitchFamily="49" charset="-128"/>
              </a:rPr>
              <a:t>　　　　　　 の</a:t>
            </a:r>
            <a:r>
              <a:rPr kumimoji="1" lang="en-US" altLang="ja-JP">
                <a:latin typeface="ＭＳ ゴシック" panose="020B0609070205080204" pitchFamily="49" charset="-128"/>
                <a:ea typeface="ＭＳ ゴシック" panose="020B0609070205080204" pitchFamily="49" charset="-128"/>
              </a:rPr>
              <a:t>3</a:t>
            </a:r>
            <a:r>
              <a:rPr kumimoji="1" lang="ja-JP" altLang="en-US">
                <a:latin typeface="ＭＳ ゴシック" panose="020B0609070205080204" pitchFamily="49" charset="-128"/>
                <a:ea typeface="ＭＳ ゴシック" panose="020B0609070205080204" pitchFamily="49" charset="-128"/>
              </a:rPr>
              <a:t>部門に分かれている</a:t>
            </a:r>
          </a:p>
        </p:txBody>
      </p:sp>
      <p:sp>
        <p:nvSpPr>
          <p:cNvPr id="7" name="スライド番号プレースホルダー 6">
            <a:extLst>
              <a:ext uri="{FF2B5EF4-FFF2-40B4-BE49-F238E27FC236}">
                <a16:creationId xmlns:a16="http://schemas.microsoft.com/office/drawing/2014/main" id="{9168E0C1-7B48-44F5-A168-71643EDE0301}"/>
              </a:ext>
            </a:extLst>
          </p:cNvPr>
          <p:cNvSpPr>
            <a:spLocks noGrp="1"/>
          </p:cNvSpPr>
          <p:nvPr>
            <p:ph type="sldNum" sz="quarter" idx="12"/>
          </p:nvPr>
        </p:nvSpPr>
        <p:spPr/>
        <p:txBody>
          <a:bodyPr/>
          <a:lstStyle/>
          <a:p>
            <a:fld id="{3B4D2EC4-1B58-483B-971C-946C9F6A56B1}" type="slidenum">
              <a:rPr kumimoji="1" lang="ja-JP" altLang="en-US" smtClean="0"/>
              <a:t>8</a:t>
            </a:fld>
            <a:endParaRPr kumimoji="1" lang="ja-JP" altLang="en-US"/>
          </a:p>
        </p:txBody>
      </p:sp>
    </p:spTree>
    <p:extLst>
      <p:ext uri="{BB962C8B-B14F-4D97-AF65-F5344CB8AC3E}">
        <p14:creationId xmlns:p14="http://schemas.microsoft.com/office/powerpoint/2010/main" val="22470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F200823B-8AAF-4A05-873C-BA9A21233C64}"/>
              </a:ext>
            </a:extLst>
          </p:cNvPr>
          <p:cNvGraphicFramePr>
            <a:graphicFrameLocks/>
          </p:cNvGraphicFramePr>
          <p:nvPr>
            <p:extLst>
              <p:ext uri="{D42A27DB-BD31-4B8C-83A1-F6EECF244321}">
                <p14:modId xmlns:p14="http://schemas.microsoft.com/office/powerpoint/2010/main" val="1357105205"/>
              </p:ext>
            </p:extLst>
          </p:nvPr>
        </p:nvGraphicFramePr>
        <p:xfrm>
          <a:off x="1154199" y="2489344"/>
          <a:ext cx="6658234" cy="386863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8AE96BD3-3974-432C-A4F7-E0A74F8A5693}"/>
              </a:ext>
            </a:extLst>
          </p:cNvPr>
          <p:cNvSpPr txBox="1"/>
          <p:nvPr/>
        </p:nvSpPr>
        <p:spPr>
          <a:xfrm>
            <a:off x="978252" y="6246526"/>
            <a:ext cx="7474688" cy="584775"/>
          </a:xfrm>
          <a:prstGeom prst="rect">
            <a:avLst/>
          </a:prstGeom>
          <a:noFill/>
        </p:spPr>
        <p:txBody>
          <a:bodyPr wrap="square" rtlCol="0">
            <a:spAutoFit/>
          </a:bodyPr>
          <a:lstStyle/>
          <a:p>
            <a:r>
              <a:rPr kumimoji="1" lang="ja-JP" altLang="en-US" sz="1600" b="1"/>
              <a:t>出典：資源エネルギー庁「再生可能エネルギーの現状と本年度の調達価格等</a:t>
            </a:r>
            <a:endParaRPr kumimoji="1" lang="en-US" altLang="ja-JP" sz="1600" b="1"/>
          </a:p>
          <a:p>
            <a:r>
              <a:rPr kumimoji="1" lang="ja-JP" altLang="en-US" sz="1600" b="1"/>
              <a:t>　　　算定委員会について」</a:t>
            </a:r>
          </a:p>
        </p:txBody>
      </p:sp>
      <p:sp>
        <p:nvSpPr>
          <p:cNvPr id="10" name="テキスト ボックス 9">
            <a:extLst>
              <a:ext uri="{FF2B5EF4-FFF2-40B4-BE49-F238E27FC236}">
                <a16:creationId xmlns:a16="http://schemas.microsoft.com/office/drawing/2014/main" id="{E87CB7E3-1153-4B51-92E8-A161C0D06342}"/>
              </a:ext>
            </a:extLst>
          </p:cNvPr>
          <p:cNvSpPr txBox="1"/>
          <p:nvPr/>
        </p:nvSpPr>
        <p:spPr>
          <a:xfrm>
            <a:off x="22882" y="99684"/>
            <a:ext cx="643745" cy="369332"/>
          </a:xfrm>
          <a:prstGeom prst="rect">
            <a:avLst/>
          </a:prstGeom>
          <a:noFill/>
        </p:spPr>
        <p:txBody>
          <a:bodyPr wrap="square" rtlCol="0">
            <a:spAutoFit/>
          </a:bodyPr>
          <a:lstStyle/>
          <a:p>
            <a:r>
              <a:rPr kumimoji="1" lang="ja-JP" altLang="en-US" b="1"/>
              <a:t>１章</a:t>
            </a:r>
          </a:p>
        </p:txBody>
      </p:sp>
      <p:sp>
        <p:nvSpPr>
          <p:cNvPr id="2" name="テキスト ボックス 1">
            <a:extLst>
              <a:ext uri="{FF2B5EF4-FFF2-40B4-BE49-F238E27FC236}">
                <a16:creationId xmlns:a16="http://schemas.microsoft.com/office/drawing/2014/main" id="{F9DF8119-C5C7-4CDC-8F06-5D99196D3A4D}"/>
              </a:ext>
            </a:extLst>
          </p:cNvPr>
          <p:cNvSpPr txBox="1"/>
          <p:nvPr/>
        </p:nvSpPr>
        <p:spPr>
          <a:xfrm>
            <a:off x="483236" y="458918"/>
            <a:ext cx="8778209" cy="769441"/>
          </a:xfrm>
          <a:prstGeom prst="rect">
            <a:avLst/>
          </a:prstGeom>
          <a:noFill/>
        </p:spPr>
        <p:txBody>
          <a:bodyPr wrap="square" rtlCol="0" anchor="t">
            <a:spAutoFit/>
          </a:bodyPr>
          <a:lstStyle/>
          <a:p>
            <a:r>
              <a:rPr kumimoji="1" lang="ja-JP" altLang="en-US" sz="4400" b="1">
                <a:latin typeface="ＭＳ ゴシック"/>
                <a:ea typeface="ＭＳ ゴシック"/>
              </a:rPr>
              <a:t>先進国の発電比率の比較</a:t>
            </a:r>
            <a:r>
              <a:rPr kumimoji="1" lang="en-US" altLang="ja-JP" sz="4400" b="1">
                <a:latin typeface="ＭＳ ゴシック"/>
                <a:ea typeface="ＭＳ ゴシック"/>
              </a:rPr>
              <a:t>(2016年)</a:t>
            </a:r>
            <a:endParaRPr lang="en-US" altLang="ja-JP" sz="4400" b="1">
              <a:latin typeface="ＭＳ ゴシック"/>
              <a:ea typeface="ＭＳ ゴシック"/>
            </a:endParaRPr>
          </a:p>
        </p:txBody>
      </p:sp>
      <p:sp>
        <p:nvSpPr>
          <p:cNvPr id="11" name="テキスト ボックス 10">
            <a:extLst>
              <a:ext uri="{FF2B5EF4-FFF2-40B4-BE49-F238E27FC236}">
                <a16:creationId xmlns:a16="http://schemas.microsoft.com/office/drawing/2014/main" id="{28D48A15-0E44-4C2E-9F45-2F48B321079C}"/>
              </a:ext>
            </a:extLst>
          </p:cNvPr>
          <p:cNvSpPr txBox="1"/>
          <p:nvPr/>
        </p:nvSpPr>
        <p:spPr>
          <a:xfrm>
            <a:off x="528194" y="1369367"/>
            <a:ext cx="8523527" cy="1077218"/>
          </a:xfrm>
          <a:prstGeom prst="rect">
            <a:avLst/>
          </a:prstGeom>
          <a:noFill/>
        </p:spPr>
        <p:txBody>
          <a:bodyPr wrap="square" rtlCol="0">
            <a:spAutoFit/>
          </a:bodyPr>
          <a:lstStyle/>
          <a:p>
            <a:r>
              <a:rPr kumimoji="1" lang="ja-JP" altLang="en-US" sz="3200" b="1">
                <a:latin typeface="ＭＳ ゴシック" panose="020B0609070205080204" pitchFamily="49" charset="-128"/>
                <a:ea typeface="ＭＳ ゴシック" panose="020B0609070205080204" pitchFamily="49" charset="-128"/>
              </a:rPr>
              <a:t>日本は先進国の中でも火力発電の割合が高く、再エネの発電割合も比較的低い</a:t>
            </a:r>
            <a:endParaRPr kumimoji="1" lang="ja-JP" altLang="en-US" sz="2800" b="1">
              <a:latin typeface="ＭＳ ゴシック" panose="020B0609070205080204" pitchFamily="49" charset="-128"/>
              <a:ea typeface="ＭＳ ゴシック" panose="020B0609070205080204" pitchFamily="49" charset="-128"/>
            </a:endParaRPr>
          </a:p>
        </p:txBody>
      </p:sp>
      <p:sp>
        <p:nvSpPr>
          <p:cNvPr id="3" name="楕円 2">
            <a:extLst>
              <a:ext uri="{FF2B5EF4-FFF2-40B4-BE49-F238E27FC236}">
                <a16:creationId xmlns:a16="http://schemas.microsoft.com/office/drawing/2014/main" id="{646F9611-E3C6-4B09-BE0E-217E600E6C1E}"/>
              </a:ext>
            </a:extLst>
          </p:cNvPr>
          <p:cNvSpPr/>
          <p:nvPr/>
        </p:nvSpPr>
        <p:spPr>
          <a:xfrm>
            <a:off x="6690455" y="2728101"/>
            <a:ext cx="744015" cy="2300199"/>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445503B9-9062-4C45-894A-224D872264D3}"/>
              </a:ext>
            </a:extLst>
          </p:cNvPr>
          <p:cNvSpPr>
            <a:spLocks noGrp="1"/>
          </p:cNvSpPr>
          <p:nvPr>
            <p:ph type="sldNum" sz="quarter" idx="12"/>
          </p:nvPr>
        </p:nvSpPr>
        <p:spPr/>
        <p:txBody>
          <a:bodyPr/>
          <a:lstStyle/>
          <a:p>
            <a:fld id="{3B4D2EC4-1B58-483B-971C-946C9F6A56B1}" type="slidenum">
              <a:rPr kumimoji="1" lang="ja-JP" altLang="en-US" smtClean="0"/>
              <a:t>9</a:t>
            </a:fld>
            <a:endParaRPr kumimoji="1" lang="ja-JP" altLang="en-US"/>
          </a:p>
        </p:txBody>
      </p:sp>
    </p:spTree>
    <p:extLst>
      <p:ext uri="{BB962C8B-B14F-4D97-AF65-F5344CB8AC3E}">
        <p14:creationId xmlns:p14="http://schemas.microsoft.com/office/powerpoint/2010/main" val="4237308137"/>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97</TotalTime>
  <Words>3639</Words>
  <Application>Microsoft Office PowerPoint</Application>
  <PresentationFormat>画面に合わせる (4:3)</PresentationFormat>
  <Paragraphs>508</Paragraphs>
  <Slides>50</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50</vt:i4>
      </vt:variant>
    </vt:vector>
  </HeadingPairs>
  <TitlesOfParts>
    <vt:vector size="56" baseType="lpstr">
      <vt:lpstr>ＭＳ ゴシック</vt:lpstr>
      <vt:lpstr>游ゴシック</vt:lpstr>
      <vt:lpstr>Arial</vt:lpstr>
      <vt:lpstr>Calibri</vt:lpstr>
      <vt:lpstr>Calibri Light</vt:lpstr>
      <vt:lpstr>1_Office テーマ</vt:lpstr>
      <vt:lpstr>再エネ新電力会社は 大手電力会社にどう対抗するか</vt:lpstr>
      <vt:lpstr>目次</vt:lpstr>
      <vt:lpstr>はじめに</vt:lpstr>
      <vt:lpstr>本研究で扱う 再生可能エネルギーの説明</vt:lpstr>
      <vt:lpstr>本研究における       再エネ新電力の定義</vt:lpstr>
      <vt:lpstr>本研究における 　　　再エネ新電力の特徴</vt:lpstr>
      <vt:lpstr>第１章　 日本の 電力業界の現状</vt:lpstr>
      <vt:lpstr>独占が続く電力市場</vt:lpstr>
      <vt:lpstr>PowerPoint プレゼンテーション</vt:lpstr>
      <vt:lpstr>国際的に比較すると、日本の 再エネ導入目標比率は依然低い</vt:lpstr>
      <vt:lpstr>なぜ再エネ導入目標が低いのか</vt:lpstr>
      <vt:lpstr>２章　 日本の電力業界の問題</vt:lpstr>
      <vt:lpstr>日本の電力業界の 問題と対策</vt:lpstr>
      <vt:lpstr>対策A:電力の全面自由化と その結果</vt:lpstr>
      <vt:lpstr>電力自由化の実施過程</vt:lpstr>
      <vt:lpstr>新電力会社シェア率の推移</vt:lpstr>
      <vt:lpstr>対策B:固定価格買取制度 　　　(Feed-in Tariff：FIT)の導入</vt:lpstr>
      <vt:lpstr>対策C：発送電分離の実施</vt:lpstr>
      <vt:lpstr>しかし、発送電分離後も持株会社が経営しているため、地域独占形態は依然継続</vt:lpstr>
      <vt:lpstr>政策は実施されているが、再エネ普及の有効打には至っていない </vt:lpstr>
      <vt:lpstr>電力会社の料金比較(1か月分)</vt:lpstr>
      <vt:lpstr>東京電力</vt:lpstr>
      <vt:lpstr>東京ガス</vt:lpstr>
      <vt:lpstr>みんな電力</vt:lpstr>
      <vt:lpstr>湘南電力</vt:lpstr>
      <vt:lpstr>電気料金比較</vt:lpstr>
      <vt:lpstr>電気料金の差がほとんどないにも かかわらず、再エネ新電力のシェアが減少傾向にあることから、 価格設定以外の面で問題がある</vt:lpstr>
      <vt:lpstr>第３章　 電力業界の 動向に関する仮説の設定</vt:lpstr>
      <vt:lpstr>仮説</vt:lpstr>
      <vt:lpstr>４章　 仮説の検証</vt:lpstr>
      <vt:lpstr>仮説の検証方法</vt:lpstr>
      <vt:lpstr>経営の上でより重視するのは、 電力価格よりも電力の付加価値である</vt:lpstr>
      <vt:lpstr>アンケートから得られた 電力の付加価値の例</vt:lpstr>
      <vt:lpstr>５章　 再エネ新電力 会社の台頭戦略 </vt:lpstr>
      <vt:lpstr>　　環境価値を用いた 　　　　　再エネの需要喚起</vt:lpstr>
      <vt:lpstr>一次的な環境価値の訴求</vt:lpstr>
      <vt:lpstr>環境価値を内部化した実質電気料金</vt:lpstr>
      <vt:lpstr>二次的な環境価値の訴求</vt:lpstr>
      <vt:lpstr>PowerPoint プレゼンテーション</vt:lpstr>
      <vt:lpstr>企業のエコブランド化の事例</vt:lpstr>
      <vt:lpstr>B.電力の地産地消による地域社会の　　　　　 　エコブランド化（湘南電力）</vt:lpstr>
      <vt:lpstr>地域の電力使用の効率化とエコ化</vt:lpstr>
      <vt:lpstr>地域住民のエコブランド意識の向上</vt:lpstr>
      <vt:lpstr>おわりに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再エネ新電力会社は 大手電力会社にどう対抗するか</dc:title>
  <dc:creator>石渡 太陽</dc:creator>
  <cp:lastModifiedBy>h0502y@outlook.jp</cp:lastModifiedBy>
  <cp:revision>3</cp:revision>
  <cp:lastPrinted>1601-01-01T00:00:00Z</cp:lastPrinted>
  <dcterms:created xsi:type="dcterms:W3CDTF">2019-11-29T08:09:42Z</dcterms:created>
  <dcterms:modified xsi:type="dcterms:W3CDTF">2020-10-18T15:14:12Z</dcterms:modified>
</cp:coreProperties>
</file>