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 id="2147483963" r:id="rId2"/>
    <p:sldMasterId id="2147483975" r:id="rId3"/>
    <p:sldMasterId id="2147483987" r:id="rId4"/>
  </p:sldMasterIdLst>
  <p:notesMasterIdLst>
    <p:notesMasterId r:id="rId55"/>
  </p:notesMasterIdLst>
  <p:sldIdLst>
    <p:sldId id="287" r:id="rId5"/>
    <p:sldId id="378" r:id="rId6"/>
    <p:sldId id="282" r:id="rId7"/>
    <p:sldId id="346" r:id="rId8"/>
    <p:sldId id="347" r:id="rId9"/>
    <p:sldId id="379" r:id="rId10"/>
    <p:sldId id="370" r:id="rId11"/>
    <p:sldId id="263" r:id="rId12"/>
    <p:sldId id="319" r:id="rId13"/>
    <p:sldId id="343" r:id="rId14"/>
    <p:sldId id="316" r:id="rId15"/>
    <p:sldId id="320" r:id="rId16"/>
    <p:sldId id="371" r:id="rId17"/>
    <p:sldId id="267" r:id="rId18"/>
    <p:sldId id="321" r:id="rId19"/>
    <p:sldId id="268" r:id="rId20"/>
    <p:sldId id="390" r:id="rId21"/>
    <p:sldId id="391" r:id="rId22"/>
    <p:sldId id="392" r:id="rId23"/>
    <p:sldId id="304" r:id="rId24"/>
    <p:sldId id="380" r:id="rId25"/>
    <p:sldId id="381" r:id="rId26"/>
    <p:sldId id="382" r:id="rId27"/>
    <p:sldId id="384" r:id="rId28"/>
    <p:sldId id="385" r:id="rId29"/>
    <p:sldId id="386" r:id="rId30"/>
    <p:sldId id="383" r:id="rId31"/>
    <p:sldId id="387" r:id="rId32"/>
    <p:sldId id="377" r:id="rId33"/>
    <p:sldId id="374" r:id="rId34"/>
    <p:sldId id="375" r:id="rId35"/>
    <p:sldId id="372" r:id="rId36"/>
    <p:sldId id="376" r:id="rId37"/>
    <p:sldId id="388" r:id="rId38"/>
    <p:sldId id="389" r:id="rId39"/>
    <p:sldId id="351" r:id="rId40"/>
    <p:sldId id="350" r:id="rId41"/>
    <p:sldId id="328" r:id="rId42"/>
    <p:sldId id="352" r:id="rId43"/>
    <p:sldId id="348" r:id="rId44"/>
    <p:sldId id="393" r:id="rId45"/>
    <p:sldId id="394" r:id="rId46"/>
    <p:sldId id="395" r:id="rId47"/>
    <p:sldId id="396" r:id="rId48"/>
    <p:sldId id="397" r:id="rId49"/>
    <p:sldId id="399" r:id="rId50"/>
    <p:sldId id="398" r:id="rId51"/>
    <p:sldId id="338" r:id="rId52"/>
    <p:sldId id="339" r:id="rId53"/>
    <p:sldId id="340" r:id="rId5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69B"/>
    <a:srgbClr val="30DEE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7970" autoAdjust="0"/>
    <p:restoredTop sz="94660"/>
  </p:normalViewPr>
  <p:slideViewPr>
    <p:cSldViewPr snapToGrid="0" snapToObjects="1">
      <p:cViewPr varScale="1">
        <p:scale>
          <a:sx n="86" d="100"/>
          <a:sy n="86" d="100"/>
        </p:scale>
        <p:origin x="11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macuser:Documents:&#12476;&#12511;:&#36861;&#21152;&#35519;&#2661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USB:&#12476;&#12511;:&#12456;&#12467;&#12501;&#12449;&#12452;&#12490;&#12531;&#12473;&#65343;&#35413;&#2038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USB:&#12476;&#12511;:&#12456;&#12467;&#12501;&#12449;&#12452;&#12490;&#12531;&#12473;&#65343;&#35413;&#2038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macuser:Documents:&#12476;&#12511;:&#36861;&#21152;&#35519;&#2661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macuser:Documents:&#12476;&#12511;:&#36861;&#21152;&#35519;&#2661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USB:&#12476;&#12511;:&#12456;&#12467;&#12501;&#12449;&#12452;&#12490;&#12531;&#12473;&#65343;&#35413;&#2038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macuser:Documents:&#12476;&#12511;:&#36861;&#21152;&#35519;&#26619;.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USB:&#12476;&#12511;:&#12456;&#12467;&#12501;&#12449;&#12452;&#12490;&#12531;&#12473;&#65343;&#35413;&#2038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USB:&#12476;&#12511;:&#12456;&#12467;&#12501;&#12449;&#12452;&#12490;&#12531;&#12473;&#65343;&#35413;&#2038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USB:&#12476;&#12511;:&#12456;&#12467;&#12501;&#12449;&#12452;&#12490;&#12531;&#12473;&#65343;&#35413;&#2038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USB:&#12476;&#12511;:&#12456;&#12467;&#12501;&#12449;&#12452;&#12490;&#12531;&#12473;&#65343;&#35413;&#2038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USB:&#12476;&#12511;:&#12456;&#12467;&#12501;&#12449;&#12452;&#12490;&#12531;&#12473;&#65343;&#35413;&#2038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USB:&#12476;&#12511;:&#12456;&#12467;&#12501;&#12449;&#12452;&#12490;&#12531;&#12473;&#65343;&#35413;&#2038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USB:&#12476;&#12511;:&#12456;&#12467;&#12501;&#12449;&#12452;&#12490;&#12531;&#12473;&#65343;&#35413;&#2038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USB:&#12476;&#12511;:&#12456;&#12467;&#12501;&#12449;&#12452;&#12490;&#12531;&#12473;&#65343;&#35413;&#2038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USB:&#12476;&#12511;:&#12456;&#12467;&#12501;&#12449;&#12452;&#12490;&#12531;&#12473;&#65343;&#35413;&#2038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496807953521005E-2"/>
          <c:y val="4.0597146843052802E-2"/>
          <c:w val="0.87341250359382705"/>
          <c:h val="0.5757977189911051"/>
        </c:manualLayout>
      </c:layout>
      <c:barChart>
        <c:barDir val="col"/>
        <c:grouping val="stacked"/>
        <c:varyColors val="0"/>
        <c:ser>
          <c:idx val="0"/>
          <c:order val="0"/>
          <c:tx>
            <c:strRef>
              <c:f>Sheet1!$B$1</c:f>
              <c:strCache>
                <c:ptCount val="1"/>
                <c:pt idx="0">
                  <c:v>世界銀行</c:v>
                </c:pt>
              </c:strCache>
            </c:strRef>
          </c:tx>
          <c:spPr>
            <a:solidFill>
              <a:schemeClr val="accent1"/>
            </a:solidFill>
            <a:ln>
              <a:noFill/>
            </a:ln>
            <a:effectLst/>
          </c:spPr>
          <c:invertIfNegative val="0"/>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Sheet1!$B$2:$B$8</c:f>
              <c:numCache>
                <c:formatCode>General</c:formatCode>
                <c:ptCount val="7"/>
                <c:pt idx="0">
                  <c:v>0.5</c:v>
                </c:pt>
                <c:pt idx="1">
                  <c:v>0.5</c:v>
                </c:pt>
                <c:pt idx="2">
                  <c:v>1.3</c:v>
                </c:pt>
                <c:pt idx="3">
                  <c:v>1.5</c:v>
                </c:pt>
                <c:pt idx="4">
                  <c:v>0.30000000000000004</c:v>
                </c:pt>
                <c:pt idx="5">
                  <c:v>0.5</c:v>
                </c:pt>
                <c:pt idx="6">
                  <c:v>3.5</c:v>
                </c:pt>
              </c:numCache>
            </c:numRef>
          </c:val>
          <c:extLst xmlns:c16r2="http://schemas.microsoft.com/office/drawing/2015/06/chart">
            <c:ext xmlns:c16="http://schemas.microsoft.com/office/drawing/2014/chart" uri="{C3380CC4-5D6E-409C-BE32-E72D297353CC}">
              <c16:uniqueId val="{00000000-1B1E-4652-BB69-6ADE28B8A555}"/>
            </c:ext>
          </c:extLst>
        </c:ser>
        <c:ser>
          <c:idx val="1"/>
          <c:order val="1"/>
          <c:tx>
            <c:strRef>
              <c:f>Sheet1!$C$1</c:f>
              <c:strCache>
                <c:ptCount val="1"/>
                <c:pt idx="0">
                  <c:v>欧州投資銀行</c:v>
                </c:pt>
              </c:strCache>
            </c:strRef>
          </c:tx>
          <c:spPr>
            <a:solidFill>
              <a:schemeClr val="accent2"/>
            </a:solidFill>
            <a:ln>
              <a:noFill/>
            </a:ln>
            <a:effectLst/>
          </c:spPr>
          <c:invertIfNegative val="0"/>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Sheet1!$C$2:$C$8</c:f>
              <c:numCache>
                <c:formatCode>General</c:formatCode>
                <c:ptCount val="7"/>
                <c:pt idx="0">
                  <c:v>0</c:v>
                </c:pt>
                <c:pt idx="1">
                  <c:v>0.5</c:v>
                </c:pt>
                <c:pt idx="2">
                  <c:v>0.5</c:v>
                </c:pt>
                <c:pt idx="3">
                  <c:v>0</c:v>
                </c:pt>
                <c:pt idx="4">
                  <c:v>0.5</c:v>
                </c:pt>
                <c:pt idx="5">
                  <c:v>2.4</c:v>
                </c:pt>
                <c:pt idx="6">
                  <c:v>6.5</c:v>
                </c:pt>
              </c:numCache>
            </c:numRef>
          </c:val>
          <c:extLst xmlns:c16r2="http://schemas.microsoft.com/office/drawing/2015/06/chart">
            <c:ext xmlns:c16="http://schemas.microsoft.com/office/drawing/2014/chart" uri="{C3380CC4-5D6E-409C-BE32-E72D297353CC}">
              <c16:uniqueId val="{00000001-1B1E-4652-BB69-6ADE28B8A555}"/>
            </c:ext>
          </c:extLst>
        </c:ser>
        <c:ser>
          <c:idx val="2"/>
          <c:order val="2"/>
          <c:tx>
            <c:strRef>
              <c:f>Sheet1!$D$1</c:f>
              <c:strCache>
                <c:ptCount val="1"/>
                <c:pt idx="0">
                  <c:v>国際金融公社</c:v>
                </c:pt>
              </c:strCache>
            </c:strRef>
          </c:tx>
          <c:spPr>
            <a:solidFill>
              <a:srgbClr val="FFFF00"/>
            </a:solidFill>
            <a:ln>
              <a:noFill/>
            </a:ln>
            <a:effectLst/>
          </c:spPr>
          <c:invertIfNegative val="0"/>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Sheet1!$D$2:$D$8</c:f>
              <c:numCache>
                <c:formatCode>General</c:formatCode>
                <c:ptCount val="7"/>
                <c:pt idx="0">
                  <c:v>0</c:v>
                </c:pt>
                <c:pt idx="1">
                  <c:v>0</c:v>
                </c:pt>
                <c:pt idx="2">
                  <c:v>0.1</c:v>
                </c:pt>
                <c:pt idx="3">
                  <c:v>0.1</c:v>
                </c:pt>
                <c:pt idx="4">
                  <c:v>0.5</c:v>
                </c:pt>
                <c:pt idx="5">
                  <c:v>1.6</c:v>
                </c:pt>
                <c:pt idx="6">
                  <c:v>0.2</c:v>
                </c:pt>
              </c:numCache>
            </c:numRef>
          </c:val>
          <c:extLst xmlns:c16r2="http://schemas.microsoft.com/office/drawing/2015/06/chart">
            <c:ext xmlns:c16="http://schemas.microsoft.com/office/drawing/2014/chart" uri="{C3380CC4-5D6E-409C-BE32-E72D297353CC}">
              <c16:uniqueId val="{00000002-1B1E-4652-BB69-6ADE28B8A555}"/>
            </c:ext>
          </c:extLst>
        </c:ser>
        <c:ser>
          <c:idx val="3"/>
          <c:order val="3"/>
          <c:tx>
            <c:strRef>
              <c:f>Sheet1!$E$1</c:f>
              <c:strCache>
                <c:ptCount val="1"/>
                <c:pt idx="0">
                  <c:v>政府・省庁・地方自治体</c:v>
                </c:pt>
              </c:strCache>
            </c:strRef>
          </c:tx>
          <c:spPr>
            <a:solidFill>
              <a:schemeClr val="accent4"/>
            </a:solidFill>
            <a:ln>
              <a:noFill/>
            </a:ln>
            <a:effectLst/>
          </c:spPr>
          <c:invertIfNegative val="0"/>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Sheet1!$E$2:$E$8</c:f>
              <c:numCache>
                <c:formatCode>General</c:formatCode>
                <c:ptCount val="7"/>
                <c:pt idx="0">
                  <c:v>0</c:v>
                </c:pt>
                <c:pt idx="1">
                  <c:v>0</c:v>
                </c:pt>
                <c:pt idx="2">
                  <c:v>0.2</c:v>
                </c:pt>
                <c:pt idx="3">
                  <c:v>0.1</c:v>
                </c:pt>
                <c:pt idx="4">
                  <c:v>0.70000000000000007</c:v>
                </c:pt>
                <c:pt idx="5">
                  <c:v>3</c:v>
                </c:pt>
                <c:pt idx="6">
                  <c:v>7</c:v>
                </c:pt>
              </c:numCache>
            </c:numRef>
          </c:val>
          <c:extLst xmlns:c16r2="http://schemas.microsoft.com/office/drawing/2015/06/chart">
            <c:ext xmlns:c16="http://schemas.microsoft.com/office/drawing/2014/chart" uri="{C3380CC4-5D6E-409C-BE32-E72D297353CC}">
              <c16:uniqueId val="{00000003-1B1E-4652-BB69-6ADE28B8A555}"/>
            </c:ext>
          </c:extLst>
        </c:ser>
        <c:ser>
          <c:idx val="4"/>
          <c:order val="4"/>
          <c:tx>
            <c:strRef>
              <c:f>Sheet1!$F$1</c:f>
              <c:strCache>
                <c:ptCount val="1"/>
                <c:pt idx="0">
                  <c:v>企業・銀行</c:v>
                </c:pt>
              </c:strCache>
            </c:strRef>
          </c:tx>
          <c:spPr>
            <a:solidFill>
              <a:srgbClr val="FF0000"/>
            </a:solidFill>
            <a:ln>
              <a:noFill/>
            </a:ln>
            <a:effectLst/>
          </c:spPr>
          <c:invertIfNegative val="0"/>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Sheet1!$F$2:$F$8</c:f>
              <c:numCache>
                <c:formatCode>General</c:formatCode>
                <c:ptCount val="7"/>
                <c:pt idx="0">
                  <c:v>0</c:v>
                </c:pt>
                <c:pt idx="1">
                  <c:v>0</c:v>
                </c:pt>
                <c:pt idx="2">
                  <c:v>0</c:v>
                </c:pt>
                <c:pt idx="3">
                  <c:v>0</c:v>
                </c:pt>
                <c:pt idx="4">
                  <c:v>0</c:v>
                </c:pt>
                <c:pt idx="5">
                  <c:v>1</c:v>
                </c:pt>
                <c:pt idx="6">
                  <c:v>9</c:v>
                </c:pt>
              </c:numCache>
            </c:numRef>
          </c:val>
          <c:extLst xmlns:c16r2="http://schemas.microsoft.com/office/drawing/2015/06/chart">
            <c:ext xmlns:c16="http://schemas.microsoft.com/office/drawing/2014/chart" uri="{C3380CC4-5D6E-409C-BE32-E72D297353CC}">
              <c16:uniqueId val="{00000004-1B1E-4652-BB69-6ADE28B8A555}"/>
            </c:ext>
          </c:extLst>
        </c:ser>
        <c:ser>
          <c:idx val="5"/>
          <c:order val="5"/>
          <c:tx>
            <c:strRef>
              <c:f>Sheet1!$G$1</c:f>
              <c:strCache>
                <c:ptCount val="1"/>
                <c:pt idx="0">
                  <c:v>ガス、電気、水道等公共事業</c:v>
                </c:pt>
              </c:strCache>
            </c:strRef>
          </c:tx>
          <c:spPr>
            <a:solidFill>
              <a:schemeClr val="accent6"/>
            </a:solidFill>
            <a:ln>
              <a:noFill/>
            </a:ln>
            <a:effectLst/>
          </c:spPr>
          <c:invertIfNegative val="0"/>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Sheet1!$G$2:$G$8</c:f>
              <c:numCache>
                <c:formatCode>General</c:formatCode>
                <c:ptCount val="7"/>
                <c:pt idx="0">
                  <c:v>0</c:v>
                </c:pt>
                <c:pt idx="1">
                  <c:v>0</c:v>
                </c:pt>
                <c:pt idx="2">
                  <c:v>0</c:v>
                </c:pt>
                <c:pt idx="3">
                  <c:v>0</c:v>
                </c:pt>
                <c:pt idx="4">
                  <c:v>0</c:v>
                </c:pt>
                <c:pt idx="5">
                  <c:v>2.5</c:v>
                </c:pt>
                <c:pt idx="6">
                  <c:v>6.5</c:v>
                </c:pt>
              </c:numCache>
            </c:numRef>
          </c:val>
          <c:extLst xmlns:c16r2="http://schemas.microsoft.com/office/drawing/2015/06/chart">
            <c:ext xmlns:c16="http://schemas.microsoft.com/office/drawing/2014/chart" uri="{C3380CC4-5D6E-409C-BE32-E72D297353CC}">
              <c16:uniqueId val="{00000005-1B1E-4652-BB69-6ADE28B8A555}"/>
            </c:ext>
          </c:extLst>
        </c:ser>
        <c:ser>
          <c:idx val="6"/>
          <c:order val="6"/>
          <c:tx>
            <c:strRef>
              <c:f>Sheet1!$H$1</c:f>
              <c:strCache>
                <c:ptCount val="1"/>
                <c:pt idx="0">
                  <c:v>ドイツ復興金融公庫銀行グループ</c:v>
                </c:pt>
              </c:strCache>
            </c:strRef>
          </c:tx>
          <c:spPr>
            <a:solidFill>
              <a:schemeClr val="accent1">
                <a:lumMod val="60000"/>
              </a:schemeClr>
            </a:solidFill>
            <a:ln>
              <a:noFill/>
            </a:ln>
            <a:effectLst/>
          </c:spPr>
          <c:invertIfNegative val="0"/>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Sheet1!$H$2:$H$8</c:f>
              <c:numCache>
                <c:formatCode>General</c:formatCode>
                <c:ptCount val="7"/>
                <c:pt idx="0">
                  <c:v>0</c:v>
                </c:pt>
                <c:pt idx="1">
                  <c:v>0</c:v>
                </c:pt>
                <c:pt idx="2">
                  <c:v>0</c:v>
                </c:pt>
                <c:pt idx="3">
                  <c:v>0</c:v>
                </c:pt>
                <c:pt idx="4">
                  <c:v>0</c:v>
                </c:pt>
                <c:pt idx="5">
                  <c:v>0</c:v>
                </c:pt>
                <c:pt idx="6">
                  <c:v>3.5</c:v>
                </c:pt>
              </c:numCache>
            </c:numRef>
          </c:val>
          <c:extLst xmlns:c16r2="http://schemas.microsoft.com/office/drawing/2015/06/chart">
            <c:ext xmlns:c16="http://schemas.microsoft.com/office/drawing/2014/chart" uri="{C3380CC4-5D6E-409C-BE32-E72D297353CC}">
              <c16:uniqueId val="{00000006-1B1E-4652-BB69-6ADE28B8A555}"/>
            </c:ext>
          </c:extLst>
        </c:ser>
        <c:ser>
          <c:idx val="7"/>
          <c:order val="7"/>
          <c:tx>
            <c:strRef>
              <c:f>Sheet1!$I$1</c:f>
              <c:strCache>
                <c:ptCount val="1"/>
                <c:pt idx="0">
                  <c:v>その他国際開発金融機関</c:v>
                </c:pt>
              </c:strCache>
            </c:strRef>
          </c:tx>
          <c:spPr>
            <a:solidFill>
              <a:srgbClr val="7030A0"/>
            </a:solidFill>
            <a:ln>
              <a:noFill/>
            </a:ln>
            <a:effectLst/>
          </c:spPr>
          <c:invertIfNegative val="0"/>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Sheet1!$I$2:$I$8</c:f>
              <c:numCache>
                <c:formatCode>General</c:formatCode>
                <c:ptCount val="7"/>
                <c:pt idx="0">
                  <c:v>0</c:v>
                </c:pt>
                <c:pt idx="1">
                  <c:v>0</c:v>
                </c:pt>
                <c:pt idx="2">
                  <c:v>1.8</c:v>
                </c:pt>
                <c:pt idx="3">
                  <c:v>0.2</c:v>
                </c:pt>
                <c:pt idx="4">
                  <c:v>0.2</c:v>
                </c:pt>
                <c:pt idx="5">
                  <c:v>0.8</c:v>
                </c:pt>
                <c:pt idx="6">
                  <c:v>1</c:v>
                </c:pt>
              </c:numCache>
            </c:numRef>
          </c:val>
          <c:extLst xmlns:c16r2="http://schemas.microsoft.com/office/drawing/2015/06/chart">
            <c:ext xmlns:c16="http://schemas.microsoft.com/office/drawing/2014/chart" uri="{C3380CC4-5D6E-409C-BE32-E72D297353CC}">
              <c16:uniqueId val="{00000007-1B1E-4652-BB69-6ADE28B8A555}"/>
            </c:ext>
          </c:extLst>
        </c:ser>
        <c:dLbls>
          <c:showLegendKey val="0"/>
          <c:showVal val="0"/>
          <c:showCatName val="0"/>
          <c:showSerName val="0"/>
          <c:showPercent val="0"/>
          <c:showBubbleSize val="0"/>
        </c:dLbls>
        <c:gapWidth val="100"/>
        <c:overlap val="100"/>
        <c:axId val="370004592"/>
        <c:axId val="370021712"/>
      </c:barChart>
      <c:catAx>
        <c:axId val="37000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70021712"/>
        <c:crosses val="autoZero"/>
        <c:auto val="1"/>
        <c:lblAlgn val="ctr"/>
        <c:lblOffset val="100"/>
        <c:noMultiLvlLbl val="0"/>
      </c:catAx>
      <c:valAx>
        <c:axId val="370021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ja-JP" altLang="en-US" sz="1200"/>
                  <a:t>十億米ドル</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70004592"/>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2.9970913576512208E-2"/>
          <c:y val="0.71288653660845414"/>
          <c:w val="0.96845038504458503"/>
          <c:h val="0.240619896788466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rgbClr val="000000"/>
      </a:solidFill>
      <a:round/>
    </a:ln>
    <a:effectLst/>
  </c:spPr>
  <c:txPr>
    <a:bodyPr/>
    <a:lstStyle/>
    <a:p>
      <a:pPr>
        <a:defRPr/>
      </a:pPr>
      <a:endParaRPr lang="ja-JP"/>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ja-JP"/>
              <a:t>専門家の評価</a:t>
            </a:r>
          </a:p>
        </c:rich>
      </c:tx>
      <c:overlay val="0"/>
    </c:title>
    <c:autoTitleDeleted val="0"/>
    <c:plotArea>
      <c:layout/>
      <c:radarChart>
        <c:radarStyle val="filled"/>
        <c:varyColors val="0"/>
        <c:ser>
          <c:idx val="0"/>
          <c:order val="0"/>
          <c:tx>
            <c:strRef>
              <c:f>Sheet1!$N$95</c:f>
              <c:strCache>
                <c:ptCount val="1"/>
                <c:pt idx="0">
                  <c:v>市民出資</c:v>
                </c:pt>
              </c:strCache>
            </c:strRef>
          </c:tx>
          <c:cat>
            <c:strRef>
              <c:f>Sheet1!$M$96:$M$99</c:f>
              <c:strCache>
                <c:ptCount val="4"/>
                <c:pt idx="0">
                  <c:v>収益性</c:v>
                </c:pt>
                <c:pt idx="1">
                  <c:v>安全性</c:v>
                </c:pt>
                <c:pt idx="2">
                  <c:v>流動性</c:v>
                </c:pt>
                <c:pt idx="3">
                  <c:v>エコ実感度</c:v>
                </c:pt>
              </c:strCache>
            </c:strRef>
          </c:cat>
          <c:val>
            <c:numRef>
              <c:f>Sheet1!$N$96:$N$99</c:f>
              <c:numCache>
                <c:formatCode>General</c:formatCode>
                <c:ptCount val="4"/>
                <c:pt idx="0">
                  <c:v>2</c:v>
                </c:pt>
                <c:pt idx="1">
                  <c:v>3</c:v>
                </c:pt>
                <c:pt idx="2">
                  <c:v>1</c:v>
                </c:pt>
                <c:pt idx="3">
                  <c:v>4</c:v>
                </c:pt>
              </c:numCache>
            </c:numRef>
          </c:val>
          <c:extLst xmlns:c16r2="http://schemas.microsoft.com/office/drawing/2015/06/chart">
            <c:ext xmlns:c16="http://schemas.microsoft.com/office/drawing/2014/chart" uri="{C3380CC4-5D6E-409C-BE32-E72D297353CC}">
              <c16:uniqueId val="{00000000-E17C-43FE-8E9A-E68770707741}"/>
            </c:ext>
          </c:extLst>
        </c:ser>
        <c:dLbls>
          <c:showLegendKey val="0"/>
          <c:showVal val="0"/>
          <c:showCatName val="0"/>
          <c:showSerName val="0"/>
          <c:showPercent val="0"/>
          <c:showBubbleSize val="0"/>
        </c:dLbls>
        <c:axId val="371440704"/>
        <c:axId val="371441264"/>
      </c:radarChart>
      <c:catAx>
        <c:axId val="371440704"/>
        <c:scaling>
          <c:orientation val="minMax"/>
        </c:scaling>
        <c:delete val="0"/>
        <c:axPos val="b"/>
        <c:majorGridlines/>
        <c:numFmt formatCode="General" sourceLinked="0"/>
        <c:majorTickMark val="out"/>
        <c:minorTickMark val="none"/>
        <c:tickLblPos val="nextTo"/>
        <c:txPr>
          <a:bodyPr/>
          <a:lstStyle/>
          <a:p>
            <a:pPr>
              <a:defRPr sz="1200"/>
            </a:pPr>
            <a:endParaRPr lang="ja-JP"/>
          </a:p>
        </c:txPr>
        <c:crossAx val="371441264"/>
        <c:crosses val="autoZero"/>
        <c:auto val="1"/>
        <c:lblAlgn val="ctr"/>
        <c:lblOffset val="100"/>
        <c:noMultiLvlLbl val="0"/>
      </c:catAx>
      <c:valAx>
        <c:axId val="371441264"/>
        <c:scaling>
          <c:orientation val="minMax"/>
          <c:max val="5"/>
        </c:scaling>
        <c:delete val="0"/>
        <c:axPos val="l"/>
        <c:majorGridlines/>
        <c:numFmt formatCode="General" sourceLinked="1"/>
        <c:majorTickMark val="cross"/>
        <c:minorTickMark val="none"/>
        <c:tickLblPos val="nextTo"/>
        <c:txPr>
          <a:bodyPr/>
          <a:lstStyle/>
          <a:p>
            <a:pPr>
              <a:defRPr sz="1400"/>
            </a:pPr>
            <a:endParaRPr lang="ja-JP"/>
          </a:p>
        </c:txPr>
        <c:crossAx val="371440704"/>
        <c:crosses val="autoZero"/>
        <c:crossBetween val="between"/>
      </c:valAx>
    </c:plotArea>
    <c:plotVisOnly val="1"/>
    <c:dispBlanksAs val="gap"/>
    <c:showDLblsOverMax val="0"/>
  </c:chart>
  <c:spPr>
    <a:ln>
      <a:solidFill>
        <a:srgbClr val="000000"/>
      </a:solidFill>
    </a:ln>
  </c:spPr>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a:pPr>
            <a:r>
              <a:rPr lang="ja-JP" altLang="en-US" sz="2400" dirty="0"/>
              <a:t>私たちの評価</a:t>
            </a:r>
          </a:p>
        </c:rich>
      </c:tx>
      <c:overlay val="0"/>
    </c:title>
    <c:autoTitleDeleted val="0"/>
    <c:plotArea>
      <c:layout/>
      <c:radarChart>
        <c:radarStyle val="filled"/>
        <c:varyColors val="0"/>
        <c:ser>
          <c:idx val="0"/>
          <c:order val="0"/>
          <c:tx>
            <c:strRef>
              <c:f>Sheet1!$F$2</c:f>
              <c:strCache>
                <c:ptCount val="1"/>
                <c:pt idx="0">
                  <c:v>市民出資</c:v>
                </c:pt>
              </c:strCache>
            </c:strRef>
          </c:tx>
          <c:cat>
            <c:strRef>
              <c:f>Sheet1!$E$3:$E$6</c:f>
              <c:strCache>
                <c:ptCount val="4"/>
                <c:pt idx="0">
                  <c:v>収益性</c:v>
                </c:pt>
                <c:pt idx="1">
                  <c:v>安全性</c:v>
                </c:pt>
                <c:pt idx="2">
                  <c:v>流動性</c:v>
                </c:pt>
                <c:pt idx="3">
                  <c:v>エコ実感度</c:v>
                </c:pt>
              </c:strCache>
            </c:strRef>
          </c:cat>
          <c:val>
            <c:numRef>
              <c:f>Sheet1!$F$3:$F$6</c:f>
              <c:numCache>
                <c:formatCode>General</c:formatCode>
                <c:ptCount val="4"/>
                <c:pt idx="0">
                  <c:v>2</c:v>
                </c:pt>
                <c:pt idx="1">
                  <c:v>3</c:v>
                </c:pt>
                <c:pt idx="2">
                  <c:v>1</c:v>
                </c:pt>
                <c:pt idx="3">
                  <c:v>5</c:v>
                </c:pt>
              </c:numCache>
            </c:numRef>
          </c:val>
          <c:extLst xmlns:c16r2="http://schemas.microsoft.com/office/drawing/2015/06/chart">
            <c:ext xmlns:c16="http://schemas.microsoft.com/office/drawing/2014/chart" uri="{C3380CC4-5D6E-409C-BE32-E72D297353CC}">
              <c16:uniqueId val="{00000000-89D7-4758-B829-A3F804D63A5C}"/>
            </c:ext>
          </c:extLst>
        </c:ser>
        <c:dLbls>
          <c:showLegendKey val="0"/>
          <c:showVal val="0"/>
          <c:showCatName val="0"/>
          <c:showSerName val="0"/>
          <c:showPercent val="0"/>
          <c:showBubbleSize val="0"/>
        </c:dLbls>
        <c:axId val="369794496"/>
        <c:axId val="369795056"/>
      </c:radarChart>
      <c:catAx>
        <c:axId val="369794496"/>
        <c:scaling>
          <c:orientation val="minMax"/>
        </c:scaling>
        <c:delete val="0"/>
        <c:axPos val="b"/>
        <c:majorGridlines/>
        <c:numFmt formatCode="General" sourceLinked="0"/>
        <c:majorTickMark val="none"/>
        <c:minorTickMark val="none"/>
        <c:tickLblPos val="nextTo"/>
        <c:spPr>
          <a:ln w="9525">
            <a:noFill/>
          </a:ln>
        </c:spPr>
        <c:txPr>
          <a:bodyPr/>
          <a:lstStyle/>
          <a:p>
            <a:pPr>
              <a:defRPr sz="1200"/>
            </a:pPr>
            <a:endParaRPr lang="ja-JP"/>
          </a:p>
        </c:txPr>
        <c:crossAx val="369795056"/>
        <c:crosses val="autoZero"/>
        <c:auto val="1"/>
        <c:lblAlgn val="ctr"/>
        <c:lblOffset val="100"/>
        <c:noMultiLvlLbl val="0"/>
      </c:catAx>
      <c:valAx>
        <c:axId val="369795056"/>
        <c:scaling>
          <c:orientation val="minMax"/>
        </c:scaling>
        <c:delete val="0"/>
        <c:axPos val="l"/>
        <c:majorGridlines>
          <c:spPr>
            <a:ln w="28575"/>
          </c:spPr>
        </c:majorGridlines>
        <c:numFmt formatCode="General" sourceLinked="1"/>
        <c:majorTickMark val="none"/>
        <c:minorTickMark val="none"/>
        <c:tickLblPos val="nextTo"/>
        <c:spPr>
          <a:ln w="15875"/>
        </c:spPr>
        <c:txPr>
          <a:bodyPr/>
          <a:lstStyle/>
          <a:p>
            <a:pPr>
              <a:defRPr sz="1200"/>
            </a:pPr>
            <a:endParaRPr lang="ja-JP"/>
          </a:p>
        </c:txPr>
        <c:crossAx val="369794496"/>
        <c:crosses val="autoZero"/>
        <c:crossBetween val="between"/>
      </c:valAx>
    </c:plotArea>
    <c:plotVisOnly val="1"/>
    <c:dispBlanksAs val="gap"/>
    <c:showDLblsOverMax val="0"/>
  </c:chart>
  <c:spPr>
    <a:ln>
      <a:solidFill>
        <a:srgbClr val="000000"/>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ja-JP"/>
              <a:t>私たちの評価</a:t>
            </a:r>
          </a:p>
        </c:rich>
      </c:tx>
      <c:overlay val="0"/>
    </c:title>
    <c:autoTitleDeleted val="0"/>
    <c:plotArea>
      <c:layout/>
      <c:radarChart>
        <c:radarStyle val="filled"/>
        <c:varyColors val="0"/>
        <c:ser>
          <c:idx val="0"/>
          <c:order val="0"/>
          <c:tx>
            <c:strRef>
              <c:f>Sheet1!$I$2</c:f>
              <c:strCache>
                <c:ptCount val="1"/>
                <c:pt idx="0">
                  <c:v>エコクラウドファンディング</c:v>
                </c:pt>
              </c:strCache>
            </c:strRef>
          </c:tx>
          <c:cat>
            <c:strRef>
              <c:f>Sheet1!$H$3:$H$6</c:f>
              <c:strCache>
                <c:ptCount val="4"/>
                <c:pt idx="0">
                  <c:v>収益性</c:v>
                </c:pt>
                <c:pt idx="1">
                  <c:v>安全性</c:v>
                </c:pt>
                <c:pt idx="2">
                  <c:v>流動性</c:v>
                </c:pt>
                <c:pt idx="3">
                  <c:v>エコ実感度</c:v>
                </c:pt>
              </c:strCache>
            </c:strRef>
          </c:cat>
          <c:val>
            <c:numRef>
              <c:f>Sheet1!$I$3:$I$6</c:f>
              <c:numCache>
                <c:formatCode>General</c:formatCode>
                <c:ptCount val="4"/>
                <c:pt idx="0">
                  <c:v>5</c:v>
                </c:pt>
                <c:pt idx="1">
                  <c:v>2</c:v>
                </c:pt>
                <c:pt idx="2">
                  <c:v>4</c:v>
                </c:pt>
                <c:pt idx="3">
                  <c:v>2</c:v>
                </c:pt>
              </c:numCache>
            </c:numRef>
          </c:val>
          <c:extLst xmlns:c16r2="http://schemas.microsoft.com/office/drawing/2015/06/chart">
            <c:ext xmlns:c16="http://schemas.microsoft.com/office/drawing/2014/chart" uri="{C3380CC4-5D6E-409C-BE32-E72D297353CC}">
              <c16:uniqueId val="{00000000-B0EF-40FC-8DC0-3A89F2A35A5E}"/>
            </c:ext>
          </c:extLst>
        </c:ser>
        <c:dLbls>
          <c:showLegendKey val="0"/>
          <c:showVal val="0"/>
          <c:showCatName val="0"/>
          <c:showSerName val="0"/>
          <c:showPercent val="0"/>
          <c:showBubbleSize val="0"/>
        </c:dLbls>
        <c:axId val="369943952"/>
        <c:axId val="369944512"/>
      </c:radarChart>
      <c:catAx>
        <c:axId val="369943952"/>
        <c:scaling>
          <c:orientation val="minMax"/>
        </c:scaling>
        <c:delete val="0"/>
        <c:axPos val="b"/>
        <c:majorGridlines/>
        <c:numFmt formatCode="General" sourceLinked="0"/>
        <c:majorTickMark val="out"/>
        <c:minorTickMark val="none"/>
        <c:tickLblPos val="nextTo"/>
        <c:txPr>
          <a:bodyPr/>
          <a:lstStyle/>
          <a:p>
            <a:pPr>
              <a:defRPr sz="1200"/>
            </a:pPr>
            <a:endParaRPr lang="ja-JP"/>
          </a:p>
        </c:txPr>
        <c:crossAx val="369944512"/>
        <c:crosses val="autoZero"/>
        <c:auto val="1"/>
        <c:lblAlgn val="ctr"/>
        <c:lblOffset val="100"/>
        <c:noMultiLvlLbl val="0"/>
      </c:catAx>
      <c:valAx>
        <c:axId val="369944512"/>
        <c:scaling>
          <c:orientation val="minMax"/>
        </c:scaling>
        <c:delete val="0"/>
        <c:axPos val="l"/>
        <c:majorGridlines/>
        <c:numFmt formatCode="General" sourceLinked="1"/>
        <c:majorTickMark val="cross"/>
        <c:minorTickMark val="none"/>
        <c:tickLblPos val="nextTo"/>
        <c:txPr>
          <a:bodyPr/>
          <a:lstStyle/>
          <a:p>
            <a:pPr>
              <a:defRPr sz="1200"/>
            </a:pPr>
            <a:endParaRPr lang="ja-JP"/>
          </a:p>
        </c:txPr>
        <c:crossAx val="369943952"/>
        <c:crosses val="autoZero"/>
        <c:crossBetween val="between"/>
      </c:valAx>
    </c:plotArea>
    <c:plotVisOnly val="1"/>
    <c:dispBlanksAs val="gap"/>
    <c:showDLblsOverMax val="0"/>
  </c:chart>
  <c:spPr>
    <a:ln>
      <a:solidFill>
        <a:srgbClr val="000000"/>
      </a:solidFill>
    </a:ln>
  </c:spPr>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pPr>
            <a:r>
              <a:rPr lang="ja-JP"/>
              <a:t>専門家の評価</a:t>
            </a:r>
          </a:p>
        </c:rich>
      </c:tx>
      <c:overlay val="0"/>
    </c:title>
    <c:autoTitleDeleted val="0"/>
    <c:plotArea>
      <c:layout/>
      <c:radarChart>
        <c:radarStyle val="filled"/>
        <c:varyColors val="0"/>
        <c:ser>
          <c:idx val="0"/>
          <c:order val="0"/>
          <c:tx>
            <c:strRef>
              <c:f>Sheet1!$D$74</c:f>
              <c:strCache>
                <c:ptCount val="1"/>
                <c:pt idx="0">
                  <c:v>エコクラウドファンディング</c:v>
                </c:pt>
              </c:strCache>
            </c:strRef>
          </c:tx>
          <c:cat>
            <c:strRef>
              <c:f>Sheet1!$C$75:$C$78</c:f>
              <c:strCache>
                <c:ptCount val="4"/>
                <c:pt idx="0">
                  <c:v>収益性</c:v>
                </c:pt>
                <c:pt idx="1">
                  <c:v>安全性</c:v>
                </c:pt>
                <c:pt idx="2">
                  <c:v>流動性</c:v>
                </c:pt>
                <c:pt idx="3">
                  <c:v>エコ実感度</c:v>
                </c:pt>
              </c:strCache>
            </c:strRef>
          </c:cat>
          <c:val>
            <c:numRef>
              <c:f>Sheet1!$D$75:$D$78</c:f>
              <c:numCache>
                <c:formatCode>General</c:formatCode>
                <c:ptCount val="4"/>
                <c:pt idx="0">
                  <c:v>3</c:v>
                </c:pt>
                <c:pt idx="1">
                  <c:v>2</c:v>
                </c:pt>
                <c:pt idx="2">
                  <c:v>1</c:v>
                </c:pt>
                <c:pt idx="3">
                  <c:v>3</c:v>
                </c:pt>
              </c:numCache>
            </c:numRef>
          </c:val>
          <c:extLst xmlns:c16r2="http://schemas.microsoft.com/office/drawing/2015/06/chart">
            <c:ext xmlns:c16="http://schemas.microsoft.com/office/drawing/2014/chart" uri="{C3380CC4-5D6E-409C-BE32-E72D297353CC}">
              <c16:uniqueId val="{00000000-A4DC-4116-9BE1-6915E1120909}"/>
            </c:ext>
          </c:extLst>
        </c:ser>
        <c:dLbls>
          <c:showLegendKey val="0"/>
          <c:showVal val="0"/>
          <c:showCatName val="0"/>
          <c:showSerName val="0"/>
          <c:showPercent val="0"/>
          <c:showBubbleSize val="0"/>
        </c:dLbls>
        <c:axId val="369946752"/>
        <c:axId val="369947312"/>
      </c:radarChart>
      <c:catAx>
        <c:axId val="369946752"/>
        <c:scaling>
          <c:orientation val="minMax"/>
        </c:scaling>
        <c:delete val="0"/>
        <c:axPos val="b"/>
        <c:majorGridlines/>
        <c:numFmt formatCode="General" sourceLinked="0"/>
        <c:majorTickMark val="out"/>
        <c:minorTickMark val="none"/>
        <c:tickLblPos val="nextTo"/>
        <c:txPr>
          <a:bodyPr/>
          <a:lstStyle/>
          <a:p>
            <a:pPr>
              <a:defRPr sz="1200"/>
            </a:pPr>
            <a:endParaRPr lang="ja-JP"/>
          </a:p>
        </c:txPr>
        <c:crossAx val="369947312"/>
        <c:crosses val="autoZero"/>
        <c:auto val="1"/>
        <c:lblAlgn val="ctr"/>
        <c:lblOffset val="100"/>
        <c:noMultiLvlLbl val="0"/>
      </c:catAx>
      <c:valAx>
        <c:axId val="369947312"/>
        <c:scaling>
          <c:orientation val="minMax"/>
          <c:max val="5"/>
        </c:scaling>
        <c:delete val="0"/>
        <c:axPos val="l"/>
        <c:majorGridlines/>
        <c:numFmt formatCode="General" sourceLinked="1"/>
        <c:majorTickMark val="cross"/>
        <c:minorTickMark val="none"/>
        <c:tickLblPos val="nextTo"/>
        <c:txPr>
          <a:bodyPr/>
          <a:lstStyle/>
          <a:p>
            <a:pPr>
              <a:defRPr sz="1200"/>
            </a:pPr>
            <a:endParaRPr lang="ja-JP"/>
          </a:p>
        </c:txPr>
        <c:crossAx val="369946752"/>
        <c:crosses val="autoZero"/>
        <c:crossBetween val="between"/>
      </c:valAx>
    </c:plotArea>
    <c:plotVisOnly val="1"/>
    <c:dispBlanksAs val="gap"/>
    <c:showDLblsOverMax val="0"/>
  </c:chart>
  <c:spPr>
    <a:ln>
      <a:solidFill>
        <a:srgbClr val="000000"/>
      </a:solidFill>
    </a:ln>
  </c:spPr>
  <c:txPr>
    <a:bodyPr/>
    <a:lstStyle/>
    <a:p>
      <a:pPr>
        <a:defRPr sz="1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pPr>
            <a:r>
              <a:rPr lang="ja-JP"/>
              <a:t>専門家の評価</a:t>
            </a:r>
          </a:p>
        </c:rich>
      </c:tx>
      <c:overlay val="0"/>
    </c:title>
    <c:autoTitleDeleted val="0"/>
    <c:plotArea>
      <c:layout/>
      <c:radarChart>
        <c:radarStyle val="filled"/>
        <c:varyColors val="0"/>
        <c:ser>
          <c:idx val="0"/>
          <c:order val="0"/>
          <c:tx>
            <c:strRef>
              <c:f>Sheet1!$D$61</c:f>
              <c:strCache>
                <c:ptCount val="1"/>
                <c:pt idx="0">
                  <c:v>グリーンボンド</c:v>
                </c:pt>
              </c:strCache>
            </c:strRef>
          </c:tx>
          <c:cat>
            <c:strRef>
              <c:f>Sheet1!$C$62:$C$65</c:f>
              <c:strCache>
                <c:ptCount val="4"/>
                <c:pt idx="0">
                  <c:v>収益性</c:v>
                </c:pt>
                <c:pt idx="1">
                  <c:v>安全性</c:v>
                </c:pt>
                <c:pt idx="2">
                  <c:v>流動性</c:v>
                </c:pt>
                <c:pt idx="3">
                  <c:v>エコ実感度</c:v>
                </c:pt>
              </c:strCache>
            </c:strRef>
          </c:cat>
          <c:val>
            <c:numRef>
              <c:f>Sheet1!$D$62:$D$65</c:f>
              <c:numCache>
                <c:formatCode>General</c:formatCode>
                <c:ptCount val="4"/>
                <c:pt idx="0">
                  <c:v>1</c:v>
                </c:pt>
                <c:pt idx="1">
                  <c:v>5</c:v>
                </c:pt>
                <c:pt idx="2">
                  <c:v>5</c:v>
                </c:pt>
                <c:pt idx="3">
                  <c:v>3</c:v>
                </c:pt>
              </c:numCache>
            </c:numRef>
          </c:val>
          <c:extLst xmlns:c16r2="http://schemas.microsoft.com/office/drawing/2015/06/chart">
            <c:ext xmlns:c16="http://schemas.microsoft.com/office/drawing/2014/chart" uri="{C3380CC4-5D6E-409C-BE32-E72D297353CC}">
              <c16:uniqueId val="{00000000-00A6-473C-A345-525751DE17FA}"/>
            </c:ext>
          </c:extLst>
        </c:ser>
        <c:dLbls>
          <c:showLegendKey val="0"/>
          <c:showVal val="0"/>
          <c:showCatName val="0"/>
          <c:showSerName val="0"/>
          <c:showPercent val="0"/>
          <c:showBubbleSize val="0"/>
        </c:dLbls>
        <c:axId val="371676720"/>
        <c:axId val="371677280"/>
      </c:radarChart>
      <c:catAx>
        <c:axId val="371676720"/>
        <c:scaling>
          <c:orientation val="minMax"/>
        </c:scaling>
        <c:delete val="0"/>
        <c:axPos val="b"/>
        <c:majorGridlines/>
        <c:numFmt formatCode="General" sourceLinked="0"/>
        <c:majorTickMark val="out"/>
        <c:minorTickMark val="none"/>
        <c:tickLblPos val="nextTo"/>
        <c:txPr>
          <a:bodyPr/>
          <a:lstStyle/>
          <a:p>
            <a:pPr>
              <a:defRPr sz="1200"/>
            </a:pPr>
            <a:endParaRPr lang="ja-JP"/>
          </a:p>
        </c:txPr>
        <c:crossAx val="371677280"/>
        <c:crosses val="autoZero"/>
        <c:auto val="1"/>
        <c:lblAlgn val="ctr"/>
        <c:lblOffset val="100"/>
        <c:noMultiLvlLbl val="0"/>
      </c:catAx>
      <c:valAx>
        <c:axId val="371677280"/>
        <c:scaling>
          <c:orientation val="minMax"/>
        </c:scaling>
        <c:delete val="0"/>
        <c:axPos val="l"/>
        <c:majorGridlines/>
        <c:numFmt formatCode="General" sourceLinked="1"/>
        <c:majorTickMark val="cross"/>
        <c:minorTickMark val="none"/>
        <c:tickLblPos val="nextTo"/>
        <c:txPr>
          <a:bodyPr/>
          <a:lstStyle/>
          <a:p>
            <a:pPr>
              <a:defRPr sz="1200"/>
            </a:pPr>
            <a:endParaRPr lang="ja-JP"/>
          </a:p>
        </c:txPr>
        <c:crossAx val="371676720"/>
        <c:crosses val="autoZero"/>
        <c:crossBetween val="between"/>
      </c:valAx>
    </c:plotArea>
    <c:plotVisOnly val="1"/>
    <c:dispBlanksAs val="gap"/>
    <c:showDLblsOverMax val="0"/>
  </c:chart>
  <c:spPr>
    <a:ln>
      <a:solidFill>
        <a:srgbClr val="000000"/>
      </a:solidFill>
    </a:ln>
  </c:spPr>
  <c:txPr>
    <a:bodyPr/>
    <a:lstStyle/>
    <a:p>
      <a:pPr>
        <a:defRPr sz="180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pPr>
            <a:r>
              <a:rPr lang="ja-JP"/>
              <a:t>私たちの評価</a:t>
            </a:r>
          </a:p>
        </c:rich>
      </c:tx>
      <c:layout>
        <c:manualLayout>
          <c:xMode val="edge"/>
          <c:yMode val="edge"/>
          <c:x val="0.29956080489938808"/>
          <c:y val="2.9032258064516103E-2"/>
        </c:manualLayout>
      </c:layout>
      <c:overlay val="0"/>
    </c:title>
    <c:autoTitleDeleted val="0"/>
    <c:plotArea>
      <c:layout/>
      <c:radarChart>
        <c:radarStyle val="filled"/>
        <c:varyColors val="0"/>
        <c:ser>
          <c:idx val="0"/>
          <c:order val="0"/>
          <c:tx>
            <c:strRef>
              <c:f>Sheet1!$L$2</c:f>
              <c:strCache>
                <c:ptCount val="1"/>
                <c:pt idx="0">
                  <c:v>グリーンボンド</c:v>
                </c:pt>
              </c:strCache>
            </c:strRef>
          </c:tx>
          <c:cat>
            <c:strRef>
              <c:f>Sheet1!$K$3:$K$6</c:f>
              <c:strCache>
                <c:ptCount val="4"/>
                <c:pt idx="0">
                  <c:v>収益性</c:v>
                </c:pt>
                <c:pt idx="1">
                  <c:v>安全性</c:v>
                </c:pt>
                <c:pt idx="2">
                  <c:v>流動性</c:v>
                </c:pt>
                <c:pt idx="3">
                  <c:v>エコ実感度</c:v>
                </c:pt>
              </c:strCache>
            </c:strRef>
          </c:cat>
          <c:val>
            <c:numRef>
              <c:f>Sheet1!$L$3:$L$6</c:f>
              <c:numCache>
                <c:formatCode>General</c:formatCode>
                <c:ptCount val="4"/>
                <c:pt idx="0">
                  <c:v>2</c:v>
                </c:pt>
                <c:pt idx="1">
                  <c:v>5</c:v>
                </c:pt>
                <c:pt idx="2">
                  <c:v>2</c:v>
                </c:pt>
                <c:pt idx="3">
                  <c:v>1</c:v>
                </c:pt>
              </c:numCache>
            </c:numRef>
          </c:val>
          <c:extLst xmlns:c16r2="http://schemas.microsoft.com/office/drawing/2015/06/chart">
            <c:ext xmlns:c16="http://schemas.microsoft.com/office/drawing/2014/chart" uri="{C3380CC4-5D6E-409C-BE32-E72D297353CC}">
              <c16:uniqueId val="{00000000-68CA-4FAA-942B-70C2FAE3B2BC}"/>
            </c:ext>
          </c:extLst>
        </c:ser>
        <c:dLbls>
          <c:showLegendKey val="0"/>
          <c:showVal val="0"/>
          <c:showCatName val="0"/>
          <c:showSerName val="0"/>
          <c:showPercent val="0"/>
          <c:showBubbleSize val="0"/>
        </c:dLbls>
        <c:axId val="371769808"/>
        <c:axId val="371770368"/>
      </c:radarChart>
      <c:catAx>
        <c:axId val="371769808"/>
        <c:scaling>
          <c:orientation val="minMax"/>
        </c:scaling>
        <c:delete val="0"/>
        <c:axPos val="b"/>
        <c:majorGridlines/>
        <c:numFmt formatCode="General" sourceLinked="0"/>
        <c:majorTickMark val="out"/>
        <c:minorTickMark val="none"/>
        <c:tickLblPos val="nextTo"/>
        <c:txPr>
          <a:bodyPr/>
          <a:lstStyle/>
          <a:p>
            <a:pPr>
              <a:defRPr sz="1200"/>
            </a:pPr>
            <a:endParaRPr lang="ja-JP"/>
          </a:p>
        </c:txPr>
        <c:crossAx val="371770368"/>
        <c:crosses val="autoZero"/>
        <c:auto val="1"/>
        <c:lblAlgn val="ctr"/>
        <c:lblOffset val="100"/>
        <c:noMultiLvlLbl val="0"/>
      </c:catAx>
      <c:valAx>
        <c:axId val="371770368"/>
        <c:scaling>
          <c:orientation val="minMax"/>
        </c:scaling>
        <c:delete val="0"/>
        <c:axPos val="l"/>
        <c:majorGridlines/>
        <c:numFmt formatCode="General" sourceLinked="1"/>
        <c:majorTickMark val="cross"/>
        <c:minorTickMark val="none"/>
        <c:tickLblPos val="nextTo"/>
        <c:txPr>
          <a:bodyPr/>
          <a:lstStyle/>
          <a:p>
            <a:pPr>
              <a:defRPr sz="1200"/>
            </a:pPr>
            <a:endParaRPr lang="ja-JP"/>
          </a:p>
        </c:txPr>
        <c:crossAx val="371769808"/>
        <c:crosses val="autoZero"/>
        <c:crossBetween val="between"/>
      </c:valAx>
    </c:plotArea>
    <c:plotVisOnly val="1"/>
    <c:dispBlanksAs val="gap"/>
    <c:showDLblsOverMax val="0"/>
  </c:chart>
  <c:spPr>
    <a:ln>
      <a:solidFill>
        <a:srgbClr val="000000"/>
      </a:solidFill>
    </a:ln>
  </c:spPr>
  <c:txPr>
    <a:bodyPr/>
    <a:lstStyle/>
    <a:p>
      <a:pPr>
        <a:defRPr sz="1800"/>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ja-JP" u="sng" dirty="0"/>
              <a:t>専門家の評価</a:t>
            </a:r>
          </a:p>
        </c:rich>
      </c:tx>
      <c:overlay val="0"/>
    </c:title>
    <c:autoTitleDeleted val="0"/>
    <c:plotArea>
      <c:layout/>
      <c:radarChart>
        <c:radarStyle val="filled"/>
        <c:varyColors val="0"/>
        <c:ser>
          <c:idx val="0"/>
          <c:order val="0"/>
          <c:tx>
            <c:strRef>
              <c:f>Sheet1!$D$7</c:f>
              <c:strCache>
                <c:ptCount val="1"/>
                <c:pt idx="0">
                  <c:v>エコファンド</c:v>
                </c:pt>
              </c:strCache>
            </c:strRef>
          </c:tx>
          <c:cat>
            <c:strRef>
              <c:f>Sheet1!$C$8:$C$11</c:f>
              <c:strCache>
                <c:ptCount val="4"/>
                <c:pt idx="0">
                  <c:v>収益性</c:v>
                </c:pt>
                <c:pt idx="1">
                  <c:v>安全性</c:v>
                </c:pt>
                <c:pt idx="2">
                  <c:v>流動性</c:v>
                </c:pt>
                <c:pt idx="3">
                  <c:v>エコ実感度</c:v>
                </c:pt>
              </c:strCache>
            </c:strRef>
          </c:cat>
          <c:val>
            <c:numRef>
              <c:f>Sheet1!$D$8:$D$11</c:f>
              <c:numCache>
                <c:formatCode>General</c:formatCode>
                <c:ptCount val="4"/>
                <c:pt idx="0">
                  <c:v>2</c:v>
                </c:pt>
                <c:pt idx="1">
                  <c:v>3</c:v>
                </c:pt>
                <c:pt idx="2">
                  <c:v>5</c:v>
                </c:pt>
                <c:pt idx="3">
                  <c:v>1</c:v>
                </c:pt>
              </c:numCache>
            </c:numRef>
          </c:val>
          <c:extLst xmlns:c16r2="http://schemas.microsoft.com/office/drawing/2015/06/chart">
            <c:ext xmlns:c16="http://schemas.microsoft.com/office/drawing/2014/chart" uri="{C3380CC4-5D6E-409C-BE32-E72D297353CC}">
              <c16:uniqueId val="{00000000-15A3-4DBA-B205-5E303C57EBC6}"/>
            </c:ext>
          </c:extLst>
        </c:ser>
        <c:dLbls>
          <c:showLegendKey val="0"/>
          <c:showVal val="0"/>
          <c:showCatName val="0"/>
          <c:showSerName val="0"/>
          <c:showPercent val="0"/>
          <c:showBubbleSize val="0"/>
        </c:dLbls>
        <c:axId val="371772608"/>
        <c:axId val="371803072"/>
      </c:radarChart>
      <c:catAx>
        <c:axId val="371772608"/>
        <c:scaling>
          <c:orientation val="minMax"/>
        </c:scaling>
        <c:delete val="0"/>
        <c:axPos val="b"/>
        <c:majorGridlines/>
        <c:numFmt formatCode="General" sourceLinked="0"/>
        <c:majorTickMark val="none"/>
        <c:minorTickMark val="none"/>
        <c:tickLblPos val="nextTo"/>
        <c:txPr>
          <a:bodyPr/>
          <a:lstStyle/>
          <a:p>
            <a:pPr>
              <a:defRPr sz="1200"/>
            </a:pPr>
            <a:endParaRPr lang="ja-JP"/>
          </a:p>
        </c:txPr>
        <c:crossAx val="371803072"/>
        <c:crosses val="autoZero"/>
        <c:auto val="1"/>
        <c:lblAlgn val="ctr"/>
        <c:lblOffset val="100"/>
        <c:noMultiLvlLbl val="0"/>
      </c:catAx>
      <c:valAx>
        <c:axId val="371803072"/>
        <c:scaling>
          <c:orientation val="minMax"/>
        </c:scaling>
        <c:delete val="0"/>
        <c:axPos val="l"/>
        <c:majorGridlines/>
        <c:numFmt formatCode="General" sourceLinked="1"/>
        <c:majorTickMark val="none"/>
        <c:minorTickMark val="none"/>
        <c:tickLblPos val="nextTo"/>
        <c:txPr>
          <a:bodyPr/>
          <a:lstStyle/>
          <a:p>
            <a:pPr>
              <a:defRPr sz="1200"/>
            </a:pPr>
            <a:endParaRPr lang="ja-JP"/>
          </a:p>
        </c:txPr>
        <c:crossAx val="371772608"/>
        <c:crosses val="autoZero"/>
        <c:crossBetween val="between"/>
        <c:majorUnit val="1"/>
      </c:valAx>
    </c:plotArea>
    <c:plotVisOnly val="1"/>
    <c:dispBlanksAs val="gap"/>
    <c:showDLblsOverMax val="0"/>
  </c:chart>
  <c:spPr>
    <a:ln>
      <a:solidFill>
        <a:srgbClr val="000000"/>
      </a:solidFill>
    </a:ln>
  </c:spPr>
  <c:txPr>
    <a:bodyPr/>
    <a:lstStyle/>
    <a:p>
      <a:pPr>
        <a:defRPr sz="1800"/>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ja-JP" u="sng" dirty="0"/>
              <a:t>私たちの評価</a:t>
            </a:r>
          </a:p>
        </c:rich>
      </c:tx>
      <c:overlay val="0"/>
    </c:title>
    <c:autoTitleDeleted val="0"/>
    <c:plotArea>
      <c:layout/>
      <c:radarChart>
        <c:radarStyle val="filled"/>
        <c:varyColors val="0"/>
        <c:ser>
          <c:idx val="0"/>
          <c:order val="0"/>
          <c:tx>
            <c:strRef>
              <c:f>Sheet1!$C$2</c:f>
              <c:strCache>
                <c:ptCount val="1"/>
                <c:pt idx="0">
                  <c:v>エコファンド</c:v>
                </c:pt>
              </c:strCache>
            </c:strRef>
          </c:tx>
          <c:dLbls>
            <c:delete val="1"/>
          </c:dLbls>
          <c:cat>
            <c:strRef>
              <c:f>Sheet1!$B$3:$B$6</c:f>
              <c:strCache>
                <c:ptCount val="4"/>
                <c:pt idx="0">
                  <c:v>収益性</c:v>
                </c:pt>
                <c:pt idx="1">
                  <c:v>安全性</c:v>
                </c:pt>
                <c:pt idx="2">
                  <c:v>流動性</c:v>
                </c:pt>
                <c:pt idx="3">
                  <c:v>エコ実感度</c:v>
                </c:pt>
              </c:strCache>
            </c:strRef>
          </c:cat>
          <c:val>
            <c:numRef>
              <c:f>Sheet1!$C$3:$C$6</c:f>
              <c:numCache>
                <c:formatCode>General</c:formatCode>
                <c:ptCount val="4"/>
                <c:pt idx="0">
                  <c:v>1</c:v>
                </c:pt>
                <c:pt idx="1">
                  <c:v>2</c:v>
                </c:pt>
                <c:pt idx="2">
                  <c:v>4</c:v>
                </c:pt>
                <c:pt idx="3">
                  <c:v>1</c:v>
                </c:pt>
              </c:numCache>
            </c:numRef>
          </c:val>
          <c:extLst xmlns:c16r2="http://schemas.microsoft.com/office/drawing/2015/06/chart">
            <c:ext xmlns:c16="http://schemas.microsoft.com/office/drawing/2014/chart" uri="{C3380CC4-5D6E-409C-BE32-E72D297353CC}">
              <c16:uniqueId val="{00000000-3F73-4DDD-BE33-238312656576}"/>
            </c:ext>
          </c:extLst>
        </c:ser>
        <c:dLbls>
          <c:showLegendKey val="0"/>
          <c:showVal val="1"/>
          <c:showCatName val="0"/>
          <c:showSerName val="0"/>
          <c:showPercent val="0"/>
          <c:showBubbleSize val="0"/>
        </c:dLbls>
        <c:axId val="371805312"/>
        <c:axId val="371805872"/>
      </c:radarChart>
      <c:catAx>
        <c:axId val="371805312"/>
        <c:scaling>
          <c:orientation val="minMax"/>
        </c:scaling>
        <c:delete val="0"/>
        <c:axPos val="b"/>
        <c:majorGridlines/>
        <c:numFmt formatCode="General" sourceLinked="0"/>
        <c:majorTickMark val="none"/>
        <c:minorTickMark val="none"/>
        <c:tickLblPos val="nextTo"/>
        <c:txPr>
          <a:bodyPr/>
          <a:lstStyle/>
          <a:p>
            <a:pPr>
              <a:defRPr sz="1200"/>
            </a:pPr>
            <a:endParaRPr lang="ja-JP"/>
          </a:p>
        </c:txPr>
        <c:crossAx val="371805872"/>
        <c:crosses val="autoZero"/>
        <c:auto val="1"/>
        <c:lblAlgn val="ctr"/>
        <c:lblOffset val="100"/>
        <c:noMultiLvlLbl val="0"/>
      </c:catAx>
      <c:valAx>
        <c:axId val="371805872"/>
        <c:scaling>
          <c:orientation val="minMax"/>
          <c:max val="5"/>
        </c:scaling>
        <c:delete val="0"/>
        <c:axPos val="l"/>
        <c:majorGridlines/>
        <c:numFmt formatCode="General" sourceLinked="1"/>
        <c:majorTickMark val="none"/>
        <c:minorTickMark val="none"/>
        <c:tickLblPos val="nextTo"/>
        <c:txPr>
          <a:bodyPr/>
          <a:lstStyle/>
          <a:p>
            <a:pPr>
              <a:defRPr sz="1200"/>
            </a:pPr>
            <a:endParaRPr lang="ja-JP"/>
          </a:p>
        </c:txPr>
        <c:crossAx val="371805312"/>
        <c:crosses val="autoZero"/>
        <c:crossBetween val="between"/>
        <c:majorUnit val="1"/>
      </c:valAx>
    </c:plotArea>
    <c:plotVisOnly val="1"/>
    <c:dispBlanksAs val="gap"/>
    <c:showDLblsOverMax val="0"/>
  </c:chart>
  <c:spPr>
    <a:ln>
      <a:solidFill>
        <a:srgbClr val="000000"/>
      </a:solidFill>
    </a:ln>
  </c:spPr>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altLang="ja-JP" dirty="0"/>
              <a:t>(D)</a:t>
            </a:r>
            <a:r>
              <a:rPr lang="ja-JP" altLang="en-US" dirty="0"/>
              <a:t> エコファンド</a:t>
            </a:r>
          </a:p>
        </c:rich>
      </c:tx>
      <c:overlay val="0"/>
    </c:title>
    <c:autoTitleDeleted val="0"/>
    <c:plotArea>
      <c:layout/>
      <c:radarChart>
        <c:radarStyle val="filled"/>
        <c:varyColors val="0"/>
        <c:ser>
          <c:idx val="0"/>
          <c:order val="0"/>
          <c:tx>
            <c:strRef>
              <c:f>Sheet1!$C$2</c:f>
              <c:strCache>
                <c:ptCount val="1"/>
                <c:pt idx="0">
                  <c:v>エコファンド</c:v>
                </c:pt>
              </c:strCache>
            </c:strRef>
          </c:tx>
          <c:cat>
            <c:strRef>
              <c:f>Sheet1!$B$3:$B$6</c:f>
              <c:strCache>
                <c:ptCount val="4"/>
                <c:pt idx="0">
                  <c:v>収益性</c:v>
                </c:pt>
                <c:pt idx="1">
                  <c:v>安全性</c:v>
                </c:pt>
                <c:pt idx="2">
                  <c:v>流動性</c:v>
                </c:pt>
                <c:pt idx="3">
                  <c:v>エコ実感度</c:v>
                </c:pt>
              </c:strCache>
            </c:strRef>
          </c:cat>
          <c:val>
            <c:numRef>
              <c:f>Sheet1!$C$3:$C$6</c:f>
              <c:numCache>
                <c:formatCode>General</c:formatCode>
                <c:ptCount val="4"/>
                <c:pt idx="0">
                  <c:v>1</c:v>
                </c:pt>
                <c:pt idx="1">
                  <c:v>2</c:v>
                </c:pt>
                <c:pt idx="2">
                  <c:v>4</c:v>
                </c:pt>
                <c:pt idx="3">
                  <c:v>1</c:v>
                </c:pt>
              </c:numCache>
            </c:numRef>
          </c:val>
          <c:extLst xmlns:c16r2="http://schemas.microsoft.com/office/drawing/2015/06/chart">
            <c:ext xmlns:c16="http://schemas.microsoft.com/office/drawing/2014/chart" uri="{C3380CC4-5D6E-409C-BE32-E72D297353CC}">
              <c16:uniqueId val="{00000000-04C1-44D3-ACD1-04733F470CCF}"/>
            </c:ext>
          </c:extLst>
        </c:ser>
        <c:dLbls>
          <c:showLegendKey val="0"/>
          <c:showVal val="0"/>
          <c:showCatName val="0"/>
          <c:showSerName val="0"/>
          <c:showPercent val="0"/>
          <c:showBubbleSize val="0"/>
        </c:dLbls>
        <c:axId val="370023952"/>
        <c:axId val="370024512"/>
      </c:radarChart>
      <c:catAx>
        <c:axId val="370023952"/>
        <c:scaling>
          <c:orientation val="minMax"/>
        </c:scaling>
        <c:delete val="0"/>
        <c:axPos val="b"/>
        <c:majorGridlines/>
        <c:numFmt formatCode="General" sourceLinked="0"/>
        <c:majorTickMark val="out"/>
        <c:minorTickMark val="none"/>
        <c:tickLblPos val="nextTo"/>
        <c:txPr>
          <a:bodyPr/>
          <a:lstStyle/>
          <a:p>
            <a:pPr>
              <a:defRPr sz="1000"/>
            </a:pPr>
            <a:endParaRPr lang="ja-JP"/>
          </a:p>
        </c:txPr>
        <c:crossAx val="370024512"/>
        <c:crosses val="autoZero"/>
        <c:auto val="1"/>
        <c:lblAlgn val="ctr"/>
        <c:lblOffset val="100"/>
        <c:noMultiLvlLbl val="0"/>
      </c:catAx>
      <c:valAx>
        <c:axId val="370024512"/>
        <c:scaling>
          <c:orientation val="minMax"/>
          <c:max val="5"/>
        </c:scaling>
        <c:delete val="0"/>
        <c:axPos val="l"/>
        <c:majorGridlines>
          <c:spPr>
            <a:ln w="28575">
              <a:prstDash val="solid"/>
            </a:ln>
          </c:spPr>
        </c:majorGridlines>
        <c:numFmt formatCode="General" sourceLinked="1"/>
        <c:majorTickMark val="cross"/>
        <c:minorTickMark val="none"/>
        <c:tickLblPos val="nextTo"/>
        <c:spPr>
          <a:ln w="15875"/>
        </c:spPr>
        <c:txPr>
          <a:bodyPr/>
          <a:lstStyle/>
          <a:p>
            <a:pPr>
              <a:defRPr sz="1000"/>
            </a:pPr>
            <a:endParaRPr lang="ja-JP"/>
          </a:p>
        </c:txPr>
        <c:crossAx val="370023952"/>
        <c:crosses val="autoZero"/>
        <c:crossBetween val="between"/>
        <c:majorUnit val="1"/>
      </c:valAx>
    </c:plotArea>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a:pPr>
            <a:r>
              <a:rPr lang="en-US" altLang="ja-JP" dirty="0"/>
              <a:t>(A) </a:t>
            </a:r>
            <a:r>
              <a:rPr lang="ja-JP" altLang="en-US" dirty="0"/>
              <a:t>市民出資</a:t>
            </a:r>
          </a:p>
        </c:rich>
      </c:tx>
      <c:overlay val="0"/>
    </c:title>
    <c:autoTitleDeleted val="0"/>
    <c:plotArea>
      <c:layout/>
      <c:radarChart>
        <c:radarStyle val="filled"/>
        <c:varyColors val="0"/>
        <c:ser>
          <c:idx val="0"/>
          <c:order val="0"/>
          <c:tx>
            <c:strRef>
              <c:f>Sheet1!$F$2</c:f>
              <c:strCache>
                <c:ptCount val="1"/>
                <c:pt idx="0">
                  <c:v>市民出資</c:v>
                </c:pt>
              </c:strCache>
            </c:strRef>
          </c:tx>
          <c:cat>
            <c:strRef>
              <c:f>Sheet1!$E$3:$E$6</c:f>
              <c:strCache>
                <c:ptCount val="4"/>
                <c:pt idx="0">
                  <c:v>収益性</c:v>
                </c:pt>
                <c:pt idx="1">
                  <c:v>安全性</c:v>
                </c:pt>
                <c:pt idx="2">
                  <c:v>流動性</c:v>
                </c:pt>
                <c:pt idx="3">
                  <c:v>エコ実感度</c:v>
                </c:pt>
              </c:strCache>
            </c:strRef>
          </c:cat>
          <c:val>
            <c:numRef>
              <c:f>Sheet1!$F$3:$F$6</c:f>
              <c:numCache>
                <c:formatCode>General</c:formatCode>
                <c:ptCount val="4"/>
                <c:pt idx="0">
                  <c:v>2</c:v>
                </c:pt>
                <c:pt idx="1">
                  <c:v>3</c:v>
                </c:pt>
                <c:pt idx="2">
                  <c:v>1</c:v>
                </c:pt>
                <c:pt idx="3">
                  <c:v>5</c:v>
                </c:pt>
              </c:numCache>
            </c:numRef>
          </c:val>
          <c:extLst xmlns:c16r2="http://schemas.microsoft.com/office/drawing/2015/06/chart">
            <c:ext xmlns:c16="http://schemas.microsoft.com/office/drawing/2014/chart" uri="{C3380CC4-5D6E-409C-BE32-E72D297353CC}">
              <c16:uniqueId val="{00000000-BDF7-45F8-A8BD-CC93F2F890D5}"/>
            </c:ext>
          </c:extLst>
        </c:ser>
        <c:dLbls>
          <c:showLegendKey val="0"/>
          <c:showVal val="0"/>
          <c:showCatName val="0"/>
          <c:showSerName val="0"/>
          <c:showPercent val="0"/>
          <c:showBubbleSize val="0"/>
        </c:dLbls>
        <c:axId val="369315984"/>
        <c:axId val="370337328"/>
      </c:radarChart>
      <c:catAx>
        <c:axId val="369315984"/>
        <c:scaling>
          <c:orientation val="minMax"/>
        </c:scaling>
        <c:delete val="0"/>
        <c:axPos val="b"/>
        <c:majorGridlines/>
        <c:numFmt formatCode="General" sourceLinked="0"/>
        <c:majorTickMark val="none"/>
        <c:minorTickMark val="none"/>
        <c:tickLblPos val="nextTo"/>
        <c:txPr>
          <a:bodyPr/>
          <a:lstStyle/>
          <a:p>
            <a:pPr>
              <a:defRPr sz="1000"/>
            </a:pPr>
            <a:endParaRPr lang="ja-JP"/>
          </a:p>
        </c:txPr>
        <c:crossAx val="370337328"/>
        <c:crosses val="autoZero"/>
        <c:auto val="1"/>
        <c:lblAlgn val="ctr"/>
        <c:lblOffset val="100"/>
        <c:noMultiLvlLbl val="0"/>
      </c:catAx>
      <c:valAx>
        <c:axId val="370337328"/>
        <c:scaling>
          <c:orientation val="minMax"/>
          <c:max val="5"/>
        </c:scaling>
        <c:delete val="0"/>
        <c:axPos val="l"/>
        <c:majorGridlines>
          <c:spPr>
            <a:ln w="28575"/>
          </c:spPr>
        </c:majorGridlines>
        <c:numFmt formatCode="General" sourceLinked="1"/>
        <c:majorTickMark val="none"/>
        <c:minorTickMark val="none"/>
        <c:tickLblPos val="nextTo"/>
        <c:spPr>
          <a:ln w="15875"/>
        </c:spPr>
        <c:txPr>
          <a:bodyPr/>
          <a:lstStyle/>
          <a:p>
            <a:pPr>
              <a:defRPr sz="1000"/>
            </a:pPr>
            <a:endParaRPr lang="ja-JP"/>
          </a:p>
        </c:txPr>
        <c:crossAx val="369315984"/>
        <c:crosses val="autoZero"/>
        <c:crossBetween val="between"/>
        <c:majorUnit val="1"/>
      </c:valAx>
      <c:spPr>
        <a:ln>
          <a:noFill/>
        </a:ln>
      </c:spPr>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pPr>
            <a:r>
              <a:rPr lang="en-US" altLang="ja-JP" dirty="0"/>
              <a:t>(B) </a:t>
            </a:r>
            <a:r>
              <a:rPr lang="ja-JP" altLang="en-US" dirty="0"/>
              <a:t>エコクラウドファンディング</a:t>
            </a:r>
          </a:p>
        </c:rich>
      </c:tx>
      <c:overlay val="0"/>
    </c:title>
    <c:autoTitleDeleted val="0"/>
    <c:plotArea>
      <c:layout/>
      <c:radarChart>
        <c:radarStyle val="filled"/>
        <c:varyColors val="0"/>
        <c:ser>
          <c:idx val="0"/>
          <c:order val="0"/>
          <c:tx>
            <c:strRef>
              <c:f>Sheet1!$I$2</c:f>
              <c:strCache>
                <c:ptCount val="1"/>
                <c:pt idx="0">
                  <c:v>エコクラウドファンディング</c:v>
                </c:pt>
              </c:strCache>
            </c:strRef>
          </c:tx>
          <c:cat>
            <c:strRef>
              <c:f>Sheet1!$H$3:$H$6</c:f>
              <c:strCache>
                <c:ptCount val="4"/>
                <c:pt idx="0">
                  <c:v>収益性</c:v>
                </c:pt>
                <c:pt idx="1">
                  <c:v>安全性</c:v>
                </c:pt>
                <c:pt idx="2">
                  <c:v>流動性</c:v>
                </c:pt>
                <c:pt idx="3">
                  <c:v>エコ実感度</c:v>
                </c:pt>
              </c:strCache>
            </c:strRef>
          </c:cat>
          <c:val>
            <c:numRef>
              <c:f>Sheet1!$I$3:$I$6</c:f>
              <c:numCache>
                <c:formatCode>General</c:formatCode>
                <c:ptCount val="4"/>
                <c:pt idx="0">
                  <c:v>5</c:v>
                </c:pt>
                <c:pt idx="1">
                  <c:v>2</c:v>
                </c:pt>
                <c:pt idx="2">
                  <c:v>4</c:v>
                </c:pt>
                <c:pt idx="3">
                  <c:v>2</c:v>
                </c:pt>
              </c:numCache>
            </c:numRef>
          </c:val>
          <c:extLst xmlns:c16r2="http://schemas.microsoft.com/office/drawing/2015/06/chart">
            <c:ext xmlns:c16="http://schemas.microsoft.com/office/drawing/2014/chart" uri="{C3380CC4-5D6E-409C-BE32-E72D297353CC}">
              <c16:uniqueId val="{00000000-B0D0-415D-9670-88D4B58F7272}"/>
            </c:ext>
          </c:extLst>
        </c:ser>
        <c:dLbls>
          <c:showLegendKey val="0"/>
          <c:showVal val="0"/>
          <c:showCatName val="0"/>
          <c:showSerName val="0"/>
          <c:showPercent val="0"/>
          <c:showBubbleSize val="0"/>
        </c:dLbls>
        <c:axId val="370339568"/>
        <c:axId val="370340128"/>
      </c:radarChart>
      <c:catAx>
        <c:axId val="370339568"/>
        <c:scaling>
          <c:orientation val="minMax"/>
        </c:scaling>
        <c:delete val="0"/>
        <c:axPos val="b"/>
        <c:majorGridlines/>
        <c:numFmt formatCode="General" sourceLinked="0"/>
        <c:majorTickMark val="out"/>
        <c:minorTickMark val="none"/>
        <c:tickLblPos val="nextTo"/>
        <c:txPr>
          <a:bodyPr/>
          <a:lstStyle/>
          <a:p>
            <a:pPr>
              <a:defRPr sz="1000"/>
            </a:pPr>
            <a:endParaRPr lang="ja-JP"/>
          </a:p>
        </c:txPr>
        <c:crossAx val="370340128"/>
        <c:crosses val="autoZero"/>
        <c:auto val="1"/>
        <c:lblAlgn val="ctr"/>
        <c:lblOffset val="100"/>
        <c:noMultiLvlLbl val="0"/>
      </c:catAx>
      <c:valAx>
        <c:axId val="370340128"/>
        <c:scaling>
          <c:orientation val="minMax"/>
          <c:max val="5"/>
        </c:scaling>
        <c:delete val="0"/>
        <c:axPos val="l"/>
        <c:majorGridlines>
          <c:spPr>
            <a:ln w="28575"/>
          </c:spPr>
        </c:majorGridlines>
        <c:numFmt formatCode="General" sourceLinked="1"/>
        <c:majorTickMark val="cross"/>
        <c:minorTickMark val="none"/>
        <c:tickLblPos val="nextTo"/>
        <c:spPr>
          <a:ln w="15875"/>
        </c:spPr>
        <c:txPr>
          <a:bodyPr/>
          <a:lstStyle/>
          <a:p>
            <a:pPr>
              <a:defRPr sz="1000"/>
            </a:pPr>
            <a:endParaRPr lang="ja-JP"/>
          </a:p>
        </c:txPr>
        <c:crossAx val="370339568"/>
        <c:crosses val="autoZero"/>
        <c:crossBetween val="between"/>
        <c:majorUnit val="1"/>
      </c:valAx>
    </c:plotArea>
    <c:plotVisOnly val="1"/>
    <c:dispBlanksAs val="gap"/>
    <c:showDLblsOverMax val="0"/>
  </c:chart>
  <c:spPr>
    <a:ln>
      <a:solidFill>
        <a:srgbClr val="000000"/>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pPr>
            <a:r>
              <a:rPr lang="en-US" altLang="ja-JP" dirty="0"/>
              <a:t>(C) </a:t>
            </a:r>
            <a:r>
              <a:rPr lang="ja-JP" altLang="en-US" dirty="0"/>
              <a:t>グリーンボンド</a:t>
            </a:r>
          </a:p>
        </c:rich>
      </c:tx>
      <c:overlay val="0"/>
    </c:title>
    <c:autoTitleDeleted val="0"/>
    <c:plotArea>
      <c:layout/>
      <c:radarChart>
        <c:radarStyle val="filled"/>
        <c:varyColors val="0"/>
        <c:ser>
          <c:idx val="0"/>
          <c:order val="0"/>
          <c:tx>
            <c:strRef>
              <c:f>Sheet1!$L$2</c:f>
              <c:strCache>
                <c:ptCount val="1"/>
                <c:pt idx="0">
                  <c:v>グリーンボンド</c:v>
                </c:pt>
              </c:strCache>
            </c:strRef>
          </c:tx>
          <c:cat>
            <c:strRef>
              <c:f>Sheet1!$K$3:$K$6</c:f>
              <c:strCache>
                <c:ptCount val="4"/>
                <c:pt idx="0">
                  <c:v>収益性</c:v>
                </c:pt>
                <c:pt idx="1">
                  <c:v>安全性</c:v>
                </c:pt>
                <c:pt idx="2">
                  <c:v>流動性</c:v>
                </c:pt>
                <c:pt idx="3">
                  <c:v>エコ実感度</c:v>
                </c:pt>
              </c:strCache>
            </c:strRef>
          </c:cat>
          <c:val>
            <c:numRef>
              <c:f>Sheet1!$L$3:$L$6</c:f>
              <c:numCache>
                <c:formatCode>General</c:formatCode>
                <c:ptCount val="4"/>
                <c:pt idx="0">
                  <c:v>2</c:v>
                </c:pt>
                <c:pt idx="1">
                  <c:v>5</c:v>
                </c:pt>
                <c:pt idx="2">
                  <c:v>2</c:v>
                </c:pt>
                <c:pt idx="3">
                  <c:v>1</c:v>
                </c:pt>
              </c:numCache>
            </c:numRef>
          </c:val>
          <c:extLst xmlns:c16r2="http://schemas.microsoft.com/office/drawing/2015/06/chart">
            <c:ext xmlns:c16="http://schemas.microsoft.com/office/drawing/2014/chart" uri="{C3380CC4-5D6E-409C-BE32-E72D297353CC}">
              <c16:uniqueId val="{00000000-C87C-479F-9052-479295F8FF57}"/>
            </c:ext>
          </c:extLst>
        </c:ser>
        <c:dLbls>
          <c:showLegendKey val="0"/>
          <c:showVal val="0"/>
          <c:showCatName val="0"/>
          <c:showSerName val="0"/>
          <c:showPercent val="0"/>
          <c:showBubbleSize val="0"/>
        </c:dLbls>
        <c:axId val="370362896"/>
        <c:axId val="371146144"/>
      </c:radarChart>
      <c:catAx>
        <c:axId val="370362896"/>
        <c:scaling>
          <c:orientation val="minMax"/>
        </c:scaling>
        <c:delete val="0"/>
        <c:axPos val="b"/>
        <c:majorGridlines/>
        <c:numFmt formatCode="General" sourceLinked="0"/>
        <c:majorTickMark val="out"/>
        <c:minorTickMark val="none"/>
        <c:tickLblPos val="nextTo"/>
        <c:txPr>
          <a:bodyPr/>
          <a:lstStyle/>
          <a:p>
            <a:pPr>
              <a:defRPr sz="1000"/>
            </a:pPr>
            <a:endParaRPr lang="ja-JP"/>
          </a:p>
        </c:txPr>
        <c:crossAx val="371146144"/>
        <c:crosses val="autoZero"/>
        <c:auto val="1"/>
        <c:lblAlgn val="ctr"/>
        <c:lblOffset val="100"/>
        <c:noMultiLvlLbl val="0"/>
      </c:catAx>
      <c:valAx>
        <c:axId val="371146144"/>
        <c:scaling>
          <c:orientation val="minMax"/>
          <c:max val="5"/>
        </c:scaling>
        <c:delete val="0"/>
        <c:axPos val="l"/>
        <c:majorGridlines>
          <c:spPr>
            <a:ln w="28575"/>
          </c:spPr>
        </c:majorGridlines>
        <c:numFmt formatCode="General" sourceLinked="1"/>
        <c:majorTickMark val="cross"/>
        <c:minorTickMark val="none"/>
        <c:tickLblPos val="nextTo"/>
        <c:spPr>
          <a:ln w="15875"/>
        </c:spPr>
        <c:txPr>
          <a:bodyPr/>
          <a:lstStyle/>
          <a:p>
            <a:pPr>
              <a:defRPr sz="1000"/>
            </a:pPr>
            <a:endParaRPr lang="ja-JP"/>
          </a:p>
        </c:txPr>
        <c:crossAx val="370362896"/>
        <c:crosses val="autoZero"/>
        <c:crossBetween val="between"/>
        <c:majorUnit val="1"/>
      </c:valAx>
    </c:plotArea>
    <c:plotVisOnly val="1"/>
    <c:dispBlanksAs val="gap"/>
    <c:showDLblsOverMax val="0"/>
  </c:chart>
  <c:spPr>
    <a:ln>
      <a:solidFill>
        <a:srgbClr val="000000"/>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radarChart>
        <c:radarStyle val="filled"/>
        <c:varyColors val="0"/>
        <c:ser>
          <c:idx val="0"/>
          <c:order val="0"/>
          <c:tx>
            <c:strRef>
              <c:f>Sheet1!$F$2</c:f>
              <c:strCache>
                <c:ptCount val="1"/>
                <c:pt idx="0">
                  <c:v>市民出資</c:v>
                </c:pt>
              </c:strCache>
            </c:strRef>
          </c:tx>
          <c:cat>
            <c:strRef>
              <c:f>Sheet1!$E$3:$E$6</c:f>
              <c:strCache>
                <c:ptCount val="4"/>
                <c:pt idx="0">
                  <c:v>収益性</c:v>
                </c:pt>
                <c:pt idx="1">
                  <c:v>安全性</c:v>
                </c:pt>
                <c:pt idx="2">
                  <c:v>流動性</c:v>
                </c:pt>
                <c:pt idx="3">
                  <c:v>エコ実感度</c:v>
                </c:pt>
              </c:strCache>
            </c:strRef>
          </c:cat>
          <c:val>
            <c:numRef>
              <c:f>Sheet1!$F$3:$F$6</c:f>
              <c:numCache>
                <c:formatCode>General</c:formatCode>
                <c:ptCount val="4"/>
                <c:pt idx="0">
                  <c:v>2</c:v>
                </c:pt>
                <c:pt idx="1">
                  <c:v>3</c:v>
                </c:pt>
                <c:pt idx="2">
                  <c:v>1</c:v>
                </c:pt>
                <c:pt idx="3">
                  <c:v>5</c:v>
                </c:pt>
              </c:numCache>
            </c:numRef>
          </c:val>
          <c:extLst xmlns:c16r2="http://schemas.microsoft.com/office/drawing/2015/06/chart">
            <c:ext xmlns:c16="http://schemas.microsoft.com/office/drawing/2014/chart" uri="{C3380CC4-5D6E-409C-BE32-E72D297353CC}">
              <c16:uniqueId val="{00000000-90C4-48CA-BB68-2715DBF4F878}"/>
            </c:ext>
          </c:extLst>
        </c:ser>
        <c:dLbls>
          <c:showLegendKey val="0"/>
          <c:showVal val="0"/>
          <c:showCatName val="0"/>
          <c:showSerName val="0"/>
          <c:showPercent val="0"/>
          <c:showBubbleSize val="0"/>
        </c:dLbls>
        <c:axId val="371148384"/>
        <c:axId val="371148944"/>
      </c:radarChart>
      <c:catAx>
        <c:axId val="371148384"/>
        <c:scaling>
          <c:orientation val="minMax"/>
        </c:scaling>
        <c:delete val="0"/>
        <c:axPos val="b"/>
        <c:majorGridlines/>
        <c:numFmt formatCode="General" sourceLinked="0"/>
        <c:majorTickMark val="none"/>
        <c:minorTickMark val="none"/>
        <c:tickLblPos val="nextTo"/>
        <c:txPr>
          <a:bodyPr/>
          <a:lstStyle/>
          <a:p>
            <a:pPr>
              <a:defRPr sz="2000"/>
            </a:pPr>
            <a:endParaRPr lang="ja-JP"/>
          </a:p>
        </c:txPr>
        <c:crossAx val="371148944"/>
        <c:crosses val="autoZero"/>
        <c:auto val="1"/>
        <c:lblAlgn val="ctr"/>
        <c:lblOffset val="100"/>
        <c:noMultiLvlLbl val="0"/>
      </c:catAx>
      <c:valAx>
        <c:axId val="371148944"/>
        <c:scaling>
          <c:orientation val="minMax"/>
        </c:scaling>
        <c:delete val="0"/>
        <c:axPos val="l"/>
        <c:majorGridlines>
          <c:spPr>
            <a:ln w="28575"/>
          </c:spPr>
        </c:majorGridlines>
        <c:numFmt formatCode="General" sourceLinked="1"/>
        <c:majorTickMark val="none"/>
        <c:minorTickMark val="none"/>
        <c:tickLblPos val="nextTo"/>
        <c:spPr>
          <a:ln w="15875"/>
        </c:spPr>
        <c:txPr>
          <a:bodyPr/>
          <a:lstStyle/>
          <a:p>
            <a:pPr>
              <a:defRPr sz="1600"/>
            </a:pPr>
            <a:endParaRPr lang="ja-JP"/>
          </a:p>
        </c:txPr>
        <c:crossAx val="371148384"/>
        <c:crosses val="autoZero"/>
        <c:crossBetween val="between"/>
        <c:majorUnit val="1"/>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radarChart>
        <c:radarStyle val="filled"/>
        <c:varyColors val="0"/>
        <c:ser>
          <c:idx val="0"/>
          <c:order val="0"/>
          <c:tx>
            <c:strRef>
              <c:f>Sheet1!$I$2</c:f>
              <c:strCache>
                <c:ptCount val="1"/>
                <c:pt idx="0">
                  <c:v>エコクラウドファンディング</c:v>
                </c:pt>
              </c:strCache>
            </c:strRef>
          </c:tx>
          <c:cat>
            <c:strRef>
              <c:f>Sheet1!$H$3:$H$6</c:f>
              <c:strCache>
                <c:ptCount val="4"/>
                <c:pt idx="0">
                  <c:v>収益性</c:v>
                </c:pt>
                <c:pt idx="1">
                  <c:v>安全性</c:v>
                </c:pt>
                <c:pt idx="2">
                  <c:v>流動性</c:v>
                </c:pt>
                <c:pt idx="3">
                  <c:v>エコ実感度</c:v>
                </c:pt>
              </c:strCache>
            </c:strRef>
          </c:cat>
          <c:val>
            <c:numRef>
              <c:f>Sheet1!$I$3:$I$6</c:f>
              <c:numCache>
                <c:formatCode>General</c:formatCode>
                <c:ptCount val="4"/>
                <c:pt idx="0">
                  <c:v>5</c:v>
                </c:pt>
                <c:pt idx="1">
                  <c:v>2</c:v>
                </c:pt>
                <c:pt idx="2">
                  <c:v>4</c:v>
                </c:pt>
                <c:pt idx="3">
                  <c:v>2</c:v>
                </c:pt>
              </c:numCache>
            </c:numRef>
          </c:val>
          <c:extLst xmlns:c16r2="http://schemas.microsoft.com/office/drawing/2015/06/chart">
            <c:ext xmlns:c16="http://schemas.microsoft.com/office/drawing/2014/chart" uri="{C3380CC4-5D6E-409C-BE32-E72D297353CC}">
              <c16:uniqueId val="{00000000-A86C-4856-B4D1-010AE68F65D6}"/>
            </c:ext>
          </c:extLst>
        </c:ser>
        <c:dLbls>
          <c:showLegendKey val="0"/>
          <c:showVal val="0"/>
          <c:showCatName val="0"/>
          <c:showSerName val="0"/>
          <c:showPercent val="0"/>
          <c:showBubbleSize val="0"/>
        </c:dLbls>
        <c:axId val="371191776"/>
        <c:axId val="371168112"/>
      </c:radarChart>
      <c:catAx>
        <c:axId val="371191776"/>
        <c:scaling>
          <c:orientation val="minMax"/>
        </c:scaling>
        <c:delete val="0"/>
        <c:axPos val="b"/>
        <c:majorGridlines/>
        <c:numFmt formatCode="General" sourceLinked="0"/>
        <c:majorTickMark val="out"/>
        <c:minorTickMark val="none"/>
        <c:tickLblPos val="nextTo"/>
        <c:txPr>
          <a:bodyPr/>
          <a:lstStyle/>
          <a:p>
            <a:pPr>
              <a:defRPr sz="2000"/>
            </a:pPr>
            <a:endParaRPr lang="ja-JP"/>
          </a:p>
        </c:txPr>
        <c:crossAx val="371168112"/>
        <c:crosses val="autoZero"/>
        <c:auto val="1"/>
        <c:lblAlgn val="ctr"/>
        <c:lblOffset val="100"/>
        <c:noMultiLvlLbl val="0"/>
      </c:catAx>
      <c:valAx>
        <c:axId val="371168112"/>
        <c:scaling>
          <c:orientation val="minMax"/>
        </c:scaling>
        <c:delete val="0"/>
        <c:axPos val="l"/>
        <c:majorGridlines>
          <c:spPr>
            <a:ln w="28575"/>
          </c:spPr>
        </c:majorGridlines>
        <c:numFmt formatCode="General" sourceLinked="1"/>
        <c:majorTickMark val="cross"/>
        <c:minorTickMark val="none"/>
        <c:tickLblPos val="nextTo"/>
        <c:spPr>
          <a:ln w="15875"/>
        </c:spPr>
        <c:txPr>
          <a:bodyPr/>
          <a:lstStyle/>
          <a:p>
            <a:pPr>
              <a:defRPr sz="1600"/>
            </a:pPr>
            <a:endParaRPr lang="ja-JP"/>
          </a:p>
        </c:txPr>
        <c:crossAx val="371191776"/>
        <c:crosses val="autoZero"/>
        <c:crossBetween val="between"/>
        <c:majorUnit val="1"/>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radarChart>
        <c:radarStyle val="filled"/>
        <c:varyColors val="0"/>
        <c:ser>
          <c:idx val="0"/>
          <c:order val="0"/>
          <c:tx>
            <c:strRef>
              <c:f>Sheet1!$L$2</c:f>
              <c:strCache>
                <c:ptCount val="1"/>
                <c:pt idx="0">
                  <c:v>グリーンボンド</c:v>
                </c:pt>
              </c:strCache>
            </c:strRef>
          </c:tx>
          <c:cat>
            <c:strRef>
              <c:f>Sheet1!$K$3:$K$6</c:f>
              <c:strCache>
                <c:ptCount val="4"/>
                <c:pt idx="0">
                  <c:v>収益性</c:v>
                </c:pt>
                <c:pt idx="1">
                  <c:v>安全性</c:v>
                </c:pt>
                <c:pt idx="2">
                  <c:v>流動性</c:v>
                </c:pt>
                <c:pt idx="3">
                  <c:v>エコ実感度</c:v>
                </c:pt>
              </c:strCache>
            </c:strRef>
          </c:cat>
          <c:val>
            <c:numRef>
              <c:f>Sheet1!$L$3:$L$6</c:f>
              <c:numCache>
                <c:formatCode>General</c:formatCode>
                <c:ptCount val="4"/>
                <c:pt idx="0">
                  <c:v>2</c:v>
                </c:pt>
                <c:pt idx="1">
                  <c:v>5</c:v>
                </c:pt>
                <c:pt idx="2">
                  <c:v>2</c:v>
                </c:pt>
                <c:pt idx="3">
                  <c:v>1</c:v>
                </c:pt>
              </c:numCache>
            </c:numRef>
          </c:val>
          <c:extLst xmlns:c16r2="http://schemas.microsoft.com/office/drawing/2015/06/chart">
            <c:ext xmlns:c16="http://schemas.microsoft.com/office/drawing/2014/chart" uri="{C3380CC4-5D6E-409C-BE32-E72D297353CC}">
              <c16:uniqueId val="{00000000-723A-4F5A-84F7-61C0C77DFFDF}"/>
            </c:ext>
          </c:extLst>
        </c:ser>
        <c:dLbls>
          <c:showLegendKey val="0"/>
          <c:showVal val="0"/>
          <c:showCatName val="0"/>
          <c:showSerName val="0"/>
          <c:showPercent val="0"/>
          <c:showBubbleSize val="0"/>
        </c:dLbls>
        <c:axId val="371170352"/>
        <c:axId val="371170912"/>
      </c:radarChart>
      <c:catAx>
        <c:axId val="371170352"/>
        <c:scaling>
          <c:orientation val="minMax"/>
        </c:scaling>
        <c:delete val="0"/>
        <c:axPos val="b"/>
        <c:majorGridlines/>
        <c:numFmt formatCode="General" sourceLinked="0"/>
        <c:majorTickMark val="out"/>
        <c:minorTickMark val="none"/>
        <c:tickLblPos val="nextTo"/>
        <c:txPr>
          <a:bodyPr/>
          <a:lstStyle/>
          <a:p>
            <a:pPr>
              <a:defRPr sz="2000"/>
            </a:pPr>
            <a:endParaRPr lang="ja-JP"/>
          </a:p>
        </c:txPr>
        <c:crossAx val="371170912"/>
        <c:crosses val="autoZero"/>
        <c:auto val="1"/>
        <c:lblAlgn val="ctr"/>
        <c:lblOffset val="100"/>
        <c:noMultiLvlLbl val="0"/>
      </c:catAx>
      <c:valAx>
        <c:axId val="371170912"/>
        <c:scaling>
          <c:orientation val="minMax"/>
        </c:scaling>
        <c:delete val="0"/>
        <c:axPos val="l"/>
        <c:majorGridlines>
          <c:spPr>
            <a:ln w="28575"/>
          </c:spPr>
        </c:majorGridlines>
        <c:numFmt formatCode="General" sourceLinked="1"/>
        <c:majorTickMark val="cross"/>
        <c:minorTickMark val="none"/>
        <c:tickLblPos val="nextTo"/>
        <c:spPr>
          <a:ln w="15875"/>
        </c:spPr>
        <c:txPr>
          <a:bodyPr/>
          <a:lstStyle/>
          <a:p>
            <a:pPr>
              <a:defRPr sz="1600"/>
            </a:pPr>
            <a:endParaRPr lang="ja-JP"/>
          </a:p>
        </c:txPr>
        <c:crossAx val="371170352"/>
        <c:crosses val="autoZero"/>
        <c:crossBetween val="between"/>
        <c:majorUnit val="1"/>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radarChart>
        <c:radarStyle val="filled"/>
        <c:varyColors val="0"/>
        <c:ser>
          <c:idx val="0"/>
          <c:order val="0"/>
          <c:tx>
            <c:strRef>
              <c:f>Sheet1!$C$2</c:f>
              <c:strCache>
                <c:ptCount val="1"/>
                <c:pt idx="0">
                  <c:v>エコファンド</c:v>
                </c:pt>
              </c:strCache>
            </c:strRef>
          </c:tx>
          <c:cat>
            <c:strRef>
              <c:f>Sheet1!$B$3:$B$6</c:f>
              <c:strCache>
                <c:ptCount val="4"/>
                <c:pt idx="0">
                  <c:v>収益性</c:v>
                </c:pt>
                <c:pt idx="1">
                  <c:v>安全性</c:v>
                </c:pt>
                <c:pt idx="2">
                  <c:v>流動性</c:v>
                </c:pt>
                <c:pt idx="3">
                  <c:v>エコ実感度</c:v>
                </c:pt>
              </c:strCache>
            </c:strRef>
          </c:cat>
          <c:val>
            <c:numRef>
              <c:f>Sheet1!$C$3:$C$6</c:f>
              <c:numCache>
                <c:formatCode>General</c:formatCode>
                <c:ptCount val="4"/>
                <c:pt idx="0">
                  <c:v>1</c:v>
                </c:pt>
                <c:pt idx="1">
                  <c:v>2</c:v>
                </c:pt>
                <c:pt idx="2">
                  <c:v>4</c:v>
                </c:pt>
                <c:pt idx="3">
                  <c:v>1</c:v>
                </c:pt>
              </c:numCache>
            </c:numRef>
          </c:val>
          <c:extLst xmlns:c16r2="http://schemas.microsoft.com/office/drawing/2015/06/chart">
            <c:ext xmlns:c16="http://schemas.microsoft.com/office/drawing/2014/chart" uri="{C3380CC4-5D6E-409C-BE32-E72D297353CC}">
              <c16:uniqueId val="{00000000-AFAA-4AAE-A24F-E2790177F1C1}"/>
            </c:ext>
          </c:extLst>
        </c:ser>
        <c:dLbls>
          <c:showLegendKey val="0"/>
          <c:showVal val="0"/>
          <c:showCatName val="0"/>
          <c:showSerName val="0"/>
          <c:showPercent val="0"/>
          <c:showBubbleSize val="0"/>
        </c:dLbls>
        <c:axId val="371188240"/>
        <c:axId val="371438464"/>
      </c:radarChart>
      <c:catAx>
        <c:axId val="371188240"/>
        <c:scaling>
          <c:orientation val="minMax"/>
        </c:scaling>
        <c:delete val="0"/>
        <c:axPos val="b"/>
        <c:majorGridlines/>
        <c:numFmt formatCode="General" sourceLinked="0"/>
        <c:majorTickMark val="out"/>
        <c:minorTickMark val="none"/>
        <c:tickLblPos val="nextTo"/>
        <c:txPr>
          <a:bodyPr/>
          <a:lstStyle/>
          <a:p>
            <a:pPr>
              <a:defRPr sz="2000"/>
            </a:pPr>
            <a:endParaRPr lang="ja-JP"/>
          </a:p>
        </c:txPr>
        <c:crossAx val="371438464"/>
        <c:crosses val="autoZero"/>
        <c:auto val="1"/>
        <c:lblAlgn val="ctr"/>
        <c:lblOffset val="100"/>
        <c:noMultiLvlLbl val="0"/>
      </c:catAx>
      <c:valAx>
        <c:axId val="371438464"/>
        <c:scaling>
          <c:orientation val="minMax"/>
          <c:max val="5"/>
        </c:scaling>
        <c:delete val="0"/>
        <c:axPos val="l"/>
        <c:majorGridlines>
          <c:spPr>
            <a:ln w="28575">
              <a:prstDash val="solid"/>
            </a:ln>
          </c:spPr>
        </c:majorGridlines>
        <c:numFmt formatCode="General" sourceLinked="1"/>
        <c:majorTickMark val="cross"/>
        <c:minorTickMark val="none"/>
        <c:tickLblPos val="nextTo"/>
        <c:spPr>
          <a:ln w="15875"/>
        </c:spPr>
        <c:txPr>
          <a:bodyPr/>
          <a:lstStyle/>
          <a:p>
            <a:pPr>
              <a:defRPr sz="1600"/>
            </a:pPr>
            <a:endParaRPr lang="ja-JP"/>
          </a:p>
        </c:txPr>
        <c:crossAx val="371188240"/>
        <c:crosses val="autoZero"/>
        <c:crossBetween val="between"/>
        <c:majorUnit val="1"/>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263EF-7C07-574C-8740-D8F4FC49704B}"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kumimoji="1" lang="ja-JP" altLang="en-US"/>
        </a:p>
      </dgm:t>
    </dgm:pt>
    <dgm:pt modelId="{5CF99CBE-14C9-DE4B-97F7-A088A5D83B83}">
      <dgm:prSet custT="1"/>
      <dgm:spPr/>
      <dgm:t>
        <a:bodyPr/>
        <a:lstStyle/>
        <a:p>
          <a:pPr rtl="0"/>
          <a:r>
            <a:rPr kumimoji="1" lang="en-US" altLang="ja-JP" sz="2400" b="1" dirty="0"/>
            <a:t>②</a:t>
          </a:r>
          <a:r>
            <a:rPr kumimoji="1" lang="ja-JP" altLang="en-US" sz="2400" b="1" dirty="0"/>
            <a:t>流動性</a:t>
          </a:r>
          <a:r>
            <a:rPr kumimoji="1" lang="ja-JP" altLang="en-US" sz="2400" dirty="0"/>
            <a:t>・</a:t>
          </a:r>
          <a:r>
            <a:rPr kumimoji="1" lang="ja-JP" altLang="en-US" sz="2400" b="1" dirty="0"/>
            <a:t>収益性</a:t>
          </a:r>
          <a:r>
            <a:rPr kumimoji="1" lang="ja-JP" altLang="en-US" sz="2400" dirty="0"/>
            <a:t>を重視する投資家</a:t>
          </a:r>
          <a:endParaRPr lang="ja-JP" altLang="en-US" sz="2400" dirty="0"/>
        </a:p>
      </dgm:t>
    </dgm:pt>
    <dgm:pt modelId="{8B969F3A-91C9-7841-A3A9-89C8A1B47C1E}" type="parTrans" cxnId="{5538284A-A941-A148-8C62-D7D40C3B0F53}">
      <dgm:prSet/>
      <dgm:spPr/>
      <dgm:t>
        <a:bodyPr/>
        <a:lstStyle/>
        <a:p>
          <a:endParaRPr kumimoji="1" lang="ja-JP" altLang="en-US"/>
        </a:p>
      </dgm:t>
    </dgm:pt>
    <dgm:pt modelId="{01885AA6-F192-BB4B-8983-BA76B47D51EA}" type="sibTrans" cxnId="{5538284A-A941-A148-8C62-D7D40C3B0F53}">
      <dgm:prSet/>
      <dgm:spPr/>
      <dgm:t>
        <a:bodyPr/>
        <a:lstStyle/>
        <a:p>
          <a:endParaRPr kumimoji="1" lang="ja-JP" altLang="en-US"/>
        </a:p>
      </dgm:t>
    </dgm:pt>
    <dgm:pt modelId="{5DB6EF66-12FF-3540-890B-022AEC329684}">
      <dgm:prSet custT="1"/>
      <dgm:spPr/>
      <dgm:t>
        <a:bodyPr/>
        <a:lstStyle/>
        <a:p>
          <a:pPr rtl="0"/>
          <a:r>
            <a:rPr kumimoji="1" lang="en-US" altLang="ja-JP" sz="2400" dirty="0"/>
            <a:t>③</a:t>
          </a:r>
          <a:r>
            <a:rPr kumimoji="1" lang="ja-JP" altLang="en-US" sz="2400" dirty="0"/>
            <a:t>安全性を重視する投資家</a:t>
          </a:r>
          <a:endParaRPr lang="ja-JP" altLang="en-US" sz="2400" dirty="0"/>
        </a:p>
      </dgm:t>
    </dgm:pt>
    <dgm:pt modelId="{76DF5D10-1626-C743-B288-45BFE4051049}" type="parTrans" cxnId="{02FEDA27-5EEF-7E40-BEB9-B5A299045B7D}">
      <dgm:prSet/>
      <dgm:spPr/>
      <dgm:t>
        <a:bodyPr/>
        <a:lstStyle/>
        <a:p>
          <a:endParaRPr kumimoji="1" lang="ja-JP" altLang="en-US"/>
        </a:p>
      </dgm:t>
    </dgm:pt>
    <dgm:pt modelId="{CB04F5FA-7E66-D04A-BD8A-79292300820D}" type="sibTrans" cxnId="{02FEDA27-5EEF-7E40-BEB9-B5A299045B7D}">
      <dgm:prSet/>
      <dgm:spPr/>
      <dgm:t>
        <a:bodyPr/>
        <a:lstStyle/>
        <a:p>
          <a:endParaRPr kumimoji="1" lang="ja-JP" altLang="en-US"/>
        </a:p>
      </dgm:t>
    </dgm:pt>
    <dgm:pt modelId="{D1483305-D806-2440-9CD0-C2E10F626E3F}">
      <dgm:prSet custT="1"/>
      <dgm:spPr/>
      <dgm:t>
        <a:bodyPr/>
        <a:lstStyle/>
        <a:p>
          <a:pPr rtl="0"/>
          <a:r>
            <a:rPr kumimoji="1" lang="en-US" altLang="ja-JP" sz="2400" b="1" dirty="0"/>
            <a:t>①</a:t>
          </a:r>
          <a:r>
            <a:rPr kumimoji="1" lang="ja-JP" altLang="en-US" sz="2400" b="1" dirty="0"/>
            <a:t>エコ実感度</a:t>
          </a:r>
          <a:r>
            <a:rPr kumimoji="1" lang="ja-JP" altLang="en-US" sz="2400" dirty="0"/>
            <a:t>を重視する投資家</a:t>
          </a:r>
          <a:endParaRPr lang="ja-JP" altLang="en-US" sz="2400" dirty="0"/>
        </a:p>
      </dgm:t>
    </dgm:pt>
    <dgm:pt modelId="{36851888-2827-3442-AA6F-C0CE21114FDE}" type="sibTrans" cxnId="{72001B8F-4EA7-C249-9AB0-E62902F96866}">
      <dgm:prSet/>
      <dgm:spPr/>
      <dgm:t>
        <a:bodyPr/>
        <a:lstStyle/>
        <a:p>
          <a:endParaRPr kumimoji="1" lang="ja-JP" altLang="en-US"/>
        </a:p>
      </dgm:t>
    </dgm:pt>
    <dgm:pt modelId="{0EFF8BCF-292B-444A-9AC9-4CA2454992DB}" type="parTrans" cxnId="{72001B8F-4EA7-C249-9AB0-E62902F96866}">
      <dgm:prSet/>
      <dgm:spPr/>
      <dgm:t>
        <a:bodyPr/>
        <a:lstStyle/>
        <a:p>
          <a:endParaRPr kumimoji="1" lang="ja-JP" altLang="en-US"/>
        </a:p>
      </dgm:t>
    </dgm:pt>
    <dgm:pt modelId="{F1F5DF5B-01E8-7341-B65B-19BC66524C25}">
      <dgm:prSet custT="1"/>
      <dgm:spPr/>
      <dgm:t>
        <a:bodyPr/>
        <a:lstStyle/>
        <a:p>
          <a:pPr rtl="0"/>
          <a:r>
            <a:rPr kumimoji="1" lang="ja-JP" altLang="en-US" sz="2800" dirty="0"/>
            <a:t>エコクラウドファンディングを利用するべき</a:t>
          </a:r>
        </a:p>
      </dgm:t>
    </dgm:pt>
    <dgm:pt modelId="{27FD95CE-F5D7-9F49-996D-BE010D784CF3}" type="parTrans" cxnId="{B03D2D5D-7089-B949-9D76-46A4B2DA4AD7}">
      <dgm:prSet/>
      <dgm:spPr/>
      <dgm:t>
        <a:bodyPr/>
        <a:lstStyle/>
        <a:p>
          <a:endParaRPr kumimoji="1" lang="ja-JP" altLang="en-US"/>
        </a:p>
      </dgm:t>
    </dgm:pt>
    <dgm:pt modelId="{8E437BE8-1520-5940-B471-A52A3BA6ABF3}" type="sibTrans" cxnId="{B03D2D5D-7089-B949-9D76-46A4B2DA4AD7}">
      <dgm:prSet/>
      <dgm:spPr/>
      <dgm:t>
        <a:bodyPr/>
        <a:lstStyle/>
        <a:p>
          <a:endParaRPr kumimoji="1" lang="ja-JP" altLang="en-US"/>
        </a:p>
      </dgm:t>
    </dgm:pt>
    <dgm:pt modelId="{E1145FEE-E63A-D84C-A242-490E5028591F}">
      <dgm:prSet custT="1"/>
      <dgm:spPr/>
      <dgm:t>
        <a:bodyPr/>
        <a:lstStyle/>
        <a:p>
          <a:pPr rtl="0"/>
          <a:r>
            <a:rPr kumimoji="1" lang="ja-JP" altLang="en-US" sz="2800" dirty="0"/>
            <a:t>市民出資を利用するべき</a:t>
          </a:r>
        </a:p>
      </dgm:t>
    </dgm:pt>
    <dgm:pt modelId="{C9937AD8-7898-A849-8E2A-74B8E250ADC8}" type="parTrans" cxnId="{6D9A6744-1D9A-6D4F-8C4E-984F75911B97}">
      <dgm:prSet/>
      <dgm:spPr/>
      <dgm:t>
        <a:bodyPr/>
        <a:lstStyle/>
        <a:p>
          <a:endParaRPr kumimoji="1" lang="ja-JP" altLang="en-US"/>
        </a:p>
      </dgm:t>
    </dgm:pt>
    <dgm:pt modelId="{6B9A09AC-28BF-F647-B503-EC438A4CD444}" type="sibTrans" cxnId="{6D9A6744-1D9A-6D4F-8C4E-984F75911B97}">
      <dgm:prSet/>
      <dgm:spPr/>
      <dgm:t>
        <a:bodyPr/>
        <a:lstStyle/>
        <a:p>
          <a:endParaRPr kumimoji="1" lang="ja-JP" altLang="en-US"/>
        </a:p>
      </dgm:t>
    </dgm:pt>
    <dgm:pt modelId="{5C5C1937-E0A5-944E-A1CD-429C1EDF62BE}">
      <dgm:prSet custT="1"/>
      <dgm:spPr/>
      <dgm:t>
        <a:bodyPr/>
        <a:lstStyle/>
        <a:p>
          <a:pPr rtl="0"/>
          <a:r>
            <a:rPr kumimoji="1" lang="ja-JP" altLang="en-US" sz="2400" dirty="0"/>
            <a:t>グリーンボンドを利用するべき</a:t>
          </a:r>
        </a:p>
      </dgm:t>
    </dgm:pt>
    <dgm:pt modelId="{B913C08C-7954-5C49-8DFB-AB6760B2ACD1}" type="parTrans" cxnId="{8CF082C5-84F3-A94D-9389-E313FFA37E6E}">
      <dgm:prSet/>
      <dgm:spPr/>
      <dgm:t>
        <a:bodyPr/>
        <a:lstStyle/>
        <a:p>
          <a:endParaRPr kumimoji="1" lang="ja-JP" altLang="en-US"/>
        </a:p>
      </dgm:t>
    </dgm:pt>
    <dgm:pt modelId="{B2FEA8CD-9A4C-E342-9208-1AD37637751F}" type="sibTrans" cxnId="{8CF082C5-84F3-A94D-9389-E313FFA37E6E}">
      <dgm:prSet/>
      <dgm:spPr/>
      <dgm:t>
        <a:bodyPr/>
        <a:lstStyle/>
        <a:p>
          <a:endParaRPr kumimoji="1" lang="ja-JP" altLang="en-US"/>
        </a:p>
      </dgm:t>
    </dgm:pt>
    <dgm:pt modelId="{E56CFB03-2471-3E48-BE71-C3E70649AD7A}">
      <dgm:prSet custT="1"/>
      <dgm:spPr/>
      <dgm:t>
        <a:bodyPr/>
        <a:lstStyle/>
        <a:p>
          <a:pPr rtl="0"/>
          <a:r>
            <a:rPr kumimoji="1" lang="en-US" altLang="ja-JP" sz="2400" dirty="0"/>
            <a:t>④</a:t>
          </a:r>
          <a:r>
            <a:rPr lang="ja-JP" altLang="en-US" sz="2400" dirty="0"/>
            <a:t>エコファンドに関心のある投資家</a:t>
          </a:r>
          <a:endParaRPr lang="en-US" altLang="ja-JP" sz="2400" dirty="0"/>
        </a:p>
      </dgm:t>
    </dgm:pt>
    <dgm:pt modelId="{3D266BF3-EC7D-7E4C-B95D-7718B81976B9}" type="parTrans" cxnId="{753CA58D-0DC9-F343-9D4B-F6286D39698E}">
      <dgm:prSet/>
      <dgm:spPr/>
      <dgm:t>
        <a:bodyPr/>
        <a:lstStyle/>
        <a:p>
          <a:endParaRPr kumimoji="1" lang="ja-JP" altLang="en-US"/>
        </a:p>
      </dgm:t>
    </dgm:pt>
    <dgm:pt modelId="{266164EE-C657-0445-8D64-CC24928DEDF5}" type="sibTrans" cxnId="{753CA58D-0DC9-F343-9D4B-F6286D39698E}">
      <dgm:prSet/>
      <dgm:spPr/>
      <dgm:t>
        <a:bodyPr/>
        <a:lstStyle/>
        <a:p>
          <a:endParaRPr kumimoji="1" lang="ja-JP" altLang="en-US"/>
        </a:p>
      </dgm:t>
    </dgm:pt>
    <dgm:pt modelId="{6407DF7E-7678-8F47-8B83-260F8C325B68}">
      <dgm:prSet custT="1"/>
      <dgm:spPr/>
      <dgm:t>
        <a:bodyPr/>
        <a:lstStyle/>
        <a:p>
          <a:pPr rtl="0"/>
          <a:r>
            <a:rPr lang="ja-JP" altLang="en-US" sz="2400" dirty="0"/>
            <a:t>安全性・収益性・エコ実感度がいずれも低いため、個人の投資先として再考しては</a:t>
          </a:r>
          <a:r>
            <a:rPr lang="en-US" altLang="ja-JP" sz="2400" dirty="0"/>
            <a:t>…</a:t>
          </a:r>
        </a:p>
      </dgm:t>
    </dgm:pt>
    <dgm:pt modelId="{DD40F828-F8BC-594B-9C4B-7F6B78454BEE}" type="parTrans" cxnId="{84662FD7-80BF-1E49-ABC7-ECC0121E94E9}">
      <dgm:prSet/>
      <dgm:spPr/>
      <dgm:t>
        <a:bodyPr/>
        <a:lstStyle/>
        <a:p>
          <a:endParaRPr kumimoji="1" lang="ja-JP" altLang="en-US"/>
        </a:p>
      </dgm:t>
    </dgm:pt>
    <dgm:pt modelId="{5FECD7DA-3280-124F-B319-3102BF8F2877}" type="sibTrans" cxnId="{84662FD7-80BF-1E49-ABC7-ECC0121E94E9}">
      <dgm:prSet/>
      <dgm:spPr/>
      <dgm:t>
        <a:bodyPr/>
        <a:lstStyle/>
        <a:p>
          <a:endParaRPr kumimoji="1" lang="ja-JP" altLang="en-US"/>
        </a:p>
      </dgm:t>
    </dgm:pt>
    <dgm:pt modelId="{155E26EA-E24E-2649-9A91-8352C969660E}" type="pres">
      <dgm:prSet presAssocID="{324263EF-7C07-574C-8740-D8F4FC49704B}" presName="Name0" presStyleCnt="0">
        <dgm:presLayoutVars>
          <dgm:chPref val="3"/>
          <dgm:dir/>
          <dgm:animLvl val="lvl"/>
          <dgm:resizeHandles/>
        </dgm:presLayoutVars>
      </dgm:prSet>
      <dgm:spPr/>
      <dgm:t>
        <a:bodyPr/>
        <a:lstStyle/>
        <a:p>
          <a:endParaRPr kumimoji="1" lang="ja-JP" altLang="en-US"/>
        </a:p>
      </dgm:t>
    </dgm:pt>
    <dgm:pt modelId="{E1AC3C99-5298-4344-A0A1-9455BE4DB0CD}" type="pres">
      <dgm:prSet presAssocID="{D1483305-D806-2440-9CD0-C2E10F626E3F}" presName="horFlow" presStyleCnt="0"/>
      <dgm:spPr/>
    </dgm:pt>
    <dgm:pt modelId="{CDD4190C-9C39-C34F-9073-3343CBF59688}" type="pres">
      <dgm:prSet presAssocID="{D1483305-D806-2440-9CD0-C2E10F626E3F}" presName="bigChev" presStyleLbl="node1" presStyleIdx="0" presStyleCnt="4" custScaleX="159604"/>
      <dgm:spPr/>
      <dgm:t>
        <a:bodyPr/>
        <a:lstStyle/>
        <a:p>
          <a:endParaRPr kumimoji="1" lang="ja-JP" altLang="en-US"/>
        </a:p>
      </dgm:t>
    </dgm:pt>
    <dgm:pt modelId="{C6A16D77-01D8-2F4D-9BA8-B8DBCB23A58B}" type="pres">
      <dgm:prSet presAssocID="{C9937AD8-7898-A849-8E2A-74B8E250ADC8}" presName="parTrans" presStyleCnt="0"/>
      <dgm:spPr/>
    </dgm:pt>
    <dgm:pt modelId="{B43766E7-E3C0-194C-9AF8-5B2213E454AF}" type="pres">
      <dgm:prSet presAssocID="{E1145FEE-E63A-D84C-A242-490E5028591F}" presName="node" presStyleLbl="alignAccFollowNode1" presStyleIdx="0" presStyleCnt="4" custScaleX="234157" custScaleY="99224">
        <dgm:presLayoutVars>
          <dgm:bulletEnabled val="1"/>
        </dgm:presLayoutVars>
      </dgm:prSet>
      <dgm:spPr/>
      <dgm:t>
        <a:bodyPr/>
        <a:lstStyle/>
        <a:p>
          <a:endParaRPr kumimoji="1" lang="ja-JP" altLang="en-US"/>
        </a:p>
      </dgm:t>
    </dgm:pt>
    <dgm:pt modelId="{0A06966A-AD4C-2145-A6D1-BD784AE77F9B}" type="pres">
      <dgm:prSet presAssocID="{D1483305-D806-2440-9CD0-C2E10F626E3F}" presName="vSp" presStyleCnt="0"/>
      <dgm:spPr/>
    </dgm:pt>
    <dgm:pt modelId="{19E50867-45F1-B74C-B39C-B913C51AB75C}" type="pres">
      <dgm:prSet presAssocID="{5CF99CBE-14C9-DE4B-97F7-A088A5D83B83}" presName="horFlow" presStyleCnt="0"/>
      <dgm:spPr/>
    </dgm:pt>
    <dgm:pt modelId="{9D9CF694-7D7F-8747-8DFE-7B784107BF5C}" type="pres">
      <dgm:prSet presAssocID="{5CF99CBE-14C9-DE4B-97F7-A088A5D83B83}" presName="bigChev" presStyleLbl="node1" presStyleIdx="1" presStyleCnt="4" custScaleX="159604"/>
      <dgm:spPr/>
      <dgm:t>
        <a:bodyPr/>
        <a:lstStyle/>
        <a:p>
          <a:endParaRPr kumimoji="1" lang="ja-JP" altLang="en-US"/>
        </a:p>
      </dgm:t>
    </dgm:pt>
    <dgm:pt modelId="{F9E0CB05-027F-2A46-AA2B-0DBDC8B8450C}" type="pres">
      <dgm:prSet presAssocID="{27FD95CE-F5D7-9F49-996D-BE010D784CF3}" presName="parTrans" presStyleCnt="0"/>
      <dgm:spPr/>
    </dgm:pt>
    <dgm:pt modelId="{29C81C05-D76E-E84C-9736-147B5961BEB2}" type="pres">
      <dgm:prSet presAssocID="{F1F5DF5B-01E8-7341-B65B-19BC66524C25}" presName="node" presStyleLbl="alignAccFollowNode1" presStyleIdx="1" presStyleCnt="4" custScaleX="234157">
        <dgm:presLayoutVars>
          <dgm:bulletEnabled val="1"/>
        </dgm:presLayoutVars>
      </dgm:prSet>
      <dgm:spPr/>
      <dgm:t>
        <a:bodyPr/>
        <a:lstStyle/>
        <a:p>
          <a:endParaRPr kumimoji="1" lang="ja-JP" altLang="en-US"/>
        </a:p>
      </dgm:t>
    </dgm:pt>
    <dgm:pt modelId="{90A40514-9B63-974E-B8EE-E46F9E49ABFD}" type="pres">
      <dgm:prSet presAssocID="{5CF99CBE-14C9-DE4B-97F7-A088A5D83B83}" presName="vSp" presStyleCnt="0"/>
      <dgm:spPr/>
    </dgm:pt>
    <dgm:pt modelId="{1AE29BC4-F9BB-244E-871D-3E115A5DCD72}" type="pres">
      <dgm:prSet presAssocID="{5DB6EF66-12FF-3540-890B-022AEC329684}" presName="horFlow" presStyleCnt="0"/>
      <dgm:spPr/>
    </dgm:pt>
    <dgm:pt modelId="{F0FB942F-74AF-A244-87EE-7CA41ACC2D0E}" type="pres">
      <dgm:prSet presAssocID="{5DB6EF66-12FF-3540-890B-022AEC329684}" presName="bigChev" presStyleLbl="node1" presStyleIdx="2" presStyleCnt="4" custScaleX="159604"/>
      <dgm:spPr/>
      <dgm:t>
        <a:bodyPr/>
        <a:lstStyle/>
        <a:p>
          <a:endParaRPr kumimoji="1" lang="ja-JP" altLang="en-US"/>
        </a:p>
      </dgm:t>
    </dgm:pt>
    <dgm:pt modelId="{AF1E8D02-B003-E944-B80A-8DFBEB833A21}" type="pres">
      <dgm:prSet presAssocID="{B913C08C-7954-5C49-8DFB-AB6760B2ACD1}" presName="parTrans" presStyleCnt="0"/>
      <dgm:spPr/>
    </dgm:pt>
    <dgm:pt modelId="{343575DF-2351-AF4A-84F0-D00343E64DE9}" type="pres">
      <dgm:prSet presAssocID="{5C5C1937-E0A5-944E-A1CD-429C1EDF62BE}" presName="node" presStyleLbl="alignAccFollowNode1" presStyleIdx="2" presStyleCnt="4" custScaleX="234157" custLinFactNeighborX="5884" custLinFactNeighborY="3433">
        <dgm:presLayoutVars>
          <dgm:bulletEnabled val="1"/>
        </dgm:presLayoutVars>
      </dgm:prSet>
      <dgm:spPr/>
      <dgm:t>
        <a:bodyPr/>
        <a:lstStyle/>
        <a:p>
          <a:endParaRPr kumimoji="1" lang="ja-JP" altLang="en-US"/>
        </a:p>
      </dgm:t>
    </dgm:pt>
    <dgm:pt modelId="{5515E24E-7A46-9F4D-86B4-9E4252897145}" type="pres">
      <dgm:prSet presAssocID="{5DB6EF66-12FF-3540-890B-022AEC329684}" presName="vSp" presStyleCnt="0"/>
      <dgm:spPr/>
    </dgm:pt>
    <dgm:pt modelId="{D156C412-C738-1B48-B1CD-9F1587917744}" type="pres">
      <dgm:prSet presAssocID="{E56CFB03-2471-3E48-BE71-C3E70649AD7A}" presName="horFlow" presStyleCnt="0"/>
      <dgm:spPr/>
    </dgm:pt>
    <dgm:pt modelId="{29D66320-5775-2F43-B883-FDDBBB9554CA}" type="pres">
      <dgm:prSet presAssocID="{E56CFB03-2471-3E48-BE71-C3E70649AD7A}" presName="bigChev" presStyleLbl="node1" presStyleIdx="3" presStyleCnt="4" custScaleX="160360"/>
      <dgm:spPr/>
      <dgm:t>
        <a:bodyPr/>
        <a:lstStyle/>
        <a:p>
          <a:endParaRPr kumimoji="1" lang="ja-JP" altLang="en-US"/>
        </a:p>
      </dgm:t>
    </dgm:pt>
    <dgm:pt modelId="{626AA9B2-CB4E-824D-8A14-2C648A2FA4E8}" type="pres">
      <dgm:prSet presAssocID="{DD40F828-F8BC-594B-9C4B-7F6B78454BEE}" presName="parTrans" presStyleCnt="0"/>
      <dgm:spPr/>
    </dgm:pt>
    <dgm:pt modelId="{72AC26BB-5A91-4845-B3EA-1C47F9BF9D8E}" type="pres">
      <dgm:prSet presAssocID="{6407DF7E-7678-8F47-8B83-260F8C325B68}" presName="node" presStyleLbl="alignAccFollowNode1" presStyleIdx="3" presStyleCnt="4" custScaleX="233946" custScaleY="110741">
        <dgm:presLayoutVars>
          <dgm:bulletEnabled val="1"/>
        </dgm:presLayoutVars>
      </dgm:prSet>
      <dgm:spPr/>
      <dgm:t>
        <a:bodyPr/>
        <a:lstStyle/>
        <a:p>
          <a:endParaRPr kumimoji="1" lang="ja-JP" altLang="en-US"/>
        </a:p>
      </dgm:t>
    </dgm:pt>
  </dgm:ptLst>
  <dgm:cxnLst>
    <dgm:cxn modelId="{B03D2D5D-7089-B949-9D76-46A4B2DA4AD7}" srcId="{5CF99CBE-14C9-DE4B-97F7-A088A5D83B83}" destId="{F1F5DF5B-01E8-7341-B65B-19BC66524C25}" srcOrd="0" destOrd="0" parTransId="{27FD95CE-F5D7-9F49-996D-BE010D784CF3}" sibTransId="{8E437BE8-1520-5940-B471-A52A3BA6ABF3}"/>
    <dgm:cxn modelId="{02FEDA27-5EEF-7E40-BEB9-B5A299045B7D}" srcId="{324263EF-7C07-574C-8740-D8F4FC49704B}" destId="{5DB6EF66-12FF-3540-890B-022AEC329684}" srcOrd="2" destOrd="0" parTransId="{76DF5D10-1626-C743-B288-45BFE4051049}" sibTransId="{CB04F5FA-7E66-D04A-BD8A-79292300820D}"/>
    <dgm:cxn modelId="{7B598752-88FF-3A4D-8494-AB56E2CA421C}" type="presOf" srcId="{6407DF7E-7678-8F47-8B83-260F8C325B68}" destId="{72AC26BB-5A91-4845-B3EA-1C47F9BF9D8E}" srcOrd="0" destOrd="0" presId="urn:microsoft.com/office/officeart/2005/8/layout/lProcess3"/>
    <dgm:cxn modelId="{5A3075A7-B45C-0341-8E9E-F71F3A27FF72}" type="presOf" srcId="{F1F5DF5B-01E8-7341-B65B-19BC66524C25}" destId="{29C81C05-D76E-E84C-9736-147B5961BEB2}" srcOrd="0" destOrd="0" presId="urn:microsoft.com/office/officeart/2005/8/layout/lProcess3"/>
    <dgm:cxn modelId="{369A1600-52D0-7246-B38F-B1371F83348B}" type="presOf" srcId="{D1483305-D806-2440-9CD0-C2E10F626E3F}" destId="{CDD4190C-9C39-C34F-9073-3343CBF59688}" srcOrd="0" destOrd="0" presId="urn:microsoft.com/office/officeart/2005/8/layout/lProcess3"/>
    <dgm:cxn modelId="{5538284A-A941-A148-8C62-D7D40C3B0F53}" srcId="{324263EF-7C07-574C-8740-D8F4FC49704B}" destId="{5CF99CBE-14C9-DE4B-97F7-A088A5D83B83}" srcOrd="1" destOrd="0" parTransId="{8B969F3A-91C9-7841-A3A9-89C8A1B47C1E}" sibTransId="{01885AA6-F192-BB4B-8983-BA76B47D51EA}"/>
    <dgm:cxn modelId="{11C502B6-744E-434C-94FD-AC936AA231EE}" type="presOf" srcId="{5C5C1937-E0A5-944E-A1CD-429C1EDF62BE}" destId="{343575DF-2351-AF4A-84F0-D00343E64DE9}" srcOrd="0" destOrd="0" presId="urn:microsoft.com/office/officeart/2005/8/layout/lProcess3"/>
    <dgm:cxn modelId="{E0F2BEBB-8B9B-EB46-8070-60B1E842371B}" type="presOf" srcId="{E56CFB03-2471-3E48-BE71-C3E70649AD7A}" destId="{29D66320-5775-2F43-B883-FDDBBB9554CA}" srcOrd="0" destOrd="0" presId="urn:microsoft.com/office/officeart/2005/8/layout/lProcess3"/>
    <dgm:cxn modelId="{753CA58D-0DC9-F343-9D4B-F6286D39698E}" srcId="{324263EF-7C07-574C-8740-D8F4FC49704B}" destId="{E56CFB03-2471-3E48-BE71-C3E70649AD7A}" srcOrd="3" destOrd="0" parTransId="{3D266BF3-EC7D-7E4C-B95D-7718B81976B9}" sibTransId="{266164EE-C657-0445-8D64-CC24928DEDF5}"/>
    <dgm:cxn modelId="{0B5D982F-4544-094A-955F-1D57A86B4FC9}" type="presOf" srcId="{324263EF-7C07-574C-8740-D8F4FC49704B}" destId="{155E26EA-E24E-2649-9A91-8352C969660E}" srcOrd="0" destOrd="0" presId="urn:microsoft.com/office/officeart/2005/8/layout/lProcess3"/>
    <dgm:cxn modelId="{7D5FB670-2D04-1448-A1A5-A57F29B38E2F}" type="presOf" srcId="{E1145FEE-E63A-D84C-A242-490E5028591F}" destId="{B43766E7-E3C0-194C-9AF8-5B2213E454AF}" srcOrd="0" destOrd="0" presId="urn:microsoft.com/office/officeart/2005/8/layout/lProcess3"/>
    <dgm:cxn modelId="{84662FD7-80BF-1E49-ABC7-ECC0121E94E9}" srcId="{E56CFB03-2471-3E48-BE71-C3E70649AD7A}" destId="{6407DF7E-7678-8F47-8B83-260F8C325B68}" srcOrd="0" destOrd="0" parTransId="{DD40F828-F8BC-594B-9C4B-7F6B78454BEE}" sibTransId="{5FECD7DA-3280-124F-B319-3102BF8F2877}"/>
    <dgm:cxn modelId="{8CF082C5-84F3-A94D-9389-E313FFA37E6E}" srcId="{5DB6EF66-12FF-3540-890B-022AEC329684}" destId="{5C5C1937-E0A5-944E-A1CD-429C1EDF62BE}" srcOrd="0" destOrd="0" parTransId="{B913C08C-7954-5C49-8DFB-AB6760B2ACD1}" sibTransId="{B2FEA8CD-9A4C-E342-9208-1AD37637751F}"/>
    <dgm:cxn modelId="{6D9A6744-1D9A-6D4F-8C4E-984F75911B97}" srcId="{D1483305-D806-2440-9CD0-C2E10F626E3F}" destId="{E1145FEE-E63A-D84C-A242-490E5028591F}" srcOrd="0" destOrd="0" parTransId="{C9937AD8-7898-A849-8E2A-74B8E250ADC8}" sibTransId="{6B9A09AC-28BF-F647-B503-EC438A4CD444}"/>
    <dgm:cxn modelId="{72001B8F-4EA7-C249-9AB0-E62902F96866}" srcId="{324263EF-7C07-574C-8740-D8F4FC49704B}" destId="{D1483305-D806-2440-9CD0-C2E10F626E3F}" srcOrd="0" destOrd="0" parTransId="{0EFF8BCF-292B-444A-9AC9-4CA2454992DB}" sibTransId="{36851888-2827-3442-AA6F-C0CE21114FDE}"/>
    <dgm:cxn modelId="{441E53F4-9254-C84B-A3E7-84A8B5A7C501}" type="presOf" srcId="{5CF99CBE-14C9-DE4B-97F7-A088A5D83B83}" destId="{9D9CF694-7D7F-8747-8DFE-7B784107BF5C}" srcOrd="0" destOrd="0" presId="urn:microsoft.com/office/officeart/2005/8/layout/lProcess3"/>
    <dgm:cxn modelId="{742F9D6B-E481-EA4A-9A70-356637085CEF}" type="presOf" srcId="{5DB6EF66-12FF-3540-890B-022AEC329684}" destId="{F0FB942F-74AF-A244-87EE-7CA41ACC2D0E}" srcOrd="0" destOrd="0" presId="urn:microsoft.com/office/officeart/2005/8/layout/lProcess3"/>
    <dgm:cxn modelId="{61D8259D-DC0C-474C-87C4-B1E6CBF53998}" type="presParOf" srcId="{155E26EA-E24E-2649-9A91-8352C969660E}" destId="{E1AC3C99-5298-4344-A0A1-9455BE4DB0CD}" srcOrd="0" destOrd="0" presId="urn:microsoft.com/office/officeart/2005/8/layout/lProcess3"/>
    <dgm:cxn modelId="{D7488056-7645-6747-9EB2-BDEDF94C6227}" type="presParOf" srcId="{E1AC3C99-5298-4344-A0A1-9455BE4DB0CD}" destId="{CDD4190C-9C39-C34F-9073-3343CBF59688}" srcOrd="0" destOrd="0" presId="urn:microsoft.com/office/officeart/2005/8/layout/lProcess3"/>
    <dgm:cxn modelId="{EA822925-D9D8-4745-B228-5035A315BAA4}" type="presParOf" srcId="{E1AC3C99-5298-4344-A0A1-9455BE4DB0CD}" destId="{C6A16D77-01D8-2F4D-9BA8-B8DBCB23A58B}" srcOrd="1" destOrd="0" presId="urn:microsoft.com/office/officeart/2005/8/layout/lProcess3"/>
    <dgm:cxn modelId="{7032FB6B-5024-9145-AE4D-36B5DBEFEF6D}" type="presParOf" srcId="{E1AC3C99-5298-4344-A0A1-9455BE4DB0CD}" destId="{B43766E7-E3C0-194C-9AF8-5B2213E454AF}" srcOrd="2" destOrd="0" presId="urn:microsoft.com/office/officeart/2005/8/layout/lProcess3"/>
    <dgm:cxn modelId="{5FE065E0-4A58-DB4D-8411-9825C8A06D33}" type="presParOf" srcId="{155E26EA-E24E-2649-9A91-8352C969660E}" destId="{0A06966A-AD4C-2145-A6D1-BD784AE77F9B}" srcOrd="1" destOrd="0" presId="urn:microsoft.com/office/officeart/2005/8/layout/lProcess3"/>
    <dgm:cxn modelId="{13CF88CD-C2F3-754D-8663-1D859E040C09}" type="presParOf" srcId="{155E26EA-E24E-2649-9A91-8352C969660E}" destId="{19E50867-45F1-B74C-B39C-B913C51AB75C}" srcOrd="2" destOrd="0" presId="urn:microsoft.com/office/officeart/2005/8/layout/lProcess3"/>
    <dgm:cxn modelId="{81BF71A1-8E1B-5E48-AC5F-2C513304AF17}" type="presParOf" srcId="{19E50867-45F1-B74C-B39C-B913C51AB75C}" destId="{9D9CF694-7D7F-8747-8DFE-7B784107BF5C}" srcOrd="0" destOrd="0" presId="urn:microsoft.com/office/officeart/2005/8/layout/lProcess3"/>
    <dgm:cxn modelId="{32315C56-BF5E-3D41-85FE-4FF94367F851}" type="presParOf" srcId="{19E50867-45F1-B74C-B39C-B913C51AB75C}" destId="{F9E0CB05-027F-2A46-AA2B-0DBDC8B8450C}" srcOrd="1" destOrd="0" presId="urn:microsoft.com/office/officeart/2005/8/layout/lProcess3"/>
    <dgm:cxn modelId="{9EA2CA95-1D70-0146-9344-261669A389A3}" type="presParOf" srcId="{19E50867-45F1-B74C-B39C-B913C51AB75C}" destId="{29C81C05-D76E-E84C-9736-147B5961BEB2}" srcOrd="2" destOrd="0" presId="urn:microsoft.com/office/officeart/2005/8/layout/lProcess3"/>
    <dgm:cxn modelId="{2AFB6BAF-DE9F-404A-856F-3214E639A662}" type="presParOf" srcId="{155E26EA-E24E-2649-9A91-8352C969660E}" destId="{90A40514-9B63-974E-B8EE-E46F9E49ABFD}" srcOrd="3" destOrd="0" presId="urn:microsoft.com/office/officeart/2005/8/layout/lProcess3"/>
    <dgm:cxn modelId="{034753D5-7522-F741-859C-B4140FA7A510}" type="presParOf" srcId="{155E26EA-E24E-2649-9A91-8352C969660E}" destId="{1AE29BC4-F9BB-244E-871D-3E115A5DCD72}" srcOrd="4" destOrd="0" presId="urn:microsoft.com/office/officeart/2005/8/layout/lProcess3"/>
    <dgm:cxn modelId="{B1D4D2A7-38B8-CD4F-8A8C-3E7072427EE0}" type="presParOf" srcId="{1AE29BC4-F9BB-244E-871D-3E115A5DCD72}" destId="{F0FB942F-74AF-A244-87EE-7CA41ACC2D0E}" srcOrd="0" destOrd="0" presId="urn:microsoft.com/office/officeart/2005/8/layout/lProcess3"/>
    <dgm:cxn modelId="{56519327-3A37-0D4D-BCFC-505A202386B3}" type="presParOf" srcId="{1AE29BC4-F9BB-244E-871D-3E115A5DCD72}" destId="{AF1E8D02-B003-E944-B80A-8DFBEB833A21}" srcOrd="1" destOrd="0" presId="urn:microsoft.com/office/officeart/2005/8/layout/lProcess3"/>
    <dgm:cxn modelId="{4EF4C2DA-1BD4-2C4A-A22A-1E505AAB78A8}" type="presParOf" srcId="{1AE29BC4-F9BB-244E-871D-3E115A5DCD72}" destId="{343575DF-2351-AF4A-84F0-D00343E64DE9}" srcOrd="2" destOrd="0" presId="urn:microsoft.com/office/officeart/2005/8/layout/lProcess3"/>
    <dgm:cxn modelId="{0DB0A0BA-B88A-1140-8C06-93C15631D9DC}" type="presParOf" srcId="{155E26EA-E24E-2649-9A91-8352C969660E}" destId="{5515E24E-7A46-9F4D-86B4-9E4252897145}" srcOrd="5" destOrd="0" presId="urn:microsoft.com/office/officeart/2005/8/layout/lProcess3"/>
    <dgm:cxn modelId="{A463A5AD-DC73-7B4D-8867-02670791DC66}" type="presParOf" srcId="{155E26EA-E24E-2649-9A91-8352C969660E}" destId="{D156C412-C738-1B48-B1CD-9F1587917744}" srcOrd="6" destOrd="0" presId="urn:microsoft.com/office/officeart/2005/8/layout/lProcess3"/>
    <dgm:cxn modelId="{8732490E-ADB1-F64A-8221-D40990E148A9}" type="presParOf" srcId="{D156C412-C738-1B48-B1CD-9F1587917744}" destId="{29D66320-5775-2F43-B883-FDDBBB9554CA}" srcOrd="0" destOrd="0" presId="urn:microsoft.com/office/officeart/2005/8/layout/lProcess3"/>
    <dgm:cxn modelId="{975A89DE-7C9E-0D43-9B4D-736FD655A59C}" type="presParOf" srcId="{D156C412-C738-1B48-B1CD-9F1587917744}" destId="{626AA9B2-CB4E-824D-8A14-2C648A2FA4E8}" srcOrd="1" destOrd="0" presId="urn:microsoft.com/office/officeart/2005/8/layout/lProcess3"/>
    <dgm:cxn modelId="{546B2057-FAB6-0844-9851-C3EF36E73A60}" type="presParOf" srcId="{D156C412-C738-1B48-B1CD-9F1587917744}" destId="{72AC26BB-5A91-4845-B3EA-1C47F9BF9D8E}"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D0F05-6662-A041-B94B-16F19D931BA1}"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kumimoji="1" lang="ja-JP" altLang="en-US"/>
        </a:p>
      </dgm:t>
    </dgm:pt>
    <dgm:pt modelId="{A4252D7E-E633-3D42-81B5-2773D0088B57}">
      <dgm:prSet phldrT="[テキスト]"/>
      <dgm:spPr>
        <a:solidFill>
          <a:schemeClr val="accent6"/>
        </a:solidFill>
      </dgm:spPr>
      <dgm:t>
        <a:bodyPr/>
        <a:lstStyle/>
        <a:p>
          <a:r>
            <a:rPr kumimoji="1" lang="ja-JP" altLang="en-US" dirty="0"/>
            <a:t>収益性</a:t>
          </a:r>
        </a:p>
      </dgm:t>
    </dgm:pt>
    <dgm:pt modelId="{9B53DFA9-68AE-1240-A08C-F1099A05AE52}" type="parTrans" cxnId="{29A38EBF-B512-7648-9915-E37997BA56C8}">
      <dgm:prSet/>
      <dgm:spPr/>
      <dgm:t>
        <a:bodyPr/>
        <a:lstStyle/>
        <a:p>
          <a:endParaRPr kumimoji="1" lang="ja-JP" altLang="en-US"/>
        </a:p>
      </dgm:t>
    </dgm:pt>
    <dgm:pt modelId="{F6DE70C7-9739-0541-8CE9-35FEF9D5E9C5}" type="sibTrans" cxnId="{29A38EBF-B512-7648-9915-E37997BA56C8}">
      <dgm:prSet/>
      <dgm:spPr/>
      <dgm:t>
        <a:bodyPr/>
        <a:lstStyle/>
        <a:p>
          <a:endParaRPr kumimoji="1" lang="ja-JP" altLang="en-US"/>
        </a:p>
      </dgm:t>
    </dgm:pt>
    <dgm:pt modelId="{A4BD899F-D200-7A4C-B7C9-7C83E2C19AE9}">
      <dgm:prSet phldrT="[テキスト]"/>
      <dgm:spPr>
        <a:solidFill>
          <a:schemeClr val="accent6"/>
        </a:solidFill>
      </dgm:spPr>
      <dgm:t>
        <a:bodyPr/>
        <a:lstStyle/>
        <a:p>
          <a:r>
            <a:rPr kumimoji="1" lang="ja-JP" altLang="en-US" dirty="0"/>
            <a:t>安全性</a:t>
          </a:r>
        </a:p>
      </dgm:t>
    </dgm:pt>
    <dgm:pt modelId="{FB6A0F73-B18A-3F41-BC1F-5632F461AEF3}" type="parTrans" cxnId="{AD83E6AD-F297-A642-B972-31FC2D46FDEA}">
      <dgm:prSet/>
      <dgm:spPr/>
      <dgm:t>
        <a:bodyPr/>
        <a:lstStyle/>
        <a:p>
          <a:endParaRPr kumimoji="1" lang="ja-JP" altLang="en-US"/>
        </a:p>
      </dgm:t>
    </dgm:pt>
    <dgm:pt modelId="{154601A8-8037-E74E-B17B-C45FE2C97199}" type="sibTrans" cxnId="{AD83E6AD-F297-A642-B972-31FC2D46FDEA}">
      <dgm:prSet/>
      <dgm:spPr/>
      <dgm:t>
        <a:bodyPr/>
        <a:lstStyle/>
        <a:p>
          <a:endParaRPr kumimoji="1" lang="ja-JP" altLang="en-US"/>
        </a:p>
      </dgm:t>
    </dgm:pt>
    <dgm:pt modelId="{F664FBFF-951B-C941-92F1-B036923672BB}">
      <dgm:prSet phldrT="[テキスト]"/>
      <dgm:spPr>
        <a:solidFill>
          <a:schemeClr val="accent6"/>
        </a:solidFill>
      </dgm:spPr>
      <dgm:t>
        <a:bodyPr/>
        <a:lstStyle/>
        <a:p>
          <a:r>
            <a:rPr kumimoji="1" lang="ja-JP" altLang="en-US" dirty="0"/>
            <a:t>流動性</a:t>
          </a:r>
        </a:p>
      </dgm:t>
    </dgm:pt>
    <dgm:pt modelId="{0FC2CE3F-3C64-044E-A95B-EC09762ACCE1}" type="parTrans" cxnId="{4B8A68AD-2A49-C449-85E2-F6FCEC9F5551}">
      <dgm:prSet/>
      <dgm:spPr/>
      <dgm:t>
        <a:bodyPr/>
        <a:lstStyle/>
        <a:p>
          <a:endParaRPr kumimoji="1" lang="ja-JP" altLang="en-US"/>
        </a:p>
      </dgm:t>
    </dgm:pt>
    <dgm:pt modelId="{4463DF26-6241-674F-A59B-ED3101296B13}" type="sibTrans" cxnId="{4B8A68AD-2A49-C449-85E2-F6FCEC9F5551}">
      <dgm:prSet/>
      <dgm:spPr/>
      <dgm:t>
        <a:bodyPr/>
        <a:lstStyle/>
        <a:p>
          <a:endParaRPr kumimoji="1" lang="ja-JP" altLang="en-US"/>
        </a:p>
      </dgm:t>
    </dgm:pt>
    <dgm:pt modelId="{7E19AED6-D573-AB41-98A4-D1040E067361}" type="pres">
      <dgm:prSet presAssocID="{107D0F05-6662-A041-B94B-16F19D931BA1}" presName="Name0" presStyleCnt="0">
        <dgm:presLayoutVars>
          <dgm:chPref val="3"/>
          <dgm:dir/>
          <dgm:animLvl val="lvl"/>
          <dgm:resizeHandles/>
        </dgm:presLayoutVars>
      </dgm:prSet>
      <dgm:spPr/>
      <dgm:t>
        <a:bodyPr/>
        <a:lstStyle/>
        <a:p>
          <a:endParaRPr kumimoji="1" lang="ja-JP" altLang="en-US"/>
        </a:p>
      </dgm:t>
    </dgm:pt>
    <dgm:pt modelId="{D6BD04BB-9E9F-684E-AD8B-DAC542BD073A}" type="pres">
      <dgm:prSet presAssocID="{A4252D7E-E633-3D42-81B5-2773D0088B57}" presName="horFlow" presStyleCnt="0"/>
      <dgm:spPr/>
    </dgm:pt>
    <dgm:pt modelId="{32766950-14EC-0F4E-A3C6-BB6DC49BF37A}" type="pres">
      <dgm:prSet presAssocID="{A4252D7E-E633-3D42-81B5-2773D0088B57}" presName="bigChev" presStyleLbl="node1" presStyleIdx="0" presStyleCnt="3" custScaleX="75256" custScaleY="68973" custLinFactNeighborX="-82417" custLinFactNeighborY="-4861"/>
      <dgm:spPr/>
      <dgm:t>
        <a:bodyPr/>
        <a:lstStyle/>
        <a:p>
          <a:endParaRPr kumimoji="1" lang="ja-JP" altLang="en-US"/>
        </a:p>
      </dgm:t>
    </dgm:pt>
    <dgm:pt modelId="{A55B9A25-32B1-2642-ABDC-220B094CADCD}" type="pres">
      <dgm:prSet presAssocID="{A4252D7E-E633-3D42-81B5-2773D0088B57}" presName="vSp" presStyleCnt="0"/>
      <dgm:spPr/>
    </dgm:pt>
    <dgm:pt modelId="{50A464BD-6541-A540-AEF9-6B81AB0B6D40}" type="pres">
      <dgm:prSet presAssocID="{A4BD899F-D200-7A4C-B7C9-7C83E2C19AE9}" presName="horFlow" presStyleCnt="0"/>
      <dgm:spPr/>
    </dgm:pt>
    <dgm:pt modelId="{78178E9D-5DD9-B244-9357-BA0B5DF64643}" type="pres">
      <dgm:prSet presAssocID="{A4BD899F-D200-7A4C-B7C9-7C83E2C19AE9}" presName="bigChev" presStyleLbl="node1" presStyleIdx="1" presStyleCnt="3" custScaleX="73302" custScaleY="66714" custLinFactNeighborX="-12372" custLinFactNeighborY="31245"/>
      <dgm:spPr/>
      <dgm:t>
        <a:bodyPr/>
        <a:lstStyle/>
        <a:p>
          <a:endParaRPr kumimoji="1" lang="ja-JP" altLang="en-US"/>
        </a:p>
      </dgm:t>
    </dgm:pt>
    <dgm:pt modelId="{A44D1874-B422-E545-B7D8-1EA796D387F7}" type="pres">
      <dgm:prSet presAssocID="{A4BD899F-D200-7A4C-B7C9-7C83E2C19AE9}" presName="vSp" presStyleCnt="0"/>
      <dgm:spPr/>
    </dgm:pt>
    <dgm:pt modelId="{A78A82E8-0B0F-CF40-9923-3F67B8F0D018}" type="pres">
      <dgm:prSet presAssocID="{F664FBFF-951B-C941-92F1-B036923672BB}" presName="horFlow" presStyleCnt="0"/>
      <dgm:spPr/>
    </dgm:pt>
    <dgm:pt modelId="{280C3FD0-77F6-F641-96E3-C6100A678724}" type="pres">
      <dgm:prSet presAssocID="{F664FBFF-951B-C941-92F1-B036923672BB}" presName="bigChev" presStyleLbl="node1" presStyleIdx="2" presStyleCnt="3" custScaleX="74106" custScaleY="68213" custLinFactNeighborX="-12372" custLinFactNeighborY="67674"/>
      <dgm:spPr/>
      <dgm:t>
        <a:bodyPr/>
        <a:lstStyle/>
        <a:p>
          <a:endParaRPr kumimoji="1" lang="ja-JP" altLang="en-US"/>
        </a:p>
      </dgm:t>
    </dgm:pt>
  </dgm:ptLst>
  <dgm:cxnLst>
    <dgm:cxn modelId="{91804C8C-B1B8-9F4D-BE69-286DEE660E81}" type="presOf" srcId="{107D0F05-6662-A041-B94B-16F19D931BA1}" destId="{7E19AED6-D573-AB41-98A4-D1040E067361}" srcOrd="0" destOrd="0" presId="urn:microsoft.com/office/officeart/2005/8/layout/lProcess3"/>
    <dgm:cxn modelId="{24C4FE5B-F691-E94B-A2F7-24A522786156}" type="presOf" srcId="{A4252D7E-E633-3D42-81B5-2773D0088B57}" destId="{32766950-14EC-0F4E-A3C6-BB6DC49BF37A}" srcOrd="0" destOrd="0" presId="urn:microsoft.com/office/officeart/2005/8/layout/lProcess3"/>
    <dgm:cxn modelId="{EDA5B7D4-1A9C-B54C-B8A3-CE1CA7D9498F}" type="presOf" srcId="{A4BD899F-D200-7A4C-B7C9-7C83E2C19AE9}" destId="{78178E9D-5DD9-B244-9357-BA0B5DF64643}" srcOrd="0" destOrd="0" presId="urn:microsoft.com/office/officeart/2005/8/layout/lProcess3"/>
    <dgm:cxn modelId="{AD83E6AD-F297-A642-B972-31FC2D46FDEA}" srcId="{107D0F05-6662-A041-B94B-16F19D931BA1}" destId="{A4BD899F-D200-7A4C-B7C9-7C83E2C19AE9}" srcOrd="1" destOrd="0" parTransId="{FB6A0F73-B18A-3F41-BC1F-5632F461AEF3}" sibTransId="{154601A8-8037-E74E-B17B-C45FE2C97199}"/>
    <dgm:cxn modelId="{4B8A68AD-2A49-C449-85E2-F6FCEC9F5551}" srcId="{107D0F05-6662-A041-B94B-16F19D931BA1}" destId="{F664FBFF-951B-C941-92F1-B036923672BB}" srcOrd="2" destOrd="0" parTransId="{0FC2CE3F-3C64-044E-A95B-EC09762ACCE1}" sibTransId="{4463DF26-6241-674F-A59B-ED3101296B13}"/>
    <dgm:cxn modelId="{F9E0E136-3923-0841-9427-432EA408596E}" type="presOf" srcId="{F664FBFF-951B-C941-92F1-B036923672BB}" destId="{280C3FD0-77F6-F641-96E3-C6100A678724}" srcOrd="0" destOrd="0" presId="urn:microsoft.com/office/officeart/2005/8/layout/lProcess3"/>
    <dgm:cxn modelId="{29A38EBF-B512-7648-9915-E37997BA56C8}" srcId="{107D0F05-6662-A041-B94B-16F19D931BA1}" destId="{A4252D7E-E633-3D42-81B5-2773D0088B57}" srcOrd="0" destOrd="0" parTransId="{9B53DFA9-68AE-1240-A08C-F1099A05AE52}" sibTransId="{F6DE70C7-9739-0541-8CE9-35FEF9D5E9C5}"/>
    <dgm:cxn modelId="{27549E7B-98DB-9C4E-B28B-74858C61522C}" type="presParOf" srcId="{7E19AED6-D573-AB41-98A4-D1040E067361}" destId="{D6BD04BB-9E9F-684E-AD8B-DAC542BD073A}" srcOrd="0" destOrd="0" presId="urn:microsoft.com/office/officeart/2005/8/layout/lProcess3"/>
    <dgm:cxn modelId="{D7F43B8D-A4E0-284E-B5BC-4D691C0058DF}" type="presParOf" srcId="{D6BD04BB-9E9F-684E-AD8B-DAC542BD073A}" destId="{32766950-14EC-0F4E-A3C6-BB6DC49BF37A}" srcOrd="0" destOrd="0" presId="urn:microsoft.com/office/officeart/2005/8/layout/lProcess3"/>
    <dgm:cxn modelId="{E4AF5387-01B2-8846-AD72-73377C72D0D0}" type="presParOf" srcId="{7E19AED6-D573-AB41-98A4-D1040E067361}" destId="{A55B9A25-32B1-2642-ABDC-220B094CADCD}" srcOrd="1" destOrd="0" presId="urn:microsoft.com/office/officeart/2005/8/layout/lProcess3"/>
    <dgm:cxn modelId="{DBF4793F-2149-FE43-BA58-E95E3321084C}" type="presParOf" srcId="{7E19AED6-D573-AB41-98A4-D1040E067361}" destId="{50A464BD-6541-A540-AEF9-6B81AB0B6D40}" srcOrd="2" destOrd="0" presId="urn:microsoft.com/office/officeart/2005/8/layout/lProcess3"/>
    <dgm:cxn modelId="{E66A938C-106C-D446-AC4F-6DF00638B467}" type="presParOf" srcId="{50A464BD-6541-A540-AEF9-6B81AB0B6D40}" destId="{78178E9D-5DD9-B244-9357-BA0B5DF64643}" srcOrd="0" destOrd="0" presId="urn:microsoft.com/office/officeart/2005/8/layout/lProcess3"/>
    <dgm:cxn modelId="{CD3A0327-261E-1440-9978-03D0E7B9EC38}" type="presParOf" srcId="{7E19AED6-D573-AB41-98A4-D1040E067361}" destId="{A44D1874-B422-E545-B7D8-1EA796D387F7}" srcOrd="3" destOrd="0" presId="urn:microsoft.com/office/officeart/2005/8/layout/lProcess3"/>
    <dgm:cxn modelId="{FEF47763-A333-DB4B-AA81-7BB51C464ED2}" type="presParOf" srcId="{7E19AED6-D573-AB41-98A4-D1040E067361}" destId="{A78A82E8-0B0F-CF40-9923-3F67B8F0D018}" srcOrd="4" destOrd="0" presId="urn:microsoft.com/office/officeart/2005/8/layout/lProcess3"/>
    <dgm:cxn modelId="{30F13E61-99DA-464E-BF27-ED186F69D992}" type="presParOf" srcId="{A78A82E8-0B0F-CF40-9923-3F67B8F0D018}" destId="{280C3FD0-77F6-F641-96E3-C6100A678724}"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65532-6C77-0E4F-8E1E-B13FA9E37947}" type="datetimeFigureOut">
              <a:rPr kumimoji="1" lang="ja-JP" altLang="en-US" smtClean="0"/>
              <a:pPr/>
              <a:t>2017/5/12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5D74C-67C2-A14C-A18A-B848D82F2831}" type="slidenum">
              <a:rPr kumimoji="1" lang="ja-JP" altLang="en-US" smtClean="0"/>
              <a:pPr/>
              <a:t>‹#›</a:t>
            </a:fld>
            <a:endParaRPr kumimoji="1" lang="ja-JP" altLang="en-US"/>
          </a:p>
        </p:txBody>
      </p:sp>
    </p:spTree>
    <p:extLst>
      <p:ext uri="{BB962C8B-B14F-4D97-AF65-F5344CB8AC3E}">
        <p14:creationId xmlns:p14="http://schemas.microsoft.com/office/powerpoint/2010/main" val="1848134697"/>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1</a:t>
            </a:fld>
            <a:endParaRPr kumimoji="1" lang="ja-JP" altLang="en-US" dirty="0"/>
          </a:p>
        </p:txBody>
      </p:sp>
    </p:spTree>
    <p:extLst>
      <p:ext uri="{BB962C8B-B14F-4D97-AF65-F5344CB8AC3E}">
        <p14:creationId xmlns:p14="http://schemas.microsoft.com/office/powerpoint/2010/main" val="127581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10</a:t>
            </a:fld>
            <a:endParaRPr kumimoji="1" lang="ja-JP" altLang="en-US"/>
          </a:p>
        </p:txBody>
      </p:sp>
    </p:spTree>
    <p:extLst>
      <p:ext uri="{BB962C8B-B14F-4D97-AF65-F5344CB8AC3E}">
        <p14:creationId xmlns:p14="http://schemas.microsoft.com/office/powerpoint/2010/main" val="428687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11</a:t>
            </a:fld>
            <a:endParaRPr kumimoji="1" lang="ja-JP" altLang="en-US"/>
          </a:p>
        </p:txBody>
      </p:sp>
    </p:spTree>
    <p:extLst>
      <p:ext uri="{BB962C8B-B14F-4D97-AF65-F5344CB8AC3E}">
        <p14:creationId xmlns:p14="http://schemas.microsoft.com/office/powerpoint/2010/main" val="1193824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12</a:t>
            </a:fld>
            <a:endParaRPr kumimoji="1" lang="ja-JP" altLang="en-US"/>
          </a:p>
        </p:txBody>
      </p:sp>
    </p:spTree>
    <p:extLst>
      <p:ext uri="{BB962C8B-B14F-4D97-AF65-F5344CB8AC3E}">
        <p14:creationId xmlns:p14="http://schemas.microsoft.com/office/powerpoint/2010/main" val="388917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13</a:t>
            </a:fld>
            <a:endParaRPr kumimoji="1" lang="ja-JP" altLang="en-US"/>
          </a:p>
        </p:txBody>
      </p:sp>
    </p:spTree>
    <p:extLst>
      <p:ext uri="{BB962C8B-B14F-4D97-AF65-F5344CB8AC3E}">
        <p14:creationId xmlns:p14="http://schemas.microsoft.com/office/powerpoint/2010/main" val="87275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14</a:t>
            </a:fld>
            <a:endParaRPr kumimoji="1" lang="ja-JP" altLang="en-US"/>
          </a:p>
        </p:txBody>
      </p:sp>
    </p:spTree>
    <p:extLst>
      <p:ext uri="{BB962C8B-B14F-4D97-AF65-F5344CB8AC3E}">
        <p14:creationId xmlns:p14="http://schemas.microsoft.com/office/powerpoint/2010/main" val="90435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15</a:t>
            </a:fld>
            <a:endParaRPr kumimoji="1" lang="ja-JP" altLang="en-US"/>
          </a:p>
        </p:txBody>
      </p:sp>
    </p:spTree>
    <p:extLst>
      <p:ext uri="{BB962C8B-B14F-4D97-AF65-F5344CB8AC3E}">
        <p14:creationId xmlns:p14="http://schemas.microsoft.com/office/powerpoint/2010/main" val="259877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・年度ごとに間隔が開きすぎなのでグラフの間隔を詰めたい</a:t>
            </a:r>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16</a:t>
            </a:fld>
            <a:endParaRPr kumimoji="1" lang="ja-JP" altLang="en-US"/>
          </a:p>
        </p:txBody>
      </p:sp>
    </p:spTree>
    <p:extLst>
      <p:ext uri="{BB962C8B-B14F-4D97-AF65-F5344CB8AC3E}">
        <p14:creationId xmlns:p14="http://schemas.microsoft.com/office/powerpoint/2010/main" val="1164905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17</a:t>
            </a:fld>
            <a:endParaRPr kumimoji="1" lang="ja-JP" altLang="en-US"/>
          </a:p>
        </p:txBody>
      </p:sp>
    </p:spTree>
    <p:extLst>
      <p:ext uri="{BB962C8B-B14F-4D97-AF65-F5344CB8AC3E}">
        <p14:creationId xmlns:p14="http://schemas.microsoft.com/office/powerpoint/2010/main" val="2575326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18</a:t>
            </a:fld>
            <a:endParaRPr kumimoji="1" lang="ja-JP" altLang="en-US"/>
          </a:p>
        </p:txBody>
      </p:sp>
    </p:spTree>
    <p:extLst>
      <p:ext uri="{BB962C8B-B14F-4D97-AF65-F5344CB8AC3E}">
        <p14:creationId xmlns:p14="http://schemas.microsoft.com/office/powerpoint/2010/main" val="1698957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19</a:t>
            </a:fld>
            <a:endParaRPr kumimoji="1" lang="ja-JP" altLang="en-US"/>
          </a:p>
        </p:txBody>
      </p:sp>
    </p:spTree>
    <p:extLst>
      <p:ext uri="{BB962C8B-B14F-4D97-AF65-F5344CB8AC3E}">
        <p14:creationId xmlns:p14="http://schemas.microsoft.com/office/powerpoint/2010/main" val="256174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95D74C-67C2-A14C-A18A-B848D82F2831}" type="slidenum">
              <a:rPr lang="ja-JP" altLang="en-US" smtClean="0">
                <a:solidFill>
                  <a:prstClr val="black"/>
                </a:solidFill>
                <a:latin typeface="Calibri"/>
                <a:ea typeface="ＭＳ Ｐゴシック"/>
              </a:rPr>
              <a:pPr/>
              <a:t>2</a:t>
            </a:fld>
            <a:endParaRPr lang="ja-JP" altLang="en-US" dirty="0">
              <a:solidFill>
                <a:prstClr val="black"/>
              </a:solidFill>
              <a:latin typeface="Calibri"/>
              <a:ea typeface="ＭＳ Ｐゴシック"/>
            </a:endParaRPr>
          </a:p>
        </p:txBody>
      </p:sp>
    </p:spTree>
    <p:extLst>
      <p:ext uri="{BB962C8B-B14F-4D97-AF65-F5344CB8AC3E}">
        <p14:creationId xmlns:p14="http://schemas.microsoft.com/office/powerpoint/2010/main" val="1302312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⑷〜⑸</a:t>
            </a:r>
            <a:r>
              <a:rPr kumimoji="1" lang="ja-JP" altLang="en-US" dirty="0"/>
              <a:t>が必要ないので削除して良いかもしれない。</a:t>
            </a:r>
          </a:p>
        </p:txBody>
      </p:sp>
      <p:sp>
        <p:nvSpPr>
          <p:cNvPr id="4" name="スライド番号プレースホルダー 3"/>
          <p:cNvSpPr>
            <a:spLocks noGrp="1"/>
          </p:cNvSpPr>
          <p:nvPr>
            <p:ph type="sldNum" sz="quarter" idx="10"/>
          </p:nvPr>
        </p:nvSpPr>
        <p:spPr/>
        <p:txBody>
          <a:bodyPr/>
          <a:lstStyle/>
          <a:p>
            <a:fld id="{A395D74C-67C2-A14C-A18A-B848D82F2831}" type="slidenum">
              <a:rPr lang="ja-JP" altLang="en-US" smtClean="0">
                <a:solidFill>
                  <a:prstClr val="black"/>
                </a:solidFill>
                <a:latin typeface="Calibri"/>
                <a:ea typeface="ＭＳ Ｐゴシック"/>
              </a:rPr>
              <a:pPr/>
              <a:t>22</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25044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lang="ja-JP" altLang="en-US" smtClean="0">
                <a:solidFill>
                  <a:prstClr val="black"/>
                </a:solidFill>
                <a:latin typeface="Calibri"/>
                <a:ea typeface="ＭＳ Ｐゴシック"/>
              </a:rPr>
              <a:pPr/>
              <a:t>28</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408717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35</a:t>
            </a:fld>
            <a:endParaRPr kumimoji="1" lang="ja-JP" altLang="en-US" dirty="0"/>
          </a:p>
        </p:txBody>
      </p:sp>
    </p:spTree>
    <p:extLst>
      <p:ext uri="{BB962C8B-B14F-4D97-AF65-F5344CB8AC3E}">
        <p14:creationId xmlns:p14="http://schemas.microsoft.com/office/powerpoint/2010/main" val="3807962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38</a:t>
            </a:fld>
            <a:endParaRPr kumimoji="1" lang="ja-JP" altLang="en-US" dirty="0"/>
          </a:p>
        </p:txBody>
      </p:sp>
    </p:spTree>
    <p:extLst>
      <p:ext uri="{BB962C8B-B14F-4D97-AF65-F5344CB8AC3E}">
        <p14:creationId xmlns:p14="http://schemas.microsoft.com/office/powerpoint/2010/main" val="95857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3</a:t>
            </a:fld>
            <a:endParaRPr kumimoji="1" lang="ja-JP" altLang="en-US" dirty="0"/>
          </a:p>
        </p:txBody>
      </p:sp>
    </p:spTree>
    <p:extLst>
      <p:ext uri="{BB962C8B-B14F-4D97-AF65-F5344CB8AC3E}">
        <p14:creationId xmlns:p14="http://schemas.microsoft.com/office/powerpoint/2010/main" val="120922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4</a:t>
            </a:fld>
            <a:endParaRPr kumimoji="1" lang="ja-JP" altLang="en-US" dirty="0"/>
          </a:p>
        </p:txBody>
      </p:sp>
    </p:spTree>
    <p:extLst>
      <p:ext uri="{BB962C8B-B14F-4D97-AF65-F5344CB8AC3E}">
        <p14:creationId xmlns:p14="http://schemas.microsoft.com/office/powerpoint/2010/main" val="1661871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5</a:t>
            </a:fld>
            <a:endParaRPr kumimoji="1" lang="ja-JP" altLang="en-US"/>
          </a:p>
        </p:txBody>
      </p:sp>
    </p:spTree>
    <p:extLst>
      <p:ext uri="{BB962C8B-B14F-4D97-AF65-F5344CB8AC3E}">
        <p14:creationId xmlns:p14="http://schemas.microsoft.com/office/powerpoint/2010/main" val="17230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6</a:t>
            </a:fld>
            <a:endParaRPr kumimoji="1" lang="ja-JP" altLang="en-US"/>
          </a:p>
        </p:txBody>
      </p:sp>
    </p:spTree>
    <p:extLst>
      <p:ext uri="{BB962C8B-B14F-4D97-AF65-F5344CB8AC3E}">
        <p14:creationId xmlns:p14="http://schemas.microsoft.com/office/powerpoint/2010/main" val="93433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7</a:t>
            </a:fld>
            <a:endParaRPr kumimoji="1" lang="ja-JP" altLang="en-US"/>
          </a:p>
        </p:txBody>
      </p:sp>
    </p:spTree>
    <p:extLst>
      <p:ext uri="{BB962C8B-B14F-4D97-AF65-F5344CB8AC3E}">
        <p14:creationId xmlns:p14="http://schemas.microsoft.com/office/powerpoint/2010/main" val="271732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8</a:t>
            </a:fld>
            <a:endParaRPr kumimoji="1" lang="ja-JP" altLang="en-US"/>
          </a:p>
        </p:txBody>
      </p:sp>
    </p:spTree>
    <p:extLst>
      <p:ext uri="{BB962C8B-B14F-4D97-AF65-F5344CB8AC3E}">
        <p14:creationId xmlns:p14="http://schemas.microsoft.com/office/powerpoint/2010/main" val="3916461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95D74C-67C2-A14C-A18A-B848D82F2831}" type="slidenum">
              <a:rPr kumimoji="1" lang="ja-JP" altLang="en-US" smtClean="0"/>
              <a:pPr/>
              <a:t>9</a:t>
            </a:fld>
            <a:endParaRPr kumimoji="1" lang="ja-JP" altLang="en-US"/>
          </a:p>
        </p:txBody>
      </p:sp>
    </p:spTree>
    <p:extLst>
      <p:ext uri="{BB962C8B-B14F-4D97-AF65-F5344CB8AC3E}">
        <p14:creationId xmlns:p14="http://schemas.microsoft.com/office/powerpoint/2010/main" val="84297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6BC6A0E-F29E-734F-AEF6-06176DA0419C}" type="datetimeFigureOut">
              <a:rPr kumimoji="1" lang="ja-JP" altLang="en-US" smtClean="0"/>
              <a:pPr/>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66367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C6A0E-F29E-734F-AEF6-06176DA0419C}" type="datetimeFigureOut">
              <a:rPr kumimoji="1" lang="ja-JP" altLang="en-US" smtClean="0"/>
              <a:pPr/>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930B0F-9BE3-0348-BD88-3D1E61142B6E}" type="slidenum">
              <a:rPr kumimoji="1" lang="ja-JP" altLang="en-US" smtClean="0"/>
              <a:pPr/>
              <a:t>‹#›</a:t>
            </a:fld>
            <a:endParaRPr kumimoji="1" lang="ja-JP" altLang="en-US"/>
          </a:p>
        </p:txBody>
      </p:sp>
    </p:spTree>
    <p:extLst>
      <p:ext uri="{BB962C8B-B14F-4D97-AF65-F5344CB8AC3E}">
        <p14:creationId xmlns:p14="http://schemas.microsoft.com/office/powerpoint/2010/main" val="1527810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C6A0E-F29E-734F-AEF6-06176DA0419C}" type="datetimeFigureOut">
              <a:rPr kumimoji="1" lang="ja-JP" altLang="en-US" smtClean="0"/>
              <a:pPr/>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930B0F-9BE3-0348-BD88-3D1E61142B6E}" type="slidenum">
              <a:rPr kumimoji="1" lang="ja-JP" altLang="en-US" smtClean="0"/>
              <a:pPr/>
              <a:t>‹#›</a:t>
            </a:fld>
            <a:endParaRPr kumimoji="1" lang="ja-JP" altLang="en-US"/>
          </a:p>
        </p:txBody>
      </p:sp>
    </p:spTree>
    <p:extLst>
      <p:ext uri="{BB962C8B-B14F-4D97-AF65-F5344CB8AC3E}">
        <p14:creationId xmlns:p14="http://schemas.microsoft.com/office/powerpoint/2010/main" val="17548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5744759D-0EFF-4FB2-9CCE-04E00944F0F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25678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74377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216560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914988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022397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592682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33994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5744759D-0EFF-4FB2-9CCE-04E00944F0F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254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C6A0E-F29E-734F-AEF6-06176DA0419C}" type="datetimeFigureOut">
              <a:rPr kumimoji="1" lang="ja-JP" altLang="en-US" smtClean="0"/>
              <a:pPr/>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930B0F-9BE3-0348-BD88-3D1E61142B6E}" type="slidenum">
              <a:rPr kumimoji="1" lang="ja-JP" altLang="en-US" smtClean="0"/>
              <a:pPr/>
              <a:t>‹#›</a:t>
            </a:fld>
            <a:endParaRPr kumimoji="1" lang="ja-JP" altLang="en-US"/>
          </a:p>
        </p:txBody>
      </p:sp>
    </p:spTree>
    <p:extLst>
      <p:ext uri="{BB962C8B-B14F-4D97-AF65-F5344CB8AC3E}">
        <p14:creationId xmlns:p14="http://schemas.microsoft.com/office/powerpoint/2010/main" val="3479998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69435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39362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709989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5744759D-0EFF-4FB2-9CCE-04E00944F0F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64322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907079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666496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422375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585585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007994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01464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6BC6A0E-F29E-734F-AEF6-06176DA0419C}" type="datetimeFigureOut">
              <a:rPr kumimoji="1" lang="ja-JP" altLang="en-US" smtClean="0"/>
              <a:pPr/>
              <a:t>2017/5/12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930B0F-9BE3-0348-BD88-3D1E61142B6E}" type="slidenum">
              <a:rPr kumimoji="1" lang="ja-JP" altLang="en-US" smtClean="0"/>
              <a:pPr/>
              <a:t>‹#›</a:t>
            </a:fld>
            <a:endParaRPr kumimoji="1" lang="ja-JP" altLang="en-US"/>
          </a:p>
        </p:txBody>
      </p:sp>
    </p:spTree>
    <p:extLst>
      <p:ext uri="{BB962C8B-B14F-4D97-AF65-F5344CB8AC3E}">
        <p14:creationId xmlns:p14="http://schemas.microsoft.com/office/powerpoint/2010/main" val="2410590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5744759D-0EFF-4FB2-9CCE-04E00944F0F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808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203255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798563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72357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5744759D-0EFF-4FB2-9CCE-04E00944F0F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40832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96603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103894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534934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552387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41191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6BC6A0E-F29E-734F-AEF6-06176DA0419C}" type="datetimeFigureOut">
              <a:rPr kumimoji="1" lang="ja-JP" altLang="en-US" smtClean="0"/>
              <a:pPr/>
              <a:t>2017/5/12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930B0F-9BE3-0348-BD88-3D1E61142B6E}" type="slidenum">
              <a:rPr kumimoji="1" lang="ja-JP" altLang="en-US" smtClean="0"/>
              <a:pPr/>
              <a:t>‹#›</a:t>
            </a:fld>
            <a:endParaRPr kumimoji="1" lang="ja-JP" altLang="en-US"/>
          </a:p>
        </p:txBody>
      </p:sp>
    </p:spTree>
    <p:extLst>
      <p:ext uri="{BB962C8B-B14F-4D97-AF65-F5344CB8AC3E}">
        <p14:creationId xmlns:p14="http://schemas.microsoft.com/office/powerpoint/2010/main" val="1235747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765879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5744759D-0EFF-4FB2-9CCE-04E00944F0F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4506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080108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64448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9966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6BC6A0E-F29E-734F-AEF6-06176DA0419C}" type="datetimeFigureOut">
              <a:rPr kumimoji="1" lang="ja-JP" altLang="en-US" smtClean="0"/>
              <a:pPr/>
              <a:t>2017/5/12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930B0F-9BE3-0348-BD88-3D1E61142B6E}" type="slidenum">
              <a:rPr kumimoji="1" lang="ja-JP" altLang="en-US" smtClean="0"/>
              <a:pPr/>
              <a:t>‹#›</a:t>
            </a:fld>
            <a:endParaRPr kumimoji="1" lang="ja-JP" altLang="en-US"/>
          </a:p>
        </p:txBody>
      </p:sp>
    </p:spTree>
    <p:extLst>
      <p:ext uri="{BB962C8B-B14F-4D97-AF65-F5344CB8AC3E}">
        <p14:creationId xmlns:p14="http://schemas.microsoft.com/office/powerpoint/2010/main" val="343525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6BC6A0E-F29E-734F-AEF6-06176DA0419C}" type="datetimeFigureOut">
              <a:rPr kumimoji="1" lang="ja-JP" altLang="en-US" smtClean="0"/>
              <a:pPr/>
              <a:t>2017/5/12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930B0F-9BE3-0348-BD88-3D1E61142B6E}" type="slidenum">
              <a:rPr kumimoji="1" lang="ja-JP" altLang="en-US" smtClean="0"/>
              <a:pPr/>
              <a:t>‹#›</a:t>
            </a:fld>
            <a:endParaRPr kumimoji="1" lang="ja-JP" altLang="en-US"/>
          </a:p>
        </p:txBody>
      </p:sp>
    </p:spTree>
    <p:extLst>
      <p:ext uri="{BB962C8B-B14F-4D97-AF65-F5344CB8AC3E}">
        <p14:creationId xmlns:p14="http://schemas.microsoft.com/office/powerpoint/2010/main" val="292142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BC6A0E-F29E-734F-AEF6-06176DA0419C}" type="datetimeFigureOut">
              <a:rPr kumimoji="1" lang="ja-JP" altLang="en-US" smtClean="0"/>
              <a:pPr/>
              <a:t>2017/5/12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930B0F-9BE3-0348-BD88-3D1E61142B6E}" type="slidenum">
              <a:rPr kumimoji="1" lang="ja-JP" altLang="en-US" smtClean="0"/>
              <a:pPr/>
              <a:t>‹#›</a:t>
            </a:fld>
            <a:endParaRPr kumimoji="1" lang="ja-JP" altLang="en-US"/>
          </a:p>
        </p:txBody>
      </p:sp>
    </p:spTree>
    <p:extLst>
      <p:ext uri="{BB962C8B-B14F-4D97-AF65-F5344CB8AC3E}">
        <p14:creationId xmlns:p14="http://schemas.microsoft.com/office/powerpoint/2010/main" val="9907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BC6A0E-F29E-734F-AEF6-06176DA0419C}" type="datetimeFigureOut">
              <a:rPr kumimoji="1" lang="ja-JP" altLang="en-US" smtClean="0"/>
              <a:pPr/>
              <a:t>2017/5/12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27293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BC6A0E-F29E-734F-AEF6-06176DA0419C}" type="datetimeFigureOut">
              <a:rPr kumimoji="1" lang="ja-JP" altLang="en-US" smtClean="0"/>
              <a:pPr/>
              <a:t>2017/5/12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930B0F-9BE3-0348-BD88-3D1E61142B6E}" type="slidenum">
              <a:rPr kumimoji="1" lang="ja-JP" altLang="en-US" smtClean="0"/>
              <a:pPr/>
              <a:t>‹#›</a:t>
            </a:fld>
            <a:endParaRPr kumimoji="1" lang="ja-JP" altLang="en-US"/>
          </a:p>
        </p:txBody>
      </p:sp>
    </p:spTree>
    <p:extLst>
      <p:ext uri="{BB962C8B-B14F-4D97-AF65-F5344CB8AC3E}">
        <p14:creationId xmlns:p14="http://schemas.microsoft.com/office/powerpoint/2010/main" val="248748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C6A0E-F29E-734F-AEF6-06176DA0419C}" type="datetimeFigureOut">
              <a:rPr kumimoji="1" lang="ja-JP" altLang="en-US" smtClean="0"/>
              <a:pPr/>
              <a:t>2017/5/12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30B0F-9BE3-0348-BD88-3D1E61142B6E}" type="slidenum">
              <a:rPr kumimoji="1" lang="ja-JP" altLang="en-US" smtClean="0"/>
              <a:pPr/>
              <a:t>‹#›</a:t>
            </a:fld>
            <a:endParaRPr kumimoji="1" lang="ja-JP" altLang="en-US"/>
          </a:p>
        </p:txBody>
      </p:sp>
    </p:spTree>
    <p:extLst>
      <p:ext uri="{BB962C8B-B14F-4D97-AF65-F5344CB8AC3E}">
        <p14:creationId xmlns:p14="http://schemas.microsoft.com/office/powerpoint/2010/main" val="971034763"/>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9431120"/>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1405899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C6A0E-F29E-734F-AEF6-06176DA0419C}" type="datetimeFigureOut">
              <a:rPr lang="ja-JP" altLang="en-US" smtClean="0">
                <a:solidFill>
                  <a:prstClr val="black">
                    <a:tint val="75000"/>
                  </a:prstClr>
                </a:solidFill>
                <a:latin typeface="Calibri"/>
                <a:ea typeface="ＭＳ Ｐゴシック"/>
              </a:rPr>
              <a:pPr/>
              <a:t>2017/5/12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30B0F-9BE3-0348-BD88-3D1E61142B6E}"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42697875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5.xml"/><Relationship Id="rId5" Type="http://schemas.openxmlformats.org/officeDocument/2006/relationships/chart" Target="../charts/chart5.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hyperlink" Target="http://japansif.com/2015free.pdf" TargetMode="External"/><Relationship Id="rId3" Type="http://schemas.openxmlformats.org/officeDocument/2006/relationships/hyperlink" Target="http://www.worldbank.or.jp/debtsecurities/cmd/pdf/WhatareGreenbonds.pdf" TargetMode="External"/><Relationship Id="rId7" Type="http://schemas.openxmlformats.org/officeDocument/2006/relationships/hyperlink" Target="http://www.boj.or.jp/statistics/sj/sjhiq.pdf" TargetMode="External"/><Relationship Id="rId2" Type="http://schemas.openxmlformats.org/officeDocument/2006/relationships/hyperlink" Target="http://www.env.go.jp/" TargetMode="External"/><Relationship Id="rId1" Type="http://schemas.openxmlformats.org/officeDocument/2006/relationships/slideLayout" Target="../slideLayouts/slideLayout7.xml"/><Relationship Id="rId6" Type="http://schemas.openxmlformats.org/officeDocument/2006/relationships/hyperlink" Target="http://www.shiruporuto.jp/finance/chosa/yoron2015fut/pdf/yoronf15.pdf" TargetMode="External"/><Relationship Id="rId5" Type="http://schemas.openxmlformats.org/officeDocument/2006/relationships/hyperlink" Target="https://www.cleanenergywire.org/factsheets/citizens-participation-energiewende" TargetMode="External"/><Relationship Id="rId4" Type="http://schemas.openxmlformats.org/officeDocument/2006/relationships/hyperlink" Target="http://treasury.worldbank.org/cmd/htm/GreenBondIssuancesToDat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25000" r="-25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01868"/>
            <a:ext cx="7772400" cy="1470025"/>
          </a:xfrm>
        </p:spPr>
        <p:txBody>
          <a:bodyPr/>
          <a:lstStyle/>
          <a:p>
            <a:r>
              <a:rPr kumimoji="1" lang="ja-JP" altLang="x-none"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HGP創英角ｺﾞｼｯｸUB"/>
                <a:ea typeface="HGP創英角ｺﾞｼｯｸUB"/>
                <a:cs typeface="HGP創英角ｺﾞｼｯｸUB"/>
              </a:rPr>
              <a:t>個人による環境配慮型投資の</a:t>
            </a:r>
            <a:r>
              <a:rPr kumimoji="1"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HGP創英角ｺﾞｼｯｸUB"/>
                <a:ea typeface="HGP創英角ｺﾞｼｯｸUB"/>
                <a:cs typeface="HGP創英角ｺﾞｼｯｸUB"/>
              </a:rPr>
              <a:t/>
            </a:r>
            <a:br>
              <a:rPr kumimoji="1"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HGP創英角ｺﾞｼｯｸUB"/>
                <a:ea typeface="HGP創英角ｺﾞｼｯｸUB"/>
                <a:cs typeface="HGP創英角ｺﾞｼｯｸUB"/>
              </a:rPr>
            </a:br>
            <a:r>
              <a:rPr kumimoji="1" lang="ja-JP" altLang="x-none"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HGP創英角ｺﾞｼｯｸUB"/>
                <a:ea typeface="HGP創英角ｺﾞｼｯｸUB"/>
                <a:cs typeface="HGP創英角ｺﾞｼｯｸUB"/>
              </a:rPr>
              <a:t>選択肢とその優劣</a:t>
            </a:r>
          </a:p>
        </p:txBody>
      </p:sp>
      <p:sp>
        <p:nvSpPr>
          <p:cNvPr id="3" name="テキスト ボックス 2"/>
          <p:cNvSpPr txBox="1"/>
          <p:nvPr/>
        </p:nvSpPr>
        <p:spPr>
          <a:xfrm>
            <a:off x="1572768" y="4764024"/>
            <a:ext cx="5760720" cy="1384995"/>
          </a:xfrm>
          <a:prstGeom prst="rect">
            <a:avLst/>
          </a:prstGeom>
          <a:noFill/>
        </p:spPr>
        <p:txBody>
          <a:bodyPr wrap="square" rtlCol="0">
            <a:spAutoFit/>
          </a:bodyPr>
          <a:lstStyle/>
          <a:p>
            <a:pPr algn="ctr"/>
            <a:r>
              <a:rPr lang="ja-JP" altLang="en-US" sz="2800" b="1" dirty="0">
                <a:ln w="3175" cmpd="sng">
                  <a:solidFill>
                    <a:schemeClr val="tx1"/>
                  </a:solidFill>
                </a:ln>
                <a:solidFill>
                  <a:schemeClr val="bg1"/>
                </a:solidFill>
                <a:latin typeface="HGP創英角ｺﾞｼｯｸUB"/>
                <a:ea typeface="HGP創英角ｺﾞｼｯｸUB"/>
                <a:cs typeface="HGP創英角ｺﾞｼｯｸUB"/>
              </a:rPr>
              <a:t>明治大学　政治経済学部</a:t>
            </a:r>
            <a:endParaRPr lang="en-US" altLang="ja-JP" sz="2800" b="1" dirty="0">
              <a:ln w="3175" cmpd="sng">
                <a:solidFill>
                  <a:schemeClr val="tx1"/>
                </a:solidFill>
              </a:ln>
              <a:solidFill>
                <a:schemeClr val="bg1"/>
              </a:solidFill>
              <a:latin typeface="HGP創英角ｺﾞｼｯｸUB"/>
              <a:ea typeface="HGP創英角ｺﾞｼｯｸUB"/>
              <a:cs typeface="HGP創英角ｺﾞｼｯｸUB"/>
            </a:endParaRPr>
          </a:p>
          <a:p>
            <a:pPr algn="ctr"/>
            <a:r>
              <a:rPr kumimoji="1" lang="ja-JP" altLang="en-US" sz="2800" b="1" dirty="0">
                <a:ln w="3175" cmpd="sng">
                  <a:solidFill>
                    <a:schemeClr val="tx1"/>
                  </a:solidFill>
                </a:ln>
                <a:solidFill>
                  <a:schemeClr val="bg1"/>
                </a:solidFill>
                <a:latin typeface="HGP創英角ｺﾞｼｯｸUB"/>
                <a:ea typeface="HGP創英角ｺﾞｼｯｸUB"/>
                <a:cs typeface="HGP創英角ｺﾞｼｯｸUB"/>
              </a:rPr>
              <a:t>大森ゼミナール　エコファイナンス班</a:t>
            </a:r>
            <a:endParaRPr kumimoji="1" lang="en-US" altLang="ja-JP" sz="2800" b="1" dirty="0">
              <a:ln w="3175" cmpd="sng">
                <a:solidFill>
                  <a:schemeClr val="tx1"/>
                </a:solidFill>
              </a:ln>
              <a:solidFill>
                <a:schemeClr val="bg1"/>
              </a:solidFill>
              <a:latin typeface="HGP創英角ｺﾞｼｯｸUB"/>
              <a:ea typeface="HGP創英角ｺﾞｼｯｸUB"/>
              <a:cs typeface="HGP創英角ｺﾞｼｯｸUB"/>
            </a:endParaRPr>
          </a:p>
          <a:p>
            <a:pPr algn="ctr"/>
            <a:r>
              <a:rPr lang="ja-JP" altLang="en-US" sz="2800" b="1" dirty="0">
                <a:ln w="3175" cmpd="sng">
                  <a:solidFill>
                    <a:schemeClr val="tx1"/>
                  </a:solidFill>
                </a:ln>
                <a:solidFill>
                  <a:schemeClr val="bg1"/>
                </a:solidFill>
                <a:latin typeface="HGP創英角ｺﾞｼｯｸUB"/>
                <a:ea typeface="HGP創英角ｺﾞｼｯｸUB"/>
                <a:cs typeface="HGP創英角ｺﾞｼｯｸUB"/>
              </a:rPr>
              <a:t>内村友恵　荻山拓哉　椿倖輔</a:t>
            </a:r>
            <a:endParaRPr kumimoji="1" lang="ja-JP" altLang="en-US" sz="2800" b="1" dirty="0">
              <a:ln w="3175" cmpd="sng">
                <a:solidFill>
                  <a:schemeClr val="tx1"/>
                </a:solidFill>
              </a:ln>
              <a:solidFill>
                <a:schemeClr val="bg1"/>
              </a:solidFill>
              <a:latin typeface="HGP創英角ｺﾞｼｯｸUB"/>
              <a:ea typeface="HGP創英角ｺﾞｼｯｸUB"/>
              <a:cs typeface="HGP創英角ｺﾞｼｯｸUB"/>
            </a:endParaRPr>
          </a:p>
        </p:txBody>
      </p:sp>
    </p:spTree>
    <p:extLst>
      <p:ext uri="{BB962C8B-B14F-4D97-AF65-F5344CB8AC3E}">
        <p14:creationId xmlns:p14="http://schemas.microsoft.com/office/powerpoint/2010/main" val="188321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11" name="正方形/長方形 10"/>
          <p:cNvSpPr/>
          <p:nvPr/>
        </p:nvSpPr>
        <p:spPr>
          <a:xfrm>
            <a:off x="0" y="4957255"/>
            <a:ext cx="9144000" cy="190074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200" b="1" dirty="0">
                <a:ln>
                  <a:solidFill>
                    <a:schemeClr val="tx1"/>
                  </a:solidFill>
                </a:ln>
                <a:solidFill>
                  <a:schemeClr val="bg1"/>
                </a:solidFill>
                <a:latin typeface="ＭＳ Ｐゴシック"/>
              </a:rPr>
              <a:t>分配金が110万円以下になるよ</a:t>
            </a:r>
            <a:r>
              <a:rPr lang="ja-JP" altLang="en-US" sz="3200" b="1" dirty="0">
                <a:ln>
                  <a:solidFill>
                    <a:schemeClr val="tx1"/>
                  </a:solidFill>
                </a:ln>
                <a:solidFill>
                  <a:schemeClr val="bg1"/>
                </a:solidFill>
              </a:rPr>
              <a:t>うに契約することで、贈与税</a:t>
            </a:r>
            <a:r>
              <a:rPr lang="ja-JP" altLang="en-US" sz="3200" b="1" u="sng" dirty="0">
                <a:ln>
                  <a:solidFill>
                    <a:schemeClr val="tx1"/>
                  </a:solidFill>
                </a:ln>
                <a:solidFill>
                  <a:schemeClr val="bg1"/>
                </a:solidFill>
              </a:rPr>
              <a:t>がかからなくて済む。</a:t>
            </a:r>
          </a:p>
          <a:p>
            <a:r>
              <a:rPr lang="ja-JP" altLang="en-US" sz="3200" b="1" u="sng" dirty="0">
                <a:ln>
                  <a:solidFill>
                    <a:schemeClr val="tx1"/>
                  </a:solidFill>
                </a:ln>
                <a:solidFill>
                  <a:schemeClr val="bg1"/>
                </a:solidFill>
              </a:rPr>
              <a:t>また、結果的に元本以上の金額を贈与</a:t>
            </a:r>
            <a:r>
              <a:rPr lang="ja-JP" altLang="en-US" sz="3200" b="1" dirty="0">
                <a:ln>
                  <a:solidFill>
                    <a:schemeClr val="tx1"/>
                  </a:solidFill>
                </a:ln>
                <a:solidFill>
                  <a:schemeClr val="bg1"/>
                </a:solidFill>
              </a:rPr>
              <a:t>できる。</a:t>
            </a:r>
          </a:p>
        </p:txBody>
      </p:sp>
      <p:sp>
        <p:nvSpPr>
          <p:cNvPr id="2" name="テキスト ボックス 1"/>
          <p:cNvSpPr txBox="1"/>
          <p:nvPr/>
        </p:nvSpPr>
        <p:spPr>
          <a:xfrm>
            <a:off x="600075" y="1020478"/>
            <a:ext cx="8137799" cy="1384995"/>
          </a:xfrm>
          <a:prstGeom prst="rect">
            <a:avLst/>
          </a:prstGeom>
          <a:noFill/>
        </p:spPr>
        <p:txBody>
          <a:bodyPr wrap="square" rtlCol="0" anchor="t">
            <a:spAutoFit/>
          </a:bodyPr>
          <a:lstStyle/>
          <a:p>
            <a:r>
              <a:rPr kumimoji="1" lang="ja-JP" altLang="en-US" sz="2800" b="1" dirty="0">
                <a:ln>
                  <a:solidFill>
                    <a:schemeClr val="tx1"/>
                  </a:solidFill>
                </a:ln>
                <a:solidFill>
                  <a:schemeClr val="bg1"/>
                </a:solidFill>
              </a:rPr>
              <a:t>市民出資は、贈与税対策としても利用されつつある</a:t>
            </a:r>
            <a:r>
              <a:rPr lang="ja-JP" altLang="en-US" sz="2800" b="1" dirty="0">
                <a:ln>
                  <a:solidFill>
                    <a:schemeClr val="tx1"/>
                  </a:solidFill>
                </a:ln>
                <a:solidFill>
                  <a:schemeClr val="bg1"/>
                </a:solidFill>
              </a:rPr>
              <a:t>。</a:t>
            </a:r>
            <a:r>
              <a:rPr kumimoji="1" lang="ja-JP" altLang="en-US" sz="2800" b="1" dirty="0">
                <a:ln>
                  <a:solidFill>
                    <a:schemeClr val="tx1"/>
                  </a:solidFill>
                </a:ln>
                <a:solidFill>
                  <a:schemeClr val="bg1"/>
                </a:solidFill>
              </a:rPr>
              <a:t>出資者は</a:t>
            </a:r>
            <a:r>
              <a:rPr kumimoji="1" lang="ja-JP" altLang="en-US" sz="2800" b="1" dirty="0">
                <a:ln>
                  <a:solidFill>
                    <a:schemeClr val="tx1"/>
                  </a:solidFill>
                </a:ln>
                <a:solidFill>
                  <a:schemeClr val="bg1"/>
                </a:solidFill>
                <a:latin typeface="MS PGothic"/>
              </a:rPr>
              <a:t>毎年の分配金が息子や孫に支払われるように名義を変えて契約する。</a:t>
            </a:r>
          </a:p>
        </p:txBody>
      </p:sp>
      <p:sp>
        <p:nvSpPr>
          <p:cNvPr id="3" name="テキスト ボックス 2"/>
          <p:cNvSpPr txBox="1"/>
          <p:nvPr/>
        </p:nvSpPr>
        <p:spPr>
          <a:xfrm>
            <a:off x="2506771" y="231020"/>
            <a:ext cx="4130458" cy="646331"/>
          </a:xfrm>
          <a:prstGeom prst="rect">
            <a:avLst/>
          </a:prstGeom>
          <a:noFill/>
        </p:spPr>
        <p:txBody>
          <a:bodyPr wrap="none" rtlCol="0" anchor="t">
            <a:spAutoFit/>
          </a:bodyPr>
          <a:lstStyle/>
          <a:p>
            <a:r>
              <a:rPr kumimoji="1" lang="ja-JP" altLang="en-US" sz="3600" u="sng" dirty="0">
                <a:solidFill>
                  <a:schemeClr val="bg1"/>
                </a:solidFill>
                <a:latin typeface="ＭＳ Ｐゴシック"/>
              </a:rPr>
              <a:t>(</a:t>
            </a:r>
            <a:r>
              <a:rPr kumimoji="1" lang="en-US" altLang="ja-JP" sz="3600" u="sng" dirty="0">
                <a:solidFill>
                  <a:schemeClr val="bg1"/>
                </a:solidFill>
                <a:latin typeface="ＭＳ Ｐゴシック"/>
              </a:rPr>
              <a:t>A</a:t>
            </a:r>
            <a:r>
              <a:rPr kumimoji="1" lang="ja-JP" altLang="en-US" sz="3600" u="sng" dirty="0">
                <a:solidFill>
                  <a:schemeClr val="bg1"/>
                </a:solidFill>
                <a:latin typeface="ＭＳ Ｐゴシック"/>
              </a:rPr>
              <a:t>) </a:t>
            </a:r>
            <a:r>
              <a:rPr kumimoji="1" lang="ja-JP" altLang="en-US" sz="3600" u="sng" dirty="0">
                <a:solidFill>
                  <a:schemeClr val="bg1"/>
                </a:solidFill>
              </a:rPr>
              <a:t>市民出資の現状</a:t>
            </a:r>
          </a:p>
        </p:txBody>
      </p:sp>
      <p:sp>
        <p:nvSpPr>
          <p:cNvPr id="8" name="テキスト ボックス 7"/>
          <p:cNvSpPr txBox="1"/>
          <p:nvPr/>
        </p:nvSpPr>
        <p:spPr>
          <a:xfrm>
            <a:off x="528638" y="3028950"/>
            <a:ext cx="8207375" cy="1661993"/>
          </a:xfrm>
          <a:prstGeom prst="rect">
            <a:avLst/>
          </a:prstGeom>
          <a:noFill/>
        </p:spPr>
        <p:txBody>
          <a:bodyPr wrap="square" rtlCol="0" anchor="t">
            <a:spAutoFit/>
          </a:bodyPr>
          <a:lstStyle/>
          <a:p>
            <a:r>
              <a:rPr lang="ja-JP" altLang="en-US" sz="2800" b="1" dirty="0">
                <a:ln>
                  <a:solidFill>
                    <a:schemeClr val="tx1"/>
                  </a:solidFill>
                </a:ln>
                <a:solidFill>
                  <a:schemeClr val="bg1"/>
                </a:solidFill>
                <a:latin typeface="MS PGothic"/>
              </a:rPr>
              <a:t>年間に</a:t>
            </a:r>
            <a:r>
              <a:rPr lang="en-US" altLang="ja-JP" sz="2800" b="1" dirty="0">
                <a:ln>
                  <a:solidFill>
                    <a:schemeClr val="tx1"/>
                  </a:solidFill>
                </a:ln>
                <a:solidFill>
                  <a:schemeClr val="bg1"/>
                </a:solidFill>
              </a:rPr>
              <a:t>110</a:t>
            </a:r>
            <a:r>
              <a:rPr lang="ja-JP" altLang="en-US" sz="2800" b="1" dirty="0">
                <a:ln>
                  <a:solidFill>
                    <a:schemeClr val="tx1"/>
                  </a:solidFill>
                </a:ln>
                <a:solidFill>
                  <a:schemeClr val="bg1"/>
                </a:solidFill>
                <a:latin typeface="MS PGothic"/>
              </a:rPr>
              <a:t>万円以下であれば贈与税がかからない、</a:t>
            </a:r>
          </a:p>
          <a:p>
            <a:r>
              <a:rPr lang="ja-JP" altLang="en-US" sz="2800" b="1" dirty="0">
                <a:ln>
                  <a:solidFill>
                    <a:schemeClr val="tx1"/>
                  </a:solidFill>
                </a:ln>
                <a:solidFill>
                  <a:schemeClr val="bg1"/>
                </a:solidFill>
                <a:latin typeface="MS PGothic"/>
              </a:rPr>
              <a:t>暦年贈与という制度を利用できる。</a:t>
            </a:r>
          </a:p>
          <a:p>
            <a:endParaRPr lang="ja-JP" altLang="en-US" sz="2800" dirty="0">
              <a:ln>
                <a:solidFill>
                  <a:schemeClr val="tx1"/>
                </a:solidFill>
              </a:ln>
              <a:solidFill>
                <a:schemeClr val="bg1"/>
              </a:solidFill>
            </a:endParaRPr>
          </a:p>
          <a:p>
            <a:endParaRPr kumimoji="1" lang="ja-JP" altLang="en-US" dirty="0"/>
          </a:p>
        </p:txBody>
      </p:sp>
    </p:spTree>
    <p:extLst>
      <p:ext uri="{BB962C8B-B14F-4D97-AF65-F5344CB8AC3E}">
        <p14:creationId xmlns:p14="http://schemas.microsoft.com/office/powerpoint/2010/main" val="322224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srcRect/>
          <a:stretch>
            <a:fillRect l="-6000" r="-6000"/>
          </a:stretch>
        </a:blipFill>
        <a:effectLst/>
      </p:bgPr>
    </p:bg>
    <p:spTree>
      <p:nvGrpSpPr>
        <p:cNvPr id="1" name=""/>
        <p:cNvGrpSpPr/>
        <p:nvPr/>
      </p:nvGrpSpPr>
      <p:grpSpPr>
        <a:xfrm>
          <a:off x="0" y="0"/>
          <a:ext cx="0" cy="0"/>
          <a:chOff x="0" y="0"/>
          <a:chExt cx="0" cy="0"/>
        </a:xfrm>
      </p:grpSpPr>
      <p:sp>
        <p:nvSpPr>
          <p:cNvPr id="5" name="テキスト ボックス 4"/>
          <p:cNvSpPr txBox="1"/>
          <p:nvPr/>
        </p:nvSpPr>
        <p:spPr>
          <a:xfrm>
            <a:off x="1043813" y="2381250"/>
            <a:ext cx="7163650" cy="1816100"/>
          </a:xfrm>
          <a:prstGeom prst="rect">
            <a:avLst/>
          </a:prstGeom>
          <a:noFill/>
        </p:spPr>
        <p:txBody>
          <a:bodyPr wrap="square" rtlCol="0" anchor="t">
            <a:spAutoFit/>
          </a:bodyPr>
          <a:lstStyle/>
          <a:p>
            <a:r>
              <a:rPr lang="ja-JP" altLang="en-US" sz="2800" dirty="0">
                <a:solidFill>
                  <a:srgbClr val="FFFFFF"/>
                </a:solidFill>
              </a:rPr>
              <a:t>不特定多数の個人投資家がインターネットを利用して様々な事業に出資を行うこと。</a:t>
            </a:r>
          </a:p>
          <a:p>
            <a:r>
              <a:rPr lang="ja-JP" altLang="en-US" sz="2800" dirty="0">
                <a:solidFill>
                  <a:srgbClr val="FFFFFF"/>
                </a:solidFill>
              </a:rPr>
              <a:t>なお、そのリターンが金銭で得られるものは</a:t>
            </a:r>
            <a:endParaRPr lang="en-US" altLang="ja-JP" sz="2800" dirty="0">
              <a:solidFill>
                <a:srgbClr val="FFFFFF"/>
              </a:solidFill>
            </a:endParaRPr>
          </a:p>
          <a:p>
            <a:r>
              <a:rPr lang="ja-JP" altLang="en-US" sz="2800" u="sng" dirty="0">
                <a:solidFill>
                  <a:srgbClr val="FFFFFF"/>
                </a:solidFill>
              </a:rPr>
              <a:t>投資型クラウドファンディング</a:t>
            </a:r>
            <a:r>
              <a:rPr lang="ja-JP" altLang="en-US" sz="2800" dirty="0">
                <a:solidFill>
                  <a:srgbClr val="FFFFFF"/>
                </a:solidFill>
              </a:rPr>
              <a:t>と呼ばれる。</a:t>
            </a:r>
            <a:endParaRPr lang="ja-JP" altLang="en-US" sz="2800" dirty="0"/>
          </a:p>
        </p:txBody>
      </p:sp>
      <p:sp>
        <p:nvSpPr>
          <p:cNvPr id="4" name="テキスト ボックス 3"/>
          <p:cNvSpPr txBox="1"/>
          <p:nvPr/>
        </p:nvSpPr>
        <p:spPr>
          <a:xfrm>
            <a:off x="490285" y="1247775"/>
            <a:ext cx="5541264" cy="523220"/>
          </a:xfrm>
          <a:prstGeom prst="rect">
            <a:avLst/>
          </a:prstGeom>
          <a:noFill/>
        </p:spPr>
        <p:txBody>
          <a:bodyPr wrap="square" rtlCol="0" anchor="t">
            <a:spAutoFit/>
          </a:bodyPr>
          <a:lstStyle/>
          <a:p>
            <a:r>
              <a:rPr kumimoji="1" lang="ja-JP" altLang="en-US" sz="2800" dirty="0">
                <a:solidFill>
                  <a:srgbClr val="FFFFFF"/>
                </a:solidFill>
              </a:rPr>
              <a:t>そもそもクラウドファンディングとは</a:t>
            </a:r>
            <a:r>
              <a:rPr kumimoji="1" lang="en-US" altLang="ja-JP" sz="2800" dirty="0">
                <a:solidFill>
                  <a:srgbClr val="FFFFFF"/>
                </a:solidFill>
              </a:rPr>
              <a:t>…</a:t>
            </a:r>
          </a:p>
        </p:txBody>
      </p:sp>
      <p:sp>
        <p:nvSpPr>
          <p:cNvPr id="2" name="テキスト ボックス 1"/>
          <p:cNvSpPr txBox="1"/>
          <p:nvPr/>
        </p:nvSpPr>
        <p:spPr>
          <a:xfrm>
            <a:off x="1221864" y="200705"/>
            <a:ext cx="6700272" cy="646331"/>
          </a:xfrm>
          <a:prstGeom prst="rect">
            <a:avLst/>
          </a:prstGeom>
          <a:noFill/>
        </p:spPr>
        <p:txBody>
          <a:bodyPr wrap="none" rtlCol="0" anchor="t">
            <a:spAutoFit/>
          </a:bodyPr>
          <a:lstStyle/>
          <a:p>
            <a:r>
              <a:rPr lang="ja-JP" altLang="en-US" sz="3600" u="sng" dirty="0">
                <a:solidFill>
                  <a:srgbClr val="FFFFFF"/>
                </a:solidFill>
                <a:latin typeface="ＭＳ Ｐゴシック"/>
              </a:rPr>
              <a:t>(</a:t>
            </a:r>
            <a:r>
              <a:rPr lang="en-US" altLang="ja-JP" sz="3600" u="sng" dirty="0">
                <a:solidFill>
                  <a:srgbClr val="FFFFFF"/>
                </a:solidFill>
                <a:latin typeface="ＭＳ Ｐゴシック"/>
              </a:rPr>
              <a:t>B)</a:t>
            </a:r>
            <a:r>
              <a:rPr lang="ja-JP" altLang="en-US" sz="3600" u="sng" dirty="0">
                <a:solidFill>
                  <a:srgbClr val="FFFFFF"/>
                </a:solidFill>
                <a:latin typeface="ＭＳ Ｐゴシック"/>
              </a:rPr>
              <a:t> エ</a:t>
            </a:r>
            <a:r>
              <a:rPr lang="ja-JP" altLang="en-US" sz="3600" u="sng" dirty="0">
                <a:solidFill>
                  <a:srgbClr val="FFFFFF"/>
                </a:solidFill>
              </a:rPr>
              <a:t>コクラウドファンディングとは</a:t>
            </a:r>
          </a:p>
        </p:txBody>
      </p:sp>
      <p:sp>
        <p:nvSpPr>
          <p:cNvPr id="7" name="テキスト ボックス 6"/>
          <p:cNvSpPr txBox="1"/>
          <p:nvPr/>
        </p:nvSpPr>
        <p:spPr>
          <a:xfrm>
            <a:off x="428624" y="5086350"/>
            <a:ext cx="8715375" cy="1661993"/>
          </a:xfrm>
          <a:prstGeom prst="rect">
            <a:avLst/>
          </a:prstGeom>
          <a:noFill/>
        </p:spPr>
        <p:txBody>
          <a:bodyPr wrap="square" rtlCol="0" anchor="t">
            <a:spAutoFit/>
          </a:bodyPr>
          <a:lstStyle/>
          <a:p>
            <a:r>
              <a:rPr lang="ja-JP" altLang="en-US" sz="2800" dirty="0">
                <a:solidFill>
                  <a:srgbClr val="FFFFFF"/>
                </a:solidFill>
                <a:latin typeface="ＭＳ Ｐゴシック"/>
              </a:rPr>
              <a:t>中</a:t>
            </a:r>
            <a:r>
              <a:rPr lang="ja-JP" altLang="en-US" sz="2800" dirty="0">
                <a:solidFill>
                  <a:srgbClr val="FFFFFF"/>
                </a:solidFill>
              </a:rPr>
              <a:t>でも、再生可能エネルギー事業へ投資を行う</a:t>
            </a:r>
            <a:endParaRPr lang="en-US" altLang="ja-JP" sz="2800" dirty="0">
              <a:solidFill>
                <a:srgbClr val="FFFFFF"/>
              </a:solidFill>
            </a:endParaRPr>
          </a:p>
          <a:p>
            <a:r>
              <a:rPr lang="ja-JP" altLang="en-US" sz="2800" dirty="0">
                <a:solidFill>
                  <a:srgbClr val="FFFFFF"/>
                </a:solidFill>
              </a:rPr>
              <a:t>投資型クラウドファンディングを</a:t>
            </a:r>
            <a:r>
              <a:rPr lang="ja-JP" altLang="en-US" sz="2800" dirty="0">
                <a:solidFill>
                  <a:srgbClr val="E36C09"/>
                </a:solidFill>
              </a:rPr>
              <a:t>エコクラウドファンディング</a:t>
            </a:r>
            <a:r>
              <a:rPr lang="ja-JP" altLang="en-US" sz="2800" dirty="0">
                <a:solidFill>
                  <a:srgbClr val="FFFFFF"/>
                </a:solidFill>
              </a:rPr>
              <a:t>と名付けた。</a:t>
            </a:r>
            <a:endParaRPr lang="ja-JP" altLang="en-US" sz="2800" dirty="0"/>
          </a:p>
          <a:p>
            <a:endParaRPr kumimoji="1" lang="ja-JP" altLang="en-US" dirty="0"/>
          </a:p>
        </p:txBody>
      </p:sp>
    </p:spTree>
    <p:extLst>
      <p:ext uri="{BB962C8B-B14F-4D97-AF65-F5344CB8AC3E}">
        <p14:creationId xmlns:p14="http://schemas.microsoft.com/office/powerpoint/2010/main" val="323829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3" name="テキスト ボックス 2"/>
          <p:cNvSpPr txBox="1"/>
          <p:nvPr/>
        </p:nvSpPr>
        <p:spPr>
          <a:xfrm>
            <a:off x="867873" y="158620"/>
            <a:ext cx="7436050" cy="646331"/>
          </a:xfrm>
          <a:prstGeom prst="rect">
            <a:avLst/>
          </a:prstGeom>
          <a:noFill/>
        </p:spPr>
        <p:txBody>
          <a:bodyPr wrap="none" rtlCol="0" anchor="t">
            <a:spAutoFit/>
          </a:bodyPr>
          <a:lstStyle/>
          <a:p>
            <a:r>
              <a:rPr lang="ja-JP" altLang="en-US" sz="3600" u="sng" dirty="0">
                <a:solidFill>
                  <a:schemeClr val="bg1"/>
                </a:solidFill>
                <a:latin typeface="ＭＳ Ｐゴシック"/>
              </a:rPr>
              <a:t>(</a:t>
            </a:r>
            <a:r>
              <a:rPr lang="ja-JP" altLang="ja-JP" sz="3600" u="sng" dirty="0">
                <a:solidFill>
                  <a:schemeClr val="bg1"/>
                </a:solidFill>
                <a:latin typeface="ＭＳ Ｐゴシック"/>
              </a:rPr>
              <a:t>B</a:t>
            </a:r>
            <a:r>
              <a:rPr lang="en-US" altLang="ja-JP" sz="3600" u="sng" dirty="0">
                <a:solidFill>
                  <a:schemeClr val="bg1"/>
                </a:solidFill>
                <a:latin typeface="ＭＳ Ｐゴシック"/>
              </a:rPr>
              <a:t>)</a:t>
            </a:r>
            <a:r>
              <a:rPr lang="ja-JP" altLang="en-US" sz="3600" u="sng" dirty="0">
                <a:solidFill>
                  <a:schemeClr val="bg1"/>
                </a:solidFill>
                <a:latin typeface="ＭＳ Ｐゴシック"/>
              </a:rPr>
              <a:t>　</a:t>
            </a:r>
            <a:r>
              <a:rPr lang="ja-JP" altLang="en-US" sz="3600" u="sng" dirty="0">
                <a:solidFill>
                  <a:schemeClr val="bg1"/>
                </a:solidFill>
              </a:rPr>
              <a:t>エコクラウドファンディングの特徴</a:t>
            </a:r>
          </a:p>
        </p:txBody>
      </p:sp>
      <p:sp>
        <p:nvSpPr>
          <p:cNvPr id="4" name="テキスト ボックス 3"/>
          <p:cNvSpPr txBox="1"/>
          <p:nvPr/>
        </p:nvSpPr>
        <p:spPr>
          <a:xfrm>
            <a:off x="676274" y="2028825"/>
            <a:ext cx="8342597" cy="2092881"/>
          </a:xfrm>
          <a:prstGeom prst="rect">
            <a:avLst/>
          </a:prstGeom>
          <a:noFill/>
        </p:spPr>
        <p:txBody>
          <a:bodyPr wrap="square" rtlCol="0" anchor="t">
            <a:spAutoFit/>
          </a:bodyPr>
          <a:lstStyle/>
          <a:p>
            <a:pPr marL="514350" lvl="0" indent="-514350">
              <a:buFont typeface="+mj-ea"/>
              <a:buAutoNum type="circleNumDbPlain"/>
            </a:pPr>
            <a:r>
              <a:rPr lang="ja-JP" altLang="en-US" sz="2800" dirty="0">
                <a:solidFill>
                  <a:srgbClr val="FFFFFF"/>
                </a:solidFill>
              </a:rPr>
              <a:t>事業期間（半年</a:t>
            </a:r>
            <a:r>
              <a:rPr lang="en-US" altLang="ja-JP" sz="2800" dirty="0">
                <a:solidFill>
                  <a:srgbClr val="FFFFFF"/>
                </a:solidFill>
              </a:rPr>
              <a:t>〜</a:t>
            </a:r>
            <a:r>
              <a:rPr lang="ja-JP" altLang="en-US" sz="2800" dirty="0">
                <a:solidFill>
                  <a:srgbClr val="FFFFFF"/>
                </a:solidFill>
              </a:rPr>
              <a:t>数年）が短いために、資金を早期に回収できる</a:t>
            </a:r>
          </a:p>
          <a:p>
            <a:pPr marL="514350" lvl="0" indent="-514350">
              <a:buFont typeface="+mj-lt"/>
              <a:buAutoNum type="circleNumDbPlain"/>
            </a:pPr>
            <a:r>
              <a:rPr lang="ja-JP" altLang="en-US" sz="2800" dirty="0">
                <a:solidFill>
                  <a:srgbClr val="FFFFFF"/>
                </a:solidFill>
              </a:rPr>
              <a:t>他のエコファイナンスと比較して、安定したリターンを得られる</a:t>
            </a:r>
          </a:p>
          <a:p>
            <a:endParaRPr kumimoji="1" lang="ja-JP" altLang="en-US" dirty="0"/>
          </a:p>
        </p:txBody>
      </p:sp>
      <p:sp>
        <p:nvSpPr>
          <p:cNvPr id="5" name="テキスト ボックス 4"/>
          <p:cNvSpPr txBox="1"/>
          <p:nvPr/>
        </p:nvSpPr>
        <p:spPr>
          <a:xfrm>
            <a:off x="676275" y="4848225"/>
            <a:ext cx="8198218" cy="2092881"/>
          </a:xfrm>
          <a:prstGeom prst="rect">
            <a:avLst/>
          </a:prstGeom>
          <a:noFill/>
        </p:spPr>
        <p:txBody>
          <a:bodyPr wrap="square" rtlCol="0" anchor="t">
            <a:spAutoFit/>
          </a:bodyPr>
          <a:lstStyle/>
          <a:p>
            <a:pPr marL="342900" indent="-342900">
              <a:buFont typeface="+mj-ea"/>
              <a:buAutoNum type="circleNumDbPlain"/>
            </a:pPr>
            <a:r>
              <a:rPr lang="ja-JP" altLang="en-US" sz="2800" dirty="0">
                <a:solidFill>
                  <a:srgbClr val="FFFFFF"/>
                </a:solidFill>
              </a:rPr>
              <a:t>現時点で日本に存在するエコクラウドファンディングを運営する企業は少ない</a:t>
            </a:r>
            <a:endParaRPr lang="en-US" altLang="ja-JP" sz="2800" dirty="0">
              <a:solidFill>
                <a:srgbClr val="FFFFFF"/>
              </a:solidFill>
            </a:endParaRPr>
          </a:p>
          <a:p>
            <a:pPr marL="342900" indent="-342900">
              <a:buFont typeface="+mj-ea"/>
              <a:buAutoNum type="circleNumDbPlain"/>
            </a:pPr>
            <a:r>
              <a:rPr lang="ja-JP" altLang="en-US" sz="2800" dirty="0">
                <a:solidFill>
                  <a:srgbClr val="FFFFFF"/>
                </a:solidFill>
              </a:rPr>
              <a:t>クラウドファンディングは成立して間もないため、個人投資家の認知が低い</a:t>
            </a:r>
          </a:p>
          <a:p>
            <a:pPr marL="342900" indent="-342900">
              <a:buFont typeface="+mj-ea"/>
              <a:buAutoNum type="circleNumDbPlain"/>
            </a:pPr>
            <a:endParaRPr kumimoji="1" lang="ja-JP" altLang="en-US" dirty="0">
              <a:solidFill>
                <a:srgbClr val="FFFFFF"/>
              </a:solidFill>
            </a:endParaRPr>
          </a:p>
        </p:txBody>
      </p:sp>
      <p:sp>
        <p:nvSpPr>
          <p:cNvPr id="2" name="テキスト ボックス 1"/>
          <p:cNvSpPr txBox="1"/>
          <p:nvPr/>
        </p:nvSpPr>
        <p:spPr>
          <a:xfrm>
            <a:off x="3200400" y="3193211"/>
            <a:ext cx="2743200" cy="369332"/>
          </a:xfrm>
          <a:prstGeom prst="rect">
            <a:avLst/>
          </a:prstGeom>
        </p:spPr>
        <p:txBody>
          <a:bodyPr rtlCol="0">
            <a:spAutoFit/>
          </a:bodyPr>
          <a:lstStyle/>
          <a:p>
            <a:pPr algn="ctr"/>
            <a:endParaRPr lang="ja-JP" altLang="en-US"/>
          </a:p>
        </p:txBody>
      </p:sp>
      <p:sp>
        <p:nvSpPr>
          <p:cNvPr id="6" name="テキスト ボックス 5"/>
          <p:cNvSpPr txBox="1"/>
          <p:nvPr/>
        </p:nvSpPr>
        <p:spPr>
          <a:xfrm>
            <a:off x="846577" y="1444049"/>
            <a:ext cx="1558439" cy="584776"/>
          </a:xfrm>
          <a:prstGeom prst="rect">
            <a:avLst/>
          </a:prstGeom>
          <a:noFill/>
        </p:spPr>
        <p:txBody>
          <a:bodyPr wrap="none" rtlCol="0">
            <a:spAutoFit/>
          </a:bodyPr>
          <a:lstStyle/>
          <a:p>
            <a:r>
              <a:rPr kumimoji="1" lang="ja-JP" altLang="en-US" sz="3200" dirty="0">
                <a:solidFill>
                  <a:srgbClr val="FFFFFF"/>
                </a:solidFill>
              </a:rPr>
              <a:t>メリット：</a:t>
            </a:r>
          </a:p>
        </p:txBody>
      </p:sp>
      <p:sp>
        <p:nvSpPr>
          <p:cNvPr id="7" name="テキスト ボックス 6"/>
          <p:cNvSpPr txBox="1"/>
          <p:nvPr/>
        </p:nvSpPr>
        <p:spPr>
          <a:xfrm>
            <a:off x="846577" y="4121706"/>
            <a:ext cx="1952778" cy="584776"/>
          </a:xfrm>
          <a:prstGeom prst="rect">
            <a:avLst/>
          </a:prstGeom>
          <a:noFill/>
        </p:spPr>
        <p:txBody>
          <a:bodyPr wrap="none" rtlCol="0">
            <a:spAutoFit/>
          </a:bodyPr>
          <a:lstStyle/>
          <a:p>
            <a:r>
              <a:rPr kumimoji="1" lang="ja-JP" altLang="en-US" sz="3200" dirty="0">
                <a:solidFill>
                  <a:srgbClr val="FFFFFF"/>
                </a:solidFill>
              </a:rPr>
              <a:t>デメリット：</a:t>
            </a:r>
          </a:p>
        </p:txBody>
      </p:sp>
    </p:spTree>
    <p:extLst>
      <p:ext uri="{BB962C8B-B14F-4D97-AF65-F5344CB8AC3E}">
        <p14:creationId xmlns:p14="http://schemas.microsoft.com/office/powerpoint/2010/main" val="165118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0" y="1070349"/>
            <a:ext cx="9230017" cy="1200329"/>
          </a:xfrm>
          <a:prstGeom prst="rect">
            <a:avLst/>
          </a:prstGeom>
          <a:noFill/>
        </p:spPr>
        <p:txBody>
          <a:bodyPr wrap="square" rtlCol="0">
            <a:spAutoFit/>
          </a:bodyPr>
          <a:lstStyle/>
          <a:p>
            <a:pPr algn="ctr"/>
            <a:r>
              <a:rPr kumimoji="1" lang="ja-JP" altLang="en-US" sz="3600" dirty="0"/>
              <a:t>環境問題解決に取り組む事業に出資するため、債券を発行、販売して資金を調達するもの</a:t>
            </a:r>
            <a:endParaRPr kumimoji="1" lang="en-US" altLang="ja-JP" sz="3600" dirty="0"/>
          </a:p>
        </p:txBody>
      </p:sp>
      <p:pic>
        <p:nvPicPr>
          <p:cNvPr id="6" name="図 5" descr="スクリーンショット 2016-10-14 13.38.3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3525" y="3132744"/>
            <a:ext cx="4025612" cy="2302856"/>
          </a:xfrm>
          <a:prstGeom prst="rect">
            <a:avLst/>
          </a:prstGeom>
          <a:ln>
            <a:noFill/>
          </a:ln>
          <a:effectLst>
            <a:softEdge rad="112500"/>
          </a:effectLst>
        </p:spPr>
      </p:pic>
      <p:sp>
        <p:nvSpPr>
          <p:cNvPr id="7" name="テキスト ボックス 6"/>
          <p:cNvSpPr txBox="1"/>
          <p:nvPr/>
        </p:nvSpPr>
        <p:spPr>
          <a:xfrm>
            <a:off x="4953000" y="5473700"/>
            <a:ext cx="3526406" cy="923330"/>
          </a:xfrm>
          <a:prstGeom prst="rect">
            <a:avLst/>
          </a:prstGeom>
          <a:noFill/>
        </p:spPr>
        <p:txBody>
          <a:bodyPr wrap="square" rtlCol="0">
            <a:spAutoFit/>
          </a:bodyPr>
          <a:lstStyle/>
          <a:p>
            <a:pPr algn="ctr"/>
            <a:r>
              <a:rPr kumimoji="1" lang="ja-JP" altLang="en-US" dirty="0"/>
              <a:t>インドネシア</a:t>
            </a:r>
            <a:endParaRPr kumimoji="1" lang="en-US" altLang="ja-JP" dirty="0"/>
          </a:p>
          <a:p>
            <a:r>
              <a:rPr lang="ja-JP" altLang="en-US" dirty="0"/>
              <a:t>農作物の栽培を支えるために灌漑設備を導入管理するプロジェクト</a:t>
            </a:r>
            <a:endParaRPr kumimoji="1" lang="ja-JP" altLang="en-US" dirty="0"/>
          </a:p>
        </p:txBody>
      </p:sp>
      <p:sp>
        <p:nvSpPr>
          <p:cNvPr id="9" name="テキスト ボックス 8"/>
          <p:cNvSpPr txBox="1"/>
          <p:nvPr/>
        </p:nvSpPr>
        <p:spPr>
          <a:xfrm>
            <a:off x="3226507" y="6488668"/>
            <a:ext cx="5917493" cy="369332"/>
          </a:xfrm>
          <a:prstGeom prst="rect">
            <a:avLst/>
          </a:prstGeom>
          <a:noFill/>
        </p:spPr>
        <p:txBody>
          <a:bodyPr wrap="none" rtlCol="0">
            <a:spAutoFit/>
          </a:bodyPr>
          <a:lstStyle/>
          <a:p>
            <a:r>
              <a:rPr kumimoji="1" lang="ja-JP" altLang="en-US" dirty="0"/>
              <a:t>＊世界銀行</a:t>
            </a:r>
            <a:r>
              <a:rPr lang="en-US" altLang="ja-JP" dirty="0"/>
              <a:t>web</a:t>
            </a:r>
            <a:r>
              <a:rPr lang="ja-JP" altLang="en-US" dirty="0"/>
              <a:t>サイト「世界銀行　グリーンプロジェクト」より</a:t>
            </a:r>
            <a:endParaRPr kumimoji="1" lang="ja-JP" altLang="en-US" dirty="0"/>
          </a:p>
        </p:txBody>
      </p:sp>
      <p:sp>
        <p:nvSpPr>
          <p:cNvPr id="10" name="テキスト ボックス 9"/>
          <p:cNvSpPr txBox="1"/>
          <p:nvPr/>
        </p:nvSpPr>
        <p:spPr>
          <a:xfrm>
            <a:off x="787401" y="5549900"/>
            <a:ext cx="3378200" cy="923330"/>
          </a:xfrm>
          <a:prstGeom prst="rect">
            <a:avLst/>
          </a:prstGeom>
          <a:noFill/>
        </p:spPr>
        <p:txBody>
          <a:bodyPr wrap="square" rtlCol="0">
            <a:spAutoFit/>
          </a:bodyPr>
          <a:lstStyle/>
          <a:p>
            <a:pPr algn="ctr"/>
            <a:r>
              <a:rPr kumimoji="1" lang="ja-JP" altLang="en-US" dirty="0"/>
              <a:t>中国</a:t>
            </a:r>
            <a:endParaRPr kumimoji="1" lang="en-US" altLang="ja-JP" dirty="0"/>
          </a:p>
          <a:p>
            <a:r>
              <a:rPr kumimoji="1" lang="ja-JP" altLang="en-US" dirty="0"/>
              <a:t>ウルムチ市が行う大気汚染対策を支援するプロジェクト</a:t>
            </a:r>
            <a:endParaRPr kumimoji="1" lang="en-US" altLang="ja-JP" dirty="0"/>
          </a:p>
        </p:txBody>
      </p:sp>
      <p:pic>
        <p:nvPicPr>
          <p:cNvPr id="12" name="図 11" descr="スクリーンショット 2016-10-14 13.47.4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525" y="3132744"/>
            <a:ext cx="4025611" cy="2302856"/>
          </a:xfrm>
          <a:prstGeom prst="rect">
            <a:avLst/>
          </a:prstGeom>
          <a:ln>
            <a:noFill/>
          </a:ln>
          <a:effectLst>
            <a:softEdge rad="112500"/>
          </a:effectLst>
        </p:spPr>
      </p:pic>
      <p:sp>
        <p:nvSpPr>
          <p:cNvPr id="13" name="テキスト ボックス 12"/>
          <p:cNvSpPr txBox="1"/>
          <p:nvPr/>
        </p:nvSpPr>
        <p:spPr>
          <a:xfrm>
            <a:off x="322263" y="2415949"/>
            <a:ext cx="5800725" cy="461665"/>
          </a:xfrm>
          <a:prstGeom prst="rect">
            <a:avLst/>
          </a:prstGeom>
          <a:noFill/>
        </p:spPr>
        <p:txBody>
          <a:bodyPr wrap="square" rtlCol="0" anchor="t">
            <a:spAutoFit/>
          </a:bodyPr>
          <a:lstStyle/>
          <a:p>
            <a:r>
              <a:rPr kumimoji="1" lang="ja-JP" altLang="en-US" sz="2400" u="sng" dirty="0"/>
              <a:t>世界銀行発行のグリーンボンドの</a:t>
            </a:r>
            <a:r>
              <a:rPr lang="ja-JP" altLang="en-US" sz="2400" u="sng" dirty="0"/>
              <a:t>出資</a:t>
            </a:r>
            <a:r>
              <a:rPr kumimoji="1" lang="ja-JP" altLang="en-US" sz="2400" u="sng" dirty="0"/>
              <a:t>先</a:t>
            </a:r>
          </a:p>
        </p:txBody>
      </p:sp>
      <p:sp>
        <p:nvSpPr>
          <p:cNvPr id="2" name="テキスト ボックス 1"/>
          <p:cNvSpPr txBox="1"/>
          <p:nvPr/>
        </p:nvSpPr>
        <p:spPr>
          <a:xfrm>
            <a:off x="2231756" y="152400"/>
            <a:ext cx="4680488" cy="646331"/>
          </a:xfrm>
          <a:prstGeom prst="rect">
            <a:avLst/>
          </a:prstGeom>
          <a:noFill/>
        </p:spPr>
        <p:txBody>
          <a:bodyPr wrap="none" rtlCol="0" anchor="t">
            <a:spAutoFit/>
          </a:bodyPr>
          <a:lstStyle/>
          <a:p>
            <a:r>
              <a:rPr kumimoji="1" lang="ja-JP" altLang="en-US" sz="3600" u="sng" dirty="0">
                <a:latin typeface="ＭＳ Ｐゴシック"/>
              </a:rPr>
              <a:t>(</a:t>
            </a:r>
            <a:r>
              <a:rPr kumimoji="1" lang="en-US" altLang="ja-JP" sz="3600" u="sng" dirty="0">
                <a:latin typeface="ＭＳ Ｐゴシック"/>
              </a:rPr>
              <a:t>C</a:t>
            </a:r>
            <a:r>
              <a:rPr kumimoji="1" lang="ja-JP" altLang="en-US" sz="3600" u="sng" dirty="0">
                <a:latin typeface="ＭＳ Ｐゴシック"/>
              </a:rPr>
              <a:t>)　</a:t>
            </a:r>
            <a:r>
              <a:rPr kumimoji="1" lang="ja-JP" altLang="en-US" sz="3600" u="sng" dirty="0"/>
              <a:t>グリーンボンドとは</a:t>
            </a:r>
          </a:p>
        </p:txBody>
      </p:sp>
    </p:spTree>
    <p:extLst>
      <p:ext uri="{BB962C8B-B14F-4D97-AF65-F5344CB8AC3E}">
        <p14:creationId xmlns:p14="http://schemas.microsoft.com/office/powerpoint/2010/main" val="3797289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srcRect/>
          <a:stretch>
            <a:fillRect l="-16000" r="-16000"/>
          </a:stretch>
        </a:blipFill>
        <a:effectLst/>
      </p:bgPr>
    </p:bg>
    <p:spTree>
      <p:nvGrpSpPr>
        <p:cNvPr id="1" name=""/>
        <p:cNvGrpSpPr/>
        <p:nvPr/>
      </p:nvGrpSpPr>
      <p:grpSpPr>
        <a:xfrm>
          <a:off x="0" y="0"/>
          <a:ext cx="0" cy="0"/>
          <a:chOff x="0" y="0"/>
          <a:chExt cx="0" cy="0"/>
        </a:xfrm>
      </p:grpSpPr>
      <p:sp>
        <p:nvSpPr>
          <p:cNvPr id="3" name="テキスト ボックス 2"/>
          <p:cNvSpPr txBox="1"/>
          <p:nvPr/>
        </p:nvSpPr>
        <p:spPr>
          <a:xfrm>
            <a:off x="1335024" y="1130189"/>
            <a:ext cx="7013448" cy="954107"/>
          </a:xfrm>
          <a:prstGeom prst="rect">
            <a:avLst/>
          </a:prstGeom>
          <a:noFill/>
        </p:spPr>
        <p:txBody>
          <a:bodyPr wrap="square" rtlCol="0" anchor="t">
            <a:spAutoFit/>
          </a:bodyPr>
          <a:lstStyle/>
          <a:p>
            <a:r>
              <a:rPr lang="en-US" altLang="ja-JP" sz="2800" b="1" u="sng" dirty="0">
                <a:ln>
                  <a:solidFill>
                    <a:schemeClr val="tx1"/>
                  </a:solidFill>
                </a:ln>
                <a:solidFill>
                  <a:schemeClr val="bg1"/>
                </a:solidFill>
                <a:latin typeface="ＭＳ Ｐゴシック"/>
              </a:rPr>
              <a:t>2008</a:t>
            </a:r>
            <a:r>
              <a:rPr lang="ja-JP" altLang="en-US" sz="2800" b="1" u="sng" dirty="0">
                <a:ln>
                  <a:solidFill>
                    <a:schemeClr val="tx1"/>
                  </a:solidFill>
                </a:ln>
                <a:solidFill>
                  <a:schemeClr val="bg1"/>
                </a:solidFill>
                <a:latin typeface="ＭＳ Ｐゴシック"/>
              </a:rPr>
              <a:t>年に世界銀行が発行したものが最初のグリーンボンドである</a:t>
            </a:r>
          </a:p>
        </p:txBody>
      </p:sp>
      <p:sp>
        <p:nvSpPr>
          <p:cNvPr id="4" name="テキスト ボックス 3"/>
          <p:cNvSpPr txBox="1"/>
          <p:nvPr/>
        </p:nvSpPr>
        <p:spPr>
          <a:xfrm>
            <a:off x="996696" y="2177611"/>
            <a:ext cx="2121408" cy="461665"/>
          </a:xfrm>
          <a:prstGeom prst="rect">
            <a:avLst/>
          </a:prstGeom>
          <a:noFill/>
          <a:ln>
            <a:noFill/>
          </a:ln>
        </p:spPr>
        <p:txBody>
          <a:bodyPr wrap="square" rtlCol="0" anchor="t">
            <a:spAutoFit/>
          </a:bodyPr>
          <a:lstStyle/>
          <a:p>
            <a:r>
              <a:rPr kumimoji="1" lang="ja-JP" altLang="en-US" sz="2400" b="1" dirty="0">
                <a:ln>
                  <a:solidFill>
                    <a:schemeClr val="tx1"/>
                  </a:solidFill>
                </a:ln>
                <a:solidFill>
                  <a:srgbClr val="FFFFFF"/>
                </a:solidFill>
              </a:rPr>
              <a:t>成立当初は</a:t>
            </a:r>
            <a:r>
              <a:rPr lang="en-US" altLang="ja-JP" sz="2400" b="1" dirty="0">
                <a:ln>
                  <a:solidFill>
                    <a:schemeClr val="tx1"/>
                  </a:solidFill>
                </a:ln>
                <a:solidFill>
                  <a:srgbClr val="FFFFFF"/>
                </a:solidFill>
              </a:rPr>
              <a:t>…</a:t>
            </a:r>
            <a:endParaRPr kumimoji="1" lang="en-US" altLang="ja-JP" sz="2400" b="1" dirty="0">
              <a:ln>
                <a:solidFill>
                  <a:schemeClr val="tx1"/>
                </a:solidFill>
              </a:ln>
              <a:solidFill>
                <a:srgbClr val="FFFFFF"/>
              </a:solidFill>
            </a:endParaRPr>
          </a:p>
        </p:txBody>
      </p:sp>
      <p:sp>
        <p:nvSpPr>
          <p:cNvPr id="5" name="テキスト ボックス 4"/>
          <p:cNvSpPr txBox="1"/>
          <p:nvPr/>
        </p:nvSpPr>
        <p:spPr>
          <a:xfrm>
            <a:off x="1893975" y="2796676"/>
            <a:ext cx="6454497" cy="954107"/>
          </a:xfrm>
          <a:prstGeom prst="rect">
            <a:avLst/>
          </a:prstGeom>
          <a:noFill/>
        </p:spPr>
        <p:txBody>
          <a:bodyPr wrap="square" rtlCol="0" anchor="t">
            <a:spAutoFit/>
          </a:bodyPr>
          <a:lstStyle/>
          <a:p>
            <a:r>
              <a:rPr lang="ja-JP" altLang="en-US" sz="2800" dirty="0">
                <a:solidFill>
                  <a:srgbClr val="E36C09"/>
                </a:solidFill>
              </a:rPr>
              <a:t>国際開発金融機関</a:t>
            </a:r>
            <a:r>
              <a:rPr lang="ja-JP" altLang="en-US" sz="2800" b="1" u="sng" dirty="0">
                <a:ln>
                  <a:solidFill>
                    <a:schemeClr val="tx1"/>
                  </a:solidFill>
                </a:ln>
                <a:solidFill>
                  <a:schemeClr val="bg1"/>
                </a:solidFill>
                <a:latin typeface="ＭＳ Ｐゴシック"/>
              </a:rPr>
              <a:t>（国際開発を目的として設立された金融機関）が発行体の中心</a:t>
            </a:r>
          </a:p>
        </p:txBody>
      </p:sp>
      <p:sp>
        <p:nvSpPr>
          <p:cNvPr id="7" name="大かっこ 6"/>
          <p:cNvSpPr/>
          <p:nvPr/>
        </p:nvSpPr>
        <p:spPr>
          <a:xfrm>
            <a:off x="2979056" y="3887713"/>
            <a:ext cx="3181933" cy="931253"/>
          </a:xfrm>
          <a:prstGeom prst="bracketPair">
            <a:avLst/>
          </a:prstGeom>
          <a:ln w="34925">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r>
              <a:rPr kumimoji="1" lang="en-US" altLang="ja-JP" sz="2000" b="1" dirty="0">
                <a:ln>
                  <a:solidFill>
                    <a:schemeClr val="tx1"/>
                  </a:solidFill>
                </a:ln>
                <a:solidFill>
                  <a:srgbClr val="FFFFFF"/>
                </a:solidFill>
              </a:rPr>
              <a:t>(</a:t>
            </a:r>
            <a:r>
              <a:rPr kumimoji="1" lang="ja-JP" altLang="en-US" sz="2000" b="1" dirty="0">
                <a:ln>
                  <a:solidFill>
                    <a:schemeClr val="tx1"/>
                  </a:solidFill>
                </a:ln>
                <a:solidFill>
                  <a:srgbClr val="FFFFFF"/>
                </a:solidFill>
              </a:rPr>
              <a:t>例</a:t>
            </a:r>
            <a:r>
              <a:rPr kumimoji="1" lang="en-US" altLang="ja-JP" sz="2000" b="1" dirty="0">
                <a:ln>
                  <a:solidFill>
                    <a:schemeClr val="tx1"/>
                  </a:solidFill>
                </a:ln>
                <a:solidFill>
                  <a:srgbClr val="FFFFFF"/>
                </a:solidFill>
              </a:rPr>
              <a:t>)  </a:t>
            </a:r>
            <a:r>
              <a:rPr kumimoji="1" lang="ja-JP" altLang="en-US" sz="2000" b="1" dirty="0">
                <a:ln>
                  <a:solidFill>
                    <a:schemeClr val="tx1"/>
                  </a:solidFill>
                </a:ln>
                <a:solidFill>
                  <a:srgbClr val="FFFFFF"/>
                </a:solidFill>
              </a:rPr>
              <a:t>世界銀行</a:t>
            </a:r>
            <a:r>
              <a:rPr lang="en-US" altLang="ja-JP" sz="2000" b="1" dirty="0">
                <a:ln>
                  <a:solidFill>
                    <a:schemeClr val="tx1"/>
                  </a:solidFill>
                </a:ln>
                <a:solidFill>
                  <a:srgbClr val="FFFFFF"/>
                </a:solidFill>
              </a:rPr>
              <a:t>(IBRD)</a:t>
            </a:r>
          </a:p>
          <a:p>
            <a:r>
              <a:rPr kumimoji="1" lang="en-US" altLang="ja-JP" sz="2000" b="1" dirty="0">
                <a:ln>
                  <a:solidFill>
                    <a:schemeClr val="tx1"/>
                  </a:solidFill>
                </a:ln>
                <a:solidFill>
                  <a:srgbClr val="FFFFFF"/>
                </a:solidFill>
              </a:rPr>
              <a:t>         </a:t>
            </a:r>
            <a:r>
              <a:rPr kumimoji="1" lang="ja-JP" altLang="en-US" sz="2000" b="1" dirty="0">
                <a:ln>
                  <a:solidFill>
                    <a:schemeClr val="tx1"/>
                  </a:solidFill>
                </a:ln>
                <a:solidFill>
                  <a:srgbClr val="FFFFFF"/>
                </a:solidFill>
              </a:rPr>
              <a:t>国際金融公社</a:t>
            </a:r>
            <a:r>
              <a:rPr kumimoji="1" lang="en-US" altLang="ja-JP" sz="2000" b="1" dirty="0">
                <a:ln>
                  <a:solidFill>
                    <a:schemeClr val="tx1"/>
                  </a:solidFill>
                </a:ln>
                <a:solidFill>
                  <a:srgbClr val="FFFFFF"/>
                </a:solidFill>
              </a:rPr>
              <a:t>(IFC)</a:t>
            </a:r>
          </a:p>
          <a:p>
            <a:r>
              <a:rPr lang="en-US" altLang="ja-JP" sz="2000" b="1" dirty="0">
                <a:ln>
                  <a:solidFill>
                    <a:schemeClr val="tx1"/>
                  </a:solidFill>
                </a:ln>
                <a:solidFill>
                  <a:srgbClr val="FFFFFF"/>
                </a:solidFill>
              </a:rPr>
              <a:t>         </a:t>
            </a:r>
            <a:r>
              <a:rPr lang="ja-JP" altLang="en-US" sz="2000" b="1" dirty="0">
                <a:ln>
                  <a:solidFill>
                    <a:schemeClr val="tx1"/>
                  </a:solidFill>
                </a:ln>
                <a:solidFill>
                  <a:srgbClr val="FFFFFF"/>
                </a:solidFill>
              </a:rPr>
              <a:t>欧州投資銀行</a:t>
            </a:r>
            <a:r>
              <a:rPr lang="en-US" altLang="ja-JP" sz="2000" b="1" dirty="0">
                <a:ln>
                  <a:solidFill>
                    <a:schemeClr val="tx1"/>
                  </a:solidFill>
                </a:ln>
                <a:solidFill>
                  <a:srgbClr val="FFFFFF"/>
                </a:solidFill>
              </a:rPr>
              <a:t>(EIB)</a:t>
            </a:r>
            <a:endParaRPr kumimoji="1" lang="en-US" altLang="ja-JP" sz="2000" b="1" dirty="0">
              <a:ln>
                <a:solidFill>
                  <a:schemeClr val="tx1"/>
                </a:solidFill>
              </a:ln>
              <a:solidFill>
                <a:srgbClr val="FFFFFF"/>
              </a:solidFill>
            </a:endParaRPr>
          </a:p>
        </p:txBody>
      </p:sp>
      <p:sp>
        <p:nvSpPr>
          <p:cNvPr id="6" name="テキスト ボックス 5"/>
          <p:cNvSpPr txBox="1"/>
          <p:nvPr/>
        </p:nvSpPr>
        <p:spPr>
          <a:xfrm>
            <a:off x="1862420" y="240169"/>
            <a:ext cx="5430693" cy="646331"/>
          </a:xfrm>
          <a:prstGeom prst="rect">
            <a:avLst/>
          </a:prstGeom>
          <a:noFill/>
        </p:spPr>
        <p:txBody>
          <a:bodyPr wrap="none" rtlCol="0" anchor="t">
            <a:spAutoFit/>
          </a:bodyPr>
          <a:lstStyle/>
          <a:p>
            <a:r>
              <a:rPr lang="ja-JP" altLang="en-US" sz="3600" b="1" u="sng" dirty="0">
                <a:ln>
                  <a:solidFill>
                    <a:schemeClr val="tx1"/>
                  </a:solidFill>
                </a:ln>
                <a:solidFill>
                  <a:schemeClr val="bg1"/>
                </a:solidFill>
                <a:latin typeface="ＭＳ Ｐゴシック"/>
              </a:rPr>
              <a:t>（</a:t>
            </a:r>
            <a:r>
              <a:rPr lang="en-US" altLang="ja-JP" sz="3600" b="1" u="sng" dirty="0">
                <a:ln>
                  <a:solidFill>
                    <a:schemeClr val="tx1"/>
                  </a:solidFill>
                </a:ln>
                <a:solidFill>
                  <a:schemeClr val="bg1"/>
                </a:solidFill>
                <a:latin typeface="ＭＳ Ｐゴシック"/>
              </a:rPr>
              <a:t>C</a:t>
            </a:r>
            <a:r>
              <a:rPr lang="ja-JP" altLang="en-US" sz="3600" b="1" u="sng" dirty="0">
                <a:ln>
                  <a:solidFill>
                    <a:schemeClr val="tx1"/>
                  </a:solidFill>
                </a:ln>
                <a:solidFill>
                  <a:schemeClr val="bg1"/>
                </a:solidFill>
                <a:latin typeface="ＭＳ Ｐゴシック"/>
              </a:rPr>
              <a:t>）　グ</a:t>
            </a:r>
            <a:r>
              <a:rPr lang="ja-JP" altLang="en-US" sz="3600" b="1" u="sng" dirty="0">
                <a:ln>
                  <a:solidFill>
                    <a:schemeClr val="tx1"/>
                  </a:solidFill>
                </a:ln>
                <a:solidFill>
                  <a:schemeClr val="bg1"/>
                </a:solidFill>
              </a:rPr>
              <a:t>リーンボンドの歴史</a:t>
            </a:r>
          </a:p>
        </p:txBody>
      </p:sp>
      <p:sp>
        <p:nvSpPr>
          <p:cNvPr id="8" name="テキスト ボックス 7"/>
          <p:cNvSpPr txBox="1"/>
          <p:nvPr/>
        </p:nvSpPr>
        <p:spPr>
          <a:xfrm>
            <a:off x="1440917" y="5181745"/>
            <a:ext cx="6340799" cy="1231106"/>
          </a:xfrm>
          <a:prstGeom prst="rect">
            <a:avLst/>
          </a:prstGeom>
          <a:noFill/>
        </p:spPr>
        <p:txBody>
          <a:bodyPr wrap="none" rtlCol="0" anchor="t">
            <a:spAutoFit/>
          </a:bodyPr>
          <a:lstStyle/>
          <a:p>
            <a:pPr algn="ctr"/>
            <a:r>
              <a:rPr lang="ja-JP" altLang="en-US" sz="2800" b="1" dirty="0">
                <a:ln>
                  <a:solidFill>
                    <a:schemeClr val="tx1"/>
                  </a:solidFill>
                </a:ln>
                <a:solidFill>
                  <a:srgbClr val="FFFFFF"/>
                </a:solidFill>
              </a:rPr>
              <a:t>その後発行体は多様化しつつあり、</a:t>
            </a:r>
          </a:p>
          <a:p>
            <a:pPr algn="ctr"/>
            <a:r>
              <a:rPr lang="ja-JP" altLang="en-US" sz="2800" dirty="0">
                <a:solidFill>
                  <a:srgbClr val="E36C09"/>
                </a:solidFill>
              </a:rPr>
              <a:t>自治体や企業による発行が増加している</a:t>
            </a:r>
          </a:p>
          <a:p>
            <a:endParaRPr kumimoji="1" lang="ja-JP" altLang="en-US" dirty="0"/>
          </a:p>
        </p:txBody>
      </p:sp>
    </p:spTree>
    <p:extLst>
      <p:ext uri="{BB962C8B-B14F-4D97-AF65-F5344CB8AC3E}">
        <p14:creationId xmlns:p14="http://schemas.microsoft.com/office/powerpoint/2010/main" val="454128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stretch>
            <a:fillRect l="-16000" r="-16000"/>
          </a:stretch>
        </a:blipFill>
        <a:effectLst/>
      </p:bgPr>
    </p:bg>
    <p:spTree>
      <p:nvGrpSpPr>
        <p:cNvPr id="1" name=""/>
        <p:cNvGrpSpPr/>
        <p:nvPr/>
      </p:nvGrpSpPr>
      <p:grpSpPr>
        <a:xfrm>
          <a:off x="0" y="0"/>
          <a:ext cx="0" cy="0"/>
          <a:chOff x="0" y="0"/>
          <a:chExt cx="0" cy="0"/>
        </a:xfrm>
      </p:grpSpPr>
      <p:sp>
        <p:nvSpPr>
          <p:cNvPr id="3" name="テキスト ボックス 2"/>
          <p:cNvSpPr txBox="1"/>
          <p:nvPr/>
        </p:nvSpPr>
        <p:spPr>
          <a:xfrm>
            <a:off x="557504" y="1788983"/>
            <a:ext cx="8365115" cy="1354217"/>
          </a:xfrm>
          <a:prstGeom prst="rect">
            <a:avLst/>
          </a:prstGeom>
          <a:noFill/>
        </p:spPr>
        <p:txBody>
          <a:bodyPr wrap="square" rtlCol="0" anchor="t">
            <a:spAutoFit/>
          </a:bodyPr>
          <a:lstStyle/>
          <a:p>
            <a:pPr lvl="0"/>
            <a:r>
              <a:rPr lang="ja-JP" altLang="en-US" sz="3200" b="1" dirty="0">
                <a:ln>
                  <a:solidFill>
                    <a:schemeClr val="tx1"/>
                  </a:solidFill>
                </a:ln>
                <a:solidFill>
                  <a:srgbClr val="FFFFFF"/>
                </a:solidFill>
              </a:rPr>
              <a:t>発行体の多くが公的機関であるために信用性が高く、元本割れのリスクが低い</a:t>
            </a:r>
          </a:p>
          <a:p>
            <a:endParaRPr kumimoji="1" lang="ja-JP" altLang="en-US" b="1" dirty="0">
              <a:ln>
                <a:solidFill>
                  <a:schemeClr val="tx1"/>
                </a:solidFill>
              </a:ln>
            </a:endParaRPr>
          </a:p>
        </p:txBody>
      </p:sp>
      <p:sp>
        <p:nvSpPr>
          <p:cNvPr id="4" name="テキスト ボックス 3"/>
          <p:cNvSpPr txBox="1"/>
          <p:nvPr/>
        </p:nvSpPr>
        <p:spPr>
          <a:xfrm>
            <a:off x="485775" y="4724400"/>
            <a:ext cx="8300205" cy="1354217"/>
          </a:xfrm>
          <a:prstGeom prst="rect">
            <a:avLst/>
          </a:prstGeom>
          <a:noFill/>
        </p:spPr>
        <p:txBody>
          <a:bodyPr wrap="square" rtlCol="0" anchor="t">
            <a:spAutoFit/>
          </a:bodyPr>
          <a:lstStyle/>
          <a:p>
            <a:pPr lvl="0"/>
            <a:r>
              <a:rPr lang="ja-JP" altLang="en-US" sz="3200" b="1" dirty="0">
                <a:ln>
                  <a:solidFill>
                    <a:schemeClr val="tx1"/>
                  </a:solidFill>
                </a:ln>
                <a:solidFill>
                  <a:srgbClr val="FFFFFF"/>
                </a:solidFill>
              </a:rPr>
              <a:t>現状日本では個人向けの発行が少なく、投資先の選択肢がわずかである</a:t>
            </a:r>
          </a:p>
          <a:p>
            <a:endParaRPr kumimoji="1" lang="ja-JP" altLang="en-US" dirty="0"/>
          </a:p>
        </p:txBody>
      </p:sp>
      <p:sp>
        <p:nvSpPr>
          <p:cNvPr id="5" name="テキスト ボックス 4"/>
          <p:cNvSpPr txBox="1"/>
          <p:nvPr/>
        </p:nvSpPr>
        <p:spPr>
          <a:xfrm>
            <a:off x="1916791" y="177228"/>
            <a:ext cx="5391219" cy="646331"/>
          </a:xfrm>
          <a:prstGeom prst="rect">
            <a:avLst/>
          </a:prstGeom>
          <a:noFill/>
        </p:spPr>
        <p:txBody>
          <a:bodyPr wrap="none" rtlCol="0" anchor="t">
            <a:spAutoFit/>
          </a:bodyPr>
          <a:lstStyle/>
          <a:p>
            <a:r>
              <a:rPr lang="ja-JP" altLang="en-US" sz="3600" b="1" u="sng" dirty="0">
                <a:ln>
                  <a:solidFill>
                    <a:schemeClr val="tx1"/>
                  </a:solidFill>
                </a:ln>
                <a:solidFill>
                  <a:srgbClr val="FFFFFF"/>
                </a:solidFill>
              </a:rPr>
              <a:t>（</a:t>
            </a:r>
            <a:r>
              <a:rPr lang="en-US" altLang="ja-JP" sz="3600" b="1" u="sng" dirty="0">
                <a:ln>
                  <a:solidFill>
                    <a:schemeClr val="tx1"/>
                  </a:solidFill>
                </a:ln>
                <a:solidFill>
                  <a:srgbClr val="FFFFFF"/>
                </a:solidFill>
              </a:rPr>
              <a:t>C</a:t>
            </a:r>
            <a:r>
              <a:rPr lang="ja-JP" altLang="en-US" sz="3600" b="1" u="sng" dirty="0">
                <a:ln>
                  <a:solidFill>
                    <a:schemeClr val="tx1"/>
                  </a:solidFill>
                </a:ln>
                <a:solidFill>
                  <a:srgbClr val="FFFFFF"/>
                </a:solidFill>
              </a:rPr>
              <a:t>）　グリーンボンドの特徴</a:t>
            </a:r>
          </a:p>
        </p:txBody>
      </p:sp>
      <p:sp>
        <p:nvSpPr>
          <p:cNvPr id="2" name="テキスト ボックス 1"/>
          <p:cNvSpPr txBox="1"/>
          <p:nvPr/>
        </p:nvSpPr>
        <p:spPr>
          <a:xfrm>
            <a:off x="608237" y="1045522"/>
            <a:ext cx="2743200" cy="584776"/>
          </a:xfrm>
          <a:prstGeom prst="rect">
            <a:avLst/>
          </a:prstGeom>
        </p:spPr>
        <p:txBody>
          <a:bodyPr rtlCol="0">
            <a:spAutoFit/>
          </a:bodyPr>
          <a:lstStyle/>
          <a:p>
            <a:r>
              <a:rPr lang="ja-JP" altLang="en-US" sz="3200" b="1" dirty="0">
                <a:ln>
                  <a:solidFill>
                    <a:schemeClr val="tx1"/>
                  </a:solidFill>
                </a:ln>
                <a:solidFill>
                  <a:srgbClr val="FFFFFF"/>
                </a:solidFill>
              </a:rPr>
              <a:t>メリット：</a:t>
            </a:r>
            <a:endParaRPr lang="en-US" altLang="ja-JP" sz="3200" b="1" dirty="0">
              <a:ln>
                <a:solidFill>
                  <a:schemeClr val="tx1"/>
                </a:solidFill>
              </a:ln>
              <a:solidFill>
                <a:srgbClr val="FFFFFF"/>
              </a:solidFill>
            </a:endParaRPr>
          </a:p>
        </p:txBody>
      </p:sp>
      <p:sp>
        <p:nvSpPr>
          <p:cNvPr id="6" name="テキスト ボックス 5"/>
          <p:cNvSpPr txBox="1"/>
          <p:nvPr/>
        </p:nvSpPr>
        <p:spPr>
          <a:xfrm>
            <a:off x="681188" y="4108624"/>
            <a:ext cx="2743200" cy="584775"/>
          </a:xfrm>
          <a:prstGeom prst="rect">
            <a:avLst/>
          </a:prstGeom>
        </p:spPr>
        <p:txBody>
          <a:bodyPr rtlCol="0">
            <a:spAutoFit/>
          </a:bodyPr>
          <a:lstStyle/>
          <a:p>
            <a:r>
              <a:rPr lang="ja-JP" altLang="en-US" sz="3200" b="1" dirty="0">
                <a:ln>
                  <a:solidFill>
                    <a:schemeClr val="tx1"/>
                  </a:solidFill>
                </a:ln>
                <a:solidFill>
                  <a:srgbClr val="FFFFFF"/>
                </a:solidFill>
              </a:rPr>
              <a:t>デメリット：</a:t>
            </a:r>
          </a:p>
        </p:txBody>
      </p:sp>
    </p:spTree>
    <p:extLst>
      <p:ext uri="{BB962C8B-B14F-4D97-AF65-F5344CB8AC3E}">
        <p14:creationId xmlns:p14="http://schemas.microsoft.com/office/powerpoint/2010/main" val="2211587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435661685"/>
              </p:ext>
            </p:extLst>
          </p:nvPr>
        </p:nvGraphicFramePr>
        <p:xfrm>
          <a:off x="280123" y="927511"/>
          <a:ext cx="8766633" cy="3824185"/>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280123" y="4830815"/>
            <a:ext cx="7655775" cy="369332"/>
          </a:xfrm>
          <a:prstGeom prst="rect">
            <a:avLst/>
          </a:prstGeom>
          <a:noFill/>
        </p:spPr>
        <p:txBody>
          <a:bodyPr wrap="square" rtlCol="0">
            <a:spAutoFit/>
          </a:bodyPr>
          <a:lstStyle/>
          <a:p>
            <a:r>
              <a:rPr lang="en-US" altLang="ja-JP" kern="1200" dirty="0"/>
              <a:t>(</a:t>
            </a:r>
            <a:r>
              <a:rPr lang="ja-JP" altLang="ja-JP" kern="1200" dirty="0"/>
              <a:t>世界銀行</a:t>
            </a:r>
            <a:r>
              <a:rPr lang="en-US" altLang="ja-JP" kern="1200" dirty="0"/>
              <a:t>(2015)</a:t>
            </a:r>
            <a:r>
              <a:rPr lang="ja-JP" altLang="ja-JP" kern="1200" dirty="0"/>
              <a:t>「グリーンボンドとは？」を基に独自に作成</a:t>
            </a:r>
            <a:r>
              <a:rPr lang="en-US" altLang="ja-JP" kern="1200" dirty="0"/>
              <a:t>)</a:t>
            </a:r>
            <a:endParaRPr lang="ja-JP" altLang="ja-JP" kern="1200" dirty="0"/>
          </a:p>
        </p:txBody>
      </p:sp>
      <p:sp>
        <p:nvSpPr>
          <p:cNvPr id="3" name="テキスト ボックス 2"/>
          <p:cNvSpPr txBox="1"/>
          <p:nvPr/>
        </p:nvSpPr>
        <p:spPr>
          <a:xfrm>
            <a:off x="0" y="5467350"/>
            <a:ext cx="9143999" cy="1138773"/>
          </a:xfrm>
          <a:prstGeom prst="rect">
            <a:avLst/>
          </a:prstGeom>
          <a:noFill/>
        </p:spPr>
        <p:txBody>
          <a:bodyPr wrap="square" rtlCol="0" anchor="t">
            <a:spAutoFit/>
          </a:bodyPr>
          <a:lstStyle/>
          <a:p>
            <a:r>
              <a:rPr lang="en-US" altLang="ja-JP" sz="3400" dirty="0">
                <a:solidFill>
                  <a:srgbClr val="000000"/>
                </a:solidFill>
              </a:rPr>
              <a:t>2010</a:t>
            </a:r>
            <a:r>
              <a:rPr lang="ja-JP" altLang="en-US" sz="3400" dirty="0">
                <a:solidFill>
                  <a:srgbClr val="000000"/>
                </a:solidFill>
              </a:rPr>
              <a:t>年から</a:t>
            </a:r>
            <a:r>
              <a:rPr lang="en-US" altLang="ja-JP" sz="3400" dirty="0">
                <a:solidFill>
                  <a:srgbClr val="000000"/>
                </a:solidFill>
              </a:rPr>
              <a:t>2014</a:t>
            </a:r>
            <a:r>
              <a:rPr lang="ja-JP" altLang="en-US" sz="3400" dirty="0">
                <a:solidFill>
                  <a:srgbClr val="000000"/>
                </a:solidFill>
              </a:rPr>
              <a:t>年のグリーンボンドの市場規模は</a:t>
            </a:r>
            <a:r>
              <a:rPr lang="en-US" altLang="ja-JP" sz="3400" dirty="0">
                <a:solidFill>
                  <a:srgbClr val="E36C09"/>
                </a:solidFill>
              </a:rPr>
              <a:t>9</a:t>
            </a:r>
            <a:r>
              <a:rPr lang="ja-JP" altLang="en-US" sz="3400" dirty="0">
                <a:solidFill>
                  <a:srgbClr val="E36C09"/>
                </a:solidFill>
              </a:rPr>
              <a:t>倍に拡大</a:t>
            </a:r>
            <a:r>
              <a:rPr lang="ja-JP" altLang="en-US" sz="3400" dirty="0">
                <a:solidFill>
                  <a:srgbClr val="000000"/>
                </a:solidFill>
              </a:rPr>
              <a:t>している。</a:t>
            </a:r>
          </a:p>
        </p:txBody>
      </p:sp>
      <p:sp>
        <p:nvSpPr>
          <p:cNvPr id="4" name="テキスト ボックス 3"/>
          <p:cNvSpPr txBox="1"/>
          <p:nvPr/>
        </p:nvSpPr>
        <p:spPr>
          <a:xfrm>
            <a:off x="1856653" y="152400"/>
            <a:ext cx="5430693" cy="646331"/>
          </a:xfrm>
          <a:prstGeom prst="rect">
            <a:avLst/>
          </a:prstGeom>
          <a:noFill/>
        </p:spPr>
        <p:txBody>
          <a:bodyPr wrap="none" rtlCol="0" anchor="t">
            <a:spAutoFit/>
          </a:bodyPr>
          <a:lstStyle/>
          <a:p>
            <a:r>
              <a:rPr kumimoji="1" lang="ja-JP" altLang="en-US" sz="3600" u="sng" dirty="0">
                <a:latin typeface="ＭＳ Ｐゴシック"/>
              </a:rPr>
              <a:t>（</a:t>
            </a:r>
            <a:r>
              <a:rPr kumimoji="1" lang="en-US" altLang="ja-JP" sz="3600" u="sng" dirty="0">
                <a:latin typeface="ＭＳ Ｐゴシック"/>
              </a:rPr>
              <a:t>C</a:t>
            </a:r>
            <a:r>
              <a:rPr kumimoji="1" lang="ja-JP" altLang="en-US" sz="3600" u="sng" dirty="0">
                <a:latin typeface="ＭＳ Ｐゴシック"/>
              </a:rPr>
              <a:t>）　</a:t>
            </a:r>
            <a:r>
              <a:rPr kumimoji="1" lang="ja-JP" altLang="en-US" sz="3600" u="sng" dirty="0"/>
              <a:t>グリーンボンドの現状</a:t>
            </a:r>
          </a:p>
        </p:txBody>
      </p:sp>
    </p:spTree>
    <p:extLst>
      <p:ext uri="{BB962C8B-B14F-4D97-AF65-F5344CB8AC3E}">
        <p14:creationId xmlns:p14="http://schemas.microsoft.com/office/powerpoint/2010/main" val="211837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529080"/>
            <a:ext cx="9144000" cy="16808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200" dirty="0">
                <a:solidFill>
                  <a:schemeClr val="tx1"/>
                </a:solidFill>
              </a:rPr>
              <a:t>多数の投資家から集めた資金を資産運用のプロが代わりに運用し、その運用の成果を利用者に分配する形態</a:t>
            </a:r>
            <a:endParaRPr lang="en-US" altLang="ja-JP" sz="3200" dirty="0">
              <a:solidFill>
                <a:schemeClr val="tx1"/>
              </a:solidFill>
            </a:endParaRPr>
          </a:p>
        </p:txBody>
      </p:sp>
      <p:sp>
        <p:nvSpPr>
          <p:cNvPr id="4" name="テキスト ボックス 3"/>
          <p:cNvSpPr txBox="1"/>
          <p:nvPr/>
        </p:nvSpPr>
        <p:spPr>
          <a:xfrm>
            <a:off x="106363" y="945792"/>
            <a:ext cx="4019857" cy="523220"/>
          </a:xfrm>
          <a:prstGeom prst="rect">
            <a:avLst/>
          </a:prstGeom>
          <a:noFill/>
        </p:spPr>
        <p:txBody>
          <a:bodyPr wrap="square" rtlCol="0" anchor="t">
            <a:spAutoFit/>
          </a:bodyPr>
          <a:lstStyle/>
          <a:p>
            <a:r>
              <a:rPr kumimoji="1" lang="x-none" altLang="en-US" sz="2800" dirty="0"/>
              <a:t>そもそもファンドとは</a:t>
            </a:r>
            <a:r>
              <a:rPr kumimoji="1" lang="x-none" altLang="ja-JP" sz="2800" dirty="0"/>
              <a:t>…</a:t>
            </a:r>
          </a:p>
        </p:txBody>
      </p:sp>
      <p:sp>
        <p:nvSpPr>
          <p:cNvPr id="8" name="テキスト ボックス 7"/>
          <p:cNvSpPr txBox="1"/>
          <p:nvPr/>
        </p:nvSpPr>
        <p:spPr>
          <a:xfrm>
            <a:off x="147905" y="3524250"/>
            <a:ext cx="5980949" cy="1569660"/>
          </a:xfrm>
          <a:prstGeom prst="rect">
            <a:avLst/>
          </a:prstGeom>
          <a:noFill/>
          <a:ln>
            <a:noFill/>
          </a:ln>
        </p:spPr>
        <p:txBody>
          <a:bodyPr wrap="square" rtlCol="0" anchor="t">
            <a:spAutoFit/>
          </a:bodyPr>
          <a:lstStyle/>
          <a:p>
            <a:pPr algn="ctr"/>
            <a:r>
              <a:rPr kumimoji="1" lang="x-none" altLang="en-US" sz="3200" b="1" dirty="0"/>
              <a:t>その中でも、</a:t>
            </a:r>
            <a:r>
              <a:rPr kumimoji="1" lang="ja-JP" altLang="en-US" sz="3200" b="1" dirty="0">
                <a:solidFill>
                  <a:srgbClr val="E46C0A"/>
                </a:solidFill>
              </a:rPr>
              <a:t>環境問題への対策が優れている企業</a:t>
            </a:r>
            <a:r>
              <a:rPr kumimoji="1" lang="ja-JP" altLang="en-US" sz="3200" b="1" dirty="0"/>
              <a:t>を投資対象とするものをエコファンドという</a:t>
            </a:r>
            <a:r>
              <a:rPr lang="x-none" altLang="en-US" sz="3200" b="1" dirty="0"/>
              <a:t>。</a:t>
            </a:r>
            <a:endParaRPr kumimoji="1" lang="x-none" altLang="en-US" sz="3200" b="1" dirty="0"/>
          </a:p>
        </p:txBody>
      </p:sp>
      <p:pic>
        <p:nvPicPr>
          <p:cNvPr id="3" name="図 2" descr="ecofand.png"/>
          <p:cNvPicPr>
            <a:picLocks noChangeAspect="1"/>
          </p:cNvPicPr>
          <p:nvPr/>
        </p:nvPicPr>
        <p:blipFill>
          <a:blip r:embed="rId3" cstate="email"/>
          <a:stretch>
            <a:fillRect/>
          </a:stretch>
        </p:blipFill>
        <p:spPr>
          <a:xfrm>
            <a:off x="6282817" y="2743200"/>
            <a:ext cx="2743200" cy="3958124"/>
          </a:xfrm>
          <a:prstGeom prst="rect">
            <a:avLst/>
          </a:prstGeom>
          <a:ln>
            <a:noFill/>
          </a:ln>
          <a:effectLst>
            <a:outerShdw blurRad="292100" dist="139700" dir="2700000" algn="tl" rotWithShape="0">
              <a:srgbClr val="333333">
                <a:alpha val="65000"/>
              </a:srgbClr>
            </a:outerShdw>
          </a:effectLst>
        </p:spPr>
      </p:pic>
      <p:sp>
        <p:nvSpPr>
          <p:cNvPr id="9" name="テキスト ボックス 8"/>
          <p:cNvSpPr txBox="1"/>
          <p:nvPr/>
        </p:nvSpPr>
        <p:spPr>
          <a:xfrm>
            <a:off x="3382811" y="5972175"/>
            <a:ext cx="2743200" cy="707886"/>
          </a:xfrm>
          <a:prstGeom prst="rect">
            <a:avLst/>
          </a:prstGeom>
        </p:spPr>
        <p:txBody>
          <a:bodyPr rtlCol="0" anchor="t">
            <a:spAutoFit/>
          </a:bodyPr>
          <a:lstStyle/>
          <a:p>
            <a:pPr algn="ctr"/>
            <a:r>
              <a:rPr lang="ja-JP" altLang="en-US" sz="2000" dirty="0">
                <a:latin typeface="ＭＳ Ｐゴシック"/>
              </a:rPr>
              <a:t>＊</a:t>
            </a:r>
            <a:r>
              <a:rPr lang="x-none" altLang="x-none" sz="2000" dirty="0">
                <a:latin typeface="ＭＳ Ｐゴシック"/>
              </a:rPr>
              <a:t>日経新聞(10月12日)</a:t>
            </a:r>
            <a:endParaRPr lang="ja-JP" altLang="en-US" sz="2000" dirty="0">
              <a:latin typeface="ＭＳ Ｐゴシック"/>
            </a:endParaRPr>
          </a:p>
          <a:p>
            <a:pPr algn="ctr"/>
            <a:r>
              <a:rPr lang="x-none" altLang="x-none" sz="2000" dirty="0">
                <a:latin typeface="ＭＳ Ｐゴシック"/>
              </a:rPr>
              <a:t>証券欄より抜粋</a:t>
            </a:r>
          </a:p>
        </p:txBody>
      </p:sp>
      <p:sp>
        <p:nvSpPr>
          <p:cNvPr id="2" name="テキスト ボックス 1"/>
          <p:cNvSpPr txBox="1"/>
          <p:nvPr/>
        </p:nvSpPr>
        <p:spPr>
          <a:xfrm>
            <a:off x="2597842" y="189140"/>
            <a:ext cx="3948316" cy="646331"/>
          </a:xfrm>
          <a:prstGeom prst="rect">
            <a:avLst/>
          </a:prstGeom>
          <a:noFill/>
        </p:spPr>
        <p:txBody>
          <a:bodyPr wrap="none" rtlCol="0">
            <a:spAutoFit/>
          </a:bodyPr>
          <a:lstStyle/>
          <a:p>
            <a:pPr lvl="0"/>
            <a:r>
              <a:rPr lang="ja-JP" altLang="en-US" sz="3600" u="sng" dirty="0">
                <a:solidFill>
                  <a:prstClr val="black"/>
                </a:solidFill>
                <a:latin typeface="ＭＳ Ｐゴシック"/>
              </a:rPr>
              <a:t>(</a:t>
            </a:r>
            <a:r>
              <a:rPr lang="en-US" altLang="ja-JP" sz="3600" u="sng" dirty="0">
                <a:solidFill>
                  <a:prstClr val="black"/>
                </a:solidFill>
                <a:latin typeface="ＭＳ Ｐゴシック"/>
              </a:rPr>
              <a:t>D)</a:t>
            </a:r>
            <a:r>
              <a:rPr lang="ja-JP" altLang="en-US" sz="3600" u="sng" dirty="0">
                <a:solidFill>
                  <a:prstClr val="black"/>
                </a:solidFill>
                <a:latin typeface="ＭＳ Ｐゴシック"/>
              </a:rPr>
              <a:t> エコファンドとは</a:t>
            </a:r>
          </a:p>
        </p:txBody>
      </p:sp>
    </p:spTree>
    <p:extLst>
      <p:ext uri="{BB962C8B-B14F-4D97-AF65-F5344CB8AC3E}">
        <p14:creationId xmlns:p14="http://schemas.microsoft.com/office/powerpoint/2010/main" val="1176941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838200" y="2533483"/>
            <a:ext cx="4979460" cy="108612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solidFill>
                  <a:srgbClr val="000000"/>
                </a:solidFill>
              </a:rPr>
              <a:t>日本でも</a:t>
            </a:r>
            <a:r>
              <a:rPr lang="ja-JP" altLang="en-US" sz="2800" dirty="0">
                <a:solidFill>
                  <a:srgbClr val="E46C0A"/>
                </a:solidFill>
              </a:rPr>
              <a:t>社会的責任投資</a:t>
            </a:r>
            <a:r>
              <a:rPr lang="en-US" altLang="ja-JP" sz="2800" dirty="0">
                <a:solidFill>
                  <a:srgbClr val="E46C0A"/>
                </a:solidFill>
              </a:rPr>
              <a:t>(SRI)</a:t>
            </a:r>
            <a:r>
              <a:rPr lang="ja-JP" altLang="en-US" sz="2800" dirty="0">
                <a:solidFill>
                  <a:srgbClr val="E46C0A"/>
                </a:solidFill>
              </a:rPr>
              <a:t>の重要性</a:t>
            </a:r>
            <a:r>
              <a:rPr lang="ja-JP" altLang="en-US" sz="2800" dirty="0">
                <a:solidFill>
                  <a:srgbClr val="000000"/>
                </a:solidFill>
              </a:rPr>
              <a:t>が唱えられ始めたこと</a:t>
            </a:r>
          </a:p>
        </p:txBody>
      </p:sp>
      <p:sp>
        <p:nvSpPr>
          <p:cNvPr id="5" name="テキスト ボックス 4"/>
          <p:cNvSpPr txBox="1"/>
          <p:nvPr/>
        </p:nvSpPr>
        <p:spPr>
          <a:xfrm>
            <a:off x="414540" y="937728"/>
            <a:ext cx="8205191" cy="954107"/>
          </a:xfrm>
          <a:prstGeom prst="rect">
            <a:avLst/>
          </a:prstGeom>
          <a:noFill/>
        </p:spPr>
        <p:txBody>
          <a:bodyPr wrap="square" rtlCol="0" anchor="t">
            <a:spAutoFit/>
          </a:bodyPr>
          <a:lstStyle/>
          <a:p>
            <a:r>
              <a:rPr lang="ja-JP" altLang="en-US" sz="2800" dirty="0">
                <a:solidFill>
                  <a:srgbClr val="000000"/>
                </a:solidFill>
              </a:rPr>
              <a:t>エコファンドの成立は</a:t>
            </a:r>
            <a:r>
              <a:rPr lang="en-US" altLang="ja-JP" sz="2800" dirty="0">
                <a:solidFill>
                  <a:srgbClr val="000000"/>
                </a:solidFill>
              </a:rPr>
              <a:t>1999</a:t>
            </a:r>
            <a:r>
              <a:rPr lang="ja-JP" altLang="en-US" sz="2800" dirty="0">
                <a:solidFill>
                  <a:srgbClr val="000000"/>
                </a:solidFill>
              </a:rPr>
              <a:t>年日興証券が販売した「日興エコファンド」が最初である。</a:t>
            </a:r>
          </a:p>
        </p:txBody>
      </p:sp>
      <p:sp>
        <p:nvSpPr>
          <p:cNvPr id="12" name="テキスト ボックス 11"/>
          <p:cNvSpPr txBox="1"/>
          <p:nvPr/>
        </p:nvSpPr>
        <p:spPr>
          <a:xfrm>
            <a:off x="539750" y="2122488"/>
            <a:ext cx="3743487" cy="523220"/>
          </a:xfrm>
          <a:prstGeom prst="rect">
            <a:avLst/>
          </a:prstGeom>
          <a:noFill/>
        </p:spPr>
        <p:txBody>
          <a:bodyPr wrap="square" rtlCol="0" anchor="t">
            <a:spAutoFit/>
          </a:bodyPr>
          <a:lstStyle/>
          <a:p>
            <a:r>
              <a:rPr kumimoji="1" lang="x-none" altLang="x-none" sz="2800"/>
              <a:t>成立の背景：</a:t>
            </a:r>
            <a:endParaRPr kumimoji="1" lang="x-none" altLang="x-none" sz="2800" dirty="0"/>
          </a:p>
        </p:txBody>
      </p:sp>
      <p:sp>
        <p:nvSpPr>
          <p:cNvPr id="2" name="テキスト ボックス 1"/>
          <p:cNvSpPr txBox="1"/>
          <p:nvPr/>
        </p:nvSpPr>
        <p:spPr>
          <a:xfrm>
            <a:off x="1057275" y="4632678"/>
            <a:ext cx="4760385" cy="1815882"/>
          </a:xfrm>
          <a:prstGeom prst="rect">
            <a:avLst/>
          </a:prstGeom>
          <a:noFill/>
        </p:spPr>
        <p:txBody>
          <a:bodyPr wrap="square" rtlCol="0" anchor="t">
            <a:spAutoFit/>
          </a:bodyPr>
          <a:lstStyle/>
          <a:p>
            <a:pPr marL="514350" lvl="0" indent="-514350">
              <a:buFont typeface="+mj-ea"/>
              <a:buAutoNum type="circleNumDbPlain"/>
            </a:pPr>
            <a:r>
              <a:rPr lang="x-none" altLang="en-US" sz="2800" dirty="0">
                <a:solidFill>
                  <a:srgbClr val="000000"/>
                </a:solidFill>
              </a:rPr>
              <a:t>個人投資家が約</a:t>
            </a:r>
            <a:r>
              <a:rPr lang="x-none" altLang="ja-JP" sz="2800" dirty="0">
                <a:solidFill>
                  <a:srgbClr val="000000"/>
                </a:solidFill>
              </a:rPr>
              <a:t>99%</a:t>
            </a:r>
            <a:r>
              <a:rPr lang="x-none" altLang="en-US" sz="2800" dirty="0">
                <a:solidFill>
                  <a:srgbClr val="000000"/>
                </a:solidFill>
              </a:rPr>
              <a:t>を占めていたこと</a:t>
            </a:r>
          </a:p>
          <a:p>
            <a:pPr marL="514350" lvl="0" indent="-514350">
              <a:buFont typeface="+mj-ea"/>
              <a:buAutoNum type="circleNumDbPlain"/>
            </a:pPr>
            <a:r>
              <a:rPr lang="x-none" altLang="en-US" sz="2800" dirty="0">
                <a:solidFill>
                  <a:srgbClr val="000000"/>
                </a:solidFill>
              </a:rPr>
              <a:t>女性や若者が大多数を占めていたこと</a:t>
            </a:r>
          </a:p>
        </p:txBody>
      </p:sp>
      <p:sp>
        <p:nvSpPr>
          <p:cNvPr id="3" name="テキスト ボックス 2"/>
          <p:cNvSpPr txBox="1"/>
          <p:nvPr/>
        </p:nvSpPr>
        <p:spPr>
          <a:xfrm>
            <a:off x="2312773" y="198076"/>
            <a:ext cx="4518184" cy="646331"/>
          </a:xfrm>
          <a:prstGeom prst="rect">
            <a:avLst/>
          </a:prstGeom>
          <a:noFill/>
        </p:spPr>
        <p:txBody>
          <a:bodyPr wrap="none" rtlCol="0" anchor="t">
            <a:spAutoFit/>
          </a:bodyPr>
          <a:lstStyle/>
          <a:p>
            <a:r>
              <a:rPr kumimoji="1" lang="ja-JP" altLang="en-US" sz="3600" u="sng" dirty="0">
                <a:latin typeface="ＭＳ Ｐゴシック"/>
              </a:rPr>
              <a:t>(</a:t>
            </a:r>
            <a:r>
              <a:rPr kumimoji="1" lang="en-US" altLang="ja-JP" sz="3600" u="sng" dirty="0">
                <a:latin typeface="ＭＳ Ｐゴシック"/>
              </a:rPr>
              <a:t>D)</a:t>
            </a:r>
            <a:r>
              <a:rPr kumimoji="1" lang="ja-JP" altLang="en-US" sz="3600" u="sng" dirty="0">
                <a:latin typeface="ＭＳ Ｐゴシック"/>
              </a:rPr>
              <a:t> </a:t>
            </a:r>
            <a:r>
              <a:rPr kumimoji="1" lang="ja-JP" altLang="en-US" sz="3600" u="sng" dirty="0"/>
              <a:t>エコファンドの歴史</a:t>
            </a:r>
          </a:p>
        </p:txBody>
      </p:sp>
      <p:sp>
        <p:nvSpPr>
          <p:cNvPr id="6" name="テキスト ボックス 5"/>
          <p:cNvSpPr txBox="1"/>
          <p:nvPr/>
        </p:nvSpPr>
        <p:spPr>
          <a:xfrm>
            <a:off x="539750" y="3927719"/>
            <a:ext cx="2743200" cy="523220"/>
          </a:xfrm>
          <a:prstGeom prst="rect">
            <a:avLst/>
          </a:prstGeom>
        </p:spPr>
        <p:txBody>
          <a:bodyPr rtlCol="0" anchor="t">
            <a:spAutoFit/>
          </a:bodyPr>
          <a:lstStyle/>
          <a:p>
            <a:r>
              <a:rPr lang="x-none" altLang="x-none" sz="2800" dirty="0">
                <a:latin typeface="ＭＳ Ｐゴシック"/>
              </a:rPr>
              <a:t>成立時の特徴：</a:t>
            </a:r>
          </a:p>
        </p:txBody>
      </p:sp>
      <p:pic>
        <p:nvPicPr>
          <p:cNvPr id="14" name="図 13" descr="スクリーンショット 2016-10-19 11.22.0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5580" y="2314819"/>
            <a:ext cx="2997868" cy="3225800"/>
          </a:xfrm>
          <a:prstGeom prst="rect">
            <a:avLst/>
          </a:prstGeom>
          <a:ln>
            <a:noFill/>
          </a:ln>
          <a:effectLst>
            <a:outerShdw blurRad="292100" dist="139700" dir="2700000" algn="tl" rotWithShape="0">
              <a:srgbClr val="333333">
                <a:alpha val="65000"/>
              </a:srgbClr>
            </a:outerShdw>
          </a:effectLst>
        </p:spPr>
      </p:pic>
      <p:sp>
        <p:nvSpPr>
          <p:cNvPr id="16" name="テキスト ボックス 15"/>
          <p:cNvSpPr txBox="1"/>
          <p:nvPr/>
        </p:nvSpPr>
        <p:spPr>
          <a:xfrm>
            <a:off x="6126011" y="5968666"/>
            <a:ext cx="2743200" cy="707886"/>
          </a:xfrm>
          <a:prstGeom prst="rect">
            <a:avLst/>
          </a:prstGeom>
        </p:spPr>
        <p:txBody>
          <a:bodyPr rtlCol="0" anchor="t">
            <a:spAutoFit/>
          </a:bodyPr>
          <a:lstStyle/>
          <a:p>
            <a:pPr algn="ctr"/>
            <a:r>
              <a:rPr lang="ja-JP" altLang="en-US" sz="2000" dirty="0">
                <a:latin typeface="ＭＳ Ｐゴシック"/>
              </a:rPr>
              <a:t>＊</a:t>
            </a:r>
            <a:r>
              <a:rPr lang="x-none" altLang="x-none" sz="2000" dirty="0">
                <a:latin typeface="ＭＳ Ｐゴシック"/>
              </a:rPr>
              <a:t>日経新聞(10月</a:t>
            </a:r>
            <a:r>
              <a:rPr lang="ja-JP" altLang="x-none" sz="2000" dirty="0">
                <a:latin typeface="ＭＳ Ｐゴシック"/>
              </a:rPr>
              <a:t>1</a:t>
            </a:r>
            <a:r>
              <a:rPr lang="en-US" altLang="ja-JP" sz="2000" dirty="0">
                <a:latin typeface="ＭＳ Ｐゴシック"/>
              </a:rPr>
              <a:t>9</a:t>
            </a:r>
            <a:r>
              <a:rPr lang="x-none" altLang="x-none" sz="2000" dirty="0">
                <a:latin typeface="ＭＳ Ｐゴシック"/>
              </a:rPr>
              <a:t>日)</a:t>
            </a:r>
            <a:endParaRPr lang="ja-JP" altLang="en-US" sz="2000" dirty="0">
              <a:latin typeface="ＭＳ Ｐゴシック"/>
            </a:endParaRPr>
          </a:p>
          <a:p>
            <a:pPr algn="ctr"/>
            <a:r>
              <a:rPr lang="x-none" altLang="x-none" sz="2000" dirty="0">
                <a:latin typeface="ＭＳ Ｐゴシック"/>
              </a:rPr>
              <a:t>証券欄より抜粋</a:t>
            </a:r>
          </a:p>
        </p:txBody>
      </p:sp>
      <p:sp>
        <p:nvSpPr>
          <p:cNvPr id="4" name="テキスト ボックス 3"/>
          <p:cNvSpPr txBox="1"/>
          <p:nvPr/>
        </p:nvSpPr>
        <p:spPr>
          <a:xfrm>
            <a:off x="673768" y="6371924"/>
            <a:ext cx="5261812" cy="369332"/>
          </a:xfrm>
          <a:prstGeom prst="rect">
            <a:avLst/>
          </a:prstGeom>
          <a:noFill/>
        </p:spPr>
        <p:txBody>
          <a:bodyPr wrap="square" rtlCol="0">
            <a:spAutoFit/>
          </a:bodyPr>
          <a:lstStyle/>
          <a:p>
            <a:r>
              <a:rPr kumimoji="1" lang="en-US" altLang="ja-JP" dirty="0"/>
              <a:t>(</a:t>
            </a:r>
            <a:r>
              <a:rPr kumimoji="1" lang="ja-JP" altLang="en-US" dirty="0"/>
              <a:t>某エコファイナンス専門家からのヒアリング</a:t>
            </a:r>
            <a:r>
              <a:rPr lang="ja-JP" altLang="en-US" dirty="0"/>
              <a:t>調査</a:t>
            </a:r>
            <a:r>
              <a:rPr kumimoji="1" lang="ja-JP" altLang="en-US" dirty="0"/>
              <a:t>より</a:t>
            </a:r>
            <a:r>
              <a:rPr kumimoji="1" lang="en-US" altLang="ja-JP" dirty="0"/>
              <a:t>)</a:t>
            </a:r>
            <a:endParaRPr kumimoji="1" lang="ja-JP" altLang="en-US" dirty="0"/>
          </a:p>
        </p:txBody>
      </p:sp>
    </p:spTree>
    <p:extLst>
      <p:ext uri="{BB962C8B-B14F-4D97-AF65-F5344CB8AC3E}">
        <p14:creationId xmlns:p14="http://schemas.microsoft.com/office/powerpoint/2010/main" val="862904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52451" y="1811138"/>
            <a:ext cx="5265209" cy="1815882"/>
          </a:xfrm>
          <a:prstGeom prst="rect">
            <a:avLst/>
          </a:prstGeom>
          <a:noFill/>
        </p:spPr>
        <p:txBody>
          <a:bodyPr wrap="square" rtlCol="0" anchor="t">
            <a:spAutoFit/>
          </a:bodyPr>
          <a:lstStyle/>
          <a:p>
            <a:pPr marL="342900" lvl="0" indent="-342900">
              <a:buFont typeface="+mj-ea"/>
              <a:buAutoNum type="circleNumDbPlain"/>
            </a:pPr>
            <a:r>
              <a:rPr lang="ja-JP" altLang="en-US" sz="2800" dirty="0">
                <a:solidFill>
                  <a:prstClr val="black"/>
                </a:solidFill>
              </a:rPr>
              <a:t>契約途中でも自由に解約できる</a:t>
            </a:r>
          </a:p>
          <a:p>
            <a:pPr marL="342900" lvl="0" indent="-342900">
              <a:buFont typeface="+mj-ea"/>
              <a:buAutoNum type="circleNumDbPlain"/>
            </a:pPr>
            <a:r>
              <a:rPr lang="ja-JP" altLang="en-US" sz="2800" dirty="0">
                <a:solidFill>
                  <a:prstClr val="black"/>
                </a:solidFill>
              </a:rPr>
              <a:t>近くの銀行・証券会社で購入することができる</a:t>
            </a:r>
          </a:p>
        </p:txBody>
      </p:sp>
      <p:sp>
        <p:nvSpPr>
          <p:cNvPr id="4" name="テキスト ボックス 3"/>
          <p:cNvSpPr txBox="1"/>
          <p:nvPr/>
        </p:nvSpPr>
        <p:spPr>
          <a:xfrm>
            <a:off x="552451" y="4299465"/>
            <a:ext cx="5265210" cy="1815882"/>
          </a:xfrm>
          <a:prstGeom prst="rect">
            <a:avLst/>
          </a:prstGeom>
          <a:noFill/>
        </p:spPr>
        <p:txBody>
          <a:bodyPr wrap="square" rtlCol="0" anchor="t">
            <a:spAutoFit/>
          </a:bodyPr>
          <a:lstStyle/>
          <a:p>
            <a:pPr marL="514350" lvl="0" indent="-514350">
              <a:buFont typeface="+mj-ea"/>
              <a:buAutoNum type="circleNumDbPlain"/>
            </a:pPr>
            <a:r>
              <a:rPr lang="ja-JP" altLang="en-US" sz="2800" dirty="0">
                <a:solidFill>
                  <a:prstClr val="black"/>
                </a:solidFill>
              </a:rPr>
              <a:t>資金の運用先が明白でなく、環境貢献を実感しづらい</a:t>
            </a:r>
          </a:p>
          <a:p>
            <a:pPr marL="514350" lvl="0" indent="-514350">
              <a:buFont typeface="+mj-ea"/>
              <a:buAutoNum type="circleNumDbPlain"/>
            </a:pPr>
            <a:r>
              <a:rPr lang="ja-JP" altLang="en-US" sz="2800" dirty="0">
                <a:solidFill>
                  <a:prstClr val="black"/>
                </a:solidFill>
              </a:rPr>
              <a:t>委託手数料や信託報酬などのコストが割高である</a:t>
            </a:r>
            <a:endParaRPr lang="en-US" altLang="ja-JP" sz="2800" dirty="0">
              <a:solidFill>
                <a:prstClr val="black"/>
              </a:solidFill>
            </a:endParaRPr>
          </a:p>
        </p:txBody>
      </p:sp>
      <p:sp>
        <p:nvSpPr>
          <p:cNvPr id="5" name="テキスト ボックス 4"/>
          <p:cNvSpPr txBox="1"/>
          <p:nvPr/>
        </p:nvSpPr>
        <p:spPr>
          <a:xfrm>
            <a:off x="2312908" y="199345"/>
            <a:ext cx="4518184" cy="646331"/>
          </a:xfrm>
          <a:prstGeom prst="rect">
            <a:avLst/>
          </a:prstGeom>
          <a:noFill/>
        </p:spPr>
        <p:txBody>
          <a:bodyPr wrap="none" rtlCol="0" anchor="t">
            <a:spAutoFit/>
          </a:bodyPr>
          <a:lstStyle/>
          <a:p>
            <a:r>
              <a:rPr kumimoji="1" lang="ja-JP" altLang="en-US" sz="3600" u="sng" dirty="0">
                <a:latin typeface="ＭＳ Ｐゴシック"/>
              </a:rPr>
              <a:t>(</a:t>
            </a:r>
            <a:r>
              <a:rPr kumimoji="1" lang="en-US" altLang="ja-JP" sz="3600" u="sng" dirty="0">
                <a:latin typeface="ＭＳ Ｐゴシック"/>
              </a:rPr>
              <a:t>D)</a:t>
            </a:r>
            <a:r>
              <a:rPr kumimoji="1" lang="ja-JP" altLang="en-US" sz="3600" u="sng" dirty="0">
                <a:latin typeface="ＭＳ Ｐゴシック"/>
              </a:rPr>
              <a:t> </a:t>
            </a:r>
            <a:r>
              <a:rPr kumimoji="1" lang="ja-JP" altLang="en-US" sz="3600" u="sng" dirty="0"/>
              <a:t>エコファンドの特徴</a:t>
            </a:r>
          </a:p>
        </p:txBody>
      </p:sp>
      <p:sp>
        <p:nvSpPr>
          <p:cNvPr id="2" name="テキスト ボックス 1"/>
          <p:cNvSpPr txBox="1"/>
          <p:nvPr/>
        </p:nvSpPr>
        <p:spPr>
          <a:xfrm>
            <a:off x="552450" y="1119187"/>
            <a:ext cx="1614599" cy="523875"/>
          </a:xfrm>
          <a:prstGeom prst="rect">
            <a:avLst/>
          </a:prstGeom>
        </p:spPr>
        <p:txBody>
          <a:bodyPr wrap="square" rtlCol="0" anchor="t">
            <a:spAutoFit/>
          </a:bodyPr>
          <a:lstStyle/>
          <a:p>
            <a:pPr algn="ctr"/>
            <a:r>
              <a:rPr lang="x-none" altLang="x-none" sz="2800" dirty="0">
                <a:latin typeface="ＭＳ Ｐゴシック"/>
              </a:rPr>
              <a:t>メリット：</a:t>
            </a:r>
          </a:p>
        </p:txBody>
      </p:sp>
      <p:sp>
        <p:nvSpPr>
          <p:cNvPr id="6" name="テキスト ボックス 5"/>
          <p:cNvSpPr txBox="1"/>
          <p:nvPr/>
        </p:nvSpPr>
        <p:spPr>
          <a:xfrm>
            <a:off x="607289" y="3749174"/>
            <a:ext cx="1900822" cy="523220"/>
          </a:xfrm>
          <a:prstGeom prst="rect">
            <a:avLst/>
          </a:prstGeom>
        </p:spPr>
        <p:txBody>
          <a:bodyPr wrap="square" rtlCol="0" anchor="t">
            <a:spAutoFit/>
          </a:bodyPr>
          <a:lstStyle/>
          <a:p>
            <a:pPr algn="ctr"/>
            <a:r>
              <a:rPr lang="x-none" altLang="x-none" sz="2800" dirty="0">
                <a:latin typeface="ＭＳ Ｐゴシック"/>
              </a:rPr>
              <a:t>デメリット：</a:t>
            </a:r>
          </a:p>
        </p:txBody>
      </p:sp>
      <p:pic>
        <p:nvPicPr>
          <p:cNvPr id="7" name="図 6" descr="スクリーンショット 2016-10-19 10.51.1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7661" y="1381125"/>
            <a:ext cx="3200965" cy="4535277"/>
          </a:xfrm>
          <a:prstGeom prst="rect">
            <a:avLst/>
          </a:prstGeom>
          <a:ln>
            <a:noFill/>
          </a:ln>
          <a:effectLst>
            <a:outerShdw blurRad="292100" dist="139700" dir="2700000" algn="tl" rotWithShape="0">
              <a:srgbClr val="333333">
                <a:alpha val="65000"/>
              </a:srgbClr>
            </a:outerShdw>
          </a:effectLst>
        </p:spPr>
      </p:pic>
      <p:sp>
        <p:nvSpPr>
          <p:cNvPr id="9" name="テキスト ボックス 8"/>
          <p:cNvSpPr txBox="1"/>
          <p:nvPr/>
        </p:nvSpPr>
        <p:spPr>
          <a:xfrm>
            <a:off x="5354989" y="6278316"/>
            <a:ext cx="3730308" cy="400110"/>
          </a:xfrm>
          <a:prstGeom prst="rect">
            <a:avLst/>
          </a:prstGeom>
          <a:noFill/>
        </p:spPr>
        <p:txBody>
          <a:bodyPr wrap="none" rtlCol="0">
            <a:spAutoFit/>
          </a:bodyPr>
          <a:lstStyle/>
          <a:p>
            <a:r>
              <a:rPr kumimoji="1" lang="ja-JP" altLang="en-US" sz="2000" dirty="0"/>
              <a:t>＊日興エコファンド交付目論見書</a:t>
            </a:r>
          </a:p>
        </p:txBody>
      </p:sp>
    </p:spTree>
    <p:extLst>
      <p:ext uri="{BB962C8B-B14F-4D97-AF65-F5344CB8AC3E}">
        <p14:creationId xmlns:p14="http://schemas.microsoft.com/office/powerpoint/2010/main" val="164628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5000" r="-5000"/>
          </a:stretch>
        </a:blip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1838" y="218284"/>
            <a:ext cx="7710487" cy="5524543"/>
          </a:xfrm>
          <a:noFill/>
          <a:ln w="38100" cmpd="sng">
            <a:noFill/>
          </a:ln>
        </p:spPr>
        <p:txBody>
          <a:bodyPr vert="horz" lIns="91440" tIns="45720" rIns="91440" bIns="45720" rtlCol="0" anchor="t">
            <a:normAutofit fontScale="92500" lnSpcReduction="10000"/>
          </a:bodyPr>
          <a:lstStyle/>
          <a:p>
            <a:pPr marL="0" indent="0" algn="ctr">
              <a:buNone/>
            </a:pPr>
            <a:r>
              <a:rPr lang="x-none" altLang="x-none" sz="4200" u="sng"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目次</a:t>
            </a:r>
            <a:endParaRPr kumimoji="1" lang="x-none" altLang="x-none" sz="4200" u="sng"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endParaRPr>
          </a:p>
          <a:p>
            <a:pPr marL="0" indent="0">
              <a:buNone/>
            </a:pPr>
            <a:r>
              <a:rPr kumimoji="1"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はじめに　</a:t>
            </a:r>
          </a:p>
          <a:p>
            <a:pPr marL="0" indent="0">
              <a:buNone/>
            </a:pPr>
            <a:r>
              <a:rPr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第</a:t>
            </a:r>
            <a:r>
              <a:rPr lang="x-none" altLang="ja-JP"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1</a:t>
            </a:r>
            <a:r>
              <a:rPr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章　エコファイナンス４</a:t>
            </a:r>
            <a:r>
              <a:rPr lang="ja-JP"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類型の歴史と現状</a:t>
            </a:r>
            <a:endParaRPr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endParaRPr>
          </a:p>
          <a:p>
            <a:pPr marL="0" indent="0">
              <a:buNone/>
            </a:pPr>
            <a:r>
              <a:rPr kumimoji="1"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第</a:t>
            </a:r>
            <a:r>
              <a:rPr lang="en-US"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2</a:t>
            </a:r>
            <a:r>
              <a:rPr kumimoji="1"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章　エコファイナンス４類型</a:t>
            </a:r>
            <a:r>
              <a:rPr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の</a:t>
            </a:r>
            <a:r>
              <a:rPr kumimoji="1"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評価と比較</a:t>
            </a:r>
          </a:p>
          <a:p>
            <a:pPr marL="0" indent="0">
              <a:buNone/>
            </a:pPr>
            <a:r>
              <a:rPr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第</a:t>
            </a:r>
            <a:r>
              <a:rPr lang="en-US"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3</a:t>
            </a:r>
            <a:r>
              <a:rPr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章　これからのエコファイナンスの展望</a:t>
            </a:r>
          </a:p>
          <a:p>
            <a:pPr marL="0" indent="0">
              <a:buNone/>
            </a:pPr>
            <a:r>
              <a:rPr kumimoji="1"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第</a:t>
            </a:r>
            <a:r>
              <a:rPr kumimoji="1" lang="en-US"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4</a:t>
            </a:r>
            <a:r>
              <a:rPr kumimoji="1"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章　政策の提案</a:t>
            </a:r>
          </a:p>
          <a:p>
            <a:pPr marL="0" indent="0">
              <a:buNone/>
            </a:pPr>
            <a:r>
              <a:rPr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おわりに</a:t>
            </a:r>
          </a:p>
          <a:p>
            <a:pPr marL="0" indent="0">
              <a:buNone/>
            </a:pPr>
            <a:endParaRPr lang="en-US" altLang="ja-JP"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endParaRPr>
          </a:p>
          <a:p>
            <a:pPr marL="0" indent="0">
              <a:buNone/>
            </a:pPr>
            <a:r>
              <a:rPr kumimoji="1"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参考文献</a:t>
            </a:r>
            <a:r>
              <a:rPr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・参考</a:t>
            </a:r>
            <a:r>
              <a:rPr lang="x-none" altLang="ja-JP"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URL</a:t>
            </a:r>
          </a:p>
          <a:p>
            <a:pPr marL="0" indent="0">
              <a:buNone/>
            </a:pPr>
            <a:r>
              <a:rPr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rPr>
              <a:t>調査協力企業・団体個人</a:t>
            </a:r>
            <a:endParaRPr kumimoji="1" lang="x-none" altLang="en-US" dirty="0">
              <a:ln w="5715" cmpd="sng">
                <a:solidFill>
                  <a:schemeClr val="tx1"/>
                </a:solidFill>
                <a:prstDash val="solid"/>
              </a:ln>
              <a:solidFill>
                <a:srgbClr val="FFFFFF"/>
              </a:solidFill>
              <a:effectLst>
                <a:outerShdw blurRad="63500" dir="3600000" algn="tl" rotWithShape="0">
                  <a:srgbClr val="000000">
                    <a:alpha val="70000"/>
                  </a:srgbClr>
                </a:outerShdw>
              </a:effectLst>
              <a:latin typeface="HGP創英角ｺﾞｼｯｸUB"/>
              <a:ea typeface="HGP創英角ｺﾞｼｯｸUB"/>
              <a:cs typeface="HGP創英角ｺﾞｼｯｸUB"/>
            </a:endParaRPr>
          </a:p>
        </p:txBody>
      </p:sp>
    </p:spTree>
    <p:extLst>
      <p:ext uri="{BB962C8B-B14F-4D97-AF65-F5344CB8AC3E}">
        <p14:creationId xmlns:p14="http://schemas.microsoft.com/office/powerpoint/2010/main" val="554864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95721" y="812649"/>
            <a:ext cx="6942926" cy="584776"/>
          </a:xfrm>
          <a:prstGeom prst="rect">
            <a:avLst/>
          </a:prstGeom>
          <a:noFill/>
        </p:spPr>
        <p:txBody>
          <a:bodyPr wrap="none" rtlCol="0">
            <a:spAutoFit/>
          </a:bodyPr>
          <a:lstStyle/>
          <a:p>
            <a:r>
              <a:rPr kumimoji="1" lang="ja-JP" altLang="en-US" sz="3200" dirty="0"/>
              <a:t>個人投資家が重視している要素は．．．</a:t>
            </a:r>
          </a:p>
        </p:txBody>
      </p:sp>
      <p:sp>
        <p:nvSpPr>
          <p:cNvPr id="8" name="テキスト ボックス 7"/>
          <p:cNvSpPr txBox="1"/>
          <p:nvPr/>
        </p:nvSpPr>
        <p:spPr>
          <a:xfrm>
            <a:off x="3612373" y="1751707"/>
            <a:ext cx="5346408" cy="954107"/>
          </a:xfrm>
          <a:prstGeom prst="rect">
            <a:avLst/>
          </a:prstGeom>
          <a:noFill/>
        </p:spPr>
        <p:txBody>
          <a:bodyPr wrap="square" rtlCol="0">
            <a:spAutoFit/>
          </a:bodyPr>
          <a:lstStyle/>
          <a:p>
            <a:r>
              <a:rPr kumimoji="1" lang="ja-JP" altLang="en-US" sz="2800" u="sng" dirty="0"/>
              <a:t>利回り</a:t>
            </a:r>
            <a:r>
              <a:rPr kumimoji="1" lang="ja-JP" altLang="en-US" sz="2800" dirty="0"/>
              <a:t>が高いか？</a:t>
            </a:r>
            <a:endParaRPr kumimoji="1" lang="en-US" altLang="ja-JP" sz="2800" dirty="0"/>
          </a:p>
          <a:p>
            <a:r>
              <a:rPr lang="ja-JP" altLang="en-US" sz="2800" dirty="0"/>
              <a:t>将来の値上がりが期待できるか？</a:t>
            </a:r>
            <a:endParaRPr kumimoji="1" lang="ja-JP" altLang="en-US" sz="2800" dirty="0"/>
          </a:p>
        </p:txBody>
      </p:sp>
      <p:sp>
        <p:nvSpPr>
          <p:cNvPr id="9" name="テキスト ボックス 8"/>
          <p:cNvSpPr txBox="1"/>
          <p:nvPr/>
        </p:nvSpPr>
        <p:spPr>
          <a:xfrm>
            <a:off x="3612373" y="3379964"/>
            <a:ext cx="4636606" cy="954107"/>
          </a:xfrm>
          <a:prstGeom prst="rect">
            <a:avLst/>
          </a:prstGeom>
          <a:noFill/>
        </p:spPr>
        <p:txBody>
          <a:bodyPr wrap="none" rtlCol="0">
            <a:spAutoFit/>
          </a:bodyPr>
          <a:lstStyle/>
          <a:p>
            <a:r>
              <a:rPr kumimoji="1" lang="ja-JP" altLang="en-US" sz="2800" u="sng" dirty="0"/>
              <a:t>元本割れ</a:t>
            </a:r>
            <a:r>
              <a:rPr kumimoji="1" lang="ja-JP" altLang="en-US" sz="2800" dirty="0"/>
              <a:t>のリスクが低いか？</a:t>
            </a:r>
            <a:endParaRPr kumimoji="1" lang="en-US" altLang="ja-JP" sz="2800" dirty="0"/>
          </a:p>
          <a:p>
            <a:r>
              <a:rPr lang="ja-JP" altLang="en-US" sz="2800" u="sng" dirty="0"/>
              <a:t>発行体は信用</a:t>
            </a:r>
            <a:r>
              <a:rPr lang="ja-JP" altLang="en-US" sz="2800" dirty="0"/>
              <a:t>できるか？</a:t>
            </a:r>
            <a:endParaRPr kumimoji="1" lang="ja-JP" altLang="en-US" sz="2800" dirty="0"/>
          </a:p>
        </p:txBody>
      </p:sp>
      <p:sp>
        <p:nvSpPr>
          <p:cNvPr id="10" name="テキスト ボックス 9"/>
          <p:cNvSpPr txBox="1"/>
          <p:nvPr/>
        </p:nvSpPr>
        <p:spPr>
          <a:xfrm>
            <a:off x="3612373" y="5308922"/>
            <a:ext cx="5161189" cy="954107"/>
          </a:xfrm>
          <a:prstGeom prst="rect">
            <a:avLst/>
          </a:prstGeom>
          <a:noFill/>
        </p:spPr>
        <p:txBody>
          <a:bodyPr wrap="none" rtlCol="0">
            <a:spAutoFit/>
          </a:bodyPr>
          <a:lstStyle/>
          <a:p>
            <a:r>
              <a:rPr kumimoji="1" lang="ja-JP" altLang="en-US" sz="2800" dirty="0"/>
              <a:t>すぐに</a:t>
            </a:r>
            <a:r>
              <a:rPr kumimoji="1" lang="ja-JP" altLang="en-US" sz="2800" u="sng" dirty="0"/>
              <a:t>現金として引き出せる</a:t>
            </a:r>
            <a:r>
              <a:rPr kumimoji="1" lang="ja-JP" altLang="en-US" sz="2800" dirty="0"/>
              <a:t>か？</a:t>
            </a:r>
            <a:endParaRPr kumimoji="1" lang="en-US" altLang="ja-JP" sz="2800" dirty="0"/>
          </a:p>
          <a:p>
            <a:r>
              <a:rPr lang="ja-JP" altLang="en-US" sz="2800" u="sng" dirty="0"/>
              <a:t>少額の取引</a:t>
            </a:r>
            <a:r>
              <a:rPr lang="ja-JP" altLang="en-US" sz="2800" dirty="0"/>
              <a:t>は可能か？</a:t>
            </a:r>
            <a:endParaRPr lang="en-US" altLang="ja-JP" sz="2800" dirty="0"/>
          </a:p>
        </p:txBody>
      </p:sp>
      <p:sp>
        <p:nvSpPr>
          <p:cNvPr id="2" name="テキスト ボックス 1"/>
          <p:cNvSpPr txBox="1"/>
          <p:nvPr/>
        </p:nvSpPr>
        <p:spPr>
          <a:xfrm>
            <a:off x="601137" y="192167"/>
            <a:ext cx="7643439" cy="584775"/>
          </a:xfrm>
          <a:prstGeom prst="rect">
            <a:avLst/>
          </a:prstGeom>
          <a:noFill/>
        </p:spPr>
        <p:txBody>
          <a:bodyPr wrap="none" rtlCol="0">
            <a:spAutoFit/>
          </a:bodyPr>
          <a:lstStyle/>
          <a:p>
            <a:r>
              <a:rPr lang="ja-JP" altLang="en-US" sz="3200" u="sng" dirty="0"/>
              <a:t>エコファイナンス</a:t>
            </a:r>
            <a:r>
              <a:rPr lang="en-US" altLang="ja-JP" sz="3200" u="sng" dirty="0"/>
              <a:t>4</a:t>
            </a:r>
            <a:r>
              <a:rPr lang="ja-JP" altLang="en-US" sz="3200" u="sng" dirty="0"/>
              <a:t>類型それぞれの評価項目</a:t>
            </a:r>
          </a:p>
        </p:txBody>
      </p:sp>
      <p:graphicFrame>
        <p:nvGraphicFramePr>
          <p:cNvPr id="3" name="図表 2"/>
          <p:cNvGraphicFramePr/>
          <p:nvPr>
            <p:extLst>
              <p:ext uri="{D42A27DB-BD31-4B8C-83A1-F6EECF244321}">
                <p14:modId xmlns:p14="http://schemas.microsoft.com/office/powerpoint/2010/main" val="3325036215"/>
              </p:ext>
            </p:extLst>
          </p:nvPr>
        </p:nvGraphicFramePr>
        <p:xfrm>
          <a:off x="476972" y="129583"/>
          <a:ext cx="3822408" cy="6606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79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3000" r="-3000"/>
          </a:stretch>
        </a:blipFill>
        <a:effectLst/>
      </p:bgPr>
    </p:bg>
    <p:spTree>
      <p:nvGrpSpPr>
        <p:cNvPr id="1" name=""/>
        <p:cNvGrpSpPr/>
        <p:nvPr/>
      </p:nvGrpSpPr>
      <p:grpSpPr>
        <a:xfrm>
          <a:off x="0" y="0"/>
          <a:ext cx="0" cy="0"/>
          <a:chOff x="0" y="0"/>
          <a:chExt cx="0" cy="0"/>
        </a:xfrm>
      </p:grpSpPr>
      <p:sp>
        <p:nvSpPr>
          <p:cNvPr id="4" name="テキスト ボックス 3"/>
          <p:cNvSpPr txBox="1"/>
          <p:nvPr/>
        </p:nvSpPr>
        <p:spPr>
          <a:xfrm>
            <a:off x="688846" y="363241"/>
            <a:ext cx="8026556" cy="584776"/>
          </a:xfrm>
          <a:prstGeom prst="rect">
            <a:avLst/>
          </a:prstGeom>
          <a:noFill/>
        </p:spPr>
        <p:txBody>
          <a:bodyPr wrap="none" rtlCol="0">
            <a:spAutoFit/>
          </a:bodyPr>
          <a:lstStyle/>
          <a:p>
            <a:r>
              <a:rPr lang="ja-JP" altLang="en-US" sz="3200" dirty="0">
                <a:solidFill>
                  <a:prstClr val="black"/>
                </a:solidFill>
                <a:latin typeface="Calibri"/>
                <a:ea typeface="ＭＳ Ｐゴシック"/>
              </a:rPr>
              <a:t>私たちはさらに、独自に評価項目を設定した。</a:t>
            </a:r>
            <a:endParaRPr lang="en-US" altLang="ja-JP" sz="3200" dirty="0">
              <a:solidFill>
                <a:prstClr val="black"/>
              </a:solidFill>
              <a:latin typeface="Calibri"/>
              <a:ea typeface="ＭＳ Ｐゴシック"/>
            </a:endParaRPr>
          </a:p>
        </p:txBody>
      </p:sp>
      <p:sp>
        <p:nvSpPr>
          <p:cNvPr id="5" name="テキスト ボックス 4"/>
          <p:cNvSpPr txBox="1"/>
          <p:nvPr/>
        </p:nvSpPr>
        <p:spPr>
          <a:xfrm>
            <a:off x="3279398" y="1793037"/>
            <a:ext cx="5864602" cy="2554545"/>
          </a:xfrm>
          <a:prstGeom prst="rect">
            <a:avLst/>
          </a:prstGeom>
          <a:noFill/>
        </p:spPr>
        <p:txBody>
          <a:bodyPr wrap="square" rtlCol="0">
            <a:spAutoFit/>
          </a:bodyPr>
          <a:lstStyle/>
          <a:p>
            <a:r>
              <a:rPr lang="ja-JP" altLang="en-US" sz="3200" dirty="0">
                <a:solidFill>
                  <a:prstClr val="black"/>
                </a:solidFill>
                <a:latin typeface="Calibri"/>
                <a:ea typeface="ＭＳ Ｐゴシック"/>
              </a:rPr>
              <a:t>商品内容が分かりやすいか？</a:t>
            </a:r>
            <a:endParaRPr lang="en-US" altLang="ja-JP" sz="3200" dirty="0">
              <a:solidFill>
                <a:prstClr val="black"/>
              </a:solidFill>
              <a:latin typeface="Calibri"/>
              <a:ea typeface="ＭＳ Ｐゴシック"/>
            </a:endParaRPr>
          </a:p>
          <a:p>
            <a:r>
              <a:rPr lang="ja-JP" altLang="en-US" sz="3200" dirty="0">
                <a:solidFill>
                  <a:prstClr val="black"/>
                </a:solidFill>
                <a:latin typeface="Calibri"/>
                <a:ea typeface="ＭＳ Ｐゴシック"/>
              </a:rPr>
              <a:t>投資した</a:t>
            </a:r>
            <a:r>
              <a:rPr lang="ja-JP" altLang="en-US" sz="3200" u="sng" dirty="0">
                <a:solidFill>
                  <a:prstClr val="black"/>
                </a:solidFill>
                <a:latin typeface="Calibri"/>
                <a:ea typeface="ＭＳ Ｐゴシック"/>
              </a:rPr>
              <a:t>資金の利用先</a:t>
            </a:r>
            <a:r>
              <a:rPr lang="ja-JP" altLang="en-US" sz="3200" dirty="0">
                <a:solidFill>
                  <a:prstClr val="black"/>
                </a:solidFill>
                <a:latin typeface="Calibri"/>
                <a:ea typeface="ＭＳ Ｐゴシック"/>
              </a:rPr>
              <a:t>は明確か？</a:t>
            </a:r>
            <a:endParaRPr lang="en-US" altLang="ja-JP" sz="3200" dirty="0">
              <a:solidFill>
                <a:prstClr val="black"/>
              </a:solidFill>
              <a:latin typeface="Calibri"/>
              <a:ea typeface="ＭＳ Ｐゴシック"/>
            </a:endParaRPr>
          </a:p>
          <a:p>
            <a:r>
              <a:rPr lang="ja-JP" altLang="en-US" sz="3200" dirty="0">
                <a:solidFill>
                  <a:prstClr val="black"/>
                </a:solidFill>
                <a:latin typeface="Calibri"/>
                <a:ea typeface="ＭＳ Ｐゴシック"/>
              </a:rPr>
              <a:t>個人投資家が</a:t>
            </a:r>
            <a:r>
              <a:rPr lang="ja-JP" altLang="en-US" sz="3200" u="sng" dirty="0">
                <a:solidFill>
                  <a:prstClr val="black"/>
                </a:solidFill>
                <a:latin typeface="Calibri"/>
                <a:ea typeface="ＭＳ Ｐゴシック"/>
              </a:rPr>
              <a:t>環境貢献を実感</a:t>
            </a:r>
            <a:r>
              <a:rPr lang="ja-JP" altLang="en-US" sz="3200" dirty="0">
                <a:solidFill>
                  <a:prstClr val="black"/>
                </a:solidFill>
                <a:latin typeface="Calibri"/>
                <a:ea typeface="ＭＳ Ｐゴシック"/>
              </a:rPr>
              <a:t>できるか？</a:t>
            </a:r>
            <a:endParaRPr lang="en-US" altLang="ja-JP" sz="3200" dirty="0">
              <a:solidFill>
                <a:prstClr val="black"/>
              </a:solidFill>
              <a:latin typeface="Calibri"/>
              <a:ea typeface="ＭＳ Ｐゴシック"/>
            </a:endParaRPr>
          </a:p>
        </p:txBody>
      </p:sp>
      <p:sp>
        <p:nvSpPr>
          <p:cNvPr id="10" name="テキスト ボックス 9"/>
          <p:cNvSpPr txBox="1"/>
          <p:nvPr/>
        </p:nvSpPr>
        <p:spPr>
          <a:xfrm>
            <a:off x="969270" y="4099483"/>
            <a:ext cx="184666" cy="369332"/>
          </a:xfrm>
          <a:prstGeom prst="rect">
            <a:avLst/>
          </a:prstGeom>
          <a:noFill/>
        </p:spPr>
        <p:txBody>
          <a:bodyPr wrap="none" rtlCol="0">
            <a:spAutoFit/>
          </a:bodyPr>
          <a:lstStyle/>
          <a:p>
            <a:endParaRPr lang="ja-JP" altLang="en-US" dirty="0">
              <a:solidFill>
                <a:prstClr val="black"/>
              </a:solidFill>
              <a:latin typeface="Calibri"/>
              <a:ea typeface="ＭＳ Ｐゴシック"/>
            </a:endParaRPr>
          </a:p>
        </p:txBody>
      </p:sp>
      <p:sp>
        <p:nvSpPr>
          <p:cNvPr id="9" name="山形 8"/>
          <p:cNvSpPr/>
          <p:nvPr/>
        </p:nvSpPr>
        <p:spPr>
          <a:xfrm>
            <a:off x="152139" y="2066632"/>
            <a:ext cx="3120008" cy="1536035"/>
          </a:xfrm>
          <a:prstGeom prst="chevron">
            <a:avLst/>
          </a:prstGeom>
          <a:solidFill>
            <a:schemeClr val="accent6"/>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テキスト ボックス 6"/>
          <p:cNvSpPr txBox="1"/>
          <p:nvPr/>
        </p:nvSpPr>
        <p:spPr>
          <a:xfrm>
            <a:off x="750640" y="2033007"/>
            <a:ext cx="2031325" cy="1569660"/>
          </a:xfrm>
          <a:prstGeom prst="rect">
            <a:avLst/>
          </a:prstGeom>
          <a:noFill/>
        </p:spPr>
        <p:txBody>
          <a:bodyPr wrap="none" rtlCol="0">
            <a:spAutoFit/>
          </a:bodyPr>
          <a:lstStyle/>
          <a:p>
            <a:pPr algn="ctr"/>
            <a:r>
              <a:rPr lang="ja-JP" altLang="en-US" sz="4800" dirty="0">
                <a:solidFill>
                  <a:srgbClr val="FFFFFF"/>
                </a:solidFill>
                <a:latin typeface="Calibri"/>
                <a:ea typeface="ＭＳ Ｐゴシック"/>
              </a:rPr>
              <a:t>エコ</a:t>
            </a:r>
            <a:endParaRPr lang="en-US" altLang="ja-JP" sz="4800" dirty="0">
              <a:solidFill>
                <a:srgbClr val="FFFFFF"/>
              </a:solidFill>
              <a:latin typeface="Calibri"/>
              <a:ea typeface="ＭＳ Ｐゴシック"/>
            </a:endParaRPr>
          </a:p>
          <a:p>
            <a:pPr algn="ctr"/>
            <a:r>
              <a:rPr lang="ja-JP" altLang="en-US" sz="4800" dirty="0">
                <a:solidFill>
                  <a:srgbClr val="FFFFFF"/>
                </a:solidFill>
                <a:latin typeface="Calibri"/>
                <a:ea typeface="ＭＳ Ｐゴシック"/>
              </a:rPr>
              <a:t>実感度</a:t>
            </a:r>
          </a:p>
        </p:txBody>
      </p:sp>
      <p:sp>
        <p:nvSpPr>
          <p:cNvPr id="2" name="正方形/長方形 1"/>
          <p:cNvSpPr/>
          <p:nvPr/>
        </p:nvSpPr>
        <p:spPr>
          <a:xfrm>
            <a:off x="1153935" y="5432572"/>
            <a:ext cx="7277795" cy="1077218"/>
          </a:xfrm>
          <a:prstGeom prst="rect">
            <a:avLst/>
          </a:prstGeom>
        </p:spPr>
        <p:txBody>
          <a:bodyPr wrap="square">
            <a:spAutoFit/>
          </a:bodyPr>
          <a:lstStyle/>
          <a:p>
            <a:pPr algn="ctr"/>
            <a:r>
              <a:rPr lang="ja-JP" altLang="en-US" sz="3200" b="1" u="sng" dirty="0">
                <a:solidFill>
                  <a:prstClr val="black"/>
                </a:solidFill>
                <a:ea typeface="ＭＳ Ｐゴシック"/>
              </a:rPr>
              <a:t>収益性</a:t>
            </a:r>
            <a:r>
              <a:rPr lang="ja-JP" altLang="en-US" sz="3200" b="1" dirty="0">
                <a:solidFill>
                  <a:prstClr val="black"/>
                </a:solidFill>
                <a:ea typeface="ＭＳ Ｐゴシック"/>
              </a:rPr>
              <a:t>、</a:t>
            </a:r>
            <a:r>
              <a:rPr lang="ja-JP" altLang="en-US" sz="3200" b="1" u="sng" dirty="0">
                <a:solidFill>
                  <a:prstClr val="black"/>
                </a:solidFill>
                <a:ea typeface="ＭＳ Ｐゴシック"/>
              </a:rPr>
              <a:t>安全性</a:t>
            </a:r>
            <a:r>
              <a:rPr lang="ja-JP" altLang="en-US" sz="3200" b="1" dirty="0">
                <a:solidFill>
                  <a:prstClr val="black"/>
                </a:solidFill>
                <a:ea typeface="ＭＳ Ｐゴシック"/>
              </a:rPr>
              <a:t>、</a:t>
            </a:r>
            <a:r>
              <a:rPr lang="ja-JP" altLang="en-US" sz="3200" b="1" u="sng" dirty="0">
                <a:solidFill>
                  <a:prstClr val="black"/>
                </a:solidFill>
                <a:ea typeface="ＭＳ Ｐゴシック"/>
              </a:rPr>
              <a:t>流動性</a:t>
            </a:r>
            <a:r>
              <a:rPr lang="ja-JP" altLang="en-US" sz="3200" b="1" dirty="0">
                <a:solidFill>
                  <a:prstClr val="black"/>
                </a:solidFill>
                <a:ea typeface="ＭＳ Ｐゴシック"/>
              </a:rPr>
              <a:t>、</a:t>
            </a:r>
            <a:r>
              <a:rPr lang="ja-JP" altLang="en-US" sz="3200" b="1" u="sng" dirty="0">
                <a:solidFill>
                  <a:prstClr val="black"/>
                </a:solidFill>
                <a:ea typeface="ＭＳ Ｐゴシック"/>
              </a:rPr>
              <a:t>エコ実感度</a:t>
            </a:r>
            <a:r>
              <a:rPr lang="ja-JP" altLang="en-US" sz="3200" b="1" dirty="0">
                <a:solidFill>
                  <a:prstClr val="black"/>
                </a:solidFill>
                <a:ea typeface="ＭＳ Ｐゴシック"/>
              </a:rPr>
              <a:t>の</a:t>
            </a:r>
            <a:endParaRPr lang="en-US" altLang="ja-JP" sz="3200" b="1" dirty="0">
              <a:solidFill>
                <a:prstClr val="black"/>
              </a:solidFill>
              <a:ea typeface="ＭＳ Ｐゴシック"/>
            </a:endParaRPr>
          </a:p>
          <a:p>
            <a:pPr algn="ctr"/>
            <a:r>
              <a:rPr lang="ja-JP" altLang="en-US" sz="3200" b="1" dirty="0">
                <a:solidFill>
                  <a:prstClr val="black"/>
                </a:solidFill>
                <a:ea typeface="ＭＳ Ｐゴシック"/>
              </a:rPr>
              <a:t>４つを評価項目とし、各類型を評価する。</a:t>
            </a:r>
            <a:endParaRPr lang="en-US" altLang="ja-JP" sz="3200" b="1" dirty="0">
              <a:solidFill>
                <a:prstClr val="black"/>
              </a:solidFill>
              <a:ea typeface="ＭＳ Ｐゴシック"/>
            </a:endParaRPr>
          </a:p>
        </p:txBody>
      </p:sp>
    </p:spTree>
    <p:extLst>
      <p:ext uri="{BB962C8B-B14F-4D97-AF65-F5344CB8AC3E}">
        <p14:creationId xmlns:p14="http://schemas.microsoft.com/office/powerpoint/2010/main" val="3496508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3" cstate="email"/>
          <a:stretch>
            <a:fillRect/>
          </a:stretch>
        </p:blipFill>
        <p:spPr>
          <a:xfrm>
            <a:off x="1187624" y="1007815"/>
            <a:ext cx="6398534" cy="4498453"/>
          </a:xfrm>
          <a:prstGeom prst="rect">
            <a:avLst/>
          </a:prstGeom>
        </p:spPr>
      </p:pic>
      <p:sp>
        <p:nvSpPr>
          <p:cNvPr id="5" name="テキスト ボックス 4"/>
          <p:cNvSpPr txBox="1"/>
          <p:nvPr/>
        </p:nvSpPr>
        <p:spPr>
          <a:xfrm>
            <a:off x="131280" y="5448300"/>
            <a:ext cx="9111145" cy="369888"/>
          </a:xfrm>
          <a:prstGeom prst="rect">
            <a:avLst/>
          </a:prstGeom>
          <a:noFill/>
        </p:spPr>
        <p:txBody>
          <a:bodyPr wrap="square" rtlCol="0" anchor="t">
            <a:spAutoFit/>
          </a:bodyPr>
          <a:lstStyle/>
          <a:p>
            <a:r>
              <a:rPr lang="en-US" altLang="ja-JP" b="1" dirty="0">
                <a:solidFill>
                  <a:prstClr val="black"/>
                </a:solidFill>
                <a:latin typeface="Calibri"/>
                <a:ea typeface="ＭＳ Ｐゴシック"/>
              </a:rPr>
              <a:t>(</a:t>
            </a:r>
            <a:r>
              <a:rPr lang="ja-JP" altLang="en-US" b="1" dirty="0">
                <a:solidFill>
                  <a:prstClr val="black"/>
                </a:solidFill>
                <a:latin typeface="Calibri"/>
                <a:ea typeface="ＭＳ Ｐゴシック"/>
              </a:rPr>
              <a:t>金融広報中央委員会</a:t>
            </a:r>
            <a:r>
              <a:rPr lang="en-US" altLang="ja-JP" b="1" dirty="0">
                <a:solidFill>
                  <a:prstClr val="black"/>
                </a:solidFill>
                <a:latin typeface="Calibri"/>
                <a:ea typeface="ＭＳ Ｐゴシック"/>
              </a:rPr>
              <a:t>(2015)</a:t>
            </a:r>
            <a:r>
              <a:rPr lang="ja-JP" altLang="en-US" b="1" dirty="0">
                <a:solidFill>
                  <a:prstClr val="black"/>
                </a:solidFill>
                <a:latin typeface="Calibri"/>
                <a:ea typeface="ＭＳ Ｐゴシック"/>
              </a:rPr>
              <a:t>「家計の金融行動に関する世論調査」を基に独自に作成</a:t>
            </a:r>
            <a:r>
              <a:rPr lang="en-US" altLang="ja-JP" b="1" dirty="0">
                <a:solidFill>
                  <a:prstClr val="black"/>
                </a:solidFill>
                <a:latin typeface="Calibri"/>
                <a:ea typeface="ＭＳ Ｐゴシック"/>
              </a:rPr>
              <a:t>)</a:t>
            </a:r>
            <a:endParaRPr lang="en-US" altLang="ja-JP" dirty="0">
              <a:solidFill>
                <a:prstClr val="black"/>
              </a:solidFill>
              <a:latin typeface="Calibri"/>
              <a:ea typeface="ＭＳ Ｐゴシック"/>
            </a:endParaRPr>
          </a:p>
        </p:txBody>
      </p:sp>
      <p:sp>
        <p:nvSpPr>
          <p:cNvPr id="6" name="テキスト ボックス 5"/>
          <p:cNvSpPr txBox="1"/>
          <p:nvPr/>
        </p:nvSpPr>
        <p:spPr>
          <a:xfrm>
            <a:off x="179512" y="176818"/>
            <a:ext cx="8631936" cy="830997"/>
          </a:xfrm>
          <a:prstGeom prst="rect">
            <a:avLst/>
          </a:prstGeom>
          <a:noFill/>
        </p:spPr>
        <p:txBody>
          <a:bodyPr wrap="square" rtlCol="0">
            <a:spAutoFit/>
          </a:bodyPr>
          <a:lstStyle/>
          <a:p>
            <a:r>
              <a:rPr lang="ja-JP" altLang="en-US" sz="2400" dirty="0">
                <a:solidFill>
                  <a:prstClr val="black"/>
                </a:solidFill>
                <a:latin typeface="Calibri"/>
                <a:ea typeface="ＭＳ Ｐゴシック"/>
              </a:rPr>
              <a:t>以下の表は、個人投資家が投資するときに重要視する項目を表している。私たちはこれらを参考に先ほどの評価項目を選定した。</a:t>
            </a:r>
          </a:p>
        </p:txBody>
      </p:sp>
      <p:sp>
        <p:nvSpPr>
          <p:cNvPr id="2" name="テキスト ボックス 1"/>
          <p:cNvSpPr txBox="1"/>
          <p:nvPr/>
        </p:nvSpPr>
        <p:spPr>
          <a:xfrm>
            <a:off x="1405145" y="5788973"/>
            <a:ext cx="5963492" cy="1354217"/>
          </a:xfrm>
          <a:prstGeom prst="rect">
            <a:avLst/>
          </a:prstGeom>
          <a:noFill/>
        </p:spPr>
        <p:txBody>
          <a:bodyPr wrap="none" rtlCol="0">
            <a:spAutoFit/>
          </a:bodyPr>
          <a:lstStyle/>
          <a:p>
            <a:pPr algn="ctr"/>
            <a:r>
              <a:rPr lang="ja-JP" altLang="en-US" sz="3200" dirty="0">
                <a:solidFill>
                  <a:schemeClr val="accent6"/>
                </a:solidFill>
                <a:latin typeface="Calibri"/>
                <a:ea typeface="ＭＳ Ｐゴシック"/>
              </a:rPr>
              <a:t>安全性＞流動性＞収益性の順で</a:t>
            </a:r>
            <a:endParaRPr lang="en-US" altLang="ja-JP" sz="3200" dirty="0">
              <a:solidFill>
                <a:schemeClr val="accent6"/>
              </a:solidFill>
              <a:latin typeface="Calibri"/>
              <a:ea typeface="ＭＳ Ｐゴシック"/>
            </a:endParaRPr>
          </a:p>
          <a:p>
            <a:pPr algn="ctr"/>
            <a:r>
              <a:rPr lang="ja-JP" altLang="en-US" sz="3200" dirty="0">
                <a:solidFill>
                  <a:schemeClr val="accent6"/>
                </a:solidFill>
                <a:latin typeface="Calibri"/>
                <a:ea typeface="ＭＳ Ｐゴシック"/>
              </a:rPr>
              <a:t>個人投資家に重要視されている。</a:t>
            </a:r>
          </a:p>
          <a:p>
            <a:endParaRPr lang="ja-JP" altLang="en-US" dirty="0">
              <a:solidFill>
                <a:prstClr val="black"/>
              </a:solidFill>
              <a:latin typeface="Calibri"/>
              <a:ea typeface="ＭＳ Ｐゴシック"/>
            </a:endParaRPr>
          </a:p>
        </p:txBody>
      </p:sp>
    </p:spTree>
    <p:extLst>
      <p:ext uri="{BB962C8B-B14F-4D97-AF65-F5344CB8AC3E}">
        <p14:creationId xmlns:p14="http://schemas.microsoft.com/office/powerpoint/2010/main" val="65330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2345412820"/>
              </p:ext>
            </p:extLst>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1622501060"/>
              </p:ext>
            </p:extLst>
          </p:nvPr>
        </p:nvGraphicFramePr>
        <p:xfrm>
          <a:off x="0" y="13716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3652742188"/>
              </p:ext>
            </p:extLst>
          </p:nvPr>
        </p:nvGraphicFramePr>
        <p:xfrm>
          <a:off x="4572000" y="13716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p:cNvGraphicFramePr>
            <a:graphicFrameLocks/>
          </p:cNvGraphicFramePr>
          <p:nvPr>
            <p:extLst>
              <p:ext uri="{D42A27DB-BD31-4B8C-83A1-F6EECF244321}">
                <p14:modId xmlns:p14="http://schemas.microsoft.com/office/powerpoint/2010/main" val="3391791006"/>
              </p:ext>
            </p:extLst>
          </p:nvPr>
        </p:nvGraphicFramePr>
        <p:xfrm>
          <a:off x="0" y="4105055"/>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 name="テキスト ボックス 1"/>
          <p:cNvSpPr txBox="1"/>
          <p:nvPr/>
        </p:nvSpPr>
        <p:spPr>
          <a:xfrm>
            <a:off x="424270" y="147976"/>
            <a:ext cx="8295460" cy="584776"/>
          </a:xfrm>
          <a:prstGeom prst="rect">
            <a:avLst/>
          </a:prstGeom>
          <a:noFill/>
        </p:spPr>
        <p:txBody>
          <a:bodyPr wrap="none" rtlCol="0">
            <a:spAutoFit/>
          </a:bodyPr>
          <a:lstStyle/>
          <a:p>
            <a:r>
              <a:rPr lang="ja-JP" altLang="en-US" sz="3200" u="sng" dirty="0">
                <a:solidFill>
                  <a:prstClr val="black"/>
                </a:solidFill>
                <a:latin typeface="Calibri"/>
                <a:ea typeface="ＭＳ Ｐゴシック"/>
              </a:rPr>
              <a:t>私たちが評価したエコファイナンス</a:t>
            </a:r>
            <a:r>
              <a:rPr lang="en-US" altLang="ja-JP" sz="3200" u="sng" dirty="0">
                <a:solidFill>
                  <a:prstClr val="black"/>
                </a:solidFill>
                <a:latin typeface="Calibri"/>
                <a:ea typeface="ＭＳ Ｐゴシック"/>
              </a:rPr>
              <a:t>4</a:t>
            </a:r>
            <a:r>
              <a:rPr lang="ja-JP" altLang="en-US" sz="3200" u="sng" dirty="0">
                <a:solidFill>
                  <a:prstClr val="black"/>
                </a:solidFill>
                <a:latin typeface="Calibri"/>
                <a:ea typeface="ＭＳ Ｐゴシック"/>
              </a:rPr>
              <a:t>類型の特徴</a:t>
            </a:r>
          </a:p>
        </p:txBody>
      </p:sp>
    </p:spTree>
    <p:extLst>
      <p:ext uri="{BB962C8B-B14F-4D97-AF65-F5344CB8AC3E}">
        <p14:creationId xmlns:p14="http://schemas.microsoft.com/office/powerpoint/2010/main" val="356610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3134387802"/>
              </p:ext>
            </p:extLst>
          </p:nvPr>
        </p:nvGraphicFramePr>
        <p:xfrm>
          <a:off x="1143000" y="0"/>
          <a:ext cx="6858000" cy="6845300"/>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吹き出し 4"/>
          <p:cNvSpPr/>
          <p:nvPr/>
        </p:nvSpPr>
        <p:spPr>
          <a:xfrm>
            <a:off x="100583" y="646331"/>
            <a:ext cx="3463305" cy="1913989"/>
          </a:xfrm>
          <a:prstGeom prst="wedgeRoundRectCallout">
            <a:avLst>
              <a:gd name="adj1" fmla="val -8091"/>
              <a:gd name="adj2" fmla="val 79756"/>
              <a:gd name="adj3" fmla="val 16667"/>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dirty="0">
                <a:solidFill>
                  <a:prstClr val="black"/>
                </a:solidFill>
                <a:latin typeface="Calibri"/>
                <a:ea typeface="ＭＳ Ｐゴシック"/>
              </a:rPr>
              <a:t>資金の使われ方が明確で、それによる環境貢献の成果も公開される</a:t>
            </a:r>
            <a:endParaRPr lang="en-US" altLang="ja-JP" sz="2400" dirty="0">
              <a:solidFill>
                <a:prstClr val="black"/>
              </a:solidFill>
              <a:latin typeface="Calibri"/>
              <a:ea typeface="ＭＳ Ｐゴシック"/>
            </a:endParaRPr>
          </a:p>
          <a:p>
            <a:pPr algn="ctr"/>
            <a:r>
              <a:rPr lang="ja-JP" altLang="en-US" sz="2400" dirty="0">
                <a:solidFill>
                  <a:prstClr val="black"/>
                </a:solidFill>
                <a:latin typeface="Calibri"/>
                <a:ea typeface="ＭＳ Ｐゴシック"/>
              </a:rPr>
              <a:t>エコ実感度：</a:t>
            </a:r>
            <a:endParaRPr lang="en-US" altLang="ja-JP" sz="2400" dirty="0">
              <a:solidFill>
                <a:prstClr val="black"/>
              </a:solidFill>
              <a:latin typeface="Calibri"/>
              <a:ea typeface="ＭＳ Ｐゴシック"/>
            </a:endParaRPr>
          </a:p>
          <a:p>
            <a:pPr algn="ctr"/>
            <a:r>
              <a:rPr lang="ja-JP" altLang="en-US" sz="3200" dirty="0">
                <a:solidFill>
                  <a:srgbClr val="F79646"/>
                </a:solidFill>
                <a:latin typeface="Calibri"/>
                <a:ea typeface="ＭＳ Ｐゴシック"/>
              </a:rPr>
              <a:t>非常に高い</a:t>
            </a:r>
            <a:endParaRPr lang="en-US" altLang="ja-JP" sz="3200" dirty="0">
              <a:solidFill>
                <a:srgbClr val="F79646"/>
              </a:solidFill>
              <a:latin typeface="Calibri"/>
              <a:ea typeface="ＭＳ Ｐゴシック"/>
            </a:endParaRPr>
          </a:p>
        </p:txBody>
      </p:sp>
      <p:sp>
        <p:nvSpPr>
          <p:cNvPr id="6" name="角丸四角形吹き出し 5"/>
          <p:cNvSpPr/>
          <p:nvPr/>
        </p:nvSpPr>
        <p:spPr>
          <a:xfrm>
            <a:off x="5325412" y="5102074"/>
            <a:ext cx="3639076" cy="1444008"/>
          </a:xfrm>
          <a:prstGeom prst="wedgeRoundRectCallout">
            <a:avLst>
              <a:gd name="adj1" fmla="val -56127"/>
              <a:gd name="adj2" fmla="val 10812"/>
              <a:gd name="adj3" fmla="val 16667"/>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dirty="0">
                <a:solidFill>
                  <a:prstClr val="black"/>
                </a:solidFill>
                <a:latin typeface="Calibri"/>
                <a:ea typeface="ＭＳ Ｐゴシック"/>
              </a:rPr>
              <a:t>原則として中途解約は</a:t>
            </a:r>
            <a:endParaRPr lang="en-US" altLang="ja-JP" sz="2400" dirty="0">
              <a:solidFill>
                <a:prstClr val="black"/>
              </a:solidFill>
              <a:latin typeface="Calibri"/>
              <a:ea typeface="ＭＳ Ｐゴシック"/>
            </a:endParaRPr>
          </a:p>
          <a:p>
            <a:r>
              <a:rPr lang="ja-JP" altLang="en-US" sz="2400" dirty="0">
                <a:solidFill>
                  <a:prstClr val="black"/>
                </a:solidFill>
                <a:latin typeface="Calibri"/>
                <a:ea typeface="ＭＳ Ｐゴシック"/>
              </a:rPr>
              <a:t>できない</a:t>
            </a:r>
            <a:endParaRPr lang="en-US" altLang="ja-JP" sz="2400" dirty="0">
              <a:solidFill>
                <a:prstClr val="black"/>
              </a:solidFill>
              <a:latin typeface="Calibri"/>
              <a:ea typeface="ＭＳ Ｐゴシック"/>
            </a:endParaRPr>
          </a:p>
          <a:p>
            <a:pPr algn="ctr"/>
            <a:r>
              <a:rPr lang="ja-JP" altLang="en-US" sz="2400" dirty="0">
                <a:solidFill>
                  <a:prstClr val="black"/>
                </a:solidFill>
                <a:latin typeface="Calibri"/>
                <a:ea typeface="ＭＳ Ｐゴシック"/>
              </a:rPr>
              <a:t>流動性：</a:t>
            </a:r>
            <a:r>
              <a:rPr lang="ja-JP" altLang="en-US" sz="3200" dirty="0">
                <a:solidFill>
                  <a:srgbClr val="F79646"/>
                </a:solidFill>
                <a:latin typeface="Calibri"/>
                <a:ea typeface="ＭＳ Ｐゴシック"/>
              </a:rPr>
              <a:t>非常に低い</a:t>
            </a:r>
          </a:p>
        </p:txBody>
      </p:sp>
      <p:sp>
        <p:nvSpPr>
          <p:cNvPr id="11" name="テキスト ボックス 10"/>
          <p:cNvSpPr txBox="1"/>
          <p:nvPr/>
        </p:nvSpPr>
        <p:spPr>
          <a:xfrm>
            <a:off x="3230602" y="0"/>
            <a:ext cx="2682796" cy="646331"/>
          </a:xfrm>
          <a:prstGeom prst="rect">
            <a:avLst/>
          </a:prstGeom>
          <a:noFill/>
        </p:spPr>
        <p:txBody>
          <a:bodyPr wrap="none" rtlCol="0">
            <a:spAutoFit/>
          </a:bodyPr>
          <a:lstStyle/>
          <a:p>
            <a:r>
              <a:rPr lang="en-US" altLang="ja-JP" sz="3600" u="sng" dirty="0">
                <a:solidFill>
                  <a:prstClr val="black"/>
                </a:solidFill>
                <a:latin typeface="Calibri"/>
                <a:ea typeface="ＭＳ Ｐゴシック"/>
              </a:rPr>
              <a:t>(A)</a:t>
            </a:r>
            <a:r>
              <a:rPr lang="ja-JP" altLang="en-US" sz="3600" u="sng" dirty="0">
                <a:solidFill>
                  <a:prstClr val="black"/>
                </a:solidFill>
                <a:latin typeface="Calibri"/>
                <a:ea typeface="ＭＳ Ｐゴシック"/>
              </a:rPr>
              <a:t> 市民出資</a:t>
            </a:r>
          </a:p>
        </p:txBody>
      </p:sp>
    </p:spTree>
    <p:extLst>
      <p:ext uri="{BB962C8B-B14F-4D97-AF65-F5344CB8AC3E}">
        <p14:creationId xmlns:p14="http://schemas.microsoft.com/office/powerpoint/2010/main" val="80153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1209611761"/>
              </p:ext>
            </p:extLst>
          </p:nvPr>
        </p:nvGraphicFramePr>
        <p:xfrm>
          <a:off x="940870" y="-69122"/>
          <a:ext cx="6858000" cy="6819900"/>
        </p:xfrm>
        <a:graphic>
          <a:graphicData uri="http://schemas.openxmlformats.org/drawingml/2006/chart">
            <c:chart xmlns:c="http://schemas.openxmlformats.org/drawingml/2006/chart" xmlns:r="http://schemas.openxmlformats.org/officeDocument/2006/relationships" r:id="rId2"/>
          </a:graphicData>
        </a:graphic>
      </p:graphicFrame>
      <p:sp>
        <p:nvSpPr>
          <p:cNvPr id="4" name="角丸四角形吹き出し 3"/>
          <p:cNvSpPr/>
          <p:nvPr/>
        </p:nvSpPr>
        <p:spPr>
          <a:xfrm>
            <a:off x="5826759" y="679178"/>
            <a:ext cx="3228113" cy="1493102"/>
          </a:xfrm>
          <a:prstGeom prst="wedgeRoundRectCallout">
            <a:avLst>
              <a:gd name="adj1" fmla="val -70341"/>
              <a:gd name="adj2" fmla="val -28311"/>
              <a:gd name="adj3" fmla="val 16667"/>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dirty="0">
                <a:solidFill>
                  <a:srgbClr val="000000"/>
                </a:solidFill>
                <a:latin typeface="Calibri"/>
                <a:ea typeface="ＭＳ Ｐゴシック"/>
              </a:rPr>
              <a:t>利回りが６％</a:t>
            </a:r>
            <a:r>
              <a:rPr lang="en-US" altLang="ja-JP" sz="2400" dirty="0">
                <a:solidFill>
                  <a:srgbClr val="000000"/>
                </a:solidFill>
                <a:latin typeface="Calibri"/>
                <a:ea typeface="ＭＳ Ｐゴシック"/>
              </a:rPr>
              <a:t>*</a:t>
            </a:r>
            <a:r>
              <a:rPr lang="ja-JP" altLang="en-US" sz="2400" dirty="0">
                <a:solidFill>
                  <a:srgbClr val="000000"/>
                </a:solidFill>
                <a:latin typeface="Calibri"/>
                <a:ea typeface="ＭＳ Ｐゴシック"/>
              </a:rPr>
              <a:t>程度で安定している</a:t>
            </a:r>
            <a:endParaRPr lang="en-US" altLang="ja-JP" sz="2400" dirty="0">
              <a:solidFill>
                <a:srgbClr val="000000"/>
              </a:solidFill>
              <a:latin typeface="Calibri"/>
              <a:ea typeface="ＭＳ Ｐゴシック"/>
            </a:endParaRPr>
          </a:p>
          <a:p>
            <a:r>
              <a:rPr lang="ja-JP" altLang="en-US" sz="2400" dirty="0">
                <a:solidFill>
                  <a:srgbClr val="000000"/>
                </a:solidFill>
                <a:latin typeface="Calibri"/>
                <a:ea typeface="ＭＳ Ｐゴシック"/>
              </a:rPr>
              <a:t>収益性：</a:t>
            </a:r>
            <a:r>
              <a:rPr lang="ja-JP" altLang="en-US" sz="2800" dirty="0">
                <a:solidFill>
                  <a:srgbClr val="F79646"/>
                </a:solidFill>
                <a:latin typeface="Calibri"/>
                <a:ea typeface="ＭＳ Ｐゴシック"/>
              </a:rPr>
              <a:t>非常に高い</a:t>
            </a:r>
          </a:p>
        </p:txBody>
      </p:sp>
      <p:sp>
        <p:nvSpPr>
          <p:cNvPr id="6" name="テキスト ボックス 5"/>
          <p:cNvSpPr txBox="1"/>
          <p:nvPr/>
        </p:nvSpPr>
        <p:spPr>
          <a:xfrm>
            <a:off x="1669665" y="19337"/>
            <a:ext cx="5804669" cy="646331"/>
          </a:xfrm>
          <a:prstGeom prst="rect">
            <a:avLst/>
          </a:prstGeom>
          <a:noFill/>
        </p:spPr>
        <p:txBody>
          <a:bodyPr wrap="none" rtlCol="0">
            <a:spAutoFit/>
          </a:bodyPr>
          <a:lstStyle/>
          <a:p>
            <a:r>
              <a:rPr lang="en-US" altLang="ja-JP" sz="3600" u="sng" dirty="0">
                <a:solidFill>
                  <a:prstClr val="black"/>
                </a:solidFill>
                <a:latin typeface="Calibri"/>
                <a:ea typeface="ＭＳ Ｐゴシック"/>
              </a:rPr>
              <a:t>(B) </a:t>
            </a:r>
            <a:r>
              <a:rPr lang="ja-JP" altLang="en-US" sz="3600" u="sng" dirty="0">
                <a:solidFill>
                  <a:prstClr val="black"/>
                </a:solidFill>
                <a:latin typeface="Calibri"/>
                <a:ea typeface="ＭＳ Ｐゴシック"/>
              </a:rPr>
              <a:t>エコクラウドファンディング</a:t>
            </a:r>
          </a:p>
        </p:txBody>
      </p:sp>
      <p:sp>
        <p:nvSpPr>
          <p:cNvPr id="7" name="角丸四角形吹き出し 6"/>
          <p:cNvSpPr/>
          <p:nvPr/>
        </p:nvSpPr>
        <p:spPr>
          <a:xfrm>
            <a:off x="167115" y="4845856"/>
            <a:ext cx="3431438" cy="1904922"/>
          </a:xfrm>
          <a:prstGeom prst="wedgeRoundRectCallout">
            <a:avLst>
              <a:gd name="adj1" fmla="val -7469"/>
              <a:gd name="adj2" fmla="val -107654"/>
              <a:gd name="adj3" fmla="val 16667"/>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dirty="0">
                <a:solidFill>
                  <a:prstClr val="black"/>
                </a:solidFill>
                <a:latin typeface="Calibri"/>
                <a:ea typeface="ＭＳ Ｐゴシック"/>
              </a:rPr>
              <a:t>投資先の事業を選ぶことはできるが、資金の利用は不透明である</a:t>
            </a:r>
            <a:endParaRPr lang="en-US" altLang="ja-JP" sz="2400" dirty="0">
              <a:solidFill>
                <a:prstClr val="black"/>
              </a:solidFill>
              <a:latin typeface="Calibri"/>
              <a:ea typeface="ＭＳ Ｐゴシック"/>
            </a:endParaRPr>
          </a:p>
          <a:p>
            <a:pPr algn="ctr"/>
            <a:r>
              <a:rPr lang="ja-JP" altLang="en-US" sz="2400" dirty="0">
                <a:solidFill>
                  <a:prstClr val="black"/>
                </a:solidFill>
                <a:latin typeface="Calibri"/>
                <a:ea typeface="ＭＳ Ｐゴシック"/>
              </a:rPr>
              <a:t>エコ実感度：</a:t>
            </a:r>
            <a:r>
              <a:rPr lang="ja-JP" altLang="en-US" sz="2800" dirty="0">
                <a:solidFill>
                  <a:srgbClr val="F79646"/>
                </a:solidFill>
                <a:latin typeface="Calibri"/>
                <a:ea typeface="ＭＳ Ｐゴシック"/>
              </a:rPr>
              <a:t>やや低い</a:t>
            </a:r>
            <a:endParaRPr lang="en-US" altLang="ja-JP" sz="2800" dirty="0">
              <a:solidFill>
                <a:srgbClr val="F79646"/>
              </a:solidFill>
              <a:latin typeface="Calibri"/>
              <a:ea typeface="ＭＳ Ｐゴシック"/>
            </a:endParaRPr>
          </a:p>
        </p:txBody>
      </p:sp>
      <p:sp>
        <p:nvSpPr>
          <p:cNvPr id="2" name="テキスト ボックス 1"/>
          <p:cNvSpPr txBox="1"/>
          <p:nvPr/>
        </p:nvSpPr>
        <p:spPr>
          <a:xfrm>
            <a:off x="6208294" y="2386430"/>
            <a:ext cx="2935706" cy="369332"/>
          </a:xfrm>
          <a:prstGeom prst="rect">
            <a:avLst/>
          </a:prstGeom>
          <a:noFill/>
        </p:spPr>
        <p:txBody>
          <a:bodyPr wrap="square" rtlCol="0">
            <a:spAutoFit/>
          </a:bodyPr>
          <a:lstStyle/>
          <a:p>
            <a:r>
              <a:rPr lang="en-US" altLang="ja-JP" dirty="0"/>
              <a:t>*</a:t>
            </a:r>
            <a:r>
              <a:rPr lang="ja-JP" altLang="en-US" dirty="0"/>
              <a:t>某企業への訪問調査より</a:t>
            </a:r>
            <a:endParaRPr kumimoji="1" lang="ja-JP" altLang="en-US" dirty="0"/>
          </a:p>
        </p:txBody>
      </p:sp>
    </p:spTree>
    <p:extLst>
      <p:ext uri="{BB962C8B-B14F-4D97-AF65-F5344CB8AC3E}">
        <p14:creationId xmlns:p14="http://schemas.microsoft.com/office/powerpoint/2010/main" val="2798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1825543136"/>
              </p:ext>
            </p:extLst>
          </p:nvPr>
        </p:nvGraphicFramePr>
        <p:xfrm>
          <a:off x="1143000" y="0"/>
          <a:ext cx="6858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787640" y="17562"/>
            <a:ext cx="3601391" cy="646331"/>
          </a:xfrm>
          <a:prstGeom prst="rect">
            <a:avLst/>
          </a:prstGeom>
          <a:noFill/>
        </p:spPr>
        <p:txBody>
          <a:bodyPr wrap="none" rtlCol="0">
            <a:spAutoFit/>
          </a:bodyPr>
          <a:lstStyle/>
          <a:p>
            <a:r>
              <a:rPr lang="en-US" altLang="ja-JP" sz="3600" u="sng" dirty="0">
                <a:solidFill>
                  <a:prstClr val="black"/>
                </a:solidFill>
                <a:latin typeface="Calibri"/>
                <a:ea typeface="ＭＳ Ｐゴシック"/>
              </a:rPr>
              <a:t>(C) </a:t>
            </a:r>
            <a:r>
              <a:rPr lang="ja-JP" altLang="en-US" sz="3600" u="sng" dirty="0">
                <a:solidFill>
                  <a:prstClr val="black"/>
                </a:solidFill>
                <a:latin typeface="Calibri"/>
                <a:ea typeface="ＭＳ Ｐゴシック"/>
              </a:rPr>
              <a:t>グリーンボンド</a:t>
            </a:r>
          </a:p>
        </p:txBody>
      </p:sp>
      <p:sp>
        <p:nvSpPr>
          <p:cNvPr id="4" name="角丸四角形吹き出し 3"/>
          <p:cNvSpPr/>
          <p:nvPr/>
        </p:nvSpPr>
        <p:spPr>
          <a:xfrm>
            <a:off x="5884348" y="744952"/>
            <a:ext cx="3259651" cy="1996361"/>
          </a:xfrm>
          <a:prstGeom prst="wedgeRoundRectCallout">
            <a:avLst>
              <a:gd name="adj1" fmla="val 467"/>
              <a:gd name="adj2" fmla="val 77833"/>
              <a:gd name="adj3" fmla="val 16667"/>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prstClr val="black"/>
                </a:solidFill>
                <a:latin typeface="Calibri"/>
                <a:ea typeface="ＭＳ Ｐゴシック"/>
              </a:rPr>
              <a:t>発行体の信用性が総じて高く、元本割れのリスクが低い</a:t>
            </a:r>
            <a:endParaRPr lang="en-US" altLang="ja-JP" sz="2400" dirty="0">
              <a:solidFill>
                <a:prstClr val="black"/>
              </a:solidFill>
              <a:latin typeface="Calibri"/>
              <a:ea typeface="ＭＳ Ｐゴシック"/>
            </a:endParaRPr>
          </a:p>
          <a:p>
            <a:pPr algn="ctr"/>
            <a:r>
              <a:rPr lang="ja-JP" altLang="en-US" sz="2400" dirty="0">
                <a:solidFill>
                  <a:prstClr val="black"/>
                </a:solidFill>
                <a:latin typeface="Calibri"/>
                <a:ea typeface="ＭＳ Ｐゴシック"/>
              </a:rPr>
              <a:t>安全性：</a:t>
            </a:r>
            <a:endParaRPr lang="en-US" altLang="ja-JP" sz="2400" dirty="0">
              <a:solidFill>
                <a:prstClr val="black"/>
              </a:solidFill>
              <a:latin typeface="Calibri"/>
              <a:ea typeface="ＭＳ Ｐゴシック"/>
            </a:endParaRPr>
          </a:p>
          <a:p>
            <a:pPr algn="ctr"/>
            <a:r>
              <a:rPr lang="ja-JP" altLang="en-US" sz="3200" dirty="0">
                <a:solidFill>
                  <a:srgbClr val="F79646"/>
                </a:solidFill>
                <a:latin typeface="Calibri"/>
                <a:ea typeface="ＭＳ Ｐゴシック"/>
              </a:rPr>
              <a:t>非常に高い</a:t>
            </a:r>
          </a:p>
        </p:txBody>
      </p:sp>
      <p:sp>
        <p:nvSpPr>
          <p:cNvPr id="6" name="角丸四角形吹き出し 5"/>
          <p:cNvSpPr/>
          <p:nvPr/>
        </p:nvSpPr>
        <p:spPr>
          <a:xfrm>
            <a:off x="100587" y="4142419"/>
            <a:ext cx="3192992" cy="2381270"/>
          </a:xfrm>
          <a:prstGeom prst="wedgeRoundRectCallout">
            <a:avLst>
              <a:gd name="adj1" fmla="val -725"/>
              <a:gd name="adj2" fmla="val -72116"/>
              <a:gd name="adj3" fmla="val 16667"/>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prstClr val="black"/>
                </a:solidFill>
                <a:latin typeface="Calibri"/>
                <a:ea typeface="ＭＳ Ｐゴシック"/>
              </a:rPr>
              <a:t>投資対象が世界的な事業であることが多く、身近に感じづらい</a:t>
            </a:r>
            <a:endParaRPr lang="en-US" altLang="ja-JP" sz="2400" dirty="0">
              <a:solidFill>
                <a:prstClr val="black"/>
              </a:solidFill>
              <a:latin typeface="Calibri"/>
              <a:ea typeface="ＭＳ Ｐゴシック"/>
            </a:endParaRPr>
          </a:p>
          <a:p>
            <a:pPr algn="ctr"/>
            <a:r>
              <a:rPr lang="ja-JP" altLang="en-US" sz="2400" dirty="0">
                <a:solidFill>
                  <a:prstClr val="black"/>
                </a:solidFill>
                <a:latin typeface="Calibri"/>
                <a:ea typeface="ＭＳ Ｐゴシック"/>
              </a:rPr>
              <a:t>エコ実感度：</a:t>
            </a:r>
            <a:endParaRPr lang="en-US" altLang="ja-JP" sz="2400" dirty="0">
              <a:solidFill>
                <a:prstClr val="black"/>
              </a:solidFill>
              <a:latin typeface="Calibri"/>
              <a:ea typeface="ＭＳ Ｐゴシック"/>
            </a:endParaRPr>
          </a:p>
          <a:p>
            <a:pPr algn="ctr"/>
            <a:r>
              <a:rPr lang="ja-JP" altLang="en-US" sz="3200" dirty="0">
                <a:solidFill>
                  <a:srgbClr val="F79646"/>
                </a:solidFill>
                <a:latin typeface="Calibri"/>
                <a:ea typeface="ＭＳ Ｐゴシック"/>
              </a:rPr>
              <a:t>非常に低い</a:t>
            </a:r>
          </a:p>
        </p:txBody>
      </p:sp>
    </p:spTree>
    <p:extLst>
      <p:ext uri="{BB962C8B-B14F-4D97-AF65-F5344CB8AC3E}">
        <p14:creationId xmlns:p14="http://schemas.microsoft.com/office/powerpoint/2010/main" val="30615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449216318"/>
              </p:ext>
            </p:extLst>
          </p:nvPr>
        </p:nvGraphicFramePr>
        <p:xfrm>
          <a:off x="1143000" y="12700"/>
          <a:ext cx="6858000" cy="6845300"/>
        </p:xfrm>
        <a:graphic>
          <a:graphicData uri="http://schemas.openxmlformats.org/drawingml/2006/chart">
            <c:chart xmlns:c="http://schemas.openxmlformats.org/drawingml/2006/chart" xmlns:r="http://schemas.openxmlformats.org/officeDocument/2006/relationships" r:id="rId2"/>
          </a:graphicData>
        </a:graphic>
      </p:graphicFrame>
      <p:sp>
        <p:nvSpPr>
          <p:cNvPr id="13" name="角丸四角形吹き出し 12"/>
          <p:cNvSpPr/>
          <p:nvPr/>
        </p:nvSpPr>
        <p:spPr>
          <a:xfrm>
            <a:off x="89127" y="445829"/>
            <a:ext cx="3075290" cy="2439406"/>
          </a:xfrm>
          <a:prstGeom prst="wedgeRoundRectCallout">
            <a:avLst>
              <a:gd name="adj1" fmla="val -16744"/>
              <a:gd name="adj2" fmla="val 62500"/>
              <a:gd name="adj3" fmla="val 16667"/>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dirty="0">
                <a:solidFill>
                  <a:prstClr val="black"/>
                </a:solidFill>
                <a:latin typeface="Calibri"/>
                <a:ea typeface="ＭＳ Ｐゴシック"/>
              </a:rPr>
              <a:t>企業の株式への投資であるため、環境貢献活動に利用されるかわからない</a:t>
            </a:r>
            <a:endParaRPr lang="en-US" altLang="ja-JP" sz="2400" dirty="0">
              <a:solidFill>
                <a:prstClr val="black"/>
              </a:solidFill>
              <a:latin typeface="Calibri"/>
              <a:ea typeface="ＭＳ Ｐゴシック"/>
            </a:endParaRPr>
          </a:p>
          <a:p>
            <a:pPr algn="ctr"/>
            <a:r>
              <a:rPr lang="ja-JP" altLang="en-US" sz="2400" dirty="0">
                <a:solidFill>
                  <a:prstClr val="black"/>
                </a:solidFill>
                <a:latin typeface="Calibri"/>
                <a:ea typeface="ＭＳ Ｐゴシック"/>
              </a:rPr>
              <a:t>エコ実感度：</a:t>
            </a:r>
            <a:endParaRPr lang="en-US" altLang="ja-JP" sz="2400" dirty="0">
              <a:solidFill>
                <a:prstClr val="black"/>
              </a:solidFill>
              <a:latin typeface="Calibri"/>
              <a:ea typeface="ＭＳ Ｐゴシック"/>
            </a:endParaRPr>
          </a:p>
          <a:p>
            <a:pPr algn="ctr"/>
            <a:r>
              <a:rPr lang="ja-JP" altLang="en-US" sz="3200" dirty="0">
                <a:solidFill>
                  <a:srgbClr val="F79646"/>
                </a:solidFill>
                <a:latin typeface="Calibri"/>
                <a:ea typeface="ＭＳ Ｐゴシック"/>
              </a:rPr>
              <a:t>非常に低い</a:t>
            </a:r>
          </a:p>
        </p:txBody>
      </p:sp>
      <p:sp>
        <p:nvSpPr>
          <p:cNvPr id="14" name="角丸四角形吹き出し 13"/>
          <p:cNvSpPr/>
          <p:nvPr/>
        </p:nvSpPr>
        <p:spPr>
          <a:xfrm>
            <a:off x="5220073" y="5120362"/>
            <a:ext cx="3865424" cy="1437047"/>
          </a:xfrm>
          <a:prstGeom prst="wedgeRoundRectCallout">
            <a:avLst>
              <a:gd name="adj1" fmla="val -59886"/>
              <a:gd name="adj2" fmla="val 7918"/>
              <a:gd name="adj3" fmla="val 16667"/>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dirty="0">
                <a:solidFill>
                  <a:prstClr val="black"/>
                </a:solidFill>
                <a:latin typeface="Calibri"/>
                <a:ea typeface="ＭＳ Ｐゴシック"/>
              </a:rPr>
              <a:t>購入と売却が自由にできる</a:t>
            </a:r>
            <a:endParaRPr lang="en-US" altLang="ja-JP" sz="2400" dirty="0">
              <a:solidFill>
                <a:prstClr val="black"/>
              </a:solidFill>
              <a:latin typeface="Calibri"/>
              <a:ea typeface="ＭＳ Ｐゴシック"/>
            </a:endParaRPr>
          </a:p>
          <a:p>
            <a:pPr algn="ctr"/>
            <a:r>
              <a:rPr lang="en-US" altLang="en-US" sz="2400" dirty="0">
                <a:solidFill>
                  <a:prstClr val="black"/>
                </a:solidFill>
                <a:latin typeface="Calibri"/>
              </a:rPr>
              <a:t>流動性</a:t>
            </a:r>
            <a:r>
              <a:rPr lang="ja-JP" altLang="en-US" sz="2400" dirty="0">
                <a:solidFill>
                  <a:prstClr val="black"/>
                </a:solidFill>
                <a:latin typeface="Calibri"/>
                <a:ea typeface="ＭＳ Ｐゴシック"/>
              </a:rPr>
              <a:t>：</a:t>
            </a:r>
            <a:r>
              <a:rPr lang="ja-JP" altLang="en-US" sz="3200" dirty="0">
                <a:solidFill>
                  <a:srgbClr val="F79646"/>
                </a:solidFill>
                <a:latin typeface="Calibri"/>
                <a:ea typeface="ＭＳ Ｐゴシック"/>
              </a:rPr>
              <a:t>やや高い</a:t>
            </a:r>
          </a:p>
        </p:txBody>
      </p:sp>
      <p:sp>
        <p:nvSpPr>
          <p:cNvPr id="15" name="テキスト ボックス 14"/>
          <p:cNvSpPr txBox="1"/>
          <p:nvPr/>
        </p:nvSpPr>
        <p:spPr>
          <a:xfrm>
            <a:off x="3024140" y="26210"/>
            <a:ext cx="3095719" cy="646331"/>
          </a:xfrm>
          <a:prstGeom prst="rect">
            <a:avLst/>
          </a:prstGeom>
          <a:noFill/>
        </p:spPr>
        <p:txBody>
          <a:bodyPr wrap="none" rtlCol="0">
            <a:spAutoFit/>
          </a:bodyPr>
          <a:lstStyle/>
          <a:p>
            <a:r>
              <a:rPr lang="en-US" altLang="ja-JP" sz="3600" u="sng" dirty="0">
                <a:solidFill>
                  <a:prstClr val="black"/>
                </a:solidFill>
                <a:latin typeface="Calibri"/>
                <a:ea typeface="ＭＳ Ｐゴシック"/>
              </a:rPr>
              <a:t>(</a:t>
            </a:r>
            <a:r>
              <a:rPr lang="ja-JP" altLang="ja-JP" sz="3600" u="sng" dirty="0">
                <a:solidFill>
                  <a:prstClr val="black"/>
                </a:solidFill>
                <a:latin typeface="Calibri"/>
                <a:ea typeface="ＭＳ Ｐゴシック"/>
              </a:rPr>
              <a:t>D</a:t>
            </a:r>
            <a:r>
              <a:rPr lang="en-US" altLang="ja-JP" sz="3600" u="sng" dirty="0">
                <a:solidFill>
                  <a:prstClr val="black"/>
                </a:solidFill>
                <a:latin typeface="Calibri"/>
                <a:ea typeface="ＭＳ Ｐゴシック"/>
              </a:rPr>
              <a:t>) </a:t>
            </a:r>
            <a:r>
              <a:rPr lang="ja-JP" altLang="en-US" sz="3600" u="sng" dirty="0">
                <a:solidFill>
                  <a:prstClr val="black"/>
                </a:solidFill>
                <a:latin typeface="Calibri"/>
                <a:ea typeface="ＭＳ Ｐゴシック"/>
              </a:rPr>
              <a:t>エコファンド</a:t>
            </a:r>
          </a:p>
        </p:txBody>
      </p:sp>
    </p:spTree>
    <p:extLst>
      <p:ext uri="{BB962C8B-B14F-4D97-AF65-F5344CB8AC3E}">
        <p14:creationId xmlns:p14="http://schemas.microsoft.com/office/powerpoint/2010/main" val="205795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3" name="テキスト ボックス 2"/>
          <p:cNvSpPr txBox="1"/>
          <p:nvPr/>
        </p:nvSpPr>
        <p:spPr>
          <a:xfrm>
            <a:off x="0" y="1562100"/>
            <a:ext cx="9144000" cy="3970318"/>
          </a:xfrm>
          <a:prstGeom prst="rect">
            <a:avLst/>
          </a:prstGeom>
          <a:noFill/>
        </p:spPr>
        <p:txBody>
          <a:bodyPr wrap="square" rtlCol="0" anchor="t">
            <a:spAutoFit/>
          </a:bodyPr>
          <a:lstStyle/>
          <a:p>
            <a:r>
              <a:rPr lang="x-none" altLang="ja-JP" sz="2800" b="1" dirty="0">
                <a:ln w="3175" cmpd="sng">
                  <a:solidFill>
                    <a:schemeClr val="bg1"/>
                  </a:solidFill>
                </a:ln>
                <a:solidFill>
                  <a:srgbClr val="000000"/>
                </a:solidFill>
                <a:latin typeface="Calibri"/>
                <a:ea typeface="ＭＳ Ｐゴシック"/>
              </a:rPr>
              <a:t>【</a:t>
            </a:r>
            <a:r>
              <a:rPr lang="x-none" altLang="en-US" sz="2800" b="1" dirty="0">
                <a:ln w="3175" cmpd="sng">
                  <a:solidFill>
                    <a:schemeClr val="bg1"/>
                  </a:solidFill>
                </a:ln>
                <a:solidFill>
                  <a:srgbClr val="000000"/>
                </a:solidFill>
                <a:latin typeface="Calibri"/>
              </a:rPr>
              <a:t>方法</a:t>
            </a:r>
            <a:r>
              <a:rPr lang="x-none" altLang="ja-JP" sz="2800" b="1" dirty="0">
                <a:ln w="3175" cmpd="sng">
                  <a:solidFill>
                    <a:schemeClr val="bg1"/>
                  </a:solidFill>
                </a:ln>
                <a:solidFill>
                  <a:srgbClr val="000000"/>
                </a:solidFill>
                <a:latin typeface="Calibri"/>
                <a:ea typeface="ＭＳ Ｐゴシック"/>
              </a:rPr>
              <a:t>】</a:t>
            </a:r>
          </a:p>
          <a:p>
            <a:r>
              <a:rPr lang="x-none" altLang="en-US" sz="2800" b="1" dirty="0">
                <a:ln w="3175" cmpd="sng">
                  <a:solidFill>
                    <a:schemeClr val="bg1"/>
                  </a:solidFill>
                </a:ln>
                <a:solidFill>
                  <a:srgbClr val="000000"/>
                </a:solidFill>
                <a:latin typeface="Calibri"/>
              </a:rPr>
              <a:t>エコファイナンスの専門家に私たちが定めた評価項目に従って、４類型に点数をつけていただいた。それらの点数を基に作成したレーダーチャートを、エコファイナンス４類型に対する専門家の評価とする。</a:t>
            </a:r>
          </a:p>
          <a:p>
            <a:endParaRPr lang="en-US" altLang="ja-JP" sz="2800" b="1" dirty="0">
              <a:ln w="3175" cmpd="sng">
                <a:solidFill>
                  <a:schemeClr val="bg1"/>
                </a:solidFill>
              </a:ln>
              <a:solidFill>
                <a:srgbClr val="000000"/>
              </a:solidFill>
              <a:latin typeface="Calibri"/>
              <a:ea typeface="ＭＳ Ｐゴシック"/>
            </a:endParaRPr>
          </a:p>
          <a:p>
            <a:r>
              <a:rPr lang="x-none" altLang="en-US" sz="2800" b="1" dirty="0">
                <a:ln w="3175" cmpd="sng">
                  <a:solidFill>
                    <a:schemeClr val="bg1"/>
                  </a:solidFill>
                </a:ln>
                <a:solidFill>
                  <a:srgbClr val="000000"/>
                </a:solidFill>
                <a:latin typeface="Calibri"/>
              </a:rPr>
              <a:t>回答をいただいた企業は、</a:t>
            </a:r>
            <a:r>
              <a:rPr lang="x-none" altLang="ja-JP" sz="2800" b="1" dirty="0">
                <a:ln w="3175" cmpd="sng">
                  <a:solidFill>
                    <a:schemeClr val="bg1"/>
                  </a:solidFill>
                </a:ln>
                <a:solidFill>
                  <a:srgbClr val="000000"/>
                </a:solidFill>
                <a:latin typeface="Calibri"/>
                <a:ea typeface="ＭＳ Ｐゴシック"/>
              </a:rPr>
              <a:t>A</a:t>
            </a:r>
            <a:r>
              <a:rPr lang="x-none" altLang="en-US" sz="2800" b="1" dirty="0">
                <a:ln w="3175" cmpd="sng">
                  <a:solidFill>
                    <a:schemeClr val="bg1"/>
                  </a:solidFill>
                </a:ln>
                <a:solidFill>
                  <a:srgbClr val="000000"/>
                </a:solidFill>
                <a:latin typeface="Calibri"/>
              </a:rPr>
              <a:t>社・</a:t>
            </a:r>
            <a:r>
              <a:rPr lang="x-none" altLang="ja-JP" sz="2800" b="1" dirty="0">
                <a:ln w="3175" cmpd="sng">
                  <a:solidFill>
                    <a:schemeClr val="bg1"/>
                  </a:solidFill>
                </a:ln>
                <a:solidFill>
                  <a:srgbClr val="000000"/>
                </a:solidFill>
                <a:latin typeface="Calibri"/>
                <a:ea typeface="ＭＳ Ｐゴシック"/>
              </a:rPr>
              <a:t>B</a:t>
            </a:r>
            <a:r>
              <a:rPr lang="x-none" altLang="en-US" sz="2800" b="1" dirty="0">
                <a:ln w="3175" cmpd="sng">
                  <a:solidFill>
                    <a:schemeClr val="bg1"/>
                  </a:solidFill>
                </a:ln>
                <a:solidFill>
                  <a:srgbClr val="000000"/>
                </a:solidFill>
                <a:latin typeface="Calibri"/>
              </a:rPr>
              <a:t>社・</a:t>
            </a:r>
            <a:r>
              <a:rPr lang="x-none" altLang="ja-JP" sz="2800" b="1" dirty="0">
                <a:ln w="3175" cmpd="sng">
                  <a:solidFill>
                    <a:schemeClr val="bg1"/>
                  </a:solidFill>
                </a:ln>
                <a:solidFill>
                  <a:srgbClr val="000000"/>
                </a:solidFill>
                <a:latin typeface="Calibri"/>
                <a:ea typeface="ＭＳ Ｐゴシック"/>
              </a:rPr>
              <a:t>C</a:t>
            </a:r>
            <a:r>
              <a:rPr lang="x-none" altLang="en-US" sz="2800" b="1" dirty="0">
                <a:ln w="3175" cmpd="sng">
                  <a:solidFill>
                    <a:schemeClr val="bg1"/>
                  </a:solidFill>
                </a:ln>
                <a:solidFill>
                  <a:srgbClr val="000000"/>
                </a:solidFill>
                <a:latin typeface="Calibri"/>
              </a:rPr>
              <a:t>社として表記した、複数の企業から回答をいただいた場合は各企業の採点を平均してレーダーチャートを作成している。</a:t>
            </a:r>
          </a:p>
        </p:txBody>
      </p:sp>
      <p:sp>
        <p:nvSpPr>
          <p:cNvPr id="2" name="正方形/長方形 1"/>
          <p:cNvSpPr/>
          <p:nvPr/>
        </p:nvSpPr>
        <p:spPr>
          <a:xfrm>
            <a:off x="1288889" y="213115"/>
            <a:ext cx="6566221" cy="584776"/>
          </a:xfrm>
          <a:prstGeom prst="rect">
            <a:avLst/>
          </a:prstGeom>
        </p:spPr>
        <p:txBody>
          <a:bodyPr wrap="none">
            <a:spAutoFit/>
          </a:bodyPr>
          <a:lstStyle/>
          <a:p>
            <a:pPr algn="ctr"/>
            <a:r>
              <a:rPr lang="ja-JP" altLang="en-US" sz="3200" b="1" u="sng" dirty="0">
                <a:ln w="3175" cmpd="sng">
                  <a:solidFill>
                    <a:schemeClr val="bg1"/>
                  </a:solidFill>
                </a:ln>
                <a:solidFill>
                  <a:srgbClr val="000000"/>
                </a:solidFill>
                <a:latin typeface="Calibri"/>
                <a:ea typeface="ＭＳ Ｐゴシック"/>
              </a:rPr>
              <a:t>私たちの評価と専門家の評価の比較</a:t>
            </a:r>
          </a:p>
        </p:txBody>
      </p:sp>
    </p:spTree>
    <p:extLst>
      <p:ext uri="{BB962C8B-B14F-4D97-AF65-F5344CB8AC3E}">
        <p14:creationId xmlns:p14="http://schemas.microsoft.com/office/powerpoint/2010/main" val="2275468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2444437879"/>
              </p:ext>
            </p:extLst>
          </p:nvPr>
        </p:nvGraphicFramePr>
        <p:xfrm>
          <a:off x="4572000" y="889000"/>
          <a:ext cx="4572000" cy="393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p:nvPr>
            <p:extLst>
              <p:ext uri="{D42A27DB-BD31-4B8C-83A1-F6EECF244321}">
                <p14:modId xmlns:p14="http://schemas.microsoft.com/office/powerpoint/2010/main" val="151316835"/>
              </p:ext>
            </p:extLst>
          </p:nvPr>
        </p:nvGraphicFramePr>
        <p:xfrm>
          <a:off x="0" y="889000"/>
          <a:ext cx="4572000" cy="39243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7218623" y="4364335"/>
            <a:ext cx="1925377" cy="461665"/>
          </a:xfrm>
          <a:prstGeom prst="rect">
            <a:avLst/>
          </a:prstGeom>
          <a:noFill/>
        </p:spPr>
        <p:txBody>
          <a:bodyPr wrap="none" rtlCol="0">
            <a:spAutoFit/>
          </a:bodyPr>
          <a:lstStyle/>
          <a:p>
            <a:r>
              <a:rPr kumimoji="1" lang="en-US" altLang="ja-JP" sz="2400" dirty="0"/>
              <a:t>A</a:t>
            </a:r>
            <a:r>
              <a:rPr kumimoji="1" lang="ja-JP" altLang="en-US" sz="2400" dirty="0"/>
              <a:t>・</a:t>
            </a:r>
            <a:r>
              <a:rPr kumimoji="1" lang="en-US" altLang="ja-JP" sz="2400" dirty="0"/>
              <a:t>B</a:t>
            </a:r>
            <a:r>
              <a:rPr kumimoji="1" lang="ja-JP" altLang="en-US" sz="2400" dirty="0"/>
              <a:t>・</a:t>
            </a:r>
            <a:r>
              <a:rPr kumimoji="1" lang="en-US" altLang="ja-JP" sz="2400" dirty="0"/>
              <a:t>C</a:t>
            </a:r>
            <a:r>
              <a:rPr kumimoji="1" lang="ja-JP" altLang="en-US" sz="2400" dirty="0"/>
              <a:t>社回答</a:t>
            </a:r>
          </a:p>
        </p:txBody>
      </p:sp>
      <p:sp>
        <p:nvSpPr>
          <p:cNvPr id="9" name="角丸四角形 8"/>
          <p:cNvSpPr/>
          <p:nvPr/>
        </p:nvSpPr>
        <p:spPr>
          <a:xfrm>
            <a:off x="232609" y="5046044"/>
            <a:ext cx="8718886" cy="10160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dirty="0">
                <a:solidFill>
                  <a:srgbClr val="000000"/>
                </a:solidFill>
              </a:rPr>
              <a:t>私たちの評価と同様に専門家の評価も、収益性・流動性は低く、安全性は平均的で、</a:t>
            </a:r>
            <a:r>
              <a:rPr lang="ja-JP" altLang="en-US" sz="2400" dirty="0">
                <a:solidFill>
                  <a:srgbClr val="E46C0A"/>
                </a:solidFill>
              </a:rPr>
              <a:t>エコ実感度は高い</a:t>
            </a:r>
            <a:r>
              <a:rPr lang="ja-JP" altLang="en-US" sz="2400" dirty="0">
                <a:solidFill>
                  <a:srgbClr val="000000"/>
                </a:solidFill>
              </a:rPr>
              <a:t>という評価となった。</a:t>
            </a:r>
          </a:p>
        </p:txBody>
      </p:sp>
      <p:sp>
        <p:nvSpPr>
          <p:cNvPr id="5" name="テキスト ボックス 4"/>
          <p:cNvSpPr txBox="1"/>
          <p:nvPr/>
        </p:nvSpPr>
        <p:spPr>
          <a:xfrm>
            <a:off x="3355875" y="209615"/>
            <a:ext cx="2405226" cy="584776"/>
          </a:xfrm>
          <a:prstGeom prst="rect">
            <a:avLst/>
          </a:prstGeom>
          <a:noFill/>
        </p:spPr>
        <p:txBody>
          <a:bodyPr wrap="none" rtlCol="0">
            <a:spAutoFit/>
          </a:bodyPr>
          <a:lstStyle/>
          <a:p>
            <a:r>
              <a:rPr kumimoji="1" lang="en-US" altLang="ja-JP" sz="3200" u="sng" dirty="0"/>
              <a:t>(A)</a:t>
            </a:r>
            <a:r>
              <a:rPr kumimoji="1" lang="ja-JP" altLang="en-US" sz="3200" u="sng" dirty="0"/>
              <a:t> 市民出資</a:t>
            </a:r>
          </a:p>
        </p:txBody>
      </p:sp>
    </p:spTree>
    <p:extLst>
      <p:ext uri="{BB962C8B-B14F-4D97-AF65-F5344CB8AC3E}">
        <p14:creationId xmlns:p14="http://schemas.microsoft.com/office/powerpoint/2010/main" val="73951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stretch>
            <a:fillRect l="-6000" r="-6000"/>
          </a:stretch>
        </a:blipFill>
        <a:effectLst/>
      </p:bgPr>
    </p:bg>
    <p:spTree>
      <p:nvGrpSpPr>
        <p:cNvPr id="1" name=""/>
        <p:cNvGrpSpPr/>
        <p:nvPr/>
      </p:nvGrpSpPr>
      <p:grpSpPr>
        <a:xfrm>
          <a:off x="0" y="0"/>
          <a:ext cx="0" cy="0"/>
          <a:chOff x="0" y="0"/>
          <a:chExt cx="0" cy="0"/>
        </a:xfrm>
      </p:grpSpPr>
      <p:sp>
        <p:nvSpPr>
          <p:cNvPr id="12" name="テキスト ボックス 11"/>
          <p:cNvSpPr txBox="1"/>
          <p:nvPr/>
        </p:nvSpPr>
        <p:spPr>
          <a:xfrm>
            <a:off x="0" y="1548130"/>
            <a:ext cx="9144000" cy="2123658"/>
          </a:xfrm>
          <a:prstGeom prst="rect">
            <a:avLst/>
          </a:prstGeom>
          <a:noFill/>
          <a:ln w="38100" cmpd="sng">
            <a:noFill/>
          </a:ln>
        </p:spPr>
        <p:txBody>
          <a:bodyPr wrap="square" rtlCol="0" anchor="t">
            <a:spAutoFit/>
          </a:bodyPr>
          <a:lstStyle/>
          <a:p>
            <a:pPr algn="ctr"/>
            <a:r>
              <a:rPr lang="ja-JP" altLang="en-US" sz="3200" b="1">
                <a:solidFill>
                  <a:srgbClr val="000000"/>
                </a:solidFill>
              </a:rPr>
              <a:t>世界の全金融資産のうち</a:t>
            </a:r>
            <a:r>
              <a:rPr lang="en-US" altLang="ja-JP" sz="3200" b="1" dirty="0">
                <a:solidFill>
                  <a:srgbClr val="000000"/>
                </a:solidFill>
              </a:rPr>
              <a:t>SRI</a:t>
            </a:r>
            <a:r>
              <a:rPr lang="ja-JP" altLang="en-US" sz="3200" b="1">
                <a:solidFill>
                  <a:srgbClr val="000000"/>
                </a:solidFill>
              </a:rPr>
              <a:t>（社会的責任投資）</a:t>
            </a:r>
          </a:p>
          <a:p>
            <a:pPr algn="ctr"/>
            <a:r>
              <a:rPr lang="ja-JP" altLang="en-US" sz="3200" b="1" dirty="0">
                <a:solidFill>
                  <a:srgbClr val="000000"/>
                </a:solidFill>
              </a:rPr>
              <a:t>　　　が占める割合は、</a:t>
            </a:r>
          </a:p>
          <a:p>
            <a:pPr algn="ctr"/>
            <a:r>
              <a:rPr lang="en-US" altLang="ja-JP" sz="3200" b="1" dirty="0">
                <a:solidFill>
                  <a:srgbClr val="000000"/>
                </a:solidFill>
              </a:rPr>
              <a:t>2012</a:t>
            </a:r>
            <a:r>
              <a:rPr lang="ja-JP" altLang="en-US" sz="3200" b="1" dirty="0">
                <a:solidFill>
                  <a:srgbClr val="000000"/>
                </a:solidFill>
              </a:rPr>
              <a:t>年の約</a:t>
            </a:r>
            <a:r>
              <a:rPr lang="en-US" altLang="ja-JP" sz="3200" b="1" dirty="0">
                <a:solidFill>
                  <a:srgbClr val="000000"/>
                </a:solidFill>
              </a:rPr>
              <a:t>13</a:t>
            </a:r>
            <a:r>
              <a:rPr lang="ja-JP" altLang="en-US" sz="3200" b="1" dirty="0">
                <a:solidFill>
                  <a:srgbClr val="000000"/>
                </a:solidFill>
              </a:rPr>
              <a:t>兆ドルから</a:t>
            </a:r>
            <a:r>
              <a:rPr lang="en-US" altLang="ja-JP" sz="3200" b="1" dirty="0">
                <a:solidFill>
                  <a:srgbClr val="000000"/>
                </a:solidFill>
              </a:rPr>
              <a:t>2014</a:t>
            </a:r>
            <a:r>
              <a:rPr lang="ja-JP" altLang="en-US" sz="3200" b="1" dirty="0">
                <a:solidFill>
                  <a:srgbClr val="000000"/>
                </a:solidFill>
              </a:rPr>
              <a:t>年の約</a:t>
            </a:r>
            <a:r>
              <a:rPr lang="en-US" altLang="ja-JP" sz="3200" b="1" dirty="0">
                <a:solidFill>
                  <a:srgbClr val="000000"/>
                </a:solidFill>
              </a:rPr>
              <a:t>21</a:t>
            </a:r>
            <a:r>
              <a:rPr lang="ja-JP" altLang="en-US" sz="3200" b="1" dirty="0">
                <a:solidFill>
                  <a:srgbClr val="000000"/>
                </a:solidFill>
              </a:rPr>
              <a:t>兆ドルまで</a:t>
            </a:r>
          </a:p>
          <a:p>
            <a:pPr algn="ctr"/>
            <a:r>
              <a:rPr lang="en-US" altLang="ja-JP" sz="3600" b="1" dirty="0">
                <a:solidFill>
                  <a:srgbClr val="E46C0A"/>
                </a:solidFill>
              </a:rPr>
              <a:t>61%</a:t>
            </a:r>
            <a:r>
              <a:rPr lang="ja-JP" altLang="en-US" sz="3600" b="1" dirty="0">
                <a:solidFill>
                  <a:srgbClr val="E46C0A"/>
                </a:solidFill>
              </a:rPr>
              <a:t>増加している！</a:t>
            </a:r>
          </a:p>
        </p:txBody>
      </p:sp>
      <p:sp>
        <p:nvSpPr>
          <p:cNvPr id="17" name="角丸四角形 16"/>
          <p:cNvSpPr/>
          <p:nvPr/>
        </p:nvSpPr>
        <p:spPr>
          <a:xfrm>
            <a:off x="192437" y="4485373"/>
            <a:ext cx="8826435" cy="1620603"/>
          </a:xfrm>
          <a:prstGeom prst="roundRect">
            <a:avLst/>
          </a:prstGeom>
          <a:noFill/>
          <a:ln w="38100" cmpd="sng">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3600" b="1" dirty="0">
                <a:solidFill>
                  <a:srgbClr val="000000"/>
                </a:solidFill>
              </a:rPr>
              <a:t>SRI</a:t>
            </a:r>
            <a:r>
              <a:rPr lang="ja-JP" altLang="en-US" sz="3600" b="1">
                <a:solidFill>
                  <a:srgbClr val="000000"/>
                </a:solidFill>
              </a:rPr>
              <a:t>の規模拡大に伴って、</a:t>
            </a:r>
          </a:p>
          <a:p>
            <a:pPr algn="ctr"/>
            <a:r>
              <a:rPr lang="ja-JP" altLang="en-US" sz="3600" b="1" dirty="0">
                <a:solidFill>
                  <a:srgbClr val="000000"/>
                </a:solidFill>
              </a:rPr>
              <a:t>エコファイナンスの規模も今後拡大し</a:t>
            </a:r>
            <a:r>
              <a:rPr lang="ja-JP" altLang="en-US" sz="3600" dirty="0">
                <a:solidFill>
                  <a:srgbClr val="000000"/>
                </a:solidFill>
              </a:rPr>
              <a:t>ていく</a:t>
            </a:r>
          </a:p>
          <a:p>
            <a:pPr algn="ctr"/>
            <a:r>
              <a:rPr lang="ja-JP" altLang="en-US" sz="3600" dirty="0">
                <a:solidFill>
                  <a:srgbClr val="000000"/>
                </a:solidFill>
              </a:rPr>
              <a:t>と考えられる！</a:t>
            </a:r>
          </a:p>
        </p:txBody>
      </p:sp>
      <p:sp>
        <p:nvSpPr>
          <p:cNvPr id="5" name="テキスト ボックス 4"/>
          <p:cNvSpPr txBox="1"/>
          <p:nvPr/>
        </p:nvSpPr>
        <p:spPr>
          <a:xfrm>
            <a:off x="2384141" y="193515"/>
            <a:ext cx="4375717" cy="646331"/>
          </a:xfrm>
          <a:prstGeom prst="rect">
            <a:avLst/>
          </a:prstGeom>
          <a:noFill/>
        </p:spPr>
        <p:txBody>
          <a:bodyPr wrap="none" rtlCol="0" anchor="t">
            <a:spAutoFit/>
          </a:bodyPr>
          <a:lstStyle/>
          <a:p>
            <a:r>
              <a:rPr kumimoji="1" lang="ja-JP" altLang="en-US" sz="3600" u="sng" dirty="0"/>
              <a:t>テーマ設定の背景</a:t>
            </a:r>
            <a:r>
              <a:rPr lang="en-US" altLang="ja-JP" sz="3600" u="sng" dirty="0"/>
              <a:t>①</a:t>
            </a:r>
            <a:endParaRPr kumimoji="1" lang="en-US" altLang="ja-JP" sz="3600" u="sng" dirty="0"/>
          </a:p>
        </p:txBody>
      </p:sp>
      <p:sp>
        <p:nvSpPr>
          <p:cNvPr id="2" name="テキスト ボックス 1"/>
          <p:cNvSpPr txBox="1"/>
          <p:nvPr/>
        </p:nvSpPr>
        <p:spPr>
          <a:xfrm>
            <a:off x="1915427" y="3671788"/>
            <a:ext cx="5486400" cy="400110"/>
          </a:xfrm>
          <a:prstGeom prst="rect">
            <a:avLst/>
          </a:prstGeom>
          <a:noFill/>
        </p:spPr>
        <p:txBody>
          <a:bodyPr wrap="square" rtlCol="0">
            <a:spAutoFit/>
          </a:bodyPr>
          <a:lstStyle/>
          <a:p>
            <a:r>
              <a:rPr kumimoji="1" lang="en-US" altLang="ja-JP" sz="2000" dirty="0"/>
              <a:t>( Global </a:t>
            </a:r>
            <a:r>
              <a:rPr lang="en-US" altLang="ja-JP" sz="2000" dirty="0"/>
              <a:t>S</a:t>
            </a:r>
            <a:r>
              <a:rPr kumimoji="1" lang="en-US" altLang="ja-JP" sz="2000" dirty="0"/>
              <a:t>ustainable </a:t>
            </a:r>
            <a:r>
              <a:rPr lang="en-US" altLang="ja-JP" sz="2000" dirty="0"/>
              <a:t>I</a:t>
            </a:r>
            <a:r>
              <a:rPr kumimoji="1" lang="en-US" altLang="ja-JP" sz="2000" dirty="0"/>
              <a:t>nvestment </a:t>
            </a:r>
            <a:r>
              <a:rPr lang="en-US" altLang="ja-JP" sz="2000" dirty="0"/>
              <a:t>R</a:t>
            </a:r>
            <a:r>
              <a:rPr kumimoji="1" lang="en-US" altLang="ja-JP" sz="2000" dirty="0"/>
              <a:t>eview 2012 </a:t>
            </a:r>
            <a:r>
              <a:rPr kumimoji="1" lang="ja-JP" altLang="en-US" sz="2000" dirty="0"/>
              <a:t>より</a:t>
            </a:r>
            <a:r>
              <a:rPr kumimoji="1" lang="en-US" altLang="ja-JP" sz="2000" dirty="0"/>
              <a:t>)</a:t>
            </a:r>
            <a:endParaRPr kumimoji="1" lang="ja-JP" altLang="en-US" sz="2000" dirty="0"/>
          </a:p>
        </p:txBody>
      </p:sp>
    </p:spTree>
    <p:extLst>
      <p:ext uri="{BB962C8B-B14F-4D97-AF65-F5344CB8AC3E}">
        <p14:creationId xmlns:p14="http://schemas.microsoft.com/office/powerpoint/2010/main" val="3910911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688217194"/>
              </p:ext>
            </p:extLst>
          </p:nvPr>
        </p:nvGraphicFramePr>
        <p:xfrm>
          <a:off x="0" y="939800"/>
          <a:ext cx="4572000" cy="3949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p:nvPr>
            <p:extLst>
              <p:ext uri="{D42A27DB-BD31-4B8C-83A1-F6EECF244321}">
                <p14:modId xmlns:p14="http://schemas.microsoft.com/office/powerpoint/2010/main" val="2579279298"/>
              </p:ext>
            </p:extLst>
          </p:nvPr>
        </p:nvGraphicFramePr>
        <p:xfrm>
          <a:off x="4572000" y="939800"/>
          <a:ext cx="4572000" cy="39751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7857921" y="4427835"/>
            <a:ext cx="1286079" cy="461665"/>
          </a:xfrm>
          <a:prstGeom prst="rect">
            <a:avLst/>
          </a:prstGeom>
          <a:noFill/>
        </p:spPr>
        <p:txBody>
          <a:bodyPr wrap="none" rtlCol="0">
            <a:spAutoFit/>
          </a:bodyPr>
          <a:lstStyle/>
          <a:p>
            <a:r>
              <a:rPr kumimoji="1" lang="en-US" altLang="ja-JP" sz="2400" dirty="0"/>
              <a:t>A</a:t>
            </a:r>
            <a:r>
              <a:rPr kumimoji="1" lang="ja-JP" altLang="en-US" sz="2400" dirty="0"/>
              <a:t>社回答</a:t>
            </a:r>
          </a:p>
        </p:txBody>
      </p:sp>
      <p:sp>
        <p:nvSpPr>
          <p:cNvPr id="5" name="テキスト ボックス 4"/>
          <p:cNvSpPr txBox="1"/>
          <p:nvPr/>
        </p:nvSpPr>
        <p:spPr>
          <a:xfrm>
            <a:off x="1981888" y="200795"/>
            <a:ext cx="5180224" cy="584776"/>
          </a:xfrm>
          <a:prstGeom prst="rect">
            <a:avLst/>
          </a:prstGeom>
          <a:noFill/>
        </p:spPr>
        <p:txBody>
          <a:bodyPr wrap="none" rtlCol="0">
            <a:spAutoFit/>
          </a:bodyPr>
          <a:lstStyle/>
          <a:p>
            <a:r>
              <a:rPr kumimoji="1" lang="en-US" altLang="ja-JP" sz="3200" u="sng" dirty="0"/>
              <a:t>(B)</a:t>
            </a:r>
            <a:r>
              <a:rPr kumimoji="1" lang="ja-JP" altLang="en-US" sz="3200" u="sng" dirty="0"/>
              <a:t> エコクラウドファンディング</a:t>
            </a:r>
          </a:p>
        </p:txBody>
      </p:sp>
      <p:sp>
        <p:nvSpPr>
          <p:cNvPr id="7" name="テキスト ボックス 6"/>
          <p:cNvSpPr txBox="1"/>
          <p:nvPr/>
        </p:nvSpPr>
        <p:spPr>
          <a:xfrm>
            <a:off x="251520" y="4889500"/>
            <a:ext cx="8195201" cy="2215991"/>
          </a:xfrm>
          <a:prstGeom prst="rect">
            <a:avLst/>
          </a:prstGeom>
          <a:noFill/>
        </p:spPr>
        <p:txBody>
          <a:bodyPr wrap="square" rtlCol="0">
            <a:spAutoFit/>
          </a:bodyPr>
          <a:lstStyle/>
          <a:p>
            <a:r>
              <a:rPr lang="ja-JP" altLang="en-US" sz="2400" dirty="0">
                <a:solidFill>
                  <a:srgbClr val="000000"/>
                </a:solidFill>
              </a:rPr>
              <a:t>私たちは流動性が非常に高いと評価した。</a:t>
            </a:r>
            <a:endParaRPr lang="en-US" altLang="ja-JP" sz="2400" dirty="0">
              <a:solidFill>
                <a:srgbClr val="000000"/>
              </a:solidFill>
            </a:endParaRPr>
          </a:p>
          <a:p>
            <a:r>
              <a:rPr lang="ja-JP" altLang="en-US" sz="2400" dirty="0">
                <a:solidFill>
                  <a:srgbClr val="000000"/>
                </a:solidFill>
              </a:rPr>
              <a:t>一方専門家は、自由に売却できるケースは少なく、</a:t>
            </a:r>
            <a:r>
              <a:rPr lang="ja-JP" altLang="en-US" sz="2400" dirty="0">
                <a:solidFill>
                  <a:srgbClr val="F79646"/>
                </a:solidFill>
              </a:rPr>
              <a:t>流動性は非常に低い</a:t>
            </a:r>
            <a:r>
              <a:rPr lang="ja-JP" altLang="en-US" sz="2400" dirty="0">
                <a:solidFill>
                  <a:srgbClr val="000000"/>
                </a:solidFill>
              </a:rPr>
              <a:t>と評価した。</a:t>
            </a:r>
            <a:endParaRPr lang="en-US" altLang="ja-JP" sz="2400" dirty="0">
              <a:solidFill>
                <a:srgbClr val="000000"/>
              </a:solidFill>
            </a:endParaRPr>
          </a:p>
          <a:p>
            <a:r>
              <a:rPr lang="ja-JP" altLang="en-US" sz="2400" dirty="0">
                <a:solidFill>
                  <a:srgbClr val="000000"/>
                </a:solidFill>
              </a:rPr>
              <a:t>将来、予定通り資金を回収できた場合のみ収益性は高くなるので、</a:t>
            </a:r>
            <a:r>
              <a:rPr lang="ja-JP" altLang="en-US" sz="2400" dirty="0">
                <a:solidFill>
                  <a:srgbClr val="F79646"/>
                </a:solidFill>
              </a:rPr>
              <a:t>収益性は平均的</a:t>
            </a:r>
            <a:r>
              <a:rPr lang="ja-JP" altLang="en-US" sz="2400" dirty="0">
                <a:solidFill>
                  <a:srgbClr val="000000"/>
                </a:solidFill>
              </a:rPr>
              <a:t>という専門家の評価となった。</a:t>
            </a:r>
          </a:p>
          <a:p>
            <a:endParaRPr kumimoji="1" lang="ja-JP" altLang="en-US" dirty="0"/>
          </a:p>
        </p:txBody>
      </p:sp>
    </p:spTree>
    <p:extLst>
      <p:ext uri="{BB962C8B-B14F-4D97-AF65-F5344CB8AC3E}">
        <p14:creationId xmlns:p14="http://schemas.microsoft.com/office/powerpoint/2010/main" val="1175179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91995555"/>
              </p:ext>
            </p:extLst>
          </p:nvPr>
        </p:nvGraphicFramePr>
        <p:xfrm>
          <a:off x="4572000" y="927100"/>
          <a:ext cx="45720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p:nvPr>
            <p:extLst>
              <p:ext uri="{D42A27DB-BD31-4B8C-83A1-F6EECF244321}">
                <p14:modId xmlns:p14="http://schemas.microsoft.com/office/powerpoint/2010/main" val="3138749942"/>
              </p:ext>
            </p:extLst>
          </p:nvPr>
        </p:nvGraphicFramePr>
        <p:xfrm>
          <a:off x="0" y="927100"/>
          <a:ext cx="4572000" cy="3937000"/>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7857921" y="4427835"/>
            <a:ext cx="1286079" cy="461665"/>
          </a:xfrm>
          <a:prstGeom prst="rect">
            <a:avLst/>
          </a:prstGeom>
          <a:noFill/>
        </p:spPr>
        <p:txBody>
          <a:bodyPr wrap="none" rtlCol="0">
            <a:spAutoFit/>
          </a:bodyPr>
          <a:lstStyle/>
          <a:p>
            <a:r>
              <a:rPr kumimoji="1" lang="en-US" altLang="ja-JP" sz="2400" dirty="0"/>
              <a:t>A</a:t>
            </a:r>
            <a:r>
              <a:rPr kumimoji="1" lang="ja-JP" altLang="en-US" sz="2400" dirty="0"/>
              <a:t>社回答</a:t>
            </a:r>
          </a:p>
        </p:txBody>
      </p:sp>
      <p:sp>
        <p:nvSpPr>
          <p:cNvPr id="5" name="テキスト ボックス 4"/>
          <p:cNvSpPr txBox="1"/>
          <p:nvPr/>
        </p:nvSpPr>
        <p:spPr>
          <a:xfrm>
            <a:off x="2961122" y="201324"/>
            <a:ext cx="3221755" cy="584776"/>
          </a:xfrm>
          <a:prstGeom prst="rect">
            <a:avLst/>
          </a:prstGeom>
          <a:noFill/>
        </p:spPr>
        <p:txBody>
          <a:bodyPr wrap="none" rtlCol="0">
            <a:spAutoFit/>
          </a:bodyPr>
          <a:lstStyle/>
          <a:p>
            <a:r>
              <a:rPr kumimoji="1" lang="en-US" altLang="ja-JP" sz="3200" u="sng" dirty="0"/>
              <a:t>(C) </a:t>
            </a:r>
            <a:r>
              <a:rPr kumimoji="1" lang="ja-JP" altLang="en-US" sz="3200" u="sng" dirty="0"/>
              <a:t>グリーンボンド</a:t>
            </a:r>
          </a:p>
        </p:txBody>
      </p:sp>
      <p:sp>
        <p:nvSpPr>
          <p:cNvPr id="2" name="テキスト ボックス 1"/>
          <p:cNvSpPr txBox="1"/>
          <p:nvPr/>
        </p:nvSpPr>
        <p:spPr>
          <a:xfrm>
            <a:off x="185472" y="5039826"/>
            <a:ext cx="8773055" cy="1569660"/>
          </a:xfrm>
          <a:prstGeom prst="rect">
            <a:avLst/>
          </a:prstGeom>
          <a:noFill/>
        </p:spPr>
        <p:txBody>
          <a:bodyPr wrap="square" rtlCol="0">
            <a:spAutoFit/>
          </a:bodyPr>
          <a:lstStyle/>
          <a:p>
            <a:r>
              <a:rPr lang="ja-JP" altLang="en-US" sz="2400" dirty="0">
                <a:solidFill>
                  <a:srgbClr val="000000"/>
                </a:solidFill>
              </a:rPr>
              <a:t>グリーンボンドは公募債であるため、</a:t>
            </a:r>
            <a:r>
              <a:rPr lang="en-US" altLang="en-US" sz="2400" dirty="0">
                <a:solidFill>
                  <a:srgbClr val="000000"/>
                </a:solidFill>
              </a:rPr>
              <a:t>専門家は</a:t>
            </a:r>
            <a:r>
              <a:rPr lang="ja-JP" altLang="en-US" sz="2400" dirty="0">
                <a:solidFill>
                  <a:srgbClr val="E46C0A"/>
                </a:solidFill>
              </a:rPr>
              <a:t>流動性は非常に高い</a:t>
            </a:r>
            <a:r>
              <a:rPr lang="ja-JP" altLang="en-US" sz="2400" dirty="0"/>
              <a:t>と評価した</a:t>
            </a:r>
            <a:r>
              <a:rPr lang="ja-JP" altLang="en-US" sz="2400" dirty="0">
                <a:solidFill>
                  <a:srgbClr val="000000"/>
                </a:solidFill>
              </a:rPr>
              <a:t>。</a:t>
            </a:r>
            <a:endParaRPr lang="en-US" altLang="ja-JP" sz="2400" dirty="0">
              <a:solidFill>
                <a:srgbClr val="000000"/>
              </a:solidFill>
            </a:endParaRPr>
          </a:p>
          <a:p>
            <a:r>
              <a:rPr lang="ja-JP" altLang="en-US" sz="2400" dirty="0">
                <a:solidFill>
                  <a:srgbClr val="000000"/>
                </a:solidFill>
              </a:rPr>
              <a:t>また、発行体が資金の利用先を公開している場合もあるため、エコファイナンスの中で</a:t>
            </a:r>
            <a:r>
              <a:rPr lang="ja-JP" altLang="en-US" sz="2400" dirty="0">
                <a:solidFill>
                  <a:srgbClr val="E46C0A"/>
                </a:solidFill>
              </a:rPr>
              <a:t>エコ実感度は平均的</a:t>
            </a:r>
            <a:r>
              <a:rPr lang="ja-JP" altLang="en-US" sz="2400" dirty="0">
                <a:solidFill>
                  <a:srgbClr val="000000"/>
                </a:solidFill>
              </a:rPr>
              <a:t>であると専門家は評価した。</a:t>
            </a:r>
          </a:p>
        </p:txBody>
      </p:sp>
    </p:spTree>
    <p:extLst>
      <p:ext uri="{BB962C8B-B14F-4D97-AF65-F5344CB8AC3E}">
        <p14:creationId xmlns:p14="http://schemas.microsoft.com/office/powerpoint/2010/main" val="2811059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2396348183"/>
              </p:ext>
            </p:extLst>
          </p:nvPr>
        </p:nvGraphicFramePr>
        <p:xfrm>
          <a:off x="4572000" y="927100"/>
          <a:ext cx="45720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p:nvPr>
            <p:extLst>
              <p:ext uri="{D42A27DB-BD31-4B8C-83A1-F6EECF244321}">
                <p14:modId xmlns:p14="http://schemas.microsoft.com/office/powerpoint/2010/main" val="203281905"/>
              </p:ext>
            </p:extLst>
          </p:nvPr>
        </p:nvGraphicFramePr>
        <p:xfrm>
          <a:off x="25400" y="927100"/>
          <a:ext cx="4546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7857921" y="4427835"/>
            <a:ext cx="1286079" cy="461665"/>
          </a:xfrm>
          <a:prstGeom prst="rect">
            <a:avLst/>
          </a:prstGeom>
          <a:noFill/>
        </p:spPr>
        <p:txBody>
          <a:bodyPr wrap="none" rtlCol="0">
            <a:spAutoFit/>
          </a:bodyPr>
          <a:lstStyle/>
          <a:p>
            <a:r>
              <a:rPr kumimoji="1" lang="en-US" altLang="ja-JP" sz="2400" dirty="0"/>
              <a:t>A</a:t>
            </a:r>
            <a:r>
              <a:rPr kumimoji="1" lang="ja-JP" altLang="en-US" sz="2400" dirty="0"/>
              <a:t>社回答</a:t>
            </a:r>
          </a:p>
        </p:txBody>
      </p:sp>
      <p:sp>
        <p:nvSpPr>
          <p:cNvPr id="4" name="テキスト ボックス 3"/>
          <p:cNvSpPr txBox="1"/>
          <p:nvPr/>
        </p:nvSpPr>
        <p:spPr>
          <a:xfrm>
            <a:off x="3192756" y="129535"/>
            <a:ext cx="2758488" cy="584776"/>
          </a:xfrm>
          <a:prstGeom prst="rect">
            <a:avLst/>
          </a:prstGeom>
          <a:noFill/>
        </p:spPr>
        <p:txBody>
          <a:bodyPr wrap="none" rtlCol="0">
            <a:spAutoFit/>
          </a:bodyPr>
          <a:lstStyle/>
          <a:p>
            <a:r>
              <a:rPr kumimoji="1" lang="en-US" altLang="ja-JP" sz="3200" u="sng" dirty="0"/>
              <a:t>(D)</a:t>
            </a:r>
            <a:r>
              <a:rPr kumimoji="1" lang="ja-JP" altLang="en-US" sz="3200" u="sng" dirty="0"/>
              <a:t> エコファンド</a:t>
            </a:r>
          </a:p>
        </p:txBody>
      </p:sp>
      <p:sp>
        <p:nvSpPr>
          <p:cNvPr id="8" name="テキスト ボックス 7"/>
          <p:cNvSpPr txBox="1"/>
          <p:nvPr/>
        </p:nvSpPr>
        <p:spPr>
          <a:xfrm>
            <a:off x="503548" y="4949109"/>
            <a:ext cx="8136904" cy="1938992"/>
          </a:xfrm>
          <a:prstGeom prst="rect">
            <a:avLst/>
          </a:prstGeom>
          <a:noFill/>
        </p:spPr>
        <p:txBody>
          <a:bodyPr wrap="square" rtlCol="0">
            <a:spAutoFit/>
          </a:bodyPr>
          <a:lstStyle/>
          <a:p>
            <a:r>
              <a:rPr lang="ja-JP" altLang="en-US" sz="2400" dirty="0">
                <a:solidFill>
                  <a:srgbClr val="000000"/>
                </a:solidFill>
              </a:rPr>
              <a:t>株式への投資となるので購入と売却は容易である</a:t>
            </a:r>
            <a:r>
              <a:rPr lang="en-US" altLang="en-US" sz="2400" dirty="0">
                <a:solidFill>
                  <a:srgbClr val="000000"/>
                </a:solidFill>
              </a:rPr>
              <a:t>。</a:t>
            </a:r>
          </a:p>
          <a:p>
            <a:r>
              <a:rPr lang="en-US" altLang="en-US" sz="2400" dirty="0">
                <a:solidFill>
                  <a:srgbClr val="000000"/>
                </a:solidFill>
              </a:rPr>
              <a:t>そのため</a:t>
            </a:r>
            <a:r>
              <a:rPr lang="ja-JP" altLang="en-US" sz="2400" dirty="0">
                <a:solidFill>
                  <a:srgbClr val="000000"/>
                </a:solidFill>
              </a:rPr>
              <a:t>、</a:t>
            </a:r>
            <a:r>
              <a:rPr lang="ja-JP" altLang="en-US" sz="2400" dirty="0">
                <a:solidFill>
                  <a:srgbClr val="F79646"/>
                </a:solidFill>
              </a:rPr>
              <a:t>流動性は非常に高い</a:t>
            </a:r>
            <a:r>
              <a:rPr lang="ja-JP" altLang="en-US" sz="2400" dirty="0">
                <a:solidFill>
                  <a:srgbClr val="000000"/>
                </a:solidFill>
              </a:rPr>
              <a:t>と専門家は判断した。</a:t>
            </a:r>
            <a:endParaRPr lang="en-US" altLang="ja-JP" sz="2400" dirty="0">
              <a:solidFill>
                <a:srgbClr val="000000"/>
              </a:solidFill>
            </a:endParaRPr>
          </a:p>
          <a:p>
            <a:r>
              <a:rPr lang="ja-JP" altLang="en-US" sz="2400" dirty="0">
                <a:solidFill>
                  <a:srgbClr val="000000"/>
                </a:solidFill>
              </a:rPr>
              <a:t>株式投資と同様に高い収益を狙うことが可能なので、専門家の評価は私たちの評価とは異なり、</a:t>
            </a:r>
            <a:r>
              <a:rPr lang="ja-JP" altLang="en-US" sz="2400" dirty="0">
                <a:solidFill>
                  <a:srgbClr val="F79646"/>
                </a:solidFill>
              </a:rPr>
              <a:t>収益性はやや低い</a:t>
            </a:r>
            <a:r>
              <a:rPr lang="ja-JP" altLang="en-US" sz="2400" dirty="0">
                <a:solidFill>
                  <a:srgbClr val="000000"/>
                </a:solidFill>
              </a:rPr>
              <a:t>との評価だった。</a:t>
            </a:r>
          </a:p>
        </p:txBody>
      </p:sp>
    </p:spTree>
    <p:extLst>
      <p:ext uri="{BB962C8B-B14F-4D97-AF65-F5344CB8AC3E}">
        <p14:creationId xmlns:p14="http://schemas.microsoft.com/office/powerpoint/2010/main" val="1076004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テキスト ボックス 1"/>
          <p:cNvSpPr txBox="1"/>
          <p:nvPr/>
        </p:nvSpPr>
        <p:spPr>
          <a:xfrm>
            <a:off x="203200" y="782072"/>
            <a:ext cx="8940800" cy="3108543"/>
          </a:xfrm>
          <a:prstGeom prst="rect">
            <a:avLst/>
          </a:prstGeom>
          <a:noFill/>
        </p:spPr>
        <p:txBody>
          <a:bodyPr wrap="square" rtlCol="0">
            <a:spAutoFit/>
          </a:bodyPr>
          <a:lstStyle/>
          <a:p>
            <a:r>
              <a:rPr kumimoji="1" lang="en-US" altLang="ja-JP" sz="2800" dirty="0">
                <a:ln w="18415" cmpd="sng">
                  <a:noFill/>
                  <a:prstDash val="solid"/>
                </a:ln>
                <a:solidFill>
                  <a:srgbClr val="000000"/>
                </a:solidFill>
                <a:effectLst>
                  <a:outerShdw blurRad="63500" dir="3600000" algn="tl" rotWithShape="0">
                    <a:srgbClr val="000000">
                      <a:alpha val="70000"/>
                    </a:srgbClr>
                  </a:outerShdw>
                </a:effectLst>
              </a:rPr>
              <a:t>【</a:t>
            </a:r>
            <a:r>
              <a:rPr kumimoji="1" lang="ja-JP" altLang="en-US" sz="2800" dirty="0">
                <a:ln w="18415" cmpd="sng">
                  <a:noFill/>
                  <a:prstDash val="solid"/>
                </a:ln>
                <a:solidFill>
                  <a:srgbClr val="000000"/>
                </a:solidFill>
                <a:effectLst>
                  <a:outerShdw blurRad="63500" dir="3600000" algn="tl" rotWithShape="0">
                    <a:srgbClr val="000000">
                      <a:alpha val="70000"/>
                    </a:srgbClr>
                  </a:outerShdw>
                </a:effectLst>
              </a:rPr>
              <a:t>エコファンド、市民出資</a:t>
            </a:r>
            <a:r>
              <a:rPr kumimoji="1" lang="en-US" altLang="ja-JP" sz="2800" dirty="0">
                <a:ln w="18415" cmpd="sng">
                  <a:noFill/>
                  <a:prstDash val="solid"/>
                </a:ln>
                <a:solidFill>
                  <a:srgbClr val="000000"/>
                </a:solidFill>
                <a:effectLst>
                  <a:outerShdw blurRad="63500" dir="3600000" algn="tl" rotWithShape="0">
                    <a:srgbClr val="000000">
                      <a:alpha val="70000"/>
                    </a:srgbClr>
                  </a:outerShdw>
                </a:effectLst>
              </a:rPr>
              <a:t>】</a:t>
            </a:r>
          </a:p>
          <a:p>
            <a:r>
              <a:rPr kumimoji="1" lang="ja-JP" altLang="en-US" sz="2800" dirty="0">
                <a:ln w="18415" cmpd="sng">
                  <a:noFill/>
                  <a:prstDash val="solid"/>
                </a:ln>
                <a:solidFill>
                  <a:srgbClr val="000000"/>
                </a:solidFill>
                <a:effectLst>
                  <a:outerShdw blurRad="63500" dir="3600000" algn="tl" rotWithShape="0">
                    <a:srgbClr val="000000">
                      <a:alpha val="70000"/>
                    </a:srgbClr>
                  </a:outerShdw>
                </a:effectLst>
              </a:rPr>
              <a:t>私たちの評価は専門家の評価とほとんど同じ採点だった。</a:t>
            </a:r>
            <a:endParaRPr kumimoji="1" lang="en-US" altLang="ja-JP" sz="2800" dirty="0">
              <a:ln w="18415" cmpd="sng">
                <a:noFill/>
                <a:prstDash val="solid"/>
              </a:ln>
              <a:solidFill>
                <a:srgbClr val="000000"/>
              </a:solidFill>
              <a:effectLst>
                <a:outerShdw blurRad="63500" dir="3600000" algn="tl" rotWithShape="0">
                  <a:srgbClr val="000000">
                    <a:alpha val="70000"/>
                  </a:srgbClr>
                </a:outerShdw>
              </a:effectLst>
            </a:endParaRPr>
          </a:p>
          <a:p>
            <a:r>
              <a:rPr lang="en-US" altLang="ja-JP" sz="2800" dirty="0">
                <a:ln w="18415" cmpd="sng">
                  <a:noFill/>
                  <a:prstDash val="solid"/>
                </a:ln>
                <a:solidFill>
                  <a:srgbClr val="000000"/>
                </a:solidFill>
                <a:effectLst>
                  <a:outerShdw blurRad="63500" dir="3600000" algn="tl" rotWithShape="0">
                    <a:srgbClr val="000000">
                      <a:alpha val="70000"/>
                    </a:srgbClr>
                  </a:outerShdw>
                </a:effectLst>
              </a:rPr>
              <a:t>【</a:t>
            </a:r>
            <a:r>
              <a:rPr lang="ja-JP" altLang="en-US" sz="2800" dirty="0">
                <a:ln w="18415" cmpd="sng">
                  <a:noFill/>
                  <a:prstDash val="solid"/>
                </a:ln>
                <a:solidFill>
                  <a:srgbClr val="000000"/>
                </a:solidFill>
                <a:effectLst>
                  <a:outerShdw blurRad="63500" dir="3600000" algn="tl" rotWithShape="0">
                    <a:srgbClr val="000000">
                      <a:alpha val="70000"/>
                    </a:srgbClr>
                  </a:outerShdw>
                </a:effectLst>
              </a:rPr>
              <a:t>エコクラウドファンディング</a:t>
            </a:r>
            <a:r>
              <a:rPr lang="en-US" altLang="ja-JP" sz="2800" dirty="0">
                <a:ln w="18415" cmpd="sng">
                  <a:noFill/>
                  <a:prstDash val="solid"/>
                </a:ln>
                <a:solidFill>
                  <a:srgbClr val="000000"/>
                </a:solidFill>
                <a:effectLst>
                  <a:outerShdw blurRad="63500" dir="3600000" algn="tl" rotWithShape="0">
                    <a:srgbClr val="000000">
                      <a:alpha val="70000"/>
                    </a:srgbClr>
                  </a:outerShdw>
                </a:effectLst>
              </a:rPr>
              <a:t>】</a:t>
            </a:r>
          </a:p>
          <a:p>
            <a:r>
              <a:rPr lang="ja-JP" altLang="en-US" sz="2800" u="sng" dirty="0">
                <a:ln w="18415" cmpd="sng">
                  <a:noFill/>
                  <a:prstDash val="solid"/>
                </a:ln>
                <a:solidFill>
                  <a:srgbClr val="000000"/>
                </a:solidFill>
                <a:effectLst>
                  <a:outerShdw blurRad="63500" dir="3600000" algn="tl" rotWithShape="0">
                    <a:srgbClr val="000000">
                      <a:alpha val="70000"/>
                    </a:srgbClr>
                  </a:outerShdw>
                </a:effectLst>
              </a:rPr>
              <a:t>自由に売却できるケースが少ない</a:t>
            </a:r>
            <a:r>
              <a:rPr lang="ja-JP" altLang="en-US" sz="2800" dirty="0">
                <a:ln w="18415" cmpd="sng">
                  <a:noFill/>
                  <a:prstDash val="solid"/>
                </a:ln>
                <a:solidFill>
                  <a:srgbClr val="000000"/>
                </a:solidFill>
                <a:effectLst>
                  <a:outerShdw blurRad="63500" dir="3600000" algn="tl" rotWithShape="0">
                    <a:srgbClr val="000000">
                      <a:alpha val="70000"/>
                    </a:srgbClr>
                  </a:outerShdw>
                </a:effectLst>
              </a:rPr>
              <a:t>ことが新たに分かった。</a:t>
            </a:r>
          </a:p>
          <a:p>
            <a:r>
              <a:rPr lang="en-US" altLang="ja-JP" sz="2800" dirty="0">
                <a:ln w="18415" cmpd="sng">
                  <a:noFill/>
                  <a:prstDash val="solid"/>
                </a:ln>
                <a:solidFill>
                  <a:srgbClr val="000000"/>
                </a:solidFill>
                <a:effectLst>
                  <a:outerShdw blurRad="63500" dir="3600000" algn="tl" rotWithShape="0">
                    <a:srgbClr val="000000">
                      <a:alpha val="70000"/>
                    </a:srgbClr>
                  </a:outerShdw>
                </a:effectLst>
              </a:rPr>
              <a:t>【</a:t>
            </a:r>
            <a:r>
              <a:rPr lang="ja-JP" altLang="en-US" sz="2800" dirty="0">
                <a:ln w="18415" cmpd="sng">
                  <a:noFill/>
                  <a:prstDash val="solid"/>
                </a:ln>
                <a:solidFill>
                  <a:srgbClr val="000000"/>
                </a:solidFill>
                <a:effectLst>
                  <a:outerShdw blurRad="63500" dir="3600000" algn="tl" rotWithShape="0">
                    <a:srgbClr val="000000">
                      <a:alpha val="70000"/>
                    </a:srgbClr>
                  </a:outerShdw>
                </a:effectLst>
              </a:rPr>
              <a:t>グリーンボンド</a:t>
            </a:r>
            <a:r>
              <a:rPr lang="en-US" altLang="ja-JP" sz="2800" dirty="0">
                <a:ln w="18415" cmpd="sng">
                  <a:noFill/>
                  <a:prstDash val="solid"/>
                </a:ln>
                <a:solidFill>
                  <a:srgbClr val="000000"/>
                </a:solidFill>
                <a:effectLst>
                  <a:outerShdw blurRad="63500" dir="3600000" algn="tl" rotWithShape="0">
                    <a:srgbClr val="000000">
                      <a:alpha val="70000"/>
                    </a:srgbClr>
                  </a:outerShdw>
                </a:effectLst>
              </a:rPr>
              <a:t>】</a:t>
            </a:r>
          </a:p>
          <a:p>
            <a:r>
              <a:rPr lang="ja-JP" altLang="en-US" sz="2800" u="sng" dirty="0">
                <a:ln w="18415" cmpd="sng">
                  <a:noFill/>
                  <a:prstDash val="solid"/>
                </a:ln>
                <a:solidFill>
                  <a:srgbClr val="000000"/>
                </a:solidFill>
                <a:effectLst>
                  <a:outerShdw blurRad="63500" dir="3600000" algn="tl" rotWithShape="0">
                    <a:srgbClr val="000000">
                      <a:alpha val="70000"/>
                    </a:srgbClr>
                  </a:outerShdw>
                </a:effectLst>
              </a:rPr>
              <a:t>公募債の性質</a:t>
            </a:r>
            <a:r>
              <a:rPr lang="ja-JP" altLang="en-US" sz="2800" dirty="0">
                <a:ln w="18415" cmpd="sng">
                  <a:noFill/>
                  <a:prstDash val="solid"/>
                </a:ln>
                <a:solidFill>
                  <a:srgbClr val="000000"/>
                </a:solidFill>
                <a:effectLst>
                  <a:outerShdw blurRad="63500" dir="3600000" algn="tl" rotWithShape="0">
                    <a:srgbClr val="000000">
                      <a:alpha val="70000"/>
                    </a:srgbClr>
                  </a:outerShdw>
                </a:effectLst>
              </a:rPr>
              <a:t>を理解できていなかったため専門家と異なる評価となった。</a:t>
            </a:r>
            <a:endParaRPr lang="en-US" altLang="ja-JP" sz="2800" dirty="0">
              <a:ln w="18415" cmpd="sng">
                <a:noFill/>
                <a:prstDash val="solid"/>
              </a:ln>
              <a:solidFill>
                <a:srgbClr val="000000"/>
              </a:solidFill>
              <a:effectLst>
                <a:outerShdw blurRad="63500" dir="3600000" algn="tl" rotWithShape="0">
                  <a:srgbClr val="000000">
                    <a:alpha val="70000"/>
                  </a:srgbClr>
                </a:outerShdw>
              </a:effectLst>
            </a:endParaRPr>
          </a:p>
        </p:txBody>
      </p:sp>
      <p:sp>
        <p:nvSpPr>
          <p:cNvPr id="5" name="角丸四角形吹き出し 4"/>
          <p:cNvSpPr/>
          <p:nvPr/>
        </p:nvSpPr>
        <p:spPr>
          <a:xfrm>
            <a:off x="203200" y="4815348"/>
            <a:ext cx="5523832" cy="1739900"/>
          </a:xfrm>
          <a:prstGeom prst="wedgeRoundRectCallout">
            <a:avLst>
              <a:gd name="adj1" fmla="val 6390"/>
              <a:gd name="adj2" fmla="val -94194"/>
              <a:gd name="adj3" fmla="val 16667"/>
            </a:avLst>
          </a:prstGeom>
          <a:noFill/>
          <a:ln w="28575"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dirty="0">
                <a:solidFill>
                  <a:srgbClr val="000000"/>
                </a:solidFill>
              </a:rPr>
              <a:t>公募債は誰でも自由に購入と売却ができる債権のことをいう。</a:t>
            </a:r>
            <a:endParaRPr lang="en-US" altLang="ja-JP" sz="2400" dirty="0">
              <a:solidFill>
                <a:srgbClr val="000000"/>
              </a:solidFill>
            </a:endParaRPr>
          </a:p>
          <a:p>
            <a:r>
              <a:rPr lang="ja-JP" altLang="en-US" sz="2400" dirty="0">
                <a:solidFill>
                  <a:srgbClr val="000000"/>
                </a:solidFill>
              </a:rPr>
              <a:t>多くの個人投資家が取引しているので、いつでも購入、売却が可能である。</a:t>
            </a:r>
            <a:endParaRPr lang="en-US" altLang="ja-JP" sz="2400" dirty="0">
              <a:solidFill>
                <a:srgbClr val="000000"/>
              </a:solidFill>
            </a:endParaRPr>
          </a:p>
        </p:txBody>
      </p:sp>
    </p:spTree>
    <p:extLst>
      <p:ext uri="{BB962C8B-B14F-4D97-AF65-F5344CB8AC3E}">
        <p14:creationId xmlns:p14="http://schemas.microsoft.com/office/powerpoint/2010/main" val="3376347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p:cNvSpPr txBox="1"/>
          <p:nvPr/>
        </p:nvSpPr>
        <p:spPr>
          <a:xfrm>
            <a:off x="221382" y="1341372"/>
            <a:ext cx="7861914" cy="954107"/>
          </a:xfrm>
          <a:prstGeom prst="rect">
            <a:avLst/>
          </a:prstGeom>
          <a:noFill/>
        </p:spPr>
        <p:txBody>
          <a:bodyPr wrap="square" rtlCol="0">
            <a:spAutoFit/>
          </a:bodyPr>
          <a:lstStyle/>
          <a:p>
            <a:r>
              <a:rPr lang="ja-JP" altLang="en-US" sz="2800" b="1" dirty="0">
                <a:ln>
                  <a:solidFill>
                    <a:schemeClr val="accent1">
                      <a:shade val="95000"/>
                      <a:satMod val="105000"/>
                    </a:schemeClr>
                  </a:solidFill>
                </a:ln>
                <a:solidFill>
                  <a:schemeClr val="bg1"/>
                </a:solidFill>
              </a:rPr>
              <a:t>日本の個人投資家は、他の先進国の個人投資家と比較して</a:t>
            </a:r>
            <a:r>
              <a:rPr lang="en-US" altLang="ja-JP" sz="2800" b="1" dirty="0">
                <a:ln>
                  <a:solidFill>
                    <a:schemeClr val="accent1">
                      <a:shade val="95000"/>
                      <a:satMod val="105000"/>
                    </a:schemeClr>
                  </a:solidFill>
                </a:ln>
                <a:solidFill>
                  <a:schemeClr val="bg1"/>
                </a:solidFill>
              </a:rPr>
              <a:t>…</a:t>
            </a:r>
            <a:endParaRPr lang="ja-JP" altLang="en-US" sz="2800" b="1" dirty="0">
              <a:ln>
                <a:solidFill>
                  <a:schemeClr val="accent1">
                    <a:shade val="95000"/>
                    <a:satMod val="105000"/>
                  </a:schemeClr>
                </a:solidFill>
              </a:ln>
              <a:solidFill>
                <a:schemeClr val="bg1"/>
              </a:solidFill>
            </a:endParaRPr>
          </a:p>
        </p:txBody>
      </p:sp>
      <p:sp>
        <p:nvSpPr>
          <p:cNvPr id="4" name="テキスト ボックス 3"/>
          <p:cNvSpPr txBox="1"/>
          <p:nvPr/>
        </p:nvSpPr>
        <p:spPr>
          <a:xfrm>
            <a:off x="5287159" y="3861364"/>
            <a:ext cx="3762033" cy="523220"/>
          </a:xfrm>
          <a:prstGeom prst="rect">
            <a:avLst/>
          </a:prstGeom>
          <a:noFill/>
        </p:spPr>
        <p:txBody>
          <a:bodyPr wrap="square" rtlCol="0">
            <a:spAutoFit/>
          </a:bodyPr>
          <a:lstStyle/>
          <a:p>
            <a:r>
              <a:rPr lang="ja-JP" altLang="en-US" sz="2800" b="1" dirty="0">
                <a:ln>
                  <a:solidFill>
                    <a:schemeClr val="accent1">
                      <a:shade val="95000"/>
                      <a:satMod val="105000"/>
                    </a:schemeClr>
                  </a:solidFill>
                </a:ln>
                <a:solidFill>
                  <a:schemeClr val="bg1"/>
                </a:solidFill>
              </a:rPr>
              <a:t>という傾向がみられる。</a:t>
            </a:r>
          </a:p>
        </p:txBody>
      </p:sp>
      <p:sp>
        <p:nvSpPr>
          <p:cNvPr id="9" name="テキスト ボックス 8"/>
          <p:cNvSpPr txBox="1"/>
          <p:nvPr/>
        </p:nvSpPr>
        <p:spPr>
          <a:xfrm>
            <a:off x="418624" y="4213582"/>
            <a:ext cx="1760867" cy="523220"/>
          </a:xfrm>
          <a:prstGeom prst="rect">
            <a:avLst/>
          </a:prstGeom>
          <a:noFill/>
        </p:spPr>
        <p:txBody>
          <a:bodyPr wrap="square" rtlCol="0">
            <a:spAutoFit/>
          </a:bodyPr>
          <a:lstStyle/>
          <a:p>
            <a:r>
              <a:rPr lang="ja-JP" altLang="en-US" sz="2800" b="1" dirty="0">
                <a:ln>
                  <a:solidFill>
                    <a:schemeClr val="accent1">
                      <a:shade val="95000"/>
                      <a:satMod val="105000"/>
                    </a:schemeClr>
                  </a:solidFill>
                </a:ln>
                <a:solidFill>
                  <a:schemeClr val="bg1"/>
                </a:solidFill>
              </a:rPr>
              <a:t>ここには、</a:t>
            </a:r>
          </a:p>
        </p:txBody>
      </p:sp>
      <p:sp>
        <p:nvSpPr>
          <p:cNvPr id="3" name="テキスト ボックス 2"/>
          <p:cNvSpPr txBox="1"/>
          <p:nvPr/>
        </p:nvSpPr>
        <p:spPr>
          <a:xfrm>
            <a:off x="0" y="38118"/>
            <a:ext cx="9144000" cy="954107"/>
          </a:xfrm>
          <a:prstGeom prst="rect">
            <a:avLst/>
          </a:prstGeom>
          <a:noFill/>
        </p:spPr>
        <p:txBody>
          <a:bodyPr wrap="square" rtlCol="0">
            <a:spAutoFit/>
          </a:bodyPr>
          <a:lstStyle/>
          <a:p>
            <a:r>
              <a:rPr lang="ja-JP" altLang="en-US" sz="2800" b="1" u="sng" dirty="0">
                <a:ln>
                  <a:solidFill>
                    <a:schemeClr val="accent1">
                      <a:shade val="95000"/>
                      <a:satMod val="105000"/>
                    </a:schemeClr>
                  </a:solidFill>
                </a:ln>
                <a:solidFill>
                  <a:schemeClr val="bg1"/>
                </a:solidFill>
              </a:rPr>
              <a:t>ここで、日本の個人投資家の傾向を考慮して、エコファイナンスを展望する</a:t>
            </a:r>
          </a:p>
        </p:txBody>
      </p:sp>
      <p:sp>
        <p:nvSpPr>
          <p:cNvPr id="10" name="正方形/長方形 9"/>
          <p:cNvSpPr/>
          <p:nvPr/>
        </p:nvSpPr>
        <p:spPr>
          <a:xfrm>
            <a:off x="303677" y="2469338"/>
            <a:ext cx="8516313" cy="954107"/>
          </a:xfrm>
          <a:prstGeom prst="rect">
            <a:avLst/>
          </a:prstGeom>
        </p:spPr>
        <p:txBody>
          <a:bodyPr wrap="square">
            <a:spAutoFit/>
          </a:bodyPr>
          <a:lstStyle/>
          <a:p>
            <a:r>
              <a:rPr lang="en-US" altLang="ja-JP" sz="2800" b="1" dirty="0">
                <a:ln>
                  <a:solidFill>
                    <a:schemeClr val="accent1">
                      <a:shade val="95000"/>
                      <a:satMod val="105000"/>
                    </a:schemeClr>
                  </a:solidFill>
                </a:ln>
                <a:solidFill>
                  <a:schemeClr val="bg1"/>
                </a:solidFill>
              </a:rPr>
              <a:t>ⅰ</a:t>
            </a:r>
            <a:r>
              <a:rPr lang="ja-JP" altLang="en-US" sz="2800" b="1" dirty="0">
                <a:ln>
                  <a:solidFill>
                    <a:schemeClr val="accent1">
                      <a:shade val="95000"/>
                      <a:satMod val="105000"/>
                    </a:schemeClr>
                  </a:solidFill>
                </a:ln>
                <a:solidFill>
                  <a:schemeClr val="bg1"/>
                </a:solidFill>
              </a:rPr>
              <a:t>金融資産を現金・預金で保有する割合が高い。</a:t>
            </a:r>
            <a:endParaRPr lang="en-US" altLang="ja-JP" sz="2800" b="1" dirty="0">
              <a:ln>
                <a:solidFill>
                  <a:schemeClr val="accent1">
                    <a:shade val="95000"/>
                    <a:satMod val="105000"/>
                  </a:schemeClr>
                </a:solidFill>
              </a:ln>
              <a:solidFill>
                <a:schemeClr val="bg1"/>
              </a:solidFill>
            </a:endParaRPr>
          </a:p>
          <a:p>
            <a:r>
              <a:rPr lang="en-US" altLang="ja-JP" sz="2800" b="1" dirty="0">
                <a:ln>
                  <a:solidFill>
                    <a:schemeClr val="accent1">
                      <a:shade val="95000"/>
                      <a:satMod val="105000"/>
                    </a:schemeClr>
                  </a:solidFill>
                </a:ln>
                <a:solidFill>
                  <a:schemeClr val="bg1"/>
                </a:solidFill>
              </a:rPr>
              <a:t>ⅱ</a:t>
            </a:r>
            <a:r>
              <a:rPr lang="ja-JP" altLang="en-US" sz="2800" b="1" dirty="0">
                <a:ln>
                  <a:solidFill>
                    <a:schemeClr val="accent1">
                      <a:shade val="95000"/>
                      <a:satMod val="105000"/>
                    </a:schemeClr>
                  </a:solidFill>
                </a:ln>
                <a:solidFill>
                  <a:schemeClr val="bg1"/>
                </a:solidFill>
              </a:rPr>
              <a:t>株式・投資信託で保有する割合は低い。</a:t>
            </a:r>
            <a:endParaRPr lang="en-US" altLang="ja-JP" sz="2800" b="1" dirty="0">
              <a:ln>
                <a:solidFill>
                  <a:schemeClr val="accent1">
                    <a:shade val="95000"/>
                    <a:satMod val="105000"/>
                  </a:schemeClr>
                </a:solidFill>
              </a:ln>
              <a:solidFill>
                <a:schemeClr val="bg1"/>
              </a:solidFill>
            </a:endParaRPr>
          </a:p>
        </p:txBody>
      </p:sp>
      <p:sp>
        <p:nvSpPr>
          <p:cNvPr id="11" name="テキスト ボックス 10"/>
          <p:cNvSpPr txBox="1"/>
          <p:nvPr/>
        </p:nvSpPr>
        <p:spPr>
          <a:xfrm>
            <a:off x="762443" y="4777968"/>
            <a:ext cx="7845791" cy="954107"/>
          </a:xfrm>
          <a:prstGeom prst="rect">
            <a:avLst/>
          </a:prstGeom>
          <a:noFill/>
        </p:spPr>
        <p:txBody>
          <a:bodyPr wrap="square" rtlCol="0">
            <a:spAutoFit/>
          </a:bodyPr>
          <a:lstStyle/>
          <a:p>
            <a:r>
              <a:rPr lang="ja-JP" altLang="en-US" sz="2800" b="1" dirty="0">
                <a:ln>
                  <a:solidFill>
                    <a:schemeClr val="accent1">
                      <a:shade val="95000"/>
                      <a:satMod val="105000"/>
                    </a:schemeClr>
                  </a:solidFill>
                </a:ln>
                <a:solidFill>
                  <a:schemeClr val="bg1"/>
                </a:solidFill>
              </a:rPr>
              <a:t>資産運用の安全性を重視する日本の個人投資家の性格が大きく表れているといえる。。</a:t>
            </a:r>
          </a:p>
        </p:txBody>
      </p:sp>
      <p:sp>
        <p:nvSpPr>
          <p:cNvPr id="7" name="角丸四角形吹き出し 6"/>
          <p:cNvSpPr/>
          <p:nvPr/>
        </p:nvSpPr>
        <p:spPr>
          <a:xfrm>
            <a:off x="4726004" y="5811956"/>
            <a:ext cx="4215517" cy="924365"/>
          </a:xfrm>
          <a:prstGeom prst="wedgeRoundRectCallout">
            <a:avLst>
              <a:gd name="adj1" fmla="val -69712"/>
              <a:gd name="adj2" fmla="val -61474"/>
              <a:gd name="adj3" fmla="val 16667"/>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ja-JP" altLang="en-US" sz="2800" b="1" dirty="0">
                <a:ln>
                  <a:solidFill>
                    <a:schemeClr val="accent1">
                      <a:shade val="95000"/>
                      <a:satMod val="105000"/>
                    </a:schemeClr>
                  </a:solidFill>
                </a:ln>
                <a:solidFill>
                  <a:schemeClr val="bg1"/>
                </a:solidFill>
              </a:rPr>
              <a:t>グリーンボンドが有望</a:t>
            </a:r>
            <a:r>
              <a:rPr lang="en-US" altLang="ja-JP" sz="2800" b="1" dirty="0">
                <a:ln>
                  <a:solidFill>
                    <a:schemeClr val="accent1">
                      <a:shade val="95000"/>
                      <a:satMod val="105000"/>
                    </a:schemeClr>
                  </a:solidFill>
                </a:ln>
                <a:solidFill>
                  <a:schemeClr val="bg1"/>
                </a:solidFill>
              </a:rPr>
              <a:t>…</a:t>
            </a:r>
            <a:r>
              <a:rPr lang="ja-JP" altLang="en-US" sz="2800" b="1" dirty="0">
                <a:ln>
                  <a:solidFill>
                    <a:schemeClr val="accent1">
                      <a:shade val="95000"/>
                      <a:satMod val="105000"/>
                    </a:schemeClr>
                  </a:solidFill>
                </a:ln>
                <a:solidFill>
                  <a:schemeClr val="bg1"/>
                </a:solidFill>
              </a:rPr>
              <a:t>？</a:t>
            </a:r>
          </a:p>
        </p:txBody>
      </p:sp>
    </p:spTree>
    <p:extLst>
      <p:ext uri="{BB962C8B-B14F-4D97-AF65-F5344CB8AC3E}">
        <p14:creationId xmlns:p14="http://schemas.microsoft.com/office/powerpoint/2010/main" val="3440003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628650" y="1885951"/>
            <a:ext cx="7886700" cy="4043030"/>
          </a:xfrm>
          <a:noFill/>
        </p:spPr>
        <p:txBody>
          <a:bodyPr/>
          <a:lstStyle/>
          <a:p>
            <a:pPr marL="0" indent="0">
              <a:buNone/>
            </a:pPr>
            <a:endParaRPr lang="en-US" altLang="ja-JP"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70C0"/>
              </a:solidFill>
            </a:endParaRPr>
          </a:p>
          <a:p>
            <a:pPr marL="0" indent="0">
              <a:buNone/>
            </a:pPr>
            <a:r>
              <a:rPr lang="en-US" altLang="ja-JP"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r>
              <a:rPr lang="ja-JP" alt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    </a:t>
            </a:r>
            <a:endParaRPr kumimoji="1" lang="ja-JP" alt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pic>
        <p:nvPicPr>
          <p:cNvPr id="6" name="図 5"/>
          <p:cNvPicPr>
            <a:picLocks noChangeAspect="1"/>
          </p:cNvPicPr>
          <p:nvPr/>
        </p:nvPicPr>
        <p:blipFill>
          <a:blip r:embed="rId3" cstate="email"/>
          <a:stretch>
            <a:fillRect/>
          </a:stretch>
        </p:blipFill>
        <p:spPr>
          <a:xfrm>
            <a:off x="285750" y="1024026"/>
            <a:ext cx="8527976" cy="4409291"/>
          </a:xfrm>
          <a:prstGeom prst="rect">
            <a:avLst/>
          </a:prstGeom>
        </p:spPr>
      </p:pic>
      <p:sp>
        <p:nvSpPr>
          <p:cNvPr id="8" name="テキスト ボックス 7"/>
          <p:cNvSpPr txBox="1"/>
          <p:nvPr/>
        </p:nvSpPr>
        <p:spPr>
          <a:xfrm>
            <a:off x="1417320" y="5609943"/>
            <a:ext cx="7483161" cy="369332"/>
          </a:xfrm>
          <a:prstGeom prst="rect">
            <a:avLst/>
          </a:prstGeom>
          <a:noFill/>
        </p:spPr>
        <p:txBody>
          <a:bodyPr wrap="square" rtlCol="0">
            <a:spAutoFit/>
          </a:bodyPr>
          <a:lstStyle/>
          <a:p>
            <a:r>
              <a:rPr lang="en-US" altLang="ja-JP" dirty="0"/>
              <a:t>(</a:t>
            </a:r>
            <a:r>
              <a:rPr lang="ja-JP" altLang="ja-JP" dirty="0"/>
              <a:t>日本銀行調査統計局</a:t>
            </a:r>
            <a:r>
              <a:rPr lang="en-US" altLang="ja-JP" dirty="0"/>
              <a:t>(2016)</a:t>
            </a:r>
            <a:r>
              <a:rPr lang="ja-JP" altLang="ja-JP" dirty="0"/>
              <a:t>「資本循環の日米欧比較」をもとに独自に作成</a:t>
            </a:r>
            <a:r>
              <a:rPr lang="en-US" altLang="ja-JP" dirty="0"/>
              <a:t>)</a:t>
            </a:r>
            <a:endParaRPr lang="ja-JP" altLang="ja-JP" dirty="0"/>
          </a:p>
        </p:txBody>
      </p:sp>
      <p:sp>
        <p:nvSpPr>
          <p:cNvPr id="2" name="テキスト ボックス 1"/>
          <p:cNvSpPr txBox="1"/>
          <p:nvPr/>
        </p:nvSpPr>
        <p:spPr>
          <a:xfrm>
            <a:off x="1417320" y="475488"/>
            <a:ext cx="4306824" cy="521208"/>
          </a:xfrm>
          <a:prstGeom prst="rect">
            <a:avLst/>
          </a:prstGeom>
          <a:noFill/>
        </p:spPr>
        <p:txBody>
          <a:bodyPr wrap="square" rtlCol="0">
            <a:spAutoFit/>
          </a:bodyPr>
          <a:lstStyle/>
          <a:p>
            <a:endParaRPr kumimoji="1" lang="ja-JP" altLang="en-US" dirty="0"/>
          </a:p>
        </p:txBody>
      </p:sp>
      <p:sp>
        <p:nvSpPr>
          <p:cNvPr id="3" name="テキスト ボックス 2"/>
          <p:cNvSpPr txBox="1"/>
          <p:nvPr/>
        </p:nvSpPr>
        <p:spPr>
          <a:xfrm>
            <a:off x="285750" y="88530"/>
            <a:ext cx="8229600" cy="954107"/>
          </a:xfrm>
          <a:prstGeom prst="rect">
            <a:avLst/>
          </a:prstGeom>
          <a:noFill/>
        </p:spPr>
        <p:txBody>
          <a:bodyPr wrap="square" rtlCol="0">
            <a:spAutoFit/>
          </a:bodyPr>
          <a:lstStyle/>
          <a:p>
            <a:r>
              <a:rPr kumimoji="1" lang="ja-JP" altLang="en-US" sz="2800" dirty="0"/>
              <a:t>以下の表は、</a:t>
            </a:r>
            <a:r>
              <a:rPr kumimoji="1" lang="ja-JP" altLang="en-US" sz="2800" u="sng" dirty="0"/>
              <a:t>個人投資家の金融資産の保有形態</a:t>
            </a:r>
            <a:r>
              <a:rPr kumimoji="1" lang="ja-JP" altLang="en-US" sz="2800" dirty="0"/>
              <a:t>を、ユーロエリア</a:t>
            </a:r>
            <a:r>
              <a:rPr lang="ja-JP" altLang="en-US" sz="2800" dirty="0"/>
              <a:t>・</a:t>
            </a:r>
            <a:r>
              <a:rPr kumimoji="1" lang="ja-JP" altLang="en-US" sz="2800" dirty="0"/>
              <a:t>アメリカ・日本で比較したものである。</a:t>
            </a:r>
          </a:p>
        </p:txBody>
      </p:sp>
      <p:sp>
        <p:nvSpPr>
          <p:cNvPr id="12" name="テキスト ボックス 11"/>
          <p:cNvSpPr txBox="1"/>
          <p:nvPr/>
        </p:nvSpPr>
        <p:spPr>
          <a:xfrm>
            <a:off x="2834640" y="3602736"/>
            <a:ext cx="2697480" cy="369332"/>
          </a:xfrm>
          <a:prstGeom prst="rect">
            <a:avLst/>
          </a:prstGeom>
          <a:noFill/>
        </p:spPr>
        <p:txBody>
          <a:bodyPr wrap="square" rtlCol="0">
            <a:spAutoFit/>
          </a:bodyPr>
          <a:lstStyle/>
          <a:p>
            <a:endParaRPr kumimoji="1" lang="ja-JP" altLang="en-US" dirty="0"/>
          </a:p>
        </p:txBody>
      </p:sp>
      <p:sp>
        <p:nvSpPr>
          <p:cNvPr id="13" name="円形吹き出し 12"/>
          <p:cNvSpPr/>
          <p:nvPr/>
        </p:nvSpPr>
        <p:spPr>
          <a:xfrm>
            <a:off x="6371925" y="4097266"/>
            <a:ext cx="2541070" cy="1462383"/>
          </a:xfrm>
          <a:prstGeom prst="wedgeEllipseCallout">
            <a:avLst>
              <a:gd name="adj1" fmla="val -54231"/>
              <a:gd name="adj2" fmla="val -96627"/>
            </a:avLst>
          </a:prstGeom>
          <a:solidFill>
            <a:schemeClr val="bg1"/>
          </a:solidFill>
          <a:ln w="28575"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000000"/>
                </a:solidFill>
              </a:rPr>
              <a:t>日本の株式保有の割合は、</a:t>
            </a:r>
            <a:r>
              <a:rPr lang="ja-JP" altLang="en-US" dirty="0">
                <a:solidFill>
                  <a:srgbClr val="000000"/>
                </a:solidFill>
              </a:rPr>
              <a:t>ユーロエリアの約</a:t>
            </a:r>
            <a:r>
              <a:rPr lang="en-US" altLang="ja-JP" dirty="0">
                <a:solidFill>
                  <a:schemeClr val="accent6"/>
                </a:solidFill>
              </a:rPr>
              <a:t>1/2</a:t>
            </a:r>
            <a:r>
              <a:rPr lang="en-US" altLang="ja-JP" dirty="0">
                <a:solidFill>
                  <a:srgbClr val="000000"/>
                </a:solidFill>
              </a:rPr>
              <a:t>,</a:t>
            </a:r>
            <a:r>
              <a:rPr lang="ja-JP" altLang="en-US" dirty="0">
                <a:solidFill>
                  <a:srgbClr val="000000"/>
                </a:solidFill>
              </a:rPr>
              <a:t>アメリカの約</a:t>
            </a:r>
            <a:r>
              <a:rPr lang="en-US" altLang="ja-JP" dirty="0">
                <a:solidFill>
                  <a:schemeClr val="accent6"/>
                </a:solidFill>
              </a:rPr>
              <a:t>1/3</a:t>
            </a:r>
            <a:r>
              <a:rPr lang="ja-JP" altLang="en-US" dirty="0">
                <a:solidFill>
                  <a:srgbClr val="000000"/>
                </a:solidFill>
              </a:rPr>
              <a:t>にしか満たない</a:t>
            </a:r>
            <a:endParaRPr kumimoji="1" lang="ja-JP" altLang="en-US" dirty="0">
              <a:solidFill>
                <a:srgbClr val="000000"/>
              </a:solidFill>
            </a:endParaRPr>
          </a:p>
        </p:txBody>
      </p:sp>
      <p:sp>
        <p:nvSpPr>
          <p:cNvPr id="14" name="円形吹き出し 13"/>
          <p:cNvSpPr/>
          <p:nvPr/>
        </p:nvSpPr>
        <p:spPr>
          <a:xfrm>
            <a:off x="64008" y="2505397"/>
            <a:ext cx="2706624" cy="1466671"/>
          </a:xfrm>
          <a:prstGeom prst="wedgeEllipseCallout">
            <a:avLst>
              <a:gd name="adj1" fmla="val 55312"/>
              <a:gd name="adj2" fmla="val 1009"/>
            </a:avLst>
          </a:prstGeom>
          <a:solidFill>
            <a:schemeClr val="bg1"/>
          </a:solidFill>
          <a:ln w="28575"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rgbClr val="000000"/>
                </a:solidFill>
              </a:rPr>
              <a:t>日本の現金・預金の割合は</a:t>
            </a:r>
            <a:r>
              <a:rPr lang="en-US" altLang="ja-JP" sz="2800" dirty="0">
                <a:solidFill>
                  <a:srgbClr val="E46C0A"/>
                </a:solidFill>
              </a:rPr>
              <a:t>51.8%</a:t>
            </a:r>
            <a:r>
              <a:rPr lang="ja-JP" altLang="en-US" dirty="0">
                <a:solidFill>
                  <a:srgbClr val="000000"/>
                </a:solidFill>
              </a:rPr>
              <a:t>に至る</a:t>
            </a:r>
          </a:p>
        </p:txBody>
      </p:sp>
      <p:sp>
        <p:nvSpPr>
          <p:cNvPr id="7" name="角丸四角形吹き出し 6"/>
          <p:cNvSpPr/>
          <p:nvPr/>
        </p:nvSpPr>
        <p:spPr>
          <a:xfrm>
            <a:off x="6181312" y="6069927"/>
            <a:ext cx="2825528" cy="651137"/>
          </a:xfrm>
          <a:prstGeom prst="wedgeRoundRectCallout">
            <a:avLst>
              <a:gd name="adj1" fmla="val -69292"/>
              <a:gd name="adj2" fmla="val -40643"/>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lvl="0"/>
            <a:r>
              <a:rPr lang="ja-JP" altLang="en-US" sz="2000" dirty="0">
                <a:solidFill>
                  <a:prstClr val="black"/>
                </a:solidFill>
              </a:rPr>
              <a:t>エコファンドは苦戦</a:t>
            </a:r>
            <a:r>
              <a:rPr lang="en-US" altLang="ja-JP" sz="2000" dirty="0">
                <a:solidFill>
                  <a:prstClr val="black"/>
                </a:solidFill>
              </a:rPr>
              <a:t>…</a:t>
            </a:r>
            <a:r>
              <a:rPr lang="ja-JP" altLang="en-US" sz="2000" dirty="0">
                <a:solidFill>
                  <a:prstClr val="black"/>
                </a:solidFill>
              </a:rPr>
              <a:t>？</a:t>
            </a:r>
          </a:p>
        </p:txBody>
      </p:sp>
    </p:spTree>
    <p:extLst>
      <p:ext uri="{BB962C8B-B14F-4D97-AF65-F5344CB8AC3E}">
        <p14:creationId xmlns:p14="http://schemas.microsoft.com/office/powerpoint/2010/main" val="269951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7000"/>
          </a:blip>
          <a:srcRect/>
          <a:stretch>
            <a:fillRect/>
          </a:stretch>
        </a:blipFill>
        <a:effectLst/>
      </p:bgPr>
    </p:bg>
    <p:spTree>
      <p:nvGrpSpPr>
        <p:cNvPr id="1" name=""/>
        <p:cNvGrpSpPr/>
        <p:nvPr/>
      </p:nvGrpSpPr>
      <p:grpSpPr>
        <a:xfrm>
          <a:off x="0" y="0"/>
          <a:ext cx="0" cy="0"/>
          <a:chOff x="0" y="0"/>
          <a:chExt cx="0" cy="0"/>
        </a:xfrm>
      </p:grpSpPr>
      <p:sp>
        <p:nvSpPr>
          <p:cNvPr id="3" name="テキスト ボックス 2"/>
          <p:cNvSpPr txBox="1"/>
          <p:nvPr/>
        </p:nvSpPr>
        <p:spPr>
          <a:xfrm>
            <a:off x="1069848" y="1235963"/>
            <a:ext cx="7223760" cy="1077218"/>
          </a:xfrm>
          <a:prstGeom prst="rect">
            <a:avLst/>
          </a:prstGeom>
          <a:noFill/>
        </p:spPr>
        <p:txBody>
          <a:bodyPr wrap="square" rtlCol="0">
            <a:spAutoFit/>
          </a:bodyPr>
          <a:lstStyle/>
          <a:p>
            <a:r>
              <a:rPr kumimoji="1" lang="ja-JP" altLang="en-US" sz="3200" b="1" u="sng" dirty="0">
                <a:ln>
                  <a:solidFill>
                    <a:schemeClr val="tx1"/>
                  </a:solidFill>
                </a:ln>
                <a:solidFill>
                  <a:schemeClr val="bg1"/>
                </a:solidFill>
              </a:rPr>
              <a:t>日本での成立から約</a:t>
            </a:r>
            <a:r>
              <a:rPr kumimoji="1" lang="en-US" altLang="ja-JP" sz="3200" b="1" u="sng" dirty="0">
                <a:ln>
                  <a:solidFill>
                    <a:schemeClr val="tx1"/>
                  </a:solidFill>
                </a:ln>
                <a:solidFill>
                  <a:schemeClr val="bg1"/>
                </a:solidFill>
              </a:rPr>
              <a:t>15</a:t>
            </a:r>
            <a:r>
              <a:rPr kumimoji="1" lang="ja-JP" altLang="en-US" sz="3200" b="1" u="sng" dirty="0">
                <a:ln>
                  <a:solidFill>
                    <a:schemeClr val="tx1"/>
                  </a:solidFill>
                </a:ln>
                <a:solidFill>
                  <a:schemeClr val="bg1"/>
                </a:solidFill>
              </a:rPr>
              <a:t>年がたち、参入企業は確実に増加して</a:t>
            </a:r>
            <a:r>
              <a:rPr lang="ja-JP" altLang="en-US" sz="3200" b="1" u="sng" dirty="0">
                <a:ln>
                  <a:solidFill>
                    <a:schemeClr val="tx1"/>
                  </a:solidFill>
                </a:ln>
                <a:solidFill>
                  <a:schemeClr val="bg1"/>
                </a:solidFill>
              </a:rPr>
              <a:t>いる。</a:t>
            </a:r>
            <a:endParaRPr kumimoji="1" lang="ja-JP" altLang="en-US" sz="3200" b="1" u="sng" dirty="0">
              <a:ln>
                <a:solidFill>
                  <a:schemeClr val="tx1"/>
                </a:solidFill>
              </a:ln>
              <a:solidFill>
                <a:schemeClr val="bg1"/>
              </a:solidFill>
            </a:endParaRPr>
          </a:p>
        </p:txBody>
      </p:sp>
      <p:sp>
        <p:nvSpPr>
          <p:cNvPr id="5" name="テキスト ボックス 4"/>
          <p:cNvSpPr txBox="1"/>
          <p:nvPr/>
        </p:nvSpPr>
        <p:spPr>
          <a:xfrm>
            <a:off x="649224" y="2632347"/>
            <a:ext cx="2194560" cy="523220"/>
          </a:xfrm>
          <a:prstGeom prst="rect">
            <a:avLst/>
          </a:prstGeom>
          <a:noFill/>
        </p:spPr>
        <p:txBody>
          <a:bodyPr wrap="square" rtlCol="0">
            <a:spAutoFit/>
          </a:bodyPr>
          <a:lstStyle/>
          <a:p>
            <a:r>
              <a:rPr kumimoji="1" lang="ja-JP" altLang="en-US" sz="2800" b="1" dirty="0">
                <a:ln>
                  <a:solidFill>
                    <a:schemeClr val="tx1"/>
                  </a:solidFill>
                </a:ln>
                <a:solidFill>
                  <a:schemeClr val="bg1"/>
                </a:solidFill>
              </a:rPr>
              <a:t>今後は</a:t>
            </a:r>
            <a:r>
              <a:rPr lang="en-US" altLang="ja-JP" sz="2800" b="1" dirty="0">
                <a:ln>
                  <a:solidFill>
                    <a:schemeClr val="tx1"/>
                  </a:solidFill>
                </a:ln>
                <a:solidFill>
                  <a:schemeClr val="bg1"/>
                </a:solidFill>
              </a:rPr>
              <a:t>…</a:t>
            </a:r>
            <a:endParaRPr kumimoji="1" lang="ja-JP" altLang="en-US" sz="2800" b="1" dirty="0">
              <a:ln>
                <a:solidFill>
                  <a:schemeClr val="tx1"/>
                </a:solidFill>
              </a:ln>
              <a:solidFill>
                <a:schemeClr val="bg1"/>
              </a:solidFill>
            </a:endParaRPr>
          </a:p>
        </p:txBody>
      </p:sp>
      <p:sp>
        <p:nvSpPr>
          <p:cNvPr id="6" name="テキスト ボックス 5"/>
          <p:cNvSpPr txBox="1"/>
          <p:nvPr/>
        </p:nvSpPr>
        <p:spPr>
          <a:xfrm>
            <a:off x="1622819" y="5063764"/>
            <a:ext cx="7616952" cy="523220"/>
          </a:xfrm>
          <a:prstGeom prst="rect">
            <a:avLst/>
          </a:prstGeom>
          <a:noFill/>
        </p:spPr>
        <p:txBody>
          <a:bodyPr wrap="square" rtlCol="0">
            <a:spAutoFit/>
          </a:bodyPr>
          <a:lstStyle/>
          <a:p>
            <a:pPr algn="ctr"/>
            <a:r>
              <a:rPr lang="ja-JP" altLang="en-US" sz="2800" b="1" dirty="0">
                <a:ln>
                  <a:solidFill>
                    <a:schemeClr val="tx1"/>
                  </a:solidFill>
                </a:ln>
                <a:solidFill>
                  <a:schemeClr val="bg1"/>
                </a:solidFill>
              </a:rPr>
              <a:t>ことを個人投資家に周知させていく必要がある。</a:t>
            </a:r>
          </a:p>
        </p:txBody>
      </p:sp>
      <p:sp>
        <p:nvSpPr>
          <p:cNvPr id="2" name="テキスト ボックス 1"/>
          <p:cNvSpPr txBox="1"/>
          <p:nvPr/>
        </p:nvSpPr>
        <p:spPr>
          <a:xfrm>
            <a:off x="649224" y="3463326"/>
            <a:ext cx="7797312" cy="1600438"/>
          </a:xfrm>
          <a:prstGeom prst="rect">
            <a:avLst/>
          </a:prstGeom>
          <a:noFill/>
        </p:spPr>
        <p:txBody>
          <a:bodyPr wrap="square" rtlCol="0">
            <a:spAutoFit/>
          </a:bodyPr>
          <a:lstStyle/>
          <a:p>
            <a:pPr lvl="0" algn="ctr"/>
            <a:r>
              <a:rPr lang="ja-JP" altLang="en-US" sz="4000" b="1" dirty="0">
                <a:ln>
                  <a:solidFill>
                    <a:schemeClr val="tx1"/>
                  </a:solidFill>
                </a:ln>
                <a:solidFill>
                  <a:srgbClr val="F79646"/>
                </a:solidFill>
              </a:rPr>
              <a:t>個人が再生可能エネルギー事業の主体となりうる</a:t>
            </a:r>
            <a:endParaRPr lang="ja-JP" altLang="en-US" sz="4000" b="1" dirty="0">
              <a:ln>
                <a:solidFill>
                  <a:schemeClr val="tx1"/>
                </a:solidFill>
              </a:ln>
              <a:solidFill>
                <a:prstClr val="black"/>
              </a:solidFill>
            </a:endParaRPr>
          </a:p>
          <a:p>
            <a:endParaRPr kumimoji="1" lang="ja-JP" altLang="en-US" dirty="0"/>
          </a:p>
        </p:txBody>
      </p:sp>
      <p:sp>
        <p:nvSpPr>
          <p:cNvPr id="4" name="テキスト ボックス 3"/>
          <p:cNvSpPr txBox="1"/>
          <p:nvPr/>
        </p:nvSpPr>
        <p:spPr>
          <a:xfrm>
            <a:off x="2419695" y="172130"/>
            <a:ext cx="4256369" cy="707886"/>
          </a:xfrm>
          <a:prstGeom prst="rect">
            <a:avLst/>
          </a:prstGeom>
        </p:spPr>
        <p:txBody>
          <a:bodyPr wrap="square" rtlCol="0">
            <a:spAutoFit/>
          </a:bodyPr>
          <a:lstStyle/>
          <a:p>
            <a:pPr algn="ctr"/>
            <a:r>
              <a:rPr lang="ja-JP" altLang="x-none" sz="4000" b="1" u="sng" dirty="0">
                <a:ln>
                  <a:solidFill>
                    <a:schemeClr val="tx1"/>
                  </a:solidFill>
                </a:ln>
                <a:solidFill>
                  <a:schemeClr val="bg1"/>
                </a:solidFill>
                <a:latin typeface="ＭＳ Ｐゴシック"/>
              </a:rPr>
              <a:t>(</a:t>
            </a:r>
            <a:r>
              <a:rPr lang="en-US" altLang="ja-JP" sz="4000" b="1" u="sng" dirty="0">
                <a:ln>
                  <a:solidFill>
                    <a:schemeClr val="tx1"/>
                  </a:solidFill>
                </a:ln>
                <a:solidFill>
                  <a:schemeClr val="bg1"/>
                </a:solidFill>
                <a:latin typeface="ＭＳ Ｐゴシック"/>
              </a:rPr>
              <a:t>A)</a:t>
            </a:r>
            <a:r>
              <a:rPr lang="x-none" altLang="x-none" sz="4000" b="1" u="sng" dirty="0">
                <a:ln>
                  <a:solidFill>
                    <a:schemeClr val="tx1"/>
                  </a:solidFill>
                </a:ln>
                <a:solidFill>
                  <a:schemeClr val="bg1"/>
                </a:solidFill>
                <a:latin typeface="ＭＳ Ｐゴシック"/>
              </a:rPr>
              <a:t> </a:t>
            </a:r>
            <a:r>
              <a:rPr lang="x-none" altLang="x-none" sz="3600" b="1" u="sng" dirty="0">
                <a:ln>
                  <a:solidFill>
                    <a:schemeClr val="tx1"/>
                  </a:solidFill>
                </a:ln>
                <a:solidFill>
                  <a:schemeClr val="bg1"/>
                </a:solidFill>
                <a:latin typeface="ＭＳ Ｐゴシック"/>
              </a:rPr>
              <a:t>市民出資</a:t>
            </a:r>
            <a:r>
              <a:rPr lang="ja-JP" altLang="en-US" sz="3600" b="1" u="sng" dirty="0">
                <a:ln>
                  <a:solidFill>
                    <a:schemeClr val="tx1"/>
                  </a:solidFill>
                </a:ln>
                <a:solidFill>
                  <a:schemeClr val="bg1"/>
                </a:solidFill>
                <a:latin typeface="ＭＳ Ｐゴシック"/>
              </a:rPr>
              <a:t>の展望</a:t>
            </a:r>
            <a:endParaRPr lang="x-none" altLang="x-none" sz="3600" b="1" u="sng" dirty="0">
              <a:ln>
                <a:solidFill>
                  <a:schemeClr val="tx1"/>
                </a:solidFill>
              </a:ln>
              <a:solidFill>
                <a:schemeClr val="bg1"/>
              </a:solidFill>
              <a:latin typeface="ＭＳ Ｐゴシック"/>
            </a:endParaRPr>
          </a:p>
        </p:txBody>
      </p:sp>
    </p:spTree>
    <p:extLst>
      <p:ext uri="{BB962C8B-B14F-4D97-AF65-F5344CB8AC3E}">
        <p14:creationId xmlns:p14="http://schemas.microsoft.com/office/powerpoint/2010/main" val="396457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7000"/>
            <a:lum/>
          </a:blip>
          <a:srcRect/>
          <a:stretch>
            <a:fillRect l="-6000" r="-6000"/>
          </a:stretch>
        </a:blipFill>
        <a:effectLst/>
      </p:bgPr>
    </p:bg>
    <p:spTree>
      <p:nvGrpSpPr>
        <p:cNvPr id="1" name=""/>
        <p:cNvGrpSpPr/>
        <p:nvPr/>
      </p:nvGrpSpPr>
      <p:grpSpPr>
        <a:xfrm>
          <a:off x="0" y="0"/>
          <a:ext cx="0" cy="0"/>
          <a:chOff x="0" y="0"/>
          <a:chExt cx="0" cy="0"/>
        </a:xfrm>
      </p:grpSpPr>
      <p:sp>
        <p:nvSpPr>
          <p:cNvPr id="3" name="テキスト ボックス 2"/>
          <p:cNvSpPr txBox="1"/>
          <p:nvPr/>
        </p:nvSpPr>
        <p:spPr>
          <a:xfrm>
            <a:off x="1260909" y="1193182"/>
            <a:ext cx="6622181" cy="1077218"/>
          </a:xfrm>
          <a:prstGeom prst="rect">
            <a:avLst/>
          </a:prstGeom>
          <a:noFill/>
        </p:spPr>
        <p:txBody>
          <a:bodyPr wrap="square" rtlCol="0">
            <a:spAutoFit/>
          </a:bodyPr>
          <a:lstStyle/>
          <a:p>
            <a:r>
              <a:rPr kumimoji="1" lang="ja-JP" altLang="en-US" sz="3200" u="sng" dirty="0">
                <a:solidFill>
                  <a:schemeClr val="bg1"/>
                </a:solidFill>
              </a:rPr>
              <a:t>参入企業が増えれば、発展の可能性は高い</a:t>
            </a:r>
          </a:p>
        </p:txBody>
      </p:sp>
      <p:sp>
        <p:nvSpPr>
          <p:cNvPr id="8" name="テキスト ボックス 7"/>
          <p:cNvSpPr txBox="1"/>
          <p:nvPr/>
        </p:nvSpPr>
        <p:spPr>
          <a:xfrm>
            <a:off x="299466" y="2664684"/>
            <a:ext cx="3962601" cy="523220"/>
          </a:xfrm>
          <a:prstGeom prst="rect">
            <a:avLst/>
          </a:prstGeom>
          <a:noFill/>
        </p:spPr>
        <p:txBody>
          <a:bodyPr wrap="square" rtlCol="0">
            <a:spAutoFit/>
          </a:bodyPr>
          <a:lstStyle/>
          <a:p>
            <a:r>
              <a:rPr kumimoji="1" lang="ja-JP" altLang="en-US" sz="2800" dirty="0">
                <a:solidFill>
                  <a:schemeClr val="bg1"/>
                </a:solidFill>
              </a:rPr>
              <a:t>参入企業を増やすには</a:t>
            </a:r>
            <a:r>
              <a:rPr kumimoji="1" lang="en-US" altLang="ja-JP" sz="2800" dirty="0">
                <a:solidFill>
                  <a:schemeClr val="bg1"/>
                </a:solidFill>
              </a:rPr>
              <a:t>…</a:t>
            </a:r>
            <a:endParaRPr kumimoji="1" lang="ja-JP" altLang="en-US" sz="2800" dirty="0">
              <a:solidFill>
                <a:schemeClr val="bg1"/>
              </a:solidFill>
            </a:endParaRPr>
          </a:p>
        </p:txBody>
      </p:sp>
      <p:sp>
        <p:nvSpPr>
          <p:cNvPr id="4" name="テキスト ボックス 3"/>
          <p:cNvSpPr txBox="1"/>
          <p:nvPr/>
        </p:nvSpPr>
        <p:spPr>
          <a:xfrm>
            <a:off x="7326689" y="4232552"/>
            <a:ext cx="2851965" cy="523220"/>
          </a:xfrm>
          <a:prstGeom prst="rect">
            <a:avLst/>
          </a:prstGeom>
          <a:noFill/>
        </p:spPr>
        <p:txBody>
          <a:bodyPr wrap="square" rtlCol="0">
            <a:spAutoFit/>
          </a:bodyPr>
          <a:lstStyle/>
          <a:p>
            <a:r>
              <a:rPr kumimoji="1" lang="ja-JP" altLang="en-US" sz="2800" dirty="0">
                <a:solidFill>
                  <a:schemeClr val="bg1"/>
                </a:solidFill>
              </a:rPr>
              <a:t>が重要</a:t>
            </a:r>
          </a:p>
        </p:txBody>
      </p:sp>
      <p:sp>
        <p:nvSpPr>
          <p:cNvPr id="5" name="テキスト ボックス 4"/>
          <p:cNvSpPr txBox="1"/>
          <p:nvPr/>
        </p:nvSpPr>
        <p:spPr>
          <a:xfrm>
            <a:off x="530949" y="3322536"/>
            <a:ext cx="8221722" cy="707886"/>
          </a:xfrm>
          <a:prstGeom prst="rect">
            <a:avLst/>
          </a:prstGeom>
          <a:noFill/>
        </p:spPr>
        <p:txBody>
          <a:bodyPr wrap="none" rtlCol="0">
            <a:spAutoFit/>
          </a:bodyPr>
          <a:lstStyle/>
          <a:p>
            <a:pPr lvl="0"/>
            <a:r>
              <a:rPr lang="ja-JP" altLang="en-US" sz="4000" u="sng" dirty="0">
                <a:solidFill>
                  <a:srgbClr val="E46C0A"/>
                </a:solidFill>
              </a:rPr>
              <a:t>金融商品取引法</a:t>
            </a:r>
            <a:r>
              <a:rPr lang="ja-JP" altLang="en-US" sz="4000" dirty="0">
                <a:solidFill>
                  <a:srgbClr val="E46C0A"/>
                </a:solidFill>
              </a:rPr>
              <a:t>による法規制の緩和</a:t>
            </a:r>
          </a:p>
        </p:txBody>
      </p:sp>
      <p:sp>
        <p:nvSpPr>
          <p:cNvPr id="7" name="テキスト ボックス 6"/>
          <p:cNvSpPr txBox="1"/>
          <p:nvPr/>
        </p:nvSpPr>
        <p:spPr>
          <a:xfrm>
            <a:off x="975501" y="232139"/>
            <a:ext cx="7192995" cy="646331"/>
          </a:xfrm>
          <a:prstGeom prst="rect">
            <a:avLst/>
          </a:prstGeom>
          <a:noFill/>
        </p:spPr>
        <p:txBody>
          <a:bodyPr wrap="none" rtlCol="0">
            <a:spAutoFit/>
          </a:bodyPr>
          <a:lstStyle/>
          <a:p>
            <a:r>
              <a:rPr lang="en-US" altLang="ja-JP" sz="3600" u="sng" dirty="0">
                <a:solidFill>
                  <a:schemeClr val="bg1"/>
                </a:solidFill>
              </a:rPr>
              <a:t>(B) </a:t>
            </a:r>
            <a:r>
              <a:rPr lang="ja-JP" altLang="en-US" sz="3600" u="sng" dirty="0">
                <a:solidFill>
                  <a:schemeClr val="bg1"/>
                </a:solidFill>
              </a:rPr>
              <a:t>エコクラウドファンディングの展望</a:t>
            </a:r>
            <a:endParaRPr kumimoji="1" lang="ja-JP" altLang="en-US" sz="3600" u="sng" dirty="0">
              <a:solidFill>
                <a:schemeClr val="bg1"/>
              </a:solidFill>
            </a:endParaRPr>
          </a:p>
        </p:txBody>
      </p:sp>
      <p:sp>
        <p:nvSpPr>
          <p:cNvPr id="2" name="角丸四角形吹き出し 1"/>
          <p:cNvSpPr/>
          <p:nvPr/>
        </p:nvSpPr>
        <p:spPr>
          <a:xfrm>
            <a:off x="299466" y="4494162"/>
            <a:ext cx="7170821" cy="2022229"/>
          </a:xfrm>
          <a:prstGeom prst="wedgeRoundRectCallout">
            <a:avLst>
              <a:gd name="adj1" fmla="val -23393"/>
              <a:gd name="adj2" fmla="val -72904"/>
              <a:gd name="adj3" fmla="val 16667"/>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a:t>エコクラウドファンディングを行う際に事業者は登録しなければならないことが法律で定められている。その登録までの期間が</a:t>
            </a:r>
            <a:r>
              <a:rPr kumimoji="1" lang="ja-JP" altLang="en-US" sz="2400" b="1" dirty="0" smtClean="0"/>
              <a:t>長期</a:t>
            </a:r>
            <a:r>
              <a:rPr lang="ja-JP" altLang="en-US" sz="2400" b="1" dirty="0" smtClean="0"/>
              <a:t>にわた</a:t>
            </a:r>
            <a:r>
              <a:rPr lang="ja-JP" altLang="en-US" sz="2400" b="1" dirty="0"/>
              <a:t>る</a:t>
            </a:r>
            <a:r>
              <a:rPr kumimoji="1" lang="ja-JP" altLang="en-US" sz="2400" b="1" dirty="0" smtClean="0"/>
              <a:t>こと</a:t>
            </a:r>
            <a:r>
              <a:rPr kumimoji="1" lang="ja-JP" altLang="en-US" sz="2400" b="1" dirty="0"/>
              <a:t>や、登録料がかかることが企業の参入を妨げているといえる。</a:t>
            </a:r>
          </a:p>
        </p:txBody>
      </p:sp>
    </p:spTree>
    <p:extLst>
      <p:ext uri="{BB962C8B-B14F-4D97-AF65-F5344CB8AC3E}">
        <p14:creationId xmlns:p14="http://schemas.microsoft.com/office/powerpoint/2010/main" val="7857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6000" r="-6000"/>
          </a:stretch>
        </a:blip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8682" y="1810562"/>
            <a:ext cx="7886700" cy="4529285"/>
          </a:xfrm>
        </p:spPr>
        <p:txBody>
          <a:bodyPr/>
          <a:lstStyle/>
          <a:p>
            <a:pPr marL="0" indent="0" algn="ctr">
              <a:buNone/>
            </a:pPr>
            <a:r>
              <a:rPr lang="ja-JP" altLang="en-US" dirty="0"/>
              <a:t>　</a:t>
            </a:r>
            <a:endParaRPr lang="ja-JP" altLang="en-US" sz="1350" dirty="0">
              <a:solidFill>
                <a:srgbClr val="FF0000"/>
              </a:solidFill>
            </a:endParaRPr>
          </a:p>
        </p:txBody>
      </p:sp>
      <p:sp>
        <p:nvSpPr>
          <p:cNvPr id="12" name="テキスト ボックス 11"/>
          <p:cNvSpPr txBox="1"/>
          <p:nvPr/>
        </p:nvSpPr>
        <p:spPr>
          <a:xfrm>
            <a:off x="640694" y="3207012"/>
            <a:ext cx="3382666" cy="584775"/>
          </a:xfrm>
          <a:prstGeom prst="rect">
            <a:avLst/>
          </a:prstGeom>
          <a:noFill/>
        </p:spPr>
        <p:txBody>
          <a:bodyPr wrap="square" rtlCol="0">
            <a:spAutoFit/>
          </a:bodyPr>
          <a:lstStyle/>
          <a:p>
            <a:r>
              <a:rPr kumimoji="1" lang="ja-JP" altLang="en-US" sz="3200" dirty="0"/>
              <a:t>発展のためには</a:t>
            </a:r>
            <a:r>
              <a:rPr kumimoji="1" lang="en-US" altLang="ja-JP" sz="3200" dirty="0"/>
              <a:t>…</a:t>
            </a:r>
            <a:endParaRPr kumimoji="1" lang="ja-JP" altLang="en-US" sz="3200" dirty="0"/>
          </a:p>
        </p:txBody>
      </p:sp>
      <p:sp>
        <p:nvSpPr>
          <p:cNvPr id="17" name="テキスト ボックス 16"/>
          <p:cNvSpPr txBox="1"/>
          <p:nvPr/>
        </p:nvSpPr>
        <p:spPr>
          <a:xfrm>
            <a:off x="5204333" y="5246163"/>
            <a:ext cx="3672524" cy="523220"/>
          </a:xfrm>
          <a:prstGeom prst="rect">
            <a:avLst/>
          </a:prstGeom>
          <a:noFill/>
        </p:spPr>
        <p:txBody>
          <a:bodyPr wrap="square" rtlCol="0">
            <a:spAutoFit/>
          </a:bodyPr>
          <a:lstStyle/>
          <a:p>
            <a:r>
              <a:rPr kumimoji="1" lang="ja-JP" altLang="en-US" sz="2800" dirty="0"/>
              <a:t>による市場拡大が重要</a:t>
            </a:r>
          </a:p>
        </p:txBody>
      </p:sp>
      <p:sp>
        <p:nvSpPr>
          <p:cNvPr id="2" name="テキスト ボックス 1"/>
          <p:cNvSpPr txBox="1"/>
          <p:nvPr/>
        </p:nvSpPr>
        <p:spPr>
          <a:xfrm>
            <a:off x="640694" y="1398693"/>
            <a:ext cx="7554688" cy="1077218"/>
          </a:xfrm>
          <a:prstGeom prst="rect">
            <a:avLst/>
          </a:prstGeom>
        </p:spPr>
        <p:txBody>
          <a:bodyPr wrap="square" rtlCol="0" anchor="t">
            <a:spAutoFit/>
          </a:bodyPr>
          <a:lstStyle/>
          <a:p>
            <a:pPr algn="ctr"/>
            <a:r>
              <a:rPr lang="x-none" altLang="en-US" sz="3200" u="sng" dirty="0">
                <a:latin typeface="ＭＳ Ｐゴシック"/>
              </a:rPr>
              <a:t>現在では発行体が大規模なものに限られ、購入者も企業などに限られる</a:t>
            </a:r>
          </a:p>
        </p:txBody>
      </p:sp>
      <p:sp>
        <p:nvSpPr>
          <p:cNvPr id="5" name="テキスト ボックス 4"/>
          <p:cNvSpPr txBox="1"/>
          <p:nvPr/>
        </p:nvSpPr>
        <p:spPr>
          <a:xfrm>
            <a:off x="1720943" y="181898"/>
            <a:ext cx="5530681" cy="646331"/>
          </a:xfrm>
          <a:prstGeom prst="rect">
            <a:avLst/>
          </a:prstGeom>
          <a:noFill/>
        </p:spPr>
        <p:txBody>
          <a:bodyPr wrap="none" rtlCol="0" anchor="t">
            <a:spAutoFit/>
          </a:bodyPr>
          <a:lstStyle/>
          <a:p>
            <a:r>
              <a:rPr lang="en-US" altLang="ja-JP" sz="3600" u="sng" dirty="0">
                <a:latin typeface="+mn-ea"/>
              </a:rPr>
              <a:t>(C) </a:t>
            </a:r>
            <a:r>
              <a:rPr lang="x-none" altLang="x-none" sz="3600" u="sng" dirty="0">
                <a:latin typeface="+mn-ea"/>
              </a:rPr>
              <a:t>グリーンボンド</a:t>
            </a:r>
            <a:r>
              <a:rPr lang="ja-JP" altLang="en-US" sz="3600" u="sng" dirty="0">
                <a:latin typeface="+mn-ea"/>
              </a:rPr>
              <a:t>の展望</a:t>
            </a:r>
            <a:endParaRPr lang="x-none" altLang="x-none" sz="3600" u="sng" dirty="0">
              <a:latin typeface="+mn-ea"/>
            </a:endParaRPr>
          </a:p>
        </p:txBody>
      </p:sp>
      <p:sp>
        <p:nvSpPr>
          <p:cNvPr id="4" name="正方形/長方形 3"/>
          <p:cNvSpPr/>
          <p:nvPr/>
        </p:nvSpPr>
        <p:spPr>
          <a:xfrm>
            <a:off x="1720943" y="4075204"/>
            <a:ext cx="5817619" cy="707886"/>
          </a:xfrm>
          <a:prstGeom prst="rect">
            <a:avLst/>
          </a:prstGeom>
        </p:spPr>
        <p:txBody>
          <a:bodyPr wrap="none">
            <a:spAutoFit/>
          </a:bodyPr>
          <a:lstStyle/>
          <a:p>
            <a:pPr algn="ctr"/>
            <a:r>
              <a:rPr lang="ja-JP" altLang="en-US" sz="4000" b="1" dirty="0">
                <a:solidFill>
                  <a:srgbClr val="E46C0A"/>
                </a:solidFill>
              </a:rPr>
              <a:t>個人向けの発行体の増加</a:t>
            </a:r>
          </a:p>
        </p:txBody>
      </p:sp>
    </p:spTree>
    <p:extLst>
      <p:ext uri="{BB962C8B-B14F-4D97-AF65-F5344CB8AC3E}">
        <p14:creationId xmlns:p14="http://schemas.microsoft.com/office/powerpoint/2010/main" val="10721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495425" y="407213"/>
            <a:ext cx="4023358" cy="707886"/>
          </a:xfrm>
          <a:prstGeom prst="rect">
            <a:avLst/>
          </a:prstGeom>
          <a:noFill/>
        </p:spPr>
        <p:txBody>
          <a:bodyPr wrap="square" rtlCol="0">
            <a:spAutoFit/>
          </a:bodyPr>
          <a:lstStyle/>
          <a:p>
            <a:r>
              <a:rPr kumimoji="1" lang="ja-JP" altLang="en-US" sz="4000" u="sng" dirty="0"/>
              <a:t>・東京都の事例</a:t>
            </a:r>
          </a:p>
        </p:txBody>
      </p:sp>
      <p:sp>
        <p:nvSpPr>
          <p:cNvPr id="3" name="テキスト ボックス 2"/>
          <p:cNvSpPr txBox="1"/>
          <p:nvPr/>
        </p:nvSpPr>
        <p:spPr>
          <a:xfrm>
            <a:off x="392842" y="1658887"/>
            <a:ext cx="5103183" cy="2062103"/>
          </a:xfrm>
          <a:prstGeom prst="rect">
            <a:avLst/>
          </a:prstGeom>
          <a:noFill/>
        </p:spPr>
        <p:txBody>
          <a:bodyPr wrap="square" rtlCol="0">
            <a:spAutoFit/>
          </a:bodyPr>
          <a:lstStyle/>
          <a:p>
            <a:r>
              <a:rPr kumimoji="1" lang="ja-JP" altLang="en-US" sz="3200" u="sng" dirty="0"/>
              <a:t>小池百合子都知事は、朝日地球会議</a:t>
            </a:r>
            <a:r>
              <a:rPr kumimoji="1" lang="en-US" altLang="ja-JP" sz="3200" u="sng" dirty="0"/>
              <a:t>2016</a:t>
            </a:r>
            <a:r>
              <a:rPr kumimoji="1" lang="ja-JP" altLang="en-US" sz="3200" u="sng" dirty="0"/>
              <a:t>の中で、都がグリーンボンドの発行を計画していることを明らかにした。</a:t>
            </a:r>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6480" y="761156"/>
            <a:ext cx="2926080" cy="3273694"/>
          </a:xfrm>
          <a:prstGeom prst="rect">
            <a:avLst/>
          </a:prstGeom>
        </p:spPr>
      </p:pic>
      <p:sp>
        <p:nvSpPr>
          <p:cNvPr id="5" name="正方形/長方形 4"/>
          <p:cNvSpPr/>
          <p:nvPr/>
        </p:nvSpPr>
        <p:spPr>
          <a:xfrm>
            <a:off x="238919" y="4648084"/>
            <a:ext cx="8629254" cy="1569660"/>
          </a:xfrm>
          <a:prstGeom prst="rect">
            <a:avLst/>
          </a:prstGeom>
        </p:spPr>
        <p:txBody>
          <a:bodyPr wrap="square">
            <a:spAutoFit/>
          </a:bodyPr>
          <a:lstStyle/>
          <a:p>
            <a:pPr algn="ctr"/>
            <a:r>
              <a:rPr lang="ja-JP" altLang="en-US" sz="3200" dirty="0"/>
              <a:t>世界で大手の銀行から、自治体や企業などへ発行体が多様化していった流れに従って、グリーンボンドの国内規模は確実に拡大するといえる。</a:t>
            </a:r>
          </a:p>
        </p:txBody>
      </p:sp>
      <p:sp>
        <p:nvSpPr>
          <p:cNvPr id="4" name="テキスト ボックス 3"/>
          <p:cNvSpPr txBox="1"/>
          <p:nvPr/>
        </p:nvSpPr>
        <p:spPr>
          <a:xfrm>
            <a:off x="123825" y="962025"/>
            <a:ext cx="2743200" cy="369332"/>
          </a:xfrm>
          <a:prstGeom prst="rect">
            <a:avLst/>
          </a:prstGeom>
        </p:spPr>
        <p:txBody>
          <a:bodyPr rtlCol="0">
            <a:spAutoFit/>
          </a:bodyPr>
          <a:lstStyle/>
          <a:p>
            <a:pPr algn="ctr"/>
            <a:endParaRPr lang="ja-JP" altLang="x-none" dirty="0">
              <a:latin typeface="ＭＳ Ｐゴシック"/>
            </a:endParaRPr>
          </a:p>
        </p:txBody>
      </p:sp>
    </p:spTree>
    <p:extLst>
      <p:ext uri="{BB962C8B-B14F-4D97-AF65-F5344CB8AC3E}">
        <p14:creationId xmlns:p14="http://schemas.microsoft.com/office/powerpoint/2010/main" val="105429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stretch>
            <a:fillRect l="-6000" r="-6000"/>
          </a:stretch>
        </a:blipFill>
        <a:effectLst/>
      </p:bgPr>
    </p:bg>
    <p:spTree>
      <p:nvGrpSpPr>
        <p:cNvPr id="1" name=""/>
        <p:cNvGrpSpPr/>
        <p:nvPr/>
      </p:nvGrpSpPr>
      <p:grpSpPr>
        <a:xfrm>
          <a:off x="0" y="0"/>
          <a:ext cx="0" cy="0"/>
          <a:chOff x="0" y="0"/>
          <a:chExt cx="0" cy="0"/>
        </a:xfrm>
      </p:grpSpPr>
      <p:sp>
        <p:nvSpPr>
          <p:cNvPr id="3" name="テキスト ボックス 2"/>
          <p:cNvSpPr txBox="1"/>
          <p:nvPr/>
        </p:nvSpPr>
        <p:spPr>
          <a:xfrm>
            <a:off x="0" y="1641631"/>
            <a:ext cx="9144000"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r>
              <a:rPr lang="ja-JP" altLang="en-US" sz="3200" b="1" dirty="0"/>
              <a:t>海外の環境先進国では、</a:t>
            </a:r>
            <a:r>
              <a:rPr lang="ja-JP" altLang="en-US" sz="3200" b="1" dirty="0">
                <a:solidFill>
                  <a:srgbClr val="E46C0A"/>
                </a:solidFill>
              </a:rPr>
              <a:t>個人投資家が中心</a:t>
            </a:r>
            <a:r>
              <a:rPr lang="ja-JP" altLang="en-US" sz="3200" b="1" dirty="0"/>
              <a:t>となってエコファイナンスが活発に行われている。</a:t>
            </a:r>
          </a:p>
          <a:p>
            <a:pPr algn="ctr"/>
            <a:endParaRPr lang="en-US" altLang="ja-JP" sz="3200" b="1" dirty="0"/>
          </a:p>
          <a:p>
            <a:pPr algn="ctr"/>
            <a:r>
              <a:rPr lang="ja-JP" altLang="en-US" sz="3200" b="1" dirty="0"/>
              <a:t>日本でも同様の形態でエコファイナンスは発達してきており、今後も発達を続けると考えられる。</a:t>
            </a:r>
          </a:p>
        </p:txBody>
      </p:sp>
      <p:sp>
        <p:nvSpPr>
          <p:cNvPr id="6" name="テキスト ボックス 5"/>
          <p:cNvSpPr txBox="1"/>
          <p:nvPr/>
        </p:nvSpPr>
        <p:spPr>
          <a:xfrm>
            <a:off x="3631720" y="3285851"/>
            <a:ext cx="2743200" cy="369332"/>
          </a:xfrm>
          <a:prstGeom prst="rect">
            <a:avLst/>
          </a:prstGeom>
        </p:spPr>
        <p:txBody>
          <a:bodyPr rtlCol="0">
            <a:spAutoFit/>
          </a:bodyPr>
          <a:lstStyle/>
          <a:p>
            <a:pPr algn="ctr"/>
            <a:endParaRPr lang="ja-JP" altLang="en-US" dirty="0"/>
          </a:p>
        </p:txBody>
      </p:sp>
      <p:sp>
        <p:nvSpPr>
          <p:cNvPr id="7" name="テキスト ボックス 6"/>
          <p:cNvSpPr txBox="1"/>
          <p:nvPr/>
        </p:nvSpPr>
        <p:spPr>
          <a:xfrm>
            <a:off x="-14588" y="4980563"/>
            <a:ext cx="9158587" cy="1877437"/>
          </a:xfrm>
          <a:prstGeom prst="rect">
            <a:avLst/>
          </a:prstGeom>
          <a:noFill/>
          <a:ln w="38100" cmpd="sng">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3600" b="1" dirty="0"/>
              <a:t>そのため、本研究では</a:t>
            </a:r>
            <a:endParaRPr lang="en-US" altLang="ja-JP" sz="3600" b="1" dirty="0"/>
          </a:p>
          <a:p>
            <a:pPr algn="ctr"/>
            <a:r>
              <a:rPr lang="ja-JP" altLang="en-US" sz="4400" b="1" u="sng" dirty="0">
                <a:solidFill>
                  <a:srgbClr val="E46C0A"/>
                </a:solidFill>
              </a:rPr>
              <a:t>プライベート・エコファイナンス</a:t>
            </a:r>
            <a:endParaRPr lang="en-US" altLang="ja-JP" sz="4400" b="1" u="sng" dirty="0">
              <a:solidFill>
                <a:srgbClr val="E46C0A"/>
              </a:solidFill>
            </a:endParaRPr>
          </a:p>
          <a:p>
            <a:pPr algn="ctr"/>
            <a:r>
              <a:rPr lang="ja-JP" altLang="en-US" sz="3600" b="1" dirty="0"/>
              <a:t>を研究テーマに設定した。</a:t>
            </a:r>
          </a:p>
        </p:txBody>
      </p:sp>
      <p:sp>
        <p:nvSpPr>
          <p:cNvPr id="5" name="テキスト ボックス 4"/>
          <p:cNvSpPr txBox="1"/>
          <p:nvPr/>
        </p:nvSpPr>
        <p:spPr>
          <a:xfrm>
            <a:off x="2384141" y="210913"/>
            <a:ext cx="4375717" cy="646331"/>
          </a:xfrm>
          <a:prstGeom prst="rect">
            <a:avLst/>
          </a:prstGeom>
          <a:noFill/>
        </p:spPr>
        <p:txBody>
          <a:bodyPr wrap="none" rtlCol="0">
            <a:spAutoFit/>
          </a:bodyPr>
          <a:lstStyle/>
          <a:p>
            <a:r>
              <a:rPr lang="ja-JP" altLang="en-US" sz="3600" u="sng" dirty="0">
                <a:solidFill>
                  <a:srgbClr val="000000"/>
                </a:solidFill>
              </a:rPr>
              <a:t>テーマ設定の背景</a:t>
            </a:r>
            <a:r>
              <a:rPr lang="en-US" altLang="ja-JP" sz="3600" u="sng" dirty="0">
                <a:solidFill>
                  <a:srgbClr val="000000"/>
                </a:solidFill>
              </a:rPr>
              <a:t>②</a:t>
            </a:r>
            <a:endParaRPr lang="ja-JP" altLang="en-US" sz="3600" u="sng" dirty="0">
              <a:solidFill>
                <a:srgbClr val="000000"/>
              </a:solidFill>
            </a:endParaRPr>
          </a:p>
        </p:txBody>
      </p:sp>
    </p:spTree>
    <p:extLst>
      <p:ext uri="{BB962C8B-B14F-4D97-AF65-F5344CB8AC3E}">
        <p14:creationId xmlns:p14="http://schemas.microsoft.com/office/powerpoint/2010/main" val="2206395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7000"/>
            <a:lum/>
          </a:blip>
          <a:srcRect/>
          <a:stretch>
            <a:fillRect l="-3000" r="-3000"/>
          </a:stretch>
        </a:blipFill>
        <a:effectLst/>
      </p:bgPr>
    </p:bg>
    <p:spTree>
      <p:nvGrpSpPr>
        <p:cNvPr id="1" name=""/>
        <p:cNvGrpSpPr/>
        <p:nvPr/>
      </p:nvGrpSpPr>
      <p:grpSpPr>
        <a:xfrm>
          <a:off x="0" y="0"/>
          <a:ext cx="0" cy="0"/>
          <a:chOff x="0" y="0"/>
          <a:chExt cx="0" cy="0"/>
        </a:xfrm>
      </p:grpSpPr>
      <p:sp>
        <p:nvSpPr>
          <p:cNvPr id="3" name="テキスト ボックス 2"/>
          <p:cNvSpPr txBox="1"/>
          <p:nvPr/>
        </p:nvSpPr>
        <p:spPr>
          <a:xfrm>
            <a:off x="2059806" y="2367815"/>
            <a:ext cx="5014762" cy="798897"/>
          </a:xfrm>
          <a:prstGeom prst="rect">
            <a:avLst/>
          </a:prstGeom>
          <a:noFill/>
        </p:spPr>
        <p:txBody>
          <a:bodyPr wrap="square" rtlCol="0">
            <a:spAutoFit/>
          </a:bodyPr>
          <a:lstStyle/>
          <a:p>
            <a:endParaRPr kumimoji="1" lang="ja-JP" altLang="en-US" dirty="0"/>
          </a:p>
        </p:txBody>
      </p:sp>
      <p:sp>
        <p:nvSpPr>
          <p:cNvPr id="6" name="コンテンツ プレースホルダー 5"/>
          <p:cNvSpPr>
            <a:spLocks noGrp="1"/>
          </p:cNvSpPr>
          <p:nvPr>
            <p:ph idx="1"/>
          </p:nvPr>
        </p:nvSpPr>
        <p:spPr>
          <a:xfrm>
            <a:off x="800100" y="1562706"/>
            <a:ext cx="7886700" cy="744320"/>
          </a:xfrm>
        </p:spPr>
        <p:txBody>
          <a:bodyPr>
            <a:noAutofit/>
          </a:bodyPr>
          <a:lstStyle/>
          <a:p>
            <a:pPr marL="0" indent="0">
              <a:buNone/>
            </a:pPr>
            <a:r>
              <a:rPr lang="ja-JP" altLang="en-US" sz="3200" u="sng" dirty="0"/>
              <a:t>個人投資家にとって、投資信託の利益確保や、損切りのための解約のタイミングを見極めるのは困難</a:t>
            </a:r>
            <a:endParaRPr kumimoji="1" lang="ja-JP" altLang="en-US" sz="3200" u="sng" dirty="0"/>
          </a:p>
        </p:txBody>
      </p:sp>
      <p:sp>
        <p:nvSpPr>
          <p:cNvPr id="11" name="テキスト ボックス 10"/>
          <p:cNvSpPr txBox="1"/>
          <p:nvPr/>
        </p:nvSpPr>
        <p:spPr>
          <a:xfrm>
            <a:off x="223786" y="3303920"/>
            <a:ext cx="8216126" cy="1077218"/>
          </a:xfrm>
          <a:prstGeom prst="rect">
            <a:avLst/>
          </a:prstGeom>
          <a:noFill/>
        </p:spPr>
        <p:txBody>
          <a:bodyPr wrap="square" rtlCol="0">
            <a:spAutoFit/>
          </a:bodyPr>
          <a:lstStyle/>
          <a:p>
            <a:r>
              <a:rPr lang="ja-JP" altLang="en-US" sz="3200" dirty="0"/>
              <a:t>日本の個人投資家が安全性を重視する傾向にあることを考慮すれば、</a:t>
            </a:r>
            <a:endParaRPr kumimoji="1" lang="ja-JP" altLang="en-US" sz="3200" dirty="0"/>
          </a:p>
        </p:txBody>
      </p:sp>
      <p:sp>
        <p:nvSpPr>
          <p:cNvPr id="4" name="テキスト ボックス 3"/>
          <p:cNvSpPr txBox="1"/>
          <p:nvPr/>
        </p:nvSpPr>
        <p:spPr>
          <a:xfrm>
            <a:off x="1521346" y="4669578"/>
            <a:ext cx="6147837" cy="984885"/>
          </a:xfrm>
          <a:prstGeom prst="rect">
            <a:avLst/>
          </a:prstGeom>
          <a:noFill/>
        </p:spPr>
        <p:txBody>
          <a:bodyPr wrap="none" rtlCol="0">
            <a:spAutoFit/>
          </a:bodyPr>
          <a:lstStyle/>
          <a:p>
            <a:pPr lvl="0" algn="ctr"/>
            <a:r>
              <a:rPr lang="ja-JP" altLang="en-US" sz="4000" b="1" dirty="0">
                <a:solidFill>
                  <a:srgbClr val="E46C0A"/>
                </a:solidFill>
              </a:rPr>
              <a:t>これ以上の発展は望めない</a:t>
            </a:r>
            <a:endParaRPr lang="en-US" altLang="ja-JP" sz="4000" b="1" dirty="0">
              <a:solidFill>
                <a:srgbClr val="E46C0A"/>
              </a:solidFill>
            </a:endParaRPr>
          </a:p>
          <a:p>
            <a:endParaRPr kumimoji="1" lang="ja-JP" altLang="en-US" b="1" dirty="0"/>
          </a:p>
        </p:txBody>
      </p:sp>
      <p:sp>
        <p:nvSpPr>
          <p:cNvPr id="7" name="テキスト ボックス 6"/>
          <p:cNvSpPr txBox="1"/>
          <p:nvPr/>
        </p:nvSpPr>
        <p:spPr>
          <a:xfrm>
            <a:off x="2334043" y="242646"/>
            <a:ext cx="4466287" cy="646331"/>
          </a:xfrm>
          <a:prstGeom prst="rect">
            <a:avLst/>
          </a:prstGeom>
          <a:noFill/>
        </p:spPr>
        <p:txBody>
          <a:bodyPr wrap="none" rtlCol="0">
            <a:spAutoFit/>
          </a:bodyPr>
          <a:lstStyle/>
          <a:p>
            <a:r>
              <a:rPr kumimoji="1" lang="en-US" altLang="ja-JP" sz="3600" u="sng" dirty="0"/>
              <a:t>(D) </a:t>
            </a:r>
            <a:r>
              <a:rPr kumimoji="1" lang="ja-JP" altLang="en-US" sz="3600" u="sng" dirty="0"/>
              <a:t>エコファンドの展望</a:t>
            </a:r>
          </a:p>
        </p:txBody>
      </p:sp>
    </p:spTree>
    <p:extLst>
      <p:ext uri="{BB962C8B-B14F-4D97-AF65-F5344CB8AC3E}">
        <p14:creationId xmlns:p14="http://schemas.microsoft.com/office/powerpoint/2010/main" val="9484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2000"/>
            <a:lum/>
          </a:blip>
          <a:srcRect/>
          <a:stretch>
            <a:fillRect l="-10000" r="-10000"/>
          </a:stretch>
        </a:blipFill>
        <a:effectLst/>
      </p:bgPr>
    </p:bg>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30907" y="1529721"/>
            <a:ext cx="7896009" cy="1088136"/>
          </a:xfrm>
        </p:spPr>
        <p:txBody>
          <a:bodyPr>
            <a:noAutofit/>
          </a:bodyPr>
          <a:lstStyle/>
          <a:p>
            <a:pPr marL="0" indent="0">
              <a:buNone/>
            </a:pPr>
            <a:r>
              <a:rPr lang="ja-JP" altLang="en-US" sz="3600" b="1" dirty="0">
                <a:ln w="3175" cmpd="sng">
                  <a:solidFill>
                    <a:schemeClr val="tx1"/>
                  </a:solidFill>
                </a:ln>
                <a:solidFill>
                  <a:schemeClr val="bg1">
                    <a:alpha val="83000"/>
                  </a:schemeClr>
                </a:solidFill>
                <a:latin typeface="HGP創英角ｺﾞｼｯｸUB"/>
                <a:ea typeface="HGP創英角ｺﾞｼｯｸUB"/>
                <a:cs typeface="HGP創英角ｺﾞｼｯｸUB"/>
              </a:rPr>
              <a:t>これまでの研究から、私たちはグリーンボンドに最も潜在性があると考えた。</a:t>
            </a:r>
            <a:endParaRPr kumimoji="1" lang="ja-JP" altLang="en-US" sz="3600" b="1" dirty="0">
              <a:ln w="3175" cmpd="sng">
                <a:solidFill>
                  <a:schemeClr val="tx1"/>
                </a:solidFill>
              </a:ln>
              <a:solidFill>
                <a:schemeClr val="bg1">
                  <a:alpha val="83000"/>
                </a:schemeClr>
              </a:solidFill>
              <a:latin typeface="HGP創英角ｺﾞｼｯｸUB"/>
              <a:ea typeface="HGP創英角ｺﾞｼｯｸUB"/>
              <a:cs typeface="HGP創英角ｺﾞｼｯｸUB"/>
            </a:endParaRPr>
          </a:p>
        </p:txBody>
      </p:sp>
      <p:sp>
        <p:nvSpPr>
          <p:cNvPr id="10" name="テキスト ボックス 9"/>
          <p:cNvSpPr txBox="1"/>
          <p:nvPr/>
        </p:nvSpPr>
        <p:spPr>
          <a:xfrm>
            <a:off x="0" y="3642017"/>
            <a:ext cx="6949440" cy="523220"/>
          </a:xfrm>
          <a:prstGeom prst="rect">
            <a:avLst/>
          </a:prstGeom>
          <a:noFill/>
        </p:spPr>
        <p:txBody>
          <a:bodyPr wrap="square" rtlCol="0">
            <a:spAutoFit/>
          </a:bodyPr>
          <a:lstStyle/>
          <a:p>
            <a:r>
              <a:rPr lang="ja-JP" altLang="en-US" sz="2800" b="1" dirty="0">
                <a:ln>
                  <a:solidFill>
                    <a:prstClr val="black"/>
                  </a:solidFill>
                </a:ln>
                <a:solidFill>
                  <a:prstClr val="white">
                    <a:alpha val="83000"/>
                  </a:prstClr>
                </a:solidFill>
                <a:latin typeface="HGP創英角ｺﾞｼｯｸUB"/>
                <a:ea typeface="HGP創英角ｺﾞｼｯｸUB"/>
                <a:cs typeface="HGP創英角ｺﾞｼｯｸUB"/>
              </a:rPr>
              <a:t>グリーンボンドをさらに発展させるためには</a:t>
            </a:r>
            <a:r>
              <a:rPr lang="en-US" altLang="ja-JP" sz="2800" b="1" dirty="0">
                <a:ln>
                  <a:solidFill>
                    <a:prstClr val="black"/>
                  </a:solidFill>
                </a:ln>
                <a:solidFill>
                  <a:prstClr val="white">
                    <a:alpha val="83000"/>
                  </a:prstClr>
                </a:solidFill>
                <a:latin typeface="HGP創英角ｺﾞｼｯｸUB"/>
                <a:ea typeface="HGP創英角ｺﾞｼｯｸUB"/>
                <a:cs typeface="HGP創英角ｺﾞｼｯｸUB"/>
              </a:rPr>
              <a:t>…</a:t>
            </a:r>
            <a:endParaRPr lang="ja-JP" altLang="en-US" sz="2800" b="1" dirty="0">
              <a:ln>
                <a:solidFill>
                  <a:prstClr val="black"/>
                </a:solidFill>
              </a:ln>
              <a:solidFill>
                <a:prstClr val="white">
                  <a:alpha val="83000"/>
                </a:prstClr>
              </a:solidFill>
              <a:latin typeface="HGP創英角ｺﾞｼｯｸUB"/>
              <a:ea typeface="HGP創英角ｺﾞｼｯｸUB"/>
              <a:cs typeface="HGP創英角ｺﾞｼｯｸUB"/>
            </a:endParaRPr>
          </a:p>
        </p:txBody>
      </p:sp>
      <p:sp>
        <p:nvSpPr>
          <p:cNvPr id="3" name="正方形/長方形 2"/>
          <p:cNvSpPr/>
          <p:nvPr/>
        </p:nvSpPr>
        <p:spPr>
          <a:xfrm>
            <a:off x="789021" y="4454549"/>
            <a:ext cx="8056596" cy="1446550"/>
          </a:xfrm>
          <a:prstGeom prst="rect">
            <a:avLst/>
          </a:prstGeom>
        </p:spPr>
        <p:txBody>
          <a:bodyPr wrap="square">
            <a:spAutoFit/>
          </a:bodyPr>
          <a:lstStyle/>
          <a:p>
            <a:pPr algn="ctr"/>
            <a:r>
              <a:rPr lang="ja-JP" altLang="en-US" sz="4400" u="sng" dirty="0">
                <a:solidFill>
                  <a:srgbClr val="F79646"/>
                </a:solidFill>
              </a:rPr>
              <a:t>地域ごと</a:t>
            </a:r>
            <a:r>
              <a:rPr lang="en-US" altLang="ja-JP" sz="4400" u="sng" dirty="0">
                <a:solidFill>
                  <a:srgbClr val="F79646"/>
                </a:solidFill>
              </a:rPr>
              <a:t>(</a:t>
            </a:r>
            <a:r>
              <a:rPr lang="ja-JP" altLang="en-US" sz="4400" u="sng" dirty="0">
                <a:solidFill>
                  <a:srgbClr val="F79646"/>
                </a:solidFill>
              </a:rPr>
              <a:t>県・市</a:t>
            </a:r>
            <a:r>
              <a:rPr lang="en-US" altLang="ja-JP" sz="4400" u="sng" dirty="0">
                <a:solidFill>
                  <a:srgbClr val="F79646"/>
                </a:solidFill>
              </a:rPr>
              <a:t>)</a:t>
            </a:r>
            <a:r>
              <a:rPr lang="ja-JP" altLang="en-US" sz="4400" u="sng" dirty="0">
                <a:solidFill>
                  <a:srgbClr val="F79646"/>
                </a:solidFill>
              </a:rPr>
              <a:t>のグリーンボンド発行を促進させるべき</a:t>
            </a:r>
            <a:r>
              <a:rPr lang="en-US" altLang="ja-JP" sz="4400" u="sng" dirty="0">
                <a:solidFill>
                  <a:srgbClr val="F79646"/>
                </a:solidFill>
              </a:rPr>
              <a:t>!</a:t>
            </a:r>
            <a:endParaRPr lang="ja-JP" altLang="en-US" sz="4400" u="sng" dirty="0">
              <a:solidFill>
                <a:srgbClr val="F79646"/>
              </a:solidFill>
            </a:endParaRPr>
          </a:p>
        </p:txBody>
      </p:sp>
      <p:sp>
        <p:nvSpPr>
          <p:cNvPr id="4" name="正方形/長方形 3"/>
          <p:cNvSpPr/>
          <p:nvPr/>
        </p:nvSpPr>
        <p:spPr>
          <a:xfrm>
            <a:off x="490371" y="192598"/>
            <a:ext cx="8161209" cy="646331"/>
          </a:xfrm>
          <a:prstGeom prst="rect">
            <a:avLst/>
          </a:prstGeom>
        </p:spPr>
        <p:txBody>
          <a:bodyPr wrap="none">
            <a:spAutoFit/>
          </a:bodyPr>
          <a:lstStyle/>
          <a:p>
            <a:pPr>
              <a:spcBef>
                <a:spcPct val="20000"/>
              </a:spcBef>
            </a:pPr>
            <a:r>
              <a:rPr lang="ja-JP" altLang="en-US" sz="3600" b="1" u="sng" dirty="0">
                <a:ln>
                  <a:solidFill>
                    <a:prstClr val="black"/>
                  </a:solidFill>
                </a:ln>
                <a:solidFill>
                  <a:prstClr val="white">
                    <a:alpha val="83000"/>
                  </a:prstClr>
                </a:solidFill>
                <a:latin typeface="HGP創英角ｺﾞｼｯｸUB"/>
                <a:ea typeface="HGP創英角ｺﾞｼｯｸUB"/>
                <a:cs typeface="HGP創英角ｺﾞｼｯｸUB"/>
              </a:rPr>
              <a:t>エコファイナンスを促進させる政策の提案</a:t>
            </a:r>
          </a:p>
        </p:txBody>
      </p:sp>
    </p:spTree>
    <p:extLst>
      <p:ext uri="{BB962C8B-B14F-4D97-AF65-F5344CB8AC3E}">
        <p14:creationId xmlns:p14="http://schemas.microsoft.com/office/powerpoint/2010/main" val="214349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8" name="正方形/長方形 17"/>
          <p:cNvSpPr/>
          <p:nvPr/>
        </p:nvSpPr>
        <p:spPr>
          <a:xfrm>
            <a:off x="274320" y="2487168"/>
            <a:ext cx="4782312" cy="4160520"/>
          </a:xfrm>
          <a:prstGeom prst="rect">
            <a:avLst/>
          </a:prstGeom>
          <a:solidFill>
            <a:schemeClr val="bg1"/>
          </a:solidFill>
          <a:ln w="76200"/>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dirty="0">
                <a:solidFill>
                  <a:prstClr val="black"/>
                </a:solidFill>
              </a:rPr>
              <a:t>発行例：</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「オオバン我孫子市民債」</a:t>
            </a:r>
            <a:endParaRPr lang="en-US" altLang="ja-JP" sz="2400" dirty="0">
              <a:solidFill>
                <a:prstClr val="black"/>
              </a:solidFill>
            </a:endParaRPr>
          </a:p>
          <a:p>
            <a:r>
              <a:rPr lang="ja-JP" altLang="en-US" sz="2400" dirty="0">
                <a:solidFill>
                  <a:prstClr val="black"/>
                </a:solidFill>
              </a:rPr>
              <a:t>千葉県我孫子市が</a:t>
            </a:r>
            <a:r>
              <a:rPr lang="en-US" altLang="ja-JP" sz="2400" dirty="0">
                <a:solidFill>
                  <a:prstClr val="black"/>
                </a:solidFill>
              </a:rPr>
              <a:t>2004</a:t>
            </a:r>
            <a:r>
              <a:rPr lang="ja-JP" altLang="en-US" sz="2400" dirty="0">
                <a:solidFill>
                  <a:prstClr val="black"/>
                </a:solidFill>
              </a:rPr>
              <a:t>年に発行。市内にある古利根沼の保全活動</a:t>
            </a:r>
            <a:endParaRPr lang="en-US" altLang="ja-JP" sz="2400" dirty="0">
              <a:solidFill>
                <a:prstClr val="black"/>
              </a:solidFill>
            </a:endParaRPr>
          </a:p>
          <a:p>
            <a:r>
              <a:rPr lang="ja-JP" altLang="en-US" sz="2400" dirty="0">
                <a:solidFill>
                  <a:prstClr val="black"/>
                </a:solidFill>
              </a:rPr>
              <a:t>へ調達資金が充てられた。</a:t>
            </a:r>
            <a:endParaRPr lang="en-US" altLang="ja-JP" sz="2400" dirty="0">
              <a:solidFill>
                <a:prstClr val="black"/>
              </a:solidFill>
            </a:endParaRPr>
          </a:p>
          <a:p>
            <a:r>
              <a:rPr lang="ja-JP" altLang="en-US" sz="2400" dirty="0">
                <a:solidFill>
                  <a:prstClr val="black"/>
                </a:solidFill>
              </a:rPr>
              <a:t>「川崎緑化推進債」</a:t>
            </a:r>
            <a:endParaRPr lang="en-US" altLang="ja-JP" sz="2400" dirty="0">
              <a:solidFill>
                <a:prstClr val="black"/>
              </a:solidFill>
            </a:endParaRPr>
          </a:p>
          <a:p>
            <a:r>
              <a:rPr lang="ja-JP" altLang="en-US" sz="2400" dirty="0">
                <a:solidFill>
                  <a:prstClr val="black"/>
                </a:solidFill>
              </a:rPr>
              <a:t>神奈川県川崎市が</a:t>
            </a:r>
            <a:r>
              <a:rPr lang="en-US" altLang="ja-JP" sz="2400" dirty="0">
                <a:solidFill>
                  <a:prstClr val="black"/>
                </a:solidFill>
              </a:rPr>
              <a:t>2006</a:t>
            </a:r>
            <a:r>
              <a:rPr lang="ja-JP" altLang="en-US" sz="2400" dirty="0">
                <a:solidFill>
                  <a:prstClr val="black"/>
                </a:solidFill>
              </a:rPr>
              <a:t>年に発行。</a:t>
            </a:r>
            <a:endParaRPr lang="en-US" altLang="ja-JP" sz="2400" dirty="0">
              <a:solidFill>
                <a:prstClr val="black"/>
              </a:solidFill>
            </a:endParaRPr>
          </a:p>
          <a:p>
            <a:r>
              <a:rPr lang="ja-JP" altLang="en-US" sz="2400" dirty="0">
                <a:solidFill>
                  <a:prstClr val="black"/>
                </a:solidFill>
              </a:rPr>
              <a:t>公園の緑化をはじめとした自然保護活動に資金が充てられた。</a:t>
            </a:r>
            <a:endParaRPr lang="en-US" altLang="ja-JP" sz="2400" dirty="0">
              <a:solidFill>
                <a:prstClr val="black"/>
              </a:solidFill>
            </a:endParaRPr>
          </a:p>
          <a:p>
            <a:endParaRPr lang="en-US" altLang="ja-JP" dirty="0">
              <a:solidFill>
                <a:prstClr val="black"/>
              </a:solidFill>
            </a:endParaRPr>
          </a:p>
        </p:txBody>
      </p:sp>
      <p:sp>
        <p:nvSpPr>
          <p:cNvPr id="4" name="テキスト ボックス 3"/>
          <p:cNvSpPr txBox="1"/>
          <p:nvPr/>
        </p:nvSpPr>
        <p:spPr>
          <a:xfrm>
            <a:off x="457200" y="262485"/>
            <a:ext cx="5148072" cy="523220"/>
          </a:xfrm>
          <a:prstGeom prst="rect">
            <a:avLst/>
          </a:prstGeom>
          <a:noFill/>
        </p:spPr>
        <p:txBody>
          <a:bodyPr wrap="square" rtlCol="0">
            <a:spAutoFit/>
          </a:bodyPr>
          <a:lstStyle/>
          <a:p>
            <a:r>
              <a:rPr lang="ja-JP" altLang="en-US" sz="2800" u="sng" dirty="0">
                <a:solidFill>
                  <a:prstClr val="black"/>
                </a:solidFill>
              </a:rPr>
              <a:t>地域でのグリーンボンドの類似例</a:t>
            </a:r>
          </a:p>
        </p:txBody>
      </p:sp>
      <p:sp>
        <p:nvSpPr>
          <p:cNvPr id="3" name="テキスト ボックス 2"/>
          <p:cNvSpPr txBox="1"/>
          <p:nvPr/>
        </p:nvSpPr>
        <p:spPr>
          <a:xfrm>
            <a:off x="1662120" y="977893"/>
            <a:ext cx="6212959" cy="923330"/>
          </a:xfrm>
          <a:prstGeom prst="rect">
            <a:avLst/>
          </a:prstGeom>
          <a:noFill/>
        </p:spPr>
        <p:txBody>
          <a:bodyPr wrap="none" rtlCol="0">
            <a:spAutoFit/>
          </a:bodyPr>
          <a:lstStyle/>
          <a:p>
            <a:pPr algn="ctr"/>
            <a:r>
              <a:rPr lang="ja-JP" altLang="en-US" sz="2800" dirty="0">
                <a:solidFill>
                  <a:prstClr val="black"/>
                </a:solidFill>
              </a:rPr>
              <a:t>環境対策のための</a:t>
            </a:r>
            <a:r>
              <a:rPr lang="ja-JP" altLang="en-US" sz="3600" dirty="0">
                <a:solidFill>
                  <a:srgbClr val="F79646"/>
                </a:solidFill>
              </a:rPr>
              <a:t>ミニ公募債</a:t>
            </a:r>
            <a:r>
              <a:rPr lang="ja-JP" altLang="en-US" sz="2800" dirty="0">
                <a:solidFill>
                  <a:prstClr val="black"/>
                </a:solidFill>
              </a:rPr>
              <a:t>の発行</a:t>
            </a:r>
            <a:endParaRPr lang="en-US" altLang="ja-JP" sz="2800" dirty="0">
              <a:solidFill>
                <a:prstClr val="black"/>
              </a:solidFill>
            </a:endParaRPr>
          </a:p>
          <a:p>
            <a:endParaRPr lang="ja-JP" altLang="en-US" dirty="0">
              <a:solidFill>
                <a:prstClr val="black"/>
              </a:solidFill>
            </a:endParaRPr>
          </a:p>
        </p:txBody>
      </p:sp>
      <p:sp>
        <p:nvSpPr>
          <p:cNvPr id="5" name="角丸四角形吹き出し 4"/>
          <p:cNvSpPr/>
          <p:nvPr/>
        </p:nvSpPr>
        <p:spPr>
          <a:xfrm>
            <a:off x="5605272" y="3438591"/>
            <a:ext cx="3428784" cy="2599447"/>
          </a:xfrm>
          <a:prstGeom prst="wedgeRoundRectCallout">
            <a:avLst>
              <a:gd name="adj1" fmla="val -50854"/>
              <a:gd name="adj2" fmla="val -114926"/>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200" dirty="0">
                <a:solidFill>
                  <a:prstClr val="black"/>
                </a:solidFill>
              </a:rPr>
              <a:t>自治体が住民や地域の法人に対して発行を行う地方債のこと</a:t>
            </a:r>
          </a:p>
        </p:txBody>
      </p:sp>
    </p:spTree>
    <p:extLst>
      <p:ext uri="{BB962C8B-B14F-4D97-AF65-F5344CB8AC3E}">
        <p14:creationId xmlns:p14="http://schemas.microsoft.com/office/powerpoint/2010/main" val="1433274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554480" y="880065"/>
            <a:ext cx="5413248" cy="1077218"/>
          </a:xfrm>
          <a:prstGeom prst="rect">
            <a:avLst/>
          </a:prstGeom>
          <a:noFill/>
        </p:spPr>
        <p:txBody>
          <a:bodyPr wrap="square" rtlCol="0">
            <a:spAutoFit/>
          </a:bodyPr>
          <a:lstStyle/>
          <a:p>
            <a:r>
              <a:rPr lang="ja-JP" altLang="en-US" sz="3200" u="sng" dirty="0">
                <a:solidFill>
                  <a:prstClr val="black"/>
                </a:solidFill>
              </a:rPr>
              <a:t>ミニ公募債の発行は相次いで中止されている</a:t>
            </a:r>
          </a:p>
        </p:txBody>
      </p:sp>
      <p:sp>
        <p:nvSpPr>
          <p:cNvPr id="3" name="テキスト ボックス 2"/>
          <p:cNvSpPr txBox="1"/>
          <p:nvPr/>
        </p:nvSpPr>
        <p:spPr>
          <a:xfrm>
            <a:off x="649224" y="418400"/>
            <a:ext cx="2185416" cy="461665"/>
          </a:xfrm>
          <a:prstGeom prst="rect">
            <a:avLst/>
          </a:prstGeom>
          <a:noFill/>
        </p:spPr>
        <p:txBody>
          <a:bodyPr wrap="square" rtlCol="0">
            <a:spAutoFit/>
          </a:bodyPr>
          <a:lstStyle/>
          <a:p>
            <a:r>
              <a:rPr lang="ja-JP" altLang="en-US" sz="2400" dirty="0">
                <a:solidFill>
                  <a:prstClr val="black"/>
                </a:solidFill>
              </a:rPr>
              <a:t>しかし現状</a:t>
            </a:r>
            <a:r>
              <a:rPr lang="en-US" altLang="ja-JP" sz="2400" dirty="0">
                <a:solidFill>
                  <a:prstClr val="black"/>
                </a:solidFill>
              </a:rPr>
              <a:t>…</a:t>
            </a:r>
          </a:p>
        </p:txBody>
      </p:sp>
      <p:sp>
        <p:nvSpPr>
          <p:cNvPr id="7" name="円/楕円 6"/>
          <p:cNvSpPr/>
          <p:nvPr/>
        </p:nvSpPr>
        <p:spPr>
          <a:xfrm>
            <a:off x="100584" y="2084833"/>
            <a:ext cx="4590288" cy="3529584"/>
          </a:xfrm>
          <a:prstGeom prst="ellipse">
            <a:avLst/>
          </a:prstGeom>
          <a:solidFill>
            <a:schemeClr val="bg1"/>
          </a:solid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prstClr val="black"/>
              </a:solidFill>
            </a:endParaRPr>
          </a:p>
        </p:txBody>
      </p:sp>
      <p:sp>
        <p:nvSpPr>
          <p:cNvPr id="8" name="円/楕円 7"/>
          <p:cNvSpPr/>
          <p:nvPr/>
        </p:nvSpPr>
        <p:spPr>
          <a:xfrm>
            <a:off x="5413248" y="2587111"/>
            <a:ext cx="3639312" cy="2655576"/>
          </a:xfrm>
          <a:prstGeom prst="ellipse">
            <a:avLst/>
          </a:prstGeom>
          <a:solidFill>
            <a:schemeClr val="bg1"/>
          </a:solid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solidFill>
                <a:prstClr val="black"/>
              </a:solidFill>
            </a:endParaRPr>
          </a:p>
        </p:txBody>
      </p:sp>
      <p:sp>
        <p:nvSpPr>
          <p:cNvPr id="9" name="テキスト ボックス 8"/>
          <p:cNvSpPr txBox="1"/>
          <p:nvPr/>
        </p:nvSpPr>
        <p:spPr>
          <a:xfrm>
            <a:off x="649224" y="3078647"/>
            <a:ext cx="3831336" cy="1384995"/>
          </a:xfrm>
          <a:prstGeom prst="rect">
            <a:avLst/>
          </a:prstGeom>
          <a:noFill/>
        </p:spPr>
        <p:txBody>
          <a:bodyPr wrap="square" rtlCol="0">
            <a:spAutoFit/>
          </a:bodyPr>
          <a:lstStyle/>
          <a:p>
            <a:pPr algn="ctr"/>
            <a:r>
              <a:rPr lang="en-US" altLang="ja-JP" sz="2800" dirty="0">
                <a:solidFill>
                  <a:prstClr val="black"/>
                </a:solidFill>
              </a:rPr>
              <a:t>2006</a:t>
            </a:r>
            <a:r>
              <a:rPr lang="ja-JP" altLang="en-US" sz="2800" dirty="0">
                <a:solidFill>
                  <a:prstClr val="black"/>
                </a:solidFill>
              </a:rPr>
              <a:t>年</a:t>
            </a:r>
            <a:endParaRPr lang="en-US" altLang="ja-JP" sz="2800" dirty="0">
              <a:solidFill>
                <a:prstClr val="black"/>
              </a:solidFill>
            </a:endParaRPr>
          </a:p>
          <a:p>
            <a:r>
              <a:rPr lang="ja-JP" altLang="en-US" sz="2800" dirty="0">
                <a:solidFill>
                  <a:prstClr val="black"/>
                </a:solidFill>
              </a:rPr>
              <a:t>発行自治体数</a:t>
            </a:r>
            <a:r>
              <a:rPr lang="en-US" altLang="ja-JP" sz="2800" dirty="0">
                <a:solidFill>
                  <a:prstClr val="black"/>
                </a:solidFill>
              </a:rPr>
              <a:t>:124</a:t>
            </a:r>
            <a:r>
              <a:rPr lang="ja-JP" altLang="en-US" sz="2800" dirty="0">
                <a:solidFill>
                  <a:prstClr val="black"/>
                </a:solidFill>
              </a:rPr>
              <a:t>団体</a:t>
            </a:r>
            <a:endParaRPr lang="en-US" altLang="ja-JP" sz="2800" dirty="0">
              <a:solidFill>
                <a:prstClr val="black"/>
              </a:solidFill>
            </a:endParaRPr>
          </a:p>
          <a:p>
            <a:r>
              <a:rPr lang="ja-JP" altLang="en-US" sz="2800" dirty="0">
                <a:solidFill>
                  <a:prstClr val="black"/>
                </a:solidFill>
              </a:rPr>
              <a:t>発行額総計</a:t>
            </a:r>
            <a:r>
              <a:rPr lang="en-US" altLang="ja-JP" sz="2800" dirty="0">
                <a:solidFill>
                  <a:prstClr val="black"/>
                </a:solidFill>
              </a:rPr>
              <a:t>:3513</a:t>
            </a:r>
            <a:r>
              <a:rPr lang="ja-JP" altLang="en-US" sz="2800" dirty="0">
                <a:solidFill>
                  <a:prstClr val="black"/>
                </a:solidFill>
              </a:rPr>
              <a:t>億円</a:t>
            </a:r>
          </a:p>
        </p:txBody>
      </p:sp>
      <p:sp>
        <p:nvSpPr>
          <p:cNvPr id="11" name="テキスト ボックス 10"/>
          <p:cNvSpPr txBox="1"/>
          <p:nvPr/>
        </p:nvSpPr>
        <p:spPr>
          <a:xfrm>
            <a:off x="5486400" y="3045887"/>
            <a:ext cx="3566160" cy="1384995"/>
          </a:xfrm>
          <a:prstGeom prst="rect">
            <a:avLst/>
          </a:prstGeom>
          <a:noFill/>
        </p:spPr>
        <p:txBody>
          <a:bodyPr wrap="square" rtlCol="0">
            <a:spAutoFit/>
          </a:bodyPr>
          <a:lstStyle/>
          <a:p>
            <a:pPr algn="ctr"/>
            <a:r>
              <a:rPr lang="en-US" altLang="ja-JP" sz="2800" dirty="0">
                <a:solidFill>
                  <a:prstClr val="black"/>
                </a:solidFill>
              </a:rPr>
              <a:t>2015</a:t>
            </a:r>
            <a:r>
              <a:rPr lang="ja-JP" altLang="en-US" sz="2800" dirty="0">
                <a:solidFill>
                  <a:prstClr val="black"/>
                </a:solidFill>
              </a:rPr>
              <a:t>年</a:t>
            </a:r>
            <a:endParaRPr lang="en-US" altLang="ja-JP" sz="2800" dirty="0">
              <a:solidFill>
                <a:prstClr val="black"/>
              </a:solidFill>
            </a:endParaRPr>
          </a:p>
          <a:p>
            <a:pPr algn="ctr"/>
            <a:r>
              <a:rPr lang="ja-JP" altLang="en-US" sz="2800" dirty="0">
                <a:solidFill>
                  <a:prstClr val="black"/>
                </a:solidFill>
              </a:rPr>
              <a:t>発行自治体数</a:t>
            </a:r>
            <a:r>
              <a:rPr lang="en-US" altLang="ja-JP" sz="2800" dirty="0">
                <a:solidFill>
                  <a:prstClr val="black"/>
                </a:solidFill>
              </a:rPr>
              <a:t>:52</a:t>
            </a:r>
            <a:r>
              <a:rPr lang="ja-JP" altLang="en-US" sz="2800" dirty="0">
                <a:solidFill>
                  <a:prstClr val="black"/>
                </a:solidFill>
              </a:rPr>
              <a:t>団体</a:t>
            </a:r>
            <a:endParaRPr lang="en-US" altLang="ja-JP" sz="2800" dirty="0">
              <a:solidFill>
                <a:prstClr val="black"/>
              </a:solidFill>
            </a:endParaRPr>
          </a:p>
          <a:p>
            <a:pPr algn="ctr"/>
            <a:r>
              <a:rPr lang="ja-JP" altLang="en-US" sz="2800" dirty="0">
                <a:solidFill>
                  <a:prstClr val="black"/>
                </a:solidFill>
              </a:rPr>
              <a:t>発行総計</a:t>
            </a:r>
            <a:r>
              <a:rPr lang="en-US" altLang="ja-JP" sz="2800" dirty="0">
                <a:solidFill>
                  <a:prstClr val="black"/>
                </a:solidFill>
              </a:rPr>
              <a:t>:1486</a:t>
            </a:r>
            <a:r>
              <a:rPr lang="ja-JP" altLang="en-US" sz="2800" dirty="0">
                <a:solidFill>
                  <a:prstClr val="black"/>
                </a:solidFill>
              </a:rPr>
              <a:t>億円</a:t>
            </a:r>
          </a:p>
        </p:txBody>
      </p:sp>
      <p:sp>
        <p:nvSpPr>
          <p:cNvPr id="5" name="上カーブ矢印 4"/>
          <p:cNvSpPr/>
          <p:nvPr/>
        </p:nvSpPr>
        <p:spPr>
          <a:xfrm>
            <a:off x="3227832" y="5010912"/>
            <a:ext cx="3401568" cy="86868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black"/>
              </a:solidFill>
            </a:endParaRPr>
          </a:p>
        </p:txBody>
      </p:sp>
      <p:sp>
        <p:nvSpPr>
          <p:cNvPr id="6" name="テキスト ボックス 5"/>
          <p:cNvSpPr txBox="1"/>
          <p:nvPr/>
        </p:nvSpPr>
        <p:spPr>
          <a:xfrm>
            <a:off x="4059936" y="5844136"/>
            <a:ext cx="3172968" cy="584775"/>
          </a:xfrm>
          <a:prstGeom prst="rect">
            <a:avLst/>
          </a:prstGeom>
          <a:noFill/>
        </p:spPr>
        <p:txBody>
          <a:bodyPr wrap="square" rtlCol="0">
            <a:spAutoFit/>
          </a:bodyPr>
          <a:lstStyle/>
          <a:p>
            <a:r>
              <a:rPr lang="ja-JP" altLang="en-US" sz="3200" b="1" dirty="0">
                <a:solidFill>
                  <a:prstClr val="black"/>
                </a:solidFill>
              </a:rPr>
              <a:t>約</a:t>
            </a:r>
            <a:r>
              <a:rPr lang="en-US" altLang="ja-JP" sz="3200" b="1" dirty="0">
                <a:solidFill>
                  <a:prstClr val="black"/>
                </a:solidFill>
              </a:rPr>
              <a:t>58%</a:t>
            </a:r>
            <a:r>
              <a:rPr lang="ja-JP" altLang="en-US" sz="3200" b="1" dirty="0">
                <a:solidFill>
                  <a:prstClr val="black"/>
                </a:solidFill>
              </a:rPr>
              <a:t>減</a:t>
            </a:r>
          </a:p>
        </p:txBody>
      </p:sp>
    </p:spTree>
    <p:extLst>
      <p:ext uri="{BB962C8B-B14F-4D97-AF65-F5344CB8AC3E}">
        <p14:creationId xmlns:p14="http://schemas.microsoft.com/office/powerpoint/2010/main" val="277972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731518" y="394636"/>
            <a:ext cx="8162225" cy="523220"/>
          </a:xfrm>
          <a:prstGeom prst="rect">
            <a:avLst/>
          </a:prstGeom>
          <a:noFill/>
        </p:spPr>
        <p:txBody>
          <a:bodyPr wrap="square" rtlCol="0">
            <a:spAutoFit/>
          </a:bodyPr>
          <a:lstStyle/>
          <a:p>
            <a:r>
              <a:rPr lang="ja-JP" altLang="en-US" sz="2800" u="sng" dirty="0">
                <a:solidFill>
                  <a:prstClr val="black"/>
                </a:solidFill>
              </a:rPr>
              <a:t>なぜ、ミニ公募債は相次いで中止されているのか？</a:t>
            </a:r>
            <a:endParaRPr lang="en-US" altLang="ja-JP" sz="2800" u="sng" dirty="0">
              <a:solidFill>
                <a:prstClr val="black"/>
              </a:solidFill>
            </a:endParaRPr>
          </a:p>
        </p:txBody>
      </p:sp>
      <p:sp>
        <p:nvSpPr>
          <p:cNvPr id="3" name="テキスト ボックス 2"/>
          <p:cNvSpPr txBox="1"/>
          <p:nvPr/>
        </p:nvSpPr>
        <p:spPr>
          <a:xfrm>
            <a:off x="779644" y="1665169"/>
            <a:ext cx="7680959" cy="2308324"/>
          </a:xfrm>
          <a:prstGeom prst="rect">
            <a:avLst/>
          </a:prstGeom>
          <a:noFill/>
        </p:spPr>
        <p:txBody>
          <a:bodyPr wrap="square" rtlCol="0">
            <a:spAutoFit/>
          </a:bodyPr>
          <a:lstStyle/>
          <a:p>
            <a:r>
              <a:rPr lang="ja-JP" altLang="en-US" sz="3600" dirty="0">
                <a:solidFill>
                  <a:prstClr val="black"/>
                </a:solidFill>
              </a:rPr>
              <a:t>自治体は収益を得られない環境保全活動へ出資を行っていたため、個人投資家が求める高い利回りを維持できなくなってきたため。</a:t>
            </a:r>
          </a:p>
        </p:txBody>
      </p:sp>
      <p:sp>
        <p:nvSpPr>
          <p:cNvPr id="4" name="テキスト ボックス 3"/>
          <p:cNvSpPr txBox="1"/>
          <p:nvPr/>
        </p:nvSpPr>
        <p:spPr>
          <a:xfrm>
            <a:off x="0" y="4519136"/>
            <a:ext cx="10501168" cy="584775"/>
          </a:xfrm>
          <a:prstGeom prst="rect">
            <a:avLst/>
          </a:prstGeom>
          <a:noFill/>
        </p:spPr>
        <p:txBody>
          <a:bodyPr wrap="square" rtlCol="0">
            <a:spAutoFit/>
          </a:bodyPr>
          <a:lstStyle/>
          <a:p>
            <a:r>
              <a:rPr lang="ja-JP" altLang="en-US" sz="3200" dirty="0"/>
              <a:t>このことから、</a:t>
            </a:r>
            <a:r>
              <a:rPr kumimoji="1" lang="ja-JP" altLang="en-US" sz="3200" dirty="0"/>
              <a:t>地域のグリーンボンドに関しては、</a:t>
            </a:r>
          </a:p>
        </p:txBody>
      </p:sp>
      <p:sp>
        <p:nvSpPr>
          <p:cNvPr id="5" name="テキスト ボックス 4"/>
          <p:cNvSpPr txBox="1"/>
          <p:nvPr/>
        </p:nvSpPr>
        <p:spPr>
          <a:xfrm>
            <a:off x="519759" y="5175730"/>
            <a:ext cx="7940844" cy="584775"/>
          </a:xfrm>
          <a:prstGeom prst="rect">
            <a:avLst/>
          </a:prstGeom>
          <a:noFill/>
        </p:spPr>
        <p:txBody>
          <a:bodyPr wrap="square" rtlCol="0" anchor="t">
            <a:spAutoFit/>
          </a:bodyPr>
          <a:lstStyle/>
          <a:p>
            <a:r>
              <a:rPr kumimoji="1" lang="ja-JP" altLang="en-US" sz="3200" u="sng"/>
              <a:t>収益をあげられる事業に出資を限定すべき</a:t>
            </a:r>
          </a:p>
        </p:txBody>
      </p:sp>
      <p:sp>
        <p:nvSpPr>
          <p:cNvPr id="6" name="テキスト ボックス 5"/>
          <p:cNvSpPr txBox="1"/>
          <p:nvPr/>
        </p:nvSpPr>
        <p:spPr>
          <a:xfrm>
            <a:off x="6574054" y="5904143"/>
            <a:ext cx="3493967" cy="584776"/>
          </a:xfrm>
          <a:prstGeom prst="rect">
            <a:avLst/>
          </a:prstGeom>
          <a:noFill/>
        </p:spPr>
        <p:txBody>
          <a:bodyPr wrap="square" rtlCol="0">
            <a:spAutoFit/>
          </a:bodyPr>
          <a:lstStyle/>
          <a:p>
            <a:r>
              <a:rPr kumimoji="1" lang="ja-JP" altLang="en-US" sz="3200" dirty="0"/>
              <a:t>だと考える</a:t>
            </a:r>
            <a:r>
              <a:rPr lang="ja-JP" altLang="en-US" sz="3200" dirty="0"/>
              <a:t>。</a:t>
            </a:r>
            <a:endParaRPr kumimoji="1" lang="en-US" altLang="ja-JP" sz="3200" dirty="0"/>
          </a:p>
        </p:txBody>
      </p:sp>
    </p:spTree>
    <p:extLst>
      <p:ext uri="{BB962C8B-B14F-4D97-AF65-F5344CB8AC3E}">
        <p14:creationId xmlns:p14="http://schemas.microsoft.com/office/powerpoint/2010/main" val="3719570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p:cNvSpPr txBox="1"/>
          <p:nvPr/>
        </p:nvSpPr>
        <p:spPr>
          <a:xfrm>
            <a:off x="1126156" y="702644"/>
            <a:ext cx="7392202" cy="1569660"/>
          </a:xfrm>
          <a:prstGeom prst="rect">
            <a:avLst/>
          </a:prstGeom>
          <a:noFill/>
        </p:spPr>
        <p:txBody>
          <a:bodyPr wrap="square" rtlCol="0">
            <a:spAutoFit/>
          </a:bodyPr>
          <a:lstStyle/>
          <a:p>
            <a:r>
              <a:rPr lang="ja-JP" altLang="en-US" sz="3200" b="1" dirty="0">
                <a:ln w="3175" cmpd="sng">
                  <a:solidFill>
                    <a:prstClr val="black"/>
                  </a:solidFill>
                </a:ln>
                <a:solidFill>
                  <a:prstClr val="white"/>
                </a:solidFill>
                <a:latin typeface="HGP創英角ｺﾞｼｯｸUB"/>
                <a:ea typeface="HGP創英角ｺﾞｼｯｸUB"/>
                <a:cs typeface="HGP創英角ｺﾞｼｯｸUB"/>
              </a:rPr>
              <a:t>出資対象を温暖化対策事業に限定した、</a:t>
            </a:r>
            <a:r>
              <a:rPr lang="ja-JP" altLang="en-US" sz="3200" b="1" dirty="0">
                <a:ln w="3175" cmpd="sng">
                  <a:solidFill>
                    <a:prstClr val="black"/>
                  </a:solidFill>
                </a:ln>
                <a:solidFill>
                  <a:srgbClr val="F79646"/>
                </a:solidFill>
                <a:latin typeface="HGP創英角ｺﾞｼｯｸUB"/>
                <a:ea typeface="HGP創英角ｺﾞｼｯｸUB"/>
                <a:cs typeface="HGP創英角ｺﾞｼｯｸUB"/>
              </a:rPr>
              <a:t>温暖化対策ボンド</a:t>
            </a:r>
            <a:r>
              <a:rPr lang="ja-JP" altLang="en-US" sz="3200" b="1" dirty="0">
                <a:ln w="3175" cmpd="sng">
                  <a:solidFill>
                    <a:prstClr val="black"/>
                  </a:solidFill>
                </a:ln>
                <a:solidFill>
                  <a:prstClr val="white"/>
                </a:solidFill>
                <a:latin typeface="HGP創英角ｺﾞｼｯｸUB"/>
                <a:ea typeface="HGP創英角ｺﾞｼｯｸUB"/>
                <a:cs typeface="HGP創英角ｺﾞｼｯｸUB"/>
              </a:rPr>
              <a:t>を自治体が発行することを提案したい！！</a:t>
            </a:r>
          </a:p>
        </p:txBody>
      </p:sp>
      <p:sp>
        <p:nvSpPr>
          <p:cNvPr id="8" name="テキスト ボックス 7"/>
          <p:cNvSpPr txBox="1"/>
          <p:nvPr/>
        </p:nvSpPr>
        <p:spPr>
          <a:xfrm>
            <a:off x="471637" y="2373712"/>
            <a:ext cx="5034014" cy="584775"/>
          </a:xfrm>
          <a:prstGeom prst="rect">
            <a:avLst/>
          </a:prstGeom>
          <a:noFill/>
        </p:spPr>
        <p:txBody>
          <a:bodyPr wrap="square" rtlCol="0">
            <a:spAutoFit/>
          </a:bodyPr>
          <a:lstStyle/>
          <a:p>
            <a:r>
              <a:rPr lang="ja-JP" altLang="en-US" sz="3200" b="1" u="sng" dirty="0">
                <a:ln>
                  <a:solidFill>
                    <a:prstClr val="black"/>
                  </a:solidFill>
                </a:ln>
                <a:solidFill>
                  <a:prstClr val="white"/>
                </a:solidFill>
                <a:latin typeface="HGP創英角ｺﾞｼｯｸUB"/>
                <a:ea typeface="HGP創英角ｺﾞｼｯｸUB"/>
                <a:cs typeface="HGP創英角ｺﾞｼｯｸUB"/>
              </a:rPr>
              <a:t>温暖化対策ボンドのメリット</a:t>
            </a:r>
          </a:p>
        </p:txBody>
      </p:sp>
      <p:sp>
        <p:nvSpPr>
          <p:cNvPr id="9" name="テキスト ボックス 8"/>
          <p:cNvSpPr txBox="1"/>
          <p:nvPr/>
        </p:nvSpPr>
        <p:spPr>
          <a:xfrm>
            <a:off x="1366787" y="3072631"/>
            <a:ext cx="7286324" cy="1569660"/>
          </a:xfrm>
          <a:prstGeom prst="rect">
            <a:avLst/>
          </a:prstGeom>
          <a:noFill/>
        </p:spPr>
        <p:txBody>
          <a:bodyPr wrap="square" rtlCol="0">
            <a:spAutoFit/>
          </a:bodyPr>
          <a:lstStyle/>
          <a:p>
            <a:r>
              <a:rPr lang="ja-JP" altLang="en-US" sz="3200" b="1" dirty="0">
                <a:ln>
                  <a:solidFill>
                    <a:prstClr val="black"/>
                  </a:solidFill>
                </a:ln>
                <a:solidFill>
                  <a:prstClr val="white"/>
                </a:solidFill>
                <a:latin typeface="HGP創英角ｺﾞｼｯｸUB"/>
                <a:ea typeface="HGP創英角ｺﾞｼｯｸUB"/>
                <a:cs typeface="HGP創英角ｺﾞｼｯｸUB"/>
              </a:rPr>
              <a:t>①自治体の信頼性は高く、債券の安定性　　　　　が保たれる。</a:t>
            </a:r>
          </a:p>
          <a:p>
            <a:endParaRPr lang="ja-JP" altLang="en-US" sz="3200" dirty="0">
              <a:ln>
                <a:solidFill>
                  <a:prstClr val="black"/>
                </a:solidFill>
              </a:ln>
              <a:solidFill>
                <a:prstClr val="white"/>
              </a:solidFill>
              <a:latin typeface="HGP創英角ｺﾞｼｯｸUB"/>
              <a:ea typeface="HGP創英角ｺﾞｼｯｸUB"/>
              <a:cs typeface="HGP創英角ｺﾞｼｯｸUB"/>
            </a:endParaRPr>
          </a:p>
        </p:txBody>
      </p:sp>
      <p:sp>
        <p:nvSpPr>
          <p:cNvPr id="11" name="テキスト ボックス 10"/>
          <p:cNvSpPr txBox="1"/>
          <p:nvPr/>
        </p:nvSpPr>
        <p:spPr>
          <a:xfrm>
            <a:off x="1323473" y="4562986"/>
            <a:ext cx="7372952" cy="2062103"/>
          </a:xfrm>
          <a:prstGeom prst="rect">
            <a:avLst/>
          </a:prstGeom>
          <a:noFill/>
        </p:spPr>
        <p:txBody>
          <a:bodyPr wrap="square" rtlCol="0">
            <a:spAutoFit/>
          </a:bodyPr>
          <a:lstStyle/>
          <a:p>
            <a:r>
              <a:rPr lang="ja-JP" altLang="en-US" sz="3200" b="1" dirty="0">
                <a:ln>
                  <a:solidFill>
                    <a:prstClr val="black"/>
                  </a:solidFill>
                </a:ln>
                <a:solidFill>
                  <a:prstClr val="white"/>
                </a:solidFill>
                <a:latin typeface="HGP創英角ｺﾞｼｯｸUB"/>
                <a:ea typeface="HGP創英角ｺﾞｼｯｸUB"/>
                <a:cs typeface="HGP創英角ｺﾞｼｯｸUB"/>
              </a:rPr>
              <a:t>②出資先の事業を温暖化対策に限定することで、収益性が保たれる。かつ資金用途が明確になり、個人投資家がエコを実感しやすくなる。</a:t>
            </a:r>
          </a:p>
        </p:txBody>
      </p:sp>
    </p:spTree>
    <p:extLst>
      <p:ext uri="{BB962C8B-B14F-4D97-AF65-F5344CB8AC3E}">
        <p14:creationId xmlns:p14="http://schemas.microsoft.com/office/powerpoint/2010/main" val="4020478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8000"/>
            <a:lum/>
          </a:blip>
          <a:srcRect/>
          <a:stretch>
            <a:fillRect l="-5000" r="-5000"/>
          </a:stretch>
        </a:blipFill>
        <a:effectLst/>
      </p:bgPr>
    </p:bg>
    <p:spTree>
      <p:nvGrpSpPr>
        <p:cNvPr id="1" name=""/>
        <p:cNvGrpSpPr/>
        <p:nvPr/>
      </p:nvGrpSpPr>
      <p:grpSpPr>
        <a:xfrm>
          <a:off x="0" y="0"/>
          <a:ext cx="0" cy="0"/>
          <a:chOff x="0" y="0"/>
          <a:chExt cx="0" cy="0"/>
        </a:xfrm>
      </p:grpSpPr>
      <p:sp>
        <p:nvSpPr>
          <p:cNvPr id="2" name="テキスト ボックス 1"/>
          <p:cNvSpPr txBox="1"/>
          <p:nvPr/>
        </p:nvSpPr>
        <p:spPr>
          <a:xfrm>
            <a:off x="676656" y="170843"/>
            <a:ext cx="5695268" cy="954107"/>
          </a:xfrm>
          <a:prstGeom prst="rect">
            <a:avLst/>
          </a:prstGeom>
          <a:noFill/>
        </p:spPr>
        <p:txBody>
          <a:bodyPr wrap="square" rtlCol="0">
            <a:spAutoFit/>
          </a:bodyPr>
          <a:lstStyle/>
          <a:p>
            <a:r>
              <a:rPr lang="ja-JP" altLang="en-US" sz="2800" b="1" dirty="0">
                <a:ln w="3175" cmpd="sng">
                  <a:solidFill>
                    <a:prstClr val="black"/>
                  </a:solidFill>
                </a:ln>
                <a:solidFill>
                  <a:prstClr val="white"/>
                </a:solidFill>
                <a:latin typeface="HGP創英角ｺﾞｼｯｸUB"/>
                <a:ea typeface="HGP創英角ｺﾞｼｯｸUB"/>
                <a:cs typeface="HGP創英角ｺﾞｼｯｸUB"/>
              </a:rPr>
              <a:t>地域ごとのグリーンボンド発行を促進するためには</a:t>
            </a:r>
            <a:r>
              <a:rPr lang="en-US" altLang="ja-JP" sz="2800" b="1" dirty="0">
                <a:ln w="3175" cmpd="sng">
                  <a:solidFill>
                    <a:prstClr val="black"/>
                  </a:solidFill>
                </a:ln>
                <a:solidFill>
                  <a:prstClr val="white"/>
                </a:solidFill>
                <a:latin typeface="HGP創英角ｺﾞｼｯｸUB"/>
                <a:ea typeface="HGP創英角ｺﾞｼｯｸUB"/>
                <a:cs typeface="HGP創英角ｺﾞｼｯｸUB"/>
              </a:rPr>
              <a:t>…</a:t>
            </a:r>
            <a:endParaRPr lang="ja-JP" altLang="en-US" sz="2800" b="1" dirty="0">
              <a:ln w="3175" cmpd="sng">
                <a:solidFill>
                  <a:prstClr val="black"/>
                </a:solidFill>
              </a:ln>
              <a:solidFill>
                <a:prstClr val="white"/>
              </a:solidFill>
              <a:latin typeface="HGP創英角ｺﾞｼｯｸUB"/>
              <a:ea typeface="HGP創英角ｺﾞｼｯｸUB"/>
              <a:cs typeface="HGP創英角ｺﾞｼｯｸUB"/>
            </a:endParaRPr>
          </a:p>
        </p:txBody>
      </p:sp>
      <p:sp>
        <p:nvSpPr>
          <p:cNvPr id="5" name="テキスト ボックス 4"/>
          <p:cNvSpPr txBox="1"/>
          <p:nvPr/>
        </p:nvSpPr>
        <p:spPr>
          <a:xfrm>
            <a:off x="5032676" y="5288798"/>
            <a:ext cx="3701034" cy="523220"/>
          </a:xfrm>
          <a:prstGeom prst="rect">
            <a:avLst/>
          </a:prstGeom>
          <a:noFill/>
        </p:spPr>
        <p:txBody>
          <a:bodyPr wrap="square" rtlCol="0">
            <a:spAutoFit/>
          </a:bodyPr>
          <a:lstStyle/>
          <a:p>
            <a:r>
              <a:rPr lang="ja-JP" altLang="en-US" sz="2800" b="1" dirty="0">
                <a:ln w="3175" cmpd="sng">
                  <a:solidFill>
                    <a:prstClr val="black"/>
                  </a:solidFill>
                </a:ln>
                <a:solidFill>
                  <a:prstClr val="white"/>
                </a:solidFill>
                <a:latin typeface="HGP創英角ｺﾞｼｯｸUB"/>
                <a:ea typeface="HGP創英角ｺﾞｼｯｸUB"/>
                <a:cs typeface="HGP創英角ｺﾞｼｯｸUB"/>
              </a:rPr>
              <a:t>の</a:t>
            </a:r>
            <a:r>
              <a:rPr lang="en-US" altLang="ja-JP" sz="2800" b="1" dirty="0">
                <a:ln w="3175" cmpd="sng">
                  <a:solidFill>
                    <a:prstClr val="black"/>
                  </a:solidFill>
                </a:ln>
                <a:solidFill>
                  <a:prstClr val="white"/>
                </a:solidFill>
                <a:latin typeface="HGP創英角ｺﾞｼｯｸUB"/>
                <a:ea typeface="HGP創英角ｺﾞｼｯｸUB"/>
                <a:cs typeface="HGP創英角ｺﾞｼｯｸUB"/>
              </a:rPr>
              <a:t>2</a:t>
            </a:r>
            <a:r>
              <a:rPr lang="ja-JP" altLang="en-US" sz="2800" b="1" dirty="0">
                <a:ln w="3175" cmpd="sng">
                  <a:solidFill>
                    <a:prstClr val="black"/>
                  </a:solidFill>
                </a:ln>
                <a:solidFill>
                  <a:prstClr val="white"/>
                </a:solidFill>
                <a:latin typeface="HGP創英角ｺﾞｼｯｸUB"/>
                <a:ea typeface="HGP創英角ｺﾞｼｯｸUB"/>
                <a:cs typeface="HGP創英角ｺﾞｼｯｸUB"/>
              </a:rPr>
              <a:t>点が重要である！</a:t>
            </a:r>
          </a:p>
        </p:txBody>
      </p:sp>
      <p:sp>
        <p:nvSpPr>
          <p:cNvPr id="4" name="正方形/長方形 3"/>
          <p:cNvSpPr/>
          <p:nvPr/>
        </p:nvSpPr>
        <p:spPr>
          <a:xfrm>
            <a:off x="1085997" y="1310913"/>
            <a:ext cx="7441986" cy="1569660"/>
          </a:xfrm>
          <a:prstGeom prst="rect">
            <a:avLst/>
          </a:prstGeom>
        </p:spPr>
        <p:txBody>
          <a:bodyPr wrap="square">
            <a:spAutoFit/>
          </a:bodyPr>
          <a:lstStyle/>
          <a:p>
            <a:r>
              <a:rPr lang="ja-JP" altLang="en-US" sz="3200" b="1" dirty="0">
                <a:ln w="3175" cmpd="sng">
                  <a:solidFill>
                    <a:prstClr val="black"/>
                  </a:solidFill>
                </a:ln>
                <a:solidFill>
                  <a:prstClr val="white"/>
                </a:solidFill>
                <a:latin typeface="HGP創英角ｺﾞｼｯｸUB"/>
                <a:ea typeface="HGP創英角ｺﾞｼｯｸUB"/>
                <a:cs typeface="HGP創英角ｺﾞｼｯｸUB"/>
              </a:rPr>
              <a:t>発行体からの出資先を温暖化対策事業に限定して、リターンを確実にし、継続して発行を行えるようにすること</a:t>
            </a:r>
            <a:endParaRPr lang="en-US" altLang="ja-JP" sz="3200" b="1" dirty="0">
              <a:ln w="3175" cmpd="sng">
                <a:solidFill>
                  <a:prstClr val="black"/>
                </a:solidFill>
              </a:ln>
              <a:solidFill>
                <a:prstClr val="white"/>
              </a:solidFill>
              <a:latin typeface="HGP創英角ｺﾞｼｯｸUB"/>
              <a:ea typeface="HGP創英角ｺﾞｼｯｸUB"/>
              <a:cs typeface="HGP創英角ｺﾞｼｯｸUB"/>
            </a:endParaRPr>
          </a:p>
        </p:txBody>
      </p:sp>
      <p:sp>
        <p:nvSpPr>
          <p:cNvPr id="7" name="正方形/長方形 6"/>
          <p:cNvSpPr/>
          <p:nvPr/>
        </p:nvSpPr>
        <p:spPr>
          <a:xfrm>
            <a:off x="1220394" y="3255720"/>
            <a:ext cx="7605972" cy="1077218"/>
          </a:xfrm>
          <a:prstGeom prst="rect">
            <a:avLst/>
          </a:prstGeom>
        </p:spPr>
        <p:txBody>
          <a:bodyPr wrap="square">
            <a:spAutoFit/>
          </a:bodyPr>
          <a:lstStyle/>
          <a:p>
            <a:r>
              <a:rPr lang="ja-JP" altLang="en-US" sz="3200" b="1" dirty="0">
                <a:ln w="3175" cmpd="sng">
                  <a:solidFill>
                    <a:prstClr val="black"/>
                  </a:solidFill>
                </a:ln>
                <a:solidFill>
                  <a:prstClr val="white"/>
                </a:solidFill>
                <a:latin typeface="HGP創英角ｺﾞｼｯｸUB"/>
                <a:ea typeface="HGP創英角ｺﾞｼｯｸUB"/>
                <a:cs typeface="HGP創英角ｺﾞｼｯｸUB"/>
              </a:rPr>
              <a:t>地域の環境貢献活動に資金が使われることを市民に周知させること</a:t>
            </a:r>
          </a:p>
        </p:txBody>
      </p:sp>
      <p:sp>
        <p:nvSpPr>
          <p:cNvPr id="3" name="テキスト ボックス 2"/>
          <p:cNvSpPr txBox="1"/>
          <p:nvPr/>
        </p:nvSpPr>
        <p:spPr>
          <a:xfrm>
            <a:off x="639706" y="1470525"/>
            <a:ext cx="543739" cy="523220"/>
          </a:xfrm>
          <a:prstGeom prst="rect">
            <a:avLst/>
          </a:prstGeom>
          <a:noFill/>
        </p:spPr>
        <p:txBody>
          <a:bodyPr wrap="none" rtlCol="0">
            <a:spAutoFit/>
          </a:bodyPr>
          <a:lstStyle/>
          <a:p>
            <a:r>
              <a:rPr lang="ja-JP" altLang="en-US" sz="2800" b="1" dirty="0">
                <a:ln w="3175" cmpd="sng">
                  <a:solidFill>
                    <a:prstClr val="black"/>
                  </a:solidFill>
                </a:ln>
                <a:solidFill>
                  <a:srgbClr val="FFFFFF"/>
                </a:solidFill>
                <a:latin typeface="HGP創英角ｺﾞｼｯｸUB"/>
                <a:ea typeface="HGP創英角ｺﾞｼｯｸUB"/>
                <a:cs typeface="HGP創英角ｺﾞｼｯｸUB"/>
              </a:rPr>
              <a:t>１</a:t>
            </a:r>
            <a:r>
              <a:rPr lang="en-US" altLang="ja-JP" sz="2800" b="1" dirty="0">
                <a:ln w="3175" cmpd="sng">
                  <a:solidFill>
                    <a:prstClr val="black"/>
                  </a:solidFill>
                </a:ln>
                <a:solidFill>
                  <a:srgbClr val="FFFFFF"/>
                </a:solidFill>
                <a:latin typeface="HGP創英角ｺﾞｼｯｸUB"/>
                <a:ea typeface="HGP創英角ｺﾞｼｯｸUB"/>
                <a:cs typeface="HGP創英角ｺﾞｼｯｸUB"/>
              </a:rPr>
              <a:t>.</a:t>
            </a:r>
            <a:endParaRPr lang="ja-JP" altLang="en-US" sz="2800" b="1" dirty="0">
              <a:ln w="3175" cmpd="sng">
                <a:solidFill>
                  <a:prstClr val="black"/>
                </a:solidFill>
              </a:ln>
              <a:solidFill>
                <a:srgbClr val="FFFFFF"/>
              </a:solidFill>
              <a:latin typeface="HGP創英角ｺﾞｼｯｸUB"/>
              <a:ea typeface="HGP創英角ｺﾞｼｯｸUB"/>
              <a:cs typeface="HGP創英角ｺﾞｼｯｸUB"/>
            </a:endParaRPr>
          </a:p>
        </p:txBody>
      </p:sp>
      <p:sp>
        <p:nvSpPr>
          <p:cNvPr id="6" name="テキスト ボックス 5"/>
          <p:cNvSpPr txBox="1"/>
          <p:nvPr/>
        </p:nvSpPr>
        <p:spPr>
          <a:xfrm>
            <a:off x="676656" y="3302001"/>
            <a:ext cx="543739" cy="523220"/>
          </a:xfrm>
          <a:prstGeom prst="rect">
            <a:avLst/>
          </a:prstGeom>
          <a:noFill/>
        </p:spPr>
        <p:txBody>
          <a:bodyPr wrap="none" rtlCol="0">
            <a:spAutoFit/>
          </a:bodyPr>
          <a:lstStyle/>
          <a:p>
            <a:r>
              <a:rPr lang="ja-JP" altLang="en-US" sz="2800" b="1" dirty="0">
                <a:ln w="3175" cmpd="sng">
                  <a:solidFill>
                    <a:prstClr val="black"/>
                  </a:solidFill>
                </a:ln>
                <a:solidFill>
                  <a:srgbClr val="FFFFFF"/>
                </a:solidFill>
                <a:latin typeface="HGP創英角ｺﾞｼｯｸUB"/>
                <a:ea typeface="HGP創英角ｺﾞｼｯｸUB"/>
                <a:cs typeface="HGP創英角ｺﾞｼｯｸUB"/>
              </a:rPr>
              <a:t>２</a:t>
            </a:r>
            <a:r>
              <a:rPr lang="en-US" altLang="ja-JP" sz="2800" b="1" dirty="0">
                <a:ln w="3175" cmpd="sng">
                  <a:solidFill>
                    <a:prstClr val="black"/>
                  </a:solidFill>
                </a:ln>
                <a:solidFill>
                  <a:srgbClr val="FFFFFF"/>
                </a:solidFill>
                <a:latin typeface="HGP創英角ｺﾞｼｯｸUB"/>
                <a:ea typeface="HGP創英角ｺﾞｼｯｸUB"/>
                <a:cs typeface="HGP創英角ｺﾞｼｯｸUB"/>
              </a:rPr>
              <a:t>.</a:t>
            </a:r>
            <a:endParaRPr lang="ja-JP" altLang="en-US" dirty="0">
              <a:solidFill>
                <a:prstClr val="black"/>
              </a:solidFill>
            </a:endParaRPr>
          </a:p>
        </p:txBody>
      </p:sp>
    </p:spTree>
    <p:extLst>
      <p:ext uri="{BB962C8B-B14F-4D97-AF65-F5344CB8AC3E}">
        <p14:creationId xmlns:p14="http://schemas.microsoft.com/office/powerpoint/2010/main" val="67086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2654331" y="46862"/>
            <a:ext cx="3645074" cy="584775"/>
          </a:xfrm>
          <a:prstGeom prst="rect">
            <a:avLst/>
          </a:prstGeom>
          <a:noFill/>
        </p:spPr>
        <p:txBody>
          <a:bodyPr wrap="square" rtlCol="0">
            <a:spAutoFit/>
          </a:bodyPr>
          <a:lstStyle/>
          <a:p>
            <a:pPr algn="ctr"/>
            <a:r>
              <a:rPr kumimoji="1" lang="ja-JP" altLang="en-US" sz="3200" dirty="0"/>
              <a:t>おわりに</a:t>
            </a:r>
          </a:p>
        </p:txBody>
      </p:sp>
      <p:sp>
        <p:nvSpPr>
          <p:cNvPr id="4" name="テキスト ボックス 3"/>
          <p:cNvSpPr txBox="1"/>
          <p:nvPr/>
        </p:nvSpPr>
        <p:spPr>
          <a:xfrm>
            <a:off x="826718" y="953414"/>
            <a:ext cx="2918564" cy="523220"/>
          </a:xfrm>
          <a:prstGeom prst="rect">
            <a:avLst/>
          </a:prstGeom>
          <a:noFill/>
        </p:spPr>
        <p:txBody>
          <a:bodyPr wrap="square" rtlCol="0">
            <a:spAutoFit/>
          </a:bodyPr>
          <a:lstStyle/>
          <a:p>
            <a:r>
              <a:rPr kumimoji="1" lang="ja-JP" altLang="en-US" sz="2800" u="sng" dirty="0"/>
              <a:t>今後の課題</a:t>
            </a:r>
          </a:p>
        </p:txBody>
      </p:sp>
      <p:sp>
        <p:nvSpPr>
          <p:cNvPr id="2" name="正方形/長方形 1"/>
          <p:cNvSpPr/>
          <p:nvPr/>
        </p:nvSpPr>
        <p:spPr>
          <a:xfrm>
            <a:off x="1130968" y="1794462"/>
            <a:ext cx="7474412" cy="1815882"/>
          </a:xfrm>
          <a:prstGeom prst="rect">
            <a:avLst/>
          </a:prstGeom>
        </p:spPr>
        <p:txBody>
          <a:bodyPr wrap="square">
            <a:spAutoFit/>
          </a:bodyPr>
          <a:lstStyle/>
          <a:p>
            <a:r>
              <a:rPr lang="ja-JP" altLang="en-US" sz="2800" dirty="0"/>
              <a:t>①現時点ではエコクラウドファンディングを行っている企業がわずかであるため、そのデータ分析が不十分である。</a:t>
            </a:r>
            <a:endParaRPr lang="en-US" altLang="ja-JP" sz="2800" dirty="0"/>
          </a:p>
          <a:p>
            <a:endParaRPr lang="en-US" altLang="ja-JP" sz="2800" dirty="0"/>
          </a:p>
        </p:txBody>
      </p:sp>
      <p:sp>
        <p:nvSpPr>
          <p:cNvPr id="7" name="正方形/長方形 6"/>
          <p:cNvSpPr/>
          <p:nvPr/>
        </p:nvSpPr>
        <p:spPr>
          <a:xfrm>
            <a:off x="1130968" y="4173004"/>
            <a:ext cx="7570664" cy="1384995"/>
          </a:xfrm>
          <a:prstGeom prst="rect">
            <a:avLst/>
          </a:prstGeom>
        </p:spPr>
        <p:txBody>
          <a:bodyPr wrap="square">
            <a:spAutoFit/>
          </a:bodyPr>
          <a:lstStyle/>
          <a:p>
            <a:r>
              <a:rPr lang="ja-JP" altLang="en-US" sz="2800" dirty="0"/>
              <a:t>②グリーンボンドは海外では発行体が多様化して普及しつつあるが、日本では未発達であるため、発行体が増加してから後の分析が必要である。</a:t>
            </a:r>
          </a:p>
        </p:txBody>
      </p:sp>
    </p:spTree>
    <p:extLst>
      <p:ext uri="{BB962C8B-B14F-4D97-AF65-F5344CB8AC3E}">
        <p14:creationId xmlns:p14="http://schemas.microsoft.com/office/powerpoint/2010/main" val="3241278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3192" y="1265129"/>
            <a:ext cx="8238744" cy="5909308"/>
          </a:xfrm>
          <a:prstGeom prst="rect">
            <a:avLst/>
          </a:prstGeom>
        </p:spPr>
        <p:txBody>
          <a:bodyPr wrap="square">
            <a:spAutoFit/>
          </a:bodyPr>
          <a:lstStyle/>
          <a:p>
            <a:r>
              <a:rPr lang="en-US" altLang="ja-JP" sz="1400" dirty="0"/>
              <a:t>1.</a:t>
            </a:r>
            <a:r>
              <a:rPr lang="ja-JP" altLang="en-US" sz="1400" dirty="0"/>
              <a:t>藤井良広</a:t>
            </a:r>
            <a:r>
              <a:rPr lang="en-US" altLang="ja-JP" sz="1400" dirty="0"/>
              <a:t>(2013)『</a:t>
            </a:r>
            <a:r>
              <a:rPr lang="ja-JP" altLang="en-US" sz="1400" dirty="0"/>
              <a:t>環境金融論</a:t>
            </a:r>
            <a:r>
              <a:rPr lang="en-US" altLang="ja-JP" sz="1400" dirty="0"/>
              <a:t>』</a:t>
            </a:r>
            <a:endParaRPr lang="ja-JP" altLang="ja-JP" sz="1400" dirty="0"/>
          </a:p>
          <a:p>
            <a:endParaRPr lang="ja-JP" altLang="ja-JP" sz="1400" dirty="0"/>
          </a:p>
          <a:p>
            <a:r>
              <a:rPr lang="en-US" altLang="ja-JP" sz="1400" dirty="0"/>
              <a:t>2. Steven </a:t>
            </a:r>
            <a:r>
              <a:rPr lang="en-US" altLang="ja-JP" sz="1400" dirty="0" err="1"/>
              <a:t>Dresner</a:t>
            </a:r>
            <a:r>
              <a:rPr lang="en-US" altLang="ja-JP" sz="1400"/>
              <a:t> (2014)</a:t>
            </a:r>
            <a:r>
              <a:rPr lang="ja-JP" altLang="ja-JP" sz="1400"/>
              <a:t>『</a:t>
            </a:r>
            <a:r>
              <a:rPr lang="en-US" altLang="ja-JP" sz="1400" dirty="0"/>
              <a:t>Crowdfunding :A Guide to Raising Capital on the Internet</a:t>
            </a:r>
            <a:r>
              <a:rPr lang="ja-JP" altLang="ja-JP" sz="1400" dirty="0"/>
              <a:t>』</a:t>
            </a:r>
          </a:p>
          <a:p>
            <a:endParaRPr lang="ja-JP" altLang="ja-JP" sz="1400" dirty="0"/>
          </a:p>
          <a:p>
            <a:r>
              <a:rPr lang="en-US" altLang="ja-JP" sz="1400" dirty="0"/>
              <a:t>3.</a:t>
            </a:r>
            <a:r>
              <a:rPr lang="ja-JP" altLang="ja-JP" sz="1400" dirty="0"/>
              <a:t>環境省ホームページ　</a:t>
            </a:r>
            <a:r>
              <a:rPr lang="en-US" altLang="ja-JP" sz="1400" u="sng" dirty="0">
                <a:hlinkClick r:id="rId2"/>
              </a:rPr>
              <a:t>http://www.env.go.jp/</a:t>
            </a:r>
            <a:r>
              <a:rPr lang="ja-JP" altLang="ja-JP" sz="1400" dirty="0"/>
              <a:t>　　</a:t>
            </a:r>
            <a:r>
              <a:rPr lang="en-US" altLang="ja-JP" sz="1400" dirty="0"/>
              <a:t>(</a:t>
            </a:r>
            <a:r>
              <a:rPr lang="ja-JP" altLang="ja-JP" sz="1400" dirty="0"/>
              <a:t>閲覧日　</a:t>
            </a:r>
            <a:r>
              <a:rPr lang="en-US" altLang="ja-JP" sz="1400" dirty="0"/>
              <a:t>2016</a:t>
            </a:r>
            <a:r>
              <a:rPr lang="ja-JP" altLang="ja-JP" sz="1400" dirty="0"/>
              <a:t>年</a:t>
            </a:r>
            <a:r>
              <a:rPr lang="en-US" altLang="ja-JP" sz="1400" dirty="0"/>
              <a:t>9</a:t>
            </a:r>
            <a:r>
              <a:rPr lang="ja-JP" altLang="ja-JP" sz="1400" dirty="0"/>
              <a:t>月</a:t>
            </a:r>
            <a:r>
              <a:rPr lang="en-US" altLang="ja-JP" sz="1400" dirty="0"/>
              <a:t>8</a:t>
            </a:r>
            <a:r>
              <a:rPr lang="ja-JP" altLang="ja-JP" sz="1400" dirty="0"/>
              <a:t>日</a:t>
            </a:r>
            <a:r>
              <a:rPr lang="en-US" altLang="ja-JP" sz="1400" dirty="0"/>
              <a:t>)</a:t>
            </a:r>
            <a:endParaRPr lang="ja-JP" altLang="ja-JP" sz="1400" dirty="0"/>
          </a:p>
          <a:p>
            <a:endParaRPr lang="ja-JP" altLang="ja-JP" sz="1400" dirty="0"/>
          </a:p>
          <a:p>
            <a:pPr lvl="0"/>
            <a:r>
              <a:rPr lang="en-US" altLang="ja-JP" sz="1400" dirty="0"/>
              <a:t>4.</a:t>
            </a:r>
            <a:r>
              <a:rPr lang="ja-JP" altLang="ja-JP" sz="1400" dirty="0"/>
              <a:t>世界銀行</a:t>
            </a:r>
            <a:r>
              <a:rPr lang="en-US" altLang="ja-JP" sz="1400" dirty="0"/>
              <a:t>(2015)</a:t>
            </a:r>
            <a:r>
              <a:rPr lang="ja-JP" altLang="ja-JP" sz="1400" dirty="0"/>
              <a:t>「グリーンボンドとは」</a:t>
            </a:r>
            <a:r>
              <a:rPr lang="en-US" altLang="ja-JP" sz="1400" dirty="0"/>
              <a:t>(</a:t>
            </a:r>
            <a:r>
              <a:rPr lang="ja-JP" altLang="ja-JP" sz="1400" dirty="0"/>
              <a:t>閲覧日　</a:t>
            </a:r>
            <a:r>
              <a:rPr lang="en-US" altLang="ja-JP" sz="1400" dirty="0"/>
              <a:t>2016</a:t>
            </a:r>
            <a:r>
              <a:rPr lang="ja-JP" altLang="ja-JP" sz="1400" dirty="0"/>
              <a:t>年</a:t>
            </a:r>
            <a:r>
              <a:rPr lang="en-US" altLang="ja-JP" sz="1400" dirty="0"/>
              <a:t>9</a:t>
            </a:r>
            <a:r>
              <a:rPr lang="ja-JP" altLang="ja-JP" sz="1400" dirty="0"/>
              <a:t>月</a:t>
            </a:r>
            <a:r>
              <a:rPr lang="en-US" altLang="ja-JP" sz="1400" dirty="0"/>
              <a:t>8</a:t>
            </a:r>
            <a:r>
              <a:rPr lang="ja-JP" altLang="ja-JP" sz="1400" dirty="0"/>
              <a:t>日</a:t>
            </a:r>
            <a:r>
              <a:rPr lang="en-US" altLang="ja-JP" sz="1400" dirty="0"/>
              <a:t>)</a:t>
            </a:r>
          </a:p>
          <a:p>
            <a:pPr lvl="0"/>
            <a:r>
              <a:rPr lang="en-US" altLang="ja-JP" sz="1400" u="sng" dirty="0">
                <a:hlinkClick r:id="rId3"/>
              </a:rPr>
              <a:t>http://www.worldbank.or.jp/debtsecurities/cmd/pdf/WhatareGreenbonds.pdf</a:t>
            </a:r>
            <a:endParaRPr lang="en-US" altLang="ja-JP" sz="1400" u="sng" dirty="0"/>
          </a:p>
          <a:p>
            <a:endParaRPr lang="en-US" altLang="ja-JP" sz="1400" u="sng" dirty="0"/>
          </a:p>
          <a:p>
            <a:pPr lvl="0"/>
            <a:r>
              <a:rPr lang="en-US" altLang="ja-JP" sz="1400" dirty="0"/>
              <a:t>5.</a:t>
            </a:r>
            <a:r>
              <a:rPr lang="ja-JP" altLang="en-US" sz="1400" dirty="0"/>
              <a:t>世界銀行（</a:t>
            </a:r>
            <a:r>
              <a:rPr lang="en-US" altLang="ja-JP" sz="1400" dirty="0"/>
              <a:t>2015</a:t>
            </a:r>
            <a:r>
              <a:rPr lang="ja-JP" altLang="en-US" sz="1400" dirty="0"/>
              <a:t>）「</a:t>
            </a:r>
            <a:r>
              <a:rPr lang="en-US" altLang="ja-JP" sz="1400" dirty="0"/>
              <a:t>Green Bond Issuances to Date</a:t>
            </a:r>
            <a:r>
              <a:rPr lang="ja-JP" altLang="en-US" sz="1400" dirty="0"/>
              <a:t>」</a:t>
            </a:r>
            <a:r>
              <a:rPr lang="en-US" altLang="ja-JP" sz="1400" dirty="0"/>
              <a:t>(</a:t>
            </a:r>
            <a:r>
              <a:rPr lang="ja-JP" altLang="ja-JP" sz="1400" dirty="0"/>
              <a:t>閲覧日　</a:t>
            </a:r>
            <a:r>
              <a:rPr lang="en-US" altLang="ja-JP" sz="1400" dirty="0"/>
              <a:t>2016</a:t>
            </a:r>
            <a:r>
              <a:rPr lang="ja-JP" altLang="ja-JP" sz="1400" dirty="0"/>
              <a:t>年</a:t>
            </a:r>
            <a:r>
              <a:rPr lang="en-US" altLang="ja-JP" sz="1400" dirty="0"/>
              <a:t>9</a:t>
            </a:r>
            <a:r>
              <a:rPr lang="ja-JP" altLang="ja-JP" sz="1400" dirty="0"/>
              <a:t>月</a:t>
            </a:r>
            <a:r>
              <a:rPr lang="en-US" altLang="ja-JP" sz="1400" dirty="0"/>
              <a:t>8</a:t>
            </a:r>
            <a:r>
              <a:rPr lang="ja-JP" altLang="ja-JP" sz="1400" dirty="0"/>
              <a:t>日</a:t>
            </a:r>
            <a:r>
              <a:rPr lang="en-US" altLang="ja-JP" sz="1400" dirty="0"/>
              <a:t>)</a:t>
            </a:r>
            <a:endParaRPr lang="ja-JP" altLang="ja-JP" sz="1400" dirty="0"/>
          </a:p>
          <a:p>
            <a:r>
              <a:rPr lang="en-US" altLang="ja-JP" sz="1400" dirty="0">
                <a:hlinkClick r:id="rId4"/>
              </a:rPr>
              <a:t>http://treasury.worldbank.org/cmd/htm/GreenBondIssuancesToDate.html</a:t>
            </a:r>
            <a:endParaRPr lang="en-US" altLang="ja-JP" sz="1400" dirty="0"/>
          </a:p>
          <a:p>
            <a:endParaRPr lang="ja-JP" altLang="ja-JP" sz="1400" dirty="0"/>
          </a:p>
          <a:p>
            <a:r>
              <a:rPr lang="en-US" altLang="ja-JP" sz="1400" dirty="0"/>
              <a:t>6.clean energy wire(2015)</a:t>
            </a:r>
            <a:r>
              <a:rPr lang="ja-JP" altLang="ja-JP" sz="1400" dirty="0"/>
              <a:t>「</a:t>
            </a:r>
            <a:r>
              <a:rPr lang="en-US" altLang="ja-JP" sz="1400" dirty="0"/>
              <a:t>citizen ‘s participation in the </a:t>
            </a:r>
            <a:r>
              <a:rPr lang="en-US" altLang="ja-JP" sz="1400" dirty="0" err="1"/>
              <a:t>Energiewende</a:t>
            </a:r>
            <a:r>
              <a:rPr lang="ja-JP" altLang="ja-JP" sz="1400" dirty="0"/>
              <a:t>」</a:t>
            </a:r>
          </a:p>
          <a:p>
            <a:r>
              <a:rPr lang="en-US" altLang="ja-JP" sz="1400" dirty="0"/>
              <a:t> (</a:t>
            </a:r>
            <a:r>
              <a:rPr lang="ja-JP" altLang="ja-JP" sz="1400" dirty="0"/>
              <a:t>閲覧日　</a:t>
            </a:r>
            <a:r>
              <a:rPr lang="en-US" altLang="ja-JP" sz="1400" dirty="0"/>
              <a:t>2016</a:t>
            </a:r>
            <a:r>
              <a:rPr lang="ja-JP" altLang="ja-JP" sz="1400" dirty="0"/>
              <a:t>年</a:t>
            </a:r>
            <a:r>
              <a:rPr lang="en-US" altLang="ja-JP" sz="1400" dirty="0"/>
              <a:t>9</a:t>
            </a:r>
            <a:r>
              <a:rPr lang="ja-JP" altLang="ja-JP" sz="1400" dirty="0"/>
              <a:t>月</a:t>
            </a:r>
            <a:r>
              <a:rPr lang="en-US" altLang="ja-JP" sz="1400" dirty="0"/>
              <a:t>8</a:t>
            </a:r>
            <a:r>
              <a:rPr lang="ja-JP" altLang="ja-JP" sz="1400" dirty="0"/>
              <a:t>日</a:t>
            </a:r>
            <a:r>
              <a:rPr lang="en-US" altLang="ja-JP" sz="1400" dirty="0"/>
              <a:t>)</a:t>
            </a:r>
            <a:endParaRPr lang="ja-JP" altLang="ja-JP" sz="1400" dirty="0"/>
          </a:p>
          <a:p>
            <a:r>
              <a:rPr lang="en-US" altLang="ja-JP" sz="1400" u="sng" dirty="0">
                <a:hlinkClick r:id="rId5"/>
              </a:rPr>
              <a:t>https://www.cleanenergywire.org/factsheets/citizens-participation-energiewende</a:t>
            </a:r>
            <a:endParaRPr lang="en-US" altLang="ja-JP" sz="1400" dirty="0"/>
          </a:p>
          <a:p>
            <a:endParaRPr lang="ja-JP" altLang="ja-JP" sz="1400" dirty="0"/>
          </a:p>
          <a:p>
            <a:r>
              <a:rPr lang="en-US" altLang="ja-JP" sz="1400" dirty="0"/>
              <a:t>7.</a:t>
            </a:r>
            <a:r>
              <a:rPr lang="ja-JP" altLang="ja-JP" sz="1400" dirty="0"/>
              <a:t>金融広報中央委員会</a:t>
            </a:r>
            <a:r>
              <a:rPr lang="en-US" altLang="ja-JP" sz="1400" dirty="0"/>
              <a:t>(2016)</a:t>
            </a:r>
            <a:r>
              <a:rPr lang="ja-JP" altLang="ja-JP" sz="1400" dirty="0"/>
              <a:t>「家計の金融行動に関する調査」</a:t>
            </a:r>
            <a:r>
              <a:rPr lang="en-US" altLang="ja-JP" sz="1400" dirty="0"/>
              <a:t>(</a:t>
            </a:r>
            <a:r>
              <a:rPr lang="ja-JP" altLang="ja-JP" sz="1400" dirty="0"/>
              <a:t>閲覧日　</a:t>
            </a:r>
            <a:r>
              <a:rPr lang="en-US" altLang="ja-JP" sz="1400" dirty="0"/>
              <a:t>2016</a:t>
            </a:r>
            <a:r>
              <a:rPr lang="ja-JP" altLang="ja-JP" sz="1400" dirty="0"/>
              <a:t>年</a:t>
            </a:r>
            <a:r>
              <a:rPr lang="en-US" altLang="ja-JP" sz="1400" dirty="0"/>
              <a:t>9</a:t>
            </a:r>
            <a:r>
              <a:rPr lang="ja-JP" altLang="ja-JP" sz="1400" dirty="0"/>
              <a:t>月</a:t>
            </a:r>
            <a:r>
              <a:rPr lang="en-US" altLang="ja-JP" sz="1400" dirty="0"/>
              <a:t>8</a:t>
            </a:r>
            <a:r>
              <a:rPr lang="ja-JP" altLang="ja-JP" sz="1400" dirty="0"/>
              <a:t>日</a:t>
            </a:r>
            <a:r>
              <a:rPr lang="en-US" altLang="ja-JP" sz="1400" dirty="0"/>
              <a:t>)</a:t>
            </a:r>
            <a:endParaRPr lang="ja-JP" altLang="ja-JP" sz="1400" dirty="0"/>
          </a:p>
          <a:p>
            <a:r>
              <a:rPr lang="en-US" altLang="ja-JP" sz="1400" u="sng" dirty="0">
                <a:hlinkClick r:id="rId6"/>
              </a:rPr>
              <a:t>http://www.shiruporuto.jp/finance/chosa/yoron2015fut/pdf/yoronf15.pdf</a:t>
            </a:r>
            <a:endParaRPr lang="ja-JP" altLang="ja-JP" sz="1400" dirty="0"/>
          </a:p>
          <a:p>
            <a:r>
              <a:rPr lang="en-US" altLang="ja-JP" sz="1400" dirty="0"/>
              <a:t> </a:t>
            </a:r>
            <a:endParaRPr lang="ja-JP" altLang="ja-JP" sz="1400" dirty="0"/>
          </a:p>
          <a:p>
            <a:r>
              <a:rPr lang="en-US" altLang="ja-JP" sz="1400" dirty="0"/>
              <a:t>8.</a:t>
            </a:r>
            <a:r>
              <a:rPr lang="ja-JP" altLang="ja-JP" sz="1400" dirty="0"/>
              <a:t>日本銀行調査統計局</a:t>
            </a:r>
            <a:r>
              <a:rPr lang="en-US" altLang="ja-JP" sz="1400" dirty="0"/>
              <a:t>(2016)</a:t>
            </a:r>
            <a:r>
              <a:rPr lang="ja-JP" altLang="ja-JP" sz="1400" dirty="0"/>
              <a:t>「資金循環の日米欧比較」</a:t>
            </a:r>
            <a:r>
              <a:rPr lang="en-US" altLang="ja-JP" sz="1400" dirty="0"/>
              <a:t>(</a:t>
            </a:r>
            <a:r>
              <a:rPr lang="ja-JP" altLang="ja-JP" sz="1400" dirty="0"/>
              <a:t>閲覧日　</a:t>
            </a:r>
            <a:r>
              <a:rPr lang="en-US" altLang="ja-JP" sz="1400" dirty="0"/>
              <a:t>2016</a:t>
            </a:r>
            <a:r>
              <a:rPr lang="ja-JP" altLang="ja-JP" sz="1400" dirty="0"/>
              <a:t>年</a:t>
            </a:r>
            <a:r>
              <a:rPr lang="en-US" altLang="ja-JP" sz="1400" dirty="0"/>
              <a:t>9</a:t>
            </a:r>
            <a:r>
              <a:rPr lang="ja-JP" altLang="ja-JP" sz="1400" dirty="0"/>
              <a:t>月</a:t>
            </a:r>
            <a:r>
              <a:rPr lang="en-US" altLang="ja-JP" sz="1400" dirty="0"/>
              <a:t>8</a:t>
            </a:r>
            <a:r>
              <a:rPr lang="ja-JP" altLang="ja-JP" sz="1400" dirty="0"/>
              <a:t>日</a:t>
            </a:r>
            <a:r>
              <a:rPr lang="en-US" altLang="ja-JP" sz="1400" dirty="0"/>
              <a:t>)</a:t>
            </a:r>
            <a:endParaRPr lang="ja-JP" altLang="ja-JP" sz="1400" dirty="0"/>
          </a:p>
          <a:p>
            <a:r>
              <a:rPr lang="en-US" altLang="ja-JP" sz="1400" u="sng" dirty="0">
                <a:hlinkClick r:id="rId7"/>
              </a:rPr>
              <a:t>http://www.boj.or.jp/statistics/sj/sjhiq.pdf</a:t>
            </a:r>
            <a:endParaRPr lang="en-US" altLang="ja-JP" sz="1400" u="sng" dirty="0"/>
          </a:p>
          <a:p>
            <a:endParaRPr lang="en-US" altLang="ja-JP" sz="1400" u="sng" dirty="0"/>
          </a:p>
          <a:p>
            <a:r>
              <a:rPr lang="ja-JP" altLang="en-US" sz="1400" dirty="0"/>
              <a:t>9</a:t>
            </a:r>
            <a:r>
              <a:rPr lang="ja-JP" altLang="ja-JP" sz="1400" dirty="0"/>
              <a:t>.</a:t>
            </a:r>
            <a:r>
              <a:rPr lang="ja-JP" altLang="en-US" sz="1400" dirty="0"/>
              <a:t>日本サステナブル投資白書 </a:t>
            </a:r>
            <a:r>
              <a:rPr lang="en-US" altLang="ja-JP" sz="1400" dirty="0"/>
              <a:t>2015 (</a:t>
            </a:r>
            <a:r>
              <a:rPr lang="ja-JP" altLang="en-US" sz="1400" dirty="0"/>
              <a:t>閲覧日　</a:t>
            </a:r>
            <a:r>
              <a:rPr lang="en-US" altLang="ja-JP" sz="1400" dirty="0"/>
              <a:t>2016</a:t>
            </a:r>
            <a:r>
              <a:rPr lang="ja-JP" altLang="en-US" sz="1400" dirty="0"/>
              <a:t>年</a:t>
            </a:r>
            <a:r>
              <a:rPr lang="en-US" altLang="ja-JP" sz="1400" dirty="0"/>
              <a:t>10</a:t>
            </a:r>
            <a:r>
              <a:rPr lang="ja-JP" altLang="en-US" sz="1400" dirty="0"/>
              <a:t>月</a:t>
            </a:r>
            <a:r>
              <a:rPr lang="en-US" altLang="ja-JP" sz="1400" dirty="0"/>
              <a:t>7</a:t>
            </a:r>
            <a:r>
              <a:rPr lang="ja-JP" altLang="en-US" sz="1400" dirty="0"/>
              <a:t>日</a:t>
            </a:r>
            <a:r>
              <a:rPr lang="en-US" altLang="ja-JP" sz="1400" dirty="0"/>
              <a:t>)</a:t>
            </a:r>
            <a:endParaRPr lang="en-US" altLang="ja-JP" sz="1400" u="sng" dirty="0"/>
          </a:p>
          <a:p>
            <a:r>
              <a:rPr lang="en-US" altLang="ja-JP" sz="1400" dirty="0">
                <a:hlinkClick r:id="rId8"/>
              </a:rPr>
              <a:t>http://japansif.com/2015free.pdf</a:t>
            </a:r>
            <a:endParaRPr lang="en-US" altLang="ja-JP" sz="1400" dirty="0"/>
          </a:p>
          <a:p>
            <a:endParaRPr lang="ja-JP" altLang="ja-JP" sz="1400" dirty="0"/>
          </a:p>
          <a:p>
            <a:r>
              <a:rPr lang="en-US" altLang="ja-JP" sz="1400" dirty="0"/>
              <a:t> </a:t>
            </a:r>
            <a:endParaRPr lang="ja-JP" altLang="ja-JP" sz="1400" dirty="0"/>
          </a:p>
        </p:txBody>
      </p:sp>
      <p:sp>
        <p:nvSpPr>
          <p:cNvPr id="3" name="テキスト ボックス 2"/>
          <p:cNvSpPr txBox="1"/>
          <p:nvPr/>
        </p:nvSpPr>
        <p:spPr>
          <a:xfrm>
            <a:off x="2129425" y="676405"/>
            <a:ext cx="5749446" cy="461665"/>
          </a:xfrm>
          <a:prstGeom prst="rect">
            <a:avLst/>
          </a:prstGeom>
          <a:noFill/>
        </p:spPr>
        <p:txBody>
          <a:bodyPr wrap="square" rtlCol="0">
            <a:spAutoFit/>
          </a:bodyPr>
          <a:lstStyle/>
          <a:p>
            <a:pPr algn="ctr"/>
            <a:r>
              <a:rPr kumimoji="1" lang="ja-JP" altLang="en-US" sz="2400" dirty="0"/>
              <a:t>参考文献・</a:t>
            </a:r>
            <a:r>
              <a:rPr kumimoji="1" lang="en-US" altLang="ja-JP" sz="2400" dirty="0"/>
              <a:t>URL</a:t>
            </a:r>
            <a:endParaRPr kumimoji="1" lang="ja-JP" altLang="en-US" sz="2400" dirty="0"/>
          </a:p>
        </p:txBody>
      </p:sp>
    </p:spTree>
    <p:extLst>
      <p:ext uri="{BB962C8B-B14F-4D97-AF65-F5344CB8AC3E}">
        <p14:creationId xmlns:p14="http://schemas.microsoft.com/office/powerpoint/2010/main" val="311326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stretch>
            <a:fillRect l="-6000" r="-6000"/>
          </a:stretch>
        </a:blipFill>
        <a:effectLst/>
      </p:bgPr>
    </p:bg>
    <p:spTree>
      <p:nvGrpSpPr>
        <p:cNvPr id="1" name=""/>
        <p:cNvGrpSpPr/>
        <p:nvPr/>
      </p:nvGrpSpPr>
      <p:grpSpPr>
        <a:xfrm>
          <a:off x="0" y="0"/>
          <a:ext cx="0" cy="0"/>
          <a:chOff x="0" y="0"/>
          <a:chExt cx="0" cy="0"/>
        </a:xfrm>
      </p:grpSpPr>
      <p:sp>
        <p:nvSpPr>
          <p:cNvPr id="3" name="テキスト ボックス 2"/>
          <p:cNvSpPr txBox="1"/>
          <p:nvPr/>
        </p:nvSpPr>
        <p:spPr>
          <a:xfrm>
            <a:off x="1616477" y="1577805"/>
            <a:ext cx="184666" cy="369332"/>
          </a:xfrm>
          <a:prstGeom prst="rect">
            <a:avLst/>
          </a:prstGeom>
          <a:noFill/>
        </p:spPr>
        <p:txBody>
          <a:bodyPr wrap="none" rtlCol="0">
            <a:spAutoFit/>
          </a:bodyPr>
          <a:lstStyle/>
          <a:p>
            <a:endParaRPr kumimoji="1" lang="ja-JP" altLang="en-US" dirty="0"/>
          </a:p>
        </p:txBody>
      </p:sp>
      <p:sp>
        <p:nvSpPr>
          <p:cNvPr id="6" name="正方形/長方形 5"/>
          <p:cNvSpPr/>
          <p:nvPr/>
        </p:nvSpPr>
        <p:spPr>
          <a:xfrm>
            <a:off x="10620" y="5429250"/>
            <a:ext cx="9144000" cy="129625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a:solidFill>
                  <a:schemeClr val="tx1"/>
                </a:solidFill>
              </a:rPr>
              <a:t>ニーズの異なる様々な個人投資家に対し、それぞれのニーズに合ったエコな投資先を提案する！</a:t>
            </a:r>
          </a:p>
        </p:txBody>
      </p:sp>
      <p:sp>
        <p:nvSpPr>
          <p:cNvPr id="2" name="テキスト ボックス 1"/>
          <p:cNvSpPr txBox="1"/>
          <p:nvPr/>
        </p:nvSpPr>
        <p:spPr>
          <a:xfrm>
            <a:off x="269412" y="1073809"/>
            <a:ext cx="8620403" cy="1569660"/>
          </a:xfrm>
          <a:prstGeom prst="rect">
            <a:avLst/>
          </a:prstGeom>
          <a:noFill/>
        </p:spPr>
        <p:txBody>
          <a:bodyPr wrap="square" rtlCol="0" anchor="t">
            <a:spAutoFit/>
          </a:bodyPr>
          <a:lstStyle/>
          <a:p>
            <a:pPr algn="ctr"/>
            <a:r>
              <a:rPr lang="ja-JP" altLang="en-US" sz="3200" dirty="0">
                <a:ln w="3175" cmpd="sng">
                  <a:solidFill>
                    <a:schemeClr val="tx1"/>
                  </a:solidFill>
                </a:ln>
                <a:latin typeface="+mn-ea"/>
                <a:cs typeface="HGP創英角ｺﾞｼｯｸUB"/>
              </a:rPr>
              <a:t>比較的少額での取引が可能で個人投資家が参入しやすいエコな投資先を研究対象とし、これらを</a:t>
            </a:r>
            <a:r>
              <a:rPr kumimoji="1" lang="ja-JP" altLang="en-US" sz="3200" dirty="0">
                <a:ln w="3175" cmpd="sng">
                  <a:solidFill>
                    <a:schemeClr val="tx1"/>
                  </a:solidFill>
                </a:ln>
                <a:latin typeface="+mn-ea"/>
                <a:cs typeface="HGP創英角ｺﾞｼｯｸUB"/>
              </a:rPr>
              <a:t>私たちはエコファイナンス４類型と</a:t>
            </a:r>
            <a:r>
              <a:rPr lang="ja-JP" altLang="en-US" sz="3200" dirty="0">
                <a:ln w="3175" cmpd="sng">
                  <a:solidFill>
                    <a:schemeClr val="tx1"/>
                  </a:solidFill>
                </a:ln>
                <a:latin typeface="+mn-ea"/>
                <a:cs typeface="HGP創英角ｺﾞｼｯｸUB"/>
              </a:rPr>
              <a:t>した。</a:t>
            </a:r>
            <a:endParaRPr kumimoji="1" lang="ja-JP" altLang="en-US" sz="3200" dirty="0">
              <a:ln w="3175" cmpd="sng">
                <a:solidFill>
                  <a:schemeClr val="tx1"/>
                </a:solidFill>
              </a:ln>
              <a:latin typeface="+mn-ea"/>
              <a:cs typeface="HGP創英角ｺﾞｼｯｸUB"/>
            </a:endParaRPr>
          </a:p>
        </p:txBody>
      </p:sp>
      <p:sp>
        <p:nvSpPr>
          <p:cNvPr id="4" name="テキスト ボックス 3"/>
          <p:cNvSpPr txBox="1"/>
          <p:nvPr/>
        </p:nvSpPr>
        <p:spPr>
          <a:xfrm>
            <a:off x="269412" y="4967585"/>
            <a:ext cx="2359487" cy="461665"/>
          </a:xfrm>
          <a:prstGeom prst="rect">
            <a:avLst/>
          </a:prstGeom>
          <a:noFill/>
        </p:spPr>
        <p:txBody>
          <a:bodyPr wrap="square" rtlCol="0">
            <a:spAutoFit/>
          </a:bodyPr>
          <a:lstStyle/>
          <a:p>
            <a:r>
              <a:rPr lang="ja-JP" altLang="en-US" sz="2400" b="1" dirty="0"/>
              <a:t>本研究では</a:t>
            </a:r>
            <a:r>
              <a:rPr lang="ja-JP" altLang="en-US" sz="2400" b="1" dirty="0" err="1"/>
              <a:t>．．．</a:t>
            </a:r>
            <a:endParaRPr kumimoji="1" lang="ja-JP" altLang="en-US" sz="2400" b="1" dirty="0"/>
          </a:p>
        </p:txBody>
      </p:sp>
      <p:sp>
        <p:nvSpPr>
          <p:cNvPr id="7" name="テキスト ボックス 6"/>
          <p:cNvSpPr txBox="1"/>
          <p:nvPr/>
        </p:nvSpPr>
        <p:spPr>
          <a:xfrm>
            <a:off x="2356806" y="235372"/>
            <a:ext cx="4259335" cy="646331"/>
          </a:xfrm>
          <a:prstGeom prst="rect">
            <a:avLst/>
          </a:prstGeom>
          <a:noFill/>
        </p:spPr>
        <p:txBody>
          <a:bodyPr wrap="square" rtlCol="0" anchor="t">
            <a:spAutoFit/>
          </a:bodyPr>
          <a:lstStyle/>
          <a:p>
            <a:r>
              <a:rPr lang="ja-JP" altLang="en-US" sz="3600" u="sng" dirty="0"/>
              <a:t>テーマ設定の背景</a:t>
            </a:r>
            <a:r>
              <a:rPr lang="en-US" altLang="ja-JP" sz="3600" u="sng" dirty="0"/>
              <a:t>③</a:t>
            </a:r>
          </a:p>
        </p:txBody>
      </p:sp>
      <p:sp>
        <p:nvSpPr>
          <p:cNvPr id="5" name="テキスト ボックス 4"/>
          <p:cNvSpPr txBox="1"/>
          <p:nvPr/>
        </p:nvSpPr>
        <p:spPr>
          <a:xfrm>
            <a:off x="771525" y="3027680"/>
            <a:ext cx="2743200" cy="584775"/>
          </a:xfrm>
          <a:prstGeom prst="rect">
            <a:avLst/>
          </a:prstGeom>
        </p:spPr>
        <p:txBody>
          <a:bodyPr rtlCol="0">
            <a:spAutoFit/>
          </a:bodyPr>
          <a:lstStyle/>
          <a:p>
            <a:r>
              <a:rPr lang="en-US" altLang="ja-JP" sz="2800" b="1" u="sng" dirty="0">
                <a:latin typeface="Calibri"/>
                <a:ea typeface="ＭＳ Ｐゴシック"/>
              </a:rPr>
              <a:t>(</a:t>
            </a:r>
            <a:r>
              <a:rPr lang="en-US" altLang="ja-JP" sz="3200" b="1" u="sng" dirty="0">
                <a:latin typeface="Calibri"/>
                <a:ea typeface="ＭＳ Ｐゴシック"/>
              </a:rPr>
              <a:t>A)</a:t>
            </a:r>
            <a:r>
              <a:rPr lang="en-US" altLang="en-US" sz="3200" b="1" u="sng" dirty="0">
                <a:latin typeface="ＭＳ Ｐゴシック"/>
                <a:ea typeface="ＭＳ Ｐゴシック"/>
              </a:rPr>
              <a:t>市民出資</a:t>
            </a:r>
            <a:endParaRPr lang="en-US" altLang="ja-JP" sz="3200" b="1" dirty="0">
              <a:latin typeface="ＭＳ Ｐゴシック"/>
              <a:ea typeface="ＭＳ Ｐゴシック"/>
            </a:endParaRPr>
          </a:p>
        </p:txBody>
      </p:sp>
      <p:sp>
        <p:nvSpPr>
          <p:cNvPr id="8" name="テキスト ボックス 7"/>
          <p:cNvSpPr txBox="1"/>
          <p:nvPr/>
        </p:nvSpPr>
        <p:spPr>
          <a:xfrm>
            <a:off x="5298709" y="2858078"/>
            <a:ext cx="2871498" cy="1077218"/>
          </a:xfrm>
          <a:prstGeom prst="rect">
            <a:avLst/>
          </a:prstGeom>
        </p:spPr>
        <p:txBody>
          <a:bodyPr wrap="square" rtlCol="0">
            <a:spAutoFit/>
          </a:bodyPr>
          <a:lstStyle/>
          <a:p>
            <a:r>
              <a:rPr lang="en-US" altLang="ja-JP" sz="3200" b="1" u="sng" dirty="0">
                <a:latin typeface="Calibri"/>
                <a:ea typeface="ＭＳ Ｐゴシック"/>
              </a:rPr>
              <a:t>(B)</a:t>
            </a:r>
            <a:r>
              <a:rPr lang="ja-JP" altLang="en-US" sz="3200" b="1" u="sng" dirty="0">
                <a:latin typeface="ＭＳ Ｐゴシック"/>
                <a:ea typeface="ＭＳ Ｐゴシック"/>
              </a:rPr>
              <a:t>エコクラウドファンディング</a:t>
            </a:r>
            <a:endParaRPr lang="ja-JP" altLang="en-US" sz="3200" b="1" dirty="0"/>
          </a:p>
        </p:txBody>
      </p:sp>
      <p:sp>
        <p:nvSpPr>
          <p:cNvPr id="9" name="テキスト ボックス 8"/>
          <p:cNvSpPr txBox="1"/>
          <p:nvPr/>
        </p:nvSpPr>
        <p:spPr>
          <a:xfrm>
            <a:off x="738378" y="4171283"/>
            <a:ext cx="3236856" cy="584775"/>
          </a:xfrm>
          <a:prstGeom prst="rect">
            <a:avLst/>
          </a:prstGeom>
        </p:spPr>
        <p:txBody>
          <a:bodyPr wrap="square" rtlCol="0">
            <a:spAutoFit/>
          </a:bodyPr>
          <a:lstStyle/>
          <a:p>
            <a:pPr algn="ctr"/>
            <a:r>
              <a:rPr lang="en-US" altLang="ja-JP" sz="3200" b="1" u="sng" dirty="0">
                <a:latin typeface="Calibri"/>
                <a:ea typeface="ＭＳ Ｐゴシック"/>
              </a:rPr>
              <a:t>(C) </a:t>
            </a:r>
            <a:r>
              <a:rPr lang="ja-JP" altLang="en-US" sz="3200" b="1" u="sng" dirty="0">
                <a:latin typeface="Calibri"/>
                <a:ea typeface="ＭＳ Ｐゴシック"/>
              </a:rPr>
              <a:t>グリーンボンド</a:t>
            </a:r>
            <a:endParaRPr lang="ja-JP" altLang="en-US" sz="3200" b="1" u="sng" dirty="0"/>
          </a:p>
        </p:txBody>
      </p:sp>
      <p:sp>
        <p:nvSpPr>
          <p:cNvPr id="10" name="テキスト ボックス 9"/>
          <p:cNvSpPr txBox="1"/>
          <p:nvPr/>
        </p:nvSpPr>
        <p:spPr>
          <a:xfrm>
            <a:off x="5016088" y="4149905"/>
            <a:ext cx="3292475" cy="584775"/>
          </a:xfrm>
          <a:prstGeom prst="rect">
            <a:avLst/>
          </a:prstGeom>
        </p:spPr>
        <p:txBody>
          <a:bodyPr rtlCol="0">
            <a:spAutoFit/>
          </a:bodyPr>
          <a:lstStyle/>
          <a:p>
            <a:pPr algn="ctr"/>
            <a:r>
              <a:rPr lang="en-US" altLang="ja-JP" sz="3200" b="1" u="sng" dirty="0">
                <a:latin typeface="Calibri"/>
                <a:ea typeface="ＭＳ Ｐゴシック"/>
              </a:rPr>
              <a:t>(D)</a:t>
            </a:r>
            <a:r>
              <a:rPr lang="en-US" altLang="en-US" sz="3200" b="1" u="sng" dirty="0">
                <a:latin typeface="ＭＳ Ｐゴシック"/>
                <a:ea typeface="ＭＳ Ｐゴシック"/>
              </a:rPr>
              <a:t> </a:t>
            </a:r>
            <a:r>
              <a:rPr lang="ja-JP" altLang="en-US" sz="3200" b="1" u="sng" dirty="0">
                <a:latin typeface="ＭＳ Ｐゴシック"/>
                <a:ea typeface="ＭＳ Ｐゴシック"/>
              </a:rPr>
              <a:t>エコファンド</a:t>
            </a:r>
            <a:endParaRPr lang="ja-JP" altLang="en-US" sz="3200" b="1" u="sng" dirty="0"/>
          </a:p>
        </p:txBody>
      </p:sp>
    </p:spTree>
    <p:extLst>
      <p:ext uri="{BB962C8B-B14F-4D97-AF65-F5344CB8AC3E}">
        <p14:creationId xmlns:p14="http://schemas.microsoft.com/office/powerpoint/2010/main" val="2474605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42366" y="839244"/>
            <a:ext cx="4096011" cy="584775"/>
          </a:xfrm>
          <a:prstGeom prst="rect">
            <a:avLst/>
          </a:prstGeom>
          <a:noFill/>
        </p:spPr>
        <p:txBody>
          <a:bodyPr wrap="square" rtlCol="0">
            <a:spAutoFit/>
          </a:bodyPr>
          <a:lstStyle/>
          <a:p>
            <a:pPr algn="ctr"/>
            <a:r>
              <a:rPr kumimoji="1" lang="ja-JP" altLang="en-US" sz="3200" dirty="0"/>
              <a:t>訪問企業</a:t>
            </a:r>
          </a:p>
        </p:txBody>
      </p:sp>
      <p:sp>
        <p:nvSpPr>
          <p:cNvPr id="3" name="テキスト ボックス 2"/>
          <p:cNvSpPr txBox="1"/>
          <p:nvPr/>
        </p:nvSpPr>
        <p:spPr>
          <a:xfrm>
            <a:off x="1164922" y="1703540"/>
            <a:ext cx="6876788" cy="3785652"/>
          </a:xfrm>
          <a:prstGeom prst="rect">
            <a:avLst/>
          </a:prstGeom>
          <a:noFill/>
        </p:spPr>
        <p:txBody>
          <a:bodyPr wrap="square" rtlCol="0">
            <a:spAutoFit/>
          </a:bodyPr>
          <a:lstStyle/>
          <a:p>
            <a:r>
              <a:rPr lang="ja-JP" altLang="en-US" sz="2400" dirty="0"/>
              <a:t>・</a:t>
            </a:r>
            <a:r>
              <a:rPr lang="ja-JP" altLang="ja-JP" sz="2400" dirty="0"/>
              <a:t>株式会社日本クラウド証券　</a:t>
            </a:r>
          </a:p>
          <a:p>
            <a:r>
              <a:rPr lang="ja-JP" altLang="en-US" sz="2400" dirty="0"/>
              <a:t>　　</a:t>
            </a:r>
            <a:r>
              <a:rPr lang="en-US" altLang="ja-JP" sz="2400" dirty="0"/>
              <a:t>6</a:t>
            </a:r>
            <a:r>
              <a:rPr lang="ja-JP" altLang="ja-JP" sz="2400" dirty="0"/>
              <a:t>月</a:t>
            </a:r>
            <a:r>
              <a:rPr lang="en-US" altLang="ja-JP" sz="2400" dirty="0"/>
              <a:t>19</a:t>
            </a:r>
            <a:r>
              <a:rPr lang="ja-JP" altLang="ja-JP" sz="2400" dirty="0"/>
              <a:t>日訪問</a:t>
            </a:r>
          </a:p>
          <a:p>
            <a:r>
              <a:rPr lang="ja-JP" altLang="en-US" sz="2400" dirty="0"/>
              <a:t>・</a:t>
            </a:r>
            <a:r>
              <a:rPr lang="en-US" altLang="ja-JP" sz="2400" dirty="0"/>
              <a:t>NPO</a:t>
            </a:r>
            <a:r>
              <a:rPr lang="ja-JP" altLang="ja-JP" sz="2400" dirty="0"/>
              <a:t>法人世田谷みんなのエネルギー</a:t>
            </a:r>
          </a:p>
          <a:p>
            <a:r>
              <a:rPr lang="ja-JP" altLang="en-US" sz="2400" dirty="0"/>
              <a:t>　　</a:t>
            </a:r>
            <a:r>
              <a:rPr lang="en-US" altLang="ja-JP" sz="2400" dirty="0"/>
              <a:t>6</a:t>
            </a:r>
            <a:r>
              <a:rPr lang="ja-JP" altLang="ja-JP" sz="2400" dirty="0"/>
              <a:t>月</a:t>
            </a:r>
            <a:r>
              <a:rPr lang="en-US" altLang="ja-JP" sz="2400" dirty="0"/>
              <a:t>24</a:t>
            </a:r>
            <a:r>
              <a:rPr lang="ja-JP" altLang="ja-JP" sz="2400" dirty="0"/>
              <a:t>日訪問</a:t>
            </a:r>
          </a:p>
          <a:p>
            <a:r>
              <a:rPr lang="ja-JP" altLang="en-US" sz="2400" dirty="0"/>
              <a:t>・</a:t>
            </a:r>
            <a:r>
              <a:rPr lang="ja-JP" altLang="ja-JP" sz="2400" dirty="0"/>
              <a:t>株式会社自然エネルギー市民ファンド</a:t>
            </a:r>
          </a:p>
          <a:p>
            <a:r>
              <a:rPr lang="ja-JP" altLang="en-US" sz="2400" dirty="0"/>
              <a:t>　　</a:t>
            </a:r>
            <a:r>
              <a:rPr lang="en-US" altLang="ja-JP" sz="2400" dirty="0"/>
              <a:t>7</a:t>
            </a:r>
            <a:r>
              <a:rPr lang="ja-JP" altLang="ja-JP" sz="2400" dirty="0"/>
              <a:t>月</a:t>
            </a:r>
            <a:r>
              <a:rPr lang="en-US" altLang="ja-JP" sz="2400" dirty="0"/>
              <a:t>1</a:t>
            </a:r>
            <a:r>
              <a:rPr lang="ja-JP" altLang="ja-JP" sz="2400" dirty="0"/>
              <a:t>日訪問</a:t>
            </a:r>
          </a:p>
          <a:p>
            <a:r>
              <a:rPr lang="ja-JP" altLang="en-US" sz="2400" dirty="0"/>
              <a:t>・</a:t>
            </a:r>
            <a:r>
              <a:rPr lang="ja-JP" altLang="ja-JP" sz="2400" dirty="0"/>
              <a:t>日本政策投資銀行</a:t>
            </a:r>
          </a:p>
          <a:p>
            <a:r>
              <a:rPr lang="ja-JP" altLang="en-US" sz="2400" dirty="0"/>
              <a:t>　　</a:t>
            </a:r>
            <a:r>
              <a:rPr lang="en-US" altLang="ja-JP" sz="2400" dirty="0"/>
              <a:t>7</a:t>
            </a:r>
            <a:r>
              <a:rPr lang="ja-JP" altLang="ja-JP" sz="2400" dirty="0"/>
              <a:t>月</a:t>
            </a:r>
            <a:r>
              <a:rPr lang="en-US" altLang="ja-JP" sz="2400" dirty="0"/>
              <a:t>14</a:t>
            </a:r>
            <a:r>
              <a:rPr lang="ja-JP" altLang="ja-JP" sz="2400" dirty="0"/>
              <a:t>日訪問</a:t>
            </a:r>
          </a:p>
          <a:p>
            <a:pPr lvl="0"/>
            <a:r>
              <a:rPr lang="ja-JP" altLang="en-US" sz="2400" dirty="0"/>
              <a:t>・</a:t>
            </a:r>
            <a:r>
              <a:rPr lang="ja-JP" altLang="ja-JP" sz="2400" dirty="0"/>
              <a:t>株式会社ゼック</a:t>
            </a:r>
          </a:p>
          <a:p>
            <a:r>
              <a:rPr lang="ja-JP" altLang="en-US" sz="2400" dirty="0"/>
              <a:t>　　</a:t>
            </a:r>
            <a:r>
              <a:rPr lang="en-US" altLang="ja-JP" sz="2400" dirty="0"/>
              <a:t>7</a:t>
            </a:r>
            <a:r>
              <a:rPr lang="ja-JP" altLang="ja-JP" sz="2400" dirty="0"/>
              <a:t>月</a:t>
            </a:r>
            <a:r>
              <a:rPr lang="en-US" altLang="ja-JP" sz="2400" dirty="0"/>
              <a:t>15</a:t>
            </a:r>
            <a:r>
              <a:rPr lang="ja-JP" altLang="ja-JP" sz="2400" dirty="0"/>
              <a:t>日訪問</a:t>
            </a:r>
          </a:p>
        </p:txBody>
      </p:sp>
    </p:spTree>
    <p:extLst>
      <p:ext uri="{BB962C8B-B14F-4D97-AF65-F5344CB8AC3E}">
        <p14:creationId xmlns:p14="http://schemas.microsoft.com/office/powerpoint/2010/main" val="392845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0838774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3095757" y="199863"/>
            <a:ext cx="2954655" cy="646331"/>
          </a:xfrm>
          <a:prstGeom prst="rect">
            <a:avLst/>
          </a:prstGeom>
          <a:noFill/>
        </p:spPr>
        <p:txBody>
          <a:bodyPr wrap="none" rtlCol="0">
            <a:spAutoFit/>
          </a:bodyPr>
          <a:lstStyle/>
          <a:p>
            <a:r>
              <a:rPr lang="ja-JP" altLang="en-US" sz="3600" u="sng" dirty="0">
                <a:solidFill>
                  <a:srgbClr val="000000"/>
                </a:solidFill>
              </a:rPr>
              <a:t>本研究の結論</a:t>
            </a:r>
          </a:p>
        </p:txBody>
      </p:sp>
    </p:spTree>
    <p:extLst>
      <p:ext uri="{BB962C8B-B14F-4D97-AF65-F5344CB8AC3E}">
        <p14:creationId xmlns:p14="http://schemas.microsoft.com/office/powerpoint/2010/main" val="222642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0" y="733066"/>
            <a:ext cx="9144000" cy="1569660"/>
          </a:xfrm>
          <a:prstGeom prst="rect">
            <a:avLst/>
          </a:prstGeom>
          <a:noFill/>
        </p:spPr>
        <p:txBody>
          <a:bodyPr wrap="square" rtlCol="0" anchor="t">
            <a:spAutoFit/>
          </a:bodyPr>
          <a:lstStyle/>
          <a:p>
            <a:r>
              <a:rPr lang="x-none" altLang="x-none" sz="3200" dirty="0">
                <a:solidFill>
                  <a:srgbClr val="000000"/>
                </a:solidFill>
              </a:rPr>
              <a:t>各地域に</a:t>
            </a:r>
            <a:r>
              <a:rPr lang="x-none" altLang="en-US" sz="3200" dirty="0">
                <a:solidFill>
                  <a:srgbClr val="000000"/>
                </a:solidFill>
              </a:rPr>
              <a:t>再生可能</a:t>
            </a:r>
            <a:r>
              <a:rPr lang="x-none" altLang="x-none" sz="3200" dirty="0">
                <a:solidFill>
                  <a:srgbClr val="000000"/>
                </a:solidFill>
              </a:rPr>
              <a:t>エネルギー発電所を建設する際</a:t>
            </a:r>
            <a:r>
              <a:rPr lang="ja-JP" altLang="en-US" sz="3200" dirty="0">
                <a:solidFill>
                  <a:srgbClr val="000000"/>
                </a:solidFill>
              </a:rPr>
              <a:t>に</a:t>
            </a:r>
            <a:r>
              <a:rPr lang="x-none" altLang="x-none" sz="3200" dirty="0">
                <a:solidFill>
                  <a:srgbClr val="000000"/>
                </a:solidFill>
              </a:rPr>
              <a:t>、その費用を地域の市民からの出資によって賄う投資形態。</a:t>
            </a:r>
          </a:p>
        </p:txBody>
      </p:sp>
      <p:pic>
        <p:nvPicPr>
          <p:cNvPr id="14" name="図 13" descr="スクリーンショット 2016-10-14 12.50.40.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175" y="2453760"/>
            <a:ext cx="7378700" cy="4165600"/>
          </a:xfrm>
          <a:prstGeom prst="rect">
            <a:avLst/>
          </a:prstGeom>
          <a:ln>
            <a:solidFill>
              <a:schemeClr val="tx1"/>
            </a:solidFill>
          </a:ln>
        </p:spPr>
      </p:pic>
      <p:sp>
        <p:nvSpPr>
          <p:cNvPr id="2" name="テキスト ボックス 1"/>
          <p:cNvSpPr txBox="1"/>
          <p:nvPr/>
        </p:nvSpPr>
        <p:spPr>
          <a:xfrm>
            <a:off x="7931545" y="884100"/>
            <a:ext cx="184666" cy="369332"/>
          </a:xfrm>
          <a:prstGeom prst="rect">
            <a:avLst/>
          </a:prstGeom>
          <a:noFill/>
        </p:spPr>
        <p:txBody>
          <a:bodyPr wrap="none" rtlCol="0">
            <a:spAutoFit/>
          </a:bodyPr>
          <a:lstStyle/>
          <a:p>
            <a:endParaRPr kumimoji="1" lang="ja-JP" altLang="en-US" dirty="0"/>
          </a:p>
        </p:txBody>
      </p:sp>
      <p:sp>
        <p:nvSpPr>
          <p:cNvPr id="4" name="テキスト ボックス 3"/>
          <p:cNvSpPr txBox="1"/>
          <p:nvPr/>
        </p:nvSpPr>
        <p:spPr>
          <a:xfrm>
            <a:off x="2924127" y="170219"/>
            <a:ext cx="3560590" cy="646331"/>
          </a:xfrm>
          <a:prstGeom prst="rect">
            <a:avLst/>
          </a:prstGeom>
          <a:noFill/>
        </p:spPr>
        <p:txBody>
          <a:bodyPr wrap="none" rtlCol="0" anchor="t">
            <a:spAutoFit/>
          </a:bodyPr>
          <a:lstStyle/>
          <a:p>
            <a:r>
              <a:rPr kumimoji="1" lang="ja-JP" altLang="en-US" sz="3600" u="sng" dirty="0">
                <a:latin typeface="ＭＳ Ｐゴシック"/>
              </a:rPr>
              <a:t>(</a:t>
            </a:r>
            <a:r>
              <a:rPr kumimoji="1" lang="en-US" altLang="ja-JP" sz="3600" u="sng" dirty="0">
                <a:latin typeface="ＭＳ Ｐゴシック"/>
              </a:rPr>
              <a:t>A)</a:t>
            </a:r>
            <a:r>
              <a:rPr kumimoji="1" lang="ja-JP" altLang="en-US" sz="3600" u="sng" dirty="0">
                <a:latin typeface="ＭＳ Ｐゴシック"/>
              </a:rPr>
              <a:t> </a:t>
            </a:r>
            <a:r>
              <a:rPr kumimoji="1" lang="ja-JP" altLang="en-US" sz="3600" u="sng" dirty="0"/>
              <a:t>市民出資とは</a:t>
            </a:r>
          </a:p>
        </p:txBody>
      </p:sp>
    </p:spTree>
    <p:extLst>
      <p:ext uri="{BB962C8B-B14F-4D97-AF65-F5344CB8AC3E}">
        <p14:creationId xmlns:p14="http://schemas.microsoft.com/office/powerpoint/2010/main" val="327933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sp>
        <p:nvSpPr>
          <p:cNvPr id="5" name="テキスト ボックス 4"/>
          <p:cNvSpPr txBox="1"/>
          <p:nvPr/>
        </p:nvSpPr>
        <p:spPr>
          <a:xfrm>
            <a:off x="772668" y="1055732"/>
            <a:ext cx="8151876" cy="954107"/>
          </a:xfrm>
          <a:prstGeom prst="rect">
            <a:avLst/>
          </a:prstGeom>
          <a:noFill/>
        </p:spPr>
        <p:txBody>
          <a:bodyPr wrap="square" rtlCol="0">
            <a:spAutoFit/>
          </a:bodyPr>
          <a:lstStyle/>
          <a:p>
            <a:r>
              <a:rPr lang="ja-JP" altLang="en-US" sz="2800" dirty="0">
                <a:ln w="18415" cmpd="sng">
                  <a:noFill/>
                  <a:prstDash val="solid"/>
                </a:ln>
                <a:solidFill>
                  <a:srgbClr val="000000"/>
                </a:solidFill>
                <a:effectLst>
                  <a:outerShdw blurRad="63500" dir="3600000" algn="tl" rotWithShape="0">
                    <a:srgbClr val="000000">
                      <a:alpha val="70000"/>
                    </a:srgbClr>
                  </a:outerShdw>
                </a:effectLst>
              </a:rPr>
              <a:t>日本における最初の市民出資は</a:t>
            </a:r>
            <a:r>
              <a:rPr lang="en-US" altLang="ja-JP" sz="2800" dirty="0">
                <a:ln w="18415" cmpd="sng">
                  <a:noFill/>
                  <a:prstDash val="solid"/>
                </a:ln>
                <a:solidFill>
                  <a:srgbClr val="000000"/>
                </a:solidFill>
                <a:effectLst>
                  <a:outerShdw blurRad="63500" dir="3600000" algn="tl" rotWithShape="0">
                    <a:srgbClr val="000000">
                      <a:alpha val="70000"/>
                    </a:srgbClr>
                  </a:outerShdw>
                </a:effectLst>
              </a:rPr>
              <a:t>2001</a:t>
            </a:r>
            <a:r>
              <a:rPr lang="ja-JP" altLang="en-US" sz="2800" dirty="0">
                <a:ln w="18415" cmpd="sng">
                  <a:noFill/>
                  <a:prstDash val="solid"/>
                </a:ln>
                <a:solidFill>
                  <a:srgbClr val="000000"/>
                </a:solidFill>
                <a:effectLst>
                  <a:outerShdw blurRad="63500" dir="3600000" algn="tl" rotWithShape="0">
                    <a:srgbClr val="000000">
                      <a:alpha val="70000"/>
                    </a:srgbClr>
                  </a:outerShdw>
                </a:effectLst>
              </a:rPr>
              <a:t>年に</a:t>
            </a:r>
            <a:endParaRPr lang="en-US" altLang="ja-JP" sz="2800" dirty="0">
              <a:ln w="18415" cmpd="sng">
                <a:noFill/>
                <a:prstDash val="solid"/>
              </a:ln>
              <a:solidFill>
                <a:srgbClr val="000000"/>
              </a:solidFill>
              <a:effectLst>
                <a:outerShdw blurRad="63500" dir="3600000" algn="tl" rotWithShape="0">
                  <a:srgbClr val="000000">
                    <a:alpha val="70000"/>
                  </a:srgbClr>
                </a:outerShdw>
              </a:effectLst>
            </a:endParaRPr>
          </a:p>
          <a:p>
            <a:r>
              <a:rPr lang="en-US" altLang="ja-JP" sz="2800" dirty="0">
                <a:ln w="18415" cmpd="sng">
                  <a:noFill/>
                  <a:prstDash val="solid"/>
                </a:ln>
                <a:solidFill>
                  <a:srgbClr val="000000"/>
                </a:solidFill>
                <a:effectLst>
                  <a:outerShdw blurRad="63500" dir="3600000" algn="tl" rotWithShape="0">
                    <a:srgbClr val="000000">
                      <a:alpha val="70000"/>
                    </a:srgbClr>
                  </a:outerShdw>
                </a:effectLst>
              </a:rPr>
              <a:t>NPO</a:t>
            </a:r>
            <a:r>
              <a:rPr lang="ja-JP" altLang="ja-JP" sz="2800" dirty="0">
                <a:ln w="18415" cmpd="sng">
                  <a:noFill/>
                  <a:prstDash val="solid"/>
                </a:ln>
                <a:solidFill>
                  <a:srgbClr val="000000"/>
                </a:solidFill>
                <a:effectLst>
                  <a:outerShdw blurRad="63500" dir="3600000" algn="tl" rotWithShape="0">
                    <a:srgbClr val="000000">
                      <a:alpha val="70000"/>
                    </a:srgbClr>
                  </a:outerShdw>
                </a:effectLst>
              </a:rPr>
              <a:t>法人北海道グリーンファンド</a:t>
            </a:r>
            <a:r>
              <a:rPr lang="ja-JP" altLang="en-US" sz="2800" dirty="0">
                <a:ln w="18415" cmpd="sng">
                  <a:noFill/>
                  <a:prstDash val="solid"/>
                </a:ln>
                <a:solidFill>
                  <a:srgbClr val="000000"/>
                </a:solidFill>
                <a:effectLst>
                  <a:outerShdw blurRad="63500" dir="3600000" algn="tl" rotWithShape="0">
                    <a:srgbClr val="000000">
                      <a:alpha val="70000"/>
                    </a:srgbClr>
                  </a:outerShdw>
                </a:effectLst>
              </a:rPr>
              <a:t>によって行われた。</a:t>
            </a:r>
            <a:endParaRPr lang="en-US" altLang="ja-JP" sz="2800" dirty="0">
              <a:ln w="18415" cmpd="sng">
                <a:noFill/>
                <a:prstDash val="solid"/>
              </a:ln>
              <a:solidFill>
                <a:srgbClr val="000000"/>
              </a:solidFill>
              <a:effectLst>
                <a:outerShdw blurRad="63500" dir="3600000" algn="tl" rotWithShape="0">
                  <a:srgbClr val="000000">
                    <a:alpha val="70000"/>
                  </a:srgbClr>
                </a:outerShdw>
              </a:effectLst>
            </a:endParaRPr>
          </a:p>
        </p:txBody>
      </p:sp>
      <p:sp>
        <p:nvSpPr>
          <p:cNvPr id="18" name="テキスト ボックス 17"/>
          <p:cNvSpPr txBox="1"/>
          <p:nvPr/>
        </p:nvSpPr>
        <p:spPr>
          <a:xfrm>
            <a:off x="2098307" y="3356822"/>
            <a:ext cx="4814557" cy="1323439"/>
          </a:xfrm>
          <a:prstGeom prst="rect">
            <a:avLst/>
          </a:prstGeom>
          <a:noFill/>
        </p:spPr>
        <p:txBody>
          <a:bodyPr wrap="square" rtlCol="0" anchor="t">
            <a:spAutoFit/>
          </a:bodyPr>
          <a:lstStyle/>
          <a:p>
            <a:r>
              <a:rPr kumimoji="1" lang="x-none" altLang="en-US" sz="2000" dirty="0">
                <a:ln w="18415" cmpd="sng">
                  <a:noFill/>
                  <a:prstDash val="solid"/>
                </a:ln>
                <a:solidFill>
                  <a:srgbClr val="FFFFFF"/>
                </a:solidFill>
                <a:effectLst>
                  <a:outerShdw blurRad="63500" dir="3600000" algn="tl" rotWithShape="0">
                    <a:srgbClr val="000000">
                      <a:alpha val="70000"/>
                    </a:srgbClr>
                  </a:outerShdw>
                </a:effectLst>
              </a:rPr>
              <a:t>（例</a:t>
            </a:r>
            <a:r>
              <a:rPr kumimoji="1" lang="ja-JP" altLang="en-US" sz="2000" dirty="0">
                <a:ln w="18415" cmpd="sng">
                  <a:noFill/>
                  <a:prstDash val="solid"/>
                </a:ln>
                <a:solidFill>
                  <a:srgbClr val="FFFFFF"/>
                </a:solidFill>
                <a:effectLst>
                  <a:outerShdw blurRad="63500" dir="3600000" algn="tl" rotWithShape="0">
                    <a:srgbClr val="000000">
                      <a:alpha val="70000"/>
                    </a:srgbClr>
                  </a:outerShdw>
                </a:effectLst>
              </a:rPr>
              <a:t>　</a:t>
            </a:r>
            <a:r>
              <a:rPr kumimoji="1" lang="x-none" altLang="en-US" sz="2000" dirty="0">
                <a:ln w="18415" cmpd="sng">
                  <a:noFill/>
                  <a:prstDash val="solid"/>
                </a:ln>
                <a:solidFill>
                  <a:srgbClr val="FFFFFF"/>
                </a:solidFill>
                <a:effectLst>
                  <a:outerShdw blurRad="63500" dir="3600000" algn="tl" rotWithShape="0">
                    <a:srgbClr val="000000">
                      <a:alpha val="70000"/>
                    </a:srgbClr>
                  </a:outerShdw>
                </a:effectLst>
              </a:rPr>
              <a:t>はまかぜちゃん　</a:t>
            </a:r>
            <a:r>
              <a:rPr kumimoji="1" lang="x-none" altLang="ja-JP" sz="2000" dirty="0">
                <a:ln w="18415" cmpd="sng">
                  <a:noFill/>
                  <a:prstDash val="solid"/>
                </a:ln>
                <a:solidFill>
                  <a:srgbClr val="FFFFFF"/>
                </a:solidFill>
                <a:effectLst>
                  <a:outerShdw blurRad="63500" dir="3600000" algn="tl" rotWithShape="0">
                    <a:srgbClr val="000000">
                      <a:alpha val="70000"/>
                    </a:srgbClr>
                  </a:outerShdw>
                </a:effectLst>
              </a:rPr>
              <a:t>(</a:t>
            </a:r>
            <a:r>
              <a:rPr kumimoji="1" lang="x-none" altLang="en-US" sz="2000" dirty="0">
                <a:ln w="18415" cmpd="sng">
                  <a:noFill/>
                  <a:prstDash val="solid"/>
                </a:ln>
                <a:solidFill>
                  <a:srgbClr val="FFFFFF"/>
                </a:solidFill>
                <a:effectLst>
                  <a:outerShdw blurRad="63500" dir="3600000" algn="tl" rotWithShape="0">
                    <a:srgbClr val="000000">
                      <a:alpha val="70000"/>
                    </a:srgbClr>
                  </a:outerShdw>
                </a:effectLst>
              </a:rPr>
              <a:t>北道</a:t>
            </a:r>
            <a:r>
              <a:rPr kumimoji="1" lang="ja-JP" altLang="en-US" sz="2000" dirty="0">
                <a:ln w="18415" cmpd="sng">
                  <a:noFill/>
                  <a:prstDash val="solid"/>
                </a:ln>
                <a:solidFill>
                  <a:srgbClr val="FFFFFF"/>
                </a:solidFill>
                <a:effectLst>
                  <a:outerShdw blurRad="63500" dir="3600000" algn="tl" rotWithShape="0">
                    <a:srgbClr val="000000">
                      <a:alpha val="70000"/>
                    </a:srgbClr>
                  </a:outerShdw>
                </a:effectLst>
              </a:rPr>
              <a:t>道</a:t>
            </a:r>
            <a:r>
              <a:rPr kumimoji="1" lang="x-none" altLang="ja-JP" sz="2000" dirty="0">
                <a:ln w="18415" cmpd="sng">
                  <a:noFill/>
                  <a:prstDash val="solid"/>
                </a:ln>
                <a:solidFill>
                  <a:srgbClr val="FFFFFF"/>
                </a:solidFill>
                <a:effectLst>
                  <a:outerShdw blurRad="63500" dir="3600000" algn="tl" rotWithShape="0">
                    <a:srgbClr val="000000">
                      <a:alpha val="70000"/>
                    </a:srgbClr>
                  </a:outerShdw>
                </a:effectLst>
              </a:rPr>
              <a:t>,2001)</a:t>
            </a:r>
          </a:p>
          <a:p>
            <a:r>
              <a:rPr lang="x-none" altLang="x-none" sz="2000" dirty="0">
                <a:ln w="18415" cmpd="sng">
                  <a:noFill/>
                  <a:prstDash val="solid"/>
                </a:ln>
                <a:solidFill>
                  <a:srgbClr val="FFFFFF"/>
                </a:solidFill>
                <a:effectLst>
                  <a:outerShdw blurRad="63500" dir="3600000" algn="tl" rotWithShape="0">
                    <a:srgbClr val="000000">
                      <a:alpha val="70000"/>
                    </a:srgbClr>
                  </a:outerShdw>
                </a:effectLst>
              </a:rPr>
              <a:t>         </a:t>
            </a:r>
            <a:r>
              <a:rPr lang="ja-JP" altLang="en-US" sz="2000" dirty="0">
                <a:ln w="18415" cmpd="sng">
                  <a:noFill/>
                  <a:prstDash val="solid"/>
                </a:ln>
                <a:solidFill>
                  <a:srgbClr val="FFFFFF"/>
                </a:solidFill>
                <a:effectLst>
                  <a:outerShdw blurRad="63500" dir="3600000" algn="tl" rotWithShape="0">
                    <a:srgbClr val="000000">
                      <a:alpha val="70000"/>
                    </a:srgbClr>
                  </a:outerShdw>
                </a:effectLst>
              </a:rPr>
              <a:t>　</a:t>
            </a:r>
            <a:r>
              <a:rPr lang="x-none" altLang="x-none" sz="2000" dirty="0">
                <a:ln w="18415" cmpd="sng">
                  <a:noFill/>
                  <a:prstDash val="solid"/>
                </a:ln>
                <a:solidFill>
                  <a:srgbClr val="FFFFFF"/>
                </a:solidFill>
                <a:effectLst>
                  <a:outerShdw blurRad="63500" dir="3600000" algn="tl" rotWithShape="0">
                    <a:srgbClr val="000000">
                      <a:alpha val="70000"/>
                    </a:srgbClr>
                  </a:outerShdw>
                </a:effectLst>
              </a:rPr>
              <a:t>わんず(青森,2003)</a:t>
            </a:r>
          </a:p>
          <a:p>
            <a:r>
              <a:rPr lang="x-none" altLang="en-US" sz="2000" dirty="0">
                <a:ln w="18415" cmpd="sng">
                  <a:noFill/>
                  <a:prstDash val="solid"/>
                </a:ln>
                <a:solidFill>
                  <a:srgbClr val="FFFFFF"/>
                </a:solidFill>
                <a:effectLst>
                  <a:outerShdw blurRad="63500" dir="3600000" algn="tl" rotWithShape="0">
                    <a:srgbClr val="000000">
                      <a:alpha val="70000"/>
                    </a:srgbClr>
                  </a:outerShdw>
                </a:effectLst>
              </a:rPr>
              <a:t>　　</a:t>
            </a:r>
            <a:r>
              <a:rPr lang="ja-JP" altLang="en-US" sz="2000" dirty="0">
                <a:ln w="18415" cmpd="sng">
                  <a:noFill/>
                  <a:prstDash val="solid"/>
                </a:ln>
                <a:solidFill>
                  <a:srgbClr val="FFFFFF"/>
                </a:solidFill>
                <a:effectLst>
                  <a:outerShdw blurRad="63500" dir="3600000" algn="tl" rotWithShape="0">
                    <a:srgbClr val="000000">
                      <a:alpha val="70000"/>
                    </a:srgbClr>
                  </a:outerShdw>
                </a:effectLst>
              </a:rPr>
              <a:t>　</a:t>
            </a:r>
            <a:r>
              <a:rPr lang="x-none" altLang="en-US" sz="2000" dirty="0">
                <a:ln w="18415" cmpd="sng">
                  <a:noFill/>
                  <a:prstDash val="solid"/>
                </a:ln>
                <a:solidFill>
                  <a:srgbClr val="FFFFFF"/>
                </a:solidFill>
                <a:effectLst>
                  <a:outerShdw blurRad="63500" dir="3600000" algn="tl" rotWithShape="0">
                    <a:srgbClr val="000000">
                      <a:alpha val="70000"/>
                    </a:srgbClr>
                  </a:outerShdw>
                </a:effectLst>
              </a:rPr>
              <a:t>かざみ</a:t>
            </a:r>
            <a:r>
              <a:rPr lang="x-none" altLang="ja-JP" sz="2000" dirty="0">
                <a:ln w="18415" cmpd="sng">
                  <a:noFill/>
                  <a:prstDash val="solid"/>
                </a:ln>
                <a:solidFill>
                  <a:srgbClr val="FFFFFF"/>
                </a:solidFill>
                <a:effectLst>
                  <a:outerShdw blurRad="63500" dir="3600000" algn="tl" rotWithShape="0">
                    <a:srgbClr val="000000">
                      <a:alpha val="70000"/>
                    </a:srgbClr>
                  </a:outerShdw>
                </a:effectLst>
              </a:rPr>
              <a:t>(</a:t>
            </a:r>
            <a:r>
              <a:rPr lang="x-none" altLang="en-US" sz="2000" dirty="0">
                <a:ln w="18415" cmpd="sng">
                  <a:noFill/>
                  <a:prstDash val="solid"/>
                </a:ln>
                <a:solidFill>
                  <a:srgbClr val="FFFFFF"/>
                </a:solidFill>
                <a:effectLst>
                  <a:outerShdw blurRad="63500" dir="3600000" algn="tl" rotWithShape="0">
                    <a:srgbClr val="000000">
                      <a:alpha val="70000"/>
                    </a:srgbClr>
                  </a:outerShdw>
                </a:effectLst>
              </a:rPr>
              <a:t>千葉</a:t>
            </a:r>
            <a:r>
              <a:rPr lang="x-none" altLang="ja-JP" sz="2000" dirty="0">
                <a:ln w="18415" cmpd="sng">
                  <a:noFill/>
                  <a:prstDash val="solid"/>
                </a:ln>
                <a:solidFill>
                  <a:srgbClr val="FFFFFF"/>
                </a:solidFill>
                <a:effectLst>
                  <a:outerShdw blurRad="63500" dir="3600000" algn="tl" rotWithShape="0">
                    <a:srgbClr val="000000">
                      <a:alpha val="70000"/>
                    </a:srgbClr>
                  </a:outerShdw>
                </a:effectLst>
              </a:rPr>
              <a:t>,2006)</a:t>
            </a:r>
          </a:p>
          <a:p>
            <a:r>
              <a:rPr kumimoji="1" lang="x-none" altLang="ja-JP" sz="2000" dirty="0">
                <a:solidFill>
                  <a:srgbClr val="000000"/>
                </a:solidFill>
              </a:rPr>
              <a:t>         </a:t>
            </a:r>
          </a:p>
        </p:txBody>
      </p:sp>
      <p:sp>
        <p:nvSpPr>
          <p:cNvPr id="20" name="大かっこ 19"/>
          <p:cNvSpPr/>
          <p:nvPr/>
        </p:nvSpPr>
        <p:spPr>
          <a:xfrm>
            <a:off x="2098307" y="3371347"/>
            <a:ext cx="4476084" cy="923544"/>
          </a:xfrm>
          <a:prstGeom prst="bracketPair">
            <a:avLst/>
          </a:prstGeom>
          <a:noFill/>
          <a:ln w="34925">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rgbClr val="000000"/>
              </a:solidFill>
            </a:endParaRPr>
          </a:p>
        </p:txBody>
      </p:sp>
      <p:sp>
        <p:nvSpPr>
          <p:cNvPr id="23" name="テキスト ボックス 22"/>
          <p:cNvSpPr txBox="1"/>
          <p:nvPr/>
        </p:nvSpPr>
        <p:spPr>
          <a:xfrm>
            <a:off x="772668" y="2179116"/>
            <a:ext cx="2011680" cy="461665"/>
          </a:xfrm>
          <a:prstGeom prst="rect">
            <a:avLst/>
          </a:prstGeom>
          <a:noFill/>
        </p:spPr>
        <p:txBody>
          <a:bodyPr wrap="square" rtlCol="0" anchor="t">
            <a:spAutoFit/>
          </a:bodyPr>
          <a:lstStyle/>
          <a:p>
            <a:r>
              <a:rPr lang="ja-JP" altLang="en-US" sz="2400" dirty="0">
                <a:solidFill>
                  <a:srgbClr val="FFFFFF"/>
                </a:solidFill>
              </a:rPr>
              <a:t>成立当初は</a:t>
            </a:r>
            <a:r>
              <a:rPr lang="en-US" altLang="ja-JP" sz="2400" dirty="0">
                <a:solidFill>
                  <a:srgbClr val="FFFFFF"/>
                </a:solidFill>
              </a:rPr>
              <a:t>…</a:t>
            </a:r>
            <a:r>
              <a:rPr lang="en-US" altLang="ja-JP" sz="2400" dirty="0">
                <a:solidFill>
                  <a:srgbClr val="000000"/>
                </a:solidFill>
              </a:rPr>
              <a:t>        </a:t>
            </a:r>
            <a:r>
              <a:rPr lang="ja-JP" altLang="en-US" sz="2400" dirty="0">
                <a:solidFill>
                  <a:srgbClr val="000000"/>
                </a:solidFill>
              </a:rPr>
              <a:t>　　　　　　</a:t>
            </a:r>
            <a:endParaRPr kumimoji="1" lang="ja-JP" altLang="en-US" sz="2400" dirty="0">
              <a:solidFill>
                <a:srgbClr val="000000"/>
              </a:solidFill>
            </a:endParaRPr>
          </a:p>
        </p:txBody>
      </p:sp>
      <p:sp>
        <p:nvSpPr>
          <p:cNvPr id="24" name="テキスト ボックス 23"/>
          <p:cNvSpPr txBox="1"/>
          <p:nvPr/>
        </p:nvSpPr>
        <p:spPr>
          <a:xfrm>
            <a:off x="2395728" y="2639192"/>
            <a:ext cx="3980361" cy="523220"/>
          </a:xfrm>
          <a:prstGeom prst="rect">
            <a:avLst/>
          </a:prstGeom>
          <a:noFill/>
        </p:spPr>
        <p:txBody>
          <a:bodyPr wrap="square" rtlCol="0" anchor="t">
            <a:spAutoFit/>
            <a:scene3d>
              <a:camera prst="orthographicFront"/>
              <a:lightRig rig="soft" dir="t">
                <a:rot lat="0" lon="0" rev="10800000"/>
              </a:lightRig>
            </a:scene3d>
            <a:sp3d>
              <a:bevelT w="27940" h="12700"/>
              <a:contourClr>
                <a:srgbClr val="DDDDDD"/>
              </a:contourClr>
            </a:sp3d>
          </a:bodyPr>
          <a:lstStyle/>
          <a:p>
            <a:r>
              <a:rPr lang="ja-JP" altLang="en-US" sz="2800" b="1" spc="150" dirty="0">
                <a:ln w="11430"/>
                <a:solidFill>
                  <a:schemeClr val="accent6"/>
                </a:solidFill>
                <a:effectLst>
                  <a:outerShdw blurRad="25400" algn="tl" rotWithShape="0">
                    <a:srgbClr val="000000">
                      <a:alpha val="43000"/>
                    </a:srgbClr>
                  </a:outerShdw>
                </a:effectLst>
              </a:rPr>
              <a:t>市民風車</a:t>
            </a:r>
            <a:r>
              <a:rPr lang="ja-JP" altLang="en-US" sz="2800" b="1" spc="150" dirty="0">
                <a:ln w="11430"/>
                <a:solidFill>
                  <a:srgbClr val="FFFFFF"/>
                </a:solidFill>
                <a:effectLst>
                  <a:outerShdw blurRad="25400" algn="tl" rotWithShape="0">
                    <a:srgbClr val="000000">
                      <a:alpha val="43000"/>
                    </a:srgbClr>
                  </a:outerShdw>
                </a:effectLst>
              </a:rPr>
              <a:t>を各地に建設</a:t>
            </a:r>
          </a:p>
        </p:txBody>
      </p:sp>
      <p:sp>
        <p:nvSpPr>
          <p:cNvPr id="3" name="テキスト ボックス 2"/>
          <p:cNvSpPr txBox="1"/>
          <p:nvPr/>
        </p:nvSpPr>
        <p:spPr>
          <a:xfrm>
            <a:off x="368827" y="4649484"/>
            <a:ext cx="8416487" cy="1846659"/>
          </a:xfrm>
          <a:prstGeom prst="rect">
            <a:avLst/>
          </a:prstGeom>
          <a:noFill/>
        </p:spPr>
        <p:txBody>
          <a:bodyPr wrap="none" rtlCol="0">
            <a:spAutoFit/>
          </a:bodyPr>
          <a:lstStyle/>
          <a:p>
            <a:pPr lvl="0" algn="ctr"/>
            <a:r>
              <a:rPr lang="ja-JP" altLang="en-US" sz="2400" dirty="0">
                <a:ln w="18415" cmpd="sng">
                  <a:noFill/>
                  <a:prstDash val="solid"/>
                </a:ln>
                <a:solidFill>
                  <a:schemeClr val="bg1"/>
                </a:solidFill>
                <a:effectLst>
                  <a:outerShdw blurRad="63500" dir="3600000" algn="tl" rotWithShape="0">
                    <a:srgbClr val="000000">
                      <a:alpha val="70000"/>
                    </a:srgbClr>
                  </a:outerShdw>
                </a:effectLst>
              </a:rPr>
              <a:t>その後、</a:t>
            </a:r>
            <a:r>
              <a:rPr lang="en-US" altLang="ja-JP" sz="2400" dirty="0">
                <a:ln w="18415" cmpd="sng">
                  <a:noFill/>
                  <a:prstDash val="solid"/>
                </a:ln>
                <a:solidFill>
                  <a:schemeClr val="bg1"/>
                </a:solidFill>
                <a:effectLst>
                  <a:outerShdw blurRad="63500" dir="3600000" algn="tl" rotWithShape="0">
                    <a:srgbClr val="000000">
                      <a:alpha val="70000"/>
                    </a:srgbClr>
                  </a:outerShdw>
                </a:effectLst>
              </a:rPr>
              <a:t>2004</a:t>
            </a:r>
            <a:r>
              <a:rPr lang="ja-JP" altLang="en-US" sz="2400" dirty="0">
                <a:ln w="18415" cmpd="sng">
                  <a:noFill/>
                  <a:prstDash val="solid"/>
                </a:ln>
                <a:solidFill>
                  <a:schemeClr val="bg1"/>
                </a:solidFill>
                <a:effectLst>
                  <a:outerShdw blurRad="63500" dir="3600000" algn="tl" rotWithShape="0">
                    <a:srgbClr val="000000">
                      <a:alpha val="70000"/>
                    </a:srgbClr>
                  </a:outerShdw>
                </a:effectLst>
              </a:rPr>
              <a:t>年おひさまエネルギーファンド株式会社が設立した</a:t>
            </a:r>
            <a:endParaRPr lang="en-US" altLang="ja-JP" sz="2400" dirty="0">
              <a:ln w="18415" cmpd="sng">
                <a:noFill/>
                <a:prstDash val="solid"/>
              </a:ln>
              <a:solidFill>
                <a:schemeClr val="bg1"/>
              </a:solidFill>
              <a:effectLst>
                <a:outerShdw blurRad="63500" dir="3600000" algn="tl" rotWithShape="0">
                  <a:srgbClr val="000000">
                    <a:alpha val="70000"/>
                  </a:srgbClr>
                </a:outerShdw>
              </a:effectLst>
            </a:endParaRPr>
          </a:p>
          <a:p>
            <a:pPr lvl="0" algn="ctr"/>
            <a:r>
              <a:rPr lang="ja-JP" altLang="en-US" sz="2400" dirty="0">
                <a:ln w="18415" cmpd="sng">
                  <a:noFill/>
                  <a:prstDash val="solid"/>
                </a:ln>
                <a:solidFill>
                  <a:schemeClr val="bg1"/>
                </a:solidFill>
                <a:effectLst>
                  <a:outerShdw blurRad="63500" dir="3600000" algn="tl" rotWithShape="0">
                    <a:srgbClr val="000000">
                      <a:alpha val="70000"/>
                    </a:srgbClr>
                  </a:outerShdw>
                </a:effectLst>
              </a:rPr>
              <a:t>「おひさま発電所」を契機に、</a:t>
            </a:r>
            <a:endParaRPr lang="en-US" altLang="ja-JP" sz="2400" dirty="0">
              <a:ln w="18415" cmpd="sng">
                <a:noFill/>
                <a:prstDash val="solid"/>
              </a:ln>
              <a:solidFill>
                <a:schemeClr val="bg1"/>
              </a:solidFill>
              <a:effectLst>
                <a:outerShdw blurRad="63500" dir="3600000" algn="tl" rotWithShape="0">
                  <a:srgbClr val="000000">
                    <a:alpha val="70000"/>
                  </a:srgbClr>
                </a:outerShdw>
              </a:effectLst>
            </a:endParaRPr>
          </a:p>
          <a:p>
            <a:pPr lvl="0" algn="ctr"/>
            <a:r>
              <a:rPr lang="ja-JP" altLang="en-US" sz="2400" dirty="0">
                <a:ln w="18415" cmpd="sng">
                  <a:noFill/>
                  <a:prstDash val="solid"/>
                </a:ln>
                <a:solidFill>
                  <a:schemeClr val="accent6"/>
                </a:solidFill>
                <a:effectLst>
                  <a:outerShdw blurRad="63500" dir="3600000" algn="tl" rotWithShape="0">
                    <a:srgbClr val="000000">
                      <a:alpha val="70000"/>
                    </a:srgbClr>
                  </a:outerShdw>
                </a:effectLst>
              </a:rPr>
              <a:t>太陽光発電所</a:t>
            </a:r>
            <a:endParaRPr lang="en-US" altLang="ja-JP" sz="2400" dirty="0">
              <a:ln w="18415" cmpd="sng">
                <a:noFill/>
                <a:prstDash val="solid"/>
              </a:ln>
              <a:solidFill>
                <a:schemeClr val="accent6"/>
              </a:solidFill>
              <a:effectLst>
                <a:outerShdw blurRad="63500" dir="3600000" algn="tl" rotWithShape="0">
                  <a:srgbClr val="000000">
                    <a:alpha val="70000"/>
                  </a:srgbClr>
                </a:outerShdw>
              </a:effectLst>
            </a:endParaRPr>
          </a:p>
          <a:p>
            <a:pPr lvl="0" algn="ctr"/>
            <a:r>
              <a:rPr lang="ja-JP" altLang="en-US" sz="2400" dirty="0">
                <a:ln w="18415" cmpd="sng">
                  <a:noFill/>
                  <a:prstDash val="solid"/>
                </a:ln>
                <a:solidFill>
                  <a:schemeClr val="bg1"/>
                </a:solidFill>
                <a:effectLst>
                  <a:outerShdw blurRad="63500" dir="3600000" algn="tl" rotWithShape="0">
                    <a:srgbClr val="000000">
                      <a:alpha val="70000"/>
                    </a:srgbClr>
                  </a:outerShdw>
                </a:effectLst>
              </a:rPr>
              <a:t>の設立が市民出資の中心となっていった。</a:t>
            </a:r>
          </a:p>
          <a:p>
            <a:endParaRPr kumimoji="1" lang="ja-JP" altLang="en-US" dirty="0">
              <a:ln w="18415" cmpd="sng">
                <a:noFill/>
                <a:prstDash val="solid"/>
              </a:ln>
              <a:solidFill>
                <a:schemeClr val="bg1"/>
              </a:solidFill>
              <a:effectLst>
                <a:outerShdw blurRad="63500" dir="3600000" algn="tl" rotWithShape="0">
                  <a:srgbClr val="000000">
                    <a:alpha val="70000"/>
                  </a:srgbClr>
                </a:outerShdw>
              </a:effectLst>
            </a:endParaRPr>
          </a:p>
        </p:txBody>
      </p:sp>
      <p:sp>
        <p:nvSpPr>
          <p:cNvPr id="6" name="テキスト ボックス 5"/>
          <p:cNvSpPr txBox="1"/>
          <p:nvPr/>
        </p:nvSpPr>
        <p:spPr>
          <a:xfrm>
            <a:off x="2506771" y="192706"/>
            <a:ext cx="4130458" cy="646331"/>
          </a:xfrm>
          <a:prstGeom prst="rect">
            <a:avLst/>
          </a:prstGeom>
          <a:noFill/>
        </p:spPr>
        <p:txBody>
          <a:bodyPr wrap="none" rtlCol="0" anchor="t">
            <a:spAutoFit/>
          </a:bodyPr>
          <a:lstStyle/>
          <a:p>
            <a:r>
              <a:rPr kumimoji="1" lang="ja-JP" altLang="en-US" sz="3600" u="sng" dirty="0">
                <a:latin typeface="ＭＳ Ｐゴシック"/>
              </a:rPr>
              <a:t>(</a:t>
            </a:r>
            <a:r>
              <a:rPr kumimoji="1" lang="en-US" altLang="ja-JP" sz="3600" u="sng" dirty="0">
                <a:latin typeface="ＭＳ Ｐゴシック"/>
              </a:rPr>
              <a:t>A</a:t>
            </a:r>
            <a:r>
              <a:rPr kumimoji="1" lang="ja-JP" altLang="en-US" sz="3600" u="sng" dirty="0">
                <a:latin typeface="ＭＳ Ｐゴシック"/>
              </a:rPr>
              <a:t>) </a:t>
            </a:r>
            <a:r>
              <a:rPr kumimoji="1" lang="ja-JP" altLang="en-US" sz="3600" u="sng" dirty="0"/>
              <a:t>市民出資の歴史</a:t>
            </a:r>
          </a:p>
        </p:txBody>
      </p:sp>
    </p:spTree>
    <p:extLst>
      <p:ext uri="{BB962C8B-B14F-4D97-AF65-F5344CB8AC3E}">
        <p14:creationId xmlns:p14="http://schemas.microsoft.com/office/powerpoint/2010/main" val="250099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テキスト ボックス 2"/>
          <p:cNvSpPr txBox="1"/>
          <p:nvPr/>
        </p:nvSpPr>
        <p:spPr>
          <a:xfrm>
            <a:off x="2425055" y="213094"/>
            <a:ext cx="4100803" cy="646331"/>
          </a:xfrm>
          <a:prstGeom prst="rect">
            <a:avLst/>
          </a:prstGeom>
          <a:noFill/>
        </p:spPr>
        <p:txBody>
          <a:bodyPr wrap="none" rtlCol="0" anchor="t">
            <a:spAutoFit/>
          </a:bodyPr>
          <a:lstStyle/>
          <a:p>
            <a:r>
              <a:rPr lang="ja-JP" altLang="en-US" sz="3600" b="1" u="sng" dirty="0">
                <a:ln>
                  <a:solidFill>
                    <a:schemeClr val="tx1"/>
                  </a:solidFill>
                </a:ln>
                <a:solidFill>
                  <a:srgbClr val="FFFFFF"/>
                </a:solidFill>
              </a:rPr>
              <a:t>(</a:t>
            </a:r>
            <a:r>
              <a:rPr lang="en-US" altLang="ja-JP" sz="3600" b="1" u="sng" dirty="0">
                <a:ln>
                  <a:solidFill>
                    <a:schemeClr val="tx1"/>
                  </a:solidFill>
                </a:ln>
                <a:solidFill>
                  <a:srgbClr val="FFFFFF"/>
                </a:solidFill>
              </a:rPr>
              <a:t>A</a:t>
            </a:r>
            <a:r>
              <a:rPr lang="ja-JP" altLang="en-US" sz="3600" b="1" u="sng" dirty="0">
                <a:ln>
                  <a:solidFill>
                    <a:schemeClr val="tx1"/>
                  </a:solidFill>
                </a:ln>
                <a:solidFill>
                  <a:srgbClr val="FFFFFF"/>
                </a:solidFill>
              </a:rPr>
              <a:t>) 市民出資の特徴</a:t>
            </a:r>
          </a:p>
        </p:txBody>
      </p:sp>
      <p:sp>
        <p:nvSpPr>
          <p:cNvPr id="4" name="テキスト ボックス 3"/>
          <p:cNvSpPr txBox="1"/>
          <p:nvPr/>
        </p:nvSpPr>
        <p:spPr>
          <a:xfrm>
            <a:off x="1401414" y="1542128"/>
            <a:ext cx="7607831" cy="2092881"/>
          </a:xfrm>
          <a:prstGeom prst="rect">
            <a:avLst/>
          </a:prstGeom>
          <a:noFill/>
        </p:spPr>
        <p:txBody>
          <a:bodyPr wrap="square" rtlCol="0" anchor="t">
            <a:spAutoFit/>
          </a:bodyPr>
          <a:lstStyle/>
          <a:p>
            <a:endParaRPr lang="en-US" altLang="ja-JP" sz="2800" dirty="0"/>
          </a:p>
          <a:p>
            <a:r>
              <a:rPr lang="ja-JP" altLang="en-US" sz="2800" b="1" dirty="0">
                <a:ln>
                  <a:solidFill>
                    <a:schemeClr val="tx1"/>
                  </a:solidFill>
                </a:ln>
                <a:solidFill>
                  <a:srgbClr val="FFFFFF"/>
                </a:solidFill>
              </a:rPr>
              <a:t>資金の運用先が明白で、身近な地域の環境事業</a:t>
            </a:r>
            <a:endParaRPr lang="en-US" altLang="ja-JP" sz="2800" b="1" dirty="0">
              <a:ln>
                <a:solidFill>
                  <a:schemeClr val="tx1"/>
                </a:solidFill>
              </a:ln>
              <a:solidFill>
                <a:srgbClr val="FFFFFF"/>
              </a:solidFill>
            </a:endParaRPr>
          </a:p>
          <a:p>
            <a:r>
              <a:rPr lang="ja-JP" altLang="en-US" sz="2800" b="1" dirty="0">
                <a:ln>
                  <a:solidFill>
                    <a:schemeClr val="tx1"/>
                  </a:solidFill>
                </a:ln>
                <a:solidFill>
                  <a:srgbClr val="FFFFFF"/>
                </a:solidFill>
              </a:rPr>
              <a:t>へ投資がなされるために、出資者が環境貢献</a:t>
            </a:r>
            <a:endParaRPr lang="en-US" altLang="ja-JP" sz="2800" b="1" dirty="0">
              <a:ln>
                <a:solidFill>
                  <a:schemeClr val="tx1"/>
                </a:solidFill>
              </a:ln>
              <a:solidFill>
                <a:srgbClr val="FFFFFF"/>
              </a:solidFill>
            </a:endParaRPr>
          </a:p>
          <a:p>
            <a:r>
              <a:rPr lang="ja-JP" altLang="en-US" sz="2800" b="1" dirty="0">
                <a:ln>
                  <a:solidFill>
                    <a:schemeClr val="tx1"/>
                  </a:solidFill>
                </a:ln>
                <a:solidFill>
                  <a:srgbClr val="FFFFFF"/>
                </a:solidFill>
              </a:rPr>
              <a:t>をしている実感を持ちやすい</a:t>
            </a:r>
          </a:p>
          <a:p>
            <a:endParaRPr kumimoji="1" lang="ja-JP" altLang="en-US" b="1" dirty="0">
              <a:solidFill>
                <a:srgbClr val="FFFFFF"/>
              </a:solidFill>
            </a:endParaRPr>
          </a:p>
        </p:txBody>
      </p:sp>
      <p:sp>
        <p:nvSpPr>
          <p:cNvPr id="5" name="テキスト ボックス 4"/>
          <p:cNvSpPr txBox="1"/>
          <p:nvPr/>
        </p:nvSpPr>
        <p:spPr>
          <a:xfrm>
            <a:off x="1401414" y="4610100"/>
            <a:ext cx="4568879" cy="1815882"/>
          </a:xfrm>
          <a:prstGeom prst="rect">
            <a:avLst/>
          </a:prstGeom>
          <a:noFill/>
        </p:spPr>
        <p:txBody>
          <a:bodyPr wrap="none" rtlCol="0">
            <a:spAutoFit/>
          </a:bodyPr>
          <a:lstStyle/>
          <a:p>
            <a:pPr lvl="0" indent="-514350">
              <a:buFont typeface="+mj-ea"/>
              <a:buAutoNum type="circleNumDbPlain"/>
            </a:pPr>
            <a:r>
              <a:rPr lang="ja-JP" altLang="en-US" sz="2800" b="1" dirty="0">
                <a:ln>
                  <a:solidFill>
                    <a:schemeClr val="tx1"/>
                  </a:solidFill>
                </a:ln>
                <a:solidFill>
                  <a:srgbClr val="FFFFFF"/>
                </a:solidFill>
              </a:rPr>
              <a:t>契約期間が長期にわたる</a:t>
            </a:r>
            <a:endParaRPr lang="en-US" altLang="ja-JP" sz="2800" b="1" dirty="0">
              <a:ln>
                <a:solidFill>
                  <a:schemeClr val="tx1"/>
                </a:solidFill>
              </a:ln>
              <a:solidFill>
                <a:srgbClr val="FFFFFF"/>
              </a:solidFill>
            </a:endParaRPr>
          </a:p>
          <a:p>
            <a:pPr marL="514350" lvl="0" indent="-514350">
              <a:buFont typeface="+mj-ea"/>
              <a:buAutoNum type="circleNumDbPlain"/>
            </a:pPr>
            <a:endParaRPr lang="en-US" altLang="ja-JP" sz="2800" dirty="0">
              <a:solidFill>
                <a:srgbClr val="FFFFFF"/>
              </a:solidFill>
            </a:endParaRPr>
          </a:p>
          <a:p>
            <a:pPr indent="-514350">
              <a:buFont typeface="+mj-ea"/>
              <a:buAutoNum type="circleNumDbPlain"/>
            </a:pPr>
            <a:r>
              <a:rPr lang="ja-JP" altLang="en-US" sz="2800" b="1" dirty="0">
                <a:ln>
                  <a:solidFill>
                    <a:schemeClr val="tx1"/>
                  </a:solidFill>
                </a:ln>
                <a:solidFill>
                  <a:srgbClr val="FFFFFF"/>
                </a:solidFill>
              </a:rPr>
              <a:t>途中で解約ができない</a:t>
            </a:r>
          </a:p>
          <a:p>
            <a:pPr indent="-514350">
              <a:buFont typeface="+mj-ea"/>
              <a:buAutoNum type="circleNumDbPlain"/>
            </a:pPr>
            <a:endParaRPr lang="ja-JP" altLang="en-US" sz="2800" b="1" dirty="0">
              <a:ln>
                <a:solidFill>
                  <a:schemeClr val="tx1"/>
                </a:solidFill>
              </a:ln>
              <a:solidFill>
                <a:srgbClr val="FFFFFF"/>
              </a:solidFill>
            </a:endParaRPr>
          </a:p>
        </p:txBody>
      </p:sp>
      <p:sp>
        <p:nvSpPr>
          <p:cNvPr id="2" name="テキスト ボックス 1"/>
          <p:cNvSpPr txBox="1"/>
          <p:nvPr/>
        </p:nvSpPr>
        <p:spPr>
          <a:xfrm>
            <a:off x="942653" y="1346528"/>
            <a:ext cx="2743200" cy="523220"/>
          </a:xfrm>
          <a:prstGeom prst="rect">
            <a:avLst/>
          </a:prstGeom>
        </p:spPr>
        <p:txBody>
          <a:bodyPr rtlCol="0">
            <a:spAutoFit/>
          </a:bodyPr>
          <a:lstStyle/>
          <a:p>
            <a:r>
              <a:rPr lang="ja-JP" altLang="en-US" sz="2800" b="1" dirty="0">
                <a:ln>
                  <a:solidFill>
                    <a:schemeClr val="tx1"/>
                  </a:solidFill>
                </a:ln>
                <a:solidFill>
                  <a:srgbClr val="FFFFFF"/>
                </a:solidFill>
              </a:rPr>
              <a:t>メリット：</a:t>
            </a:r>
          </a:p>
        </p:txBody>
      </p:sp>
      <p:sp>
        <p:nvSpPr>
          <p:cNvPr id="6" name="テキスト ボックス 5"/>
          <p:cNvSpPr txBox="1"/>
          <p:nvPr/>
        </p:nvSpPr>
        <p:spPr>
          <a:xfrm>
            <a:off x="975719" y="3900905"/>
            <a:ext cx="2743200" cy="523220"/>
          </a:xfrm>
          <a:prstGeom prst="rect">
            <a:avLst/>
          </a:prstGeom>
        </p:spPr>
        <p:txBody>
          <a:bodyPr rtlCol="0">
            <a:spAutoFit/>
          </a:bodyPr>
          <a:lstStyle/>
          <a:p>
            <a:r>
              <a:rPr lang="ja-JP" altLang="en-US" sz="2800" b="1" dirty="0">
                <a:ln>
                  <a:solidFill>
                    <a:schemeClr val="tx1"/>
                  </a:solidFill>
                </a:ln>
                <a:solidFill>
                  <a:srgbClr val="FFFFFF"/>
                </a:solidFill>
              </a:rPr>
              <a:t>デメリット：</a:t>
            </a:r>
          </a:p>
        </p:txBody>
      </p:sp>
    </p:spTree>
    <p:extLst>
      <p:ext uri="{BB962C8B-B14F-4D97-AF65-F5344CB8AC3E}">
        <p14:creationId xmlns:p14="http://schemas.microsoft.com/office/powerpoint/2010/main" val="4171477741"/>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TM04033917[[fn=ベルリン]]</Template>
  <TotalTime>6844</TotalTime>
  <Words>2793</Words>
  <Application>Microsoft Office PowerPoint</Application>
  <PresentationFormat>画面に合わせる (4:3)</PresentationFormat>
  <Paragraphs>379</Paragraphs>
  <Slides>50</Slides>
  <Notes>23</Notes>
  <HiddenSlides>0</HiddenSlides>
  <MMClips>0</MMClips>
  <ScaleCrop>false</ScaleCrop>
  <HeadingPairs>
    <vt:vector size="6" baseType="variant">
      <vt:variant>
        <vt:lpstr>使用されているフォント</vt:lpstr>
      </vt:variant>
      <vt:variant>
        <vt:i4>5</vt:i4>
      </vt:variant>
      <vt:variant>
        <vt:lpstr>テーマ</vt:lpstr>
      </vt:variant>
      <vt:variant>
        <vt:i4>4</vt:i4>
      </vt:variant>
      <vt:variant>
        <vt:lpstr>スライド タイトル</vt:lpstr>
      </vt:variant>
      <vt:variant>
        <vt:i4>50</vt:i4>
      </vt:variant>
    </vt:vector>
  </HeadingPairs>
  <TitlesOfParts>
    <vt:vector size="59" baseType="lpstr">
      <vt:lpstr>HGP創英角ｺﾞｼｯｸUB</vt:lpstr>
      <vt:lpstr>MS PGothic</vt:lpstr>
      <vt:lpstr>MS PGothic</vt:lpstr>
      <vt:lpstr>Arial</vt:lpstr>
      <vt:lpstr>Calibri</vt:lpstr>
      <vt:lpstr>ホワイト</vt:lpstr>
      <vt:lpstr>1_ホワイト</vt:lpstr>
      <vt:lpstr>2_ホワイト</vt:lpstr>
      <vt:lpstr>3_ホワイト</vt:lpstr>
      <vt:lpstr>個人による環境配慮型投資の 選択肢とその優劣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Mac User</dc:creator>
  <cp:lastModifiedBy>明治大学</cp:lastModifiedBy>
  <cp:revision>320</cp:revision>
  <dcterms:created xsi:type="dcterms:W3CDTF">2016-09-14T05:22:37Z</dcterms:created>
  <dcterms:modified xsi:type="dcterms:W3CDTF">2017-05-12T05:24:12Z</dcterms:modified>
</cp:coreProperties>
</file>