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76" r:id="rId4"/>
    <p:sldId id="272" r:id="rId5"/>
    <p:sldId id="274" r:id="rId6"/>
    <p:sldId id="269" r:id="rId7"/>
    <p:sldId id="258" r:id="rId8"/>
    <p:sldId id="259" r:id="rId9"/>
    <p:sldId id="260" r:id="rId10"/>
    <p:sldId id="257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0" r:id="rId22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24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29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9CE-A72A-4D30-AA97-62BDA8105487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B954D-EF79-4138-9DA2-9370A8FAB7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95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AD441-3C19-4AA6-B619-A12992F4C5C8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D098-7297-4634-BFBF-4F795FAEF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63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D098-7297-4634-BFBF-4F795FAEFF6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62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05942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1275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00004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76771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34698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6947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31145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78425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14268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03170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86976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ECF0-26D1-4C85-8390-B6F3B7EA65C9}" type="datetimeFigureOut">
              <a:rPr kumimoji="1" lang="ja-JP" altLang="en-US" smtClean="0"/>
              <a:t>2014/9/18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00A1-21EA-4AF9-B267-A10CD7B3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8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p.tl/Fc8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youtu.be/BhuvDiHg5t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LeD-B-KSwgs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youtu.be/BhuvDiHg5tc" TargetMode="Externa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youtu.be/oTaqtPj0U1A" TargetMode="External"/><Relationship Id="rId5" Type="http://schemas.openxmlformats.org/officeDocument/2006/relationships/hyperlink" Target="https://www.google.co.jp/?gws_rd=ssl#q=%E3%82%AA%E3%83%BC%E3%83%97%E3%83%B3%E3%83%9E%E3%82%A4%E3%82%AF" TargetMode="External"/><Relationship Id="rId4" Type="http://schemas.openxmlformats.org/officeDocument/2006/relationships/hyperlink" Target="http://youtu.be/Yj3Tbf9RnY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eDv1gA55J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en-US" altLang="ja-JP" sz="89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8900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200" dirty="0" smtClean="0">
                <a:latin typeface="+mn-ea"/>
                <a:ea typeface="+mn-ea"/>
              </a:rPr>
              <a:t>タニグチ</a:t>
            </a:r>
            <a:r>
              <a:rPr lang="ja-JP" altLang="en-US" sz="2200" dirty="0">
                <a:latin typeface="+mn-ea"/>
                <a:ea typeface="+mn-ea"/>
              </a:rPr>
              <a:t>・サンデートーク「アコーディオンを語る集い」</a:t>
            </a:r>
            <a:r>
              <a:rPr lang="ja-JP" altLang="en-US" sz="2200" dirty="0" smtClean="0">
                <a:latin typeface="+mn-ea"/>
                <a:ea typeface="+mn-ea"/>
              </a:rPr>
              <a:t>第１４４回</a:t>
            </a:r>
            <a:r>
              <a:rPr lang="ja-JP" altLang="en-US" sz="6000" dirty="0">
                <a:latin typeface="+mn-ea"/>
                <a:ea typeface="+mn-ea"/>
              </a:rPr>
              <a:t/>
            </a:r>
            <a:br>
              <a:rPr lang="ja-JP" altLang="en-US" sz="6000" dirty="0">
                <a:latin typeface="+mn-ea"/>
                <a:ea typeface="+mn-ea"/>
              </a:rPr>
            </a:br>
            <a:r>
              <a:rPr kumimoji="1" lang="ja-JP" alt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コンサーティーナ入門</a:t>
            </a:r>
            <a:br>
              <a:rPr kumimoji="1" lang="ja-JP" alt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5300" b="1" dirty="0" smtClean="0">
                <a:solidFill>
                  <a:srgbClr val="FF0000"/>
                </a:solidFill>
                <a:latin typeface="+mj-ea"/>
              </a:rPr>
              <a:t>The Concertinas</a:t>
            </a:r>
            <a:r>
              <a:rPr lang="en-US" altLang="ja-JP" sz="6700" b="1" dirty="0" smtClean="0">
                <a:latin typeface="+mj-ea"/>
              </a:rPr>
              <a:t/>
            </a:r>
            <a:br>
              <a:rPr lang="en-US" altLang="ja-JP" sz="6700" b="1" dirty="0" smtClean="0">
                <a:latin typeface="+mj-ea"/>
              </a:rPr>
            </a:br>
            <a:r>
              <a:rPr lang="en-US" altLang="ja-JP" sz="27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ja-JP" sz="27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2700" dirty="0" smtClean="0">
                <a:latin typeface="+mn-ea"/>
                <a:ea typeface="+mn-ea"/>
              </a:rPr>
              <a:t>　　</a:t>
            </a:r>
            <a:r>
              <a:rPr lang="en-US" altLang="ja-JP" sz="2700" dirty="0" smtClean="0">
                <a:latin typeface="+mn-ea"/>
                <a:ea typeface="+mn-ea"/>
              </a:rPr>
              <a:t>2014</a:t>
            </a:r>
            <a:r>
              <a:rPr lang="ja-JP" altLang="en-US" sz="2700" dirty="0">
                <a:latin typeface="+mn-ea"/>
                <a:ea typeface="+mn-ea"/>
              </a:rPr>
              <a:t>年</a:t>
            </a:r>
            <a:r>
              <a:rPr lang="en-US" altLang="ja-JP" sz="2700" dirty="0">
                <a:latin typeface="+mn-ea"/>
                <a:ea typeface="+mn-ea"/>
              </a:rPr>
              <a:t>6</a:t>
            </a:r>
            <a:r>
              <a:rPr lang="ja-JP" altLang="en-US" sz="2700" dirty="0">
                <a:latin typeface="+mn-ea"/>
                <a:ea typeface="+mn-ea"/>
              </a:rPr>
              <a:t>月</a:t>
            </a:r>
            <a:r>
              <a:rPr lang="en-US" altLang="ja-JP" sz="2700" dirty="0">
                <a:latin typeface="+mn-ea"/>
                <a:ea typeface="+mn-ea"/>
              </a:rPr>
              <a:t>22</a:t>
            </a:r>
            <a:r>
              <a:rPr lang="ja-JP" altLang="en-US" sz="2700" dirty="0">
                <a:latin typeface="+mn-ea"/>
                <a:ea typeface="+mn-ea"/>
              </a:rPr>
              <a:t>日</a:t>
            </a:r>
            <a:r>
              <a:rPr lang="en-US" altLang="ja-JP" sz="2700" dirty="0">
                <a:latin typeface="+mn-ea"/>
                <a:ea typeface="+mn-ea"/>
              </a:rPr>
              <a:t>(</a:t>
            </a:r>
            <a:r>
              <a:rPr lang="ja-JP" altLang="en-US" sz="2700" dirty="0" smtClean="0">
                <a:latin typeface="+mn-ea"/>
                <a:ea typeface="+mn-ea"/>
              </a:rPr>
              <a:t>日）　谷口楽器にて</a:t>
            </a:r>
            <a:r>
              <a:rPr lang="en-US" altLang="ja-JP" sz="5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5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40760" cy="16561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加藤　徹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KATO Toru</a:t>
            </a: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</a:rPr>
              <a:t>Cf. </a:t>
            </a:r>
            <a:r>
              <a:rPr lang="ja-JP" altLang="en-US" sz="2000" dirty="0" smtClean="0">
                <a:solidFill>
                  <a:schemeClr val="tx1"/>
                </a:solidFill>
              </a:rPr>
              <a:t>コンサーティーナ入門　</a:t>
            </a:r>
            <a:r>
              <a:rPr lang="en-US" altLang="ja-JP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altLang="ja-JP" dirty="0">
                <a:solidFill>
                  <a:schemeClr val="tx1"/>
                </a:solidFill>
                <a:hlinkClick r:id="rId2"/>
              </a:rPr>
              <a:t>://p.tl/Fc8t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bg1">
                    <a:lumMod val="85000"/>
                  </a:schemeClr>
                </a:solidFill>
              </a:rPr>
              <a:t>Ver.2014-9</a:t>
            </a:r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</a:rPr>
              <a:t>-18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atotoru20110819\Desktop\qr-concert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73276"/>
      </p:ext>
    </p:extLst>
  </p:cSld>
  <p:clrMapOvr>
    <a:masterClrMapping/>
  </p:clrMapOvr>
  <p:transition spd="slow" advTm="4786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コンサーティーナの発明者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チャールズ・ホイートストン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1802-1875</a:t>
            </a:r>
            <a:r>
              <a:rPr lang="ja-JP" altLang="en-US" sz="3600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実験物理学</a:t>
            </a:r>
            <a:endParaRPr kumimoji="1" lang="en-US" altLang="ja-JP" dirty="0" smtClean="0"/>
          </a:p>
          <a:p>
            <a:r>
              <a:rPr lang="ja-JP" altLang="en-US" dirty="0"/>
              <a:t>電気</a:t>
            </a:r>
            <a:r>
              <a:rPr lang="ja-JP" altLang="en-US" dirty="0" smtClean="0"/>
              <a:t>工学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父親は楽器職人</a:t>
            </a:r>
            <a:endParaRPr kumimoji="1" lang="en-US" altLang="ja-JP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oncertina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を発明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(1829</a:t>
            </a:r>
            <a:r>
              <a:rPr lang="ja-JP" altLang="en-US" dirty="0" smtClean="0">
                <a:solidFill>
                  <a:schemeClr val="accent5">
                    <a:lumMod val="50000"/>
                  </a:schemeClr>
                </a:solidFill>
              </a:rPr>
              <a:t>年に特許取得</a:t>
            </a:r>
            <a:r>
              <a:rPr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西郷隆盛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1828</a:t>
            </a:r>
            <a:r>
              <a:rPr lang="en-US" altLang="ja-JP" sz="2400" dirty="0" smtClean="0"/>
              <a:t>-1877</a:t>
            </a:r>
            <a:endParaRPr kumimoji="1" lang="ja-JP" altLang="en-US" sz="2400" dirty="0"/>
          </a:p>
        </p:txBody>
      </p:sp>
      <p:pic>
        <p:nvPicPr>
          <p:cNvPr id="1026" name="Picture 2" descr="C:\Users\katotoru20110819\Desktop\Charles_Wheatstone_-_Project_Gutenberg_etext_13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8199"/>
            <a:ext cx="3907757" cy="47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totoru20110819\Desktop\saig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604820"/>
            <a:ext cx="1423467" cy="16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491859"/>
      </p:ext>
    </p:extLst>
  </p:cSld>
  <p:clrMapOvr>
    <a:masterClrMapping/>
  </p:clrMapOvr>
  <p:transition spd="slow" advTm="85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コンサーティーナの</a:t>
            </a:r>
            <a:r>
              <a:rPr lang="ja-JP" altLang="en-US" dirty="0" smtClean="0"/>
              <a:t>種類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イングリッシュ、アングロ、その他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1.</a:t>
            </a:r>
            <a:r>
              <a:rPr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イングリッシュ</a:t>
            </a:r>
            <a:r>
              <a:rPr lang="ja-JP" altLang="en-US" dirty="0" smtClean="0"/>
              <a:t> </a:t>
            </a:r>
            <a:r>
              <a:rPr lang="en-US" altLang="ja-JP" dirty="0" smtClean="0"/>
              <a:t>(English </a:t>
            </a:r>
            <a:r>
              <a:rPr lang="ja-JP" altLang="en-US" dirty="0" smtClean="0"/>
              <a:t>英国式、の意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押引同音。最も古くからあるタイプ。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2.</a:t>
            </a:r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アングロ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(Anglo </a:t>
            </a:r>
            <a:r>
              <a:rPr kumimoji="1" lang="ja-JP" altLang="en-US" dirty="0" smtClean="0"/>
              <a:t>英国系、の意）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押引異音</a:t>
            </a:r>
            <a:r>
              <a:rPr lang="ja-JP" altLang="en-US" dirty="0" smtClean="0"/>
              <a:t>。正式には「英国系ドイツ式」と呼ぶ。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3.</a:t>
            </a:r>
            <a:r>
              <a:rPr lang="ja-JP" altLang="en-US" dirty="0" smtClean="0"/>
              <a:t>その他</a:t>
            </a:r>
            <a:r>
              <a:rPr lang="en-US" altLang="ja-JP" dirty="0" smtClean="0"/>
              <a:t>(</a:t>
            </a:r>
            <a:r>
              <a:rPr lang="ja-JP" altLang="en-US" dirty="0" smtClean="0"/>
              <a:t>日本では希少楽器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lang="ja-JP" altLang="en-US" dirty="0"/>
              <a:t>ジャーマン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</a:t>
            </a:r>
            <a:r>
              <a:rPr lang="ja-JP" altLang="en-US" dirty="0"/>
              <a:t>ドイツ式。</a:t>
            </a:r>
            <a:r>
              <a:rPr lang="ja-JP" altLang="en-US" dirty="0" smtClean="0"/>
              <a:t>ケムニッツァー、など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r>
              <a:rPr kumimoji="1" lang="ja-JP" altLang="en-US" dirty="0" smtClean="0"/>
              <a:t>　　デュエット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フラングロ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バンドネオンも元は「タンゴ・コンサーティーナ」</a:t>
            </a:r>
            <a:endParaRPr kumimoji="1" lang="en-US" altLang="ja-JP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250409"/>
      </p:ext>
    </p:extLst>
  </p:cSld>
  <p:clrMapOvr>
    <a:masterClrMapping/>
  </p:clrMapOvr>
  <p:transition spd="slow" advTm="1161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イングリッシュ </a:t>
            </a:r>
            <a:r>
              <a:rPr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と </a:t>
            </a:r>
            <a:r>
              <a:rPr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アングロ</a:t>
            </a:r>
            <a:endParaRPr kumimoji="1" lang="ja-JP" altLang="en-US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KATO Toru\Desktop\concertin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89872"/>
      </p:ext>
    </p:extLst>
  </p:cSld>
  <p:clrMapOvr>
    <a:masterClrMapping/>
  </p:clrMapOvr>
  <p:transition spd="slow" advTm="4968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アングロ</a:t>
            </a:r>
            <a:r>
              <a:rPr kumimoji="1" lang="ja-JP" altLang="en-US" dirty="0" smtClean="0"/>
              <a:t>について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ボタンの数と「キー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調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</a:rPr>
              <a:t>」に注意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例　</a:t>
            </a:r>
            <a:r>
              <a:rPr lang="en-US" altLang="ja-JP" dirty="0" smtClean="0"/>
              <a:t>CG</a:t>
            </a:r>
            <a:r>
              <a:rPr lang="ja-JP" altLang="en-US" dirty="0" smtClean="0"/>
              <a:t>調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ハ長調とト長調の音階のボタン</a:t>
            </a:r>
            <a:r>
              <a:rPr lang="en-US" altLang="ja-JP" dirty="0" smtClean="0"/>
              <a:t>)</a:t>
            </a:r>
          </a:p>
          <a:p>
            <a:pPr marL="0" indent="0" algn="ctr">
              <a:buNone/>
            </a:pPr>
            <a:r>
              <a:rPr kumimoji="1" lang="en-US" altLang="ja-JP" dirty="0" smtClean="0"/>
              <a:t>    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ボタン、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ボタン、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ボタン</a:t>
            </a:r>
            <a:endParaRPr kumimoji="1" lang="ja-JP" altLang="en-US" dirty="0"/>
          </a:p>
        </p:txBody>
      </p:sp>
      <p:pic>
        <p:nvPicPr>
          <p:cNvPr id="4098" name="Picture 2" descr="C:\Users\katotoru20110819\Desktop\concertina201402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9"/>
            <a:ext cx="8313651" cy="34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91312"/>
      </p:ext>
    </p:extLst>
  </p:cSld>
  <p:clrMapOvr>
    <a:masterClrMapping/>
  </p:clrMapOvr>
  <p:transition spd="slow" advTm="5633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基本</a:t>
            </a:r>
            <a:r>
              <a:rPr kumimoji="1" lang="en-US" altLang="ja-JP" b="1" dirty="0" smtClean="0"/>
              <a:t>6</a:t>
            </a:r>
            <a:r>
              <a:rPr kumimoji="1" lang="ja-JP" altLang="en-US" b="1" dirty="0" smtClean="0"/>
              <a:t>ボタン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6</a:t>
            </a:r>
            <a:r>
              <a:rPr lang="ja-JP" altLang="en-US" dirty="0" smtClean="0"/>
              <a:t>個のボタンで</a:t>
            </a:r>
            <a:r>
              <a:rPr lang="en-US" altLang="ja-JP" dirty="0" smtClean="0"/>
              <a:t>12</a:t>
            </a:r>
            <a:r>
              <a:rPr lang="ja-JP" altLang="en-US" dirty="0" smtClean="0"/>
              <a:t>全音が弾ける</a:t>
            </a:r>
            <a:r>
              <a:rPr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C:\Users\katotoru20110819\Desktop\concertina201402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3"/>
            <a:ext cx="8352928" cy="37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41874"/>
      </p:ext>
    </p:extLst>
  </p:cSld>
  <p:clrMapOvr>
    <a:masterClrMapping/>
  </p:clrMapOvr>
  <p:transition spd="slow" advTm="7039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8292999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</a:t>
            </a:r>
            <a:r>
              <a:rPr lang="ja-JP" altLang="en-US" dirty="0" smtClean="0"/>
              <a:t>コンサーティーナ（</a:t>
            </a:r>
            <a:r>
              <a:rPr lang="en-US" altLang="ja-JP" dirty="0" smtClean="0"/>
              <a:t>W-40-M)</a:t>
            </a:r>
            <a:r>
              <a:rPr lang="ja-JP" altLang="en-US" dirty="0" smtClean="0"/>
              <a:t>の音域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ピアノと</a:t>
            </a:r>
            <a:r>
              <a:rPr lang="ja-JP" altLang="en-US" dirty="0"/>
              <a:t>比較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重量比は約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対</a:t>
            </a:r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音域は約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対</a:t>
            </a:r>
            <a:r>
              <a:rPr kumimoji="1" lang="en-US" altLang="ja-JP" dirty="0" smtClean="0"/>
              <a:t>1</a:t>
            </a:r>
          </a:p>
          <a:p>
            <a:r>
              <a:rPr lang="ja-JP" altLang="en-US" dirty="0"/>
              <a:t>コンサーティーナ</a:t>
            </a:r>
            <a:r>
              <a:rPr kumimoji="1" lang="ja-JP" altLang="en-US" dirty="0" smtClean="0"/>
              <a:t>の音域は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オクターヴだが、「両端」は飛び石的な変則配置になっている。</a:t>
            </a:r>
            <a:endParaRPr kumimoji="1" lang="ja-JP" altLang="en-US" dirty="0"/>
          </a:p>
        </p:txBody>
      </p:sp>
      <p:pic>
        <p:nvPicPr>
          <p:cNvPr id="6147" name="Picture 3" descr="C:\Users\katotoru20110819\Desktop\keyboard40c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29001"/>
            <a:ext cx="8292999" cy="27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50407"/>
      </p:ext>
    </p:extLst>
  </p:cSld>
  <p:clrMapOvr>
    <a:masterClrMapping/>
  </p:clrMapOvr>
  <p:transition spd="slow" advTm="10017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アングロ</a:t>
            </a:r>
            <a:r>
              <a:rPr kumimoji="1" lang="ja-JP" altLang="en-US" dirty="0" smtClean="0"/>
              <a:t>のボタン数と性能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sz="3800" dirty="0" smtClean="0"/>
              <a:t>20</a:t>
            </a:r>
            <a:r>
              <a:rPr lang="ja-JP" altLang="en-US" sz="3800" dirty="0" smtClean="0"/>
              <a:t>ボタン</a:t>
            </a:r>
            <a:endParaRPr lang="en-US" altLang="ja-JP" sz="3800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出せる音は限られるが、味わい深い。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ハーモニカ的</a:t>
            </a:r>
            <a:r>
              <a:rPr lang="ja-JP" altLang="en-US" dirty="0" smtClean="0"/>
              <a:t>に弾くならこれ。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sz="3800" dirty="0" smtClean="0"/>
              <a:t>30</a:t>
            </a:r>
            <a:r>
              <a:rPr kumimoji="1" lang="ja-JP" altLang="en-US" sz="3800" dirty="0" smtClean="0"/>
              <a:t>ボタン</a:t>
            </a:r>
            <a:endParaRPr kumimoji="1" lang="en-US" altLang="ja-JP" sz="3800" dirty="0" smtClean="0"/>
          </a:p>
          <a:p>
            <a:pPr marL="0" indent="0">
              <a:buNone/>
            </a:pPr>
            <a:r>
              <a:rPr lang="ja-JP" altLang="en-US" dirty="0"/>
              <a:t>　半音階</a:t>
            </a:r>
            <a:r>
              <a:rPr lang="ja-JP" altLang="en-US" dirty="0" smtClean="0"/>
              <a:t>も網羅。アイリッシュ音楽でよく使う。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バイオリン的</a:t>
            </a:r>
            <a:r>
              <a:rPr lang="ja-JP" altLang="en-US" dirty="0" smtClean="0"/>
              <a:t>に旋律を弾くならこれ。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sz="3800" dirty="0" smtClean="0"/>
              <a:t>40</a:t>
            </a:r>
            <a:r>
              <a:rPr kumimoji="1" lang="ja-JP" altLang="en-US" sz="3800" dirty="0" smtClean="0"/>
              <a:t>ボタン</a:t>
            </a:r>
            <a:endParaRPr kumimoji="1" lang="en-US" altLang="ja-JP" sz="38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準「完全楽器」。アニソンなども弾ける。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ギター的</a:t>
            </a:r>
            <a:r>
              <a:rPr lang="ja-JP" altLang="en-US" dirty="0" smtClean="0"/>
              <a:t>にコード伴奏を弾くもよし、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アコーディオン</a:t>
            </a:r>
            <a:r>
              <a:rPr lang="ja-JP" altLang="en-US" dirty="0" smtClean="0">
                <a:solidFill>
                  <a:srgbClr val="FF0000"/>
                </a:solidFill>
              </a:rPr>
              <a:t>的</a:t>
            </a:r>
            <a:r>
              <a:rPr lang="ja-JP" altLang="en-US" dirty="0" smtClean="0"/>
              <a:t>に主旋律と伴奏を同時に弾くもよし。</a:t>
            </a:r>
            <a:endParaRPr lang="en-US" altLang="ja-JP" dirty="0" smtClean="0"/>
          </a:p>
        </p:txBody>
      </p:sp>
      <p:pic>
        <p:nvPicPr>
          <p:cNvPr id="2050" name="Picture 2" descr="C:\Users\KATO Toru\Desktop\acco-bastari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85" y="1443637"/>
            <a:ext cx="1654819" cy="12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O Toru\Desktop\acco-bastari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96951"/>
            <a:ext cx="1542604" cy="11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O Toru\Desktop\acco-bastari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444774" cy="10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383832"/>
      </p:ext>
    </p:extLst>
  </p:cSld>
  <p:clrMapOvr>
    <a:masterClrMapping/>
  </p:clrMapOvr>
  <p:transition spd="slow" advTm="1052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アングロ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W-40-M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のボタン配列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バンドネオンより簡単！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4400" dirty="0" smtClean="0"/>
              <a:t>①</a:t>
            </a:r>
            <a:r>
              <a:rPr lang="ja-JP" altLang="en-US" sz="4400" dirty="0" smtClean="0">
                <a:solidFill>
                  <a:srgbClr val="FF0000"/>
                </a:solidFill>
              </a:rPr>
              <a:t>中段</a:t>
            </a:r>
            <a:r>
              <a:rPr lang="ja-JP" altLang="en-US" sz="4400" dirty="0" smtClean="0"/>
              <a:t> → ②</a:t>
            </a:r>
            <a:r>
              <a:rPr lang="ja-JP" altLang="en-US" sz="4400" dirty="0" smtClean="0">
                <a:solidFill>
                  <a:srgbClr val="FF0000"/>
                </a:solidFill>
              </a:rPr>
              <a:t>下段</a:t>
            </a:r>
            <a:r>
              <a:rPr lang="ja-JP" altLang="en-US" sz="4400" dirty="0" smtClean="0"/>
              <a:t> → ③</a:t>
            </a:r>
            <a:r>
              <a:rPr lang="ja-JP" altLang="en-US" sz="4400" dirty="0" smtClean="0">
                <a:solidFill>
                  <a:srgbClr val="FF0000"/>
                </a:solidFill>
              </a:rPr>
              <a:t>上段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4000" dirty="0" smtClean="0"/>
              <a:t>1.</a:t>
            </a:r>
            <a:r>
              <a:rPr lang="ja-JP" altLang="en-US" sz="4000" dirty="0" smtClean="0"/>
              <a:t>まずは中段の「</a:t>
            </a:r>
            <a:r>
              <a:rPr lang="ja-JP" altLang="en-US" sz="4000" dirty="0" smtClean="0">
                <a:solidFill>
                  <a:srgbClr val="FF0000"/>
                </a:solidFill>
              </a:rPr>
              <a:t>基本</a:t>
            </a:r>
            <a:r>
              <a:rPr lang="en-US" altLang="ja-JP" sz="4000" dirty="0" smtClean="0">
                <a:solidFill>
                  <a:srgbClr val="FF0000"/>
                </a:solidFill>
              </a:rPr>
              <a:t>6</a:t>
            </a:r>
            <a:r>
              <a:rPr lang="ja-JP" altLang="en-US" sz="4000" dirty="0" smtClean="0">
                <a:solidFill>
                  <a:srgbClr val="FF0000"/>
                </a:solidFill>
              </a:rPr>
              <a:t>ボタン</a:t>
            </a:r>
            <a:r>
              <a:rPr lang="ja-JP" altLang="en-US" sz="4000" dirty="0" smtClean="0"/>
              <a:t>」を。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en-US" altLang="ja-JP" sz="4000" dirty="0" smtClean="0"/>
              <a:t>2.</a:t>
            </a:r>
            <a:r>
              <a:rPr kumimoji="1" lang="ja-JP" altLang="en-US" sz="4000" dirty="0" smtClean="0"/>
              <a:t>全音</a:t>
            </a:r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ピアノの白鍵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は中段と下段で。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en-US" altLang="ja-JP" sz="4000" dirty="0" smtClean="0"/>
              <a:t>3.</a:t>
            </a:r>
            <a:r>
              <a:rPr lang="ja-JP" altLang="en-US" sz="4000" dirty="0" smtClean="0"/>
              <a:t>半音</a:t>
            </a:r>
            <a:r>
              <a:rPr lang="en-US" altLang="ja-JP" sz="4000" dirty="0" smtClean="0"/>
              <a:t>(</a:t>
            </a:r>
            <a:r>
              <a:rPr lang="ja-JP" altLang="en-US" sz="4000" dirty="0" smtClean="0"/>
              <a:t>ピアノの黒鍵</a:t>
            </a:r>
            <a:r>
              <a:rPr lang="en-US" altLang="ja-JP" sz="4000" dirty="0" smtClean="0"/>
              <a:t>)</a:t>
            </a:r>
            <a:r>
              <a:rPr lang="ja-JP" altLang="en-US" sz="4000" dirty="0" smtClean="0"/>
              <a:t>は上段で。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en-US" altLang="ja-JP" sz="4000" dirty="0" smtClean="0"/>
              <a:t>4.</a:t>
            </a:r>
            <a:r>
              <a:rPr kumimoji="1" lang="ja-JP" altLang="en-US" sz="4000" dirty="0" smtClean="0"/>
              <a:t>慣れたらコード</a:t>
            </a:r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和音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も。</a:t>
            </a:r>
            <a:endParaRPr kumimoji="1" lang="ja-JP" alt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520758"/>
      </p:ext>
    </p:extLst>
  </p:cSld>
  <p:clrMapOvr>
    <a:masterClrMapping/>
  </p:clrMapOvr>
  <p:transition spd="slow" advTm="151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14326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和音コード表（</a:t>
            </a:r>
            <a:r>
              <a:rPr kumimoji="1" lang="en-US" altLang="ja-JP" dirty="0" smtClean="0"/>
              <a:t>W-40-M</a:t>
            </a:r>
            <a:r>
              <a:rPr kumimoji="1" lang="ja-JP" altLang="en-US" dirty="0" smtClean="0"/>
              <a:t>用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 descr="C:\Users\katotoru20110819\Desktop\ch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8" y="251423"/>
            <a:ext cx="7899896" cy="63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79841"/>
      </p:ext>
    </p:extLst>
  </p:cSld>
  <p:clrMapOvr>
    <a:masterClrMapping/>
  </p:clrMapOvr>
  <p:transition spd="slow" advTm="6313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</a:t>
            </a:r>
            <a:endParaRPr kumimoji="1"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248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　楽器は、正しく弾けば、手や指が痛くなることは絶対にありません。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dirty="0" smtClean="0"/>
              <a:t>もし痛くなるなら、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楽器のサイズ</a:t>
            </a:r>
            <a:r>
              <a:rPr lang="ja-JP" altLang="en-US" dirty="0" smtClean="0"/>
              <a:t>や</a:t>
            </a:r>
          </a:p>
          <a:p>
            <a:pPr marL="0" indent="0">
              <a:buNone/>
            </a:pPr>
            <a:r>
              <a:rPr lang="ja-JP" altLang="en-US" dirty="0" smtClean="0"/>
              <a:t>弾く</a:t>
            </a:r>
            <a:r>
              <a:rPr lang="ja-JP" altLang="en-US" dirty="0" smtClean="0">
                <a:solidFill>
                  <a:srgbClr val="FF0000"/>
                </a:solidFill>
              </a:rPr>
              <a:t>姿勢</a:t>
            </a:r>
            <a:r>
              <a:rPr lang="ja-JP" altLang="en-US" dirty="0" smtClean="0"/>
              <a:t>、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バンド</a:t>
            </a:r>
            <a:r>
              <a:rPr lang="ja-JP" altLang="en-US" dirty="0" smtClean="0"/>
              <a:t>などに、</a:t>
            </a:r>
          </a:p>
          <a:p>
            <a:pPr marL="0" indent="0">
              <a:buNone/>
            </a:pPr>
            <a:r>
              <a:rPr lang="ja-JP" altLang="en-US" dirty="0" smtClean="0"/>
              <a:t>問題があります。</a:t>
            </a:r>
            <a:endParaRPr lang="en-US" altLang="ja-JP" dirty="0" smtClean="0"/>
          </a:p>
        </p:txBody>
      </p:sp>
      <p:pic>
        <p:nvPicPr>
          <p:cNvPr id="3074" name="Picture 2" descr="C:\Users\KATO Toru\Desktop\20140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767123"/>
      </p:ext>
    </p:extLst>
  </p:cSld>
  <p:clrMapOvr>
    <a:masterClrMapping/>
  </p:clrMapOvr>
  <p:transition spd="slow" advTm="86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>
                <a:hlinkClick r:id="rId2"/>
              </a:rPr>
              <a:t>テレビの</a:t>
            </a:r>
            <a:r>
              <a:rPr lang="en-US" altLang="ja-JP" sz="2800" dirty="0" smtClean="0">
                <a:hlinkClick r:id="rId2"/>
              </a:rPr>
              <a:t>CM</a:t>
            </a:r>
            <a:r>
              <a:rPr lang="ja-JP" altLang="en-US" sz="2800" dirty="0" smtClean="0">
                <a:hlinkClick r:id="rId2"/>
              </a:rPr>
              <a:t>　　</a:t>
            </a:r>
            <a:r>
              <a:rPr lang="ja-JP" altLang="en-US" sz="1600" dirty="0" smtClean="0">
                <a:hlinkClick r:id="rId2"/>
              </a:rPr>
              <a:t>　</a:t>
            </a:r>
            <a:r>
              <a:rPr lang="en-US" altLang="ja-JP" sz="1600" dirty="0" smtClean="0">
                <a:hlinkClick r:id="rId2"/>
              </a:rPr>
              <a:t>http</a:t>
            </a:r>
            <a:r>
              <a:rPr lang="en-US" altLang="ja-JP" sz="1600" dirty="0">
                <a:hlinkClick r:id="rId2"/>
              </a:rPr>
              <a:t>://youtu.be/BhuvDiHg5tc</a:t>
            </a:r>
            <a:endParaRPr kumimoji="1" lang="ja-JP" altLang="en-US" sz="1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http</a:t>
            </a:r>
            <a:r>
              <a:rPr lang="en-US" altLang="ja-JP" dirty="0"/>
              <a:t>://youtu.be/BhuvDiHg5tc</a:t>
            </a:r>
            <a:endParaRPr kumimoji="1" lang="ja-JP" altLang="en-US" dirty="0"/>
          </a:p>
        </p:txBody>
      </p:sp>
      <p:pic>
        <p:nvPicPr>
          <p:cNvPr id="3074" name="Picture 2" descr="C:\Users\katotoru20110819\Desktop\2014gak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52736"/>
            <a:ext cx="7993275" cy="54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42516"/>
      </p:ext>
    </p:extLst>
  </p:cSld>
  <p:clrMapOvr>
    <a:masterClrMapping/>
  </p:clrMapOvr>
  <p:transition spd="slow" advTm="4854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>
          <a:xfrm>
            <a:off x="6732240" y="620688"/>
            <a:ext cx="1954560" cy="5505476"/>
          </a:xfrm>
        </p:spPr>
        <p:txBody>
          <a:bodyPr/>
          <a:lstStyle/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アマチュア</a:t>
            </a:r>
            <a:r>
              <a:rPr lang="ja-JP" altLang="en-US" dirty="0" smtClean="0"/>
              <a:t>奏者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加藤徹の提案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7544" y="476672"/>
            <a:ext cx="6009456" cy="5649492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★</a:t>
            </a:r>
            <a:r>
              <a:rPr kumimoji="1" lang="ja-JP" altLang="en-US" dirty="0" smtClean="0">
                <a:solidFill>
                  <a:srgbClr val="FF0000"/>
                </a:solidFill>
              </a:rPr>
              <a:t>他の楽器</a:t>
            </a:r>
            <a:r>
              <a:rPr kumimoji="1" lang="ja-JP" altLang="en-US" dirty="0" smtClean="0"/>
              <a:t>や、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歌</a:t>
            </a:r>
            <a:r>
              <a:rPr lang="ja-JP" altLang="en-US" dirty="0"/>
              <a:t>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ダンス</a:t>
            </a:r>
            <a:r>
              <a:rPr kumimoji="1" lang="ja-JP" altLang="en-US" dirty="0" smtClean="0"/>
              <a:t>と合わせて練習してみよう。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★</a:t>
            </a:r>
            <a:r>
              <a:rPr lang="ja-JP" altLang="en-US" dirty="0" smtClean="0"/>
              <a:t>自分で</a:t>
            </a:r>
            <a:r>
              <a:rPr kumimoji="1" lang="ja-JP" altLang="en-US" dirty="0" smtClean="0"/>
              <a:t>研究</a:t>
            </a:r>
            <a:r>
              <a:rPr lang="ja-JP" altLang="en-US" dirty="0" smtClean="0"/>
              <a:t>し、自分なりに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工夫</a:t>
            </a:r>
            <a:r>
              <a:rPr lang="ja-JP" altLang="en-US" dirty="0" smtClean="0">
                <a:solidFill>
                  <a:srgbClr val="FF0000"/>
                </a:solidFill>
              </a:rPr>
              <a:t>する過程を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楽しもう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★できないことはあきらめよう。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できることを楽しもう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★</a:t>
            </a:r>
            <a:r>
              <a:rPr kumimoji="1" lang="ja-JP" altLang="en-US" dirty="0" smtClean="0">
                <a:solidFill>
                  <a:srgbClr val="FF0000"/>
                </a:solidFill>
              </a:rPr>
              <a:t>楽器のことは楽器に訊こう</a:t>
            </a:r>
            <a:r>
              <a:rPr kumimoji="1" lang="ja-JP" altLang="en-US" dirty="0" smtClean="0"/>
              <a:t>。</a:t>
            </a:r>
          </a:p>
          <a:p>
            <a:pPr marL="0" indent="0">
              <a:buNone/>
            </a:pPr>
            <a:r>
              <a:rPr lang="ja-JP" altLang="en-US" dirty="0"/>
              <a:t>自分</a:t>
            </a:r>
            <a:r>
              <a:rPr lang="ja-JP" altLang="en-US" dirty="0" smtClean="0"/>
              <a:t>と楽器の「二灯」を頼ろう。</a:t>
            </a:r>
            <a:endParaRPr kumimoji="1" lang="ja-JP" altLang="en-US" dirty="0"/>
          </a:p>
        </p:txBody>
      </p:sp>
      <p:pic>
        <p:nvPicPr>
          <p:cNvPr id="1026" name="Picture 2" descr="C:\Users\KATO Toru\Desktop\2014053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139003" cy="16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053047"/>
      </p:ext>
    </p:extLst>
  </p:cSld>
  <p:clrMapOvr>
    <a:masterClrMapping/>
  </p:clrMapOvr>
  <p:transition spd="slow" advTm="111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ご清聴ありがとう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ございました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dirty="0"/>
              <a:t>2014-6-22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kumimoji="1" lang="ja-JP" altLang="en-US" sz="4800" dirty="0"/>
          </a:p>
        </p:txBody>
      </p:sp>
      <p:pic>
        <p:nvPicPr>
          <p:cNvPr id="5122" name="Picture 2" descr="C:\Users\katotoru20110819\Desktop\aki-TOHRU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97080" cy="40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TO Toru\Desktop\キャプチャ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2" y="1844824"/>
            <a:ext cx="8183588" cy="6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ATO Toru\Desktop\33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7" y="2636912"/>
            <a:ext cx="8946674" cy="6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65515"/>
      </p:ext>
    </p:extLst>
  </p:cSld>
  <p:clrMapOvr>
    <a:masterClrMapping/>
  </p:clrMapOvr>
  <p:transition spd="slow" advTm="816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実は、ときどき見かける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C:\Users\KATO Toru\Pictures\concertina1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6" y="292182"/>
            <a:ext cx="4573921" cy="3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O Toru\Pictures\concertina-maadadayo1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5047208" cy="28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TO Toru\Pictures\Accoconcertin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08920"/>
            <a:ext cx="2870449" cy="40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ATO Toru\Pictures\concertina-ojamajo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74934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TO Toru\Pictures\concertina-2013froz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46" y="1268760"/>
            <a:ext cx="6461141" cy="45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946025"/>
      </p:ext>
    </p:extLst>
  </p:cSld>
  <p:clrMapOvr>
    <a:masterClrMapping/>
  </p:clrMapOvr>
  <p:transition spd="slow" advTm="128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縦書きタイトル 3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3200" dirty="0"/>
              <a:t>金子元</a:t>
            </a:r>
            <a:r>
              <a:rPr lang="ja-JP" altLang="en-US" sz="3200" dirty="0" smtClean="0"/>
              <a:t>孝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金子万久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/>
            </a:r>
            <a:br>
              <a:rPr lang="ja-JP" altLang="en-US" sz="3200" dirty="0" smtClean="0"/>
            </a:br>
            <a:r>
              <a:rPr lang="en-US" altLang="ja-JP" sz="3200" dirty="0" smtClean="0"/>
              <a:t>『</a:t>
            </a:r>
            <a:r>
              <a:rPr lang="ja-JP" altLang="en-US" sz="3200" dirty="0"/>
              <a:t>アコーディオン</a:t>
            </a:r>
            <a:r>
              <a:rPr lang="ja-JP" altLang="en-US" sz="3200" dirty="0" err="1"/>
              <a:t>愉し</a:t>
            </a:r>
            <a:r>
              <a:rPr lang="en-US" altLang="ja-JP" sz="3200" dirty="0"/>
              <a:t>』</a:t>
            </a:r>
            <a:endParaRPr kumimoji="1" lang="ja-JP" altLang="en-US" sz="3200" dirty="0"/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57200" y="260649"/>
            <a:ext cx="6347048" cy="5865516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3500" dirty="0">
                <a:latin typeface="+mj-ea"/>
                <a:ea typeface="+mj-ea"/>
              </a:rPr>
              <a:t>p.65</a:t>
            </a:r>
            <a:r>
              <a:rPr lang="ja-JP" altLang="en-US" sz="3500" dirty="0" smtClean="0">
                <a:latin typeface="+mj-ea"/>
                <a:ea typeface="+mj-ea"/>
              </a:rPr>
              <a:t>　</a:t>
            </a:r>
            <a:r>
              <a:rPr lang="en-US" altLang="ja-JP" sz="3500" dirty="0" smtClean="0">
                <a:latin typeface="+mj-ea"/>
                <a:ea typeface="+mj-ea"/>
              </a:rPr>
              <a:t>&lt;</a:t>
            </a:r>
            <a:r>
              <a:rPr lang="ja-JP" altLang="en-US" sz="3500" dirty="0">
                <a:latin typeface="+mj-ea"/>
                <a:ea typeface="+mj-ea"/>
              </a:rPr>
              <a:t>貧乏人のピアノ</a:t>
            </a:r>
            <a:r>
              <a:rPr lang="en-US" altLang="ja-JP" sz="3500" dirty="0">
                <a:latin typeface="+mj-ea"/>
                <a:ea typeface="+mj-ea"/>
              </a:rPr>
              <a:t>&gt;</a:t>
            </a:r>
            <a:r>
              <a:rPr lang="ja-JP" altLang="en-US" sz="3500" dirty="0" err="1">
                <a:latin typeface="+mj-ea"/>
                <a:ea typeface="+mj-ea"/>
              </a:rPr>
              <a:t>って</a:t>
            </a:r>
            <a:r>
              <a:rPr lang="ja-JP" altLang="en-US" sz="3500" dirty="0">
                <a:latin typeface="+mj-ea"/>
                <a:ea typeface="+mj-ea"/>
              </a:rPr>
              <a:t>唄知ってるかね？　この時代の</a:t>
            </a:r>
            <a:r>
              <a:rPr lang="ja-JP" altLang="en-US" sz="3500" dirty="0" smtClean="0">
                <a:latin typeface="+mj-ea"/>
                <a:ea typeface="+mj-ea"/>
              </a:rPr>
              <a:t>アコーディオン</a:t>
            </a:r>
            <a:r>
              <a:rPr lang="ja-JP" altLang="en-US" sz="3500" dirty="0">
                <a:latin typeface="+mj-ea"/>
                <a:ea typeface="+mj-ea"/>
              </a:rPr>
              <a:t>って本当に安くて手軽で易しく弾けたんだ。</a:t>
            </a:r>
            <a:r>
              <a:rPr lang="ja-JP" altLang="en-US" sz="3500" dirty="0">
                <a:solidFill>
                  <a:srgbClr val="FF0000"/>
                </a:solidFill>
                <a:latin typeface="+mj-ea"/>
                <a:ea typeface="+mj-ea"/>
              </a:rPr>
              <a:t>田舎でもどこの家庭にも小型の</a:t>
            </a:r>
            <a:r>
              <a:rPr lang="ja-JP" altLang="en-US" sz="3500" dirty="0" smtClean="0">
                <a:solidFill>
                  <a:srgbClr val="FF0000"/>
                </a:solidFill>
                <a:latin typeface="+mj-ea"/>
                <a:ea typeface="+mj-ea"/>
              </a:rPr>
              <a:t>アコーディオン</a:t>
            </a:r>
            <a:r>
              <a:rPr lang="ja-JP" altLang="en-US" sz="3500" dirty="0">
                <a:solidFill>
                  <a:srgbClr val="FF0000"/>
                </a:solidFill>
                <a:latin typeface="+mj-ea"/>
                <a:ea typeface="+mj-ea"/>
              </a:rPr>
              <a:t>がころがってるようなこの楽器のいわば</a:t>
            </a:r>
            <a:r>
              <a:rPr lang="ja-JP" altLang="en-US" sz="3500" dirty="0" smtClean="0">
                <a:solidFill>
                  <a:srgbClr val="FF0000"/>
                </a:solidFill>
                <a:latin typeface="+mj-ea"/>
                <a:ea typeface="+mj-ea"/>
              </a:rPr>
              <a:t>ルーツ</a:t>
            </a:r>
            <a:r>
              <a:rPr lang="ja-JP" altLang="en-US" sz="3500" dirty="0">
                <a:latin typeface="+mj-ea"/>
                <a:ea typeface="+mj-ea"/>
              </a:rPr>
              <a:t>に少しぐらい戻したいよ・・・</a:t>
            </a:r>
            <a:r>
              <a:rPr lang="ja-JP" altLang="en-US" sz="3500" dirty="0" smtClean="0">
                <a:latin typeface="+mj-ea"/>
                <a:ea typeface="+mj-ea"/>
              </a:rPr>
              <a:t>アコ普及</a:t>
            </a:r>
            <a:r>
              <a:rPr lang="ja-JP" altLang="en-US" sz="3500" dirty="0">
                <a:latin typeface="+mj-ea"/>
                <a:ea typeface="+mj-ea"/>
              </a:rPr>
              <a:t>協会会長としてはね</a:t>
            </a:r>
            <a:r>
              <a:rPr lang="ja-JP" altLang="en-US" sz="3500" dirty="0" smtClean="0">
                <a:latin typeface="+mj-ea"/>
                <a:ea typeface="+mj-ea"/>
              </a:rPr>
              <a:t>。</a:t>
            </a:r>
          </a:p>
          <a:p>
            <a:pPr marL="0" indent="0">
              <a:buNone/>
            </a:pPr>
            <a:endParaRPr kumimoji="1" lang="ja-JP" altLang="en-US" sz="3600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  <a:p>
            <a:pPr marL="0" indent="0">
              <a:buNone/>
            </a:pPr>
            <a:r>
              <a:rPr lang="en-US" altLang="ja-JP" sz="2800" b="1" dirty="0" smtClean="0"/>
              <a:t>※</a:t>
            </a:r>
            <a:r>
              <a:rPr lang="ja-JP" altLang="en-US" sz="2800" b="1" dirty="0" smtClean="0"/>
              <a:t>貧乏人</a:t>
            </a:r>
            <a:r>
              <a:rPr lang="ja-JP" altLang="en-US" sz="2800" b="1" dirty="0"/>
              <a:t>の</a:t>
            </a:r>
            <a:r>
              <a:rPr lang="ja-JP" altLang="en-US" sz="2800" b="1" dirty="0" smtClean="0"/>
              <a:t>ピアノ</a:t>
            </a:r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　</a:t>
            </a:r>
            <a:r>
              <a:rPr lang="en-US" altLang="ja-JP" sz="2800" b="1" i="1" dirty="0" smtClean="0">
                <a:hlinkClick r:id="rId3"/>
              </a:rPr>
              <a:t>Le </a:t>
            </a:r>
            <a:r>
              <a:rPr lang="en-US" altLang="ja-JP" sz="2800" b="1" i="1" dirty="0">
                <a:hlinkClick r:id="rId3"/>
              </a:rPr>
              <a:t>piano du </a:t>
            </a:r>
            <a:r>
              <a:rPr lang="en-US" altLang="ja-JP" sz="2800" b="1" i="1" dirty="0" err="1">
                <a:hlinkClick r:id="rId3"/>
              </a:rPr>
              <a:t>pauvre</a:t>
            </a:r>
            <a:r>
              <a:rPr lang="ja-JP" altLang="en-US" sz="3600" b="1" dirty="0"/>
              <a:t>　　</a:t>
            </a:r>
            <a:endParaRPr kumimoji="1" lang="ja-JP" altLang="en-US" sz="3600" dirty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36" y="4077073"/>
            <a:ext cx="1446418" cy="2049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697792"/>
      </p:ext>
    </p:extLst>
  </p:cSld>
  <p:clrMapOvr>
    <a:masterClrMapping/>
  </p:clrMapOvr>
  <p:transition spd="slow" advTm="88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縦書きタイトル 6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p.14 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どんな楽器だって独奏もでき、伴奏も、重奏も合奏も出来るんだ。</a:t>
            </a:r>
            <a:r>
              <a:rPr lang="ja-JP" altLang="en-US" dirty="0">
                <a:latin typeface="+mj-ea"/>
                <a:ea typeface="+mj-ea"/>
              </a:rPr>
              <a:t>大体君たちそれで歌の伴奏してるつもり？　ただ歌と一緒に独奏してるだけでしょ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 smtClean="0">
                <a:latin typeface="+mj-ea"/>
                <a:ea typeface="+mj-ea"/>
              </a:rPr>
              <a:t>P.47 </a:t>
            </a:r>
            <a:r>
              <a:rPr lang="ja-JP" altLang="en-US" dirty="0">
                <a:latin typeface="+mj-ea"/>
                <a:ea typeface="+mj-ea"/>
              </a:rPr>
              <a:t>アコーディオンはむずかしいか</a:t>
            </a:r>
            <a:r>
              <a:rPr lang="en-US" altLang="ja-JP" dirty="0">
                <a:latin typeface="+mj-ea"/>
                <a:ea typeface="+mj-ea"/>
              </a:rPr>
              <a:t>? </a:t>
            </a:r>
            <a:r>
              <a:rPr lang="ja-JP" altLang="en-US" dirty="0">
                <a:latin typeface="+mj-ea"/>
                <a:ea typeface="+mj-ea"/>
              </a:rPr>
              <a:t>やさしいか</a:t>
            </a:r>
            <a:r>
              <a:rPr lang="en-US" altLang="ja-JP" dirty="0">
                <a:latin typeface="+mj-ea"/>
                <a:ea typeface="+mj-ea"/>
              </a:rPr>
              <a:t>?</a:t>
            </a:r>
            <a:r>
              <a:rPr lang="ja-JP" altLang="en-US" dirty="0">
                <a:latin typeface="+mj-ea"/>
                <a:ea typeface="+mj-ea"/>
              </a:rPr>
              <a:t>　・・・今までを振り返って、そんなこと私には考える余裕なかった。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自分が好きならやるしきゃないんだ。</a:t>
            </a:r>
            <a:endParaRPr kumimoji="1" lang="ja-JP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820"/>
            <a:ext cx="2215783" cy="6517008"/>
          </a:xfrm>
          <a:prstGeom prst="rect">
            <a:avLst/>
          </a:prstGeom>
        </p:spPr>
      </p:pic>
      <p:pic>
        <p:nvPicPr>
          <p:cNvPr id="1026" name="Picture 2" descr="C:\Users\KATO Toru\Desktop\kg-kaneko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79"/>
            <a:ext cx="1143520" cy="11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790318"/>
      </p:ext>
    </p:extLst>
  </p:cSld>
  <p:clrMapOvr>
    <a:masterClrMapping/>
  </p:clrMapOvr>
  <p:transition spd="slow" advTm="98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2">
                    <a:lumMod val="10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どこで弾くか？</a:t>
            </a:r>
            <a:endParaRPr kumimoji="1" lang="ja-JP" altLang="en-US" dirty="0">
              <a:solidFill>
                <a:schemeClr val="bg2">
                  <a:lumMod val="10000"/>
                </a:schemeClr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hlinkClick r:id="rId3"/>
              </a:rPr>
              <a:t>自宅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>
                <a:hlinkClick r:id="rId4"/>
              </a:rPr>
              <a:t>車の中</a:t>
            </a:r>
            <a:r>
              <a:rPr lang="ja-JP" altLang="en-US" dirty="0"/>
              <a:t>、</a:t>
            </a:r>
            <a:r>
              <a:rPr kumimoji="1" lang="ja-JP" altLang="en-US" dirty="0" smtClean="0"/>
              <a:t>楽器練習ＯＫのカラオケ</a:t>
            </a:r>
            <a:endParaRPr kumimoji="1" lang="en-US" altLang="ja-JP" dirty="0" smtClean="0"/>
          </a:p>
          <a:p>
            <a:r>
              <a:rPr lang="ja-JP" altLang="en-US" dirty="0"/>
              <a:t>ピクニック</a:t>
            </a:r>
            <a:r>
              <a:rPr kumimoji="1" lang="ja-JP" altLang="en-US" dirty="0" smtClean="0"/>
              <a:t>やパーティー</a:t>
            </a:r>
            <a:endParaRPr kumimoji="1" lang="en-US" altLang="ja-JP" sz="1800" dirty="0" smtClean="0"/>
          </a:p>
          <a:p>
            <a:r>
              <a:rPr lang="ja-JP" altLang="en-US" dirty="0" smtClean="0">
                <a:hlinkClick r:id="rId5"/>
              </a:rPr>
              <a:t>オープンマイクの店</a:t>
            </a:r>
            <a:endParaRPr lang="en-US" altLang="ja-JP" dirty="0"/>
          </a:p>
          <a:p>
            <a:r>
              <a:rPr kumimoji="1" lang="ja-JP" altLang="en-US" dirty="0" smtClean="0">
                <a:hlinkClick r:id="rId6"/>
              </a:rPr>
              <a:t>動画投稿サイト</a:t>
            </a:r>
            <a:r>
              <a:rPr kumimoji="1" lang="ja-JP" altLang="en-US" dirty="0" smtClean="0"/>
              <a:t>　　　　　　　　</a:t>
            </a:r>
            <a:endParaRPr kumimoji="1" lang="en-US" altLang="ja-JP" sz="1600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50" name="Picture 2" descr="C:\Users\katotoru20110819\Desktop\minamizaw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85956"/>
            <a:ext cx="3503200" cy="20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otoru20110819\Desktop\img0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8" y="2165137"/>
            <a:ext cx="2832927" cy="39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296342"/>
      </p:ext>
    </p:extLst>
  </p:cSld>
  <p:clrMapOvr>
    <a:masterClrMapping/>
  </p:clrMapOvr>
  <p:transition spd="slow" advTm="81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蛇腹楽器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大要素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en-US" altLang="ja-JP" dirty="0" smtClean="0">
                <a:latin typeface="+mj-ea"/>
              </a:rPr>
              <a:t>19</a:t>
            </a:r>
            <a:r>
              <a:rPr lang="ja-JP" altLang="en-US" dirty="0" smtClean="0">
                <a:latin typeface="+mj-ea"/>
              </a:rPr>
              <a:t>世紀初めに整う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鍵盤（板鍵盤、ボタン鍵盤、棒鍵盤・・・）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2.</a:t>
            </a:r>
            <a:r>
              <a:rPr lang="ja-JP" altLang="en-US" dirty="0" smtClean="0"/>
              <a:t>蛇腹　　　　 　　    </a:t>
            </a:r>
            <a:r>
              <a:rPr lang="ja-JP" altLang="en-US" sz="1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cf.</a:t>
            </a:r>
            <a:r>
              <a:rPr lang="ja-JP" altLang="en-US" sz="20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ポルタティフ</a:t>
            </a:r>
            <a:r>
              <a:rPr lang="ja-JP" altLang="en-US" sz="16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en-US" altLang="ja-JP" sz="16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  <a:hlinkClick r:id="rId3"/>
              </a:rPr>
              <a:t>http</a:t>
            </a:r>
            <a:r>
              <a:rPr lang="en-US" altLang="ja-JP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hlinkClick r:id="rId3"/>
              </a:rPr>
              <a:t>://youtu.be/WeDv1gA55Jw</a:t>
            </a:r>
            <a:endParaRPr kumimoji="1" lang="en-US" altLang="ja-JP" sz="16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marL="0" indent="0">
              <a:buNone/>
            </a:pPr>
            <a:r>
              <a:rPr lang="en-US" altLang="ja-JP" dirty="0" smtClean="0"/>
              <a:t>3.</a:t>
            </a:r>
            <a:r>
              <a:rPr lang="ja-JP" altLang="en-US" dirty="0" smtClean="0"/>
              <a:t>フリーリード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金属リード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↑東洋の笙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しょう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2050" name="Picture 2" descr="C:\Users\katotoru20110819\Desktop\Meister_des_Bartholomäus_1501SteCec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80" y="2582212"/>
            <a:ext cx="3103163" cy="34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otoru20110819\Desktop\500_27335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3784864"/>
            <a:ext cx="4515871" cy="22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063534"/>
      </p:ext>
    </p:extLst>
  </p:cSld>
  <p:clrMapOvr>
    <a:masterClrMapping/>
  </p:clrMapOvr>
  <p:transition spd="slow" advTm="47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原点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3"/>
            <a:ext cx="821925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1820</a:t>
            </a:r>
            <a:r>
              <a:rPr kumimoji="1" lang="ja-JP" altLang="en-US" dirty="0" smtClean="0"/>
              <a:t>年代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「市民社会」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中間層の台頭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産業革命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→ 手軽</a:t>
            </a:r>
            <a:r>
              <a:rPr lang="ja-JP" altLang="en-US" dirty="0">
                <a:solidFill>
                  <a:srgbClr val="FF0000"/>
                </a:solidFill>
              </a:rPr>
              <a:t>な</a:t>
            </a:r>
            <a:r>
              <a:rPr lang="ja-JP" altLang="en-US" dirty="0" smtClean="0">
                <a:solidFill>
                  <a:srgbClr val="FF0000"/>
                </a:solidFill>
              </a:rPr>
              <a:t>楽器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      ↓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後に性能向上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重くて高価に</a:t>
            </a:r>
            <a:endParaRPr lang="en-US" altLang="ja-JP" dirty="0" smtClean="0"/>
          </a:p>
        </p:txBody>
      </p:sp>
      <p:pic>
        <p:nvPicPr>
          <p:cNvPr id="3074" name="Picture 2" descr="C:\Users\katotoru20110819\Desktop\20131215concert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32657"/>
            <a:ext cx="48333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845611"/>
      </p:ext>
    </p:extLst>
  </p:cSld>
  <p:clrMapOvr>
    <a:masterClrMapping/>
  </p:clrMapOvr>
  <p:transition spd="slow" advTm="96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蛇腹楽器の</a:t>
            </a:r>
            <a:r>
              <a:rPr kumimoji="1" lang="en-US" altLang="ja-JP" b="1" dirty="0" smtClean="0"/>
              <a:t>2</a:t>
            </a:r>
            <a:r>
              <a:rPr lang="ja-JP" altLang="en-US" b="1" dirty="0" smtClean="0"/>
              <a:t>大</a:t>
            </a:r>
            <a:r>
              <a:rPr kumimoji="1" lang="ja-JP" altLang="en-US" b="1" dirty="0" smtClean="0"/>
              <a:t>方式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それぞれ一長一短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★押引異音式・・・小型化に有利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　（</a:t>
            </a:r>
            <a:r>
              <a:rPr kumimoji="1" lang="ja-JP" altLang="en-US" u="sng" dirty="0" smtClean="0">
                <a:solidFill>
                  <a:schemeClr val="accent6">
                    <a:lumMod val="50000"/>
                  </a:schemeClr>
                </a:solidFill>
              </a:rPr>
              <a:t>ダイアトニック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式、バイソニック式、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音式）</a:t>
            </a:r>
            <a:endParaRPr kumimoji="1"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最初の小型アコーディオン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ボタン鍵盤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ja-JP" altLang="en-US" dirty="0" err="1" smtClean="0">
                <a:solidFill>
                  <a:schemeClr val="accent6">
                    <a:lumMod val="50000"/>
                  </a:schemeClr>
                </a:solidFill>
              </a:rPr>
              <a:t>、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本来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の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バンドネオン、後のコンサーティーナ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☆押引同音式・・・大型化に有利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ja-JP" altLang="en-US" u="sng" dirty="0" smtClean="0">
                <a:solidFill>
                  <a:schemeClr val="accent1">
                    <a:lumMod val="75000"/>
                  </a:schemeClr>
                </a:solidFill>
              </a:rPr>
              <a:t>クロマチック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式、ユニソニック式、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音式）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　最初のコンサーティーナ、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中型～大型のアコーディオン</a:t>
            </a:r>
            <a:endParaRPr lang="en-US" altLang="ja-JP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KATO Toru\Pictures\08191223_53f2c32f98d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95" y="620688"/>
            <a:ext cx="2015802" cy="15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TO Toru\Pictures\03071616_5319723b31f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4" y="4725144"/>
            <a:ext cx="30860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11922"/>
      </p:ext>
    </p:extLst>
  </p:cSld>
  <p:clrMapOvr>
    <a:masterClrMapping/>
  </p:clrMapOvr>
  <p:transition spd="slow" advTm="105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5|1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1|3.4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0.9|0.8|0.6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4|0.7|1.8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5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3.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350</Words>
  <Application>Microsoft Office PowerPoint</Application>
  <PresentationFormat>画面に合わせる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 タニグチ・サンデートーク「アコーディオンを語る集い」第１４４回 コンサーティーナ入門 The Concertinas  　　2014年6月22日(日）　谷口楽器にて  </vt:lpstr>
      <vt:lpstr>テレビのCM　　　http://youtu.be/BhuvDiHg5tc</vt:lpstr>
      <vt:lpstr>実は、ときどき見かける</vt:lpstr>
      <vt:lpstr>金子元孝(金子万久) 『アコーディオン愉し』</vt:lpstr>
      <vt:lpstr>PowerPoint プレゼンテーション</vt:lpstr>
      <vt:lpstr>どこで弾くか？</vt:lpstr>
      <vt:lpstr>蛇腹楽器の3大要素 19世紀初めに整う</vt:lpstr>
      <vt:lpstr>原点</vt:lpstr>
      <vt:lpstr>蛇腹楽器の2大方式 それぞれ一長一短</vt:lpstr>
      <vt:lpstr>コンサーティーナの発明者 チャールズ・ホイートストン（1802-1875）</vt:lpstr>
      <vt:lpstr>コンサーティーナの種類 イングリッシュ、アングロ、その他</vt:lpstr>
      <vt:lpstr>イングリッシュ と アングロ</vt:lpstr>
      <vt:lpstr>アングロについて ボタンの数と「キー(調)」に注意</vt:lpstr>
      <vt:lpstr>基本6ボタン 6個のボタンで12全音が弾ける!</vt:lpstr>
      <vt:lpstr> コンサーティーナ（W-40-M)の音域 ピアノと比較</vt:lpstr>
      <vt:lpstr>アングロのボタン数と性能</vt:lpstr>
      <vt:lpstr>アングロ(W-40-M)のボタン配列 バンドネオンより簡単！</vt:lpstr>
      <vt:lpstr>和音コード表（W-40-M用)</vt:lpstr>
      <vt:lpstr>注意</vt:lpstr>
      <vt:lpstr>アマチュア奏者 加藤徹の提案</vt:lpstr>
      <vt:lpstr>ご清聴ありがとうございました 2014-6-22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加藤徹</cp:lastModifiedBy>
  <cp:revision>73</cp:revision>
  <dcterms:created xsi:type="dcterms:W3CDTF">2014-06-14T23:25:13Z</dcterms:created>
  <dcterms:modified xsi:type="dcterms:W3CDTF">2014-09-18T09:30:55Z</dcterms:modified>
</cp:coreProperties>
</file>