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6" r:id="rId2"/>
  </p:sldMasterIdLst>
  <p:notesMasterIdLst>
    <p:notesMasterId r:id="rId41"/>
  </p:notesMasterIdLst>
  <p:handoutMasterIdLst>
    <p:handoutMasterId r:id="rId42"/>
  </p:handoutMasterIdLst>
  <p:sldIdLst>
    <p:sldId id="309" r:id="rId3"/>
    <p:sldId id="318" r:id="rId4"/>
    <p:sldId id="282" r:id="rId5"/>
    <p:sldId id="344" r:id="rId6"/>
    <p:sldId id="346" r:id="rId7"/>
    <p:sldId id="319" r:id="rId8"/>
    <p:sldId id="316" r:id="rId9"/>
    <p:sldId id="269" r:id="rId10"/>
    <p:sldId id="347" r:id="rId11"/>
    <p:sldId id="335" r:id="rId12"/>
    <p:sldId id="340" r:id="rId13"/>
    <p:sldId id="345" r:id="rId14"/>
    <p:sldId id="322" r:id="rId15"/>
    <p:sldId id="323" r:id="rId16"/>
    <p:sldId id="324" r:id="rId17"/>
    <p:sldId id="351" r:id="rId18"/>
    <p:sldId id="352" r:id="rId19"/>
    <p:sldId id="348" r:id="rId20"/>
    <p:sldId id="325" r:id="rId21"/>
    <p:sldId id="326" r:id="rId22"/>
    <p:sldId id="327" r:id="rId23"/>
    <p:sldId id="328" r:id="rId24"/>
    <p:sldId id="329" r:id="rId25"/>
    <p:sldId id="349" r:id="rId26"/>
    <p:sldId id="331" r:id="rId27"/>
    <p:sldId id="332" r:id="rId28"/>
    <p:sldId id="333" r:id="rId29"/>
    <p:sldId id="334" r:id="rId30"/>
    <p:sldId id="341" r:id="rId31"/>
    <p:sldId id="295" r:id="rId32"/>
    <p:sldId id="294" r:id="rId33"/>
    <p:sldId id="350" r:id="rId34"/>
    <p:sldId id="293" r:id="rId35"/>
    <p:sldId id="292" r:id="rId36"/>
    <p:sldId id="337" r:id="rId37"/>
    <p:sldId id="338" r:id="rId38"/>
    <p:sldId id="353" r:id="rId39"/>
    <p:sldId id="267" r:id="rId40"/>
  </p:sldIdLst>
  <p:sldSz cx="20104100" cy="11315700"/>
  <p:notesSz cx="20104100" cy="11315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 Wal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970" autoAdjust="0"/>
  </p:normalViewPr>
  <p:slideViewPr>
    <p:cSldViewPr>
      <p:cViewPr>
        <p:scale>
          <a:sx n="53" d="100"/>
          <a:sy n="53" d="100"/>
        </p:scale>
        <p:origin x="-72" y="-72"/>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51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11387138" y="0"/>
            <a:ext cx="8712200" cy="565150"/>
          </a:xfrm>
          <a:prstGeom prst="rect">
            <a:avLst/>
          </a:prstGeom>
        </p:spPr>
        <p:txBody>
          <a:bodyPr vert="horz" lIns="91440" tIns="45720" rIns="91440" bIns="45720" rtlCol="0"/>
          <a:lstStyle>
            <a:lvl1pPr algn="r">
              <a:defRPr sz="1200"/>
            </a:lvl1pPr>
          </a:lstStyle>
          <a:p>
            <a:fld id="{4D12AED8-C318-A34B-A206-84559F05BBB4}" type="datetimeFigureOut">
              <a:rPr lang="en-US" smtClean="0"/>
              <a:t>2/23/2017</a:t>
            </a:fld>
            <a:endParaRPr lang="en-US" dirty="0"/>
          </a:p>
        </p:txBody>
      </p:sp>
      <p:sp>
        <p:nvSpPr>
          <p:cNvPr id="4" name="Footer Placeholder 3"/>
          <p:cNvSpPr>
            <a:spLocks noGrp="1"/>
          </p:cNvSpPr>
          <p:nvPr>
            <p:ph type="ftr" sz="quarter" idx="2"/>
          </p:nvPr>
        </p:nvSpPr>
        <p:spPr>
          <a:xfrm>
            <a:off x="0" y="10747375"/>
            <a:ext cx="8712200" cy="5667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11387138" y="10747375"/>
            <a:ext cx="8712200" cy="566738"/>
          </a:xfrm>
          <a:prstGeom prst="rect">
            <a:avLst/>
          </a:prstGeom>
        </p:spPr>
        <p:txBody>
          <a:bodyPr vert="horz" lIns="91440" tIns="45720" rIns="91440" bIns="45720" rtlCol="0" anchor="b"/>
          <a:lstStyle>
            <a:lvl1pPr algn="r">
              <a:defRPr sz="1200"/>
            </a:lvl1pPr>
          </a:lstStyle>
          <a:p>
            <a:fld id="{68F4E977-8EA2-8340-B36A-A3623BF20714}" type="slidenum">
              <a:rPr lang="en-US" smtClean="0"/>
              <a:t>‹#›</a:t>
            </a:fld>
            <a:endParaRPr lang="en-US" dirty="0"/>
          </a:p>
        </p:txBody>
      </p:sp>
    </p:spTree>
    <p:extLst>
      <p:ext uri="{BB962C8B-B14F-4D97-AF65-F5344CB8AC3E}">
        <p14:creationId xmlns:p14="http://schemas.microsoft.com/office/powerpoint/2010/main" val="3538131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5150"/>
          </a:xfrm>
          <a:prstGeom prst="rect">
            <a:avLst/>
          </a:prstGeom>
        </p:spPr>
        <p:txBody>
          <a:bodyPr vert="horz" lIns="91440" tIns="45720" rIns="91440" bIns="45720" rtlCol="0"/>
          <a:lstStyle>
            <a:lvl1pPr algn="l">
              <a:defRPr sz="1200"/>
            </a:lvl1pPr>
          </a:lstStyle>
          <a:p>
            <a:endParaRPr lang="en-SG" dirty="0"/>
          </a:p>
        </p:txBody>
      </p:sp>
      <p:sp>
        <p:nvSpPr>
          <p:cNvPr id="3" name="Date Placeholder 2"/>
          <p:cNvSpPr>
            <a:spLocks noGrp="1"/>
          </p:cNvSpPr>
          <p:nvPr>
            <p:ph type="dt" idx="1"/>
          </p:nvPr>
        </p:nvSpPr>
        <p:spPr>
          <a:xfrm>
            <a:off x="11387138" y="0"/>
            <a:ext cx="8712200" cy="565150"/>
          </a:xfrm>
          <a:prstGeom prst="rect">
            <a:avLst/>
          </a:prstGeom>
        </p:spPr>
        <p:txBody>
          <a:bodyPr vert="horz" lIns="91440" tIns="45720" rIns="91440" bIns="45720" rtlCol="0"/>
          <a:lstStyle>
            <a:lvl1pPr algn="r">
              <a:defRPr sz="1200"/>
            </a:lvl1pPr>
          </a:lstStyle>
          <a:p>
            <a:fld id="{48D8A0A3-8B56-497F-B982-22F068A851C0}" type="datetimeFigureOut">
              <a:rPr lang="en-SG" smtClean="0"/>
              <a:t>23/2/2017</a:t>
            </a:fld>
            <a:endParaRPr lang="en-SG" dirty="0"/>
          </a:p>
        </p:txBody>
      </p:sp>
      <p:sp>
        <p:nvSpPr>
          <p:cNvPr id="4" name="Slide Image Placeholder 3"/>
          <p:cNvSpPr>
            <a:spLocks noGrp="1" noRot="1" noChangeAspect="1"/>
          </p:cNvSpPr>
          <p:nvPr>
            <p:ph type="sldImg" idx="2"/>
          </p:nvPr>
        </p:nvSpPr>
        <p:spPr>
          <a:xfrm>
            <a:off x="6281738" y="849313"/>
            <a:ext cx="7540625" cy="4243387"/>
          </a:xfrm>
          <a:prstGeom prst="rect">
            <a:avLst/>
          </a:prstGeom>
          <a:noFill/>
          <a:ln w="12700">
            <a:solidFill>
              <a:prstClr val="black"/>
            </a:solidFill>
          </a:ln>
        </p:spPr>
        <p:txBody>
          <a:bodyPr vert="horz" lIns="91440" tIns="45720" rIns="91440" bIns="45720" rtlCol="0" anchor="ctr"/>
          <a:lstStyle/>
          <a:p>
            <a:endParaRPr lang="en-SG" dirty="0"/>
          </a:p>
        </p:txBody>
      </p:sp>
      <p:sp>
        <p:nvSpPr>
          <p:cNvPr id="5" name="Notes Placeholder 4"/>
          <p:cNvSpPr>
            <a:spLocks noGrp="1"/>
          </p:cNvSpPr>
          <p:nvPr>
            <p:ph type="body" sz="quarter" idx="3"/>
          </p:nvPr>
        </p:nvSpPr>
        <p:spPr>
          <a:xfrm>
            <a:off x="2009775" y="5375275"/>
            <a:ext cx="16084550" cy="5091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10747375"/>
            <a:ext cx="8712200" cy="566738"/>
          </a:xfrm>
          <a:prstGeom prst="rect">
            <a:avLst/>
          </a:prstGeom>
        </p:spPr>
        <p:txBody>
          <a:bodyPr vert="horz" lIns="91440" tIns="45720" rIns="91440" bIns="45720" rtlCol="0" anchor="b"/>
          <a:lstStyle>
            <a:lvl1pPr algn="l">
              <a:defRPr sz="1200"/>
            </a:lvl1pPr>
          </a:lstStyle>
          <a:p>
            <a:endParaRPr lang="en-SG" dirty="0"/>
          </a:p>
        </p:txBody>
      </p:sp>
      <p:sp>
        <p:nvSpPr>
          <p:cNvPr id="7" name="Slide Number Placeholder 6"/>
          <p:cNvSpPr>
            <a:spLocks noGrp="1"/>
          </p:cNvSpPr>
          <p:nvPr>
            <p:ph type="sldNum" sz="quarter" idx="5"/>
          </p:nvPr>
        </p:nvSpPr>
        <p:spPr>
          <a:xfrm>
            <a:off x="11387138" y="10747375"/>
            <a:ext cx="8712200" cy="566738"/>
          </a:xfrm>
          <a:prstGeom prst="rect">
            <a:avLst/>
          </a:prstGeom>
        </p:spPr>
        <p:txBody>
          <a:bodyPr vert="horz" lIns="91440" tIns="45720" rIns="91440" bIns="45720" rtlCol="0" anchor="b"/>
          <a:lstStyle>
            <a:lvl1pPr algn="r">
              <a:defRPr sz="1200"/>
            </a:lvl1pPr>
          </a:lstStyle>
          <a:p>
            <a:fld id="{DF1CE269-334F-4414-B663-A9DC0B00DA10}" type="slidenum">
              <a:rPr lang="en-SG" smtClean="0"/>
              <a:t>‹#›</a:t>
            </a:fld>
            <a:endParaRPr lang="en-SG" dirty="0"/>
          </a:p>
        </p:txBody>
      </p:sp>
    </p:spTree>
    <p:extLst>
      <p:ext uri="{BB962C8B-B14F-4D97-AF65-F5344CB8AC3E}">
        <p14:creationId xmlns:p14="http://schemas.microsoft.com/office/powerpoint/2010/main" val="315655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rn.com/abstract=2766795"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I appreciate this opportunity to have this discussion with you today.  I would like to note that while I have been working on IP issues and protecting authors and creators for 20 years, I am not a Japan trained lawyer.  Nonetheless, looking at the issues, the presentation presents our views on </a:t>
            </a:r>
            <a:r>
              <a:rPr kumimoji="1" lang="en-US" altLang="ja-JP" baseline="0" dirty="0" err="1" smtClean="0"/>
              <a:t>Constituional</a:t>
            </a:r>
            <a:r>
              <a:rPr kumimoji="1" lang="en-US" altLang="ja-JP" baseline="0" dirty="0" smtClean="0"/>
              <a:t> issues in the hope you may take our view on and will be convinced that it is right.  I would note that I have taught at George Washington University Law School for 12 years.</a:t>
            </a:r>
            <a:endParaRPr kumimoji="1" lang="ja-JP" altLang="en-US" dirty="0"/>
          </a:p>
        </p:txBody>
      </p:sp>
      <p:sp>
        <p:nvSpPr>
          <p:cNvPr id="4" name="スライド番号プレースホルダー 3"/>
          <p:cNvSpPr>
            <a:spLocks noGrp="1"/>
          </p:cNvSpPr>
          <p:nvPr>
            <p:ph type="sldNum" sz="quarter" idx="10"/>
          </p:nvPr>
        </p:nvSpPr>
        <p:spPr/>
        <p:txBody>
          <a:bodyPr/>
          <a:lstStyle/>
          <a:p>
            <a:fld id="{DF1CE269-334F-4414-B663-A9DC0B00DA10}" type="slidenum">
              <a:rPr lang="en-SG" smtClean="0"/>
              <a:t>1</a:t>
            </a:fld>
            <a:endParaRPr lang="en-SG" dirty="0"/>
          </a:p>
        </p:txBody>
      </p:sp>
    </p:spTree>
    <p:extLst>
      <p:ext uri="{BB962C8B-B14F-4D97-AF65-F5344CB8AC3E}">
        <p14:creationId xmlns:p14="http://schemas.microsoft.com/office/powerpoint/2010/main" val="161216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Article 4 (Protection of Secrecy) </a:t>
            </a:r>
          </a:p>
          <a:p>
            <a:r>
              <a:rPr lang="en-US" sz="1200" b="0" i="0" u="none" strike="noStrike" kern="1200" baseline="0" dirty="0" smtClean="0">
                <a:solidFill>
                  <a:schemeClr val="tx1"/>
                </a:solidFill>
                <a:latin typeface="+mn-lt"/>
                <a:ea typeface="+mn-ea"/>
                <a:cs typeface="+mn-cs"/>
              </a:rPr>
              <a:t>(1) The secrecy of communications being handled by a telecommunications carrier shall not be violated. </a:t>
            </a:r>
          </a:p>
          <a:p>
            <a:r>
              <a:rPr lang="en-US" sz="1200" b="0" i="0" u="none" strike="noStrike" kern="1200" baseline="0" dirty="0" smtClean="0">
                <a:solidFill>
                  <a:schemeClr val="tx1"/>
                </a:solidFill>
                <a:latin typeface="+mn-lt"/>
                <a:ea typeface="+mn-ea"/>
                <a:cs typeface="+mn-cs"/>
              </a:rPr>
              <a:t>(2) Any person who is engaged in a telecommunications business shall not disclose secrets obtained, while in office, with respect to communications being handled by a telecommunications carrier. The same shall apply even after he/she has left the office. </a:t>
            </a:r>
            <a:endParaRPr lang="en-US" dirty="0"/>
          </a:p>
        </p:txBody>
      </p:sp>
      <p:sp>
        <p:nvSpPr>
          <p:cNvPr id="4" name="Slide Number Placeholder 3"/>
          <p:cNvSpPr>
            <a:spLocks noGrp="1"/>
          </p:cNvSpPr>
          <p:nvPr>
            <p:ph type="sldNum" sz="quarter" idx="10"/>
          </p:nvPr>
        </p:nvSpPr>
        <p:spPr/>
        <p:txBody>
          <a:bodyPr/>
          <a:lstStyle/>
          <a:p>
            <a:fld id="{DF1CE269-334F-4414-B663-A9DC0B00DA10}" type="slidenum">
              <a:rPr lang="en-SG" smtClean="0"/>
              <a:t>10</a:t>
            </a:fld>
            <a:endParaRPr lang="en-SG" dirty="0"/>
          </a:p>
        </p:txBody>
      </p:sp>
    </p:spTree>
    <p:extLst>
      <p:ext uri="{BB962C8B-B14F-4D97-AF65-F5344CB8AC3E}">
        <p14:creationId xmlns:p14="http://schemas.microsoft.com/office/powerpoint/2010/main" val="966647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that “knowledge” is the “what” is being blocked, not information about the user.</a:t>
            </a:r>
            <a:endParaRPr lang="en-US" dirty="0"/>
          </a:p>
        </p:txBody>
      </p:sp>
      <p:sp>
        <p:nvSpPr>
          <p:cNvPr id="4" name="Slide Number Placeholder 3"/>
          <p:cNvSpPr>
            <a:spLocks noGrp="1"/>
          </p:cNvSpPr>
          <p:nvPr>
            <p:ph type="sldNum" sz="quarter" idx="10"/>
          </p:nvPr>
        </p:nvSpPr>
        <p:spPr/>
        <p:txBody>
          <a:bodyPr/>
          <a:lstStyle/>
          <a:p>
            <a:fld id="{DF1CE269-334F-4414-B663-A9DC0B00DA10}" type="slidenum">
              <a:rPr lang="en-SG" smtClean="0"/>
              <a:t>26</a:t>
            </a:fld>
            <a:endParaRPr lang="en-SG" dirty="0"/>
          </a:p>
        </p:txBody>
      </p:sp>
    </p:spTree>
    <p:extLst>
      <p:ext uri="{BB962C8B-B14F-4D97-AF65-F5344CB8AC3E}">
        <p14:creationId xmlns:p14="http://schemas.microsoft.com/office/powerpoint/2010/main" val="4141691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14372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2582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Carnegie Mellon University (CMU), researchers found that blocking 53 piracy websites in the UK in November 2014 caused a 90% drop in visits to the blocked piracy sites while causing no increase in usage of unblocked piracy sites.</a:t>
            </a:r>
          </a:p>
          <a:p>
            <a:r>
              <a:rPr lang="en-US" dirty="0" smtClean="0"/>
              <a:t>This led to a 22% decrease in total piracy for all users affected by the blocks.</a:t>
            </a:r>
          </a:p>
          <a:p>
            <a:r>
              <a:rPr lang="en-US" dirty="0" smtClean="0"/>
              <a:t>These blocks caused a 6% increase in visits to paid legal streaming sites like Netflix.</a:t>
            </a:r>
          </a:p>
          <a:p>
            <a:r>
              <a:rPr lang="en-US" dirty="0" smtClean="0"/>
              <a:t>Significantly, these blocks also caused a 10% increase in videos viewed on legal ad-supported streaming sites like the BBC and Channel 5. </a:t>
            </a:r>
          </a:p>
          <a:p>
            <a:endParaRPr lang="en-US" sz="800" dirty="0" smtClean="0"/>
          </a:p>
          <a:p>
            <a:r>
              <a:rPr lang="en-US" sz="800" dirty="0" smtClean="0"/>
              <a:t>Brett Danaher et al, </a:t>
            </a:r>
            <a:r>
              <a:rPr lang="en-US" sz="800" i="1" dirty="0" smtClean="0"/>
              <a:t>Website Blocking Revisited: The Effect of the UK November 2014 Blocks on Consumer Behavior</a:t>
            </a:r>
            <a:r>
              <a:rPr lang="en-US" sz="800" dirty="0" smtClean="0"/>
              <a:t> (April 2016), </a:t>
            </a:r>
            <a:r>
              <a:rPr lang="en-US" sz="800" u="sng" dirty="0" smtClean="0">
                <a:hlinkClick r:id="rId3"/>
              </a:rPr>
              <a:t>http://ssrn.com/abstract=2766795</a:t>
            </a:r>
            <a:r>
              <a:rPr lang="en-US" sz="800" dirty="0" smtClean="0"/>
              <a:t>.</a:t>
            </a:r>
          </a:p>
          <a:p>
            <a:endParaRPr lang="en-US" dirty="0"/>
          </a:p>
        </p:txBody>
      </p:sp>
    </p:spTree>
    <p:extLst>
      <p:ext uri="{BB962C8B-B14F-4D97-AF65-F5344CB8AC3E}">
        <p14:creationId xmlns:p14="http://schemas.microsoft.com/office/powerpoint/2010/main" val="922582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6982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1793.9 million 2015 Japan</a:t>
            </a:r>
            <a:r>
              <a:rPr lang="en-US" baseline="0" dirty="0" smtClean="0"/>
              <a:t> BO</a:t>
            </a:r>
            <a:endParaRPr lang="en-US" dirty="0"/>
          </a:p>
        </p:txBody>
      </p:sp>
    </p:spTree>
    <p:extLst>
      <p:ext uri="{BB962C8B-B14F-4D97-AF65-F5344CB8AC3E}">
        <p14:creationId xmlns:p14="http://schemas.microsoft.com/office/powerpoint/2010/main" val="448123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7867"/>
            <a:ext cx="17088485" cy="2376296"/>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3015615" y="6336792"/>
            <a:ext cx="14072869" cy="2828925"/>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0C6F1DB-86CA-D341-A9F8-46AAB919C257}" type="datetime1">
              <a:rPr lang="en-US" smtClean="0"/>
              <a:t>2/23/2017</a:t>
            </a:fld>
            <a:endParaRPr lang="en-US" dirty="0"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005205" y="2532937"/>
            <a:ext cx="8882802" cy="1055607"/>
          </a:xfrm>
        </p:spPr>
        <p:txBody>
          <a:bodyPr anchor="b"/>
          <a:lstStyle>
            <a:lvl1pPr marL="0" indent="0">
              <a:buNone/>
              <a:defRPr sz="4700" b="1"/>
            </a:lvl1pPr>
            <a:lvl2pPr marL="897666" indent="0">
              <a:buNone/>
              <a:defRPr sz="3900" b="1"/>
            </a:lvl2pPr>
            <a:lvl3pPr marL="1795333" indent="0">
              <a:buNone/>
              <a:defRPr sz="3500" b="1"/>
            </a:lvl3pPr>
            <a:lvl4pPr marL="2692999" indent="0">
              <a:buNone/>
              <a:defRPr sz="3100" b="1"/>
            </a:lvl4pPr>
            <a:lvl5pPr marL="3590666" indent="0">
              <a:buNone/>
              <a:defRPr sz="3100" b="1"/>
            </a:lvl5pPr>
            <a:lvl6pPr marL="4488332" indent="0">
              <a:buNone/>
              <a:defRPr sz="3100" b="1"/>
            </a:lvl6pPr>
            <a:lvl7pPr marL="5385999" indent="0">
              <a:buNone/>
              <a:defRPr sz="3100" b="1"/>
            </a:lvl7pPr>
            <a:lvl8pPr marL="6283665" indent="0">
              <a:buNone/>
              <a:defRPr sz="3100" b="1"/>
            </a:lvl8pPr>
            <a:lvl9pPr marL="7181332" indent="0">
              <a:buNone/>
              <a:defRPr sz="31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1005205" y="3588544"/>
            <a:ext cx="8882802" cy="6519625"/>
          </a:xfrm>
        </p:spPr>
        <p:txBody>
          <a:bodyPr/>
          <a:lstStyle>
            <a:lvl1pPr>
              <a:defRPr sz="4700"/>
            </a:lvl1pPr>
            <a:lvl2pPr>
              <a:defRPr sz="3900"/>
            </a:lvl2pPr>
            <a:lvl3pPr>
              <a:defRPr sz="3500"/>
            </a:lvl3pPr>
            <a:lvl4pPr>
              <a:defRPr sz="3100"/>
            </a:lvl4pPr>
            <a:lvl5pPr>
              <a:defRPr sz="3100"/>
            </a:lvl5pPr>
            <a:lvl6pPr>
              <a:defRPr sz="3100"/>
            </a:lvl6pPr>
            <a:lvl7pPr>
              <a:defRPr sz="3100"/>
            </a:lvl7pPr>
            <a:lvl8pPr>
              <a:defRPr sz="3100"/>
            </a:lvl8pPr>
            <a:lvl9pPr>
              <a:defRPr sz="3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10212605" y="2532937"/>
            <a:ext cx="8886291" cy="1055607"/>
          </a:xfrm>
        </p:spPr>
        <p:txBody>
          <a:bodyPr anchor="b"/>
          <a:lstStyle>
            <a:lvl1pPr marL="0" indent="0">
              <a:buNone/>
              <a:defRPr sz="4700" b="1"/>
            </a:lvl1pPr>
            <a:lvl2pPr marL="897666" indent="0">
              <a:buNone/>
              <a:defRPr sz="3900" b="1"/>
            </a:lvl2pPr>
            <a:lvl3pPr marL="1795333" indent="0">
              <a:buNone/>
              <a:defRPr sz="3500" b="1"/>
            </a:lvl3pPr>
            <a:lvl4pPr marL="2692999" indent="0">
              <a:buNone/>
              <a:defRPr sz="3100" b="1"/>
            </a:lvl4pPr>
            <a:lvl5pPr marL="3590666" indent="0">
              <a:buNone/>
              <a:defRPr sz="3100" b="1"/>
            </a:lvl5pPr>
            <a:lvl6pPr marL="4488332" indent="0">
              <a:buNone/>
              <a:defRPr sz="3100" b="1"/>
            </a:lvl6pPr>
            <a:lvl7pPr marL="5385999" indent="0">
              <a:buNone/>
              <a:defRPr sz="3100" b="1"/>
            </a:lvl7pPr>
            <a:lvl8pPr marL="6283665" indent="0">
              <a:buNone/>
              <a:defRPr sz="3100" b="1"/>
            </a:lvl8pPr>
            <a:lvl9pPr marL="7181332" indent="0">
              <a:buNone/>
              <a:defRPr sz="31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10212605" y="3588544"/>
            <a:ext cx="8886291" cy="6519625"/>
          </a:xfrm>
        </p:spPr>
        <p:txBody>
          <a:bodyPr/>
          <a:lstStyle>
            <a:lvl1pPr>
              <a:defRPr sz="4700"/>
            </a:lvl1pPr>
            <a:lvl2pPr>
              <a:defRPr sz="3900"/>
            </a:lvl2pPr>
            <a:lvl3pPr>
              <a:defRPr sz="3500"/>
            </a:lvl3pPr>
            <a:lvl4pPr>
              <a:defRPr sz="3100"/>
            </a:lvl4pPr>
            <a:lvl5pPr>
              <a:defRPr sz="3100"/>
            </a:lvl5pPr>
            <a:lvl6pPr>
              <a:defRPr sz="3100"/>
            </a:lvl6pPr>
            <a:lvl7pPr>
              <a:defRPr sz="3100"/>
            </a:lvl7pPr>
            <a:lvl8pPr>
              <a:defRPr sz="3100"/>
            </a:lvl8pPr>
            <a:lvl9pPr>
              <a:defRPr sz="3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BA7233E-6F3F-AE44-BA0B-7705AB951669}" type="datetime1">
              <a:rPr lang="en-US" altLang="ja-JP" smtClean="0">
                <a:solidFill>
                  <a:prstClr val="black">
                    <a:tint val="75000"/>
                  </a:prstClr>
                </a:solidFill>
              </a:rPr>
              <a:t>2/23/2017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5849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185EFC2-B1D5-6B48-B7CE-A2025281D147}" type="datetime1">
              <a:rPr lang="en-US" altLang="ja-JP" smtClean="0">
                <a:solidFill>
                  <a:prstClr val="black">
                    <a:tint val="75000"/>
                  </a:prstClr>
                </a:solidFill>
              </a:rPr>
              <a:t>2/23/2017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7984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9555902-019E-B149-AFC2-FC94096A2929}" type="datetime1">
              <a:rPr lang="en-US" altLang="ja-JP" smtClean="0">
                <a:solidFill>
                  <a:prstClr val="black">
                    <a:tint val="75000"/>
                  </a:prstClr>
                </a:solidFill>
              </a:rPr>
              <a:t>2/23/2017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7337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05206" y="450532"/>
            <a:ext cx="6614110" cy="1917383"/>
          </a:xfrm>
        </p:spPr>
        <p:txBody>
          <a:bodyPr anchor="b"/>
          <a:lstStyle>
            <a:lvl1pPr algn="l">
              <a:defRPr sz="39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7860145" y="450534"/>
            <a:ext cx="11238750" cy="9657636"/>
          </a:xfrm>
        </p:spPr>
        <p:txBody>
          <a:bodyPr/>
          <a:lstStyle>
            <a:lvl1pPr>
              <a:defRPr sz="6300"/>
            </a:lvl1pPr>
            <a:lvl2pPr>
              <a:defRPr sz="5500"/>
            </a:lvl2pPr>
            <a:lvl3pPr>
              <a:defRPr sz="4700"/>
            </a:lvl3pPr>
            <a:lvl4pPr>
              <a:defRPr sz="3900"/>
            </a:lvl4pPr>
            <a:lvl5pPr>
              <a:defRPr sz="3900"/>
            </a:lvl5pPr>
            <a:lvl6pPr>
              <a:defRPr sz="3900"/>
            </a:lvl6pPr>
            <a:lvl7pPr>
              <a:defRPr sz="3900"/>
            </a:lvl7pPr>
            <a:lvl8pPr>
              <a:defRPr sz="3900"/>
            </a:lvl8pPr>
            <a:lvl9pPr>
              <a:defRPr sz="3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1005206" y="2367916"/>
            <a:ext cx="6614110" cy="7740254"/>
          </a:xfrm>
        </p:spPr>
        <p:txBody>
          <a:bodyPr/>
          <a:lstStyle>
            <a:lvl1pPr marL="0" indent="0">
              <a:buNone/>
              <a:defRPr sz="2700"/>
            </a:lvl1pPr>
            <a:lvl2pPr marL="897666" indent="0">
              <a:buNone/>
              <a:defRPr sz="2400"/>
            </a:lvl2pPr>
            <a:lvl3pPr marL="1795333" indent="0">
              <a:buNone/>
              <a:defRPr sz="2000"/>
            </a:lvl3pPr>
            <a:lvl4pPr marL="2692999" indent="0">
              <a:buNone/>
              <a:defRPr sz="1800"/>
            </a:lvl4pPr>
            <a:lvl5pPr marL="3590666" indent="0">
              <a:buNone/>
              <a:defRPr sz="1800"/>
            </a:lvl5pPr>
            <a:lvl6pPr marL="4488332" indent="0">
              <a:buNone/>
              <a:defRPr sz="1800"/>
            </a:lvl6pPr>
            <a:lvl7pPr marL="5385999" indent="0">
              <a:buNone/>
              <a:defRPr sz="1800"/>
            </a:lvl7pPr>
            <a:lvl8pPr marL="6283665" indent="0">
              <a:buNone/>
              <a:defRPr sz="1800"/>
            </a:lvl8pPr>
            <a:lvl9pPr marL="7181332" indent="0">
              <a:buNone/>
              <a:defRPr sz="18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1203D10-ADFF-794D-B921-C0E76C3E7C43}" type="datetime1">
              <a:rPr lang="en-US" altLang="ja-JP" smtClean="0">
                <a:solidFill>
                  <a:prstClr val="black">
                    <a:tint val="75000"/>
                  </a:prstClr>
                </a:solidFill>
              </a:rPr>
              <a:t>2/23/2017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7635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940544" y="7920990"/>
            <a:ext cx="12062460" cy="935118"/>
          </a:xfrm>
        </p:spPr>
        <p:txBody>
          <a:bodyPr anchor="b"/>
          <a:lstStyle>
            <a:lvl1pPr algn="l">
              <a:defRPr sz="39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940544" y="1011079"/>
            <a:ext cx="12062460" cy="6789420"/>
          </a:xfrm>
        </p:spPr>
        <p:txBody>
          <a:bodyPr/>
          <a:lstStyle>
            <a:lvl1pPr marL="0" indent="0">
              <a:buNone/>
              <a:defRPr sz="6300"/>
            </a:lvl1pPr>
            <a:lvl2pPr marL="897666" indent="0">
              <a:buNone/>
              <a:defRPr sz="5500"/>
            </a:lvl2pPr>
            <a:lvl3pPr marL="1795333" indent="0">
              <a:buNone/>
              <a:defRPr sz="4700"/>
            </a:lvl3pPr>
            <a:lvl4pPr marL="2692999" indent="0">
              <a:buNone/>
              <a:defRPr sz="3900"/>
            </a:lvl4pPr>
            <a:lvl5pPr marL="3590666" indent="0">
              <a:buNone/>
              <a:defRPr sz="3900"/>
            </a:lvl5pPr>
            <a:lvl6pPr marL="4488332" indent="0">
              <a:buNone/>
              <a:defRPr sz="3900"/>
            </a:lvl6pPr>
            <a:lvl7pPr marL="5385999" indent="0">
              <a:buNone/>
              <a:defRPr sz="3900"/>
            </a:lvl7pPr>
            <a:lvl8pPr marL="6283665" indent="0">
              <a:buNone/>
              <a:defRPr sz="3900"/>
            </a:lvl8pPr>
            <a:lvl9pPr marL="7181332" indent="0">
              <a:buNone/>
              <a:defRPr sz="3900"/>
            </a:lvl9pPr>
          </a:lstStyle>
          <a:p>
            <a:endParaRPr kumimoji="1" lang="ja-JP" altLang="en-US"/>
          </a:p>
        </p:txBody>
      </p:sp>
      <p:sp>
        <p:nvSpPr>
          <p:cNvPr id="4" name="テキスト プレースホルダー 3"/>
          <p:cNvSpPr>
            <a:spLocks noGrp="1"/>
          </p:cNvSpPr>
          <p:nvPr>
            <p:ph type="body" sz="half" idx="2"/>
          </p:nvPr>
        </p:nvSpPr>
        <p:spPr>
          <a:xfrm>
            <a:off x="3940544" y="8856108"/>
            <a:ext cx="12062460" cy="1328022"/>
          </a:xfrm>
        </p:spPr>
        <p:txBody>
          <a:bodyPr/>
          <a:lstStyle>
            <a:lvl1pPr marL="0" indent="0">
              <a:buNone/>
              <a:defRPr sz="2700"/>
            </a:lvl1pPr>
            <a:lvl2pPr marL="897666" indent="0">
              <a:buNone/>
              <a:defRPr sz="2400"/>
            </a:lvl2pPr>
            <a:lvl3pPr marL="1795333" indent="0">
              <a:buNone/>
              <a:defRPr sz="2000"/>
            </a:lvl3pPr>
            <a:lvl4pPr marL="2692999" indent="0">
              <a:buNone/>
              <a:defRPr sz="1800"/>
            </a:lvl4pPr>
            <a:lvl5pPr marL="3590666" indent="0">
              <a:buNone/>
              <a:defRPr sz="1800"/>
            </a:lvl5pPr>
            <a:lvl6pPr marL="4488332" indent="0">
              <a:buNone/>
              <a:defRPr sz="1800"/>
            </a:lvl6pPr>
            <a:lvl7pPr marL="5385999" indent="0">
              <a:buNone/>
              <a:defRPr sz="1800"/>
            </a:lvl7pPr>
            <a:lvl8pPr marL="6283665" indent="0">
              <a:buNone/>
              <a:defRPr sz="1800"/>
            </a:lvl8pPr>
            <a:lvl9pPr marL="7181332" indent="0">
              <a:buNone/>
              <a:defRPr sz="18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F04D9FC-2FC8-7A47-A055-F4C85FDE7A2F}" type="datetime1">
              <a:rPr lang="en-US" altLang="ja-JP" smtClean="0">
                <a:solidFill>
                  <a:prstClr val="black">
                    <a:tint val="75000"/>
                  </a:prstClr>
                </a:solidFill>
              </a:rPr>
              <a:t>2/23/2017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2299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9FF095B-1ABF-1B45-9E33-39534772D457}" type="datetime1">
              <a:rPr lang="en-US" altLang="ja-JP" smtClean="0">
                <a:solidFill>
                  <a:prstClr val="black">
                    <a:tint val="75000"/>
                  </a:prstClr>
                </a:solidFill>
              </a:rPr>
              <a:t>2/23/2017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3569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4575472" y="453154"/>
            <a:ext cx="4523423" cy="9655016"/>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1005205" y="453154"/>
            <a:ext cx="13235199" cy="9655016"/>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DD43E84-644B-104D-A83A-1A9EB180C4A2}" type="datetime1">
              <a:rPr lang="en-US" altLang="ja-JP" smtClean="0">
                <a:solidFill>
                  <a:prstClr val="black">
                    <a:tint val="75000"/>
                  </a:prstClr>
                </a:solidFill>
              </a:rPr>
              <a:t>2/23/2017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4547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9057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1_Title &amp; Bullets - Left">
    <p:spTree>
      <p:nvGrpSpPr>
        <p:cNvPr id="1" name=""/>
        <p:cNvGrpSpPr/>
        <p:nvPr/>
      </p:nvGrpSpPr>
      <p:grpSpPr>
        <a:xfrm>
          <a:off x="0" y="0"/>
          <a:ext cx="0" cy="0"/>
          <a:chOff x="0" y="0"/>
          <a:chExt cx="0" cy="0"/>
        </a:xfrm>
      </p:grpSpPr>
      <p:pic>
        <p:nvPicPr>
          <p:cNvPr id="11" name="MPA_Black_CS5_RT.tiff"/>
          <p:cNvPicPr/>
          <p:nvPr/>
        </p:nvPicPr>
        <p:blipFill>
          <a:blip r:embed="rId2" cstate="screen">
            <a:alphaModFix amt="55000"/>
            <a:extLst>
              <a:ext uri="{28A0092B-C50C-407E-A947-70E740481C1C}">
                <a14:useLocalDpi xmlns:a14="http://schemas.microsoft.com/office/drawing/2010/main"/>
              </a:ext>
            </a:extLst>
          </a:blip>
          <a:stretch>
            <a:fillRect/>
          </a:stretch>
        </p:blipFill>
        <p:spPr>
          <a:xfrm>
            <a:off x="157064" y="10018987"/>
            <a:ext cx="1916173" cy="1042686"/>
          </a:xfrm>
          <a:prstGeom prst="rect">
            <a:avLst/>
          </a:prstGeom>
          <a:ln w="12700">
            <a:miter lim="400000"/>
          </a:ln>
        </p:spPr>
      </p:pic>
      <p:sp>
        <p:nvSpPr>
          <p:cNvPr id="13" name="Shape 13"/>
          <p:cNvSpPr>
            <a:spLocks noGrp="1"/>
          </p:cNvSpPr>
          <p:nvPr>
            <p:ph type="title"/>
          </p:nvPr>
        </p:nvSpPr>
        <p:spPr>
          <a:xfrm>
            <a:off x="2497306" y="471488"/>
            <a:ext cx="13774450" cy="1068705"/>
          </a:xfrm>
          <a:prstGeom prst="rect">
            <a:avLst/>
          </a:prstGeom>
        </p:spPr>
        <p:txBody>
          <a:bodyPr lIns="62838" tIns="62838" rIns="62838" bIns="62838" anchor="ctr"/>
          <a:lstStyle>
            <a:lvl1pPr>
              <a:defRPr sz="6000"/>
            </a:lvl1pPr>
          </a:lstStyle>
          <a:p>
            <a:pPr lvl="0">
              <a:defRPr sz="1800"/>
            </a:pPr>
            <a:r>
              <a:rPr sz="6000"/>
              <a:t>Title Text</a:t>
            </a:r>
          </a:p>
        </p:txBody>
      </p:sp>
      <p:sp>
        <p:nvSpPr>
          <p:cNvPr id="14" name="Shape 14"/>
          <p:cNvSpPr>
            <a:spLocks noGrp="1"/>
          </p:cNvSpPr>
          <p:nvPr>
            <p:ph type="sldNum" sz="quarter" idx="2"/>
          </p:nvPr>
        </p:nvSpPr>
        <p:spPr>
          <a:xfrm>
            <a:off x="19098895" y="10924662"/>
            <a:ext cx="999685" cy="230832"/>
          </a:xfrm>
          <a:prstGeom prst="rect">
            <a:avLst/>
          </a:prstGeom>
          <a:ln w="12700">
            <a:miter lim="400000"/>
          </a:ln>
        </p:spPr>
        <p:txBody>
          <a:bodyPr lIns="0" tIns="0" rIns="0" bIns="0">
            <a:spAutoFit/>
          </a:bodyPr>
          <a:lstStyle>
            <a:lvl1pPr>
              <a:defRPr sz="1500"/>
            </a:lvl1pPr>
          </a:lstStyle>
          <a:p>
            <a:fld id="{56C66180-CA6A-4BA8-9DF3-E517C12CB448}" type="slidenum">
              <a:rPr lang="en-US" smtClean="0"/>
              <a:pPr/>
              <a:t>‹#›</a:t>
            </a:fld>
            <a:endParaRPr lang="en-US" dirty="0"/>
          </a:p>
        </p:txBody>
      </p:sp>
    </p:spTree>
    <p:extLst>
      <p:ext uri="{BB962C8B-B14F-4D97-AF65-F5344CB8AC3E}">
        <p14:creationId xmlns:p14="http://schemas.microsoft.com/office/powerpoint/2010/main" val="2854091455"/>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C534C8A-1562-1A47-A262-1780A9CDC2AD}" type="datetime1">
              <a:rPr lang="en-US" smtClean="0"/>
              <a:t>2/23/2017</a:t>
            </a:fld>
            <a:endParaRPr lang="en-US" dirty="0" smtClean="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099" cy="11308556"/>
          </a:xfrm>
          <a:prstGeom prst="rect">
            <a:avLst/>
          </a:prstGeom>
          <a:blipFill>
            <a:blip r:embed="rId2"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1005205" y="2602611"/>
            <a:ext cx="8745283" cy="7468362"/>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10353611" y="2602611"/>
            <a:ext cx="8745283" cy="7468362"/>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997D7881-6C9C-8549-B9C6-B8329BB07195}" type="datetime1">
              <a:rPr lang="en-US" smtClean="0"/>
              <a:t>2/23/2017</a:t>
            </a:fld>
            <a:endParaRPr lang="en-US" dirty="0" smtClean="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B3144D73-B672-EF4B-B20E-B96C83F1EA8E}" type="datetime1">
              <a:rPr lang="en-US" smtClean="0"/>
              <a:t>2/23/2017</a:t>
            </a:fld>
            <a:endParaRPr lang="en-US" dirty="0" smtClean="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1CF9A36-67C1-9148-BACF-5B6129FF727E}" type="datetime1">
              <a:rPr lang="en-US" smtClean="0"/>
              <a:t>2/23/2017</a:t>
            </a:fld>
            <a:endParaRPr lang="en-US" dirty="0" smtClean="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07808" y="3515202"/>
            <a:ext cx="17088485" cy="2425541"/>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3015615" y="6412230"/>
            <a:ext cx="14072870" cy="2891790"/>
          </a:xfrm>
        </p:spPr>
        <p:txBody>
          <a:bodyPr/>
          <a:lstStyle>
            <a:lvl1pPr marL="0" indent="0" algn="ctr">
              <a:buNone/>
              <a:defRPr>
                <a:solidFill>
                  <a:schemeClr val="tx1">
                    <a:tint val="75000"/>
                  </a:schemeClr>
                </a:solidFill>
              </a:defRPr>
            </a:lvl1pPr>
            <a:lvl2pPr marL="897666" indent="0" algn="ctr">
              <a:buNone/>
              <a:defRPr>
                <a:solidFill>
                  <a:schemeClr val="tx1">
                    <a:tint val="75000"/>
                  </a:schemeClr>
                </a:solidFill>
              </a:defRPr>
            </a:lvl2pPr>
            <a:lvl3pPr marL="1795333" indent="0" algn="ctr">
              <a:buNone/>
              <a:defRPr>
                <a:solidFill>
                  <a:schemeClr val="tx1">
                    <a:tint val="75000"/>
                  </a:schemeClr>
                </a:solidFill>
              </a:defRPr>
            </a:lvl3pPr>
            <a:lvl4pPr marL="2692999" indent="0" algn="ctr">
              <a:buNone/>
              <a:defRPr>
                <a:solidFill>
                  <a:schemeClr val="tx1">
                    <a:tint val="75000"/>
                  </a:schemeClr>
                </a:solidFill>
              </a:defRPr>
            </a:lvl4pPr>
            <a:lvl5pPr marL="3590666" indent="0" algn="ctr">
              <a:buNone/>
              <a:defRPr>
                <a:solidFill>
                  <a:schemeClr val="tx1">
                    <a:tint val="75000"/>
                  </a:schemeClr>
                </a:solidFill>
              </a:defRPr>
            </a:lvl5pPr>
            <a:lvl6pPr marL="4488332" indent="0" algn="ctr">
              <a:buNone/>
              <a:defRPr>
                <a:solidFill>
                  <a:schemeClr val="tx1">
                    <a:tint val="75000"/>
                  </a:schemeClr>
                </a:solidFill>
              </a:defRPr>
            </a:lvl6pPr>
            <a:lvl7pPr marL="5385999" indent="0" algn="ctr">
              <a:buNone/>
              <a:defRPr>
                <a:solidFill>
                  <a:schemeClr val="tx1">
                    <a:tint val="75000"/>
                  </a:schemeClr>
                </a:solidFill>
              </a:defRPr>
            </a:lvl7pPr>
            <a:lvl8pPr marL="6283665" indent="0" algn="ctr">
              <a:buNone/>
              <a:defRPr>
                <a:solidFill>
                  <a:schemeClr val="tx1">
                    <a:tint val="75000"/>
                  </a:schemeClr>
                </a:solidFill>
              </a:defRPr>
            </a:lvl8pPr>
            <a:lvl9pPr marL="7181332"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6961C6B-561F-A041-B9BF-2E4A5CE67179}" type="datetime1">
              <a:rPr lang="en-US" altLang="ja-JP" smtClean="0">
                <a:solidFill>
                  <a:prstClr val="black">
                    <a:tint val="75000"/>
                  </a:prstClr>
                </a:solidFill>
              </a:rPr>
              <a:t>2/23/2017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12820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57D256-A2FD-C249-801B-DCA8716EF016}" type="datetime1">
              <a:rPr lang="en-US" altLang="ja-JP" smtClean="0">
                <a:solidFill>
                  <a:prstClr val="black">
                    <a:tint val="75000"/>
                  </a:prstClr>
                </a:solidFill>
              </a:rPr>
              <a:t>2/23/2017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34520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588085" y="7271386"/>
            <a:ext cx="17088485" cy="2247424"/>
          </a:xfrm>
        </p:spPr>
        <p:txBody>
          <a:bodyPr anchor="t"/>
          <a:lstStyle>
            <a:lvl1pPr algn="l">
              <a:defRPr sz="79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588085" y="4796077"/>
            <a:ext cx="17088485" cy="2475309"/>
          </a:xfrm>
        </p:spPr>
        <p:txBody>
          <a:bodyPr anchor="b"/>
          <a:lstStyle>
            <a:lvl1pPr marL="0" indent="0">
              <a:buNone/>
              <a:defRPr sz="3900">
                <a:solidFill>
                  <a:schemeClr val="tx1">
                    <a:tint val="75000"/>
                  </a:schemeClr>
                </a:solidFill>
              </a:defRPr>
            </a:lvl1pPr>
            <a:lvl2pPr marL="897666" indent="0">
              <a:buNone/>
              <a:defRPr sz="3500">
                <a:solidFill>
                  <a:schemeClr val="tx1">
                    <a:tint val="75000"/>
                  </a:schemeClr>
                </a:solidFill>
              </a:defRPr>
            </a:lvl2pPr>
            <a:lvl3pPr marL="1795333" indent="0">
              <a:buNone/>
              <a:defRPr sz="3100">
                <a:solidFill>
                  <a:schemeClr val="tx1">
                    <a:tint val="75000"/>
                  </a:schemeClr>
                </a:solidFill>
              </a:defRPr>
            </a:lvl3pPr>
            <a:lvl4pPr marL="2692999" indent="0">
              <a:buNone/>
              <a:defRPr sz="2700">
                <a:solidFill>
                  <a:schemeClr val="tx1">
                    <a:tint val="75000"/>
                  </a:schemeClr>
                </a:solidFill>
              </a:defRPr>
            </a:lvl4pPr>
            <a:lvl5pPr marL="3590666" indent="0">
              <a:buNone/>
              <a:defRPr sz="2700">
                <a:solidFill>
                  <a:schemeClr val="tx1">
                    <a:tint val="75000"/>
                  </a:schemeClr>
                </a:solidFill>
              </a:defRPr>
            </a:lvl5pPr>
            <a:lvl6pPr marL="4488332" indent="0">
              <a:buNone/>
              <a:defRPr sz="2700">
                <a:solidFill>
                  <a:schemeClr val="tx1">
                    <a:tint val="75000"/>
                  </a:schemeClr>
                </a:solidFill>
              </a:defRPr>
            </a:lvl6pPr>
            <a:lvl7pPr marL="5385999" indent="0">
              <a:buNone/>
              <a:defRPr sz="2700">
                <a:solidFill>
                  <a:schemeClr val="tx1">
                    <a:tint val="75000"/>
                  </a:schemeClr>
                </a:solidFill>
              </a:defRPr>
            </a:lvl7pPr>
            <a:lvl8pPr marL="6283665" indent="0">
              <a:buNone/>
              <a:defRPr sz="2700">
                <a:solidFill>
                  <a:schemeClr val="tx1">
                    <a:tint val="75000"/>
                  </a:schemeClr>
                </a:solidFill>
              </a:defRPr>
            </a:lvl8pPr>
            <a:lvl9pPr marL="7181332" indent="0">
              <a:buNone/>
              <a:defRPr sz="27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D9AA5EC-7005-B049-BD90-16C35A5DB0A0}" type="datetime1">
              <a:rPr lang="en-US" altLang="ja-JP" smtClean="0">
                <a:solidFill>
                  <a:prstClr val="black">
                    <a:tint val="75000"/>
                  </a:prstClr>
                </a:solidFill>
              </a:rPr>
              <a:t>2/23/2017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6543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1005205" y="2640331"/>
            <a:ext cx="8879311" cy="7467839"/>
          </a:xfrm>
        </p:spPr>
        <p:txBody>
          <a:bodyPr/>
          <a:lstStyle>
            <a:lvl1pPr>
              <a:defRPr sz="5500"/>
            </a:lvl1pPr>
            <a:lvl2pPr>
              <a:defRPr sz="4700"/>
            </a:lvl2pPr>
            <a:lvl3pPr>
              <a:defRPr sz="3900"/>
            </a:lvl3pPr>
            <a:lvl4pPr>
              <a:defRPr sz="3500"/>
            </a:lvl4pPr>
            <a:lvl5pPr>
              <a:defRPr sz="3500"/>
            </a:lvl5pPr>
            <a:lvl6pPr>
              <a:defRPr sz="3500"/>
            </a:lvl6pPr>
            <a:lvl7pPr>
              <a:defRPr sz="3500"/>
            </a:lvl7pPr>
            <a:lvl8pPr>
              <a:defRPr sz="3500"/>
            </a:lvl8pPr>
            <a:lvl9pPr>
              <a:defRPr sz="3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10219584" y="2640331"/>
            <a:ext cx="8879311" cy="7467839"/>
          </a:xfrm>
        </p:spPr>
        <p:txBody>
          <a:bodyPr/>
          <a:lstStyle>
            <a:lvl1pPr>
              <a:defRPr sz="5500"/>
            </a:lvl1pPr>
            <a:lvl2pPr>
              <a:defRPr sz="4700"/>
            </a:lvl2pPr>
            <a:lvl3pPr>
              <a:defRPr sz="3900"/>
            </a:lvl3pPr>
            <a:lvl4pPr>
              <a:defRPr sz="3500"/>
            </a:lvl4pPr>
            <a:lvl5pPr>
              <a:defRPr sz="3500"/>
            </a:lvl5pPr>
            <a:lvl6pPr>
              <a:defRPr sz="3500"/>
            </a:lvl6pPr>
            <a:lvl7pPr>
              <a:defRPr sz="3500"/>
            </a:lvl7pPr>
            <a:lvl8pPr>
              <a:defRPr sz="3500"/>
            </a:lvl8pPr>
            <a:lvl9pPr>
              <a:defRPr sz="35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E93E186-3802-D64C-A865-55F4D422954E}" type="datetime1">
              <a:rPr lang="en-US" altLang="ja-JP" smtClean="0">
                <a:solidFill>
                  <a:prstClr val="black">
                    <a:tint val="75000"/>
                  </a:prstClr>
                </a:solidFill>
              </a:rPr>
              <a:t>2/23/2017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31302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2.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87685" y="351848"/>
            <a:ext cx="17528728" cy="1089997"/>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973176" y="5199988"/>
            <a:ext cx="18157747" cy="5535583"/>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6835394" y="10523601"/>
            <a:ext cx="6433311" cy="565785"/>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23601"/>
            <a:ext cx="4623943" cy="565785"/>
          </a:xfrm>
          <a:prstGeom prst="rect">
            <a:avLst/>
          </a:prstGeom>
        </p:spPr>
        <p:txBody>
          <a:bodyPr wrap="square" lIns="0" tIns="0" rIns="0" bIns="0">
            <a:noAutofit/>
          </a:bodyPr>
          <a:lstStyle>
            <a:lvl1pPr algn="l">
              <a:defRPr>
                <a:solidFill>
                  <a:schemeClr val="tx1">
                    <a:tint val="75000"/>
                  </a:schemeClr>
                </a:solidFill>
              </a:defRPr>
            </a:lvl1pPr>
          </a:lstStyle>
          <a:p>
            <a:fld id="{CEC4B23A-E08C-DC4B-AD76-3E0E35029481}" type="datetime1">
              <a:rPr lang="en-US" smtClean="0"/>
              <a:t>2/23/2017</a:t>
            </a:fld>
            <a:endParaRPr lang="en-US" dirty="0" smtClean="0"/>
          </a:p>
        </p:txBody>
      </p:sp>
      <p:sp>
        <p:nvSpPr>
          <p:cNvPr id="6" name="Holder 6"/>
          <p:cNvSpPr>
            <a:spLocks noGrp="1"/>
          </p:cNvSpPr>
          <p:nvPr>
            <p:ph type="sldNum" sz="quarter" idx="7"/>
          </p:nvPr>
        </p:nvSpPr>
        <p:spPr>
          <a:xfrm>
            <a:off x="14474952" y="10523601"/>
            <a:ext cx="4623943" cy="565785"/>
          </a:xfrm>
          <a:prstGeom prst="rect">
            <a:avLst/>
          </a:prstGeom>
        </p:spPr>
        <p:txBody>
          <a:bodyPr wrap="square" lIns="0" tIns="0" rIns="0" bIns="0">
            <a:no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1005205" y="453153"/>
            <a:ext cx="18093690" cy="1885950"/>
          </a:xfrm>
          <a:prstGeom prst="rect">
            <a:avLst/>
          </a:prstGeom>
        </p:spPr>
        <p:txBody>
          <a:bodyPr vert="horz" lIns="179533" tIns="89767" rIns="179533" bIns="89767"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005205" y="2640331"/>
            <a:ext cx="18093690" cy="7467839"/>
          </a:xfrm>
          <a:prstGeom prst="rect">
            <a:avLst/>
          </a:prstGeom>
        </p:spPr>
        <p:txBody>
          <a:bodyPr vert="horz" lIns="179533" tIns="89767" rIns="179533" bIns="89767"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1005205" y="10487978"/>
            <a:ext cx="4690957" cy="602456"/>
          </a:xfrm>
          <a:prstGeom prst="rect">
            <a:avLst/>
          </a:prstGeom>
        </p:spPr>
        <p:txBody>
          <a:bodyPr vert="horz" lIns="179533" tIns="89767" rIns="179533" bIns="89767" rtlCol="0" anchor="ctr"/>
          <a:lstStyle>
            <a:lvl1pPr algn="l">
              <a:defRPr sz="2400">
                <a:solidFill>
                  <a:schemeClr val="tx1">
                    <a:tint val="75000"/>
                  </a:schemeClr>
                </a:solidFill>
              </a:defRPr>
            </a:lvl1pPr>
          </a:lstStyle>
          <a:p>
            <a:pPr defTabSz="1795333"/>
            <a:fld id="{C4E83E3C-7CEC-4E48-B10E-3A27B4E39001}" type="datetime1">
              <a:rPr kumimoji="1" lang="en-US" altLang="ja-JP" smtClean="0">
                <a:solidFill>
                  <a:prstClr val="black">
                    <a:tint val="75000"/>
                  </a:prstClr>
                </a:solidFill>
              </a:rPr>
              <a:t>2/23/2017</a:t>
            </a:fld>
            <a:endParaRPr kumimoji="1"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6868901" y="10487978"/>
            <a:ext cx="6366298" cy="602456"/>
          </a:xfrm>
          <a:prstGeom prst="rect">
            <a:avLst/>
          </a:prstGeom>
        </p:spPr>
        <p:txBody>
          <a:bodyPr vert="horz" lIns="179533" tIns="89767" rIns="179533" bIns="89767" rtlCol="0" anchor="ctr"/>
          <a:lstStyle>
            <a:lvl1pPr algn="ctr">
              <a:defRPr sz="2400">
                <a:solidFill>
                  <a:schemeClr val="tx1">
                    <a:tint val="75000"/>
                  </a:schemeClr>
                </a:solidFill>
              </a:defRPr>
            </a:lvl1pPr>
          </a:lstStyle>
          <a:p>
            <a:pPr defTabSz="1795333"/>
            <a:endParaRPr kumimoji="1"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14407938" y="10487978"/>
            <a:ext cx="4690957" cy="602456"/>
          </a:xfrm>
          <a:prstGeom prst="rect">
            <a:avLst/>
          </a:prstGeom>
        </p:spPr>
        <p:txBody>
          <a:bodyPr vert="horz" lIns="179533" tIns="89767" rIns="179533" bIns="89767" rtlCol="0" anchor="ctr"/>
          <a:lstStyle>
            <a:lvl1pPr algn="r">
              <a:defRPr sz="2400">
                <a:solidFill>
                  <a:schemeClr val="tx1">
                    <a:tint val="75000"/>
                  </a:schemeClr>
                </a:solidFill>
              </a:defRPr>
            </a:lvl1pPr>
          </a:lstStyle>
          <a:p>
            <a:pPr defTabSz="1795333"/>
            <a:fld id="{3D5D612C-0532-47B8-8E74-A02669953393}" type="slidenum">
              <a:rPr kumimoji="1" lang="ja-JP" altLang="en-US" smtClean="0">
                <a:solidFill>
                  <a:prstClr val="black">
                    <a:tint val="75000"/>
                  </a:prstClr>
                </a:solidFill>
              </a:rPr>
              <a:pPr defTabSz="1795333"/>
              <a:t>‹#›</a:t>
            </a:fld>
            <a:endParaRPr kumimoji="1" lang="ja-JP" altLang="en-US">
              <a:solidFill>
                <a:prstClr val="black">
                  <a:tint val="75000"/>
                </a:prstClr>
              </a:solidFill>
            </a:endParaRPr>
          </a:p>
        </p:txBody>
      </p:sp>
      <p:pic>
        <p:nvPicPr>
          <p:cNvPr id="9" name="図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05205" y="10409398"/>
            <a:ext cx="1143000" cy="657225"/>
          </a:xfrm>
          <a:prstGeom prst="rect">
            <a:avLst/>
          </a:prstGeom>
        </p:spPr>
      </p:pic>
    </p:spTree>
    <p:extLst>
      <p:ext uri="{BB962C8B-B14F-4D97-AF65-F5344CB8AC3E}">
        <p14:creationId xmlns:p14="http://schemas.microsoft.com/office/powerpoint/2010/main" val="9578636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hf hdr="0" ftr="0" dt="0"/>
  <p:txStyles>
    <p:titleStyle>
      <a:lvl1pPr algn="ctr" defTabSz="1795333" rtl="0" eaLnBrk="1" latinLnBrk="0" hangingPunct="1">
        <a:spcBef>
          <a:spcPct val="0"/>
        </a:spcBef>
        <a:buNone/>
        <a:defRPr kumimoji="1" sz="8600" kern="1200">
          <a:solidFill>
            <a:schemeClr val="tx1"/>
          </a:solidFill>
          <a:latin typeface="+mj-lt"/>
          <a:ea typeface="+mj-ea"/>
          <a:cs typeface="+mj-cs"/>
        </a:defRPr>
      </a:lvl1pPr>
    </p:titleStyle>
    <p:bodyStyle>
      <a:lvl1pPr marL="673250" indent="-673250" algn="l" defTabSz="1795333" rtl="0" eaLnBrk="1" latinLnBrk="0" hangingPunct="1">
        <a:spcBef>
          <a:spcPct val="20000"/>
        </a:spcBef>
        <a:buFont typeface="Arial" panose="020B0604020202020204" pitchFamily="34" charset="0"/>
        <a:buChar char="•"/>
        <a:defRPr kumimoji="1" sz="6300" kern="1200">
          <a:solidFill>
            <a:schemeClr val="tx1"/>
          </a:solidFill>
          <a:latin typeface="+mn-lt"/>
          <a:ea typeface="+mn-ea"/>
          <a:cs typeface="+mn-cs"/>
        </a:defRPr>
      </a:lvl1pPr>
      <a:lvl2pPr marL="1458708" indent="-561042" algn="l" defTabSz="1795333" rtl="0" eaLnBrk="1" latinLnBrk="0" hangingPunct="1">
        <a:spcBef>
          <a:spcPct val="20000"/>
        </a:spcBef>
        <a:buFont typeface="Arial" panose="020B0604020202020204" pitchFamily="34" charset="0"/>
        <a:buChar char="–"/>
        <a:defRPr kumimoji="1" sz="5500" kern="1200">
          <a:solidFill>
            <a:schemeClr val="tx1"/>
          </a:solidFill>
          <a:latin typeface="+mn-lt"/>
          <a:ea typeface="+mn-ea"/>
          <a:cs typeface="+mn-cs"/>
        </a:defRPr>
      </a:lvl2pPr>
      <a:lvl3pPr marL="2244166" indent="-448833" algn="l" defTabSz="1795333" rtl="0" eaLnBrk="1" latinLnBrk="0" hangingPunct="1">
        <a:spcBef>
          <a:spcPct val="20000"/>
        </a:spcBef>
        <a:buFont typeface="Arial" panose="020B0604020202020204" pitchFamily="34" charset="0"/>
        <a:buChar char="•"/>
        <a:defRPr kumimoji="1" sz="4700" kern="1200">
          <a:solidFill>
            <a:schemeClr val="tx1"/>
          </a:solidFill>
          <a:latin typeface="+mn-lt"/>
          <a:ea typeface="+mn-ea"/>
          <a:cs typeface="+mn-cs"/>
        </a:defRPr>
      </a:lvl3pPr>
      <a:lvl4pPr marL="3141833" indent="-448833" algn="l" defTabSz="1795333"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4pPr>
      <a:lvl5pPr marL="4039499" indent="-448833" algn="l" defTabSz="1795333"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5pPr>
      <a:lvl6pPr marL="4937166" indent="-448833" algn="l" defTabSz="1795333"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6pPr>
      <a:lvl7pPr marL="5834832" indent="-448833" algn="l" defTabSz="1795333"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7pPr>
      <a:lvl8pPr marL="6732499" indent="-448833" algn="l" defTabSz="1795333"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8pPr>
      <a:lvl9pPr marL="7630165" indent="-448833" algn="l" defTabSz="1795333"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9pPr>
    </p:bodyStyle>
    <p:otherStyle>
      <a:defPPr>
        <a:defRPr lang="ja-JP"/>
      </a:defPPr>
      <a:lvl1pPr marL="0" algn="l" defTabSz="1795333" rtl="0" eaLnBrk="1" latinLnBrk="0" hangingPunct="1">
        <a:defRPr kumimoji="1" sz="3500" kern="1200">
          <a:solidFill>
            <a:schemeClr val="tx1"/>
          </a:solidFill>
          <a:latin typeface="+mn-lt"/>
          <a:ea typeface="+mn-ea"/>
          <a:cs typeface="+mn-cs"/>
        </a:defRPr>
      </a:lvl1pPr>
      <a:lvl2pPr marL="897666" algn="l" defTabSz="1795333" rtl="0" eaLnBrk="1" latinLnBrk="0" hangingPunct="1">
        <a:defRPr kumimoji="1" sz="3500" kern="1200">
          <a:solidFill>
            <a:schemeClr val="tx1"/>
          </a:solidFill>
          <a:latin typeface="+mn-lt"/>
          <a:ea typeface="+mn-ea"/>
          <a:cs typeface="+mn-cs"/>
        </a:defRPr>
      </a:lvl2pPr>
      <a:lvl3pPr marL="1795333" algn="l" defTabSz="1795333" rtl="0" eaLnBrk="1" latinLnBrk="0" hangingPunct="1">
        <a:defRPr kumimoji="1" sz="3500" kern="1200">
          <a:solidFill>
            <a:schemeClr val="tx1"/>
          </a:solidFill>
          <a:latin typeface="+mn-lt"/>
          <a:ea typeface="+mn-ea"/>
          <a:cs typeface="+mn-cs"/>
        </a:defRPr>
      </a:lvl3pPr>
      <a:lvl4pPr marL="2692999" algn="l" defTabSz="1795333" rtl="0" eaLnBrk="1" latinLnBrk="0" hangingPunct="1">
        <a:defRPr kumimoji="1" sz="3500" kern="1200">
          <a:solidFill>
            <a:schemeClr val="tx1"/>
          </a:solidFill>
          <a:latin typeface="+mn-lt"/>
          <a:ea typeface="+mn-ea"/>
          <a:cs typeface="+mn-cs"/>
        </a:defRPr>
      </a:lvl4pPr>
      <a:lvl5pPr marL="3590666" algn="l" defTabSz="1795333" rtl="0" eaLnBrk="1" latinLnBrk="0" hangingPunct="1">
        <a:defRPr kumimoji="1" sz="3500" kern="1200">
          <a:solidFill>
            <a:schemeClr val="tx1"/>
          </a:solidFill>
          <a:latin typeface="+mn-lt"/>
          <a:ea typeface="+mn-ea"/>
          <a:cs typeface="+mn-cs"/>
        </a:defRPr>
      </a:lvl5pPr>
      <a:lvl6pPr marL="4488332" algn="l" defTabSz="1795333" rtl="0" eaLnBrk="1" latinLnBrk="0" hangingPunct="1">
        <a:defRPr kumimoji="1" sz="3500" kern="1200">
          <a:solidFill>
            <a:schemeClr val="tx1"/>
          </a:solidFill>
          <a:latin typeface="+mn-lt"/>
          <a:ea typeface="+mn-ea"/>
          <a:cs typeface="+mn-cs"/>
        </a:defRPr>
      </a:lvl6pPr>
      <a:lvl7pPr marL="5385999" algn="l" defTabSz="1795333" rtl="0" eaLnBrk="1" latinLnBrk="0" hangingPunct="1">
        <a:defRPr kumimoji="1" sz="3500" kern="1200">
          <a:solidFill>
            <a:schemeClr val="tx1"/>
          </a:solidFill>
          <a:latin typeface="+mn-lt"/>
          <a:ea typeface="+mn-ea"/>
          <a:cs typeface="+mn-cs"/>
        </a:defRPr>
      </a:lvl7pPr>
      <a:lvl8pPr marL="6283665" algn="l" defTabSz="1795333" rtl="0" eaLnBrk="1" latinLnBrk="0" hangingPunct="1">
        <a:defRPr kumimoji="1" sz="3500" kern="1200">
          <a:solidFill>
            <a:schemeClr val="tx1"/>
          </a:solidFill>
          <a:latin typeface="+mn-lt"/>
          <a:ea typeface="+mn-ea"/>
          <a:cs typeface="+mn-cs"/>
        </a:defRPr>
      </a:lvl8pPr>
      <a:lvl9pPr marL="7181332" algn="l" defTabSz="1795333" rtl="0" eaLnBrk="1" latinLnBrk="0" hangingPunct="1">
        <a:defRPr kumimoji="1" sz="3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22.em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hyperlink" Target="http://ssrn.com/abstract=2766795"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3486150"/>
            <a:ext cx="20104099" cy="11308556"/>
          </a:xfrm>
          <a:custGeom>
            <a:avLst/>
            <a:gdLst/>
            <a:ahLst/>
            <a:cxnLst/>
            <a:rect l="l" t="t" r="r" b="b"/>
            <a:pathLst>
              <a:path w="20104099" h="11308556">
                <a:moveTo>
                  <a:pt x="0" y="0"/>
                </a:moveTo>
                <a:lnTo>
                  <a:pt x="20104099" y="0"/>
                </a:lnTo>
                <a:lnTo>
                  <a:pt x="20104099" y="11308556"/>
                </a:lnTo>
                <a:lnTo>
                  <a:pt x="0" y="11308556"/>
                </a:lnTo>
                <a:lnTo>
                  <a:pt x="0" y="0"/>
                </a:lnTo>
                <a:close/>
              </a:path>
            </a:pathLst>
          </a:custGeom>
          <a:solidFill>
            <a:srgbClr val="CF3A51"/>
          </a:solidFill>
        </p:spPr>
        <p:txBody>
          <a:bodyPr wrap="square" lIns="0" tIns="0" rIns="0" bIns="0" rtlCol="0">
            <a:noAutofit/>
          </a:bodyPr>
          <a:lstStyle/>
          <a:p>
            <a:endParaRPr dirty="0"/>
          </a:p>
        </p:txBody>
      </p:sp>
      <p:sp>
        <p:nvSpPr>
          <p:cNvPr id="7" name="object 7"/>
          <p:cNvSpPr txBox="1"/>
          <p:nvPr/>
        </p:nvSpPr>
        <p:spPr>
          <a:xfrm>
            <a:off x="5519439" y="10759765"/>
            <a:ext cx="9556115" cy="231775"/>
          </a:xfrm>
          <a:prstGeom prst="rect">
            <a:avLst/>
          </a:prstGeom>
        </p:spPr>
        <p:txBody>
          <a:bodyPr vert="horz" wrap="square" lIns="0" tIns="0" rIns="0" bIns="0" rtlCol="0">
            <a:noAutofit/>
          </a:bodyPr>
          <a:lstStyle/>
          <a:p>
            <a:pPr marL="12700" algn="ctr">
              <a:lnSpc>
                <a:spcPct val="100000"/>
              </a:lnSpc>
            </a:pPr>
            <a:r>
              <a:rPr lang="ja-JP" altLang="en-US" sz="1450" spc="5" dirty="0">
                <a:solidFill>
                  <a:srgbClr val="FFFFFF"/>
                </a:solidFill>
                <a:latin typeface="Arial"/>
                <a:cs typeface="Arial"/>
              </a:rPr>
              <a:t>本資料は、</a:t>
            </a:r>
            <a:r>
              <a:rPr lang="en-US" altLang="ja-JP" sz="1450" spc="5" dirty="0">
                <a:solidFill>
                  <a:srgbClr val="FFFFFF"/>
                </a:solidFill>
                <a:latin typeface="Arial"/>
                <a:cs typeface="Arial"/>
              </a:rPr>
              <a:t>MPAA/MPA</a:t>
            </a:r>
            <a:r>
              <a:rPr lang="ja-JP" altLang="en-US" sz="1450" spc="5" dirty="0">
                <a:solidFill>
                  <a:srgbClr val="FFFFFF"/>
                </a:solidFill>
                <a:latin typeface="Arial"/>
                <a:cs typeface="Arial"/>
              </a:rPr>
              <a:t>及びそのメンバー社以外に配布すべきでない機密データが含まれています。</a:t>
            </a:r>
            <a:endParaRPr lang="ja-JP" altLang="en-US" sz="1450" dirty="0">
              <a:latin typeface="Arial"/>
              <a:cs typeface="Arial"/>
            </a:endParaRPr>
          </a:p>
        </p:txBody>
      </p:sp>
      <p:sp>
        <p:nvSpPr>
          <p:cNvPr id="8" name="TextBox 7"/>
          <p:cNvSpPr txBox="1"/>
          <p:nvPr/>
        </p:nvSpPr>
        <p:spPr>
          <a:xfrm>
            <a:off x="3820496" y="781050"/>
            <a:ext cx="12954000" cy="5632311"/>
          </a:xfrm>
          <a:prstGeom prst="rect">
            <a:avLst/>
          </a:prstGeom>
          <a:noFill/>
        </p:spPr>
        <p:txBody>
          <a:bodyPr wrap="square" rtlCol="0">
            <a:spAutoFit/>
          </a:bodyPr>
          <a:lstStyle/>
          <a:p>
            <a:pPr lvl="0" algn="ctr"/>
            <a:r>
              <a:rPr lang="en-US" sz="5400" b="1" i="1" dirty="0">
                <a:ln w="12700">
                  <a:noFill/>
                  <a:prstDash val="solid"/>
                </a:ln>
                <a:solidFill>
                  <a:schemeClr val="bg1"/>
                </a:solidFill>
                <a:latin typeface="Arial" panose="020B0604020202020204" pitchFamily="34" charset="0"/>
                <a:cs typeface="Arial" panose="020B0604020202020204" pitchFamily="34" charset="0"/>
              </a:rPr>
              <a:t>Intellectual Property </a:t>
            </a:r>
            <a:r>
              <a:rPr lang="en-US" sz="5400" b="1" i="1" dirty="0" smtClean="0">
                <a:ln w="12700">
                  <a:noFill/>
                  <a:prstDash val="solid"/>
                </a:ln>
                <a:solidFill>
                  <a:schemeClr val="bg1"/>
                </a:solidFill>
                <a:latin typeface="Arial" panose="020B0604020202020204" pitchFamily="34" charset="0"/>
                <a:cs typeface="Arial" panose="020B0604020202020204" pitchFamily="34" charset="0"/>
              </a:rPr>
              <a:t>Rights</a:t>
            </a:r>
          </a:p>
          <a:p>
            <a:pPr lvl="0" algn="ctr"/>
            <a:r>
              <a:rPr lang="en-US" sz="5400" b="1" i="1" dirty="0" smtClean="0">
                <a:ln w="12700">
                  <a:noFill/>
                  <a:prstDash val="solid"/>
                </a:ln>
                <a:solidFill>
                  <a:schemeClr val="bg1"/>
                </a:solidFill>
                <a:latin typeface="Arial" panose="020B0604020202020204" pitchFamily="34" charset="0"/>
                <a:cs typeface="Arial" panose="020B0604020202020204" pitchFamily="34" charset="0"/>
              </a:rPr>
              <a:t>and </a:t>
            </a:r>
            <a:r>
              <a:rPr lang="en-US" sz="5400" b="1" i="1" dirty="0">
                <a:ln w="12700">
                  <a:noFill/>
                  <a:prstDash val="solid"/>
                </a:ln>
                <a:solidFill>
                  <a:schemeClr val="bg1"/>
                </a:solidFill>
                <a:latin typeface="Arial" panose="020B0604020202020204" pitchFamily="34" charset="0"/>
                <a:cs typeface="Arial" panose="020B0604020202020204" pitchFamily="34" charset="0"/>
              </a:rPr>
              <a:t>Constitutional </a:t>
            </a:r>
            <a:r>
              <a:rPr lang="en-US" sz="5400" b="1" i="1" dirty="0" smtClean="0">
                <a:ln w="12700">
                  <a:noFill/>
                  <a:prstDash val="solid"/>
                </a:ln>
                <a:solidFill>
                  <a:schemeClr val="bg1"/>
                </a:solidFill>
                <a:latin typeface="Arial" panose="020B0604020202020204" pitchFamily="34" charset="0"/>
                <a:cs typeface="Arial" panose="020B0604020202020204" pitchFamily="34" charset="0"/>
              </a:rPr>
              <a:t>Values – What’s at Stake for the Stakeholder</a:t>
            </a:r>
          </a:p>
          <a:p>
            <a:pPr lvl="0" algn="ctr"/>
            <a:endParaRPr lang="en-US" sz="5400" b="1" i="1" dirty="0">
              <a:ln w="12700">
                <a:noFill/>
                <a:prstDash val="solid"/>
              </a:ln>
              <a:solidFill>
                <a:schemeClr val="bg1"/>
              </a:solidFill>
              <a:latin typeface="Arial" panose="020B0604020202020204" pitchFamily="34" charset="0"/>
              <a:cs typeface="Arial" panose="020B0604020202020204" pitchFamily="34" charset="0"/>
            </a:endParaRPr>
          </a:p>
          <a:p>
            <a:pPr lvl="0" algn="ctr"/>
            <a:r>
              <a:rPr lang="en-US" sz="3600" b="1" i="1" dirty="0">
                <a:ln w="12700">
                  <a:noFill/>
                  <a:prstDash val="solid"/>
                </a:ln>
                <a:solidFill>
                  <a:schemeClr val="bg1"/>
                </a:solidFill>
                <a:latin typeface="Arial" panose="020B0604020202020204" pitchFamily="34" charset="0"/>
                <a:cs typeface="Arial" panose="020B0604020202020204" pitchFamily="34" charset="0"/>
              </a:rPr>
              <a:t>Intellectual Property Rights and Constitutional </a:t>
            </a:r>
            <a:r>
              <a:rPr lang="en-US" sz="3600" b="1" i="1" dirty="0" smtClean="0">
                <a:ln w="12700">
                  <a:noFill/>
                  <a:prstDash val="solid"/>
                </a:ln>
                <a:solidFill>
                  <a:schemeClr val="bg1"/>
                </a:solidFill>
                <a:latin typeface="Arial" panose="020B0604020202020204" pitchFamily="34" charset="0"/>
                <a:cs typeface="Arial" panose="020B0604020202020204" pitchFamily="34" charset="0"/>
              </a:rPr>
              <a:t>Values Study Group</a:t>
            </a:r>
            <a:endParaRPr lang="en-US" sz="3600" b="1" i="1" dirty="0">
              <a:ln w="12700">
                <a:noFill/>
                <a:prstDash val="solid"/>
              </a:ln>
              <a:solidFill>
                <a:schemeClr val="bg1"/>
              </a:solidFill>
              <a:latin typeface="Arial" panose="020B0604020202020204" pitchFamily="34" charset="0"/>
              <a:cs typeface="Arial" panose="020B0604020202020204" pitchFamily="34" charset="0"/>
            </a:endParaRPr>
          </a:p>
          <a:p>
            <a:pPr lvl="0" algn="ctr"/>
            <a:r>
              <a:rPr lang="en-US" sz="3600" b="1" i="1" dirty="0">
                <a:ln w="12700">
                  <a:noFill/>
                  <a:prstDash val="solid"/>
                </a:ln>
                <a:solidFill>
                  <a:schemeClr val="bg1"/>
                </a:solidFill>
                <a:latin typeface="Arial" panose="020B0604020202020204" pitchFamily="34" charset="0"/>
                <a:cs typeface="Arial" panose="020B0604020202020204" pitchFamily="34" charset="0"/>
              </a:rPr>
              <a:t>Grant-in-Aid for Scientific </a:t>
            </a:r>
            <a:r>
              <a:rPr lang="en-US" sz="3600" b="1" i="1" dirty="0" smtClean="0">
                <a:ln w="12700">
                  <a:noFill/>
                  <a:prstDash val="solid"/>
                </a:ln>
                <a:solidFill>
                  <a:schemeClr val="bg1"/>
                </a:solidFill>
                <a:latin typeface="Arial" panose="020B0604020202020204" pitchFamily="34" charset="0"/>
                <a:cs typeface="Arial" panose="020B0604020202020204" pitchFamily="34" charset="0"/>
              </a:rPr>
              <a:t>Research</a:t>
            </a:r>
          </a:p>
          <a:p>
            <a:pPr lvl="0" algn="ctr"/>
            <a:r>
              <a:rPr lang="en-US" sz="3600" b="1" i="1" dirty="0" smtClean="0">
                <a:ln w="12700">
                  <a:noFill/>
                  <a:prstDash val="solid"/>
                </a:ln>
                <a:solidFill>
                  <a:schemeClr val="bg1"/>
                </a:solidFill>
                <a:latin typeface="Arial" panose="020B0604020202020204" pitchFamily="34" charset="0"/>
                <a:cs typeface="Arial" panose="020B0604020202020204" pitchFamily="34" charset="0"/>
              </a:rPr>
              <a:t>February 23, 2017</a:t>
            </a:r>
            <a:endParaRPr lang="en-US" sz="3600" b="1" i="1" dirty="0">
              <a:ln w="12700">
                <a:noFill/>
                <a:prstDash val="solid"/>
              </a:ln>
              <a:solidFill>
                <a:schemeClr val="bg1"/>
              </a:solidFill>
              <a:latin typeface="Arial" panose="020B0604020202020204" pitchFamily="34" charset="0"/>
              <a:cs typeface="Arial" panose="020B0604020202020204" pitchFamily="34" charset="0"/>
            </a:endParaRPr>
          </a:p>
        </p:txBody>
      </p:sp>
      <p:pic>
        <p:nvPicPr>
          <p:cNvPr id="11"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7550" y="8020050"/>
            <a:ext cx="3429000" cy="1971675"/>
          </a:xfrm>
          <a:prstGeom prst="rect">
            <a:avLst/>
          </a:prstGeom>
          <a:solidFill>
            <a:schemeClr val="accent2"/>
          </a:solidFill>
        </p:spPr>
      </p:pic>
      <p:sp>
        <p:nvSpPr>
          <p:cNvPr id="9" name="object 7"/>
          <p:cNvSpPr txBox="1"/>
          <p:nvPr/>
        </p:nvSpPr>
        <p:spPr>
          <a:xfrm>
            <a:off x="1" y="10759765"/>
            <a:ext cx="19958049" cy="314738"/>
          </a:xfrm>
          <a:prstGeom prst="rect">
            <a:avLst/>
          </a:prstGeom>
        </p:spPr>
        <p:txBody>
          <a:bodyPr vert="horz" wrap="square" lIns="0" tIns="0" rIns="0" bIns="0" rtlCol="0">
            <a:noAutofit/>
          </a:bodyPr>
          <a:lstStyle/>
          <a:p>
            <a:pPr algn="ctr"/>
            <a:r>
              <a:rPr lang="en-US" sz="1400" dirty="0"/>
              <a:t>This document is the property of the MPA and contains sensitive data that should not be distributed without written consent from the MPA</a:t>
            </a:r>
          </a:p>
        </p:txBody>
      </p:sp>
      <p:sp>
        <p:nvSpPr>
          <p:cNvPr id="4" name="Slide Number Placeholder 3"/>
          <p:cNvSpPr>
            <a:spLocks noGrp="1"/>
          </p:cNvSpPr>
          <p:nvPr>
            <p:ph type="sldNum" sz="quarter" idx="7"/>
          </p:nvPr>
        </p:nvSpPr>
        <p:spPr/>
        <p:txBody>
          <a:bodyPr/>
          <a:lstStyle/>
          <a:p>
            <a:fld id="{B6F15528-21DE-4FAA-801E-634DDDAF4B2B}" type="slidenum">
              <a:rPr lang="uk-UA" smtClean="0"/>
              <a:t>1</a:t>
            </a:fld>
            <a:endParaRPr lang="uk-UA" dirty="0"/>
          </a:p>
        </p:txBody>
      </p:sp>
    </p:spTree>
    <p:extLst>
      <p:ext uri="{BB962C8B-B14F-4D97-AF65-F5344CB8AC3E}">
        <p14:creationId xmlns:p14="http://schemas.microsoft.com/office/powerpoint/2010/main" val="1911838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fontScale="90000"/>
          </a:bodyPr>
          <a:lstStyle/>
          <a:p>
            <a:r>
              <a:rPr lang="en-US" sz="6000" b="1" dirty="0" smtClean="0"/>
              <a:t>Constitutional (or Other Fundamental) Issues When Considering Site Blocking (Japan and Select Others)</a:t>
            </a:r>
            <a:endParaRPr lang="en-US" sz="6000" b="1" dirty="0"/>
          </a:p>
        </p:txBody>
      </p:sp>
      <p:sp>
        <p:nvSpPr>
          <p:cNvPr id="7" name="Content Placeholder 6"/>
          <p:cNvSpPr>
            <a:spLocks noGrp="1"/>
          </p:cNvSpPr>
          <p:nvPr>
            <p:ph idx="1"/>
          </p:nvPr>
        </p:nvSpPr>
        <p:spPr>
          <a:xfrm>
            <a:off x="1005205" y="2305051"/>
            <a:ext cx="18093690" cy="7803120"/>
          </a:xfrm>
        </p:spPr>
        <p:txBody>
          <a:bodyPr>
            <a:normAutofit fontScale="92500" lnSpcReduction="10000"/>
          </a:bodyPr>
          <a:lstStyle/>
          <a:p>
            <a:r>
              <a:rPr lang="en-US" altLang="ja-JP" sz="5400" dirty="0" smtClean="0">
                <a:cs typeface="ＭＳ Ｐゴシック"/>
              </a:rPr>
              <a:t>Proportionality (</a:t>
            </a:r>
            <a:r>
              <a:rPr lang="en-US" altLang="ja-JP" sz="5400" dirty="0">
                <a:cs typeface="ＭＳ Ｐゴシック"/>
              </a:rPr>
              <a:t>e.g., Article 5 of the Treaty on European </a:t>
            </a:r>
            <a:r>
              <a:rPr lang="en-US" altLang="ja-JP" sz="5400" dirty="0" smtClean="0">
                <a:cs typeface="ＭＳ Ｐゴシック"/>
              </a:rPr>
              <a:t>Union) (EU finds time and again, yes, it’s proportional).</a:t>
            </a:r>
          </a:p>
          <a:p>
            <a:pPr marL="673250" lvl="1" indent="-673250">
              <a:buFont typeface="Arial" panose="020B0604020202020204" pitchFamily="34" charset="0"/>
              <a:buChar char="•"/>
            </a:pPr>
            <a:r>
              <a:rPr lang="en-US" altLang="ja-JP" sz="5400" dirty="0" smtClean="0">
                <a:cs typeface="ＭＳ Ｐゴシック"/>
              </a:rPr>
              <a:t>Free Expression and Speech (</a:t>
            </a:r>
            <a:r>
              <a:rPr lang="en-US" sz="5400" dirty="0"/>
              <a:t>Japanese Constitution Article </a:t>
            </a:r>
            <a:r>
              <a:rPr lang="en-US" sz="5400" dirty="0" smtClean="0"/>
              <a:t>21(1)) (no conflict; piracy, like other illegal communications, e.g., child pornography, can be limited).</a:t>
            </a:r>
          </a:p>
          <a:p>
            <a:r>
              <a:rPr lang="en-US" altLang="ja-JP" sz="5400" dirty="0" smtClean="0">
                <a:cs typeface="ＭＳ Ｐゴシック"/>
              </a:rPr>
              <a:t>Privacy</a:t>
            </a:r>
          </a:p>
          <a:p>
            <a:pPr lvl="1"/>
            <a:r>
              <a:rPr lang="en-US" sz="4600" dirty="0" smtClean="0"/>
              <a:t>Japanese Constitution Article 21(2)</a:t>
            </a:r>
          </a:p>
          <a:p>
            <a:pPr lvl="1"/>
            <a:r>
              <a:rPr lang="en-US" sz="4800" dirty="0" smtClean="0"/>
              <a:t>Telecommunications Business Act (TBA) Article 4 on “Protection of Secrecy”</a:t>
            </a:r>
          </a:p>
          <a:p>
            <a:pPr lvl="1"/>
            <a:r>
              <a:rPr lang="en-US" altLang="ja-JP" sz="4800" dirty="0" smtClean="0">
                <a:cs typeface="ＭＳ Ｐゴシック"/>
              </a:rPr>
              <a:t>E.g., </a:t>
            </a:r>
            <a:r>
              <a:rPr lang="en-GB" sz="4800" dirty="0" smtClean="0"/>
              <a:t>Article 7 of the EU Charter of Fundamental Rights</a:t>
            </a:r>
            <a:endParaRPr lang="en-US" altLang="ja-JP" sz="4600" dirty="0">
              <a:cs typeface="ＭＳ Ｐゴシック"/>
            </a:endParaRPr>
          </a:p>
        </p:txBody>
      </p:sp>
      <p:sp>
        <p:nvSpPr>
          <p:cNvPr id="3" name="Slide Number Placeholder 2"/>
          <p:cNvSpPr>
            <a:spLocks noGrp="1"/>
          </p:cNvSpPr>
          <p:nvPr>
            <p:ph type="sldNum" sz="quarter" idx="12"/>
          </p:nvPr>
        </p:nvSpPr>
        <p:spPr>
          <a:xfrm>
            <a:off x="17976850" y="10458450"/>
            <a:ext cx="1566757" cy="457200"/>
          </a:xfrm>
        </p:spPr>
        <p:txBody>
          <a:bodyPr/>
          <a:lstStyle/>
          <a:p>
            <a:fld id="{3D5D612C-0532-47B8-8E74-A02669953393}" type="slidenum">
              <a:rPr lang="ja-JP" altLang="en-US" smtClean="0">
                <a:solidFill>
                  <a:prstClr val="black">
                    <a:tint val="75000"/>
                  </a:prstClr>
                </a:solidFill>
              </a:rPr>
              <a:pPr/>
              <a:t>10</a:t>
            </a:fld>
            <a:endParaRPr lang="ja-JP" altLang="en-US" dirty="0">
              <a:solidFill>
                <a:prstClr val="black">
                  <a:tint val="75000"/>
                </a:prstClr>
              </a:solidFill>
            </a:endParaRPr>
          </a:p>
        </p:txBody>
      </p:sp>
    </p:spTree>
    <p:extLst>
      <p:ext uri="{BB962C8B-B14F-4D97-AF65-F5344CB8AC3E}">
        <p14:creationId xmlns:p14="http://schemas.microsoft.com/office/powerpoint/2010/main" val="2919947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a:bodyPr>
          <a:lstStyle/>
          <a:p>
            <a:r>
              <a:rPr lang="en-US" sz="6000" b="1" dirty="0" smtClean="0"/>
              <a:t>Website Blocking Process and Privacy</a:t>
            </a:r>
            <a:endParaRPr lang="en-US" sz="6000" b="1" dirty="0"/>
          </a:p>
        </p:txBody>
      </p:sp>
      <p:sp>
        <p:nvSpPr>
          <p:cNvPr id="7" name="Content Placeholder 6"/>
          <p:cNvSpPr>
            <a:spLocks noGrp="1"/>
          </p:cNvSpPr>
          <p:nvPr>
            <p:ph idx="1"/>
          </p:nvPr>
        </p:nvSpPr>
        <p:spPr/>
        <p:txBody>
          <a:bodyPr>
            <a:normAutofit lnSpcReduction="10000"/>
          </a:bodyPr>
          <a:lstStyle/>
          <a:p>
            <a:r>
              <a:rPr lang="en-US" sz="5400" dirty="0"/>
              <a:t>T</a:t>
            </a:r>
            <a:r>
              <a:rPr lang="en-US" sz="5400" dirty="0" smtClean="0"/>
              <a:t>he </a:t>
            </a:r>
            <a:r>
              <a:rPr lang="en-US" sz="5400" dirty="0"/>
              <a:t>view espoused by some that website blocking may violate the TBA or Japanese Constitution is </a:t>
            </a:r>
            <a:r>
              <a:rPr lang="en-US" sz="5400" dirty="0" smtClean="0"/>
              <a:t>incorrect </a:t>
            </a:r>
            <a:r>
              <a:rPr lang="en-US" sz="5400" dirty="0"/>
              <a:t>and demonstrates a misunderstanding about the way the Internet </a:t>
            </a:r>
            <a:r>
              <a:rPr lang="en-US" sz="5400" dirty="0" smtClean="0"/>
              <a:t>functions.</a:t>
            </a:r>
          </a:p>
          <a:p>
            <a:r>
              <a:rPr lang="en-US" sz="5400" dirty="0" smtClean="0"/>
              <a:t>ISPs </a:t>
            </a:r>
            <a:r>
              <a:rPr lang="en-US" sz="5400" dirty="0"/>
              <a:t>do not </a:t>
            </a:r>
            <a:r>
              <a:rPr lang="en-US" sz="5400" dirty="0" smtClean="0"/>
              <a:t>acquire private information about communications </a:t>
            </a:r>
            <a:r>
              <a:rPr lang="en-US" sz="5400" dirty="0"/>
              <a:t>they handle, whether website blocking occurs or not</a:t>
            </a:r>
            <a:r>
              <a:rPr lang="en-US" sz="5400" dirty="0" smtClean="0"/>
              <a:t>.</a:t>
            </a:r>
          </a:p>
          <a:p>
            <a:r>
              <a:rPr lang="en-US" sz="5400" dirty="0" smtClean="0"/>
              <a:t>It should be noted that ISPs already engage in website blocking to remove access to some kinds of illegal activity.</a:t>
            </a:r>
            <a:endParaRPr lang="en-US" sz="5400" dirty="0"/>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11</a:t>
            </a:fld>
            <a:endParaRPr lang="ja-JP" altLang="en-US">
              <a:solidFill>
                <a:prstClr val="black">
                  <a:tint val="75000"/>
                </a:prstClr>
              </a:solidFill>
            </a:endParaRPr>
          </a:p>
        </p:txBody>
      </p:sp>
    </p:spTree>
    <p:extLst>
      <p:ext uri="{BB962C8B-B14F-4D97-AF65-F5344CB8AC3E}">
        <p14:creationId xmlns:p14="http://schemas.microsoft.com/office/powerpoint/2010/main" val="1835601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image - serv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8047" y="4950204"/>
            <a:ext cx="1576396" cy="1572554"/>
          </a:xfrm>
          <a:prstGeom prst="rect">
            <a:avLst/>
          </a:prstGeom>
        </p:spPr>
      </p:pic>
      <p:cxnSp>
        <p:nvCxnSpPr>
          <p:cNvPr id="7" name="直線箭頭接點 6"/>
          <p:cNvCxnSpPr/>
          <p:nvPr/>
        </p:nvCxnSpPr>
        <p:spPr bwMode="auto">
          <a:xfrm flipV="1">
            <a:off x="2482406" y="5616890"/>
            <a:ext cx="7168530" cy="40961"/>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grpSp>
        <p:nvGrpSpPr>
          <p:cNvPr id="9" name="Group 8"/>
          <p:cNvGrpSpPr/>
          <p:nvPr/>
        </p:nvGrpSpPr>
        <p:grpSpPr>
          <a:xfrm>
            <a:off x="575094" y="2514600"/>
            <a:ext cx="5103348" cy="1652930"/>
            <a:chOff x="685800" y="1987071"/>
            <a:chExt cx="2514600" cy="1001776"/>
          </a:xfrm>
        </p:grpSpPr>
        <p:pic>
          <p:nvPicPr>
            <p:cNvPr id="2" name="圖片 1" descr="image - comp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049047"/>
              <a:ext cx="939800" cy="939800"/>
            </a:xfrm>
            <a:prstGeom prst="rect">
              <a:avLst/>
            </a:prstGeom>
          </p:spPr>
        </p:pic>
        <p:sp>
          <p:nvSpPr>
            <p:cNvPr id="10" name="文字方塊 9"/>
            <p:cNvSpPr txBox="1"/>
            <p:nvPr/>
          </p:nvSpPr>
          <p:spPr>
            <a:xfrm>
              <a:off x="1676400" y="1987071"/>
              <a:ext cx="1524000" cy="895351"/>
            </a:xfrm>
            <a:prstGeom prst="rect">
              <a:avLst/>
            </a:prstGeom>
            <a:noFill/>
          </p:spPr>
          <p:txBody>
            <a:bodyPr wrap="square" rtlCol="0">
              <a:spAutoFit/>
            </a:bodyPr>
            <a:lstStyle/>
            <a:p>
              <a:pPr algn="l"/>
              <a:r>
                <a:rPr kumimoji="1" lang="en-US" altLang="zh-TW" sz="3000" dirty="0"/>
                <a:t>User wants to </a:t>
              </a:r>
              <a:r>
                <a:rPr kumimoji="1" lang="en-US" altLang="zh-TW" sz="3000"/>
                <a:t>browse website 123.com</a:t>
              </a:r>
              <a:endParaRPr kumimoji="1" lang="zh-TW" altLang="en-US" sz="3000" dirty="0"/>
            </a:p>
          </p:txBody>
        </p:sp>
      </p:grpSp>
      <p:sp>
        <p:nvSpPr>
          <p:cNvPr id="35" name="文字方塊 34"/>
          <p:cNvSpPr txBox="1"/>
          <p:nvPr/>
        </p:nvSpPr>
        <p:spPr>
          <a:xfrm>
            <a:off x="11696785" y="8279912"/>
            <a:ext cx="2596096" cy="1096379"/>
          </a:xfrm>
          <a:prstGeom prst="rect">
            <a:avLst/>
          </a:prstGeom>
          <a:noFill/>
          <a:ln w="15875">
            <a:solidFill>
              <a:schemeClr val="tx1"/>
            </a:solidFill>
          </a:ln>
        </p:spPr>
        <p:txBody>
          <a:bodyPr wrap="square" lIns="171377" tIns="85688" rIns="171377" bIns="85688" rtlCol="0">
            <a:spAutoFit/>
          </a:bodyPr>
          <a:lstStyle/>
          <a:p>
            <a:pPr algn="l"/>
            <a:r>
              <a:rPr kumimoji="1" lang="en-US" altLang="zh-TW" sz="3000"/>
              <a:t>Web server of </a:t>
            </a:r>
            <a:r>
              <a:rPr kumimoji="1" lang="en-US" altLang="zh-TW" sz="3000" dirty="0"/>
              <a:t>123.com</a:t>
            </a:r>
            <a:endParaRPr kumimoji="1" lang="zh-TW" altLang="en-US" sz="3000" dirty="0"/>
          </a:p>
        </p:txBody>
      </p:sp>
      <p:sp>
        <p:nvSpPr>
          <p:cNvPr id="36" name="文字方塊 35"/>
          <p:cNvSpPr txBox="1"/>
          <p:nvPr/>
        </p:nvSpPr>
        <p:spPr>
          <a:xfrm>
            <a:off x="11390316" y="5343179"/>
            <a:ext cx="2233755" cy="1558044"/>
          </a:xfrm>
          <a:prstGeom prst="rect">
            <a:avLst/>
          </a:prstGeom>
          <a:noFill/>
          <a:ln w="15875">
            <a:solidFill>
              <a:schemeClr val="tx1"/>
            </a:solidFill>
          </a:ln>
        </p:spPr>
        <p:txBody>
          <a:bodyPr wrap="square" lIns="171377" tIns="85688" rIns="171377" bIns="85688" rtlCol="0">
            <a:spAutoFit/>
          </a:bodyPr>
          <a:lstStyle/>
          <a:p>
            <a:r>
              <a:rPr kumimoji="1" lang="en-US" altLang="zh-TW" sz="3000" dirty="0" smtClean="0"/>
              <a:t>Domain </a:t>
            </a:r>
            <a:r>
              <a:rPr kumimoji="1" lang="en-US" altLang="zh-TW" sz="3000" dirty="0"/>
              <a:t>Name Server</a:t>
            </a:r>
            <a:endParaRPr kumimoji="1" lang="zh-TW" altLang="en-US" sz="3000" dirty="0"/>
          </a:p>
        </p:txBody>
      </p:sp>
      <p:sp>
        <p:nvSpPr>
          <p:cNvPr id="8" name="TextBox 7"/>
          <p:cNvSpPr txBox="1"/>
          <p:nvPr/>
        </p:nvSpPr>
        <p:spPr>
          <a:xfrm>
            <a:off x="575094" y="1885950"/>
            <a:ext cx="2474351" cy="450049"/>
          </a:xfrm>
          <a:prstGeom prst="rect">
            <a:avLst/>
          </a:prstGeom>
          <a:noFill/>
        </p:spPr>
        <p:txBody>
          <a:bodyPr wrap="square" lIns="171377" tIns="85688" rIns="171377" bIns="85688" rtlCol="0">
            <a:spAutoFit/>
          </a:bodyPr>
          <a:lstStyle/>
          <a:p>
            <a:pPr algn="l"/>
            <a:r>
              <a:rPr lang="en-US" dirty="0" smtClean="0"/>
              <a:t>Step 1</a:t>
            </a:r>
            <a:endParaRPr lang="en-US" dirty="0"/>
          </a:p>
        </p:txBody>
      </p:sp>
      <p:sp>
        <p:nvSpPr>
          <p:cNvPr id="38" name="TextBox 37"/>
          <p:cNvSpPr txBox="1"/>
          <p:nvPr/>
        </p:nvSpPr>
        <p:spPr>
          <a:xfrm>
            <a:off x="6142383" y="1885950"/>
            <a:ext cx="2474351" cy="450049"/>
          </a:xfrm>
          <a:prstGeom prst="rect">
            <a:avLst/>
          </a:prstGeom>
          <a:noFill/>
        </p:spPr>
        <p:txBody>
          <a:bodyPr wrap="square" lIns="171377" tIns="85688" rIns="171377" bIns="85688" rtlCol="0">
            <a:spAutoFit/>
          </a:bodyPr>
          <a:lstStyle/>
          <a:p>
            <a:pPr algn="l"/>
            <a:r>
              <a:rPr lang="en-US" smtClean="0"/>
              <a:t>Step 2</a:t>
            </a:r>
            <a:endParaRPr lang="en-US" dirty="0"/>
          </a:p>
        </p:txBody>
      </p:sp>
      <p:grpSp>
        <p:nvGrpSpPr>
          <p:cNvPr id="39" name="Group 38"/>
          <p:cNvGrpSpPr/>
          <p:nvPr/>
        </p:nvGrpSpPr>
        <p:grpSpPr>
          <a:xfrm>
            <a:off x="6045729" y="2506839"/>
            <a:ext cx="5200005" cy="1652930"/>
            <a:chOff x="685800" y="1987071"/>
            <a:chExt cx="2562226" cy="1001776"/>
          </a:xfrm>
        </p:grpSpPr>
        <p:pic>
          <p:nvPicPr>
            <p:cNvPr id="42" name="圖片 1" descr="image - comp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049047"/>
              <a:ext cx="939800" cy="939800"/>
            </a:xfrm>
            <a:prstGeom prst="rect">
              <a:avLst/>
            </a:prstGeom>
          </p:spPr>
        </p:pic>
        <p:sp>
          <p:nvSpPr>
            <p:cNvPr id="43" name="文字方塊 9"/>
            <p:cNvSpPr txBox="1"/>
            <p:nvPr/>
          </p:nvSpPr>
          <p:spPr>
            <a:xfrm>
              <a:off x="1676400" y="1987071"/>
              <a:ext cx="1571626" cy="895351"/>
            </a:xfrm>
            <a:prstGeom prst="rect">
              <a:avLst/>
            </a:prstGeom>
            <a:noFill/>
          </p:spPr>
          <p:txBody>
            <a:bodyPr wrap="square" rtlCol="0">
              <a:spAutoFit/>
            </a:bodyPr>
            <a:lstStyle/>
            <a:p>
              <a:pPr algn="l"/>
              <a:r>
                <a:rPr kumimoji="1" lang="en-US" altLang="zh-TW" sz="3000" dirty="0"/>
                <a:t>User key-in </a:t>
              </a:r>
              <a:r>
                <a:rPr kumimoji="1" lang="en-US" altLang="zh-TW" sz="3000" dirty="0" smtClean="0"/>
                <a:t>www.123.com </a:t>
              </a:r>
              <a:r>
                <a:rPr kumimoji="1" lang="en-US" altLang="zh-TW" sz="3000" dirty="0"/>
                <a:t>in web browser</a:t>
              </a:r>
              <a:endParaRPr kumimoji="1" lang="zh-TW" altLang="en-US" sz="3000" dirty="0"/>
            </a:p>
          </p:txBody>
        </p:sp>
      </p:grpSp>
      <p:sp>
        <p:nvSpPr>
          <p:cNvPr id="47" name="TextBox 46"/>
          <p:cNvSpPr txBox="1"/>
          <p:nvPr/>
        </p:nvSpPr>
        <p:spPr>
          <a:xfrm>
            <a:off x="405948" y="4400550"/>
            <a:ext cx="2474351" cy="450049"/>
          </a:xfrm>
          <a:prstGeom prst="rect">
            <a:avLst/>
          </a:prstGeom>
          <a:noFill/>
        </p:spPr>
        <p:txBody>
          <a:bodyPr wrap="square" lIns="171377" tIns="85688" rIns="171377" bIns="85688" rtlCol="0">
            <a:spAutoFit/>
          </a:bodyPr>
          <a:lstStyle/>
          <a:p>
            <a:pPr algn="l"/>
            <a:r>
              <a:rPr lang="en-US" dirty="0" smtClean="0"/>
              <a:t>Step 3</a:t>
            </a:r>
            <a:endParaRPr lang="en-US" dirty="0"/>
          </a:p>
        </p:txBody>
      </p:sp>
      <p:grpSp>
        <p:nvGrpSpPr>
          <p:cNvPr id="48" name="Group 47"/>
          <p:cNvGrpSpPr/>
          <p:nvPr/>
        </p:nvGrpSpPr>
        <p:grpSpPr>
          <a:xfrm>
            <a:off x="309294" y="4652010"/>
            <a:ext cx="8779436" cy="2022359"/>
            <a:chOff x="685800" y="1763175"/>
            <a:chExt cx="4325938" cy="1225672"/>
          </a:xfrm>
        </p:grpSpPr>
        <p:pic>
          <p:nvPicPr>
            <p:cNvPr id="50" name="圖片 1" descr="image - comp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049047"/>
              <a:ext cx="939800" cy="939800"/>
            </a:xfrm>
            <a:prstGeom prst="rect">
              <a:avLst/>
            </a:prstGeom>
          </p:spPr>
        </p:pic>
        <p:sp>
          <p:nvSpPr>
            <p:cNvPr id="51" name="文字方塊 9"/>
            <p:cNvSpPr txBox="1"/>
            <p:nvPr/>
          </p:nvSpPr>
          <p:spPr>
            <a:xfrm>
              <a:off x="1756569" y="1763175"/>
              <a:ext cx="3255169" cy="615553"/>
            </a:xfrm>
            <a:prstGeom prst="rect">
              <a:avLst/>
            </a:prstGeom>
            <a:noFill/>
          </p:spPr>
          <p:txBody>
            <a:bodyPr wrap="square" rtlCol="0">
              <a:spAutoFit/>
            </a:bodyPr>
            <a:lstStyle/>
            <a:p>
              <a:pPr algn="l"/>
              <a:r>
                <a:rPr kumimoji="1" lang="en-US" altLang="zh-TW" sz="3000" dirty="0" smtClean="0"/>
                <a:t>ISP asks Domain Name </a:t>
              </a:r>
              <a:r>
                <a:rPr kumimoji="1" lang="en-US" altLang="zh-TW" sz="3000" dirty="0"/>
                <a:t>Server </a:t>
              </a:r>
              <a:r>
                <a:rPr kumimoji="1" lang="en-US" altLang="zh-TW" sz="3000" dirty="0" smtClean="0"/>
                <a:t>(DNS</a:t>
              </a:r>
              <a:r>
                <a:rPr kumimoji="1" lang="en-US" altLang="zh-TW" sz="3000" dirty="0"/>
                <a:t>) </a:t>
              </a:r>
              <a:r>
                <a:rPr kumimoji="1" lang="en-US" altLang="zh-TW" sz="3000" dirty="0" smtClean="0"/>
                <a:t>to find www.123.com</a:t>
              </a:r>
              <a:endParaRPr kumimoji="1" lang="zh-TW" altLang="en-US" sz="3000" dirty="0"/>
            </a:p>
          </p:txBody>
        </p:sp>
      </p:grpSp>
      <p:cxnSp>
        <p:nvCxnSpPr>
          <p:cNvPr id="56" name="直線箭頭接點 12"/>
          <p:cNvCxnSpPr/>
          <p:nvPr/>
        </p:nvCxnSpPr>
        <p:spPr bwMode="auto">
          <a:xfrm flipH="1">
            <a:off x="2482406" y="6035040"/>
            <a:ext cx="7062209" cy="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pic>
        <p:nvPicPr>
          <p:cNvPr id="58" name="圖片 3" descr="image - red-server-m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882904" y="7920990"/>
            <a:ext cx="1466548" cy="1648165"/>
          </a:xfrm>
          <a:prstGeom prst="rect">
            <a:avLst/>
          </a:prstGeom>
        </p:spPr>
      </p:pic>
      <p:sp>
        <p:nvSpPr>
          <p:cNvPr id="59" name="TextBox 58"/>
          <p:cNvSpPr txBox="1"/>
          <p:nvPr/>
        </p:nvSpPr>
        <p:spPr>
          <a:xfrm>
            <a:off x="715242" y="7281661"/>
            <a:ext cx="2474351" cy="450049"/>
          </a:xfrm>
          <a:prstGeom prst="rect">
            <a:avLst/>
          </a:prstGeom>
          <a:noFill/>
        </p:spPr>
        <p:txBody>
          <a:bodyPr wrap="square" lIns="171377" tIns="85688" rIns="171377" bIns="85688" rtlCol="0">
            <a:spAutoFit/>
          </a:bodyPr>
          <a:lstStyle/>
          <a:p>
            <a:pPr algn="l"/>
            <a:r>
              <a:rPr lang="en-US" smtClean="0"/>
              <a:t>Step 4</a:t>
            </a:r>
            <a:endParaRPr lang="en-US" dirty="0"/>
          </a:p>
        </p:txBody>
      </p:sp>
      <p:grpSp>
        <p:nvGrpSpPr>
          <p:cNvPr id="60" name="Group 59"/>
          <p:cNvGrpSpPr/>
          <p:nvPr/>
        </p:nvGrpSpPr>
        <p:grpSpPr>
          <a:xfrm>
            <a:off x="618588" y="7533121"/>
            <a:ext cx="8779436" cy="2022359"/>
            <a:chOff x="685800" y="1763175"/>
            <a:chExt cx="4325938" cy="1225672"/>
          </a:xfrm>
        </p:grpSpPr>
        <p:pic>
          <p:nvPicPr>
            <p:cNvPr id="61" name="圖片 1" descr="image - comput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049047"/>
              <a:ext cx="939800" cy="939800"/>
            </a:xfrm>
            <a:prstGeom prst="rect">
              <a:avLst/>
            </a:prstGeom>
          </p:spPr>
        </p:pic>
        <p:sp>
          <p:nvSpPr>
            <p:cNvPr id="62" name="文字方塊 9"/>
            <p:cNvSpPr txBox="1"/>
            <p:nvPr/>
          </p:nvSpPr>
          <p:spPr>
            <a:xfrm>
              <a:off x="1756569" y="1763175"/>
              <a:ext cx="3255169" cy="615553"/>
            </a:xfrm>
            <a:prstGeom prst="rect">
              <a:avLst/>
            </a:prstGeom>
            <a:noFill/>
          </p:spPr>
          <p:txBody>
            <a:bodyPr wrap="square" rtlCol="0">
              <a:spAutoFit/>
            </a:bodyPr>
            <a:lstStyle/>
            <a:p>
              <a:pPr algn="l"/>
              <a:r>
                <a:rPr kumimoji="1" lang="en-US" altLang="zh-TW" sz="3000" dirty="0"/>
                <a:t>Browser </a:t>
              </a:r>
              <a:r>
                <a:rPr kumimoji="1" lang="en-US" altLang="zh-TW" sz="3000" dirty="0" smtClean="0"/>
                <a:t>finds www.123.com at  web server</a:t>
              </a:r>
              <a:endParaRPr kumimoji="1" lang="zh-TW" altLang="en-US" sz="3000" dirty="0"/>
            </a:p>
          </p:txBody>
        </p:sp>
      </p:grpSp>
      <p:sp>
        <p:nvSpPr>
          <p:cNvPr id="65" name="文字方塊 35"/>
          <p:cNvSpPr txBox="1"/>
          <p:nvPr/>
        </p:nvSpPr>
        <p:spPr>
          <a:xfrm>
            <a:off x="13772985" y="3943719"/>
            <a:ext cx="2832080" cy="2943039"/>
          </a:xfrm>
          <a:prstGeom prst="rect">
            <a:avLst/>
          </a:prstGeom>
          <a:noFill/>
          <a:ln w="15875">
            <a:solidFill>
              <a:schemeClr val="tx1"/>
            </a:solidFill>
          </a:ln>
        </p:spPr>
        <p:txBody>
          <a:bodyPr wrap="square" lIns="171377" tIns="85688" rIns="171377" bIns="85688" rtlCol="0">
            <a:spAutoFit/>
          </a:bodyPr>
          <a:lstStyle/>
          <a:p>
            <a:r>
              <a:rPr kumimoji="1" lang="en-US" altLang="zh-TW" sz="3000" dirty="0" smtClean="0"/>
              <a:t>Domain Name </a:t>
            </a:r>
            <a:r>
              <a:rPr kumimoji="1" lang="en-US" altLang="zh-TW" sz="3000" dirty="0"/>
              <a:t>Server </a:t>
            </a:r>
            <a:r>
              <a:rPr kumimoji="1" lang="en-US" altLang="zh-TW" sz="3000" dirty="0" smtClean="0"/>
              <a:t>translates Domain Name into Internet Protocol</a:t>
            </a:r>
            <a:endParaRPr kumimoji="1" lang="zh-TW" altLang="en-US" sz="3000" dirty="0"/>
          </a:p>
        </p:txBody>
      </p:sp>
      <p:cxnSp>
        <p:nvCxnSpPr>
          <p:cNvPr id="66" name="直線箭頭接點 6"/>
          <p:cNvCxnSpPr/>
          <p:nvPr/>
        </p:nvCxnSpPr>
        <p:spPr bwMode="auto">
          <a:xfrm flipV="1">
            <a:off x="2669734" y="8498001"/>
            <a:ext cx="7168530" cy="40961"/>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cxnSp>
        <p:nvCxnSpPr>
          <p:cNvPr id="67" name="直線箭頭接點 12"/>
          <p:cNvCxnSpPr/>
          <p:nvPr/>
        </p:nvCxnSpPr>
        <p:spPr bwMode="auto">
          <a:xfrm flipH="1">
            <a:off x="2722894" y="9052560"/>
            <a:ext cx="7062209" cy="0"/>
          </a:xfrm>
          <a:prstGeom prst="straightConnector1">
            <a:avLst/>
          </a:prstGeom>
          <a:blipFill dpi="0" rotWithShape="0">
            <a:blip r:embed="rId3"/>
            <a:srcRect/>
            <a:tile tx="0" ty="0" sx="100000" sy="100000" flip="none" algn="tl"/>
          </a:blipFill>
          <a:ln w="25400" cap="flat" cmpd="sng" algn="ctr">
            <a:solidFill>
              <a:srgbClr val="000000"/>
            </a:solidFill>
            <a:prstDash val="solid"/>
            <a:miter lim="0"/>
            <a:headEnd type="none" w="med" len="med"/>
            <a:tailEnd type="arrow"/>
          </a:ln>
          <a:effectLst>
            <a:outerShdw blurRad="38100" dist="25400" dir="5400000" algn="ctr" rotWithShape="0">
              <a:srgbClr val="000000">
                <a:alpha val="50000"/>
              </a:srgbClr>
            </a:outerShdw>
          </a:effectLst>
        </p:spPr>
      </p:cxnSp>
      <p:sp>
        <p:nvSpPr>
          <p:cNvPr id="68" name="文字方塊 14"/>
          <p:cNvSpPr txBox="1"/>
          <p:nvPr/>
        </p:nvSpPr>
        <p:spPr>
          <a:xfrm>
            <a:off x="2525900" y="9254220"/>
            <a:ext cx="6975222" cy="634714"/>
          </a:xfrm>
          <a:prstGeom prst="rect">
            <a:avLst/>
          </a:prstGeom>
          <a:noFill/>
        </p:spPr>
        <p:txBody>
          <a:bodyPr wrap="square" lIns="171377" tIns="85688" rIns="171377" bIns="85688" rtlCol="0">
            <a:spAutoFit/>
          </a:bodyPr>
          <a:lstStyle/>
          <a:p>
            <a:r>
              <a:rPr kumimoji="1" lang="en-US" altLang="zh-TW" sz="3000" dirty="0"/>
              <a:t>Webpage data </a:t>
            </a:r>
            <a:r>
              <a:rPr kumimoji="1" lang="en-US" altLang="zh-TW" sz="3000" dirty="0" smtClean="0"/>
              <a:t>sent back to user’s browser</a:t>
            </a:r>
            <a:endParaRPr kumimoji="1" lang="zh-TW" altLang="en-US" sz="3000" dirty="0"/>
          </a:p>
        </p:txBody>
      </p:sp>
      <p:sp>
        <p:nvSpPr>
          <p:cNvPr id="40" name="Title 5"/>
          <p:cNvSpPr>
            <a:spLocks noGrp="1"/>
          </p:cNvSpPr>
          <p:nvPr>
            <p:ph type="title"/>
          </p:nvPr>
        </p:nvSpPr>
        <p:spPr>
          <a:xfrm>
            <a:off x="1005205" y="453153"/>
            <a:ext cx="18093690" cy="1885950"/>
          </a:xfrm>
        </p:spPr>
        <p:txBody>
          <a:bodyPr>
            <a:normAutofit/>
          </a:bodyPr>
          <a:lstStyle/>
          <a:p>
            <a:r>
              <a:rPr lang="en-US" sz="6000" b="1" dirty="0" smtClean="0"/>
              <a:t>How an Internet Request Works</a:t>
            </a:r>
            <a:endParaRPr lang="en-US" sz="6000" b="1" dirty="0"/>
          </a:p>
        </p:txBody>
      </p:sp>
      <p:sp>
        <p:nvSpPr>
          <p:cNvPr id="30" name="Slide Number Placeholder 2"/>
          <p:cNvSpPr txBox="1">
            <a:spLocks/>
          </p:cNvSpPr>
          <p:nvPr/>
        </p:nvSpPr>
        <p:spPr>
          <a:xfrm>
            <a:off x="14407938" y="10487978"/>
            <a:ext cx="4690957" cy="6024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D5D612C-0532-47B8-8E74-A02669953393}" type="slidenum">
              <a:rPr lang="ja-JP" altLang="en-US" smtClean="0">
                <a:solidFill>
                  <a:prstClr val="black">
                    <a:tint val="75000"/>
                  </a:prstClr>
                </a:solidFill>
              </a:rPr>
              <a:pPr algn="r"/>
              <a:t>12</a:t>
            </a:fld>
            <a:endParaRPr lang="ja-JP" altLang="en-US" dirty="0">
              <a:solidFill>
                <a:prstClr val="black">
                  <a:tint val="75000"/>
                </a:prstClr>
              </a:solidFill>
            </a:endParaRPr>
          </a:p>
        </p:txBody>
      </p:sp>
    </p:spTree>
    <p:extLst>
      <p:ext uri="{BB962C8B-B14F-4D97-AF65-F5344CB8AC3E}">
        <p14:creationId xmlns:p14="http://schemas.microsoft.com/office/powerpoint/2010/main" val="369619427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a:bodyPr>
          <a:lstStyle/>
          <a:p>
            <a:r>
              <a:rPr lang="en-US" sz="6000" b="1" dirty="0" smtClean="0"/>
              <a:t>How an Internet Request Works</a:t>
            </a:r>
            <a:endParaRPr lang="en-US" sz="6000" b="1" dirty="0"/>
          </a:p>
        </p:txBody>
      </p:sp>
      <p:sp>
        <p:nvSpPr>
          <p:cNvPr id="7" name="Content Placeholder 6"/>
          <p:cNvSpPr>
            <a:spLocks noGrp="1"/>
          </p:cNvSpPr>
          <p:nvPr>
            <p:ph idx="1"/>
          </p:nvPr>
        </p:nvSpPr>
        <p:spPr/>
        <p:txBody>
          <a:bodyPr>
            <a:normAutofit/>
          </a:bodyPr>
          <a:lstStyle/>
          <a:p>
            <a:r>
              <a:rPr lang="en-US" sz="5400" dirty="0"/>
              <a:t>When a user keys in a domain name (e.g., www.abc123xyz.com) or exact Internet location (e.g., www.abc123xyz.com/exactlocation, called a URL) on an Internet browser, usually, the browser asks something called the Domain Name Server of an ISP (which contains a database that maps the domain name to its corresponding IP address) to go to that domain or URL.</a:t>
            </a:r>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13</a:t>
            </a:fld>
            <a:endParaRPr lang="ja-JP" altLang="en-US">
              <a:solidFill>
                <a:prstClr val="black">
                  <a:tint val="75000"/>
                </a:prstClr>
              </a:solidFill>
            </a:endParaRPr>
          </a:p>
        </p:txBody>
      </p:sp>
    </p:spTree>
    <p:extLst>
      <p:ext uri="{BB962C8B-B14F-4D97-AF65-F5344CB8AC3E}">
        <p14:creationId xmlns:p14="http://schemas.microsoft.com/office/powerpoint/2010/main" val="87879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a:bodyPr>
          <a:lstStyle/>
          <a:p>
            <a:r>
              <a:rPr lang="en-US" sz="6000" b="1" dirty="0" smtClean="0"/>
              <a:t>How an Internet Request Works</a:t>
            </a:r>
            <a:endParaRPr lang="en-US" sz="6000" b="1" dirty="0"/>
          </a:p>
        </p:txBody>
      </p:sp>
      <p:sp>
        <p:nvSpPr>
          <p:cNvPr id="7" name="Content Placeholder 6"/>
          <p:cNvSpPr>
            <a:spLocks noGrp="1"/>
          </p:cNvSpPr>
          <p:nvPr>
            <p:ph idx="1"/>
          </p:nvPr>
        </p:nvSpPr>
        <p:spPr/>
        <p:txBody>
          <a:bodyPr>
            <a:normAutofit/>
          </a:bodyPr>
          <a:lstStyle/>
          <a:p>
            <a:r>
              <a:rPr lang="en-US" sz="5400" dirty="0"/>
              <a:t>Once the Domain Name Server finds the IP address for the website, the ISP will then return the IP address to the user’s computer or browser, upon which the browser will use the IP address to establish a connection with the website, enabling the user to access the content.</a:t>
            </a:r>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14</a:t>
            </a:fld>
            <a:endParaRPr lang="ja-JP" altLang="en-US">
              <a:solidFill>
                <a:prstClr val="black">
                  <a:tint val="75000"/>
                </a:prstClr>
              </a:solidFill>
            </a:endParaRPr>
          </a:p>
        </p:txBody>
      </p:sp>
    </p:spTree>
    <p:extLst>
      <p:ext uri="{BB962C8B-B14F-4D97-AF65-F5344CB8AC3E}">
        <p14:creationId xmlns:p14="http://schemas.microsoft.com/office/powerpoint/2010/main" val="1210740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a:bodyPr>
          <a:lstStyle/>
          <a:p>
            <a:r>
              <a:rPr lang="en-US" sz="6000" b="1" dirty="0" smtClean="0"/>
              <a:t>How an Internet Request Works</a:t>
            </a:r>
            <a:endParaRPr lang="en-US" sz="6000" b="1" dirty="0"/>
          </a:p>
        </p:txBody>
      </p:sp>
      <p:sp>
        <p:nvSpPr>
          <p:cNvPr id="7" name="Content Placeholder 6"/>
          <p:cNvSpPr>
            <a:spLocks noGrp="1"/>
          </p:cNvSpPr>
          <p:nvPr>
            <p:ph idx="1"/>
          </p:nvPr>
        </p:nvSpPr>
        <p:spPr>
          <a:xfrm>
            <a:off x="1005205" y="2076450"/>
            <a:ext cx="18093690" cy="8458199"/>
          </a:xfrm>
        </p:spPr>
        <p:txBody>
          <a:bodyPr>
            <a:normAutofit/>
          </a:bodyPr>
          <a:lstStyle/>
          <a:p>
            <a:r>
              <a:rPr lang="en-US" sz="5400" dirty="0"/>
              <a:t>If an ISP disables access to a domain, the ISP will automate the disablement from its end, </a:t>
            </a:r>
            <a:r>
              <a:rPr lang="en-US" sz="5400" b="1" u="sng" dirty="0"/>
              <a:t>like setting up a roadblock</a:t>
            </a:r>
            <a:r>
              <a:rPr lang="en-US" sz="5400" dirty="0"/>
              <a:t>, and the user, when requesting the desired domain name or URL, will receive nothing back (or, like the roadblock, will reach the roadblock, and not be able to travel further). </a:t>
            </a:r>
            <a:endParaRPr lang="en-US" sz="5400" dirty="0" smtClean="0"/>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15</a:t>
            </a:fld>
            <a:endParaRPr lang="ja-JP" altLang="en-US">
              <a:solidFill>
                <a:prstClr val="black">
                  <a:tint val="75000"/>
                </a:prstClr>
              </a:solidFill>
            </a:endParaRPr>
          </a:p>
        </p:txBody>
      </p:sp>
    </p:spTree>
    <p:extLst>
      <p:ext uri="{BB962C8B-B14F-4D97-AF65-F5344CB8AC3E}">
        <p14:creationId xmlns:p14="http://schemas.microsoft.com/office/powerpoint/2010/main" val="2100585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a:bodyPr>
          <a:lstStyle/>
          <a:p>
            <a:r>
              <a:rPr lang="en-US" sz="6000" b="1" dirty="0" smtClean="0"/>
              <a:t>How an Internet Request Works</a:t>
            </a:r>
            <a:endParaRPr lang="en-US" sz="6000" b="1" dirty="0"/>
          </a:p>
        </p:txBody>
      </p:sp>
      <p:sp>
        <p:nvSpPr>
          <p:cNvPr id="7" name="Content Placeholder 6"/>
          <p:cNvSpPr>
            <a:spLocks noGrp="1"/>
          </p:cNvSpPr>
          <p:nvPr>
            <p:ph idx="1"/>
          </p:nvPr>
        </p:nvSpPr>
        <p:spPr>
          <a:xfrm>
            <a:off x="1005205" y="2076450"/>
            <a:ext cx="18093690" cy="8458199"/>
          </a:xfrm>
        </p:spPr>
        <p:txBody>
          <a:bodyPr>
            <a:normAutofit/>
          </a:bodyPr>
          <a:lstStyle/>
          <a:p>
            <a:r>
              <a:rPr lang="en-US" sz="5400" dirty="0"/>
              <a:t>The sequence is that the ISP will already have effectuated the action disabling the domain (or in the case of the roadblock, it will already be in place but no one is watching or gathering information about the kind of car, who drives it, the license plate number, etc.), so the ISP has no knowledge of the user’s action. </a:t>
            </a:r>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16</a:t>
            </a:fld>
            <a:endParaRPr lang="ja-JP" altLang="en-US">
              <a:solidFill>
                <a:prstClr val="black">
                  <a:tint val="75000"/>
                </a:prstClr>
              </a:solidFill>
            </a:endParaRPr>
          </a:p>
        </p:txBody>
      </p:sp>
    </p:spTree>
    <p:extLst>
      <p:ext uri="{BB962C8B-B14F-4D97-AF65-F5344CB8AC3E}">
        <p14:creationId xmlns:p14="http://schemas.microsoft.com/office/powerpoint/2010/main" val="1748230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a:bodyPr>
          <a:lstStyle/>
          <a:p>
            <a:r>
              <a:rPr lang="en-US" sz="6000" b="1" dirty="0" smtClean="0"/>
              <a:t>How an Internet Request Works</a:t>
            </a:r>
            <a:endParaRPr lang="en-US" sz="6000" b="1" dirty="0"/>
          </a:p>
        </p:txBody>
      </p:sp>
      <p:sp>
        <p:nvSpPr>
          <p:cNvPr id="7" name="Content Placeholder 6"/>
          <p:cNvSpPr>
            <a:spLocks noGrp="1"/>
          </p:cNvSpPr>
          <p:nvPr>
            <p:ph idx="1"/>
          </p:nvPr>
        </p:nvSpPr>
        <p:spPr>
          <a:xfrm>
            <a:off x="1005205" y="2076450"/>
            <a:ext cx="18093690" cy="8458199"/>
          </a:xfrm>
        </p:spPr>
        <p:txBody>
          <a:bodyPr>
            <a:normAutofit/>
          </a:bodyPr>
          <a:lstStyle/>
          <a:p>
            <a:r>
              <a:rPr lang="en-US" sz="5400" dirty="0"/>
              <a:t>The ISP does not have knowledge of user information, such as what specific content they are seeking, the date or time of their request, or any personally identifiable information in the case of a blocked site nor an unblocked site.</a:t>
            </a:r>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17</a:t>
            </a:fld>
            <a:endParaRPr lang="ja-JP" altLang="en-US">
              <a:solidFill>
                <a:prstClr val="black">
                  <a:tint val="75000"/>
                </a:prstClr>
              </a:solidFill>
            </a:endParaRPr>
          </a:p>
        </p:txBody>
      </p:sp>
    </p:spTree>
    <p:extLst>
      <p:ext uri="{BB962C8B-B14F-4D97-AF65-F5344CB8AC3E}">
        <p14:creationId xmlns:p14="http://schemas.microsoft.com/office/powerpoint/2010/main" val="2770562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287684" y="351848"/>
            <a:ext cx="17984566" cy="1090295"/>
          </a:xfrm>
          <a:prstGeom prst="rect">
            <a:avLst/>
          </a:prstGeom>
        </p:spPr>
        <p:txBody>
          <a:bodyPr vert="horz" wrap="square" lIns="0" tIns="0" rIns="0" bIns="0" rtlCol="0" anchor="ctr">
            <a:noAutofit/>
          </a:bodyPr>
          <a:lstStyle/>
          <a:p>
            <a:pPr marL="12700" algn="ctr">
              <a:lnSpc>
                <a:spcPct val="100000"/>
              </a:lnSpc>
            </a:pPr>
            <a:r>
              <a:rPr lang="en-US" sz="6000" b="1" dirty="0" smtClean="0">
                <a:ln w="12700">
                  <a:noFill/>
                  <a:prstDash val="solid"/>
                </a:ln>
                <a:latin typeface="+mj-lt"/>
                <a:cs typeface="Arial" panose="020B0604020202020204" pitchFamily="34" charset="0"/>
              </a:rPr>
              <a:t>Site Blocking Does Not Violate The Constitution or TBA </a:t>
            </a:r>
            <a:endParaRPr sz="6000" dirty="0">
              <a:latin typeface="+mj-lt"/>
              <a:cs typeface="Arial"/>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250" y="10382250"/>
            <a:ext cx="1143000" cy="657225"/>
          </a:xfrm>
          <a:prstGeom prst="rect">
            <a:avLst/>
          </a:prstGeom>
        </p:spPr>
      </p:pic>
      <p:sp>
        <p:nvSpPr>
          <p:cNvPr id="3" name="Slide Number Placeholder 2"/>
          <p:cNvSpPr>
            <a:spLocks noGrp="1"/>
          </p:cNvSpPr>
          <p:nvPr>
            <p:ph type="sldNum" sz="quarter" idx="7"/>
          </p:nvPr>
        </p:nvSpPr>
        <p:spPr/>
        <p:txBody>
          <a:bodyPr/>
          <a:lstStyle/>
          <a:p>
            <a:fld id="{B6F15528-21DE-4FAA-801E-634DDDAF4B2B}" type="slidenum">
              <a:rPr lang="uk-UA" smtClean="0"/>
              <a:t>18</a:t>
            </a:fld>
            <a:endParaRPr lang="uk-UA"/>
          </a:p>
        </p:txBody>
      </p:sp>
      <p:pic>
        <p:nvPicPr>
          <p:cNvPr id="3074" name="Picture 2" descr="C:\Users\tanj\Desktop\Preventing Online Copyright Infringement in Japan_English_Japanese2.jpg"/>
          <p:cNvPicPr>
            <a:picLocks noChangeAspect="1" noChangeArrowheads="1"/>
          </p:cNvPicPr>
          <p:nvPr/>
        </p:nvPicPr>
        <p:blipFill rotWithShape="1">
          <a:blip r:embed="rId3">
            <a:extLst>
              <a:ext uri="{28A0092B-C50C-407E-A947-70E740481C1C}">
                <a14:useLocalDpi xmlns:a14="http://schemas.microsoft.com/office/drawing/2010/main" val="0"/>
              </a:ext>
            </a:extLst>
          </a:blip>
          <a:srcRect t="6034" b="53266"/>
          <a:stretch/>
        </p:blipFill>
        <p:spPr bwMode="auto">
          <a:xfrm>
            <a:off x="2432050" y="1833462"/>
            <a:ext cx="16306800" cy="938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582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a:bodyPr>
          <a:lstStyle/>
          <a:p>
            <a:r>
              <a:rPr lang="en-US" sz="6000" b="1" dirty="0" smtClean="0"/>
              <a:t>Internet Usage Data is By Its Nature Public</a:t>
            </a:r>
            <a:endParaRPr lang="en-US" sz="6000" b="1" dirty="0"/>
          </a:p>
        </p:txBody>
      </p:sp>
      <p:sp>
        <p:nvSpPr>
          <p:cNvPr id="7" name="Content Placeholder 6"/>
          <p:cNvSpPr>
            <a:spLocks noGrp="1"/>
          </p:cNvSpPr>
          <p:nvPr>
            <p:ph idx="1"/>
          </p:nvPr>
        </p:nvSpPr>
        <p:spPr/>
        <p:txBody>
          <a:bodyPr>
            <a:normAutofit fontScale="92500" lnSpcReduction="10000"/>
          </a:bodyPr>
          <a:lstStyle/>
          <a:p>
            <a:r>
              <a:rPr lang="en-US" sz="4400" dirty="0"/>
              <a:t>It is useful to note here that Domain Name System information, which would include users’ requests for specific domains or IP addresses, is by its nature </a:t>
            </a:r>
            <a:r>
              <a:rPr lang="en-US" sz="4400" b="1" u="sng" dirty="0"/>
              <a:t>public</a:t>
            </a:r>
            <a:r>
              <a:rPr lang="en-US" sz="4400" dirty="0"/>
              <a:t>. </a:t>
            </a:r>
            <a:endParaRPr lang="en-US" sz="4400" dirty="0" smtClean="0"/>
          </a:p>
          <a:p>
            <a:r>
              <a:rPr lang="en-US" sz="4400" dirty="0" smtClean="0"/>
              <a:t>This </a:t>
            </a:r>
            <a:r>
              <a:rPr lang="en-US" sz="4400" dirty="0"/>
              <a:t>is why there are hundreds if not thousands of services available, including website traffic services like Alexa and </a:t>
            </a:r>
            <a:r>
              <a:rPr lang="en-US" sz="4400" dirty="0" err="1"/>
              <a:t>SimilarWeb</a:t>
            </a:r>
            <a:r>
              <a:rPr lang="en-US" sz="4400" dirty="0"/>
              <a:t>, that are able to obtain statistical traffic data on all Internet websites. </a:t>
            </a:r>
            <a:endParaRPr lang="en-US" sz="4400" dirty="0" smtClean="0"/>
          </a:p>
          <a:p>
            <a:r>
              <a:rPr lang="en-US" sz="4400" dirty="0" smtClean="0"/>
              <a:t>Internet communications are knowable </a:t>
            </a:r>
            <a:r>
              <a:rPr lang="en-US" sz="4400" dirty="0"/>
              <a:t>whether website blocking has occurred or not.  </a:t>
            </a:r>
            <a:endParaRPr lang="en-US" sz="4400" dirty="0" smtClean="0"/>
          </a:p>
          <a:p>
            <a:r>
              <a:rPr lang="en-US" sz="4400" b="1" u="sng" dirty="0" smtClean="0"/>
              <a:t>As </a:t>
            </a:r>
            <a:r>
              <a:rPr lang="en-US" sz="4400" b="1" u="sng" dirty="0"/>
              <a:t>long as an ISP does not take active steps to learn such information, it will not run afoul of the TBA</a:t>
            </a:r>
            <a:r>
              <a:rPr lang="en-US" sz="4400" dirty="0"/>
              <a:t>. </a:t>
            </a:r>
            <a:endParaRPr lang="en-US" sz="4400" dirty="0" smtClean="0"/>
          </a:p>
          <a:p>
            <a:r>
              <a:rPr lang="en-US" sz="4400" dirty="0" smtClean="0"/>
              <a:t>Thus</a:t>
            </a:r>
            <a:r>
              <a:rPr lang="en-US" sz="4400" dirty="0"/>
              <a:t>, </a:t>
            </a:r>
            <a:r>
              <a:rPr lang="en-US" sz="4400" b="1" u="sng" dirty="0"/>
              <a:t>it is erroneous to conclude that site blocking per se violates the TBA</a:t>
            </a:r>
            <a:r>
              <a:rPr lang="en-US" sz="4400" dirty="0"/>
              <a:t>.</a:t>
            </a:r>
            <a:endParaRPr lang="en-US" sz="5400" dirty="0"/>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19</a:t>
            </a:fld>
            <a:endParaRPr lang="ja-JP" altLang="en-US">
              <a:solidFill>
                <a:prstClr val="black">
                  <a:tint val="75000"/>
                </a:prstClr>
              </a:solidFill>
            </a:endParaRPr>
          </a:p>
        </p:txBody>
      </p:sp>
    </p:spTree>
    <p:extLst>
      <p:ext uri="{BB962C8B-B14F-4D97-AF65-F5344CB8AC3E}">
        <p14:creationId xmlns:p14="http://schemas.microsoft.com/office/powerpoint/2010/main" val="1891989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a:xfrm>
            <a:off x="7766049" y="453153"/>
            <a:ext cx="11332845" cy="1885950"/>
          </a:xfrm>
        </p:spPr>
        <p:txBody>
          <a:bodyPr>
            <a:normAutofit fontScale="90000"/>
          </a:bodyPr>
          <a:lstStyle/>
          <a:p>
            <a:r>
              <a:rPr lang="en-US" sz="6000" b="1" dirty="0" smtClean="0"/>
              <a:t>The Copyright Seesaw Out of Balance</a:t>
            </a:r>
            <a:endParaRPr lang="en-US" sz="6000" b="1" dirty="0"/>
          </a:p>
        </p:txBody>
      </p:sp>
      <p:sp>
        <p:nvSpPr>
          <p:cNvPr id="7" name="Content Placeholder 6"/>
          <p:cNvSpPr>
            <a:spLocks noGrp="1"/>
          </p:cNvSpPr>
          <p:nvPr>
            <p:ph idx="1"/>
          </p:nvPr>
        </p:nvSpPr>
        <p:spPr>
          <a:xfrm>
            <a:off x="1005205" y="2640332"/>
            <a:ext cx="18093690" cy="7894318"/>
          </a:xfrm>
        </p:spPr>
        <p:txBody>
          <a:bodyPr>
            <a:noAutofit/>
          </a:bodyPr>
          <a:lstStyle/>
          <a:p>
            <a:r>
              <a:rPr lang="en-US" sz="4400" dirty="0" smtClean="0">
                <a:cs typeface="ＭＳ Ｐゴシック"/>
              </a:rPr>
              <a:t>The copyright “balance” or “seesaw” which the Universal Declaration of Human Rights guarantees in Article 27(2), expressed as the right of “</a:t>
            </a:r>
            <a:r>
              <a:rPr lang="en-US" sz="4400" dirty="0" smtClean="0"/>
              <a:t>Everyone” to “the </a:t>
            </a:r>
            <a:r>
              <a:rPr lang="en-US" sz="4400" dirty="0"/>
              <a:t>protection of the moral and material interests resulting from any scientific, literary or artistic production of which he is the </a:t>
            </a:r>
            <a:r>
              <a:rPr lang="en-US" sz="4400" dirty="0" smtClean="0"/>
              <a:t>author,” is off-kilter:</a:t>
            </a:r>
          </a:p>
          <a:p>
            <a:pPr lvl="1"/>
            <a:r>
              <a:rPr lang="en-US" sz="3600" dirty="0" smtClean="0"/>
              <a:t>Increasingly, </a:t>
            </a:r>
            <a:r>
              <a:rPr lang="en-US" sz="3600" b="1" u="sng" dirty="0" smtClean="0"/>
              <a:t>piracy websites </a:t>
            </a:r>
            <a:r>
              <a:rPr lang="en-US" sz="3600" b="1" u="sng" dirty="0"/>
              <a:t>profit off the infringement of copyright in valuable creative content</a:t>
            </a:r>
            <a:r>
              <a:rPr lang="en-US" sz="3600" dirty="0"/>
              <a:t> – motion pictures, television programming, music, games, software, and other copyright materials – and stifle the legitimate creative marketplace for local and foreign creators </a:t>
            </a:r>
            <a:r>
              <a:rPr lang="en-US" sz="3600" dirty="0" smtClean="0"/>
              <a:t>alike.</a:t>
            </a:r>
          </a:p>
          <a:p>
            <a:pPr lvl="1"/>
            <a:r>
              <a:rPr lang="en-US" sz="3600" dirty="0" smtClean="0"/>
              <a:t>Use </a:t>
            </a:r>
            <a:r>
              <a:rPr lang="en-US" sz="3600" dirty="0"/>
              <a:t>of infringing websites represents </a:t>
            </a:r>
            <a:r>
              <a:rPr lang="en-US" sz="3600" b="1" u="sng" dirty="0"/>
              <a:t>a drain on the legitimate digital economy</a:t>
            </a:r>
            <a:r>
              <a:rPr lang="en-US" sz="3600" dirty="0"/>
              <a:t>, and represents a shockingly large percentage of all Internet traffic – </a:t>
            </a:r>
            <a:r>
              <a:rPr lang="en-US" sz="3600" dirty="0" smtClean="0"/>
              <a:t>an estimated 23.8</a:t>
            </a:r>
            <a:r>
              <a:rPr lang="en-US" sz="3600" dirty="0"/>
              <a:t>% of all Internet bandwidth in North America, Europe, and the </a:t>
            </a:r>
            <a:r>
              <a:rPr lang="en-US" sz="3600" dirty="0" smtClean="0"/>
              <a:t>Asia-Pacific based on publicly-available information. This is a hindrance to important creative expressions/speech.</a:t>
            </a:r>
            <a:endParaRPr lang="en-US" sz="3600" dirty="0">
              <a:cs typeface="ＭＳ Ｐゴシック"/>
            </a:endParaRPr>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2</a:t>
            </a:fld>
            <a:endParaRPr lang="ja-JP" altLang="en-US">
              <a:solidFill>
                <a:prstClr val="black">
                  <a:tint val="75000"/>
                </a:prstClr>
              </a:solidFill>
            </a:endParaRPr>
          </a:p>
        </p:txBody>
      </p:sp>
      <p:pic>
        <p:nvPicPr>
          <p:cNvPr id="1026" name="Picture 2" descr="http://www.copyrightseesaw.net/data/documents/images/original/f/6/b/f6b53ed7449e32c968b70e84cad7c2c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 y="476250"/>
            <a:ext cx="7359778" cy="17907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7050" y="2266950"/>
            <a:ext cx="6705600" cy="276999"/>
          </a:xfrm>
          <a:prstGeom prst="rect">
            <a:avLst/>
          </a:prstGeom>
          <a:noFill/>
        </p:spPr>
        <p:txBody>
          <a:bodyPr wrap="square" rtlCol="0">
            <a:spAutoFit/>
          </a:bodyPr>
          <a:lstStyle/>
          <a:p>
            <a:r>
              <a:rPr lang="en-US" sz="1200" dirty="0" smtClean="0"/>
              <a:t>© Mihály Ficsor. Used with permission of the author.</a:t>
            </a:r>
            <a:endParaRPr lang="en-US" sz="1200" dirty="0"/>
          </a:p>
        </p:txBody>
      </p:sp>
    </p:spTree>
    <p:extLst>
      <p:ext uri="{BB962C8B-B14F-4D97-AF65-F5344CB8AC3E}">
        <p14:creationId xmlns:p14="http://schemas.microsoft.com/office/powerpoint/2010/main" val="2990020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fontScale="90000"/>
          </a:bodyPr>
          <a:lstStyle/>
          <a:p>
            <a:r>
              <a:rPr lang="en-US" sz="6000" b="1" dirty="0" smtClean="0"/>
              <a:t>Understanding Internet Communications in Modern Context</a:t>
            </a:r>
            <a:endParaRPr lang="en-US" sz="6000" b="1" dirty="0"/>
          </a:p>
        </p:txBody>
      </p:sp>
      <p:sp>
        <p:nvSpPr>
          <p:cNvPr id="7" name="Content Placeholder 6"/>
          <p:cNvSpPr>
            <a:spLocks noGrp="1"/>
          </p:cNvSpPr>
          <p:nvPr>
            <p:ph idx="1"/>
          </p:nvPr>
        </p:nvSpPr>
        <p:spPr/>
        <p:txBody>
          <a:bodyPr>
            <a:normAutofit/>
          </a:bodyPr>
          <a:lstStyle/>
          <a:p>
            <a:r>
              <a:rPr lang="en-US" sz="4400" dirty="0"/>
              <a:t>T</a:t>
            </a:r>
            <a:r>
              <a:rPr lang="en-US" sz="4400" dirty="0" smtClean="0"/>
              <a:t>he </a:t>
            </a:r>
            <a:r>
              <a:rPr lang="en-US" sz="4400" dirty="0"/>
              <a:t>Japanese Constitution was enacted approximately 70 years ago and the Telecommunications Business Act was enacted approximately 30 years ago; and both presuppose traditional methods of communication such as personal letters and </a:t>
            </a:r>
            <a:r>
              <a:rPr lang="en-US" sz="4400" dirty="0" smtClean="0"/>
              <a:t>telegrams.</a:t>
            </a:r>
          </a:p>
          <a:p>
            <a:r>
              <a:rPr lang="en-US" sz="4400" dirty="0" smtClean="0"/>
              <a:t>Accordingly</a:t>
            </a:r>
            <a:r>
              <a:rPr lang="en-US" sz="4400" dirty="0"/>
              <a:t>, in the modern age when information distribution using the Internet has become mainstream, application of the original interpretation of these regulations is not </a:t>
            </a:r>
            <a:r>
              <a:rPr lang="en-US" sz="4400" dirty="0" smtClean="0"/>
              <a:t>appropriate.</a:t>
            </a:r>
          </a:p>
          <a:p>
            <a:r>
              <a:rPr lang="en-US" sz="4400" dirty="0" smtClean="0"/>
              <a:t>Domain </a:t>
            </a:r>
            <a:r>
              <a:rPr lang="en-US" sz="4400" dirty="0"/>
              <a:t>Name System </a:t>
            </a:r>
            <a:r>
              <a:rPr lang="en-US" sz="4400" dirty="0" smtClean="0"/>
              <a:t>information may </a:t>
            </a:r>
            <a:r>
              <a:rPr lang="en-US" sz="4400" dirty="0"/>
              <a:t>be accessed by the public, and connection to </a:t>
            </a:r>
            <a:r>
              <a:rPr lang="en-US" sz="4400" dirty="0" smtClean="0"/>
              <a:t>a public website </a:t>
            </a:r>
            <a:r>
              <a:rPr lang="en-US" sz="4400" dirty="0"/>
              <a:t>on the Internet is by its nature considered as a “</a:t>
            </a:r>
            <a:r>
              <a:rPr lang="en-US" sz="4400" i="1" dirty="0"/>
              <a:t>publicly open communication</a:t>
            </a:r>
            <a:r>
              <a:rPr lang="en-US" sz="4400" dirty="0"/>
              <a:t>.”</a:t>
            </a:r>
            <a:endParaRPr lang="en-US" sz="5400" dirty="0"/>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20</a:t>
            </a:fld>
            <a:endParaRPr lang="ja-JP" altLang="en-US">
              <a:solidFill>
                <a:prstClr val="black">
                  <a:tint val="75000"/>
                </a:prstClr>
              </a:solidFill>
            </a:endParaRPr>
          </a:p>
        </p:txBody>
      </p:sp>
    </p:spTree>
    <p:extLst>
      <p:ext uri="{BB962C8B-B14F-4D97-AF65-F5344CB8AC3E}">
        <p14:creationId xmlns:p14="http://schemas.microsoft.com/office/powerpoint/2010/main" val="2258031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a:bodyPr>
          <a:lstStyle/>
          <a:p>
            <a:r>
              <a:rPr lang="en-US" sz="6000" b="1" dirty="0" smtClean="0"/>
              <a:t>Scholars and Government Coming Around on this Issue</a:t>
            </a:r>
            <a:endParaRPr lang="en-US" sz="6000" b="1" dirty="0"/>
          </a:p>
        </p:txBody>
      </p:sp>
      <p:sp>
        <p:nvSpPr>
          <p:cNvPr id="7" name="Content Placeholder 6"/>
          <p:cNvSpPr>
            <a:spLocks noGrp="1"/>
          </p:cNvSpPr>
          <p:nvPr>
            <p:ph idx="1"/>
          </p:nvPr>
        </p:nvSpPr>
        <p:spPr>
          <a:xfrm>
            <a:off x="1005205" y="2457450"/>
            <a:ext cx="18093690" cy="8077199"/>
          </a:xfrm>
        </p:spPr>
        <p:txBody>
          <a:bodyPr>
            <a:normAutofit fontScale="92500" lnSpcReduction="10000"/>
          </a:bodyPr>
          <a:lstStyle/>
          <a:p>
            <a:r>
              <a:rPr lang="en-US" sz="4400" dirty="0" smtClean="0"/>
              <a:t>Consider the </a:t>
            </a:r>
            <a:r>
              <a:rPr lang="en-US" sz="4400" dirty="0"/>
              <a:t>view that information posted on online bulletin boards and websites with knowledge (or constructive knowledge) that it will be shown to unspecified users shall be understood as information in which the sender has no intention of maintaining confidence, and therefore excluded from consideration as a private communication. </a:t>
            </a:r>
            <a:r>
              <a:rPr lang="en-US" sz="2800" dirty="0" err="1"/>
              <a:t>Kazuteru</a:t>
            </a:r>
            <a:r>
              <a:rPr lang="en-US" sz="2800" dirty="0"/>
              <a:t> </a:t>
            </a:r>
            <a:r>
              <a:rPr lang="en-US" sz="2800" dirty="0" err="1"/>
              <a:t>Tagaya</a:t>
            </a:r>
            <a:r>
              <a:rPr lang="en-US" sz="2800" dirty="0"/>
              <a:t>, “</a:t>
            </a:r>
            <a:r>
              <a:rPr lang="en-US" sz="2800" i="1" dirty="0"/>
              <a:t>Annotations to the Telecommunications Business Act</a:t>
            </a:r>
            <a:r>
              <a:rPr lang="en-US" sz="2800" dirty="0"/>
              <a:t>,” p38 (2008, </a:t>
            </a:r>
            <a:r>
              <a:rPr lang="en-US" sz="2800" i="1" dirty="0" err="1"/>
              <a:t>Denkitsushin</a:t>
            </a:r>
            <a:r>
              <a:rPr lang="en-US" sz="2800" i="1" dirty="0"/>
              <a:t> </a:t>
            </a:r>
            <a:r>
              <a:rPr lang="en-US" sz="2800" i="1" dirty="0" err="1"/>
              <a:t>Shinkokai</a:t>
            </a:r>
            <a:r>
              <a:rPr lang="en-US" sz="2800" dirty="0" smtClean="0"/>
              <a:t>).</a:t>
            </a:r>
            <a:endParaRPr lang="en-US" sz="4400" dirty="0" smtClean="0"/>
          </a:p>
          <a:p>
            <a:r>
              <a:rPr lang="en-US" sz="4400" dirty="0"/>
              <a:t>T</a:t>
            </a:r>
            <a:r>
              <a:rPr lang="en-US" sz="4400" dirty="0" smtClean="0"/>
              <a:t>here is also a </a:t>
            </a:r>
            <a:r>
              <a:rPr lang="en-US" sz="4400" dirty="0"/>
              <a:t>basic mindset that </a:t>
            </a:r>
            <a:r>
              <a:rPr lang="en-US" sz="4400" dirty="0" smtClean="0"/>
              <a:t>held in Japan that a </a:t>
            </a:r>
            <a:r>
              <a:rPr lang="en-US" sz="4400" dirty="0"/>
              <a:t>certain level of content restriction </a:t>
            </a:r>
            <a:r>
              <a:rPr lang="en-US" sz="4400" dirty="0" smtClean="0"/>
              <a:t>may </a:t>
            </a:r>
            <a:r>
              <a:rPr lang="en-US" sz="4400" dirty="0"/>
              <a:t>be imposed on “</a:t>
            </a:r>
            <a:r>
              <a:rPr lang="en-US" sz="4400" i="1" dirty="0"/>
              <a:t>publicly open </a:t>
            </a:r>
            <a:r>
              <a:rPr lang="en-US" sz="4400" i="1" dirty="0" smtClean="0"/>
              <a:t>communication.</a:t>
            </a:r>
            <a:r>
              <a:rPr lang="en-US" sz="4400" dirty="0" smtClean="0"/>
              <a:t>” </a:t>
            </a:r>
            <a:r>
              <a:rPr lang="en-US" sz="2800" dirty="0"/>
              <a:t>Ministry of Internal Affairs and Communications, “</a:t>
            </a:r>
            <a:r>
              <a:rPr lang="en-US" sz="2800" i="1" dirty="0"/>
              <a:t>Report of Study </a:t>
            </a:r>
            <a:r>
              <a:rPr lang="en-US" sz="2800" i="1" dirty="0" smtClean="0"/>
              <a:t>Group </a:t>
            </a:r>
            <a:r>
              <a:rPr lang="en-US" sz="2800" i="1" dirty="0"/>
              <a:t>on Comprehensive Legal System of Communication and Broadcasting</a:t>
            </a:r>
            <a:r>
              <a:rPr lang="en-US" sz="2800" dirty="0"/>
              <a:t>” (December 6, 2007</a:t>
            </a:r>
            <a:r>
              <a:rPr lang="en-US" sz="2800" dirty="0" smtClean="0"/>
              <a:t>).</a:t>
            </a:r>
          </a:p>
          <a:p>
            <a:r>
              <a:rPr lang="en-US" sz="4400" dirty="0" smtClean="0"/>
              <a:t>There is also the view that the </a:t>
            </a:r>
            <a:r>
              <a:rPr lang="en-US" sz="4400" dirty="0"/>
              <a:t>scope of protection for a confidential communication should be limited to its contents, and points such as which site was accessed and who contacted who should be considered beyond the scope of “confidential” information under the Constitution and the TBA</a:t>
            </a:r>
            <a:r>
              <a:rPr lang="en-US" sz="3000" dirty="0" smtClean="0"/>
              <a:t>.</a:t>
            </a:r>
            <a:r>
              <a:rPr lang="en-US" sz="3000" dirty="0"/>
              <a:t> </a:t>
            </a:r>
            <a:r>
              <a:rPr lang="en-US" sz="2800" dirty="0" err="1"/>
              <a:t>Joji</a:t>
            </a:r>
            <a:r>
              <a:rPr lang="en-US" sz="2800" dirty="0"/>
              <a:t> </a:t>
            </a:r>
            <a:r>
              <a:rPr lang="en-US" sz="2800" dirty="0" err="1"/>
              <a:t>Shishido</a:t>
            </a:r>
            <a:r>
              <a:rPr lang="en-US" sz="2800" dirty="0"/>
              <a:t>, “</a:t>
            </a:r>
            <a:r>
              <a:rPr lang="en-US" sz="2800" i="1" dirty="0"/>
              <a:t>Confidence of Communication,</a:t>
            </a:r>
            <a:r>
              <a:rPr lang="en-US" sz="2800" dirty="0"/>
              <a:t>” </a:t>
            </a:r>
            <a:r>
              <a:rPr lang="en-US" sz="2800" dirty="0" smtClean="0"/>
              <a:t>p 24.</a:t>
            </a:r>
            <a:endParaRPr lang="en-US" sz="2800" dirty="0"/>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21</a:t>
            </a:fld>
            <a:endParaRPr lang="ja-JP" altLang="en-US">
              <a:solidFill>
                <a:prstClr val="black">
                  <a:tint val="75000"/>
                </a:prstClr>
              </a:solidFill>
            </a:endParaRPr>
          </a:p>
        </p:txBody>
      </p:sp>
    </p:spTree>
    <p:extLst>
      <p:ext uri="{BB962C8B-B14F-4D97-AF65-F5344CB8AC3E}">
        <p14:creationId xmlns:p14="http://schemas.microsoft.com/office/powerpoint/2010/main" val="2467909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a:bodyPr>
          <a:lstStyle/>
          <a:p>
            <a:r>
              <a:rPr lang="en-US" sz="6000" b="1" dirty="0" smtClean="0"/>
              <a:t>Privacy and Site Blocking: The European Perspective</a:t>
            </a:r>
            <a:endParaRPr lang="en-US" sz="6000" b="1" dirty="0"/>
          </a:p>
        </p:txBody>
      </p:sp>
      <p:sp>
        <p:nvSpPr>
          <p:cNvPr id="7" name="Content Placeholder 6"/>
          <p:cNvSpPr>
            <a:spLocks noGrp="1"/>
          </p:cNvSpPr>
          <p:nvPr>
            <p:ph idx="1"/>
          </p:nvPr>
        </p:nvSpPr>
        <p:spPr>
          <a:xfrm>
            <a:off x="1005205" y="2000250"/>
            <a:ext cx="18093690" cy="8839200"/>
          </a:xfrm>
        </p:spPr>
        <p:txBody>
          <a:bodyPr>
            <a:normAutofit lnSpcReduction="10000"/>
          </a:bodyPr>
          <a:lstStyle/>
          <a:p>
            <a:r>
              <a:rPr lang="en-US" sz="4400" dirty="0"/>
              <a:t>Germany’s Federal Constitutional Court (BGH) in late 2015, confirmed in the case of </a:t>
            </a:r>
            <a:r>
              <a:rPr lang="en-US" sz="4400" i="1" dirty="0"/>
              <a:t>GEMA v Deutsche Telekom</a:t>
            </a:r>
            <a:r>
              <a:rPr lang="en-US" sz="4400" dirty="0"/>
              <a:t> that </a:t>
            </a:r>
            <a:r>
              <a:rPr lang="en-US" sz="4400" b="1" u="sng" dirty="0"/>
              <a:t>site blocking does not breach privacy rights</a:t>
            </a:r>
            <a:r>
              <a:rPr lang="en-US" sz="4400" dirty="0"/>
              <a:t> under German or EU law</a:t>
            </a:r>
            <a:r>
              <a:rPr lang="en-US" sz="4400" dirty="0" smtClean="0"/>
              <a:t>.</a:t>
            </a:r>
          </a:p>
          <a:p>
            <a:r>
              <a:rPr lang="en-US" sz="4400" dirty="0"/>
              <a:t>In analyzing whether site blocking can be consistent with Article 10 (1) of the German Constitution (right of privacy of telecommunications), the Court noted, “[t]he starting point for the protection in Art. 10 (1) … is always the non-public exchange of specific communications of participants; in contrast, </a:t>
            </a:r>
            <a:r>
              <a:rPr lang="en-US" sz="4400" b="1" u="sng" dirty="0"/>
              <a:t>communications addressed to the general public are not covered by this provision</a:t>
            </a:r>
            <a:r>
              <a:rPr lang="en-US" sz="4400" dirty="0" smtClean="0"/>
              <a:t>.”</a:t>
            </a:r>
          </a:p>
          <a:p>
            <a:r>
              <a:rPr lang="en-US" sz="4400" dirty="0"/>
              <a:t>The Court then found that “a site providing links to downloads on the internet directed at an unspecific number of addressees </a:t>
            </a:r>
            <a:r>
              <a:rPr lang="en-US" sz="4400" b="1" u="sng" dirty="0"/>
              <a:t>does not constitute confidential individual communication</a:t>
            </a:r>
            <a:r>
              <a:rPr lang="en-US" sz="4400" dirty="0"/>
              <a:t> rather it is, as a public offering, not covered by the scope of protection of Art. 10 (1) ….”</a:t>
            </a:r>
          </a:p>
          <a:p>
            <a:endParaRPr lang="en-US" sz="2800" dirty="0"/>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22</a:t>
            </a:fld>
            <a:endParaRPr lang="ja-JP" altLang="en-US">
              <a:solidFill>
                <a:prstClr val="black">
                  <a:tint val="75000"/>
                </a:prstClr>
              </a:solidFill>
            </a:endParaRPr>
          </a:p>
        </p:txBody>
      </p:sp>
    </p:spTree>
    <p:extLst>
      <p:ext uri="{BB962C8B-B14F-4D97-AF65-F5344CB8AC3E}">
        <p14:creationId xmlns:p14="http://schemas.microsoft.com/office/powerpoint/2010/main" val="3331553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a:bodyPr>
          <a:lstStyle/>
          <a:p>
            <a:r>
              <a:rPr lang="en-US" sz="6000" b="1" dirty="0" smtClean="0"/>
              <a:t>Privacy and Site Blocking: The European Perspective</a:t>
            </a:r>
            <a:endParaRPr lang="en-US" sz="6000" b="1" dirty="0"/>
          </a:p>
        </p:txBody>
      </p:sp>
      <p:sp>
        <p:nvSpPr>
          <p:cNvPr id="7" name="Content Placeholder 6"/>
          <p:cNvSpPr>
            <a:spLocks noGrp="1"/>
          </p:cNvSpPr>
          <p:nvPr>
            <p:ph idx="1"/>
          </p:nvPr>
        </p:nvSpPr>
        <p:spPr>
          <a:xfrm>
            <a:off x="1005205" y="2457450"/>
            <a:ext cx="18093690" cy="8077199"/>
          </a:xfrm>
        </p:spPr>
        <p:txBody>
          <a:bodyPr>
            <a:normAutofit/>
          </a:bodyPr>
          <a:lstStyle/>
          <a:p>
            <a:r>
              <a:rPr lang="en-US" sz="5400" dirty="0" smtClean="0"/>
              <a:t>Importantly, the </a:t>
            </a:r>
            <a:r>
              <a:rPr lang="en-US" sz="5400" dirty="0"/>
              <a:t>Court also concluded that DNS blocking </a:t>
            </a:r>
            <a:r>
              <a:rPr lang="en-US" sz="5400" b="1" u="sng" dirty="0"/>
              <a:t>“does not affect the confidentiality of communication</a:t>
            </a:r>
            <a:r>
              <a:rPr lang="en-US" sz="5400" dirty="0"/>
              <a:t> protected under Art. 10 (1) </a:t>
            </a:r>
            <a:r>
              <a:rPr lang="en-US" sz="5400" dirty="0" smtClean="0"/>
              <a:t>….”</a:t>
            </a:r>
          </a:p>
          <a:p>
            <a:r>
              <a:rPr lang="en-US" sz="5400" dirty="0" smtClean="0"/>
              <a:t>The </a:t>
            </a:r>
            <a:r>
              <a:rPr lang="en-US" sz="5400" dirty="0"/>
              <a:t>Court was emphatic about DNS blocking’s conformity with the German Constitution, noting DNS blocks are inherently unproblematic as </a:t>
            </a:r>
            <a:r>
              <a:rPr lang="en-US" sz="5400" b="1" u="sng" dirty="0"/>
              <a:t>the establishment of connections is simply prevented – without access to IP addresses of users</a:t>
            </a:r>
            <a:r>
              <a:rPr lang="en-US" sz="5400" dirty="0" smtClean="0"/>
              <a:t>.</a:t>
            </a:r>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23</a:t>
            </a:fld>
            <a:endParaRPr lang="ja-JP" altLang="en-US" dirty="0">
              <a:solidFill>
                <a:prstClr val="black">
                  <a:tint val="75000"/>
                </a:prstClr>
              </a:solidFill>
            </a:endParaRPr>
          </a:p>
        </p:txBody>
      </p:sp>
    </p:spTree>
    <p:extLst>
      <p:ext uri="{BB962C8B-B14F-4D97-AF65-F5344CB8AC3E}">
        <p14:creationId xmlns:p14="http://schemas.microsoft.com/office/powerpoint/2010/main" val="2939810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287684" y="351848"/>
            <a:ext cx="17984566" cy="1090295"/>
          </a:xfrm>
          <a:prstGeom prst="rect">
            <a:avLst/>
          </a:prstGeom>
        </p:spPr>
        <p:txBody>
          <a:bodyPr vert="horz" wrap="square" lIns="0" tIns="0" rIns="0" bIns="0" rtlCol="0" anchor="ctr">
            <a:noAutofit/>
          </a:bodyPr>
          <a:lstStyle/>
          <a:p>
            <a:pPr marL="12700" algn="ctr">
              <a:lnSpc>
                <a:spcPct val="100000"/>
              </a:lnSpc>
            </a:pPr>
            <a:r>
              <a:rPr lang="en-US" sz="6000" b="1" dirty="0" smtClean="0">
                <a:ln w="12700">
                  <a:noFill/>
                  <a:prstDash val="solid"/>
                </a:ln>
                <a:latin typeface="+mj-lt"/>
                <a:cs typeface="Arial" panose="020B0604020202020204" pitchFamily="34" charset="0"/>
              </a:rPr>
              <a:t>Site Blocking Does Not Violate The Constitution or TBA </a:t>
            </a:r>
            <a:endParaRPr sz="6000" dirty="0">
              <a:latin typeface="+mj-lt"/>
              <a:cs typeface="Arial"/>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250" y="10382250"/>
            <a:ext cx="1143000" cy="657225"/>
          </a:xfrm>
          <a:prstGeom prst="rect">
            <a:avLst/>
          </a:prstGeom>
        </p:spPr>
      </p:pic>
      <p:pic>
        <p:nvPicPr>
          <p:cNvPr id="3074" name="Picture 2" descr="C:\Users\tanj\Desktop\Preventing Online Copyright Infringement in Japan_English_Japanese2.jpg"/>
          <p:cNvPicPr>
            <a:picLocks noChangeAspect="1" noChangeArrowheads="1"/>
          </p:cNvPicPr>
          <p:nvPr/>
        </p:nvPicPr>
        <p:blipFill rotWithShape="1">
          <a:blip r:embed="rId3">
            <a:extLst>
              <a:ext uri="{28A0092B-C50C-407E-A947-70E740481C1C}">
                <a14:useLocalDpi xmlns:a14="http://schemas.microsoft.com/office/drawing/2010/main" val="0"/>
              </a:ext>
            </a:extLst>
          </a:blip>
          <a:srcRect t="6034" b="53266"/>
          <a:stretch/>
        </p:blipFill>
        <p:spPr bwMode="auto">
          <a:xfrm>
            <a:off x="2432050" y="1833462"/>
            <a:ext cx="16306800" cy="938698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2"/>
          <p:cNvSpPr txBox="1">
            <a:spLocks/>
          </p:cNvSpPr>
          <p:nvPr/>
        </p:nvSpPr>
        <p:spPr>
          <a:xfrm>
            <a:off x="14407938" y="10487978"/>
            <a:ext cx="4690957" cy="6024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D5D612C-0532-47B8-8E74-A02669953393}" type="slidenum">
              <a:rPr lang="ja-JP" altLang="en-US" smtClean="0">
                <a:solidFill>
                  <a:prstClr val="black">
                    <a:tint val="75000"/>
                  </a:prstClr>
                </a:solidFill>
              </a:rPr>
              <a:pPr algn="r"/>
              <a:t>24</a:t>
            </a:fld>
            <a:endParaRPr lang="ja-JP" altLang="en-US" dirty="0">
              <a:solidFill>
                <a:prstClr val="black">
                  <a:tint val="75000"/>
                </a:prstClr>
              </a:solidFill>
            </a:endParaRPr>
          </a:p>
        </p:txBody>
      </p:sp>
    </p:spTree>
    <p:extLst>
      <p:ext uri="{BB962C8B-B14F-4D97-AF65-F5344CB8AC3E}">
        <p14:creationId xmlns:p14="http://schemas.microsoft.com/office/powerpoint/2010/main" val="773241475"/>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a:bodyPr>
          <a:lstStyle/>
          <a:p>
            <a:r>
              <a:rPr lang="en-US" sz="6000" b="1" dirty="0" smtClean="0"/>
              <a:t>Privacy and Site Blocking: The European Perspective</a:t>
            </a:r>
            <a:endParaRPr lang="en-US" sz="6000" b="1" dirty="0"/>
          </a:p>
        </p:txBody>
      </p:sp>
      <p:sp>
        <p:nvSpPr>
          <p:cNvPr id="7" name="Content Placeholder 6"/>
          <p:cNvSpPr>
            <a:spLocks noGrp="1"/>
          </p:cNvSpPr>
          <p:nvPr>
            <p:ph idx="1"/>
          </p:nvPr>
        </p:nvSpPr>
        <p:spPr>
          <a:xfrm>
            <a:off x="1005205" y="2457450"/>
            <a:ext cx="18093690" cy="8077199"/>
          </a:xfrm>
        </p:spPr>
        <p:txBody>
          <a:bodyPr>
            <a:normAutofit fontScale="92500" lnSpcReduction="20000"/>
          </a:bodyPr>
          <a:lstStyle/>
          <a:p>
            <a:r>
              <a:rPr lang="en-US" sz="5400" dirty="0"/>
              <a:t>According to the Court, </a:t>
            </a:r>
            <a:r>
              <a:rPr lang="en-US" sz="5400" b="1" u="sng" dirty="0"/>
              <a:t>offering files for public download and accessing those files does not constitute an individual communication</a:t>
            </a:r>
            <a:r>
              <a:rPr lang="en-US" sz="5400" dirty="0"/>
              <a:t> protected by Article 10 of the German Constitution</a:t>
            </a:r>
            <a:r>
              <a:rPr lang="en-US" sz="5400" dirty="0" smtClean="0"/>
              <a:t>.</a:t>
            </a:r>
          </a:p>
          <a:p>
            <a:r>
              <a:rPr lang="en-US" sz="5400" dirty="0" smtClean="0"/>
              <a:t>“The </a:t>
            </a:r>
            <a:r>
              <a:rPr lang="en-US" sz="5400" dirty="0"/>
              <a:t>fact that access to a public offer of a download occurs in each case through means of individual technical communications connections does not justify a classification as communication within the meaning of Art. 10 (1) German Constitution, because a mere technical communication does not exhibit the specific risks for the privacy of the communication which that provision protects …. Such access actually constitutes a public form of communication comparable to the use of mass media ….”</a:t>
            </a:r>
            <a:endParaRPr lang="en-US" sz="5400" dirty="0" smtClean="0"/>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25</a:t>
            </a:fld>
            <a:endParaRPr lang="ja-JP" altLang="en-US">
              <a:solidFill>
                <a:prstClr val="black">
                  <a:tint val="75000"/>
                </a:prstClr>
              </a:solidFill>
            </a:endParaRPr>
          </a:p>
        </p:txBody>
      </p:sp>
    </p:spTree>
    <p:extLst>
      <p:ext uri="{BB962C8B-B14F-4D97-AF65-F5344CB8AC3E}">
        <p14:creationId xmlns:p14="http://schemas.microsoft.com/office/powerpoint/2010/main" val="80569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a:bodyPr>
          <a:lstStyle/>
          <a:p>
            <a:r>
              <a:rPr lang="en-US" sz="6000" b="1" dirty="0" smtClean="0"/>
              <a:t>Privacy and Site Blocking: The European Perspective</a:t>
            </a:r>
            <a:endParaRPr lang="en-US" sz="6000" b="1" dirty="0"/>
          </a:p>
        </p:txBody>
      </p:sp>
      <p:sp>
        <p:nvSpPr>
          <p:cNvPr id="7" name="Content Placeholder 6"/>
          <p:cNvSpPr>
            <a:spLocks noGrp="1"/>
          </p:cNvSpPr>
          <p:nvPr>
            <p:ph idx="1"/>
          </p:nvPr>
        </p:nvSpPr>
        <p:spPr>
          <a:xfrm>
            <a:off x="1005205" y="2457450"/>
            <a:ext cx="18093690" cy="8077199"/>
          </a:xfrm>
        </p:spPr>
        <p:txBody>
          <a:bodyPr>
            <a:normAutofit/>
          </a:bodyPr>
          <a:lstStyle/>
          <a:p>
            <a:r>
              <a:rPr lang="en-US" sz="6600" dirty="0"/>
              <a:t>Importantly, addressing one of the key objections raised in respect of site blocking in Japan, the </a:t>
            </a:r>
            <a:r>
              <a:rPr lang="en-US" sz="6600" dirty="0" smtClean="0"/>
              <a:t>German Court </a:t>
            </a:r>
            <a:r>
              <a:rPr lang="en-US" sz="6600" dirty="0"/>
              <a:t>further concluded, “the (automated) obtaining of knowledge, on the part of the provider, of the circumstances of communication is limited to that necessary to interrupt the communication</a:t>
            </a:r>
            <a:r>
              <a:rPr lang="en-US" sz="6600" dirty="0" smtClean="0"/>
              <a:t>.”</a:t>
            </a:r>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26</a:t>
            </a:fld>
            <a:endParaRPr lang="ja-JP" altLang="en-US">
              <a:solidFill>
                <a:prstClr val="black">
                  <a:tint val="75000"/>
                </a:prstClr>
              </a:solidFill>
            </a:endParaRPr>
          </a:p>
        </p:txBody>
      </p:sp>
    </p:spTree>
    <p:extLst>
      <p:ext uri="{BB962C8B-B14F-4D97-AF65-F5344CB8AC3E}">
        <p14:creationId xmlns:p14="http://schemas.microsoft.com/office/powerpoint/2010/main" val="1087895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a:bodyPr>
          <a:lstStyle/>
          <a:p>
            <a:r>
              <a:rPr lang="en-US" sz="6000" b="1" dirty="0" smtClean="0"/>
              <a:t>Privacy and Site Blocking: The European Perspective</a:t>
            </a:r>
            <a:endParaRPr lang="en-US" sz="6000" b="1" dirty="0"/>
          </a:p>
        </p:txBody>
      </p:sp>
      <p:sp>
        <p:nvSpPr>
          <p:cNvPr id="7" name="Content Placeholder 6"/>
          <p:cNvSpPr>
            <a:spLocks noGrp="1"/>
          </p:cNvSpPr>
          <p:nvPr>
            <p:ph idx="1"/>
          </p:nvPr>
        </p:nvSpPr>
        <p:spPr>
          <a:xfrm>
            <a:off x="1005205" y="2457450"/>
            <a:ext cx="18093690" cy="8610600"/>
          </a:xfrm>
        </p:spPr>
        <p:txBody>
          <a:bodyPr>
            <a:normAutofit/>
          </a:bodyPr>
          <a:lstStyle/>
          <a:p>
            <a:r>
              <a:rPr lang="en-US" sz="6000" dirty="0"/>
              <a:t>The German Court also found that </a:t>
            </a:r>
            <a:r>
              <a:rPr lang="en-US" sz="6000" b="1" u="sng" dirty="0"/>
              <a:t>site blocking does not breach Article 7 of the EU Charter of Fundamental Rights</a:t>
            </a:r>
            <a:r>
              <a:rPr lang="en-US" sz="6000" dirty="0"/>
              <a:t>, since the purpose of the right – protecting “the confidentiality of communication which is directed at particular addressees and not at the </a:t>
            </a:r>
            <a:r>
              <a:rPr lang="en-US" sz="6000" dirty="0" smtClean="0"/>
              <a:t>public </a:t>
            </a:r>
            <a:r>
              <a:rPr lang="en-US" sz="6000" dirty="0"/>
              <a:t>– is not affected by the blocking of public offerings of downloads or access to them.”</a:t>
            </a:r>
            <a:endParaRPr lang="en-US" sz="6000" dirty="0" smtClean="0"/>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27</a:t>
            </a:fld>
            <a:endParaRPr lang="ja-JP" altLang="en-US">
              <a:solidFill>
                <a:prstClr val="black">
                  <a:tint val="75000"/>
                </a:prstClr>
              </a:solidFill>
            </a:endParaRPr>
          </a:p>
        </p:txBody>
      </p:sp>
    </p:spTree>
    <p:extLst>
      <p:ext uri="{BB962C8B-B14F-4D97-AF65-F5344CB8AC3E}">
        <p14:creationId xmlns:p14="http://schemas.microsoft.com/office/powerpoint/2010/main" val="2374750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a:bodyPr>
          <a:lstStyle/>
          <a:p>
            <a:r>
              <a:rPr lang="en-US" sz="6000" b="1" dirty="0" smtClean="0"/>
              <a:t>Privacy and Site Blocking: The European Perspective</a:t>
            </a:r>
            <a:endParaRPr lang="en-US" sz="6000" b="1" dirty="0"/>
          </a:p>
        </p:txBody>
      </p:sp>
      <p:sp>
        <p:nvSpPr>
          <p:cNvPr id="7" name="Content Placeholder 6"/>
          <p:cNvSpPr>
            <a:spLocks noGrp="1"/>
          </p:cNvSpPr>
          <p:nvPr>
            <p:ph idx="1"/>
          </p:nvPr>
        </p:nvSpPr>
        <p:spPr>
          <a:xfrm>
            <a:off x="1005205" y="2228850"/>
            <a:ext cx="18093690" cy="8610600"/>
          </a:xfrm>
        </p:spPr>
        <p:txBody>
          <a:bodyPr>
            <a:normAutofit/>
          </a:bodyPr>
          <a:lstStyle/>
          <a:p>
            <a:r>
              <a:rPr lang="en-US" sz="5400" dirty="0"/>
              <a:t>The reasoning in the German decision is </a:t>
            </a:r>
            <a:r>
              <a:rPr lang="en-US" sz="5400" b="1" u="sng" dirty="0"/>
              <a:t>consistent with decisions throughout the European Union</a:t>
            </a:r>
            <a:r>
              <a:rPr lang="en-US" sz="5400" dirty="0"/>
              <a:t>, since the same considerations apply to balancing the rights of authors (and their enforcement needs) against the fundamental right of privacy, ensuring that there is </a:t>
            </a:r>
            <a:r>
              <a:rPr lang="en-US" sz="5400" dirty="0" smtClean="0"/>
              <a:t>proportionality.</a:t>
            </a:r>
          </a:p>
          <a:p>
            <a:r>
              <a:rPr lang="en-US" sz="5400" dirty="0" smtClean="0"/>
              <a:t>Interestingly</a:t>
            </a:r>
            <a:r>
              <a:rPr lang="en-US" sz="5400" dirty="0"/>
              <a:t>, no other court </a:t>
            </a:r>
            <a:r>
              <a:rPr lang="en-US" sz="5400" dirty="0" smtClean="0"/>
              <a:t>in an EU jurisdiction has, to our knowledge, </a:t>
            </a:r>
            <a:r>
              <a:rPr lang="en-US" sz="5400" dirty="0"/>
              <a:t>felt the need to examine in detail these questions, viewing website blocking as an appropriate remedy that is not inconsistent with privacy rights.</a:t>
            </a:r>
            <a:endParaRPr lang="en-US" sz="5400" dirty="0" smtClean="0"/>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28</a:t>
            </a:fld>
            <a:endParaRPr lang="ja-JP" altLang="en-US">
              <a:solidFill>
                <a:prstClr val="black">
                  <a:tint val="75000"/>
                </a:prstClr>
              </a:solidFill>
            </a:endParaRPr>
          </a:p>
        </p:txBody>
      </p:sp>
    </p:spTree>
    <p:extLst>
      <p:ext uri="{BB962C8B-B14F-4D97-AF65-F5344CB8AC3E}">
        <p14:creationId xmlns:p14="http://schemas.microsoft.com/office/powerpoint/2010/main" val="736303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a:bodyPr>
          <a:lstStyle/>
          <a:p>
            <a:r>
              <a:rPr lang="en-US" sz="6000" b="1" dirty="0" smtClean="0"/>
              <a:t>Is Site Blocking Effective? </a:t>
            </a:r>
            <a:endParaRPr lang="en-US" sz="6000" b="1" dirty="0"/>
          </a:p>
        </p:txBody>
      </p:sp>
      <p:sp>
        <p:nvSpPr>
          <p:cNvPr id="7" name="Content Placeholder 6"/>
          <p:cNvSpPr>
            <a:spLocks noGrp="1"/>
          </p:cNvSpPr>
          <p:nvPr>
            <p:ph idx="1"/>
          </p:nvPr>
        </p:nvSpPr>
        <p:spPr/>
        <p:txBody>
          <a:bodyPr>
            <a:normAutofit/>
          </a:bodyPr>
          <a:lstStyle/>
          <a:p>
            <a:r>
              <a:rPr lang="en-US" sz="6600" dirty="0"/>
              <a:t>Reviewing the impacts of website blocking efforts in other countries aimed at online IP infringement reveals its </a:t>
            </a:r>
            <a:r>
              <a:rPr lang="en-US" sz="6600" b="1" u="sng" dirty="0"/>
              <a:t>practicality and </a:t>
            </a:r>
            <a:r>
              <a:rPr lang="en-US" sz="6600" b="1" u="sng" dirty="0" smtClean="0"/>
              <a:t>effectiveness</a:t>
            </a:r>
            <a:r>
              <a:rPr lang="en-US" sz="6600" dirty="0" smtClean="0"/>
              <a:t> in combating sites that flagrantly infringe copyright and whose operators show a blatant disregard for the rights of authors and creators.</a:t>
            </a:r>
            <a:endParaRPr lang="ja-JP" altLang="ja-JP" sz="6600" dirty="0">
              <a:latin typeface="ＭＳ Ｐゴシック"/>
              <a:cs typeface="ＭＳ Ｐゴシック"/>
            </a:endParaRPr>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29</a:t>
            </a:fld>
            <a:endParaRPr lang="ja-JP" altLang="en-US" dirty="0">
              <a:solidFill>
                <a:prstClr val="black">
                  <a:tint val="75000"/>
                </a:prstClr>
              </a:solidFill>
            </a:endParaRPr>
          </a:p>
        </p:txBody>
      </p:sp>
    </p:spTree>
    <p:extLst>
      <p:ext uri="{BB962C8B-B14F-4D97-AF65-F5344CB8AC3E}">
        <p14:creationId xmlns:p14="http://schemas.microsoft.com/office/powerpoint/2010/main" val="2567377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a:bodyPr>
          <a:lstStyle/>
          <a:p>
            <a:r>
              <a:rPr lang="en-US" sz="6000" b="1" dirty="0" smtClean="0"/>
              <a:t>Japan’s Piracy Landscape</a:t>
            </a:r>
            <a:endParaRPr lang="en-US" sz="6000" b="1" dirty="0"/>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3</a:t>
            </a:fld>
            <a:endParaRPr lang="ja-JP" altLang="en-US">
              <a:solidFill>
                <a:prstClr val="black">
                  <a:tint val="75000"/>
                </a:prstClr>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52" t="46765" r="7466" b="18987"/>
          <a:stretch/>
        </p:blipFill>
        <p:spPr bwMode="auto">
          <a:xfrm>
            <a:off x="1746250" y="2117166"/>
            <a:ext cx="15597744" cy="360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48865" y="9010650"/>
            <a:ext cx="16916400" cy="1323439"/>
          </a:xfrm>
          <a:prstGeom prst="rect">
            <a:avLst/>
          </a:prstGeom>
          <a:noFill/>
        </p:spPr>
        <p:txBody>
          <a:bodyPr wrap="square" rtlCol="0">
            <a:spAutoFit/>
          </a:bodyPr>
          <a:lstStyle/>
          <a:p>
            <a:pPr marL="571500" indent="-571500">
              <a:buFont typeface="Arial" panose="020B0604020202020204" pitchFamily="34" charset="0"/>
              <a:buChar char="•"/>
            </a:pPr>
            <a:r>
              <a:rPr lang="en-US" sz="4000" dirty="0" smtClean="0"/>
              <a:t>The </a:t>
            </a:r>
            <a:r>
              <a:rPr lang="en-US" sz="4000" dirty="0"/>
              <a:t>source of illegal content with Japanese subtitles is almost 100% from overseas </a:t>
            </a:r>
            <a:r>
              <a:rPr lang="en-US" sz="4000" dirty="0" smtClean="0"/>
              <a:t>sites.</a:t>
            </a:r>
          </a:p>
        </p:txBody>
      </p:sp>
      <p:sp>
        <p:nvSpPr>
          <p:cNvPr id="7" name="TextBox 6"/>
          <p:cNvSpPr txBox="1"/>
          <p:nvPr/>
        </p:nvSpPr>
        <p:spPr>
          <a:xfrm>
            <a:off x="1841771" y="6330603"/>
            <a:ext cx="16916400" cy="1323439"/>
          </a:xfrm>
          <a:prstGeom prst="rect">
            <a:avLst/>
          </a:prstGeom>
          <a:noFill/>
        </p:spPr>
        <p:txBody>
          <a:bodyPr wrap="square" rtlCol="0">
            <a:spAutoFit/>
          </a:bodyPr>
          <a:lstStyle/>
          <a:p>
            <a:pPr marL="571500" indent="-571500" defTabSz="1507846">
              <a:buFont typeface="Arial" panose="020B0604020202020204" pitchFamily="34" charset="0"/>
              <a:buChar char="•"/>
            </a:pPr>
            <a:r>
              <a:rPr lang="en-US" sz="4000" dirty="0" smtClean="0">
                <a:solidFill>
                  <a:srgbClr val="000000"/>
                </a:solidFill>
                <a:latin typeface="Calibri" panose="020F0502020204030204" pitchFamily="34" charset="0"/>
              </a:rPr>
              <a:t>In a three month period in Japan, there were </a:t>
            </a:r>
          </a:p>
          <a:p>
            <a:pPr marL="573088" defTabSz="1507846"/>
            <a:r>
              <a:rPr lang="en-US" sz="4000" b="1" u="sng" dirty="0" smtClean="0">
                <a:solidFill>
                  <a:srgbClr val="000000"/>
                </a:solidFill>
                <a:latin typeface="Calibri" panose="020F0502020204030204" pitchFamily="34" charset="0"/>
              </a:rPr>
              <a:t>94,842,090</a:t>
            </a:r>
            <a:r>
              <a:rPr lang="en-US" sz="4000" dirty="0" smtClean="0">
                <a:solidFill>
                  <a:srgbClr val="000000"/>
                </a:solidFill>
                <a:latin typeface="Calibri" panose="020F0502020204030204" pitchFamily="34" charset="0"/>
              </a:rPr>
              <a:t> </a:t>
            </a:r>
            <a:r>
              <a:rPr lang="en-US" sz="4000" dirty="0">
                <a:solidFill>
                  <a:srgbClr val="000000"/>
                </a:solidFill>
                <a:latin typeface="Calibri" panose="020F0502020204030204" pitchFamily="34" charset="0"/>
              </a:rPr>
              <a:t>Local Pirate </a:t>
            </a:r>
            <a:r>
              <a:rPr lang="en-US" sz="4000" dirty="0" smtClean="0">
                <a:solidFill>
                  <a:srgbClr val="000000"/>
                </a:solidFill>
                <a:latin typeface="Calibri" panose="020F0502020204030204" pitchFamily="34" charset="0"/>
              </a:rPr>
              <a:t>Visits</a:t>
            </a:r>
            <a:r>
              <a:rPr lang="en-US" sz="4000" dirty="0">
                <a:solidFill>
                  <a:srgbClr val="000000"/>
                </a:solidFill>
                <a:latin typeface="Calibri" panose="020F0502020204030204" pitchFamily="34" charset="0"/>
              </a:rPr>
              <a:t> </a:t>
            </a:r>
            <a:r>
              <a:rPr lang="en-US" sz="4000" dirty="0" smtClean="0">
                <a:solidFill>
                  <a:srgbClr val="000000"/>
                </a:solidFill>
                <a:latin typeface="Calibri" panose="020F0502020204030204" pitchFamily="34" charset="0"/>
              </a:rPr>
              <a:t>and </a:t>
            </a:r>
            <a:r>
              <a:rPr lang="en-US" sz="4000" b="1" u="sng" dirty="0" smtClean="0">
                <a:solidFill>
                  <a:srgbClr val="000000"/>
                </a:solidFill>
                <a:latin typeface="Calibri" panose="020F0502020204030204" pitchFamily="34" charset="0"/>
              </a:rPr>
              <a:t>566,923,178 </a:t>
            </a:r>
            <a:r>
              <a:rPr lang="en-US" sz="4000" dirty="0">
                <a:solidFill>
                  <a:prstClr val="black"/>
                </a:solidFill>
              </a:rPr>
              <a:t>Local Pirate Page </a:t>
            </a:r>
            <a:r>
              <a:rPr lang="en-US" sz="4000" dirty="0" smtClean="0">
                <a:solidFill>
                  <a:prstClr val="black"/>
                </a:solidFill>
              </a:rPr>
              <a:t>Views</a:t>
            </a:r>
            <a:endParaRPr lang="en-US" sz="4000" b="1" u="sng" dirty="0">
              <a:solidFill>
                <a:srgbClr val="000000"/>
              </a:solidFill>
              <a:latin typeface="Calibri" panose="020F0502020204030204" pitchFamily="34" charset="0"/>
            </a:endParaRPr>
          </a:p>
        </p:txBody>
      </p:sp>
      <p:sp>
        <p:nvSpPr>
          <p:cNvPr id="8" name="TextBox 7"/>
          <p:cNvSpPr txBox="1"/>
          <p:nvPr/>
        </p:nvSpPr>
        <p:spPr>
          <a:xfrm>
            <a:off x="1841771" y="7642812"/>
            <a:ext cx="17830800" cy="1323439"/>
          </a:xfrm>
          <a:prstGeom prst="rect">
            <a:avLst/>
          </a:prstGeom>
          <a:noFill/>
        </p:spPr>
        <p:txBody>
          <a:bodyPr wrap="square" rtlCol="0">
            <a:spAutoFit/>
          </a:bodyPr>
          <a:lstStyle/>
          <a:p>
            <a:pPr marL="571500" indent="-571500" defTabSz="1507846">
              <a:buFont typeface="Arial" panose="020B0604020202020204" pitchFamily="34" charset="0"/>
              <a:buChar char="•"/>
            </a:pPr>
            <a:r>
              <a:rPr lang="en-US" sz="4000" i="1" dirty="0" smtClean="0">
                <a:solidFill>
                  <a:srgbClr val="FF0000"/>
                </a:solidFill>
                <a:latin typeface="Calibri"/>
              </a:rPr>
              <a:t>Local </a:t>
            </a:r>
            <a:r>
              <a:rPr lang="en-US" sz="4000" i="1" dirty="0">
                <a:solidFill>
                  <a:srgbClr val="FF0000"/>
                </a:solidFill>
                <a:latin typeface="Calibri"/>
              </a:rPr>
              <a:t>visits at </a:t>
            </a:r>
            <a:r>
              <a:rPr lang="en-US" sz="4000" b="1" i="1" u="sng" dirty="0">
                <a:solidFill>
                  <a:srgbClr val="FF0000"/>
                </a:solidFill>
                <a:latin typeface="Calibri"/>
              </a:rPr>
              <a:t>pirate sites </a:t>
            </a:r>
            <a:r>
              <a:rPr lang="en-US" sz="4000" i="1" dirty="0">
                <a:solidFill>
                  <a:srgbClr val="FF0000"/>
                </a:solidFill>
                <a:latin typeface="Calibri"/>
              </a:rPr>
              <a:t>are </a:t>
            </a:r>
            <a:r>
              <a:rPr lang="en-US" sz="4000" b="1" i="1" dirty="0">
                <a:solidFill>
                  <a:srgbClr val="FF0000"/>
                </a:solidFill>
                <a:latin typeface="Calibri"/>
              </a:rPr>
              <a:t>1.63 times higher </a:t>
            </a:r>
            <a:r>
              <a:rPr lang="en-US" sz="4000" i="1" dirty="0">
                <a:solidFill>
                  <a:srgbClr val="FF0000"/>
                </a:solidFill>
                <a:latin typeface="Calibri"/>
              </a:rPr>
              <a:t>than </a:t>
            </a:r>
            <a:r>
              <a:rPr lang="en-US" sz="4000" i="1" dirty="0" smtClean="0">
                <a:solidFill>
                  <a:srgbClr val="FF0000"/>
                </a:solidFill>
                <a:latin typeface="Calibri"/>
              </a:rPr>
              <a:t>at </a:t>
            </a:r>
            <a:r>
              <a:rPr lang="en-US" sz="4000" i="1" dirty="0">
                <a:solidFill>
                  <a:srgbClr val="FF0000"/>
                </a:solidFill>
                <a:latin typeface="Calibri"/>
              </a:rPr>
              <a:t>legitimate </a:t>
            </a:r>
            <a:r>
              <a:rPr lang="en-US" sz="4000" i="1" dirty="0" smtClean="0">
                <a:solidFill>
                  <a:srgbClr val="FF0000"/>
                </a:solidFill>
                <a:latin typeface="Calibri"/>
              </a:rPr>
              <a:t>sites</a:t>
            </a:r>
          </a:p>
          <a:p>
            <a:pPr marL="571500" indent="-571500" defTabSz="1507846">
              <a:buFont typeface="Arial" panose="020B0604020202020204" pitchFamily="34" charset="0"/>
              <a:buChar char="•"/>
            </a:pPr>
            <a:r>
              <a:rPr lang="en-US" sz="4000" i="1" dirty="0">
                <a:solidFill>
                  <a:srgbClr val="FF0000"/>
                </a:solidFill>
              </a:rPr>
              <a:t>Local page views at </a:t>
            </a:r>
            <a:r>
              <a:rPr lang="en-US" sz="4000" b="1" i="1" u="sng" dirty="0">
                <a:solidFill>
                  <a:srgbClr val="FF0000"/>
                </a:solidFill>
              </a:rPr>
              <a:t>pirated</a:t>
            </a:r>
            <a:r>
              <a:rPr lang="en-US" sz="4000" i="1" dirty="0">
                <a:solidFill>
                  <a:srgbClr val="FF0000"/>
                </a:solidFill>
              </a:rPr>
              <a:t> sites are </a:t>
            </a:r>
            <a:r>
              <a:rPr lang="en-US" sz="4000" b="1" i="1" dirty="0">
                <a:solidFill>
                  <a:srgbClr val="FF0000"/>
                </a:solidFill>
              </a:rPr>
              <a:t>1.13 times higher </a:t>
            </a:r>
            <a:r>
              <a:rPr lang="en-US" sz="4000" i="1" dirty="0">
                <a:solidFill>
                  <a:srgbClr val="FF0000"/>
                </a:solidFill>
              </a:rPr>
              <a:t>than at legitimate sites</a:t>
            </a:r>
            <a:endParaRPr kumimoji="1" lang="ja-JP" altLang="en-US" sz="4000" i="1" dirty="0">
              <a:solidFill>
                <a:srgbClr val="FF0000"/>
              </a:solidFill>
              <a:latin typeface="ＭＳ Ｐゴシック" panose="020B0600070205080204" pitchFamily="34" charset="-128"/>
              <a:ea typeface="ＭＳ Ｐゴシック" panose="020B0600070205080204" pitchFamily="34" charset="-128"/>
            </a:endParaRPr>
          </a:p>
        </p:txBody>
      </p:sp>
    </p:spTree>
    <p:extLst>
      <p:ext uri="{BB962C8B-B14F-4D97-AF65-F5344CB8AC3E}">
        <p14:creationId xmlns:p14="http://schemas.microsoft.com/office/powerpoint/2010/main" val="908819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5725819" y="2730422"/>
            <a:ext cx="12268176" cy="908512"/>
          </a:xfrm>
          <a:prstGeom prst="rect">
            <a:avLst/>
          </a:prstGeom>
        </p:spPr>
        <p:txBody>
          <a:bodyPr wrap="square" lIns="95052" tIns="47527" rIns="95052" bIns="47527">
            <a:spAutoFit/>
          </a:bodyPr>
          <a:lstStyle/>
          <a:p>
            <a:pPr algn="l"/>
            <a:r>
              <a:rPr lang="en-SG" sz="5280" b="1" dirty="0">
                <a:solidFill>
                  <a:schemeClr val="accent1"/>
                </a:solidFill>
                <a:effectLst>
                  <a:innerShdw blurRad="63500" dist="50800" dir="13500000">
                    <a:prstClr val="black">
                      <a:alpha val="50000"/>
                    </a:prstClr>
                  </a:innerShdw>
                </a:effectLst>
                <a:latin typeface="Helvetica Neue"/>
                <a:cs typeface="Helvetica Neue"/>
              </a:rPr>
              <a:t>77% </a:t>
            </a:r>
            <a:r>
              <a:rPr lang="en-SG" sz="2640" dirty="0">
                <a:effectLst>
                  <a:innerShdw blurRad="63500" dist="50800" dir="13500000">
                    <a:prstClr val="black">
                      <a:alpha val="50000"/>
                    </a:prstClr>
                  </a:innerShdw>
                </a:effectLst>
                <a:latin typeface="Helvetica Neue"/>
                <a:cs typeface="Helvetica Neue"/>
              </a:rPr>
              <a:t>Average Fall In Traffic From The UK To Blocked Piracy Sites</a:t>
            </a:r>
            <a:endParaRPr lang="en-SG" sz="3300" dirty="0">
              <a:effectLst>
                <a:innerShdw blurRad="63500" dist="50800" dir="13500000">
                  <a:prstClr val="black">
                    <a:alpha val="50000"/>
                  </a:prstClr>
                </a:innerShdw>
              </a:effectLst>
              <a:latin typeface="Helvetica Neue"/>
              <a:cs typeface="Helvetica Neue"/>
            </a:endParaRPr>
          </a:p>
        </p:txBody>
      </p:sp>
      <p:sp>
        <p:nvSpPr>
          <p:cNvPr id="35" name="Rectangle 34"/>
          <p:cNvSpPr/>
          <p:nvPr/>
        </p:nvSpPr>
        <p:spPr>
          <a:xfrm>
            <a:off x="1746250" y="497954"/>
            <a:ext cx="15240000" cy="1314777"/>
          </a:xfrm>
          <a:prstGeom prst="rect">
            <a:avLst/>
          </a:prstGeom>
        </p:spPr>
        <p:txBody>
          <a:bodyPr wrap="square" lIns="95052" tIns="47527" rIns="95052" bIns="47527">
            <a:spAutoFit/>
          </a:bodyPr>
          <a:lstStyle/>
          <a:p>
            <a:r>
              <a:rPr lang="en-AU" sz="3960" b="1" dirty="0">
                <a:solidFill>
                  <a:srgbClr val="00882B"/>
                </a:solidFill>
                <a:effectLst>
                  <a:innerShdw blurRad="63500" dist="50800" dir="13500000">
                    <a:prstClr val="black">
                      <a:alpha val="50000"/>
                    </a:prstClr>
                  </a:innerShdw>
                </a:effectLst>
                <a:latin typeface="Helvetica Neue"/>
                <a:cs typeface="Helvetica Neue"/>
              </a:rPr>
              <a:t>SITE BLOCKING PROVED EFFECTIVE </a:t>
            </a:r>
            <a:r>
              <a:rPr lang="en-AU" sz="3960" b="1" dirty="0">
                <a:effectLst>
                  <a:innerShdw blurRad="63500" dist="50800" dir="13500000">
                    <a:prstClr val="black">
                      <a:alpha val="50000"/>
                    </a:prstClr>
                  </a:innerShdw>
                </a:effectLst>
                <a:latin typeface="Helvetica Neue"/>
                <a:cs typeface="Helvetica Neue"/>
              </a:rPr>
              <a:t>IN </a:t>
            </a:r>
            <a:r>
              <a:rPr lang="en-AU" sz="3960" b="1" dirty="0" smtClean="0">
                <a:effectLst>
                  <a:innerShdw blurRad="63500" dist="50800" dir="13500000">
                    <a:prstClr val="black">
                      <a:alpha val="50000"/>
                    </a:prstClr>
                  </a:innerShdw>
                </a:effectLst>
                <a:latin typeface="Helvetica Neue"/>
                <a:cs typeface="Helvetica Neue"/>
              </a:rPr>
              <a:t>REDUCING TRAFFIC TO PIRATE SITES IN INCOPRO’S </a:t>
            </a:r>
            <a:r>
              <a:rPr lang="en-AU" sz="3960" b="1" dirty="0">
                <a:effectLst>
                  <a:innerShdw blurRad="63500" dist="50800" dir="13500000">
                    <a:prstClr val="black">
                      <a:alpha val="50000"/>
                    </a:prstClr>
                  </a:innerShdw>
                </a:effectLst>
                <a:latin typeface="Helvetica Neue"/>
                <a:cs typeface="Helvetica Neue"/>
              </a:rPr>
              <a:t>UK STUDY </a:t>
            </a:r>
            <a:r>
              <a:rPr lang="en-AU" sz="3960" b="1" dirty="0" smtClean="0">
                <a:effectLst>
                  <a:innerShdw blurRad="63500" dist="50800" dir="13500000">
                    <a:prstClr val="black">
                      <a:alpha val="50000"/>
                    </a:prstClr>
                  </a:innerShdw>
                </a:effectLst>
                <a:latin typeface="Helvetica Neue"/>
                <a:cs typeface="Helvetica Neue"/>
              </a:rPr>
              <a:t>(Nov </a:t>
            </a:r>
            <a:r>
              <a:rPr lang="en-AU" sz="3960" b="1" dirty="0">
                <a:effectLst>
                  <a:innerShdw blurRad="63500" dist="50800" dir="13500000">
                    <a:prstClr val="black">
                      <a:alpha val="50000"/>
                    </a:prstClr>
                  </a:innerShdw>
                </a:effectLst>
                <a:latin typeface="Helvetica Neue"/>
                <a:cs typeface="Helvetica Neue"/>
              </a:rPr>
              <a:t>2015)</a:t>
            </a:r>
          </a:p>
        </p:txBody>
      </p:sp>
      <p:grpSp>
        <p:nvGrpSpPr>
          <p:cNvPr id="18" name="Group 17"/>
          <p:cNvGrpSpPr/>
          <p:nvPr/>
        </p:nvGrpSpPr>
        <p:grpSpPr>
          <a:xfrm>
            <a:off x="3276616" y="2353232"/>
            <a:ext cx="1945939" cy="7990871"/>
            <a:chOff x="465675" y="890246"/>
            <a:chExt cx="1304333" cy="5356161"/>
          </a:xfrm>
        </p:grpSpPr>
        <p:grpSp>
          <p:nvGrpSpPr>
            <p:cNvPr id="14" name="Group 13"/>
            <p:cNvGrpSpPr/>
            <p:nvPr/>
          </p:nvGrpSpPr>
          <p:grpSpPr>
            <a:xfrm>
              <a:off x="465675" y="890246"/>
              <a:ext cx="1304333" cy="1172582"/>
              <a:chOff x="6333222" y="1216359"/>
              <a:chExt cx="1257300" cy="1130300"/>
            </a:xfrm>
          </p:grpSpPr>
          <p:pic>
            <p:nvPicPr>
              <p:cNvPr id="4" name="Picture 3"/>
              <p:cNvPicPr>
                <a:picLocks noChangeAspect="1"/>
              </p:cNvPicPr>
              <p:nvPr/>
            </p:nvPicPr>
            <p:blipFill>
              <a:blip r:embed="rId3"/>
              <a:stretch>
                <a:fillRect/>
              </a:stretch>
            </p:blipFill>
            <p:spPr>
              <a:xfrm>
                <a:off x="6546094" y="1349709"/>
                <a:ext cx="889000" cy="863600"/>
              </a:xfrm>
              <a:prstGeom prst="rect">
                <a:avLst/>
              </a:prstGeom>
            </p:spPr>
          </p:pic>
          <p:pic>
            <p:nvPicPr>
              <p:cNvPr id="3" name="Picture 2"/>
              <p:cNvPicPr>
                <a:picLocks noChangeAspect="1"/>
              </p:cNvPicPr>
              <p:nvPr/>
            </p:nvPicPr>
            <p:blipFill>
              <a:blip r:embed="rId4"/>
              <a:stretch>
                <a:fillRect/>
              </a:stretch>
            </p:blipFill>
            <p:spPr>
              <a:xfrm>
                <a:off x="6333222" y="1216359"/>
                <a:ext cx="1257300" cy="1130300"/>
              </a:xfrm>
              <a:prstGeom prst="rect">
                <a:avLst/>
              </a:prstGeom>
            </p:spPr>
          </p:pic>
        </p:grpSp>
        <p:grpSp>
          <p:nvGrpSpPr>
            <p:cNvPr id="15" name="Group 14"/>
            <p:cNvGrpSpPr/>
            <p:nvPr/>
          </p:nvGrpSpPr>
          <p:grpSpPr>
            <a:xfrm>
              <a:off x="465675" y="2321417"/>
              <a:ext cx="1304333" cy="1172582"/>
              <a:chOff x="6177794" y="2729223"/>
              <a:chExt cx="1257300" cy="1130300"/>
            </a:xfrm>
          </p:grpSpPr>
          <p:pic>
            <p:nvPicPr>
              <p:cNvPr id="7" name="Picture 6"/>
              <p:cNvPicPr>
                <a:picLocks noChangeAspect="1"/>
              </p:cNvPicPr>
              <p:nvPr/>
            </p:nvPicPr>
            <p:blipFill>
              <a:blip r:embed="rId3"/>
              <a:stretch>
                <a:fillRect/>
              </a:stretch>
            </p:blipFill>
            <p:spPr>
              <a:xfrm>
                <a:off x="6390666" y="2862624"/>
                <a:ext cx="889000" cy="863600"/>
              </a:xfrm>
              <a:prstGeom prst="rect">
                <a:avLst/>
              </a:prstGeom>
            </p:spPr>
          </p:pic>
          <p:pic>
            <p:nvPicPr>
              <p:cNvPr id="5" name="Picture 4"/>
              <p:cNvPicPr>
                <a:picLocks noChangeAspect="1"/>
              </p:cNvPicPr>
              <p:nvPr/>
            </p:nvPicPr>
            <p:blipFill>
              <a:blip r:embed="rId5"/>
              <a:stretch>
                <a:fillRect/>
              </a:stretch>
            </p:blipFill>
            <p:spPr>
              <a:xfrm>
                <a:off x="6177794" y="2729223"/>
                <a:ext cx="1257300" cy="1130300"/>
              </a:xfrm>
              <a:prstGeom prst="rect">
                <a:avLst/>
              </a:prstGeom>
            </p:spPr>
          </p:pic>
        </p:grpSp>
        <p:grpSp>
          <p:nvGrpSpPr>
            <p:cNvPr id="16" name="Group 15"/>
            <p:cNvGrpSpPr/>
            <p:nvPr/>
          </p:nvGrpSpPr>
          <p:grpSpPr>
            <a:xfrm>
              <a:off x="465675" y="3738745"/>
              <a:ext cx="1304333" cy="1172582"/>
              <a:chOff x="6203452" y="3962144"/>
              <a:chExt cx="1257300" cy="1130300"/>
            </a:xfrm>
          </p:grpSpPr>
          <p:pic>
            <p:nvPicPr>
              <p:cNvPr id="8" name="Picture 7"/>
              <p:cNvPicPr>
                <a:picLocks noChangeAspect="1"/>
              </p:cNvPicPr>
              <p:nvPr/>
            </p:nvPicPr>
            <p:blipFill>
              <a:blip r:embed="rId3"/>
              <a:stretch>
                <a:fillRect/>
              </a:stretch>
            </p:blipFill>
            <p:spPr>
              <a:xfrm>
                <a:off x="6390666" y="4094081"/>
                <a:ext cx="889000" cy="863600"/>
              </a:xfrm>
              <a:prstGeom prst="rect">
                <a:avLst/>
              </a:prstGeom>
            </p:spPr>
          </p:pic>
          <p:pic>
            <p:nvPicPr>
              <p:cNvPr id="6" name="Picture 5"/>
              <p:cNvPicPr>
                <a:picLocks noChangeAspect="1"/>
              </p:cNvPicPr>
              <p:nvPr/>
            </p:nvPicPr>
            <p:blipFill>
              <a:blip r:embed="rId6"/>
              <a:stretch>
                <a:fillRect/>
              </a:stretch>
            </p:blipFill>
            <p:spPr>
              <a:xfrm>
                <a:off x="6203452" y="3962144"/>
                <a:ext cx="1257300" cy="1130300"/>
              </a:xfrm>
              <a:prstGeom prst="rect">
                <a:avLst/>
              </a:prstGeom>
            </p:spPr>
          </p:pic>
        </p:grpSp>
        <p:grpSp>
          <p:nvGrpSpPr>
            <p:cNvPr id="17" name="Group 16"/>
            <p:cNvGrpSpPr/>
            <p:nvPr/>
          </p:nvGrpSpPr>
          <p:grpSpPr>
            <a:xfrm>
              <a:off x="465675" y="5126525"/>
              <a:ext cx="1304333" cy="1119882"/>
              <a:chOff x="6177794" y="5182240"/>
              <a:chExt cx="1257300" cy="1079500"/>
            </a:xfrm>
          </p:grpSpPr>
          <p:pic>
            <p:nvPicPr>
              <p:cNvPr id="9" name="Picture 8"/>
              <p:cNvPicPr>
                <a:picLocks noChangeAspect="1"/>
              </p:cNvPicPr>
              <p:nvPr/>
            </p:nvPicPr>
            <p:blipFill>
              <a:blip r:embed="rId3"/>
              <a:stretch>
                <a:fillRect/>
              </a:stretch>
            </p:blipFill>
            <p:spPr>
              <a:xfrm>
                <a:off x="6390666" y="5299883"/>
                <a:ext cx="889000" cy="863600"/>
              </a:xfrm>
              <a:prstGeom prst="rect">
                <a:avLst/>
              </a:prstGeom>
            </p:spPr>
          </p:pic>
          <p:pic>
            <p:nvPicPr>
              <p:cNvPr id="10" name="Picture 9"/>
              <p:cNvPicPr>
                <a:picLocks noChangeAspect="1"/>
              </p:cNvPicPr>
              <p:nvPr/>
            </p:nvPicPr>
            <p:blipFill>
              <a:blip r:embed="rId7"/>
              <a:stretch>
                <a:fillRect/>
              </a:stretch>
            </p:blipFill>
            <p:spPr>
              <a:xfrm>
                <a:off x="6177794" y="5182240"/>
                <a:ext cx="1257300" cy="1079500"/>
              </a:xfrm>
              <a:prstGeom prst="rect">
                <a:avLst/>
              </a:prstGeom>
            </p:spPr>
          </p:pic>
        </p:grpSp>
      </p:grpSp>
      <p:sp>
        <p:nvSpPr>
          <p:cNvPr id="11" name="Rectangle 10"/>
          <p:cNvSpPr/>
          <p:nvPr/>
        </p:nvSpPr>
        <p:spPr>
          <a:xfrm>
            <a:off x="5725820" y="4747195"/>
            <a:ext cx="11547768" cy="904863"/>
          </a:xfrm>
          <a:prstGeom prst="rect">
            <a:avLst/>
          </a:prstGeom>
        </p:spPr>
        <p:txBody>
          <a:bodyPr wrap="square">
            <a:spAutoFit/>
          </a:bodyPr>
          <a:lstStyle/>
          <a:p>
            <a:pPr algn="l" rtl="0"/>
            <a:r>
              <a:rPr lang="en-US" sz="5280" b="1" dirty="0">
                <a:solidFill>
                  <a:srgbClr val="CF3A51"/>
                </a:solidFill>
                <a:latin typeface="Helvetica Neue"/>
                <a:cs typeface="Helvetica Neue"/>
              </a:rPr>
              <a:t>33.5% </a:t>
            </a:r>
            <a:r>
              <a:rPr lang="en-US" sz="2640" dirty="0">
                <a:latin typeface="Helvetica Neue"/>
                <a:cs typeface="Helvetica Neue"/>
              </a:rPr>
              <a:t>Average Global Traffic Decline To Blocked Piracy Sites</a:t>
            </a:r>
          </a:p>
        </p:txBody>
      </p:sp>
      <p:sp>
        <p:nvSpPr>
          <p:cNvPr id="12" name="Rectangle 11"/>
          <p:cNvSpPr/>
          <p:nvPr/>
        </p:nvSpPr>
        <p:spPr>
          <a:xfrm>
            <a:off x="5725818" y="6731036"/>
            <a:ext cx="11547769" cy="1311128"/>
          </a:xfrm>
          <a:prstGeom prst="rect">
            <a:avLst/>
          </a:prstGeom>
        </p:spPr>
        <p:txBody>
          <a:bodyPr wrap="square">
            <a:spAutoFit/>
          </a:bodyPr>
          <a:lstStyle/>
          <a:p>
            <a:pPr algn="l" rtl="0"/>
            <a:r>
              <a:rPr lang="en-US" sz="5280" b="1" dirty="0">
                <a:solidFill>
                  <a:srgbClr val="0365C0"/>
                </a:solidFill>
                <a:latin typeface="Helvetica Neue"/>
                <a:cs typeface="Helvetica Neue"/>
              </a:rPr>
              <a:t>25% </a:t>
            </a:r>
            <a:r>
              <a:rPr lang="en-US" sz="2640" dirty="0">
                <a:latin typeface="Helvetica Neue"/>
                <a:cs typeface="Helvetica Neue"/>
              </a:rPr>
              <a:t>Overall Traffic Decline To The Top 250 Piracy Sites From The UK, Including Those Not The Subject Of Blocking Orders</a:t>
            </a:r>
          </a:p>
        </p:txBody>
      </p:sp>
      <p:sp>
        <p:nvSpPr>
          <p:cNvPr id="13" name="Rectangle 12"/>
          <p:cNvSpPr/>
          <p:nvPr/>
        </p:nvSpPr>
        <p:spPr>
          <a:xfrm>
            <a:off x="5725818" y="8775490"/>
            <a:ext cx="11547768" cy="1311128"/>
          </a:xfrm>
          <a:prstGeom prst="rect">
            <a:avLst/>
          </a:prstGeom>
        </p:spPr>
        <p:txBody>
          <a:bodyPr wrap="square">
            <a:spAutoFit/>
          </a:bodyPr>
          <a:lstStyle/>
          <a:p>
            <a:pPr algn="l" rtl="0"/>
            <a:r>
              <a:rPr lang="en-US" sz="5280" b="1" dirty="0">
                <a:solidFill>
                  <a:srgbClr val="CF3A51"/>
                </a:solidFill>
                <a:latin typeface="Helvetica Neue"/>
                <a:cs typeface="Helvetica Neue"/>
              </a:rPr>
              <a:t>6.6% </a:t>
            </a:r>
            <a:r>
              <a:rPr lang="en-US" sz="2640" dirty="0">
                <a:latin typeface="Helvetica Neue"/>
                <a:cs typeface="Helvetica Neue"/>
              </a:rPr>
              <a:t>Overall Global Traffic Decline To The Top 250 Piracy Sites From The UK, Including Those Not The Subject Of Blocking Orders</a:t>
            </a:r>
          </a:p>
        </p:txBody>
      </p:sp>
      <p:sp>
        <p:nvSpPr>
          <p:cNvPr id="19" name="Rectangle 18"/>
          <p:cNvSpPr/>
          <p:nvPr/>
        </p:nvSpPr>
        <p:spPr>
          <a:xfrm>
            <a:off x="8757714" y="10768136"/>
            <a:ext cx="7543800" cy="371640"/>
          </a:xfrm>
          <a:prstGeom prst="rect">
            <a:avLst/>
          </a:prstGeom>
        </p:spPr>
        <p:txBody>
          <a:bodyPr>
            <a:spAutoFit/>
          </a:bodyPr>
          <a:lstStyle/>
          <a:p>
            <a:pPr algn="r" rtl="0"/>
            <a:r>
              <a:rPr lang="en-US" sz="1815" baseline="30000" dirty="0"/>
              <a:t>Site Blocking Efficacy Study UK, Incopro,</a:t>
            </a:r>
            <a:r>
              <a:rPr lang="en-US" sz="1815" dirty="0"/>
              <a:t> </a:t>
            </a:r>
            <a:r>
              <a:rPr lang="en-US" sz="1815" baseline="30000" dirty="0"/>
              <a:t>Revised May 2015</a:t>
            </a:r>
            <a:endParaRPr lang="en-US" sz="1815" dirty="0"/>
          </a:p>
        </p:txBody>
      </p:sp>
      <p:pic>
        <p:nvPicPr>
          <p:cNvPr id="23" name="図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4250" y="10382250"/>
            <a:ext cx="1143000" cy="657225"/>
          </a:xfrm>
          <a:prstGeom prst="rect">
            <a:avLst/>
          </a:prstGeom>
        </p:spPr>
      </p:pic>
      <p:sp>
        <p:nvSpPr>
          <p:cNvPr id="24" name="Slide Number Placeholder 2"/>
          <p:cNvSpPr txBox="1">
            <a:spLocks/>
          </p:cNvSpPr>
          <p:nvPr/>
        </p:nvSpPr>
        <p:spPr>
          <a:xfrm>
            <a:off x="14407938" y="10487978"/>
            <a:ext cx="4690957" cy="6024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D5D612C-0532-47B8-8E74-A02669953393}" type="slidenum">
              <a:rPr lang="ja-JP" altLang="en-US" smtClean="0">
                <a:solidFill>
                  <a:prstClr val="black">
                    <a:tint val="75000"/>
                  </a:prstClr>
                </a:solidFill>
              </a:rPr>
              <a:pPr algn="r"/>
              <a:t>30</a:t>
            </a:fld>
            <a:endParaRPr lang="ja-JP" altLang="en-US" dirty="0">
              <a:solidFill>
                <a:prstClr val="black">
                  <a:tint val="75000"/>
                </a:prstClr>
              </a:solidFill>
            </a:endParaRPr>
          </a:p>
        </p:txBody>
      </p:sp>
    </p:spTree>
    <p:extLst>
      <p:ext uri="{BB962C8B-B14F-4D97-AF65-F5344CB8AC3E}">
        <p14:creationId xmlns:p14="http://schemas.microsoft.com/office/powerpoint/2010/main" val="10144991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2508250" y="7239370"/>
            <a:ext cx="15087600" cy="981807"/>
          </a:xfrm>
          <a:prstGeom prst="rect">
            <a:avLst/>
          </a:prstGeom>
          <a:solidFill>
            <a:schemeClr val="tx1">
              <a:lumMod val="65000"/>
              <a:lumOff val="35000"/>
              <a:alpha val="1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83820" tIns="83820" rIns="83820" bIns="83820" numCol="1" spcCol="38100" rtlCol="0" anchor="ctr">
            <a:spAutoFit/>
          </a:bodyPr>
          <a:lstStyle/>
          <a:p>
            <a:pPr algn="ctr" defTabSz="901065" latinLnBrk="1" hangingPunct="0"/>
            <a:endParaRPr lang="en-SG" sz="5280" dirty="0">
              <a:solidFill>
                <a:srgbClr val="FFFFFF"/>
              </a:solidFill>
              <a:latin typeface="Gill Sans Light"/>
              <a:ea typeface="Gill Sans Light"/>
              <a:cs typeface="Gill Sans Light"/>
              <a:sym typeface="Gill Sans Light"/>
            </a:endParaRPr>
          </a:p>
        </p:txBody>
      </p:sp>
      <p:sp>
        <p:nvSpPr>
          <p:cNvPr id="11" name="Rectangle 10"/>
          <p:cNvSpPr/>
          <p:nvPr/>
        </p:nvSpPr>
        <p:spPr>
          <a:xfrm>
            <a:off x="3123095" y="2762250"/>
            <a:ext cx="13953270" cy="2565318"/>
          </a:xfrm>
          <a:prstGeom prst="rect">
            <a:avLst/>
          </a:prstGeom>
        </p:spPr>
        <p:txBody>
          <a:bodyPr wrap="square">
            <a:spAutoFit/>
          </a:bodyPr>
          <a:lstStyle/>
          <a:p>
            <a:r>
              <a:rPr lang="en-AU" sz="3200" b="1" dirty="0">
                <a:solidFill>
                  <a:srgbClr val="CF3A51"/>
                </a:solidFill>
                <a:effectLst>
                  <a:innerShdw blurRad="63500" dist="50800" dir="13500000">
                    <a:prstClr val="black">
                      <a:alpha val="50000"/>
                    </a:prstClr>
                  </a:innerShdw>
                </a:effectLst>
                <a:latin typeface="Helvetica Neue"/>
                <a:cs typeface="Helvetica Neue"/>
              </a:rPr>
              <a:t>Injunctions Increase Traffic </a:t>
            </a:r>
            <a:r>
              <a:rPr lang="en-AU" sz="3200" b="1" dirty="0" smtClean="0">
                <a:solidFill>
                  <a:srgbClr val="CF3A51"/>
                </a:solidFill>
                <a:effectLst>
                  <a:innerShdw blurRad="63500" dist="50800" dir="13500000">
                    <a:prstClr val="black">
                      <a:alpha val="50000"/>
                    </a:prstClr>
                  </a:innerShdw>
                </a:effectLst>
                <a:latin typeface="Helvetica Neue"/>
                <a:cs typeface="Helvetica Neue"/>
              </a:rPr>
              <a:t>To </a:t>
            </a:r>
            <a:r>
              <a:rPr lang="en-AU" sz="3200" b="1" dirty="0">
                <a:solidFill>
                  <a:srgbClr val="CF3A51"/>
                </a:solidFill>
                <a:effectLst>
                  <a:innerShdw blurRad="63500" dist="50800" dir="13500000">
                    <a:prstClr val="black">
                      <a:alpha val="50000"/>
                    </a:prstClr>
                  </a:innerShdw>
                </a:effectLst>
                <a:latin typeface="Helvetica Neue"/>
                <a:cs typeface="Helvetica Neue"/>
              </a:rPr>
              <a:t>Legal Sources Of Content</a:t>
            </a:r>
          </a:p>
          <a:p>
            <a:pPr rtl="0"/>
            <a:endParaRPr lang="en-US" sz="2970" dirty="0">
              <a:latin typeface="Helvetica Neue"/>
              <a:cs typeface="Helvetica Neue"/>
            </a:endParaRPr>
          </a:p>
          <a:p>
            <a:pPr rtl="0"/>
            <a:r>
              <a:rPr lang="en-US" sz="2970" dirty="0" smtClean="0">
                <a:latin typeface="Helvetica Neue"/>
                <a:cs typeface="Helvetica Neue"/>
              </a:rPr>
              <a:t>In </a:t>
            </a:r>
            <a:r>
              <a:rPr lang="en-US" sz="2970" dirty="0">
                <a:latin typeface="Helvetica Neue"/>
                <a:cs typeface="Helvetica Neue"/>
              </a:rPr>
              <a:t>May 2015, Another Study From The Carnegie Mellon University Suggests That</a:t>
            </a:r>
          </a:p>
          <a:p>
            <a:pPr rtl="0"/>
            <a:endParaRPr lang="en-US" sz="990" dirty="0">
              <a:latin typeface="Helvetica Neue"/>
              <a:cs typeface="Helvetica Neue"/>
            </a:endParaRPr>
          </a:p>
          <a:p>
            <a:pPr rtl="0"/>
            <a:r>
              <a:rPr lang="en-US" sz="2970" b="1" dirty="0">
                <a:solidFill>
                  <a:schemeClr val="accent2"/>
                </a:solidFill>
                <a:latin typeface="Helvetica Neue"/>
                <a:cs typeface="Helvetica Neue"/>
              </a:rPr>
              <a:t>Website Blocking Requires Persistent Blocking Of A Number Of Piracy Sites In Order To Effectively Migrate Pirates To Legal Channels</a:t>
            </a:r>
            <a:endParaRPr lang="en-US" sz="2970" dirty="0">
              <a:latin typeface="Helvetica Neue"/>
              <a:cs typeface="Helvetica Neue"/>
            </a:endParaRPr>
          </a:p>
        </p:txBody>
      </p:sp>
      <p:sp>
        <p:nvSpPr>
          <p:cNvPr id="12" name="Rectangle 11"/>
          <p:cNvSpPr/>
          <p:nvPr/>
        </p:nvSpPr>
        <p:spPr>
          <a:xfrm>
            <a:off x="7697998" y="6409934"/>
            <a:ext cx="8787238" cy="2479140"/>
          </a:xfrm>
          <a:prstGeom prst="rect">
            <a:avLst/>
          </a:prstGeom>
        </p:spPr>
        <p:txBody>
          <a:bodyPr wrap="square">
            <a:spAutoFit/>
          </a:bodyPr>
          <a:lstStyle/>
          <a:p>
            <a:pPr algn="l" rtl="0"/>
            <a:r>
              <a:rPr lang="en-US" sz="6600" b="1" dirty="0">
                <a:solidFill>
                  <a:srgbClr val="0365C0"/>
                </a:solidFill>
                <a:latin typeface="Helvetica Neue"/>
                <a:cs typeface="Helvetica Neue"/>
              </a:rPr>
              <a:t>23% </a:t>
            </a:r>
            <a:endParaRPr lang="en-US" sz="3960" dirty="0">
              <a:latin typeface="Helvetica Neue"/>
              <a:cs typeface="Helvetica Neue"/>
            </a:endParaRPr>
          </a:p>
          <a:p>
            <a:pPr algn="l" rtl="0"/>
            <a:r>
              <a:rPr lang="en-US" sz="2970" dirty="0">
                <a:latin typeface="Helvetica Neue"/>
                <a:cs typeface="Helvetica Neue"/>
              </a:rPr>
              <a:t>Increase In Usage Of Legal Streaming Services (Such As Netflix) Among The Heaviest Users Of The Major Piracy Sites Blocked In The UK</a:t>
            </a:r>
          </a:p>
        </p:txBody>
      </p:sp>
      <p:sp>
        <p:nvSpPr>
          <p:cNvPr id="19" name="Rectangle 18"/>
          <p:cNvSpPr/>
          <p:nvPr/>
        </p:nvSpPr>
        <p:spPr>
          <a:xfrm>
            <a:off x="8757714" y="10768136"/>
            <a:ext cx="7543800" cy="557845"/>
          </a:xfrm>
          <a:prstGeom prst="rect">
            <a:avLst/>
          </a:prstGeom>
        </p:spPr>
        <p:txBody>
          <a:bodyPr>
            <a:spAutoFit/>
          </a:bodyPr>
          <a:lstStyle/>
          <a:p>
            <a:pPr algn="r" rtl="0"/>
            <a:endParaRPr lang="en-US" sz="1815" baseline="30000" dirty="0"/>
          </a:p>
          <a:p>
            <a:pPr algn="r" rtl="0"/>
            <a:r>
              <a:rPr lang="en-US" sz="1815" baseline="30000" dirty="0"/>
              <a:t>The Effect of Piracy Website Blocking on Consumer Behavior, Carnegie Mellon University </a:t>
            </a:r>
            <a:endParaRPr lang="en-US" sz="1815" dirty="0"/>
          </a:p>
        </p:txBody>
      </p:sp>
      <p:grpSp>
        <p:nvGrpSpPr>
          <p:cNvPr id="26" name="Group 25"/>
          <p:cNvGrpSpPr/>
          <p:nvPr/>
        </p:nvGrpSpPr>
        <p:grpSpPr>
          <a:xfrm>
            <a:off x="4142740" y="6409933"/>
            <a:ext cx="3177765" cy="2938195"/>
            <a:chOff x="492162" y="4030856"/>
            <a:chExt cx="1257300" cy="1130300"/>
          </a:xfrm>
        </p:grpSpPr>
        <p:pic>
          <p:nvPicPr>
            <p:cNvPr id="21" name="Picture 20"/>
            <p:cNvPicPr>
              <a:picLocks noChangeAspect="1"/>
            </p:cNvPicPr>
            <p:nvPr/>
          </p:nvPicPr>
          <p:blipFill>
            <a:blip r:embed="rId3"/>
            <a:stretch>
              <a:fillRect/>
            </a:stretch>
          </p:blipFill>
          <p:spPr>
            <a:xfrm>
              <a:off x="682662" y="4170556"/>
              <a:ext cx="889000" cy="863600"/>
            </a:xfrm>
            <a:prstGeom prst="rect">
              <a:avLst/>
            </a:prstGeom>
          </p:spPr>
        </p:pic>
        <p:pic>
          <p:nvPicPr>
            <p:cNvPr id="25" name="Picture 24"/>
            <p:cNvPicPr>
              <a:picLocks noChangeAspect="1"/>
            </p:cNvPicPr>
            <p:nvPr/>
          </p:nvPicPr>
          <p:blipFill>
            <a:blip r:embed="rId4"/>
            <a:stretch>
              <a:fillRect/>
            </a:stretch>
          </p:blipFill>
          <p:spPr>
            <a:xfrm>
              <a:off x="492162" y="4030856"/>
              <a:ext cx="1257300" cy="1130300"/>
            </a:xfrm>
            <a:prstGeom prst="rect">
              <a:avLst/>
            </a:prstGeom>
          </p:spPr>
        </p:pic>
      </p:grpSp>
      <p:sp>
        <p:nvSpPr>
          <p:cNvPr id="30" name="Rectangle 29"/>
          <p:cNvSpPr/>
          <p:nvPr/>
        </p:nvSpPr>
        <p:spPr>
          <a:xfrm>
            <a:off x="-311150" y="531869"/>
            <a:ext cx="20415250" cy="1019312"/>
          </a:xfrm>
          <a:prstGeom prst="rect">
            <a:avLst/>
          </a:prstGeom>
        </p:spPr>
        <p:txBody>
          <a:bodyPr wrap="square" lIns="95052" tIns="47527" rIns="95052" bIns="47527">
            <a:spAutoFit/>
          </a:bodyPr>
          <a:lstStyle/>
          <a:p>
            <a:pPr algn="ctr"/>
            <a:r>
              <a:rPr lang="en-AU" sz="6000" b="1" dirty="0">
                <a:effectLst>
                  <a:innerShdw blurRad="63500" dist="50800" dir="13500000">
                    <a:prstClr val="black">
                      <a:alpha val="50000"/>
                    </a:prstClr>
                  </a:innerShdw>
                </a:effectLst>
                <a:latin typeface="+mj-lt"/>
                <a:cs typeface="Helvetica Neue"/>
              </a:rPr>
              <a:t>CMU </a:t>
            </a:r>
            <a:r>
              <a:rPr lang="en-AU" sz="6000" b="1" dirty="0" smtClean="0">
                <a:effectLst>
                  <a:innerShdw blurRad="63500" dist="50800" dir="13500000">
                    <a:prstClr val="black">
                      <a:alpha val="50000"/>
                    </a:prstClr>
                  </a:innerShdw>
                </a:effectLst>
                <a:latin typeface="+mj-lt"/>
                <a:cs typeface="Helvetica Neue"/>
              </a:rPr>
              <a:t>Research (May </a:t>
            </a:r>
            <a:r>
              <a:rPr lang="en-AU" sz="6000" b="1" dirty="0">
                <a:effectLst>
                  <a:innerShdw blurRad="63500" dist="50800" dir="13500000">
                    <a:prstClr val="black">
                      <a:alpha val="50000"/>
                    </a:prstClr>
                  </a:innerShdw>
                </a:effectLst>
                <a:latin typeface="+mj-lt"/>
                <a:cs typeface="Helvetica Neue"/>
              </a:rPr>
              <a:t>2015): </a:t>
            </a:r>
            <a:r>
              <a:rPr lang="en-AU" sz="6000" b="1" dirty="0" smtClean="0">
                <a:effectLst>
                  <a:innerShdw blurRad="63500" dist="50800" dir="13500000">
                    <a:prstClr val="black">
                      <a:alpha val="50000"/>
                    </a:prstClr>
                  </a:innerShdw>
                </a:effectLst>
                <a:latin typeface="+mj-lt"/>
                <a:cs typeface="Helvetica Neue"/>
              </a:rPr>
              <a:t> </a:t>
            </a:r>
            <a:endParaRPr lang="en-AU" sz="6000" b="1" dirty="0">
              <a:effectLst>
                <a:innerShdw blurRad="63500" dist="50800" dir="13500000">
                  <a:prstClr val="black">
                    <a:alpha val="50000"/>
                  </a:prstClr>
                </a:innerShdw>
              </a:effectLst>
              <a:latin typeface="+mj-lt"/>
              <a:cs typeface="Helvetica Neue"/>
            </a:endParaRPr>
          </a:p>
        </p:txBody>
      </p:sp>
      <p:pic>
        <p:nvPicPr>
          <p:cNvPr id="14"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250" y="10382250"/>
            <a:ext cx="1143000" cy="657225"/>
          </a:xfrm>
          <a:prstGeom prst="rect">
            <a:avLst/>
          </a:prstGeom>
        </p:spPr>
      </p:pic>
      <p:sp>
        <p:nvSpPr>
          <p:cNvPr id="13" name="Slide Number Placeholder 2"/>
          <p:cNvSpPr txBox="1">
            <a:spLocks/>
          </p:cNvSpPr>
          <p:nvPr/>
        </p:nvSpPr>
        <p:spPr>
          <a:xfrm>
            <a:off x="14407938" y="10487978"/>
            <a:ext cx="4690957" cy="6024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D5D612C-0532-47B8-8E74-A02669953393}" type="slidenum">
              <a:rPr lang="ja-JP" altLang="en-US" smtClean="0">
                <a:solidFill>
                  <a:prstClr val="black">
                    <a:tint val="75000"/>
                  </a:prstClr>
                </a:solidFill>
              </a:rPr>
              <a:pPr algn="r"/>
              <a:t>31</a:t>
            </a:fld>
            <a:endParaRPr lang="ja-JP" altLang="en-US" dirty="0">
              <a:solidFill>
                <a:prstClr val="black">
                  <a:tint val="75000"/>
                </a:prstClr>
              </a:solidFill>
            </a:endParaRPr>
          </a:p>
        </p:txBody>
      </p:sp>
    </p:spTree>
    <p:extLst>
      <p:ext uri="{BB962C8B-B14F-4D97-AF65-F5344CB8AC3E}">
        <p14:creationId xmlns:p14="http://schemas.microsoft.com/office/powerpoint/2010/main" val="16895995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555750" y="7080886"/>
            <a:ext cx="16954500" cy="3566160"/>
          </a:xfrm>
          <a:prstGeom prst="rect">
            <a:avLst/>
          </a:prstGeom>
          <a:solidFill>
            <a:schemeClr val="tx1">
              <a:lumMod val="65000"/>
              <a:lumOff val="35000"/>
              <a:alpha val="1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83820" tIns="83820" rIns="83820" bIns="83820" numCol="1" spcCol="38100" rtlCol="0" anchor="ctr">
            <a:spAutoFit/>
          </a:bodyPr>
          <a:lstStyle/>
          <a:p>
            <a:pPr algn="ctr" defTabSz="901065" latinLnBrk="1" hangingPunct="0"/>
            <a:endParaRPr lang="en-SG" sz="5280" dirty="0">
              <a:solidFill>
                <a:srgbClr val="FFFFFF"/>
              </a:solidFill>
              <a:latin typeface="Gill Sans Light"/>
              <a:ea typeface="Gill Sans Light"/>
              <a:cs typeface="Gill Sans Light"/>
              <a:sym typeface="Gill Sans Light"/>
            </a:endParaRPr>
          </a:p>
        </p:txBody>
      </p:sp>
      <p:sp>
        <p:nvSpPr>
          <p:cNvPr id="11" name="Rectangle 10"/>
          <p:cNvSpPr/>
          <p:nvPr/>
        </p:nvSpPr>
        <p:spPr>
          <a:xfrm>
            <a:off x="2308345" y="2000250"/>
            <a:ext cx="15487409" cy="3022366"/>
          </a:xfrm>
          <a:prstGeom prst="rect">
            <a:avLst/>
          </a:prstGeom>
        </p:spPr>
        <p:txBody>
          <a:bodyPr wrap="square">
            <a:spAutoFit/>
          </a:bodyPr>
          <a:lstStyle/>
          <a:p>
            <a:r>
              <a:rPr lang="en-AU" sz="3200" b="1" dirty="0">
                <a:solidFill>
                  <a:srgbClr val="CF3A51"/>
                </a:solidFill>
                <a:effectLst>
                  <a:innerShdw blurRad="63500" dist="50800" dir="13500000">
                    <a:prstClr val="black">
                      <a:alpha val="50000"/>
                    </a:prstClr>
                  </a:innerShdw>
                </a:effectLst>
                <a:latin typeface="Helvetica Neue"/>
                <a:cs typeface="Helvetica Neue"/>
              </a:rPr>
              <a:t>Injunctions Increase Traffic </a:t>
            </a:r>
            <a:r>
              <a:rPr lang="en-AU" sz="3200" b="1" dirty="0" smtClean="0">
                <a:solidFill>
                  <a:srgbClr val="CF3A51"/>
                </a:solidFill>
                <a:effectLst>
                  <a:innerShdw blurRad="63500" dist="50800" dir="13500000">
                    <a:prstClr val="black">
                      <a:alpha val="50000"/>
                    </a:prstClr>
                  </a:innerShdw>
                </a:effectLst>
                <a:latin typeface="Helvetica Neue"/>
                <a:cs typeface="Helvetica Neue"/>
              </a:rPr>
              <a:t>To </a:t>
            </a:r>
            <a:r>
              <a:rPr lang="en-AU" sz="3200" b="1" dirty="0">
                <a:solidFill>
                  <a:srgbClr val="CF3A51"/>
                </a:solidFill>
                <a:effectLst>
                  <a:innerShdw blurRad="63500" dist="50800" dir="13500000">
                    <a:prstClr val="black">
                      <a:alpha val="50000"/>
                    </a:prstClr>
                  </a:innerShdw>
                </a:effectLst>
                <a:latin typeface="Helvetica Neue"/>
                <a:cs typeface="Helvetica Neue"/>
              </a:rPr>
              <a:t>Legal Sources Of Content</a:t>
            </a:r>
          </a:p>
          <a:p>
            <a:pPr rtl="0"/>
            <a:endParaRPr lang="en-US" sz="2970" dirty="0">
              <a:latin typeface="Helvetica Neue"/>
              <a:cs typeface="Helvetica Neue"/>
            </a:endParaRPr>
          </a:p>
          <a:p>
            <a:pPr rtl="0"/>
            <a:r>
              <a:rPr lang="en-US" sz="2970" dirty="0" smtClean="0">
                <a:latin typeface="Helvetica Neue"/>
                <a:cs typeface="Helvetica Neue"/>
              </a:rPr>
              <a:t>In Apr 2016, An Updated Study </a:t>
            </a:r>
            <a:r>
              <a:rPr lang="en-US" sz="2970" dirty="0">
                <a:latin typeface="Helvetica Neue"/>
                <a:cs typeface="Helvetica Neue"/>
              </a:rPr>
              <a:t>From The Carnegie Mellon University Suggests That</a:t>
            </a:r>
          </a:p>
          <a:p>
            <a:pPr rtl="0"/>
            <a:endParaRPr lang="en-US" sz="990" dirty="0">
              <a:latin typeface="Helvetica Neue"/>
              <a:cs typeface="Helvetica Neue"/>
            </a:endParaRPr>
          </a:p>
          <a:p>
            <a:pPr rtl="0"/>
            <a:r>
              <a:rPr lang="en-US" sz="2970" b="1" dirty="0" smtClean="0">
                <a:solidFill>
                  <a:schemeClr val="accent2"/>
                </a:solidFill>
                <a:latin typeface="Helvetica Neue"/>
                <a:cs typeface="Helvetica Neue"/>
              </a:rPr>
              <a:t>Blocking Large Numbers Of Sites (53) in the UK in Late 2014 Moved The Needle In Terms Of Consumer Behavior…Such Blocks Reduced Piracy Significantly and Drove Consumers to Legitimate Offerings.</a:t>
            </a:r>
          </a:p>
        </p:txBody>
      </p:sp>
      <p:sp>
        <p:nvSpPr>
          <p:cNvPr id="12" name="Rectangle 11"/>
          <p:cNvSpPr/>
          <p:nvPr/>
        </p:nvSpPr>
        <p:spPr>
          <a:xfrm>
            <a:off x="6089650" y="6132197"/>
            <a:ext cx="3352800" cy="2739211"/>
          </a:xfrm>
          <a:prstGeom prst="rect">
            <a:avLst/>
          </a:prstGeom>
        </p:spPr>
        <p:txBody>
          <a:bodyPr wrap="square">
            <a:spAutoFit/>
          </a:bodyPr>
          <a:lstStyle/>
          <a:p>
            <a:pPr algn="l" rtl="0"/>
            <a:r>
              <a:rPr lang="en-US" sz="6000" b="1" dirty="0" smtClean="0">
                <a:solidFill>
                  <a:srgbClr val="0365C0"/>
                </a:solidFill>
                <a:latin typeface="Helvetica Neue"/>
                <a:cs typeface="Helvetica Neue"/>
              </a:rPr>
              <a:t>6% </a:t>
            </a:r>
            <a:endParaRPr lang="en-US" sz="3600" dirty="0">
              <a:latin typeface="Helvetica Neue"/>
              <a:cs typeface="Helvetica Neue"/>
            </a:endParaRPr>
          </a:p>
          <a:p>
            <a:pPr algn="l" rtl="0"/>
            <a:r>
              <a:rPr lang="en-US" sz="2800" dirty="0">
                <a:latin typeface="Helvetica Neue"/>
                <a:cs typeface="Helvetica Neue"/>
              </a:rPr>
              <a:t>Increase In </a:t>
            </a:r>
            <a:r>
              <a:rPr lang="en-US" sz="2800" dirty="0" smtClean="0">
                <a:latin typeface="Helvetica Neue"/>
                <a:cs typeface="Helvetica Neue"/>
              </a:rPr>
              <a:t>Visits To Paid Legal Streaming Sites Like Netflix </a:t>
            </a:r>
            <a:endParaRPr lang="en-US" sz="2800" dirty="0">
              <a:latin typeface="Helvetica Neue"/>
              <a:cs typeface="Helvetica Neue"/>
            </a:endParaRPr>
          </a:p>
        </p:txBody>
      </p:sp>
      <p:sp>
        <p:nvSpPr>
          <p:cNvPr id="30" name="Rectangle 29"/>
          <p:cNvSpPr/>
          <p:nvPr/>
        </p:nvSpPr>
        <p:spPr>
          <a:xfrm>
            <a:off x="-311150" y="531869"/>
            <a:ext cx="20415250" cy="1019312"/>
          </a:xfrm>
          <a:prstGeom prst="rect">
            <a:avLst/>
          </a:prstGeom>
        </p:spPr>
        <p:txBody>
          <a:bodyPr wrap="square" lIns="95052" tIns="47527" rIns="95052" bIns="47527">
            <a:spAutoFit/>
          </a:bodyPr>
          <a:lstStyle/>
          <a:p>
            <a:pPr algn="ctr"/>
            <a:r>
              <a:rPr lang="en-AU" sz="6000" b="1" dirty="0">
                <a:effectLst>
                  <a:innerShdw blurRad="63500" dist="50800" dir="13500000">
                    <a:prstClr val="black">
                      <a:alpha val="50000"/>
                    </a:prstClr>
                  </a:innerShdw>
                </a:effectLst>
                <a:latin typeface="+mj-lt"/>
                <a:cs typeface="Helvetica Neue"/>
              </a:rPr>
              <a:t>CMU </a:t>
            </a:r>
            <a:r>
              <a:rPr lang="en-AU" sz="6000" b="1" dirty="0" smtClean="0">
                <a:effectLst>
                  <a:innerShdw blurRad="63500" dist="50800" dir="13500000">
                    <a:prstClr val="black">
                      <a:alpha val="50000"/>
                    </a:prstClr>
                  </a:innerShdw>
                </a:effectLst>
                <a:latin typeface="+mj-lt"/>
                <a:cs typeface="Helvetica Neue"/>
              </a:rPr>
              <a:t>Research (Apr 2016):  </a:t>
            </a:r>
            <a:endParaRPr lang="en-AU" sz="6000" b="1" dirty="0">
              <a:effectLst>
                <a:innerShdw blurRad="63500" dist="50800" dir="13500000">
                  <a:prstClr val="black">
                    <a:alpha val="50000"/>
                  </a:prstClr>
                </a:innerShdw>
              </a:effectLst>
              <a:latin typeface="+mj-lt"/>
              <a:cs typeface="Helvetica Neue"/>
            </a:endParaRPr>
          </a:p>
        </p:txBody>
      </p:sp>
      <p:pic>
        <p:nvPicPr>
          <p:cNvPr id="14"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250" y="10382250"/>
            <a:ext cx="1143000" cy="657225"/>
          </a:xfrm>
          <a:prstGeom prst="rect">
            <a:avLst/>
          </a:prstGeom>
        </p:spPr>
      </p:pic>
      <p:sp>
        <p:nvSpPr>
          <p:cNvPr id="33" name="Rectangle 32"/>
          <p:cNvSpPr/>
          <p:nvPr/>
        </p:nvSpPr>
        <p:spPr>
          <a:xfrm>
            <a:off x="9737296" y="6085259"/>
            <a:ext cx="4429554" cy="2739211"/>
          </a:xfrm>
          <a:prstGeom prst="rect">
            <a:avLst/>
          </a:prstGeom>
        </p:spPr>
        <p:txBody>
          <a:bodyPr wrap="square">
            <a:spAutoFit/>
          </a:bodyPr>
          <a:lstStyle/>
          <a:p>
            <a:pPr algn="l" rtl="0"/>
            <a:r>
              <a:rPr lang="en-US" sz="6000" b="1" dirty="0" smtClean="0">
                <a:solidFill>
                  <a:srgbClr val="0365C0"/>
                </a:solidFill>
                <a:latin typeface="Helvetica Neue"/>
                <a:cs typeface="Helvetica Neue"/>
              </a:rPr>
              <a:t>10% </a:t>
            </a:r>
            <a:endParaRPr lang="en-US" sz="3600" dirty="0">
              <a:latin typeface="Helvetica Neue"/>
              <a:cs typeface="Helvetica Neue"/>
            </a:endParaRPr>
          </a:p>
          <a:p>
            <a:pPr algn="l" rtl="0"/>
            <a:r>
              <a:rPr lang="en-US" sz="2800" dirty="0">
                <a:latin typeface="Helvetica Neue"/>
                <a:cs typeface="Helvetica Neue"/>
              </a:rPr>
              <a:t>Increase In </a:t>
            </a:r>
            <a:r>
              <a:rPr lang="en-US" sz="2800" dirty="0" smtClean="0">
                <a:latin typeface="Helvetica Neue"/>
                <a:cs typeface="Helvetica Neue"/>
              </a:rPr>
              <a:t>Videos Viewed On Legal Ad-supported Streaming Sites Like BBC and Channel 5</a:t>
            </a:r>
            <a:endParaRPr lang="en-US" sz="2800" dirty="0">
              <a:latin typeface="Helvetica Neue"/>
              <a:cs typeface="Helvetica Neue"/>
            </a:endParaRPr>
          </a:p>
        </p:txBody>
      </p:sp>
      <p:sp>
        <p:nvSpPr>
          <p:cNvPr id="34" name="Rectangle 33"/>
          <p:cNvSpPr/>
          <p:nvPr/>
        </p:nvSpPr>
        <p:spPr>
          <a:xfrm>
            <a:off x="14471650" y="6146485"/>
            <a:ext cx="3868832" cy="2308324"/>
          </a:xfrm>
          <a:prstGeom prst="rect">
            <a:avLst/>
          </a:prstGeom>
        </p:spPr>
        <p:txBody>
          <a:bodyPr wrap="square">
            <a:spAutoFit/>
          </a:bodyPr>
          <a:lstStyle/>
          <a:p>
            <a:pPr algn="l" rtl="0"/>
            <a:r>
              <a:rPr lang="en-US" sz="6000" b="1" dirty="0" smtClean="0">
                <a:solidFill>
                  <a:srgbClr val="0365C0"/>
                </a:solidFill>
                <a:latin typeface="Helvetica Neue"/>
                <a:cs typeface="Helvetica Neue"/>
              </a:rPr>
              <a:t>22% </a:t>
            </a:r>
            <a:endParaRPr lang="en-US" sz="3600" dirty="0">
              <a:latin typeface="Helvetica Neue"/>
              <a:cs typeface="Helvetica Neue"/>
            </a:endParaRPr>
          </a:p>
          <a:p>
            <a:pPr algn="l" rtl="0"/>
            <a:r>
              <a:rPr lang="en-US" sz="2800" dirty="0" smtClean="0">
                <a:latin typeface="Helvetica Neue"/>
                <a:cs typeface="Helvetica Neue"/>
              </a:rPr>
              <a:t>Decrease </a:t>
            </a:r>
            <a:r>
              <a:rPr lang="en-US" sz="2800" dirty="0">
                <a:latin typeface="Helvetica Neue"/>
                <a:cs typeface="Helvetica Neue"/>
              </a:rPr>
              <a:t>In </a:t>
            </a:r>
            <a:r>
              <a:rPr lang="en-US" sz="2800" dirty="0" smtClean="0">
                <a:latin typeface="Helvetica Neue"/>
                <a:cs typeface="Helvetica Neue"/>
              </a:rPr>
              <a:t>Total Piracy For All Users Affected By The Blocks</a:t>
            </a:r>
            <a:endParaRPr lang="en-US" sz="2800" dirty="0">
              <a:latin typeface="Helvetica Neue"/>
              <a:cs typeface="Helvetica Neue"/>
            </a:endParaRPr>
          </a:p>
        </p:txBody>
      </p:sp>
      <p:sp>
        <p:nvSpPr>
          <p:cNvPr id="3" name="Down Arrow 2"/>
          <p:cNvSpPr/>
          <p:nvPr/>
        </p:nvSpPr>
        <p:spPr>
          <a:xfrm>
            <a:off x="16412653" y="5928399"/>
            <a:ext cx="931862"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5" name="Down Arrow 34"/>
          <p:cNvSpPr/>
          <p:nvPr/>
        </p:nvSpPr>
        <p:spPr>
          <a:xfrm flipV="1">
            <a:off x="11655171" y="5987487"/>
            <a:ext cx="931862" cy="109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Down Arrow 35"/>
          <p:cNvSpPr/>
          <p:nvPr/>
        </p:nvSpPr>
        <p:spPr>
          <a:xfrm flipV="1">
            <a:off x="7766050" y="5937887"/>
            <a:ext cx="931862" cy="109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Rectangle 14"/>
          <p:cNvSpPr/>
          <p:nvPr/>
        </p:nvSpPr>
        <p:spPr>
          <a:xfrm>
            <a:off x="1898650" y="6149344"/>
            <a:ext cx="3352800" cy="4031873"/>
          </a:xfrm>
          <a:prstGeom prst="rect">
            <a:avLst/>
          </a:prstGeom>
        </p:spPr>
        <p:txBody>
          <a:bodyPr wrap="square">
            <a:spAutoFit/>
          </a:bodyPr>
          <a:lstStyle/>
          <a:p>
            <a:pPr algn="l" rtl="0"/>
            <a:r>
              <a:rPr lang="en-US" sz="6000" b="1" dirty="0" smtClean="0">
                <a:solidFill>
                  <a:srgbClr val="0365C0"/>
                </a:solidFill>
                <a:latin typeface="Helvetica Neue"/>
                <a:cs typeface="Helvetica Neue"/>
              </a:rPr>
              <a:t>90% </a:t>
            </a:r>
            <a:endParaRPr lang="en-US" sz="3600" dirty="0">
              <a:latin typeface="Helvetica Neue"/>
              <a:cs typeface="Helvetica Neue"/>
            </a:endParaRPr>
          </a:p>
          <a:p>
            <a:pPr algn="l" rtl="0"/>
            <a:r>
              <a:rPr lang="en-US" sz="2800" dirty="0" smtClean="0">
                <a:latin typeface="Helvetica Neue"/>
                <a:cs typeface="Helvetica Neue"/>
              </a:rPr>
              <a:t>Decrease In Visits To Blocked Piracy Sites While Causing No Increase In Usage of Unblocked Piracy Sites</a:t>
            </a:r>
            <a:endParaRPr lang="en-US" sz="2800" dirty="0"/>
          </a:p>
        </p:txBody>
      </p:sp>
      <p:sp>
        <p:nvSpPr>
          <p:cNvPr id="17" name="Down Arrow 16"/>
          <p:cNvSpPr/>
          <p:nvPr/>
        </p:nvSpPr>
        <p:spPr>
          <a:xfrm>
            <a:off x="3727450" y="5937887"/>
            <a:ext cx="931862" cy="1143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Rectangle 3"/>
          <p:cNvSpPr/>
          <p:nvPr/>
        </p:nvSpPr>
        <p:spPr>
          <a:xfrm>
            <a:off x="4193381" y="10226726"/>
            <a:ext cx="10052050" cy="646331"/>
          </a:xfrm>
          <a:prstGeom prst="rect">
            <a:avLst/>
          </a:prstGeom>
        </p:spPr>
        <p:txBody>
          <a:bodyPr>
            <a:spAutoFit/>
          </a:bodyPr>
          <a:lstStyle/>
          <a:p>
            <a:r>
              <a:rPr lang="en-US" dirty="0"/>
              <a:t>Brett Danaher et al, </a:t>
            </a:r>
            <a:r>
              <a:rPr lang="en-US" i="1" dirty="0"/>
              <a:t>Website Blocking Revisited: The Effect of the UK November 2014 Blocks on Consumer Behavior</a:t>
            </a:r>
            <a:r>
              <a:rPr lang="en-US" dirty="0"/>
              <a:t> (April 2016), </a:t>
            </a:r>
            <a:r>
              <a:rPr lang="en-US" u="sng" dirty="0">
                <a:hlinkClick r:id="rId4"/>
              </a:rPr>
              <a:t>http://ssrn.com/abstract=2766795</a:t>
            </a:r>
            <a:r>
              <a:rPr lang="en-US" dirty="0"/>
              <a:t>.</a:t>
            </a:r>
          </a:p>
        </p:txBody>
      </p:sp>
      <p:sp>
        <p:nvSpPr>
          <p:cNvPr id="18" name="Slide Number Placeholder 2"/>
          <p:cNvSpPr txBox="1">
            <a:spLocks/>
          </p:cNvSpPr>
          <p:nvPr/>
        </p:nvSpPr>
        <p:spPr>
          <a:xfrm>
            <a:off x="14407938" y="10487978"/>
            <a:ext cx="4690957" cy="6024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D5D612C-0532-47B8-8E74-A02669953393}" type="slidenum">
              <a:rPr lang="ja-JP" altLang="en-US" smtClean="0">
                <a:solidFill>
                  <a:prstClr val="black">
                    <a:tint val="75000"/>
                  </a:prstClr>
                </a:solidFill>
              </a:rPr>
              <a:pPr algn="r"/>
              <a:t>32</a:t>
            </a:fld>
            <a:endParaRPr lang="ja-JP" altLang="en-US" dirty="0">
              <a:solidFill>
                <a:prstClr val="black">
                  <a:tint val="75000"/>
                </a:prstClr>
              </a:solidFill>
            </a:endParaRPr>
          </a:p>
        </p:txBody>
      </p:sp>
    </p:spTree>
    <p:extLst>
      <p:ext uri="{BB962C8B-B14F-4D97-AF65-F5344CB8AC3E}">
        <p14:creationId xmlns:p14="http://schemas.microsoft.com/office/powerpoint/2010/main" val="1467443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508250" y="2922640"/>
            <a:ext cx="15087600" cy="981807"/>
          </a:xfrm>
          <a:prstGeom prst="rect">
            <a:avLst/>
          </a:prstGeom>
          <a:solidFill>
            <a:schemeClr val="tx1">
              <a:lumMod val="65000"/>
              <a:lumOff val="35000"/>
              <a:alpha val="1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83820" tIns="83820" rIns="83820" bIns="83820" numCol="1" spcCol="38100" rtlCol="0" anchor="ctr">
            <a:spAutoFit/>
          </a:bodyPr>
          <a:lstStyle/>
          <a:p>
            <a:pPr algn="ctr" defTabSz="901065" latinLnBrk="1" hangingPunct="0"/>
            <a:endParaRPr lang="en-SG" sz="5280" dirty="0">
              <a:solidFill>
                <a:srgbClr val="FFFFFF"/>
              </a:solidFill>
              <a:latin typeface="Gill Sans Light"/>
              <a:ea typeface="Gill Sans Light"/>
              <a:cs typeface="Gill Sans Light"/>
              <a:sym typeface="Gill Sans Light"/>
            </a:endParaRPr>
          </a:p>
        </p:txBody>
      </p:sp>
      <p:pic>
        <p:nvPicPr>
          <p:cNvPr id="30" name="Picture 29" descr="noun_107087_cc.png"/>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rot="21155537">
            <a:off x="3433636" y="2629470"/>
            <a:ext cx="3656591" cy="1450380"/>
          </a:xfrm>
          <a:prstGeom prst="rect">
            <a:avLst/>
          </a:prstGeom>
        </p:spPr>
      </p:pic>
      <p:sp>
        <p:nvSpPr>
          <p:cNvPr id="31" name="Rectangle 30"/>
          <p:cNvSpPr/>
          <p:nvPr/>
        </p:nvSpPr>
        <p:spPr>
          <a:xfrm>
            <a:off x="7635236" y="3303549"/>
            <a:ext cx="7090403" cy="1209562"/>
          </a:xfrm>
          <a:prstGeom prst="rect">
            <a:avLst/>
          </a:prstGeom>
        </p:spPr>
        <p:txBody>
          <a:bodyPr wrap="none">
            <a:spAutoFit/>
          </a:bodyPr>
          <a:lstStyle/>
          <a:p>
            <a:pPr algn="l"/>
            <a:r>
              <a:rPr lang="en-AU" sz="7260" b="1" dirty="0" smtClean="0">
                <a:solidFill>
                  <a:schemeClr val="accent2"/>
                </a:solidFill>
                <a:effectLst>
                  <a:innerShdw blurRad="63500" dist="50800" dir="13500000">
                    <a:prstClr val="black">
                      <a:alpha val="50000"/>
                    </a:prstClr>
                  </a:innerShdw>
                </a:effectLst>
                <a:latin typeface="Helvetica Neue"/>
                <a:cs typeface="Helvetica Neue"/>
              </a:rPr>
              <a:t>15</a:t>
            </a:r>
            <a:r>
              <a:rPr lang="en-AU" sz="7260" b="1" dirty="0">
                <a:solidFill>
                  <a:schemeClr val="accent2"/>
                </a:solidFill>
                <a:effectLst>
                  <a:innerShdw blurRad="63500" dist="50800" dir="13500000">
                    <a:prstClr val="black">
                      <a:alpha val="50000"/>
                    </a:prstClr>
                  </a:innerShdw>
                </a:effectLst>
                <a:latin typeface="Helvetica Neue"/>
                <a:cs typeface="Helvetica Neue"/>
              </a:rPr>
              <a:t>% </a:t>
            </a:r>
            <a:r>
              <a:rPr lang="en-AU" sz="3960" b="1" dirty="0">
                <a:solidFill>
                  <a:schemeClr val="accent2"/>
                </a:solidFill>
                <a:effectLst>
                  <a:innerShdw blurRad="63500" dist="50800" dir="13500000">
                    <a:prstClr val="black">
                      <a:alpha val="50000"/>
                    </a:prstClr>
                  </a:innerShdw>
                </a:effectLst>
                <a:latin typeface="Helvetica Neue"/>
                <a:cs typeface="Helvetica Neue"/>
              </a:rPr>
              <a:t>HIGHER PER YEAR</a:t>
            </a:r>
            <a:endParaRPr lang="en-AU" sz="3300" b="1" dirty="0">
              <a:solidFill>
                <a:schemeClr val="accent2"/>
              </a:solidFill>
              <a:effectLst>
                <a:innerShdw blurRad="63500" dist="50800" dir="13500000">
                  <a:prstClr val="black">
                    <a:alpha val="50000"/>
                  </a:prstClr>
                </a:innerShdw>
              </a:effectLst>
              <a:latin typeface="Helvetica Neue"/>
              <a:cs typeface="Helvetica Neue"/>
            </a:endParaRPr>
          </a:p>
        </p:txBody>
      </p:sp>
      <p:sp>
        <p:nvSpPr>
          <p:cNvPr id="32" name="Rectangle 31"/>
          <p:cNvSpPr/>
          <p:nvPr/>
        </p:nvSpPr>
        <p:spPr>
          <a:xfrm>
            <a:off x="7953805" y="2016608"/>
            <a:ext cx="8053709" cy="1314777"/>
          </a:xfrm>
          <a:prstGeom prst="rect">
            <a:avLst/>
          </a:prstGeom>
        </p:spPr>
        <p:txBody>
          <a:bodyPr wrap="square" lIns="95052" tIns="47527" rIns="95052" bIns="47527">
            <a:spAutoFit/>
          </a:bodyPr>
          <a:lstStyle/>
          <a:p>
            <a:r>
              <a:rPr lang="en-SG" sz="3960" b="1" dirty="0">
                <a:solidFill>
                  <a:srgbClr val="CF3A51"/>
                </a:solidFill>
                <a:effectLst>
                  <a:innerShdw blurRad="63500" dist="50800" dir="13500000">
                    <a:prstClr val="black">
                      <a:alpha val="50000"/>
                    </a:prstClr>
                  </a:innerShdw>
                </a:effectLst>
                <a:latin typeface="Helvetica Neue"/>
                <a:cs typeface="Helvetica Neue"/>
              </a:rPr>
              <a:t>Without Piracy</a:t>
            </a:r>
            <a:r>
              <a:rPr lang="en-SG" sz="3960" b="1" dirty="0">
                <a:solidFill>
                  <a:srgbClr val="000000"/>
                </a:solidFill>
                <a:effectLst>
                  <a:innerShdw blurRad="63500" dist="50800" dir="13500000">
                    <a:prstClr val="black">
                      <a:alpha val="50000"/>
                    </a:prstClr>
                  </a:innerShdw>
                </a:effectLst>
                <a:latin typeface="Helvetica Neue"/>
                <a:cs typeface="Helvetica Neue"/>
              </a:rPr>
              <a:t>, Box-office Revenue Would Have Been </a:t>
            </a:r>
            <a:endParaRPr lang="en-SG" sz="5280" b="1" dirty="0">
              <a:solidFill>
                <a:srgbClr val="000000"/>
              </a:solidFill>
              <a:effectLst>
                <a:innerShdw blurRad="63500" dist="50800" dir="13500000">
                  <a:prstClr val="black">
                    <a:alpha val="50000"/>
                  </a:prstClr>
                </a:innerShdw>
              </a:effectLst>
              <a:latin typeface="Helvetica Neue"/>
              <a:cs typeface="Helvetica Neue"/>
            </a:endParaRPr>
          </a:p>
        </p:txBody>
      </p:sp>
      <p:sp>
        <p:nvSpPr>
          <p:cNvPr id="35" name="Rectangle 34"/>
          <p:cNvSpPr/>
          <p:nvPr/>
        </p:nvSpPr>
        <p:spPr>
          <a:xfrm>
            <a:off x="3411014" y="8728261"/>
            <a:ext cx="13458289" cy="1492518"/>
          </a:xfrm>
          <a:prstGeom prst="rect">
            <a:avLst/>
          </a:prstGeom>
        </p:spPr>
        <p:txBody>
          <a:bodyPr wrap="square" lIns="95052" tIns="47527" rIns="95052" bIns="47527">
            <a:spAutoFit/>
          </a:bodyPr>
          <a:lstStyle/>
          <a:p>
            <a:endParaRPr lang="en-AU" sz="1155" b="1" dirty="0">
              <a:effectLst>
                <a:innerShdw blurRad="63500" dist="50800" dir="13500000">
                  <a:prstClr val="black">
                    <a:alpha val="50000"/>
                  </a:prstClr>
                </a:innerShdw>
              </a:effectLst>
              <a:latin typeface="Helvetica Neue"/>
              <a:cs typeface="Helvetica Neue"/>
            </a:endParaRPr>
          </a:p>
          <a:p>
            <a:r>
              <a:rPr lang="en-AU" sz="3960" b="1" dirty="0">
                <a:effectLst>
                  <a:innerShdw blurRad="63500" dist="50800" dir="13500000">
                    <a:prstClr val="black">
                      <a:alpha val="50000"/>
                    </a:prstClr>
                  </a:innerShdw>
                </a:effectLst>
                <a:latin typeface="Helvetica Neue"/>
                <a:cs typeface="Helvetica Neue"/>
              </a:rPr>
              <a:t>But The Promotional Impact Of Piracy Is</a:t>
            </a:r>
          </a:p>
          <a:p>
            <a:r>
              <a:rPr lang="en-AU" sz="3960" b="1" dirty="0" smtClean="0">
                <a:solidFill>
                  <a:schemeClr val="accent1"/>
                </a:solidFill>
                <a:effectLst>
                  <a:innerShdw blurRad="63500" dist="50800" dir="13500000">
                    <a:prstClr val="black">
                      <a:alpha val="50000"/>
                    </a:prstClr>
                  </a:innerShdw>
                </a:effectLst>
                <a:latin typeface="Helvetica Neue"/>
                <a:cs typeface="Helvetica Neue"/>
              </a:rPr>
              <a:t>Far </a:t>
            </a:r>
            <a:r>
              <a:rPr lang="en-AU" sz="3960" b="1" dirty="0">
                <a:solidFill>
                  <a:schemeClr val="accent1"/>
                </a:solidFill>
                <a:effectLst>
                  <a:innerShdw blurRad="63500" dist="50800" dir="13500000">
                    <a:prstClr val="black">
                      <a:alpha val="50000"/>
                    </a:prstClr>
                  </a:innerShdw>
                </a:effectLst>
                <a:latin typeface="Helvetica Neue"/>
                <a:cs typeface="Helvetica Neue"/>
              </a:rPr>
              <a:t>Outweighed By The Cannibalization Effect</a:t>
            </a:r>
          </a:p>
        </p:txBody>
      </p:sp>
      <p:pic>
        <p:nvPicPr>
          <p:cNvPr id="6" name="Picture 5"/>
          <p:cNvPicPr>
            <a:picLocks noChangeAspect="1"/>
          </p:cNvPicPr>
          <p:nvPr/>
        </p:nvPicPr>
        <p:blipFill rotWithShape="1">
          <a:blip r:embed="rId4" cstate="print">
            <a:alphaModFix amt="56000"/>
            <a:extLst>
              <a:ext uri="{28A0092B-C50C-407E-A947-70E740481C1C}">
                <a14:useLocalDpi xmlns:a14="http://schemas.microsoft.com/office/drawing/2010/main" val="0"/>
              </a:ext>
            </a:extLst>
          </a:blip>
          <a:srcRect l="6770" t="14893" r="7011" b="24758"/>
          <a:stretch/>
        </p:blipFill>
        <p:spPr>
          <a:xfrm>
            <a:off x="12435432" y="5744054"/>
            <a:ext cx="3572082" cy="2500232"/>
          </a:xfrm>
          <a:prstGeom prst="rect">
            <a:avLst/>
          </a:prstGeom>
        </p:spPr>
      </p:pic>
      <p:sp>
        <p:nvSpPr>
          <p:cNvPr id="11" name="Rectangle 10"/>
          <p:cNvSpPr/>
          <p:nvPr/>
        </p:nvSpPr>
        <p:spPr>
          <a:xfrm>
            <a:off x="6049645" y="10768137"/>
            <a:ext cx="10251869" cy="371640"/>
          </a:xfrm>
          <a:prstGeom prst="rect">
            <a:avLst/>
          </a:prstGeom>
        </p:spPr>
        <p:txBody>
          <a:bodyPr wrap="square">
            <a:spAutoFit/>
          </a:bodyPr>
          <a:lstStyle/>
          <a:p>
            <a:pPr algn="r" rtl="0"/>
            <a:r>
              <a:rPr lang="en-US" sz="1815" baseline="30000" dirty="0"/>
              <a:t>The Dual Impact of Movie Piracy on Box-Office Revenue: Cannibalization and Promotion,</a:t>
            </a:r>
            <a:r>
              <a:rPr lang="en-US" sz="1815" dirty="0"/>
              <a:t> </a:t>
            </a:r>
            <a:r>
              <a:rPr lang="en-US" sz="1815" baseline="30000" dirty="0"/>
              <a:t>Carnegie Mellon University </a:t>
            </a:r>
            <a:endParaRPr lang="en-US" sz="1815" dirty="0"/>
          </a:p>
        </p:txBody>
      </p:sp>
      <p:sp>
        <p:nvSpPr>
          <p:cNvPr id="12" name="Rectangle 11"/>
          <p:cNvSpPr/>
          <p:nvPr/>
        </p:nvSpPr>
        <p:spPr>
          <a:xfrm>
            <a:off x="3769887" y="6280483"/>
            <a:ext cx="7730697" cy="1619476"/>
          </a:xfrm>
          <a:prstGeom prst="rect">
            <a:avLst/>
          </a:prstGeom>
        </p:spPr>
        <p:txBody>
          <a:bodyPr wrap="square" lIns="95052" tIns="47527" rIns="95052" bIns="47527">
            <a:spAutoFit/>
          </a:bodyPr>
          <a:lstStyle/>
          <a:p>
            <a:r>
              <a:rPr lang="en-SG" sz="3300" b="1" dirty="0">
                <a:solidFill>
                  <a:srgbClr val="000000"/>
                </a:solidFill>
                <a:effectLst>
                  <a:innerShdw blurRad="63500" dist="50800" dir="13500000">
                    <a:prstClr val="black">
                      <a:alpha val="50000"/>
                    </a:prstClr>
                  </a:innerShdw>
                </a:effectLst>
                <a:latin typeface="Helvetica Neue"/>
                <a:cs typeface="Helvetica Neue"/>
              </a:rPr>
              <a:t>The Promotional Effect Of Piracy Did Increase Box-office Revenue By An Average Of 1.5%</a:t>
            </a:r>
            <a:endParaRPr lang="en-SG" sz="4620" b="1" dirty="0">
              <a:solidFill>
                <a:srgbClr val="000000"/>
              </a:solidFill>
              <a:effectLst>
                <a:innerShdw blurRad="63500" dist="50800" dir="13500000">
                  <a:prstClr val="black">
                    <a:alpha val="50000"/>
                  </a:prstClr>
                </a:innerShdw>
              </a:effectLst>
              <a:latin typeface="Helvetica Neue"/>
              <a:cs typeface="Helvetica Neue"/>
            </a:endParaRPr>
          </a:p>
        </p:txBody>
      </p:sp>
      <p:sp>
        <p:nvSpPr>
          <p:cNvPr id="3" name="Rectangle 2"/>
          <p:cNvSpPr/>
          <p:nvPr/>
        </p:nvSpPr>
        <p:spPr>
          <a:xfrm>
            <a:off x="1517650" y="536519"/>
            <a:ext cx="17449799" cy="1015663"/>
          </a:xfrm>
          <a:prstGeom prst="rect">
            <a:avLst/>
          </a:prstGeom>
        </p:spPr>
        <p:txBody>
          <a:bodyPr wrap="square">
            <a:spAutoFit/>
          </a:bodyPr>
          <a:lstStyle/>
          <a:p>
            <a:pPr algn="ctr"/>
            <a:r>
              <a:rPr lang="en-AU" sz="6000" b="1" dirty="0">
                <a:effectLst>
                  <a:innerShdw blurRad="63500" dist="50800" dir="13500000">
                    <a:prstClr val="black">
                      <a:alpha val="50000"/>
                    </a:prstClr>
                  </a:innerShdw>
                </a:effectLst>
                <a:latin typeface="+mj-lt"/>
                <a:cs typeface="Helvetica Neue"/>
              </a:rPr>
              <a:t>CMU </a:t>
            </a:r>
            <a:r>
              <a:rPr lang="en-AU" sz="6000" b="1" dirty="0" smtClean="0">
                <a:effectLst>
                  <a:innerShdw blurRad="63500" dist="50800" dir="13500000">
                    <a:prstClr val="black">
                      <a:alpha val="50000"/>
                    </a:prstClr>
                  </a:innerShdw>
                </a:effectLst>
                <a:latin typeface="+mj-lt"/>
                <a:cs typeface="Helvetica Neue"/>
              </a:rPr>
              <a:t>Research (DEC 2015) </a:t>
            </a:r>
            <a:endParaRPr lang="en-AU" sz="6000" b="1" dirty="0">
              <a:effectLst>
                <a:innerShdw blurRad="63500" dist="50800" dir="13500000">
                  <a:prstClr val="black">
                    <a:alpha val="50000"/>
                  </a:prstClr>
                </a:innerShdw>
              </a:effectLst>
              <a:latin typeface="+mj-lt"/>
              <a:cs typeface="Helvetica Neue"/>
            </a:endParaRPr>
          </a:p>
        </p:txBody>
      </p:sp>
      <p:pic>
        <p:nvPicPr>
          <p:cNvPr id="14"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250" y="10382250"/>
            <a:ext cx="1143000" cy="657225"/>
          </a:xfrm>
          <a:prstGeom prst="rect">
            <a:avLst/>
          </a:prstGeom>
        </p:spPr>
      </p:pic>
      <p:sp>
        <p:nvSpPr>
          <p:cNvPr id="13" name="Slide Number Placeholder 2"/>
          <p:cNvSpPr txBox="1">
            <a:spLocks/>
          </p:cNvSpPr>
          <p:nvPr/>
        </p:nvSpPr>
        <p:spPr>
          <a:xfrm>
            <a:off x="14407938" y="10487978"/>
            <a:ext cx="4690957" cy="6024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D5D612C-0532-47B8-8E74-A02669953393}" type="slidenum">
              <a:rPr lang="ja-JP" altLang="en-US" smtClean="0">
                <a:solidFill>
                  <a:prstClr val="black">
                    <a:tint val="75000"/>
                  </a:prstClr>
                </a:solidFill>
              </a:rPr>
              <a:pPr algn="r"/>
              <a:t>33</a:t>
            </a:fld>
            <a:endParaRPr lang="ja-JP" altLang="en-US" dirty="0">
              <a:solidFill>
                <a:prstClr val="black">
                  <a:tint val="75000"/>
                </a:prstClr>
              </a:solidFill>
            </a:endParaRPr>
          </a:p>
        </p:txBody>
      </p:sp>
    </p:spTree>
    <p:extLst>
      <p:ext uri="{BB962C8B-B14F-4D97-AF65-F5344CB8AC3E}">
        <p14:creationId xmlns:p14="http://schemas.microsoft.com/office/powerpoint/2010/main" val="3818253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2508251" y="6302430"/>
            <a:ext cx="15087598" cy="981807"/>
          </a:xfrm>
          <a:prstGeom prst="rect">
            <a:avLst/>
          </a:prstGeom>
          <a:solidFill>
            <a:schemeClr val="tx1">
              <a:lumMod val="65000"/>
              <a:lumOff val="35000"/>
              <a:alpha val="10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83820" tIns="83820" rIns="83820" bIns="83820" numCol="1" spcCol="38100" rtlCol="0" anchor="ctr">
            <a:spAutoFit/>
          </a:bodyPr>
          <a:lstStyle/>
          <a:p>
            <a:pPr algn="ctr" defTabSz="901065" latinLnBrk="1" hangingPunct="0"/>
            <a:endParaRPr lang="en-SG" sz="5280" dirty="0">
              <a:solidFill>
                <a:srgbClr val="FFFFFF"/>
              </a:solidFill>
              <a:latin typeface="Gill Sans Light"/>
              <a:ea typeface="Gill Sans Light"/>
              <a:cs typeface="Gill Sans Light"/>
              <a:sym typeface="Gill Sans Light"/>
            </a:endParaRPr>
          </a:p>
        </p:txBody>
      </p:sp>
      <p:sp>
        <p:nvSpPr>
          <p:cNvPr id="27" name="Rectangle 26"/>
          <p:cNvSpPr/>
          <p:nvPr/>
        </p:nvSpPr>
        <p:spPr>
          <a:xfrm>
            <a:off x="4523810" y="5692035"/>
            <a:ext cx="6730649" cy="2326791"/>
          </a:xfrm>
          <a:prstGeom prst="rect">
            <a:avLst/>
          </a:prstGeom>
        </p:spPr>
        <p:txBody>
          <a:bodyPr wrap="square">
            <a:spAutoFit/>
          </a:bodyPr>
          <a:lstStyle/>
          <a:p>
            <a:r>
              <a:rPr lang="en-SG" sz="3960" b="1" dirty="0">
                <a:solidFill>
                  <a:schemeClr val="accent2"/>
                </a:solidFill>
                <a:effectLst>
                  <a:innerShdw blurRad="63500" dist="50800" dir="13500000">
                    <a:prstClr val="black">
                      <a:alpha val="50000"/>
                    </a:prstClr>
                  </a:innerShdw>
                </a:effectLst>
                <a:latin typeface="Helvetica Neue"/>
                <a:cs typeface="Helvetica Neue"/>
              </a:rPr>
              <a:t>This Represents </a:t>
            </a:r>
            <a:r>
              <a:rPr lang="en-SG" sz="6600" b="1" dirty="0">
                <a:solidFill>
                  <a:schemeClr val="accent2"/>
                </a:solidFill>
                <a:effectLst>
                  <a:innerShdw blurRad="63500" dist="50800" dir="13500000">
                    <a:prstClr val="black">
                      <a:alpha val="50000"/>
                    </a:prstClr>
                  </a:innerShdw>
                </a:effectLst>
                <a:latin typeface="Helvetica Neue"/>
                <a:cs typeface="Helvetica Neue"/>
              </a:rPr>
              <a:t>15% </a:t>
            </a:r>
            <a:r>
              <a:rPr lang="en-SG" sz="3960" b="1" dirty="0">
                <a:solidFill>
                  <a:schemeClr val="accent2"/>
                </a:solidFill>
                <a:effectLst>
                  <a:innerShdw blurRad="63500" dist="50800" dir="13500000">
                    <a:prstClr val="black">
                      <a:alpha val="50000"/>
                    </a:prstClr>
                  </a:innerShdw>
                </a:effectLst>
                <a:latin typeface="Helvetica Neue"/>
                <a:cs typeface="Helvetica Neue"/>
              </a:rPr>
              <a:t>Increase In B.O. Revenue</a:t>
            </a:r>
          </a:p>
          <a:p>
            <a:r>
              <a:rPr lang="en-SG" sz="3960" b="1" dirty="0">
                <a:solidFill>
                  <a:schemeClr val="accent2"/>
                </a:solidFill>
                <a:effectLst>
                  <a:innerShdw blurRad="63500" dist="50800" dir="13500000">
                    <a:prstClr val="black">
                      <a:alpha val="50000"/>
                    </a:prstClr>
                  </a:innerShdw>
                </a:effectLst>
                <a:latin typeface="Helvetica Neue"/>
                <a:cs typeface="Helvetica Neue"/>
              </a:rPr>
              <a:t> In A Year</a:t>
            </a:r>
          </a:p>
        </p:txBody>
      </p:sp>
      <p:sp>
        <p:nvSpPr>
          <p:cNvPr id="29" name="Rectangle 28"/>
          <p:cNvSpPr/>
          <p:nvPr/>
        </p:nvSpPr>
        <p:spPr>
          <a:xfrm>
            <a:off x="2607796" y="2095141"/>
            <a:ext cx="6498324" cy="1111645"/>
          </a:xfrm>
          <a:prstGeom prst="rect">
            <a:avLst/>
          </a:prstGeom>
        </p:spPr>
        <p:txBody>
          <a:bodyPr wrap="square" lIns="95052" tIns="47527" rIns="95052" bIns="47527">
            <a:spAutoFit/>
          </a:bodyPr>
          <a:lstStyle/>
          <a:p>
            <a:r>
              <a:rPr lang="en-SG" sz="3300" b="1" dirty="0">
                <a:solidFill>
                  <a:srgbClr val="000000"/>
                </a:solidFill>
                <a:effectLst>
                  <a:innerShdw blurRad="63500" dist="50800" dir="13500000">
                    <a:prstClr val="black">
                      <a:alpha val="50000"/>
                    </a:prstClr>
                  </a:innerShdw>
                </a:effectLst>
                <a:latin typeface="Helvetica Neue"/>
                <a:cs typeface="Helvetica Neue"/>
              </a:rPr>
              <a:t>If We Can </a:t>
            </a:r>
            <a:r>
              <a:rPr lang="en-SG" sz="3300" b="1" dirty="0">
                <a:solidFill>
                  <a:srgbClr val="C00000"/>
                </a:solidFill>
                <a:effectLst>
                  <a:innerShdw blurRad="63500" dist="50800" dir="13500000">
                    <a:prstClr val="black">
                      <a:alpha val="50000"/>
                    </a:prstClr>
                  </a:innerShdw>
                </a:effectLst>
                <a:latin typeface="Helvetica Neue"/>
                <a:cs typeface="Helvetica Neue"/>
              </a:rPr>
              <a:t>Completely Block Infringing Websites </a:t>
            </a:r>
            <a:r>
              <a:rPr lang="en-SG" sz="3300" b="1" dirty="0">
                <a:solidFill>
                  <a:srgbClr val="000000"/>
                </a:solidFill>
                <a:effectLst>
                  <a:innerShdw blurRad="63500" dist="50800" dir="13500000">
                    <a:prstClr val="black">
                      <a:alpha val="50000"/>
                    </a:prstClr>
                  </a:innerShdw>
                </a:effectLst>
                <a:latin typeface="Helvetica Neue"/>
                <a:cs typeface="Helvetica Neue"/>
              </a:rPr>
              <a:t>In</a:t>
            </a:r>
            <a:endParaRPr lang="en-SG" sz="4620" b="1" dirty="0">
              <a:solidFill>
                <a:srgbClr val="000000"/>
              </a:solidFill>
              <a:effectLst>
                <a:innerShdw blurRad="63500" dist="50800" dir="13500000">
                  <a:prstClr val="black">
                    <a:alpha val="50000"/>
                  </a:prstClr>
                </a:innerShdw>
              </a:effectLst>
              <a:latin typeface="Helvetica Neue"/>
              <a:cs typeface="Helvetica Neue"/>
            </a:endParaRPr>
          </a:p>
        </p:txBody>
      </p:sp>
      <p:sp>
        <p:nvSpPr>
          <p:cNvPr id="7" name="Rectangle 6"/>
          <p:cNvSpPr/>
          <p:nvPr/>
        </p:nvSpPr>
        <p:spPr>
          <a:xfrm>
            <a:off x="3848353" y="3394883"/>
            <a:ext cx="3219215" cy="1209562"/>
          </a:xfrm>
          <a:prstGeom prst="rect">
            <a:avLst/>
          </a:prstGeom>
        </p:spPr>
        <p:txBody>
          <a:bodyPr wrap="none">
            <a:spAutoFit/>
          </a:bodyPr>
          <a:lstStyle/>
          <a:p>
            <a:pPr algn="l"/>
            <a:r>
              <a:rPr lang="en-AU" sz="7260" b="1" dirty="0">
                <a:solidFill>
                  <a:srgbClr val="C00000"/>
                </a:solidFill>
                <a:effectLst>
                  <a:innerShdw blurRad="63500" dist="50800" dir="13500000">
                    <a:prstClr val="black">
                      <a:alpha val="50000"/>
                    </a:prstClr>
                  </a:innerShdw>
                </a:effectLst>
                <a:latin typeface="Helvetica Neue"/>
                <a:cs typeface="Helvetica Neue"/>
              </a:rPr>
              <a:t>JAPAN</a:t>
            </a:r>
          </a:p>
        </p:txBody>
      </p:sp>
      <p:sp>
        <p:nvSpPr>
          <p:cNvPr id="8" name="Rectangle 7"/>
          <p:cNvSpPr/>
          <p:nvPr/>
        </p:nvSpPr>
        <p:spPr>
          <a:xfrm>
            <a:off x="11559156" y="3394883"/>
            <a:ext cx="4905510" cy="1209562"/>
          </a:xfrm>
          <a:prstGeom prst="rect">
            <a:avLst/>
          </a:prstGeom>
        </p:spPr>
        <p:txBody>
          <a:bodyPr wrap="none">
            <a:spAutoFit/>
          </a:bodyPr>
          <a:lstStyle/>
          <a:p>
            <a:pPr algn="l"/>
            <a:r>
              <a:rPr lang="en-AU" sz="7260" b="1" dirty="0" smtClean="0">
                <a:solidFill>
                  <a:srgbClr val="C00000"/>
                </a:solidFill>
                <a:effectLst>
                  <a:innerShdw blurRad="63500" dist="50800" dir="13500000">
                    <a:prstClr val="black">
                      <a:alpha val="50000"/>
                    </a:prstClr>
                  </a:innerShdw>
                </a:effectLst>
                <a:latin typeface="Helvetica Neue"/>
                <a:cs typeface="Helvetica Neue"/>
              </a:rPr>
              <a:t> ¥30 billion</a:t>
            </a:r>
            <a:endParaRPr lang="en-AU" sz="6600" b="1" dirty="0">
              <a:solidFill>
                <a:srgbClr val="C00000"/>
              </a:solidFill>
              <a:effectLst>
                <a:innerShdw blurRad="63500" dist="50800" dir="13500000">
                  <a:prstClr val="black">
                    <a:alpha val="50000"/>
                  </a:prstClr>
                </a:innerShdw>
              </a:effectLst>
              <a:latin typeface="Helvetica Neue"/>
              <a:cs typeface="Helvetica Neue"/>
            </a:endParaRPr>
          </a:p>
        </p:txBody>
      </p:sp>
      <p:sp>
        <p:nvSpPr>
          <p:cNvPr id="15" name="Rectangle 14"/>
          <p:cNvSpPr/>
          <p:nvPr/>
        </p:nvSpPr>
        <p:spPr>
          <a:xfrm>
            <a:off x="10787089" y="2095141"/>
            <a:ext cx="6498324" cy="1111645"/>
          </a:xfrm>
          <a:prstGeom prst="rect">
            <a:avLst/>
          </a:prstGeom>
        </p:spPr>
        <p:txBody>
          <a:bodyPr wrap="square" lIns="95052" tIns="47527" rIns="95052" bIns="47527">
            <a:spAutoFit/>
          </a:bodyPr>
          <a:lstStyle/>
          <a:p>
            <a:r>
              <a:rPr lang="en-SG" sz="3300" b="1" dirty="0">
                <a:solidFill>
                  <a:srgbClr val="000000"/>
                </a:solidFill>
                <a:effectLst>
                  <a:innerShdw blurRad="63500" dist="50800" dir="13500000">
                    <a:prstClr val="black">
                      <a:alpha val="50000"/>
                    </a:prstClr>
                  </a:innerShdw>
                </a:effectLst>
                <a:latin typeface="Helvetica Neue"/>
                <a:cs typeface="Helvetica Neue"/>
              </a:rPr>
              <a:t>Then The </a:t>
            </a:r>
            <a:r>
              <a:rPr lang="en-SG" sz="3300" b="1" dirty="0">
                <a:solidFill>
                  <a:srgbClr val="C00000"/>
                </a:solidFill>
                <a:effectLst>
                  <a:innerShdw blurRad="63500" dist="50800" dir="13500000">
                    <a:prstClr val="black">
                      <a:alpha val="50000"/>
                    </a:prstClr>
                  </a:innerShdw>
                </a:effectLst>
                <a:latin typeface="Helvetica Neue"/>
                <a:cs typeface="Helvetica Neue"/>
              </a:rPr>
              <a:t>Additional Revenue </a:t>
            </a:r>
            <a:r>
              <a:rPr lang="en-SG" sz="3300" b="1" dirty="0">
                <a:solidFill>
                  <a:srgbClr val="000000"/>
                </a:solidFill>
                <a:effectLst>
                  <a:innerShdw blurRad="63500" dist="50800" dir="13500000">
                    <a:prstClr val="black">
                      <a:alpha val="50000"/>
                    </a:prstClr>
                  </a:innerShdw>
                </a:effectLst>
                <a:latin typeface="Helvetica Neue"/>
                <a:cs typeface="Helvetica Neue"/>
              </a:rPr>
              <a:t>To Her B.O. In 2015 Would Be</a:t>
            </a:r>
            <a:endParaRPr lang="en-SG" sz="4620" b="1" dirty="0">
              <a:solidFill>
                <a:srgbClr val="000000"/>
              </a:solidFill>
              <a:effectLst>
                <a:innerShdw blurRad="63500" dist="50800" dir="13500000">
                  <a:prstClr val="black">
                    <a:alpha val="50000"/>
                  </a:prstClr>
                </a:innerShdw>
              </a:effectLst>
              <a:latin typeface="Helvetica Neue"/>
              <a:cs typeface="Helvetica Neue"/>
            </a:endParaRPr>
          </a:p>
        </p:txBody>
      </p:sp>
      <p:pic>
        <p:nvPicPr>
          <p:cNvPr id="19" name="Picture 18" descr="noun_64764_cc.png"/>
          <p:cNvPicPr>
            <a:picLocks noChangeAspect="1"/>
          </p:cNvPicPr>
          <p:nvPr/>
        </p:nvPicPr>
        <p:blipFill rotWithShape="1">
          <a:blip r:embed="rId3" cstate="print">
            <a:alphaModFix amt="48000"/>
            <a:extLst>
              <a:ext uri="{28A0092B-C50C-407E-A947-70E740481C1C}">
                <a14:useLocalDpi xmlns:a14="http://schemas.microsoft.com/office/drawing/2010/main" val="0"/>
              </a:ext>
            </a:extLst>
          </a:blip>
          <a:srcRect b="38544"/>
          <a:stretch/>
        </p:blipFill>
        <p:spPr>
          <a:xfrm>
            <a:off x="3727734" y="-440498"/>
            <a:ext cx="3454686" cy="2123113"/>
          </a:xfrm>
          <a:prstGeom prst="rect">
            <a:avLst/>
          </a:prstGeom>
        </p:spPr>
      </p:pic>
      <p:pic>
        <p:nvPicPr>
          <p:cNvPr id="22" name="Picture 21" descr="noun_107087_cc.png"/>
          <p:cNvPicPr>
            <a:picLocks noChangeAspect="1"/>
          </p:cNvPicPr>
          <p:nvPr/>
        </p:nvPicPr>
        <p:blipFill rotWithShape="1">
          <a:blip r:embed="rId4" cstate="screen">
            <a:alphaModFix amt="50000"/>
            <a:extLst>
              <a:ext uri="{28A0092B-C50C-407E-A947-70E740481C1C}">
                <a14:useLocalDpi xmlns:a14="http://schemas.microsoft.com/office/drawing/2010/main"/>
              </a:ext>
            </a:extLst>
          </a:blip>
          <a:srcRect/>
          <a:stretch/>
        </p:blipFill>
        <p:spPr>
          <a:xfrm rot="21155537">
            <a:off x="12779271" y="527554"/>
            <a:ext cx="2513960" cy="997158"/>
          </a:xfrm>
          <a:prstGeom prst="rect">
            <a:avLst/>
          </a:prstGeom>
        </p:spPr>
      </p:pic>
      <p:sp>
        <p:nvSpPr>
          <p:cNvPr id="24" name="Rectangle 23"/>
          <p:cNvSpPr/>
          <p:nvPr/>
        </p:nvSpPr>
        <p:spPr>
          <a:xfrm>
            <a:off x="3727734" y="9014044"/>
            <a:ext cx="12946966" cy="1314777"/>
          </a:xfrm>
          <a:prstGeom prst="rect">
            <a:avLst/>
          </a:prstGeom>
        </p:spPr>
        <p:txBody>
          <a:bodyPr wrap="square" lIns="95052" tIns="47527" rIns="95052" bIns="47527">
            <a:spAutoFit/>
          </a:bodyPr>
          <a:lstStyle/>
          <a:p>
            <a:r>
              <a:rPr lang="en-AU" sz="3960" b="1" dirty="0">
                <a:solidFill>
                  <a:srgbClr val="0365C0"/>
                </a:solidFill>
                <a:effectLst>
                  <a:innerShdw blurRad="63500" dist="50800" dir="13500000">
                    <a:prstClr val="black">
                      <a:alpha val="50000"/>
                    </a:prstClr>
                  </a:innerShdw>
                </a:effectLst>
                <a:latin typeface="Helvetica Neue"/>
                <a:cs typeface="Helvetica Neue"/>
              </a:rPr>
              <a:t>Recent Research By The Carnegie Mellon University Supports This</a:t>
            </a:r>
          </a:p>
        </p:txBody>
      </p:sp>
      <p:pic>
        <p:nvPicPr>
          <p:cNvPr id="25" name="Picture 24" descr="noun_68827_cc.png"/>
          <p:cNvPicPr>
            <a:picLocks noChangeAspect="1"/>
          </p:cNvPicPr>
          <p:nvPr/>
        </p:nvPicPr>
        <p:blipFill rotWithShape="1">
          <a:blip r:embed="rId5" cstate="screen">
            <a:alphaModFix amt="45000"/>
            <a:extLst>
              <a:ext uri="{28A0092B-C50C-407E-A947-70E740481C1C}">
                <a14:useLocalDpi xmlns:a14="http://schemas.microsoft.com/office/drawing/2010/main"/>
              </a:ext>
            </a:extLst>
          </a:blip>
          <a:srcRect/>
          <a:stretch/>
        </p:blipFill>
        <p:spPr>
          <a:xfrm>
            <a:off x="11559156" y="5917170"/>
            <a:ext cx="2881199" cy="2161673"/>
          </a:xfrm>
          <a:prstGeom prst="rect">
            <a:avLst/>
          </a:prstGeom>
        </p:spPr>
      </p:pic>
      <p:sp>
        <p:nvSpPr>
          <p:cNvPr id="3" name="Right Arrow 2"/>
          <p:cNvSpPr/>
          <p:nvPr/>
        </p:nvSpPr>
        <p:spPr>
          <a:xfrm rot="20450019">
            <a:off x="8730465" y="2836922"/>
            <a:ext cx="1930620" cy="1988302"/>
          </a:xfrm>
          <a:prstGeom prst="rightArrow">
            <a:avLst>
              <a:gd name="adj1" fmla="val 48910"/>
              <a:gd name="adj2" fmla="val 61462"/>
            </a:avLst>
          </a:prstGeom>
          <a:solidFill>
            <a:schemeClr val="tx1">
              <a:alpha val="63000"/>
            </a:schemeClr>
          </a:solid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83820" tIns="83820" rIns="83820" bIns="83820" numCol="1" spcCol="38100" rtlCol="0" anchor="ctr">
            <a:spAutoFit/>
          </a:bodyPr>
          <a:lstStyle/>
          <a:p>
            <a:pPr algn="ctr" defTabSz="901065" latinLnBrk="1" hangingPunct="0"/>
            <a:endParaRPr lang="en-US" sz="5280" dirty="0">
              <a:solidFill>
                <a:srgbClr val="FFFFFF"/>
              </a:solidFill>
              <a:latin typeface="Gill Sans Light"/>
              <a:ea typeface="Gill Sans Light"/>
              <a:cs typeface="Gill Sans Light"/>
              <a:sym typeface="Gill Sans Light"/>
            </a:endParaRPr>
          </a:p>
        </p:txBody>
      </p:sp>
      <p:pic>
        <p:nvPicPr>
          <p:cNvPr id="14" name="図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4250" y="10382250"/>
            <a:ext cx="1143000" cy="657225"/>
          </a:xfrm>
          <a:prstGeom prst="rect">
            <a:avLst/>
          </a:prstGeom>
        </p:spPr>
      </p:pic>
      <p:sp>
        <p:nvSpPr>
          <p:cNvPr id="16" name="Rectangle 15"/>
          <p:cNvSpPr/>
          <p:nvPr/>
        </p:nvSpPr>
        <p:spPr>
          <a:xfrm>
            <a:off x="6049645" y="10768137"/>
            <a:ext cx="10251869" cy="371640"/>
          </a:xfrm>
          <a:prstGeom prst="rect">
            <a:avLst/>
          </a:prstGeom>
        </p:spPr>
        <p:txBody>
          <a:bodyPr wrap="square">
            <a:spAutoFit/>
          </a:bodyPr>
          <a:lstStyle/>
          <a:p>
            <a:pPr algn="r" rtl="0"/>
            <a:r>
              <a:rPr lang="en-US" sz="1815" baseline="30000" dirty="0"/>
              <a:t>The Dual Impact of Movie Piracy on Box-Office Revenue: Cannibalization and Promotion,</a:t>
            </a:r>
            <a:r>
              <a:rPr lang="en-US" sz="1815" dirty="0"/>
              <a:t> </a:t>
            </a:r>
            <a:r>
              <a:rPr lang="en-US" sz="1815" baseline="30000" dirty="0"/>
              <a:t>Carnegie Mellon University </a:t>
            </a:r>
            <a:endParaRPr lang="en-US" sz="1815" dirty="0"/>
          </a:p>
        </p:txBody>
      </p:sp>
      <p:sp>
        <p:nvSpPr>
          <p:cNvPr id="17" name="Slide Number Placeholder 2"/>
          <p:cNvSpPr txBox="1">
            <a:spLocks/>
          </p:cNvSpPr>
          <p:nvPr/>
        </p:nvSpPr>
        <p:spPr>
          <a:xfrm>
            <a:off x="14407938" y="10487978"/>
            <a:ext cx="4690957" cy="6024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D5D612C-0532-47B8-8E74-A02669953393}" type="slidenum">
              <a:rPr lang="ja-JP" altLang="en-US" smtClean="0">
                <a:solidFill>
                  <a:prstClr val="black">
                    <a:tint val="75000"/>
                  </a:prstClr>
                </a:solidFill>
              </a:rPr>
              <a:pPr algn="r"/>
              <a:t>34</a:t>
            </a:fld>
            <a:endParaRPr lang="ja-JP" altLang="en-US" dirty="0">
              <a:solidFill>
                <a:prstClr val="black">
                  <a:tint val="75000"/>
                </a:prstClr>
              </a:solidFill>
            </a:endParaRPr>
          </a:p>
        </p:txBody>
      </p:sp>
    </p:spTree>
    <p:extLst>
      <p:ext uri="{BB962C8B-B14F-4D97-AF65-F5344CB8AC3E}">
        <p14:creationId xmlns:p14="http://schemas.microsoft.com/office/powerpoint/2010/main" val="21233611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a:bodyPr>
          <a:lstStyle/>
          <a:p>
            <a:r>
              <a:rPr lang="en-US" sz="6000" b="1" dirty="0" smtClean="0"/>
              <a:t>Is Site Blocking Effective? </a:t>
            </a:r>
            <a:endParaRPr lang="en-US" sz="6000" b="1" dirty="0"/>
          </a:p>
        </p:txBody>
      </p:sp>
      <p:sp>
        <p:nvSpPr>
          <p:cNvPr id="7" name="Content Placeholder 6"/>
          <p:cNvSpPr>
            <a:spLocks noGrp="1"/>
          </p:cNvSpPr>
          <p:nvPr>
            <p:ph idx="1"/>
          </p:nvPr>
        </p:nvSpPr>
        <p:spPr>
          <a:xfrm>
            <a:off x="1005205" y="2640331"/>
            <a:ext cx="18093690" cy="7818119"/>
          </a:xfrm>
        </p:spPr>
        <p:txBody>
          <a:bodyPr>
            <a:normAutofit fontScale="92500" lnSpcReduction="20000"/>
          </a:bodyPr>
          <a:lstStyle/>
          <a:p>
            <a:r>
              <a:rPr lang="en-US" sz="6000" dirty="0"/>
              <a:t>I</a:t>
            </a:r>
            <a:r>
              <a:rPr lang="en-US" sz="6000" dirty="0" smtClean="0"/>
              <a:t>n </a:t>
            </a:r>
            <a:r>
              <a:rPr lang="en-US" sz="6000" dirty="0"/>
              <a:t>Portugal, researchers studied the effects of website blocking for two sets of websites (Group A and Group B</a:t>
            </a:r>
            <a:r>
              <a:rPr lang="en-US" sz="6000" dirty="0" smtClean="0"/>
              <a:t>).</a:t>
            </a:r>
          </a:p>
          <a:p>
            <a:r>
              <a:rPr lang="en-US" sz="6000" dirty="0" smtClean="0"/>
              <a:t>Site </a:t>
            </a:r>
            <a:r>
              <a:rPr lang="en-US" sz="6000" dirty="0"/>
              <a:t>blocking in Portugal resulted in a 75.5% drop in usage three months after implementation of blocks for the sites in Group A, and those in Group B showed a total usage decrease of 60.1% after two months. </a:t>
            </a:r>
            <a:endParaRPr lang="en-US" sz="6000" dirty="0" smtClean="0"/>
          </a:p>
          <a:p>
            <a:r>
              <a:rPr lang="en-US" sz="6000" dirty="0" smtClean="0"/>
              <a:t>In </a:t>
            </a:r>
            <a:r>
              <a:rPr lang="en-US" sz="6000" dirty="0"/>
              <a:t>addition, overall usage of the top 250 piracy websites decreased by 23.4% in Portugal during the same period, even while it increased by 4.9% globally. </a:t>
            </a:r>
            <a:endParaRPr lang="en-US" sz="6000" dirty="0" smtClean="0"/>
          </a:p>
          <a:p>
            <a:endParaRPr lang="en-US" sz="1200" dirty="0"/>
          </a:p>
          <a:p>
            <a:r>
              <a:rPr lang="en-US" sz="3600" dirty="0" err="1" smtClean="0"/>
              <a:t>Incopro</a:t>
            </a:r>
            <a:r>
              <a:rPr lang="en-US" sz="3600" dirty="0" smtClean="0"/>
              <a:t>, </a:t>
            </a:r>
            <a:r>
              <a:rPr lang="en-US" sz="3600" i="1" dirty="0" smtClean="0"/>
              <a:t>Site Blocking Efficacy in Portugal September 2015 to February 2016</a:t>
            </a:r>
            <a:r>
              <a:rPr lang="en-US" sz="3600" dirty="0" smtClean="0"/>
              <a:t> (May 2016). </a:t>
            </a:r>
            <a:endParaRPr lang="en-US" sz="3600" dirty="0"/>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35</a:t>
            </a:fld>
            <a:endParaRPr lang="ja-JP" altLang="en-US">
              <a:solidFill>
                <a:prstClr val="black">
                  <a:tint val="75000"/>
                </a:prstClr>
              </a:solidFill>
            </a:endParaRPr>
          </a:p>
        </p:txBody>
      </p:sp>
    </p:spTree>
    <p:extLst>
      <p:ext uri="{BB962C8B-B14F-4D97-AF65-F5344CB8AC3E}">
        <p14:creationId xmlns:p14="http://schemas.microsoft.com/office/powerpoint/2010/main" val="3437558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a:bodyPr>
          <a:lstStyle/>
          <a:p>
            <a:r>
              <a:rPr lang="en-US" sz="6000" b="1" dirty="0" smtClean="0"/>
              <a:t>Is Site Blocking Effective? </a:t>
            </a:r>
            <a:endParaRPr lang="en-US" sz="6000" b="1" dirty="0"/>
          </a:p>
        </p:txBody>
      </p:sp>
      <p:sp>
        <p:nvSpPr>
          <p:cNvPr id="7" name="Content Placeholder 6"/>
          <p:cNvSpPr>
            <a:spLocks noGrp="1"/>
          </p:cNvSpPr>
          <p:nvPr>
            <p:ph idx="1"/>
          </p:nvPr>
        </p:nvSpPr>
        <p:spPr>
          <a:xfrm>
            <a:off x="1005205" y="2640331"/>
            <a:ext cx="18093690" cy="7818119"/>
          </a:xfrm>
        </p:spPr>
        <p:txBody>
          <a:bodyPr>
            <a:normAutofit/>
          </a:bodyPr>
          <a:lstStyle/>
          <a:p>
            <a:r>
              <a:rPr lang="en-US" sz="5400" dirty="0"/>
              <a:t>V</a:t>
            </a:r>
            <a:r>
              <a:rPr lang="en-US" sz="5400" dirty="0" smtClean="0"/>
              <a:t>isits </a:t>
            </a:r>
            <a:r>
              <a:rPr lang="en-US" sz="5400" dirty="0"/>
              <a:t>to blocked sites </a:t>
            </a:r>
            <a:r>
              <a:rPr lang="en-US" sz="5400" dirty="0" smtClean="0"/>
              <a:t>in South Korea declined </a:t>
            </a:r>
            <a:r>
              <a:rPr lang="en-US" sz="5400" dirty="0"/>
              <a:t>on average 90% as of three months after a </a:t>
            </a:r>
            <a:r>
              <a:rPr lang="en-US" sz="5400" dirty="0" smtClean="0"/>
              <a:t>block.</a:t>
            </a:r>
          </a:p>
          <a:p>
            <a:r>
              <a:rPr lang="en-US" sz="5400" dirty="0"/>
              <a:t>T</a:t>
            </a:r>
            <a:r>
              <a:rPr lang="en-US" sz="5400" dirty="0" smtClean="0"/>
              <a:t>here </a:t>
            </a:r>
            <a:r>
              <a:rPr lang="en-US" sz="5400" dirty="0"/>
              <a:t>was a 15% decrease in total piracy visits after three rounds of website </a:t>
            </a:r>
            <a:r>
              <a:rPr lang="en-US" sz="5400" dirty="0" smtClean="0"/>
              <a:t>blocking.</a:t>
            </a:r>
          </a:p>
          <a:p>
            <a:r>
              <a:rPr lang="en-US" sz="5400" dirty="0" smtClean="0"/>
              <a:t>As </a:t>
            </a:r>
            <a:r>
              <a:rPr lang="en-US" sz="5400" dirty="0"/>
              <a:t>website blocking in South Korea was heavily concentrated on P2P sites, it is noteworthy that overall visits to P2P sites (not just those sites blocked) showed a 51% decline as of three months after the three rounds of website blocking</a:t>
            </a:r>
            <a:r>
              <a:rPr lang="en-US" sz="5400" dirty="0" smtClean="0"/>
              <a:t>.</a:t>
            </a:r>
            <a:r>
              <a:rPr lang="en-US" sz="3600" dirty="0"/>
              <a:t> </a:t>
            </a:r>
            <a:endParaRPr lang="en-US" sz="3600" dirty="0" smtClean="0"/>
          </a:p>
          <a:p>
            <a:r>
              <a:rPr lang="en-US" sz="2800" dirty="0" smtClean="0"/>
              <a:t>Motion </a:t>
            </a:r>
            <a:r>
              <a:rPr lang="en-US" sz="2800" dirty="0"/>
              <a:t>Picture Association, </a:t>
            </a:r>
            <a:r>
              <a:rPr lang="en-US" sz="2800" i="1" dirty="0"/>
              <a:t>MPA Study on Site Blocking Impact in South Korea </a:t>
            </a:r>
            <a:r>
              <a:rPr lang="en-US" sz="2800" dirty="0"/>
              <a:t>(2016</a:t>
            </a:r>
            <a:r>
              <a:rPr lang="en-US" sz="2800" dirty="0" smtClean="0"/>
              <a:t>).</a:t>
            </a:r>
            <a:endParaRPr lang="en-US" sz="2800" dirty="0"/>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36</a:t>
            </a:fld>
            <a:endParaRPr lang="ja-JP" altLang="en-US">
              <a:solidFill>
                <a:prstClr val="black">
                  <a:tint val="75000"/>
                </a:prstClr>
              </a:solidFill>
            </a:endParaRPr>
          </a:p>
        </p:txBody>
      </p:sp>
    </p:spTree>
    <p:extLst>
      <p:ext uri="{BB962C8B-B14F-4D97-AF65-F5344CB8AC3E}">
        <p14:creationId xmlns:p14="http://schemas.microsoft.com/office/powerpoint/2010/main" val="2871239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a:bodyPr>
          <a:lstStyle/>
          <a:p>
            <a:r>
              <a:rPr lang="en-US" sz="6000" b="1" dirty="0" smtClean="0"/>
              <a:t>Three Key Takeaways</a:t>
            </a:r>
            <a:endParaRPr lang="en-US" sz="6000" b="1" dirty="0"/>
          </a:p>
        </p:txBody>
      </p:sp>
      <p:sp>
        <p:nvSpPr>
          <p:cNvPr id="7" name="Content Placeholder 6"/>
          <p:cNvSpPr>
            <a:spLocks noGrp="1"/>
          </p:cNvSpPr>
          <p:nvPr>
            <p:ph idx="1"/>
          </p:nvPr>
        </p:nvSpPr>
        <p:spPr>
          <a:xfrm>
            <a:off x="1060450" y="2076450"/>
            <a:ext cx="18093690" cy="8351519"/>
          </a:xfrm>
        </p:spPr>
        <p:txBody>
          <a:bodyPr>
            <a:normAutofit/>
          </a:bodyPr>
          <a:lstStyle/>
          <a:p>
            <a:r>
              <a:rPr lang="en-US" sz="5400" dirty="0" smtClean="0"/>
              <a:t>Site blocking is emerging as an international best practice to effectively reduce online piracy, protecting the moral and material rights of authors and creators.</a:t>
            </a:r>
          </a:p>
          <a:p>
            <a:r>
              <a:rPr lang="en-US" sz="5400" dirty="0" smtClean="0"/>
              <a:t>DNS blocking is consistent with the Japanese Constitution and the Telecommunications Business Act.</a:t>
            </a:r>
          </a:p>
          <a:p>
            <a:r>
              <a:rPr lang="en-US" sz="5400" dirty="0" smtClean="0"/>
              <a:t>Site blocking is effective around the world not only in reducing piracy, but in increasing the viability of legitimate online offerings; this remedy can increase box office and result </a:t>
            </a:r>
            <a:r>
              <a:rPr lang="en-US" sz="5400" smtClean="0"/>
              <a:t>in other positive </a:t>
            </a:r>
            <a:r>
              <a:rPr lang="en-US" sz="5400" dirty="0" smtClean="0"/>
              <a:t>multiplier effects.</a:t>
            </a:r>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37</a:t>
            </a:fld>
            <a:endParaRPr lang="ja-JP" altLang="en-US">
              <a:solidFill>
                <a:prstClr val="black">
                  <a:tint val="75000"/>
                </a:prstClr>
              </a:solidFill>
            </a:endParaRPr>
          </a:p>
        </p:txBody>
      </p:sp>
    </p:spTree>
    <p:extLst>
      <p:ext uri="{BB962C8B-B14F-4D97-AF65-F5344CB8AC3E}">
        <p14:creationId xmlns:p14="http://schemas.microsoft.com/office/powerpoint/2010/main" val="29519188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7124448" y="5048250"/>
            <a:ext cx="5366002" cy="1064260"/>
          </a:xfrm>
          <a:prstGeom prst="rect">
            <a:avLst/>
          </a:prstGeom>
        </p:spPr>
        <p:txBody>
          <a:bodyPr vert="horz" wrap="square" lIns="0" tIns="0" rIns="0" bIns="0" rtlCol="0">
            <a:noAutofit/>
          </a:bodyPr>
          <a:lstStyle/>
          <a:p>
            <a:pPr marL="12700" algn="ctr">
              <a:lnSpc>
                <a:spcPts val="8375"/>
              </a:lnSpc>
            </a:pPr>
            <a:r>
              <a:rPr sz="6000" b="1" spc="-215" dirty="0" smtClean="0">
                <a:solidFill>
                  <a:srgbClr val="282B2F"/>
                </a:solidFill>
                <a:latin typeface="+mj-lt"/>
                <a:cs typeface="Arial"/>
              </a:rPr>
              <a:t>THAN</a:t>
            </a:r>
            <a:r>
              <a:rPr sz="6000" b="1" spc="0" dirty="0" smtClean="0">
                <a:solidFill>
                  <a:srgbClr val="282B2F"/>
                </a:solidFill>
                <a:latin typeface="+mj-lt"/>
                <a:cs typeface="Arial"/>
              </a:rPr>
              <a:t>K</a:t>
            </a:r>
            <a:r>
              <a:rPr sz="6000" b="1" spc="-420" dirty="0" smtClean="0">
                <a:solidFill>
                  <a:srgbClr val="282B2F"/>
                </a:solidFill>
                <a:latin typeface="+mj-lt"/>
                <a:cs typeface="Arial"/>
              </a:rPr>
              <a:t> </a:t>
            </a:r>
            <a:r>
              <a:rPr sz="6000" b="1" spc="-215" dirty="0" smtClean="0">
                <a:solidFill>
                  <a:srgbClr val="282B2F"/>
                </a:solidFill>
                <a:latin typeface="+mj-lt"/>
                <a:cs typeface="Arial"/>
              </a:rPr>
              <a:t>YOU</a:t>
            </a:r>
            <a:r>
              <a:rPr lang="en-US" sz="6000" b="1" spc="-215" dirty="0" smtClean="0">
                <a:solidFill>
                  <a:srgbClr val="282B2F"/>
                </a:solidFill>
                <a:latin typeface="+mj-lt"/>
                <a:cs typeface="Arial"/>
              </a:rPr>
              <a:t>!</a:t>
            </a:r>
            <a:endParaRPr sz="6000" dirty="0">
              <a:latin typeface="+mj-lt"/>
              <a:cs typeface="Arial"/>
            </a:endParaRPr>
          </a:p>
        </p:txBody>
      </p:sp>
      <p:sp>
        <p:nvSpPr>
          <p:cNvPr id="4" name="object 7"/>
          <p:cNvSpPr txBox="1"/>
          <p:nvPr/>
        </p:nvSpPr>
        <p:spPr>
          <a:xfrm>
            <a:off x="1" y="10759765"/>
            <a:ext cx="19958049" cy="314738"/>
          </a:xfrm>
          <a:prstGeom prst="rect">
            <a:avLst/>
          </a:prstGeom>
        </p:spPr>
        <p:txBody>
          <a:bodyPr vert="horz" wrap="square" lIns="0" tIns="0" rIns="0" bIns="0" rtlCol="0">
            <a:noAutofit/>
          </a:bodyPr>
          <a:lstStyle/>
          <a:p>
            <a:pPr algn="ctr"/>
            <a:r>
              <a:rPr lang="en-US" sz="1400"/>
              <a:t>This document is the property of the MPA and contains sensitive data that should not be distributed without written consent from the MPA</a:t>
            </a:r>
            <a:endParaRPr lang="en-US" sz="1400" dirty="0"/>
          </a:p>
        </p:txBody>
      </p:sp>
      <p:sp>
        <p:nvSpPr>
          <p:cNvPr id="5" name="Slide Number Placeholder 4"/>
          <p:cNvSpPr>
            <a:spLocks noGrp="1"/>
          </p:cNvSpPr>
          <p:nvPr>
            <p:ph type="sldNum" sz="quarter" idx="7"/>
          </p:nvPr>
        </p:nvSpPr>
        <p:spPr/>
        <p:txBody>
          <a:bodyPr/>
          <a:lstStyle/>
          <a:p>
            <a:fld id="{B6F15528-21DE-4FAA-801E-634DDDAF4B2B}" type="slidenum">
              <a:rPr lang="uk-UA" smtClean="0"/>
              <a:t>38</a:t>
            </a:fld>
            <a:endParaRPr lang="uk-UA"/>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a:bodyPr>
          <a:lstStyle/>
          <a:p>
            <a:r>
              <a:rPr lang="en-US" sz="6000" b="1" dirty="0" smtClean="0"/>
              <a:t>Japan’s Piracy Landscape</a:t>
            </a:r>
            <a:endParaRPr lang="en-US" sz="6000" b="1" dirty="0"/>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4</a:t>
            </a:fld>
            <a:endParaRPr lang="ja-JP" alt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589" y="2154"/>
            <a:ext cx="16002000" cy="1133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6020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5</a:t>
            </a:fld>
            <a:endParaRPr lang="ja-JP" altLang="en-US">
              <a:solidFill>
                <a:prstClr val="black">
                  <a:tint val="75000"/>
                </a:prstClr>
              </a:solidFill>
            </a:endParaRPr>
          </a:p>
        </p:txBody>
      </p:sp>
      <p:pic>
        <p:nvPicPr>
          <p:cNvPr id="2050" name="Picture 2" descr="C:\Users\tanj\Desktop\Japan Piracy Landscape_9Dec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838" y="0"/>
            <a:ext cx="16004449" cy="1131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179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2300839" y="4133850"/>
            <a:ext cx="15176460" cy="3068571"/>
          </a:xfrm>
          <a:prstGeom prst="rect">
            <a:avLst/>
          </a:prstGeom>
        </p:spPr>
        <p:txBody>
          <a:bodyPr vert="horz" lIns="179490" tIns="89745" rIns="179490" bIns="89745"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endParaRPr lang="ja-JP" altLang="en-US" dirty="0">
              <a:solidFill>
                <a:prstClr val="black">
                  <a:tint val="75000"/>
                </a:prstClr>
              </a:solidFill>
            </a:endParaRPr>
          </a:p>
        </p:txBody>
      </p:sp>
      <p:sp>
        <p:nvSpPr>
          <p:cNvPr id="6" name="Title 5"/>
          <p:cNvSpPr>
            <a:spLocks noGrp="1"/>
          </p:cNvSpPr>
          <p:nvPr>
            <p:ph type="title"/>
          </p:nvPr>
        </p:nvSpPr>
        <p:spPr/>
        <p:txBody>
          <a:bodyPr>
            <a:normAutofit/>
          </a:bodyPr>
          <a:lstStyle/>
          <a:p>
            <a:r>
              <a:rPr lang="en-US" sz="6000" b="1" dirty="0" smtClean="0"/>
              <a:t>Emergence of Site Blocking as an Effective Solution</a:t>
            </a:r>
            <a:endParaRPr lang="en-US" sz="6000" b="1" dirty="0"/>
          </a:p>
        </p:txBody>
      </p:sp>
      <p:sp>
        <p:nvSpPr>
          <p:cNvPr id="7" name="Content Placeholder 6"/>
          <p:cNvSpPr>
            <a:spLocks noGrp="1"/>
          </p:cNvSpPr>
          <p:nvPr>
            <p:ph idx="1"/>
          </p:nvPr>
        </p:nvSpPr>
        <p:spPr>
          <a:xfrm>
            <a:off x="1005205" y="2305051"/>
            <a:ext cx="18093690" cy="7803120"/>
          </a:xfrm>
        </p:spPr>
        <p:txBody>
          <a:bodyPr>
            <a:normAutofit lnSpcReduction="10000"/>
          </a:bodyPr>
          <a:lstStyle/>
          <a:p>
            <a:r>
              <a:rPr lang="en-US" sz="5400" dirty="0"/>
              <a:t>As a result of this imbalance, over the past few years, governments have attempted to find solutions to combat the proliferation of websites engaging in online copyright infringement.</a:t>
            </a:r>
          </a:p>
          <a:p>
            <a:r>
              <a:rPr lang="en-US" sz="5400" dirty="0">
                <a:cs typeface="ＭＳ Ｐゴシック"/>
              </a:rPr>
              <a:t>One of several solutions, site blocking, has proven a powerful and effective tool to combat </a:t>
            </a:r>
            <a:r>
              <a:rPr lang="en-US" sz="5400" dirty="0" smtClean="0">
                <a:cs typeface="ＭＳ Ｐゴシック"/>
              </a:rPr>
              <a:t>piracy, and has also been shown to </a:t>
            </a:r>
            <a:r>
              <a:rPr lang="en-US" sz="5400" b="1" u="sng" dirty="0" smtClean="0">
                <a:cs typeface="ＭＳ Ｐゴシック"/>
              </a:rPr>
              <a:t>result in past users of piracy seeking legitimate offerings</a:t>
            </a:r>
            <a:r>
              <a:rPr lang="en-US" sz="5400" dirty="0" smtClean="0">
                <a:cs typeface="ＭＳ Ｐゴシック"/>
              </a:rPr>
              <a:t>.</a:t>
            </a:r>
          </a:p>
          <a:p>
            <a:r>
              <a:rPr lang="en-US" sz="5400" dirty="0" smtClean="0">
                <a:cs typeface="ＭＳ Ｐゴシック"/>
              </a:rPr>
              <a:t>However, some argue that site blocking may </a:t>
            </a:r>
            <a:r>
              <a:rPr lang="en-US" sz="5400" dirty="0">
                <a:cs typeface="ＭＳ Ｐゴシック"/>
              </a:rPr>
              <a:t>also raise certain Constitutional </a:t>
            </a:r>
            <a:r>
              <a:rPr lang="en-US" sz="5400" dirty="0" smtClean="0">
                <a:cs typeface="ＭＳ Ｐゴシック"/>
              </a:rPr>
              <a:t>issues in Japan.</a:t>
            </a:r>
            <a:endParaRPr lang="en-US" sz="5400" dirty="0">
              <a:cs typeface="ＭＳ Ｐゴシック"/>
            </a:endParaRPr>
          </a:p>
        </p:txBody>
      </p:sp>
      <p:sp>
        <p:nvSpPr>
          <p:cNvPr id="3" name="Slide Number Placeholder 2"/>
          <p:cNvSpPr>
            <a:spLocks noGrp="1"/>
          </p:cNvSpPr>
          <p:nvPr>
            <p:ph type="sldNum" sz="quarter" idx="12"/>
          </p:nvPr>
        </p:nvSpPr>
        <p:spPr/>
        <p:txBody>
          <a:bodyPr/>
          <a:lstStyle/>
          <a:p>
            <a:fld id="{3D5D612C-0532-47B8-8E74-A02669953393}" type="slidenum">
              <a:rPr lang="ja-JP" altLang="en-US" smtClean="0">
                <a:solidFill>
                  <a:prstClr val="black">
                    <a:tint val="75000"/>
                  </a:prstClr>
                </a:solidFill>
              </a:rPr>
              <a:pPr/>
              <a:t>6</a:t>
            </a:fld>
            <a:endParaRPr lang="ja-JP" altLang="en-US">
              <a:solidFill>
                <a:prstClr val="black">
                  <a:tint val="75000"/>
                </a:prstClr>
              </a:solidFill>
            </a:endParaRPr>
          </a:p>
        </p:txBody>
      </p:sp>
    </p:spTree>
    <p:extLst>
      <p:ext uri="{BB962C8B-B14F-4D97-AF65-F5344CB8AC3E}">
        <p14:creationId xmlns:p14="http://schemas.microsoft.com/office/powerpoint/2010/main" val="2711080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287684" y="351848"/>
            <a:ext cx="17984566" cy="1090295"/>
          </a:xfrm>
          <a:prstGeom prst="rect">
            <a:avLst/>
          </a:prstGeom>
        </p:spPr>
        <p:txBody>
          <a:bodyPr vert="horz" wrap="square" lIns="0" tIns="0" rIns="0" bIns="0" rtlCol="0" anchor="ctr">
            <a:noAutofit/>
          </a:bodyPr>
          <a:lstStyle/>
          <a:p>
            <a:pPr marL="12700" algn="ctr">
              <a:lnSpc>
                <a:spcPct val="100000"/>
              </a:lnSpc>
            </a:pPr>
            <a:r>
              <a:rPr lang="en-US" sz="6000" b="1" dirty="0" smtClean="0">
                <a:ln w="12700">
                  <a:noFill/>
                  <a:prstDash val="solid"/>
                </a:ln>
                <a:latin typeface="+mj-lt"/>
                <a:cs typeface="Arial" panose="020B0604020202020204" pitchFamily="34" charset="0"/>
              </a:rPr>
              <a:t>Countries with Site Blocking (42 Countries Including EU!)</a:t>
            </a:r>
            <a:endParaRPr sz="6000" dirty="0">
              <a:latin typeface="+mj-lt"/>
              <a:cs typeface="Arial"/>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250" y="10382250"/>
            <a:ext cx="1143000" cy="657225"/>
          </a:xfrm>
          <a:prstGeom prst="rect">
            <a:avLst/>
          </a:prstGeom>
        </p:spPr>
      </p:pic>
      <p:sp>
        <p:nvSpPr>
          <p:cNvPr id="3" name="Slide Number Placeholder 2"/>
          <p:cNvSpPr>
            <a:spLocks noGrp="1"/>
          </p:cNvSpPr>
          <p:nvPr>
            <p:ph type="sldNum" sz="quarter" idx="7"/>
          </p:nvPr>
        </p:nvSpPr>
        <p:spPr/>
        <p:txBody>
          <a:bodyPr/>
          <a:lstStyle/>
          <a:p>
            <a:fld id="{B6F15528-21DE-4FAA-801E-634DDDAF4B2B}" type="slidenum">
              <a:rPr lang="uk-UA" smtClean="0"/>
              <a:t>7</a:t>
            </a:fld>
            <a:endParaRPr lang="uk-UA"/>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41" t="24543" r="54965" b="22909"/>
          <a:stretch/>
        </p:blipFill>
        <p:spPr bwMode="auto">
          <a:xfrm>
            <a:off x="4347231" y="1678017"/>
            <a:ext cx="11865471" cy="8704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6517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1287684" y="351848"/>
            <a:ext cx="17603566" cy="1090295"/>
          </a:xfrm>
          <a:prstGeom prst="rect">
            <a:avLst/>
          </a:prstGeom>
        </p:spPr>
        <p:txBody>
          <a:bodyPr vert="horz" wrap="square" lIns="0" tIns="0" rIns="0" bIns="0" rtlCol="0" anchor="ctr">
            <a:noAutofit/>
          </a:bodyPr>
          <a:lstStyle/>
          <a:p>
            <a:pPr marL="12700" algn="ctr">
              <a:lnSpc>
                <a:spcPct val="100000"/>
              </a:lnSpc>
            </a:pPr>
            <a:r>
              <a:rPr lang="en-US" sz="6000" b="1" dirty="0" smtClean="0">
                <a:ln w="12700">
                  <a:noFill/>
                  <a:prstDash val="solid"/>
                </a:ln>
                <a:latin typeface="+mj-lt"/>
                <a:cs typeface="Arial" panose="020B0604020202020204" pitchFamily="34" charset="0"/>
              </a:rPr>
              <a:t>Site Blocking in Europe</a:t>
            </a:r>
            <a:endParaRPr lang="en-US" sz="6000" dirty="0">
              <a:latin typeface="+mj-lt"/>
              <a:cs typeface="Arial"/>
            </a:endParaRPr>
          </a:p>
        </p:txBody>
      </p:sp>
      <p:pic>
        <p:nvPicPr>
          <p:cNvPr id="5"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50" y="10458450"/>
            <a:ext cx="1143000" cy="657225"/>
          </a:xfrm>
          <a:prstGeom prst="rect">
            <a:avLst/>
          </a:prstGeom>
        </p:spPr>
      </p:pic>
      <p:sp>
        <p:nvSpPr>
          <p:cNvPr id="3" name="Slide Number Placeholder 2"/>
          <p:cNvSpPr>
            <a:spLocks noGrp="1"/>
          </p:cNvSpPr>
          <p:nvPr>
            <p:ph type="sldNum" sz="quarter" idx="7"/>
          </p:nvPr>
        </p:nvSpPr>
        <p:spPr/>
        <p:txBody>
          <a:bodyPr/>
          <a:lstStyle/>
          <a:p>
            <a:fld id="{B6F15528-21DE-4FAA-801E-634DDDAF4B2B}" type="slidenum">
              <a:rPr lang="uk-UA" smtClean="0"/>
              <a:t>8</a:t>
            </a:fld>
            <a:endParaRPr lang="uk-UA"/>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76" t="48720" r="52465" b="18726"/>
          <a:stretch/>
        </p:blipFill>
        <p:spPr bwMode="auto">
          <a:xfrm>
            <a:off x="1103979" y="2381250"/>
            <a:ext cx="17970976" cy="723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4262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287684" y="351848"/>
            <a:ext cx="18289366" cy="1090295"/>
          </a:xfrm>
          <a:prstGeom prst="rect">
            <a:avLst/>
          </a:prstGeom>
        </p:spPr>
        <p:txBody>
          <a:bodyPr vert="horz" wrap="square" lIns="0" tIns="0" rIns="0" bIns="0" rtlCol="0" anchor="ctr">
            <a:noAutofit/>
          </a:bodyPr>
          <a:lstStyle/>
          <a:p>
            <a:pPr marL="12700" algn="ctr">
              <a:lnSpc>
                <a:spcPct val="100000"/>
              </a:lnSpc>
            </a:pPr>
            <a:r>
              <a:rPr lang="en-US" sz="6000" b="1" dirty="0" smtClean="0">
                <a:ln w="12700">
                  <a:noFill/>
                  <a:prstDash val="solid"/>
                </a:ln>
                <a:latin typeface="+mj-lt"/>
                <a:cs typeface="Arial" panose="020B0604020202020204" pitchFamily="34" charset="0"/>
              </a:rPr>
              <a:t>Site Blocking in Asia Pacific an Emerging Best Practice</a:t>
            </a:r>
            <a:endParaRPr lang="en-US" sz="6000" dirty="0">
              <a:latin typeface="+mj-lt"/>
              <a:cs typeface="Arial"/>
            </a:endParaRPr>
          </a:p>
        </p:txBody>
      </p:sp>
      <p:pic>
        <p:nvPicPr>
          <p:cNvPr id="5"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50" y="10458450"/>
            <a:ext cx="1143000" cy="657225"/>
          </a:xfrm>
          <a:prstGeom prst="rect">
            <a:avLst/>
          </a:prstGeom>
        </p:spPr>
      </p:pic>
      <p:sp>
        <p:nvSpPr>
          <p:cNvPr id="3" name="Slide Number Placeholder 2"/>
          <p:cNvSpPr>
            <a:spLocks noGrp="1"/>
          </p:cNvSpPr>
          <p:nvPr>
            <p:ph type="sldNum" sz="quarter" idx="7"/>
          </p:nvPr>
        </p:nvSpPr>
        <p:spPr/>
        <p:txBody>
          <a:bodyPr/>
          <a:lstStyle/>
          <a:p>
            <a:fld id="{B6F15528-21DE-4FAA-801E-634DDDAF4B2B}" type="slidenum">
              <a:rPr lang="uk-UA" smtClean="0"/>
              <a:t>9</a:t>
            </a:fld>
            <a:endParaRPr lang="uk-UA"/>
          </a:p>
        </p:txBody>
      </p:sp>
      <p:pic>
        <p:nvPicPr>
          <p:cNvPr id="4098" name="Picture 2" descr="C:\Users\tanj\Desktop\IR_Jan2017.jpg"/>
          <p:cNvPicPr>
            <a:picLocks noChangeAspect="1" noChangeArrowheads="1"/>
          </p:cNvPicPr>
          <p:nvPr/>
        </p:nvPicPr>
        <p:blipFill rotWithShape="1">
          <a:blip r:embed="rId3">
            <a:extLst>
              <a:ext uri="{28A0092B-C50C-407E-A947-70E740481C1C}">
                <a14:useLocalDpi xmlns:a14="http://schemas.microsoft.com/office/drawing/2010/main" val="0"/>
              </a:ext>
            </a:extLst>
          </a:blip>
          <a:srcRect t="55276"/>
          <a:stretch/>
        </p:blipFill>
        <p:spPr bwMode="auto">
          <a:xfrm>
            <a:off x="2584450" y="1363742"/>
            <a:ext cx="15467917" cy="9784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738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8749</TotalTime>
  <Words>3198</Words>
  <Application>Microsoft Office PowerPoint</Application>
  <PresentationFormat>ユーザー設定</PresentationFormat>
  <Paragraphs>213</Paragraphs>
  <Slides>38</Slides>
  <Notes>8</Notes>
  <HiddenSlides>0</HiddenSlides>
  <MMClips>0</MMClips>
  <ScaleCrop>false</ScaleCrop>
  <HeadingPairs>
    <vt:vector size="4" baseType="variant">
      <vt:variant>
        <vt:lpstr>テーマ</vt:lpstr>
      </vt:variant>
      <vt:variant>
        <vt:i4>2</vt:i4>
      </vt:variant>
      <vt:variant>
        <vt:lpstr>スライド タイトル</vt:lpstr>
      </vt:variant>
      <vt:variant>
        <vt:i4>38</vt:i4>
      </vt:variant>
    </vt:vector>
  </HeadingPairs>
  <TitlesOfParts>
    <vt:vector size="40" baseType="lpstr">
      <vt:lpstr>Office Theme</vt:lpstr>
      <vt:lpstr>Office ​​テーマ</vt:lpstr>
      <vt:lpstr>PowerPoint プレゼンテーション</vt:lpstr>
      <vt:lpstr>The Copyright Seesaw Out of Balance</vt:lpstr>
      <vt:lpstr>Japan’s Piracy Landscape</vt:lpstr>
      <vt:lpstr>Japan’s Piracy Landscape</vt:lpstr>
      <vt:lpstr>PowerPoint プレゼンテーション</vt:lpstr>
      <vt:lpstr>Emergence of Site Blocking as an Effective Solution</vt:lpstr>
      <vt:lpstr>PowerPoint プレゼンテーション</vt:lpstr>
      <vt:lpstr>PowerPoint プレゼンテーション</vt:lpstr>
      <vt:lpstr>PowerPoint プレゼンテーション</vt:lpstr>
      <vt:lpstr>Constitutional (or Other Fundamental) Issues When Considering Site Blocking (Japan and Select Others)</vt:lpstr>
      <vt:lpstr>Website Blocking Process and Privacy</vt:lpstr>
      <vt:lpstr>How an Internet Request Works</vt:lpstr>
      <vt:lpstr>How an Internet Request Works</vt:lpstr>
      <vt:lpstr>How an Internet Request Works</vt:lpstr>
      <vt:lpstr>How an Internet Request Works</vt:lpstr>
      <vt:lpstr>How an Internet Request Works</vt:lpstr>
      <vt:lpstr>How an Internet Request Works</vt:lpstr>
      <vt:lpstr>PowerPoint プレゼンテーション</vt:lpstr>
      <vt:lpstr>Internet Usage Data is By Its Nature Public</vt:lpstr>
      <vt:lpstr>Understanding Internet Communications in Modern Context</vt:lpstr>
      <vt:lpstr>Scholars and Government Coming Around on this Issue</vt:lpstr>
      <vt:lpstr>Privacy and Site Blocking: The European Perspective</vt:lpstr>
      <vt:lpstr>Privacy and Site Blocking: The European Perspective</vt:lpstr>
      <vt:lpstr>PowerPoint プレゼンテーション</vt:lpstr>
      <vt:lpstr>Privacy and Site Blocking: The European Perspective</vt:lpstr>
      <vt:lpstr>Privacy and Site Blocking: The European Perspective</vt:lpstr>
      <vt:lpstr>Privacy and Site Blocking: The European Perspective</vt:lpstr>
      <vt:lpstr>Privacy and Site Blocking: The European Perspective</vt:lpstr>
      <vt:lpstr>Is Site Blocking Effective?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Is Site Blocking Effective? </vt:lpstr>
      <vt:lpstr>Is Site Blocking Effective? </vt:lpstr>
      <vt:lpstr>Three Key Takeaways</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Leong, May Yin</dc:creator>
  <cp:lastModifiedBy>meiji</cp:lastModifiedBy>
  <cp:revision>135</cp:revision>
  <cp:lastPrinted>2015-11-03T09:49:43Z</cp:lastPrinted>
  <dcterms:created xsi:type="dcterms:W3CDTF">2015-11-03T12:56:38Z</dcterms:created>
  <dcterms:modified xsi:type="dcterms:W3CDTF">2017-02-23T04:54:53Z</dcterms:modified>
</cp:coreProperties>
</file>