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902" r:id="rId2"/>
    <p:sldId id="516" r:id="rId3"/>
    <p:sldId id="515" r:id="rId4"/>
    <p:sldId id="517" r:id="rId5"/>
    <p:sldId id="923" r:id="rId6"/>
    <p:sldId id="518" r:id="rId7"/>
    <p:sldId id="540" r:id="rId8"/>
    <p:sldId id="519" r:id="rId9"/>
    <p:sldId id="520" r:id="rId10"/>
    <p:sldId id="921" r:id="rId11"/>
    <p:sldId id="521" r:id="rId12"/>
    <p:sldId id="922" r:id="rId13"/>
    <p:sldId id="522" r:id="rId14"/>
    <p:sldId id="903" r:id="rId15"/>
    <p:sldId id="904" r:id="rId16"/>
    <p:sldId id="523" r:id="rId17"/>
    <p:sldId id="524" r:id="rId18"/>
    <p:sldId id="526" r:id="rId19"/>
    <p:sldId id="527" r:id="rId20"/>
    <p:sldId id="528" r:id="rId21"/>
    <p:sldId id="905" r:id="rId22"/>
    <p:sldId id="925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74"/>
    <p:restoredTop sz="94626"/>
  </p:normalViewPr>
  <p:slideViewPr>
    <p:cSldViewPr snapToGrid="0">
      <p:cViewPr varScale="1">
        <p:scale>
          <a:sx n="85" d="100"/>
          <a:sy n="85" d="100"/>
        </p:scale>
        <p:origin x="224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4282B6-D926-4407-025F-7D7D29180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7761B7-CA5E-FF72-EF6C-029859521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E095EE-F045-BFC8-5262-3D0AFB46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81867F-5F54-5461-9D7A-4B0C17149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D76F38-20E3-B890-B734-36131474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33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1DA1E-CC66-AF78-C25A-B47A9A36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DB7429-69E3-C672-2D4C-87291D0EC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C3AE7D-2E8D-6E03-2FB2-C7E85A19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AEEAB-B77B-6F0C-1ABE-D82C58AC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7EEDBE-8301-2261-7959-C9F44262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87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DDDAA2C-3250-8DAE-5149-D55D0B931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CA37085-FD53-AC34-186B-E18982A11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029476-9E11-AD58-1F89-4480D356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5DF435-FD02-A825-5001-995ACE87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002F5C-54EB-168F-D64F-2BFE0B10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54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FAB8E1-9E7C-C255-F0CB-D64C16F7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2D89BB-CCE3-826E-6F60-5154B9233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B41F86-BAB6-31F4-30DC-CF0230D4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287F67-9142-9B78-FA32-47534AEA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C4DD7A-6009-86E9-434F-3F0C19C9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0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5C93D5-CBD6-F23C-2DBC-0026B96FF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2EA72B5-C37F-8062-1DFC-18339FEB8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B753A8-3963-34F5-5472-6D497AA3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12370F-9B36-52CE-480A-A1CBC037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2A6DCB-D498-91E7-020A-906619C6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45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9142EA-5A46-ED05-7684-8E512810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A3AAA9-76C6-B74F-9F89-C8C091467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A90CC6-720F-B386-3C3F-D63FE9641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AD6B1A-DECD-F881-992E-FF940BCD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5BA747-34CD-137D-1E7D-8CCCFCB1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BF195F-D143-65EE-BCD7-839EE414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40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82CB51-FF36-4B3B-82C5-537DF652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8EBFD8B-1744-D097-C401-04AB8C8C1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9E1FAFE-A4DD-3DE2-13F6-8218E45DB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315D07E-D662-7720-541C-BD207709A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CC3279-BAB8-73A5-DC39-E26021BCC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6002DD6-455E-9950-0852-6736051A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380B834-D9A8-0DDC-DC8A-5B48EB28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ED0FAC1-6000-8F73-5A55-F75D06817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17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F08CA4-8E0C-E3F7-A729-7AD0DB93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20597E-A07A-E9A8-22BC-9F90AB72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B75549D-0384-BFF4-E91F-E5D7701D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397A72-4EE4-D535-585E-2DBB60D3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02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8D86069-B4D9-ED4C-F22D-38191FE1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574A044-9192-FE8C-BACB-DB6D0558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2DFCA3-FB6C-DAC9-EDE9-205B5722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68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D61DDA-F084-9039-91B9-BFC72CC4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DB1A70-E0B3-43BC-5B4A-FAD85A4ED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57B0F4-767D-17CC-0430-E4710B4E5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D3FFFC-2BA2-783B-2EFD-0F18A935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447C44F-21D7-064C-0BA5-058088F9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9DEFC6-ABD6-064B-0753-59D55F61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642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48916D-21E5-799B-136E-D45E23D1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E8765F-0BD9-430D-7A2B-73F028A83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AF1AF83-FF64-7905-29AD-C303C87D9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F9F53B1-3A4B-C2C1-3585-4A0A5C87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BF222D4-DCCA-08D7-5D7C-A4F3F322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8B9231C-210A-E6FF-0AC0-22A64C46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74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5584791-7B8F-CA65-82DE-441E9B4D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DA7F61A-7832-EE59-09BC-E6BFE0A86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F9178C-ECDC-61C9-801D-0DAF86536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2C05B8-EF1A-F941-BA90-7F110041107D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E0ED8A-4904-FE94-7A4C-AA42FF9BB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68A9FF-8C62-58DA-2D44-0F8007845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933D2-F969-9D4B-AE91-4B8DF0A77C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37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4.emf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40.png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7.png"/><Relationship Id="rId7" Type="http://schemas.openxmlformats.org/officeDocument/2006/relationships/image" Target="NULL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54344B-457F-2303-D6B3-3C2CE411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次元解析超入門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BA4928-F1D4-9504-ACE2-DEB6BE0CC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矢崎成俊</a:t>
            </a:r>
            <a:r>
              <a:rPr kumimoji="1" lang="en-US" altLang="ja-JP" dirty="0"/>
              <a:t> (</a:t>
            </a:r>
            <a:r>
              <a:rPr kumimoji="1" lang="ja-JP" altLang="en-US"/>
              <a:t>明治大学理工学部</a:t>
            </a:r>
            <a:r>
              <a:rPr kumimoji="1" lang="ja-JP" altLang="en-US" b="1">
                <a:solidFill>
                  <a:srgbClr val="00B050"/>
                </a:solidFill>
              </a:rPr>
              <a:t>数学科</a:t>
            </a:r>
            <a:r>
              <a:rPr kumimoji="1" lang="en-US" altLang="ja-JP" dirty="0"/>
              <a:t>)</a:t>
            </a:r>
          </a:p>
        </p:txBody>
      </p:sp>
      <p:pic>
        <p:nvPicPr>
          <p:cNvPr id="6" name="図 5" descr="背景パターン&#10;&#10;自動的に生成された説明">
            <a:extLst>
              <a:ext uri="{FF2B5EF4-FFF2-40B4-BE49-F238E27FC236}">
                <a16:creationId xmlns:a16="http://schemas.microsoft.com/office/drawing/2014/main" id="{7D7A85CA-F0B3-8B39-4546-BACFA221A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731" y="2046287"/>
            <a:ext cx="3206681" cy="45497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4" name="図 3" descr="QR コード&#10;&#10;自動的に生成された説明">
            <a:extLst>
              <a:ext uri="{FF2B5EF4-FFF2-40B4-BE49-F238E27FC236}">
                <a16:creationId xmlns:a16="http://schemas.microsoft.com/office/drawing/2014/main" id="{04B09D33-FD8F-2EED-B738-35742DC6C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27" y="5034901"/>
            <a:ext cx="1750208" cy="17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06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AEC000-DAF8-A263-2F3F-497E7302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42" y="-54294"/>
            <a:ext cx="10515600" cy="1325563"/>
          </a:xfrm>
        </p:spPr>
        <p:txBody>
          <a:bodyPr/>
          <a:lstStyle/>
          <a:p>
            <a:r>
              <a:rPr kumimoji="1" lang="ja-JP" altLang="en-US" b="1">
                <a:solidFill>
                  <a:srgbClr val="00B0F0"/>
                </a:solidFill>
              </a:rPr>
              <a:t>水</a:t>
            </a:r>
            <a:r>
              <a:rPr kumimoji="1" lang="en-US" altLang="ja-JP" dirty="0"/>
              <a:t> vs. </a:t>
            </a:r>
            <a:r>
              <a:rPr kumimoji="1" lang="ja-JP" altLang="en-US" b="1">
                <a:solidFill>
                  <a:srgbClr val="FF0000"/>
                </a:solidFill>
              </a:rPr>
              <a:t>エタノール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C70C88-DE07-70FA-15A0-9B5A593FB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34" y="1197775"/>
            <a:ext cx="6030930" cy="554228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11FFD93-4E61-A071-1E1E-B338FAA43C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5709" y="3385824"/>
            <a:ext cx="5156424" cy="311362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E3CA2E1-F921-9DAF-8E94-7BCC7FFB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708" y="181235"/>
            <a:ext cx="5142304" cy="2787996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56718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円柱 13">
            <a:extLst>
              <a:ext uri="{FF2B5EF4-FFF2-40B4-BE49-F238E27FC236}">
                <a16:creationId xmlns:a16="http://schemas.microsoft.com/office/drawing/2014/main" id="{8EE4DAD3-5997-4864-A50F-A2FB66893D05}"/>
              </a:ext>
            </a:extLst>
          </p:cNvPr>
          <p:cNvSpPr/>
          <p:nvPr/>
        </p:nvSpPr>
        <p:spPr>
          <a:xfrm rot="16200000">
            <a:off x="2498476" y="1170242"/>
            <a:ext cx="2394425" cy="3577716"/>
          </a:xfrm>
          <a:prstGeom prst="can">
            <a:avLst/>
          </a:prstGeom>
          <a:solidFill>
            <a:schemeClr val="accent5">
              <a:lumMod val="20000"/>
              <a:lumOff val="80000"/>
              <a:alpha val="3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F140EBD-8FF4-7382-6D4F-A0E4D176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5" y="145206"/>
            <a:ext cx="9416969" cy="1325563"/>
          </a:xfrm>
        </p:spPr>
        <p:txBody>
          <a:bodyPr>
            <a:normAutofit/>
          </a:bodyPr>
          <a:lstStyle/>
          <a:p>
            <a:pPr marL="0" indent="0"/>
            <a:r>
              <a:rPr kumimoji="1" lang="en-US" altLang="ja-JP" b="1" dirty="0">
                <a:solidFill>
                  <a:srgbClr val="00B0F0">
                    <a:alpha val="20000"/>
                  </a:srgbClr>
                </a:solidFill>
              </a:rPr>
              <a:t>Q2</a:t>
            </a:r>
            <a:r>
              <a:rPr kumimoji="1" lang="ja-JP" altLang="en-US" b="1">
                <a:solidFill>
                  <a:srgbClr val="00B0F0">
                    <a:alpha val="20000"/>
                  </a:srgbClr>
                </a:solidFill>
              </a:rPr>
              <a:t>．</a:t>
            </a:r>
            <a:r>
              <a:rPr kumimoji="1" lang="ja-JP" altLang="en-US">
                <a:solidFill>
                  <a:schemeClr val="tx1">
                    <a:alpha val="20000"/>
                  </a:schemeClr>
                </a:solidFill>
              </a:rPr>
              <a:t>霧の中より雨の中の方が遠くまで見えるのはなぜか？</a:t>
            </a:r>
          </a:p>
        </p:txBody>
      </p:sp>
      <p:pic>
        <p:nvPicPr>
          <p:cNvPr id="5" name="図 4" descr="太陽の光&#10;&#10;中程度の精度で自動的に生成された説明">
            <a:extLst>
              <a:ext uri="{FF2B5EF4-FFF2-40B4-BE49-F238E27FC236}">
                <a16:creationId xmlns:a16="http://schemas.microsoft.com/office/drawing/2014/main" id="{347891C6-1511-6194-8951-ED910EB60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458" y="877890"/>
            <a:ext cx="3025973" cy="2035655"/>
          </a:xfrm>
          <a:prstGeom prst="rect">
            <a:avLst/>
          </a:prstGeom>
        </p:spPr>
      </p:pic>
      <p:pic>
        <p:nvPicPr>
          <p:cNvPr id="7" name="図 6" descr="雨の中傘をさして歩く人&#10;&#10;中程度の精度で自動的に生成された説明">
            <a:extLst>
              <a:ext uri="{FF2B5EF4-FFF2-40B4-BE49-F238E27FC236}">
                <a16:creationId xmlns:a16="http://schemas.microsoft.com/office/drawing/2014/main" id="{1B1913BE-C3AE-941D-6882-C9EFFF95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802" y="877890"/>
            <a:ext cx="3173598" cy="2035654"/>
          </a:xfrm>
          <a:prstGeom prst="rect">
            <a:avLst/>
          </a:prstGeom>
        </p:spPr>
      </p:pic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92D4B9F2-A9CB-7F68-7B01-FCB5A4F6D894}"/>
              </a:ext>
            </a:extLst>
          </p:cNvPr>
          <p:cNvSpPr txBox="1"/>
          <p:nvPr/>
        </p:nvSpPr>
        <p:spPr>
          <a:xfrm>
            <a:off x="2303287" y="4438417"/>
            <a:ext cx="4645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/>
              <a:t>水滴　　（</a:t>
            </a:r>
            <a:r>
              <a:rPr lang="ja-JP" altLang="en-US" sz="2400">
                <a:solidFill>
                  <a:srgbClr val="FF0000"/>
                </a:solidFill>
              </a:rPr>
              <a:t>直径</a:t>
            </a:r>
            <a:r>
              <a:rPr lang="en-US" altLang="ja-JP" sz="2400" dirty="0">
                <a:solidFill>
                  <a:srgbClr val="FF0000"/>
                </a:solidFill>
              </a:rPr>
              <a:t>D</a:t>
            </a:r>
            <a:r>
              <a:rPr lang="ja-JP" altLang="en-US" sz="2400"/>
              <a:t>，全部で</a:t>
            </a:r>
            <a:r>
              <a:rPr lang="en-US" altLang="ja-JP" sz="2400" dirty="0"/>
              <a:t>N</a:t>
            </a:r>
            <a:r>
              <a:rPr lang="ja-JP" altLang="en-US" sz="2400"/>
              <a:t>粒）</a:t>
            </a:r>
            <a:endParaRPr lang="en-US" altLang="ja-JP" sz="2400" dirty="0"/>
          </a:p>
          <a:p>
            <a:r>
              <a:rPr lang="ja-JP" altLang="en-US" sz="2400"/>
              <a:t>水滴の断面　</a:t>
            </a:r>
            <a:r>
              <a:rPr lang="en-US" altLang="ja-JP" sz="2400" dirty="0"/>
              <a:t> </a:t>
            </a:r>
            <a:r>
              <a:rPr lang="ja-JP" altLang="en-US" sz="2400"/>
              <a:t>（断面積</a:t>
            </a:r>
            <a:r>
              <a:rPr lang="en-US" altLang="ja-JP" sz="2400" dirty="0"/>
              <a:t>A</a:t>
            </a:r>
            <a:r>
              <a:rPr lang="ja-JP" altLang="en-US" sz="2400"/>
              <a:t>）</a:t>
            </a:r>
            <a:endParaRPr lang="en-US" altLang="ja-JP" sz="2400" dirty="0"/>
          </a:p>
          <a:p>
            <a:r>
              <a:rPr lang="ja-JP" altLang="en-US" sz="2400"/>
              <a:t>水の総体積</a:t>
            </a:r>
            <a:r>
              <a:rPr lang="en-US" altLang="ja-JP" sz="2400" dirty="0"/>
              <a:t>V</a:t>
            </a:r>
            <a:endParaRPr kumimoji="1" lang="ja-JP" altLang="en-US" sz="2400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0F8C9CE5-B1F6-24D0-FFC1-B94BFD7FB5E1}"/>
              </a:ext>
            </a:extLst>
          </p:cNvPr>
          <p:cNvSpPr/>
          <p:nvPr/>
        </p:nvSpPr>
        <p:spPr>
          <a:xfrm>
            <a:off x="4881191" y="1761888"/>
            <a:ext cx="603355" cy="239442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6F63409-52FB-3D56-426E-B7FC0D23B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26" y="2450267"/>
            <a:ext cx="939800" cy="939800"/>
          </a:xfrm>
          <a:prstGeom prst="rect">
            <a:avLst/>
          </a:prstGeom>
        </p:spPr>
      </p:pic>
      <p:sp>
        <p:nvSpPr>
          <p:cNvPr id="17" name="円/楕円 16">
            <a:extLst>
              <a:ext uri="{FF2B5EF4-FFF2-40B4-BE49-F238E27FC236}">
                <a16:creationId xmlns:a16="http://schemas.microsoft.com/office/drawing/2014/main" id="{B5247343-93CC-674F-1958-066F3CF26132}"/>
              </a:ext>
            </a:extLst>
          </p:cNvPr>
          <p:cNvSpPr/>
          <p:nvPr/>
        </p:nvSpPr>
        <p:spPr>
          <a:xfrm>
            <a:off x="2220342" y="2060523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EF50F872-2267-A100-2CBC-85E4B29B1DBA}"/>
              </a:ext>
            </a:extLst>
          </p:cNvPr>
          <p:cNvSpPr/>
          <p:nvPr/>
        </p:nvSpPr>
        <p:spPr>
          <a:xfrm>
            <a:off x="2810576" y="2450267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7717DA8F-B7C3-076D-D135-59F5D2686107}"/>
              </a:ext>
            </a:extLst>
          </p:cNvPr>
          <p:cNvSpPr/>
          <p:nvPr/>
        </p:nvSpPr>
        <p:spPr>
          <a:xfrm>
            <a:off x="2255274" y="3108417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6007A433-E94B-7531-E07F-7F1B20333F6D}"/>
              </a:ext>
            </a:extLst>
          </p:cNvPr>
          <p:cNvSpPr/>
          <p:nvPr/>
        </p:nvSpPr>
        <p:spPr>
          <a:xfrm>
            <a:off x="3255992" y="1822414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878EB11E-E383-0884-FEBF-9FFEDF789FA5}"/>
              </a:ext>
            </a:extLst>
          </p:cNvPr>
          <p:cNvSpPr/>
          <p:nvPr/>
        </p:nvSpPr>
        <p:spPr>
          <a:xfrm>
            <a:off x="3200320" y="3364426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45619F8D-D6B6-8ECD-5B77-A4716EE79935}"/>
              </a:ext>
            </a:extLst>
          </p:cNvPr>
          <p:cNvSpPr/>
          <p:nvPr/>
        </p:nvSpPr>
        <p:spPr>
          <a:xfrm>
            <a:off x="4040756" y="2913545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7E9B86EC-206C-8F2F-8B5F-53F936B33A12}"/>
              </a:ext>
            </a:extLst>
          </p:cNvPr>
          <p:cNvSpPr/>
          <p:nvPr/>
        </p:nvSpPr>
        <p:spPr>
          <a:xfrm>
            <a:off x="4391544" y="1969626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F7E1FD29-005E-6C53-BE41-AAC92D3BB73D}"/>
              </a:ext>
            </a:extLst>
          </p:cNvPr>
          <p:cNvSpPr/>
          <p:nvPr/>
        </p:nvSpPr>
        <p:spPr>
          <a:xfrm>
            <a:off x="4758134" y="3571697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9C414226-5B6C-A65F-D481-12D9EDBCDF98}"/>
              </a:ext>
            </a:extLst>
          </p:cNvPr>
          <p:cNvSpPr/>
          <p:nvPr/>
        </p:nvSpPr>
        <p:spPr>
          <a:xfrm>
            <a:off x="4801156" y="2645139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40C5FA51-3840-B6C1-F919-F4B803C6A883}"/>
              </a:ext>
            </a:extLst>
          </p:cNvPr>
          <p:cNvSpPr/>
          <p:nvPr/>
        </p:nvSpPr>
        <p:spPr>
          <a:xfrm>
            <a:off x="1906829" y="1761888"/>
            <a:ext cx="603355" cy="23944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>
            <a:extLst>
              <a:ext uri="{FF2B5EF4-FFF2-40B4-BE49-F238E27FC236}">
                <a16:creationId xmlns:a16="http://schemas.microsoft.com/office/drawing/2014/main" id="{96CADA3B-32B5-33E3-3432-BB50C0520C98}"/>
              </a:ext>
            </a:extLst>
          </p:cNvPr>
          <p:cNvSpPr/>
          <p:nvPr/>
        </p:nvSpPr>
        <p:spPr>
          <a:xfrm>
            <a:off x="3394612" y="2764228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>
            <a:extLst>
              <a:ext uri="{FF2B5EF4-FFF2-40B4-BE49-F238E27FC236}">
                <a16:creationId xmlns:a16="http://schemas.microsoft.com/office/drawing/2014/main" id="{05273C75-1884-E558-D419-B7B7C6F65598}"/>
              </a:ext>
            </a:extLst>
          </p:cNvPr>
          <p:cNvSpPr/>
          <p:nvPr/>
        </p:nvSpPr>
        <p:spPr>
          <a:xfrm>
            <a:off x="2625086" y="3640280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>
            <a:extLst>
              <a:ext uri="{FF2B5EF4-FFF2-40B4-BE49-F238E27FC236}">
                <a16:creationId xmlns:a16="http://schemas.microsoft.com/office/drawing/2014/main" id="{0E8BDB4B-AE0B-64B3-DB5A-4B1E046269B8}"/>
              </a:ext>
            </a:extLst>
          </p:cNvPr>
          <p:cNvSpPr/>
          <p:nvPr/>
        </p:nvSpPr>
        <p:spPr>
          <a:xfrm>
            <a:off x="3845541" y="2316832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>
            <a:extLst>
              <a:ext uri="{FF2B5EF4-FFF2-40B4-BE49-F238E27FC236}">
                <a16:creationId xmlns:a16="http://schemas.microsoft.com/office/drawing/2014/main" id="{980D477C-136A-4CE1-716B-B6E27B11754A}"/>
              </a:ext>
            </a:extLst>
          </p:cNvPr>
          <p:cNvSpPr/>
          <p:nvPr/>
        </p:nvSpPr>
        <p:spPr>
          <a:xfrm>
            <a:off x="3127554" y="4456009"/>
            <a:ext cx="389744" cy="3897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30000">
                <a:srgbClr val="E9EEF8"/>
              </a:gs>
              <a:gs pos="8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2A051F02-A13C-BAA9-B787-8C23F511D76E}"/>
              </a:ext>
            </a:extLst>
          </p:cNvPr>
          <p:cNvSpPr/>
          <p:nvPr/>
        </p:nvSpPr>
        <p:spPr>
          <a:xfrm>
            <a:off x="99387" y="3961441"/>
            <a:ext cx="1806311" cy="180631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3F0142E-ABF2-887B-8F3A-675E36442485}"/>
              </a:ext>
            </a:extLst>
          </p:cNvPr>
          <p:cNvGrpSpPr/>
          <p:nvPr/>
        </p:nvGrpSpPr>
        <p:grpSpPr>
          <a:xfrm>
            <a:off x="239804" y="4093220"/>
            <a:ext cx="1546611" cy="1601999"/>
            <a:chOff x="239804" y="4093220"/>
            <a:chExt cx="1546611" cy="1601999"/>
          </a:xfrm>
        </p:grpSpPr>
        <p:sp>
          <p:nvSpPr>
            <p:cNvPr id="64" name="円/楕円 63">
              <a:extLst>
                <a:ext uri="{FF2B5EF4-FFF2-40B4-BE49-F238E27FC236}">
                  <a16:creationId xmlns:a16="http://schemas.microsoft.com/office/drawing/2014/main" id="{31732EEE-DEF0-5A56-308F-D0CB9B1F9EBB}"/>
                </a:ext>
              </a:extLst>
            </p:cNvPr>
            <p:cNvSpPr/>
            <p:nvPr/>
          </p:nvSpPr>
          <p:spPr>
            <a:xfrm rot="256124">
              <a:off x="489757" y="4093220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>
              <a:extLst>
                <a:ext uri="{FF2B5EF4-FFF2-40B4-BE49-F238E27FC236}">
                  <a16:creationId xmlns:a16="http://schemas.microsoft.com/office/drawing/2014/main" id="{33E592B4-D245-A627-E306-8A298721E229}"/>
                </a:ext>
              </a:extLst>
            </p:cNvPr>
            <p:cNvSpPr/>
            <p:nvPr/>
          </p:nvSpPr>
          <p:spPr>
            <a:xfrm rot="256124">
              <a:off x="722401" y="4466736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>
              <a:extLst>
                <a:ext uri="{FF2B5EF4-FFF2-40B4-BE49-F238E27FC236}">
                  <a16:creationId xmlns:a16="http://schemas.microsoft.com/office/drawing/2014/main" id="{52D1151F-4594-854F-A3D5-8B1E4798566B}"/>
                </a:ext>
              </a:extLst>
            </p:cNvPr>
            <p:cNvSpPr/>
            <p:nvPr/>
          </p:nvSpPr>
          <p:spPr>
            <a:xfrm rot="256124">
              <a:off x="1010492" y="4161816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>
              <a:extLst>
                <a:ext uri="{FF2B5EF4-FFF2-40B4-BE49-F238E27FC236}">
                  <a16:creationId xmlns:a16="http://schemas.microsoft.com/office/drawing/2014/main" id="{A964E47D-1D96-9BAC-8A3D-DF51981E6628}"/>
                </a:ext>
              </a:extLst>
            </p:cNvPr>
            <p:cNvSpPr/>
            <p:nvPr/>
          </p:nvSpPr>
          <p:spPr>
            <a:xfrm rot="256124">
              <a:off x="1421926" y="4427295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>
              <a:extLst>
                <a:ext uri="{FF2B5EF4-FFF2-40B4-BE49-F238E27FC236}">
                  <a16:creationId xmlns:a16="http://schemas.microsoft.com/office/drawing/2014/main" id="{74580FF4-257B-7F87-4627-D029AA3B0FBE}"/>
                </a:ext>
              </a:extLst>
            </p:cNvPr>
            <p:cNvSpPr/>
            <p:nvPr/>
          </p:nvSpPr>
          <p:spPr>
            <a:xfrm rot="5400000">
              <a:off x="239804" y="4690192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円/楕円 72">
              <a:extLst>
                <a:ext uri="{FF2B5EF4-FFF2-40B4-BE49-F238E27FC236}">
                  <a16:creationId xmlns:a16="http://schemas.microsoft.com/office/drawing/2014/main" id="{2C86F07F-F863-7000-924C-0F37D2B85855}"/>
                </a:ext>
              </a:extLst>
            </p:cNvPr>
            <p:cNvSpPr/>
            <p:nvPr/>
          </p:nvSpPr>
          <p:spPr>
            <a:xfrm rot="5400000">
              <a:off x="866278" y="5330730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円/楕円 73">
              <a:extLst>
                <a:ext uri="{FF2B5EF4-FFF2-40B4-BE49-F238E27FC236}">
                  <a16:creationId xmlns:a16="http://schemas.microsoft.com/office/drawing/2014/main" id="{EB35E81D-8C7A-BDF2-F2B9-FFFFC22BF62C}"/>
                </a:ext>
              </a:extLst>
            </p:cNvPr>
            <p:cNvSpPr/>
            <p:nvPr/>
          </p:nvSpPr>
          <p:spPr>
            <a:xfrm rot="256124">
              <a:off x="379284" y="5155329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円/楕円 74">
              <a:extLst>
                <a:ext uri="{FF2B5EF4-FFF2-40B4-BE49-F238E27FC236}">
                  <a16:creationId xmlns:a16="http://schemas.microsoft.com/office/drawing/2014/main" id="{3144CCEE-8C5D-6BFC-3207-AB75BDEF4C43}"/>
                </a:ext>
              </a:extLst>
            </p:cNvPr>
            <p:cNvSpPr/>
            <p:nvPr/>
          </p:nvSpPr>
          <p:spPr>
            <a:xfrm rot="256124">
              <a:off x="1353272" y="5065972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>
              <a:extLst>
                <a:ext uri="{FF2B5EF4-FFF2-40B4-BE49-F238E27FC236}">
                  <a16:creationId xmlns:a16="http://schemas.microsoft.com/office/drawing/2014/main" id="{0510E7EB-CABC-28F7-BF72-0D010E9BBA76}"/>
                </a:ext>
              </a:extLst>
            </p:cNvPr>
            <p:cNvSpPr/>
            <p:nvPr/>
          </p:nvSpPr>
          <p:spPr>
            <a:xfrm rot="5400000">
              <a:off x="837456" y="4919585"/>
              <a:ext cx="364489" cy="36448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50000">
                  <a:schemeClr val="tx2">
                    <a:lumMod val="10000"/>
                    <a:lumOff val="90000"/>
                    <a:shade val="67500"/>
                    <a:satMod val="115000"/>
                  </a:schemeClr>
                </a:gs>
                <a:gs pos="100000">
                  <a:schemeClr val="tx2">
                    <a:lumMod val="10000"/>
                    <a:lumOff val="9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7" name="円/楕円 76">
            <a:extLst>
              <a:ext uri="{FF2B5EF4-FFF2-40B4-BE49-F238E27FC236}">
                <a16:creationId xmlns:a16="http://schemas.microsoft.com/office/drawing/2014/main" id="{38847A29-AB07-21F6-41D6-779DFDDF531F}"/>
              </a:ext>
            </a:extLst>
          </p:cNvPr>
          <p:cNvSpPr/>
          <p:nvPr/>
        </p:nvSpPr>
        <p:spPr>
          <a:xfrm rot="256124">
            <a:off x="4010624" y="4855933"/>
            <a:ext cx="364489" cy="36448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E49EDE2-9880-5721-261D-FB08CB1B852F}"/>
              </a:ext>
            </a:extLst>
          </p:cNvPr>
          <p:cNvCxnSpPr/>
          <p:nvPr/>
        </p:nvCxnSpPr>
        <p:spPr>
          <a:xfrm>
            <a:off x="1289154" y="2959100"/>
            <a:ext cx="86440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8638B200-AE47-C55F-00FE-9A9CA7EE0755}"/>
              </a:ext>
            </a:extLst>
          </p:cNvPr>
          <p:cNvCxnSpPr>
            <a:cxnSpLocks/>
          </p:cNvCxnSpPr>
          <p:nvPr/>
        </p:nvCxnSpPr>
        <p:spPr>
          <a:xfrm flipH="1">
            <a:off x="1670999" y="3810324"/>
            <a:ext cx="272344" cy="3558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9C78E93A-D02D-2AD2-CDB4-5CE426E5D167}"/>
              </a:ext>
            </a:extLst>
          </p:cNvPr>
          <p:cNvSpPr txBox="1"/>
          <p:nvPr/>
        </p:nvSpPr>
        <p:spPr>
          <a:xfrm>
            <a:off x="175425" y="1622971"/>
            <a:ext cx="466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r>
              <a:rPr kumimoji="1" lang="ja-JP" altLang="en-US" sz="2800" b="1">
                <a:solidFill>
                  <a:srgbClr val="FF0000"/>
                </a:solidFill>
              </a:rPr>
              <a:t>．</a:t>
            </a:r>
            <a:endParaRPr lang="ja-JP" altLang="en-US" sz="280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AB47C645-D1BC-46C3-C32E-BC9C0EA37C92}"/>
              </a:ext>
            </a:extLst>
          </p:cNvPr>
          <p:cNvSpPr txBox="1"/>
          <p:nvPr/>
        </p:nvSpPr>
        <p:spPr>
          <a:xfrm>
            <a:off x="39118" y="5773221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重なりがないとする</a:t>
            </a:r>
            <a:endParaRPr kumimoji="1" lang="en-US" altLang="ja-JP" dirty="0"/>
          </a:p>
          <a:p>
            <a:r>
              <a:rPr lang="en-US" altLang="ja-JP" sz="1800" b="1" dirty="0">
                <a:solidFill>
                  <a:srgbClr val="00B050"/>
                </a:solidFill>
              </a:rPr>
              <a:t>N</a:t>
            </a:r>
            <a:r>
              <a:rPr lang="ja-JP" altLang="en-US" sz="1800" b="1">
                <a:solidFill>
                  <a:srgbClr val="00B050"/>
                </a:solidFill>
              </a:rPr>
              <a:t>粒</a:t>
            </a:r>
            <a:r>
              <a:rPr lang="en-US" altLang="ja-JP" sz="1800" b="1" dirty="0">
                <a:solidFill>
                  <a:srgbClr val="00B050"/>
                </a:solidFill>
              </a:rPr>
              <a:t>×</a:t>
            </a:r>
            <a:r>
              <a:rPr lang="ja-JP" altLang="en-US" sz="1800" b="1">
                <a:solidFill>
                  <a:srgbClr val="00B050"/>
                </a:solidFill>
              </a:rPr>
              <a:t>断面積</a:t>
            </a:r>
            <a:r>
              <a:rPr lang="en-US" altLang="ja-JP" sz="1800" b="1" dirty="0">
                <a:solidFill>
                  <a:srgbClr val="00B050"/>
                </a:solidFill>
              </a:rPr>
              <a:t>A</a:t>
            </a:r>
            <a:r>
              <a:rPr lang="ja-JP" altLang="en-US" sz="1800"/>
              <a:t>が</a:t>
            </a:r>
            <a:endParaRPr lang="en-US" altLang="ja-JP" sz="1800" dirty="0"/>
          </a:p>
          <a:p>
            <a:r>
              <a:rPr lang="ja-JP" altLang="en-US" sz="1800"/>
              <a:t>大きいと見にくい</a:t>
            </a:r>
            <a:endParaRPr lang="ja-JP" altLang="en-US"/>
          </a:p>
        </p:txBody>
      </p:sp>
      <p:sp>
        <p:nvSpPr>
          <p:cNvPr id="88" name="右矢印 87">
            <a:extLst>
              <a:ext uri="{FF2B5EF4-FFF2-40B4-BE49-F238E27FC236}">
                <a16:creationId xmlns:a16="http://schemas.microsoft.com/office/drawing/2014/main" id="{780A1F5E-2C20-9566-D111-20735140D099}"/>
              </a:ext>
            </a:extLst>
          </p:cNvPr>
          <p:cNvSpPr/>
          <p:nvPr/>
        </p:nvSpPr>
        <p:spPr>
          <a:xfrm>
            <a:off x="2491825" y="58575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F1DB8076-096D-8029-D2EB-D7FDCA302775}"/>
                  </a:ext>
                </a:extLst>
              </p:cNvPr>
              <p:cNvSpPr txBox="1"/>
              <p:nvPr/>
            </p:nvSpPr>
            <p:spPr>
              <a:xfrm>
                <a:off x="3450864" y="5673745"/>
                <a:ext cx="4217821" cy="1035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[N×A]=L</a:t>
                </a:r>
                <a:r>
                  <a:rPr kumimoji="1" lang="en-US" altLang="ja-JP" sz="2400" baseline="30000" dirty="0"/>
                  <a:t>2</a:t>
                </a:r>
                <a:r>
                  <a:rPr kumimoji="1" lang="ja-JP" altLang="en-US" sz="2400"/>
                  <a:t>，</a:t>
                </a:r>
                <a:r>
                  <a:rPr kumimoji="1" lang="en-US" altLang="ja-JP" sz="2400" dirty="0"/>
                  <a:t>[V]=L</a:t>
                </a:r>
                <a:r>
                  <a:rPr lang="en-US" altLang="ja-JP" sz="2400" baseline="30000" dirty="0"/>
                  <a:t>3</a:t>
                </a:r>
                <a:r>
                  <a:rPr lang="ja-JP" altLang="en-US" sz="2400"/>
                  <a:t>，</a:t>
                </a:r>
                <a:r>
                  <a:rPr kumimoji="1" lang="en-US" altLang="ja-JP" sz="2400" dirty="0"/>
                  <a:t> [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D</a:t>
                </a:r>
                <a:r>
                  <a:rPr kumimoji="1" lang="en-US" altLang="ja-JP" sz="2400" dirty="0"/>
                  <a:t>]=L</a:t>
                </a:r>
                <a:endParaRPr lang="en-US" altLang="ja-JP" sz="24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altLang="ja-JP" sz="2400" dirty="0"/>
                  <a:t> </a:t>
                </a:r>
                <a:r>
                  <a:rPr lang="ja-JP" altLang="en-US" sz="2400"/>
                  <a:t>より，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den>
                    </m:f>
                  </m:oMath>
                </a14:m>
                <a:endParaRPr lang="en-US" altLang="ja-JP" sz="2400" dirty="0"/>
              </a:p>
            </p:txBody>
          </p:sp>
        </mc:Choice>
        <mc:Fallback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F1DB8076-096D-8029-D2EB-D7FDCA302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64" y="5673745"/>
                <a:ext cx="4217821" cy="1035733"/>
              </a:xfrm>
              <a:prstGeom prst="rect">
                <a:avLst/>
              </a:prstGeom>
              <a:blipFill>
                <a:blip r:embed="rId5"/>
                <a:stretch>
                  <a:fillRect l="-2102" t="-3614" r="-1502" b="-60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右矢印 89">
            <a:extLst>
              <a:ext uri="{FF2B5EF4-FFF2-40B4-BE49-F238E27FC236}">
                <a16:creationId xmlns:a16="http://schemas.microsoft.com/office/drawing/2014/main" id="{14360C77-D6C6-CB7D-3F47-6180738CE6A8}"/>
              </a:ext>
            </a:extLst>
          </p:cNvPr>
          <p:cNvSpPr/>
          <p:nvPr/>
        </p:nvSpPr>
        <p:spPr>
          <a:xfrm>
            <a:off x="7668685" y="59270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736D09B-2FD6-3698-C94E-846D0031618E}"/>
              </a:ext>
            </a:extLst>
          </p:cNvPr>
          <p:cNvSpPr txBox="1"/>
          <p:nvPr/>
        </p:nvSpPr>
        <p:spPr>
          <a:xfrm>
            <a:off x="8986557" y="4383918"/>
            <a:ext cx="30780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V</a:t>
            </a:r>
            <a:r>
              <a:rPr kumimoji="1" lang="ja-JP" altLang="en-US" sz="2400"/>
              <a:t>：一定とすると，</a:t>
            </a:r>
            <a:endParaRPr kumimoji="1" lang="en-US" altLang="ja-JP" sz="2400" dirty="0"/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D</a:t>
            </a:r>
            <a:r>
              <a:rPr kumimoji="1" lang="ja-JP" altLang="en-US" sz="2400"/>
              <a:t>が小さいほど，</a:t>
            </a:r>
            <a:endParaRPr kumimoji="1" lang="en-US" altLang="ja-JP" sz="2400" dirty="0"/>
          </a:p>
          <a:p>
            <a:r>
              <a:rPr kumimoji="1" lang="en-US" altLang="ja-JP" sz="2400" dirty="0"/>
              <a:t>N×A</a:t>
            </a:r>
            <a:r>
              <a:rPr lang="ja-JP" altLang="en-US" sz="2400"/>
              <a:t>が大きくなる．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/>
              <a:t>∴</a:t>
            </a:r>
            <a:r>
              <a:rPr lang="en-US" altLang="ja-JP" sz="2400" dirty="0"/>
              <a:t> </a:t>
            </a:r>
            <a:r>
              <a:rPr lang="ja-JP" altLang="en-US" sz="2400"/>
              <a:t>霧の方が雨より</a:t>
            </a:r>
            <a:endParaRPr lang="en-US" altLang="ja-JP" sz="2400" dirty="0"/>
          </a:p>
          <a:p>
            <a:r>
              <a:rPr lang="ja-JP" altLang="en-US" sz="2400"/>
              <a:t>視程が短い．</a:t>
            </a:r>
            <a:endParaRPr kumimoji="1" lang="ja-JP" altLang="en-US" sz="240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CE04E7E-7478-80DA-D9A1-13BE76F68AF3}"/>
              </a:ext>
            </a:extLst>
          </p:cNvPr>
          <p:cNvSpPr txBox="1"/>
          <p:nvPr/>
        </p:nvSpPr>
        <p:spPr>
          <a:xfrm>
            <a:off x="776598" y="4484631"/>
            <a:ext cx="271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dirty="0"/>
              <a:t>A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777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153949-1D51-7742-ABF4-BC794F1A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326"/>
            <a:ext cx="11469189" cy="1071279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rgbClr val="00B0F0"/>
                </a:solidFill>
              </a:rPr>
              <a:t>Q3</a:t>
            </a:r>
            <a:r>
              <a:rPr kumimoji="1" lang="ja-JP" altLang="en-US" b="1">
                <a:solidFill>
                  <a:srgbClr val="00B0F0"/>
                </a:solidFill>
              </a:rPr>
              <a:t>．</a:t>
            </a:r>
            <a:r>
              <a:rPr kumimoji="1" lang="ja-JP" altLang="en-US"/>
              <a:t>どこまでも大きい鳥がいないのはなぜか</a:t>
            </a:r>
          </a:p>
        </p:txBody>
      </p:sp>
      <p:pic>
        <p:nvPicPr>
          <p:cNvPr id="5" name="コンテンツ プレースホルダー 4" descr="白いバックグラウンドの前に立っている鳥&#10;&#10;中程度の精度で自動的に生成された説明">
            <a:extLst>
              <a:ext uri="{FF2B5EF4-FFF2-40B4-BE49-F238E27FC236}">
                <a16:creationId xmlns:a16="http://schemas.microsoft.com/office/drawing/2014/main" id="{ECBFFE98-1A67-6748-B0B8-DB07C2007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17" y="1377163"/>
            <a:ext cx="5324393" cy="4351338"/>
          </a:xfrm>
        </p:spPr>
      </p:pic>
      <p:sp>
        <p:nvSpPr>
          <p:cNvPr id="6" name="下矢印 5">
            <a:extLst>
              <a:ext uri="{FF2B5EF4-FFF2-40B4-BE49-F238E27FC236}">
                <a16:creationId xmlns:a16="http://schemas.microsoft.com/office/drawing/2014/main" id="{8AE8D544-3A93-3441-A439-3683D869E141}"/>
              </a:ext>
            </a:extLst>
          </p:cNvPr>
          <p:cNvSpPr/>
          <p:nvPr/>
        </p:nvSpPr>
        <p:spPr>
          <a:xfrm>
            <a:off x="2293946" y="4187972"/>
            <a:ext cx="982133" cy="21336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15BDDB-E850-6045-9761-2EE1FCF954E1}"/>
              </a:ext>
            </a:extLst>
          </p:cNvPr>
          <p:cNvSpPr txBox="1"/>
          <p:nvPr/>
        </p:nvSpPr>
        <p:spPr>
          <a:xfrm>
            <a:off x="3276079" y="5798352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/>
              <a:t>体重</a:t>
            </a:r>
          </a:p>
        </p:txBody>
      </p:sp>
      <p:sp>
        <p:nvSpPr>
          <p:cNvPr id="8" name="上矢印 7">
            <a:extLst>
              <a:ext uri="{FF2B5EF4-FFF2-40B4-BE49-F238E27FC236}">
                <a16:creationId xmlns:a16="http://schemas.microsoft.com/office/drawing/2014/main" id="{6303AB33-C828-1D41-81B9-DC89F106D14D}"/>
              </a:ext>
            </a:extLst>
          </p:cNvPr>
          <p:cNvSpPr/>
          <p:nvPr/>
        </p:nvSpPr>
        <p:spPr>
          <a:xfrm>
            <a:off x="1629688" y="1855286"/>
            <a:ext cx="534390" cy="129441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上矢印 8">
            <a:extLst>
              <a:ext uri="{FF2B5EF4-FFF2-40B4-BE49-F238E27FC236}">
                <a16:creationId xmlns:a16="http://schemas.microsoft.com/office/drawing/2014/main" id="{C6671984-0AD2-A44E-8631-505690372C5A}"/>
              </a:ext>
            </a:extLst>
          </p:cNvPr>
          <p:cNvSpPr/>
          <p:nvPr/>
        </p:nvSpPr>
        <p:spPr>
          <a:xfrm>
            <a:off x="3905705" y="1855286"/>
            <a:ext cx="534390" cy="129441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FA47C8-EAC2-7F41-A20E-8C97A1669A5B}"/>
              </a:ext>
            </a:extLst>
          </p:cNvPr>
          <p:cNvSpPr txBox="1"/>
          <p:nvPr/>
        </p:nvSpPr>
        <p:spPr>
          <a:xfrm>
            <a:off x="4517085" y="2136087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solidFill>
                  <a:schemeClr val="bg1"/>
                </a:solidFill>
              </a:rPr>
              <a:t>揚力</a:t>
            </a:r>
            <a:endParaRPr kumimoji="1" lang="ja-JP" altLang="en-US" sz="2800"/>
          </a:p>
        </p:txBody>
      </p:sp>
      <p:sp>
        <p:nvSpPr>
          <p:cNvPr id="12" name="上矢印 11">
            <a:extLst>
              <a:ext uri="{FF2B5EF4-FFF2-40B4-BE49-F238E27FC236}">
                <a16:creationId xmlns:a16="http://schemas.microsoft.com/office/drawing/2014/main" id="{4E9BCB30-1D9E-CE42-871B-201F62240CDA}"/>
              </a:ext>
            </a:extLst>
          </p:cNvPr>
          <p:cNvSpPr/>
          <p:nvPr/>
        </p:nvSpPr>
        <p:spPr>
          <a:xfrm rot="5400000">
            <a:off x="3930791" y="3073880"/>
            <a:ext cx="307705" cy="1631649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  <a:highlight>
                <a:srgbClr val="FFFF00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C621E6-E155-9843-A4D3-B49E8BF71CD4}"/>
              </a:ext>
            </a:extLst>
          </p:cNvPr>
          <p:cNvSpPr txBox="1"/>
          <p:nvPr/>
        </p:nvSpPr>
        <p:spPr>
          <a:xfrm>
            <a:off x="4363086" y="4043557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飛行</a:t>
            </a:r>
            <a:endParaRPr kumimoji="1" lang="ja-JP" altLang="en-US" sz="28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CFC178-BEAC-7FFB-F7B9-464DBE64D1C3}"/>
              </a:ext>
            </a:extLst>
          </p:cNvPr>
          <p:cNvSpPr txBox="1"/>
          <p:nvPr/>
        </p:nvSpPr>
        <p:spPr>
          <a:xfrm>
            <a:off x="5448678" y="5543012"/>
            <a:ext cx="674479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600" b="1">
                <a:solidFill>
                  <a:srgbClr val="FF0000"/>
                </a:solidFill>
              </a:rPr>
              <a:t>考え方．</a:t>
            </a:r>
            <a:r>
              <a:rPr kumimoji="1" lang="ja-JP" altLang="en-US" sz="2600"/>
              <a:t>おおざっぱに，</a:t>
            </a:r>
            <a:endParaRPr kumimoji="1" lang="en-US" altLang="ja-JP" sz="2600" dirty="0"/>
          </a:p>
          <a:p>
            <a:r>
              <a:rPr kumimoji="1" lang="ja-JP" altLang="en-US" sz="2600"/>
              <a:t>飛行する鳥に働く力を考える．</a:t>
            </a:r>
            <a:endParaRPr kumimoji="1" lang="en-US" altLang="ja-JP" sz="2600" dirty="0"/>
          </a:p>
          <a:p>
            <a:r>
              <a:rPr lang="ja-JP" altLang="en-US" sz="2600"/>
              <a:t>　</a:t>
            </a:r>
            <a:r>
              <a:rPr kumimoji="1" lang="ja-JP" altLang="en-US" sz="2600"/>
              <a:t>長さの次元</a:t>
            </a:r>
            <a:r>
              <a:rPr kumimoji="1" lang="en-US" altLang="ja-JP" sz="2600" dirty="0"/>
              <a:t> </a:t>
            </a:r>
            <a:r>
              <a:rPr kumimoji="1" lang="en-US" altLang="ja-JP" sz="2600" b="1" dirty="0">
                <a:solidFill>
                  <a:srgbClr val="00B0F0"/>
                </a:solidFill>
              </a:rPr>
              <a:t>L</a:t>
            </a:r>
            <a:r>
              <a:rPr kumimoji="1" lang="en-US" altLang="ja-JP" sz="2600" dirty="0"/>
              <a:t> </a:t>
            </a:r>
            <a:r>
              <a:rPr kumimoji="1" lang="ja-JP" altLang="en-US" sz="2600"/>
              <a:t>の組み合わせだけで考える．</a:t>
            </a:r>
            <a:endParaRPr kumimoji="1" lang="en-US" altLang="ja-JP" sz="2600" dirty="0"/>
          </a:p>
        </p:txBody>
      </p:sp>
    </p:spTree>
    <p:extLst>
      <p:ext uri="{BB962C8B-B14F-4D97-AF65-F5344CB8AC3E}">
        <p14:creationId xmlns:p14="http://schemas.microsoft.com/office/powerpoint/2010/main" val="189892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153949-1D51-7742-ABF4-BC794F1A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326"/>
            <a:ext cx="11469189" cy="1071279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rgbClr val="00B0F0">
                    <a:alpha val="20000"/>
                  </a:srgbClr>
                </a:solidFill>
              </a:rPr>
              <a:t>Q3</a:t>
            </a:r>
            <a:r>
              <a:rPr kumimoji="1" lang="ja-JP" altLang="en-US" b="1">
                <a:solidFill>
                  <a:srgbClr val="00B0F0">
                    <a:alpha val="20000"/>
                  </a:srgbClr>
                </a:solidFill>
              </a:rPr>
              <a:t>．</a:t>
            </a:r>
            <a:r>
              <a:rPr kumimoji="1" lang="ja-JP" altLang="en-US">
                <a:solidFill>
                  <a:schemeClr val="tx1">
                    <a:alpha val="20000"/>
                  </a:schemeClr>
                </a:solidFill>
              </a:rPr>
              <a:t>どこまでも大きい鳥がいないのはなぜか</a:t>
            </a:r>
          </a:p>
        </p:txBody>
      </p:sp>
      <p:pic>
        <p:nvPicPr>
          <p:cNvPr id="5" name="コンテンツ プレースホルダー 4" descr="白いバックグラウンドの前に立っている鳥&#10;&#10;中程度の精度で自動的に生成された説明">
            <a:extLst>
              <a:ext uri="{FF2B5EF4-FFF2-40B4-BE49-F238E27FC236}">
                <a16:creationId xmlns:a16="http://schemas.microsoft.com/office/drawing/2014/main" id="{ECBFFE98-1A67-6748-B0B8-DB07C2007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3803" y="1825625"/>
            <a:ext cx="5324393" cy="4351338"/>
          </a:xfrm>
        </p:spPr>
      </p:pic>
      <p:sp>
        <p:nvSpPr>
          <p:cNvPr id="6" name="下矢印 5">
            <a:extLst>
              <a:ext uri="{FF2B5EF4-FFF2-40B4-BE49-F238E27FC236}">
                <a16:creationId xmlns:a16="http://schemas.microsoft.com/office/drawing/2014/main" id="{8AE8D544-3A93-3441-A439-3683D869E141}"/>
              </a:ext>
            </a:extLst>
          </p:cNvPr>
          <p:cNvSpPr/>
          <p:nvPr/>
        </p:nvSpPr>
        <p:spPr>
          <a:xfrm>
            <a:off x="5604932" y="4636434"/>
            <a:ext cx="982133" cy="21336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15BDDB-E850-6045-9761-2EE1FCF954E1}"/>
                  </a:ext>
                </a:extLst>
              </p:cNvPr>
              <p:cNvSpPr txBox="1"/>
              <p:nvPr/>
            </p:nvSpPr>
            <p:spPr>
              <a:xfrm>
                <a:off x="6587065" y="6246814"/>
                <a:ext cx="33945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800"/>
                  <a:t>体重は体積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sz="2800"/>
                  <a:t>に比例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15BDDB-E850-6045-9761-2EE1FCF95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065" y="6246814"/>
                <a:ext cx="3394519" cy="523220"/>
              </a:xfrm>
              <a:prstGeom prst="rect">
                <a:avLst/>
              </a:prstGeom>
              <a:blipFill>
                <a:blip r:embed="rId3"/>
                <a:stretch>
                  <a:fillRect l="-3731" t="-14286" r="-2985" b="-309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上矢印 7">
            <a:extLst>
              <a:ext uri="{FF2B5EF4-FFF2-40B4-BE49-F238E27FC236}">
                <a16:creationId xmlns:a16="http://schemas.microsoft.com/office/drawing/2014/main" id="{6303AB33-C828-1D41-81B9-DC89F106D14D}"/>
              </a:ext>
            </a:extLst>
          </p:cNvPr>
          <p:cNvSpPr/>
          <p:nvPr/>
        </p:nvSpPr>
        <p:spPr>
          <a:xfrm>
            <a:off x="4940674" y="2303748"/>
            <a:ext cx="534390" cy="129441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上矢印 8">
            <a:extLst>
              <a:ext uri="{FF2B5EF4-FFF2-40B4-BE49-F238E27FC236}">
                <a16:creationId xmlns:a16="http://schemas.microsoft.com/office/drawing/2014/main" id="{C6671984-0AD2-A44E-8631-505690372C5A}"/>
              </a:ext>
            </a:extLst>
          </p:cNvPr>
          <p:cNvSpPr/>
          <p:nvPr/>
        </p:nvSpPr>
        <p:spPr>
          <a:xfrm>
            <a:off x="7216691" y="2303748"/>
            <a:ext cx="534390" cy="129441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7FA47C8-EAC2-7F41-A20E-8C97A1669A5B}"/>
                  </a:ext>
                </a:extLst>
              </p:cNvPr>
              <p:cNvSpPr txBox="1"/>
              <p:nvPr/>
            </p:nvSpPr>
            <p:spPr>
              <a:xfrm>
                <a:off x="7601120" y="2584549"/>
                <a:ext cx="33945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800">
                    <a:solidFill>
                      <a:schemeClr val="bg1"/>
                    </a:solidFill>
                  </a:rPr>
                  <a:t>揚力は</a:t>
                </a:r>
                <a:r>
                  <a:rPr kumimoji="1" lang="ja-JP" altLang="en-US" sz="2800"/>
                  <a:t>面積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800"/>
                  <a:t>に比例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7FA47C8-EAC2-7F41-A20E-8C97A1669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120" y="2584549"/>
                <a:ext cx="3394519" cy="523220"/>
              </a:xfrm>
              <a:prstGeom prst="rect">
                <a:avLst/>
              </a:prstGeom>
              <a:blipFill>
                <a:blip r:embed="rId4"/>
                <a:stretch>
                  <a:fillRect l="-3358" t="-11905" r="-3358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>
            <a:extLst>
              <a:ext uri="{FF2B5EF4-FFF2-40B4-BE49-F238E27FC236}">
                <a16:creationId xmlns:a16="http://schemas.microsoft.com/office/drawing/2014/main" id="{44C5772A-47F7-0543-90E7-89CF06B63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28" y="1533483"/>
            <a:ext cx="2866508" cy="4080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FECA1DE-AD00-A543-B2FE-FDD70DE04776}"/>
                  </a:ext>
                </a:extLst>
              </p:cNvPr>
              <p:cNvSpPr txBox="1"/>
              <p:nvPr/>
            </p:nvSpPr>
            <p:spPr>
              <a:xfrm>
                <a:off x="54789" y="5915353"/>
                <a:ext cx="33727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sz="2800"/>
                  <a:t>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800"/>
                  <a:t>にいつか勝つ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FECA1DE-AD00-A543-B2FE-FDD70DE04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9" y="5915353"/>
                <a:ext cx="3372718" cy="523220"/>
              </a:xfrm>
              <a:prstGeom prst="rect">
                <a:avLst/>
              </a:prstGeom>
              <a:blipFill>
                <a:blip r:embed="rId6"/>
                <a:stretch>
                  <a:fillRect l="-1128" t="-11905" r="-3008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D033E81-F8B1-244D-93AA-434175537E3A}"/>
                  </a:ext>
                </a:extLst>
              </p:cNvPr>
              <p:cNvSpPr txBox="1"/>
              <p:nvPr/>
            </p:nvSpPr>
            <p:spPr>
              <a:xfrm>
                <a:off x="9298379" y="4598713"/>
                <a:ext cx="2838832" cy="120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3600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sz="3600" dirty="0"/>
              </a:p>
              <a:p>
                <a14:m>
                  <m:oMath xmlns:m="http://schemas.openxmlformats.org/officeDocument/2006/math">
                    <m:r>
                      <a:rPr lang="en-US" altLang="ja-JP" sz="3600" b="1" i="1" dirty="0">
                        <a:latin typeface="Cambria Math" panose="02040503050406030204" pitchFamily="18" charset="0"/>
                      </a:rPr>
                      <m:t>【</m:t>
                    </m:r>
                    <m:r>
                      <a:rPr lang="en-US" altLang="ja-JP" sz="3600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ja-JP" altLang="en-US" sz="3600"/>
                  <a:t>の不足</a:t>
                </a:r>
                <a:r>
                  <a:rPr lang="en-US" altLang="ja-JP" sz="3600" dirty="0"/>
                  <a:t>】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D033E81-F8B1-244D-93AA-434175537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379" y="4598713"/>
                <a:ext cx="2838832" cy="1209947"/>
              </a:xfrm>
              <a:prstGeom prst="rect">
                <a:avLst/>
              </a:prstGeom>
              <a:blipFill>
                <a:blip r:embed="rId7"/>
                <a:stretch>
                  <a:fillRect l="-4911" t="-6186" r="-2679" b="-175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上矢印 11">
            <a:extLst>
              <a:ext uri="{FF2B5EF4-FFF2-40B4-BE49-F238E27FC236}">
                <a16:creationId xmlns:a16="http://schemas.microsoft.com/office/drawing/2014/main" id="{4E9BCB30-1D9E-CE42-871B-201F62240CDA}"/>
              </a:ext>
            </a:extLst>
          </p:cNvPr>
          <p:cNvSpPr/>
          <p:nvPr/>
        </p:nvSpPr>
        <p:spPr>
          <a:xfrm rot="5400000">
            <a:off x="7241777" y="3522342"/>
            <a:ext cx="307705" cy="1631649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  <a:highlight>
                <a:srgbClr val="FFFF00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C621E6-E155-9843-A4D3-B49E8BF71CD4}"/>
              </a:ext>
            </a:extLst>
          </p:cNvPr>
          <p:cNvSpPr txBox="1"/>
          <p:nvPr/>
        </p:nvSpPr>
        <p:spPr>
          <a:xfrm>
            <a:off x="7674072" y="449201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飛行</a:t>
            </a:r>
            <a:endParaRPr kumimoji="1" lang="ja-JP" altLang="en-US" sz="280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3337A90-EABB-8642-AC0C-3EF73B24FC61}"/>
              </a:ext>
            </a:extLst>
          </p:cNvPr>
          <p:cNvSpPr/>
          <p:nvPr/>
        </p:nvSpPr>
        <p:spPr>
          <a:xfrm>
            <a:off x="9482265" y="4492019"/>
            <a:ext cx="2340428" cy="1423334"/>
          </a:xfrm>
          <a:prstGeom prst="rec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1AAB0F-71FF-7195-3EFC-2EE71BC6EB33}"/>
              </a:ext>
            </a:extLst>
          </p:cNvPr>
          <p:cNvSpPr txBox="1"/>
          <p:nvPr/>
        </p:nvSpPr>
        <p:spPr>
          <a:xfrm>
            <a:off x="3194398" y="1271873"/>
            <a:ext cx="466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r>
              <a:rPr kumimoji="1" lang="ja-JP" altLang="en-US" sz="2800" b="1">
                <a:solidFill>
                  <a:srgbClr val="FF0000"/>
                </a:solidFill>
              </a:rPr>
              <a:t>．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777027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153949-1D51-7742-ABF4-BC794F1A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10515600" cy="1325563"/>
          </a:xfrm>
        </p:spPr>
        <p:txBody>
          <a:bodyPr/>
          <a:lstStyle/>
          <a:p>
            <a:r>
              <a:rPr kumimoji="1" lang="en-US" altLang="ja-JP" b="1" dirty="0">
                <a:solidFill>
                  <a:srgbClr val="00B0F0"/>
                </a:solidFill>
              </a:rPr>
              <a:t>Q4</a:t>
            </a:r>
            <a:r>
              <a:rPr kumimoji="1" lang="ja-JP" altLang="en-US" b="1">
                <a:solidFill>
                  <a:srgbClr val="00B0F0"/>
                </a:solidFill>
              </a:rPr>
              <a:t>．</a:t>
            </a:r>
            <a:r>
              <a:rPr kumimoji="1" lang="ja-JP" altLang="en-US"/>
              <a:t>クジラはなぜ大きくなれるのか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54227F-DD0A-8241-BD00-4BF80B1B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1325563"/>
            <a:ext cx="9182100" cy="3835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856CB8-C648-35DC-E2B7-D1163068E9EF}"/>
              </a:ext>
            </a:extLst>
          </p:cNvPr>
          <p:cNvSpPr txBox="1"/>
          <p:nvPr/>
        </p:nvSpPr>
        <p:spPr>
          <a:xfrm>
            <a:off x="5072740" y="5505376"/>
            <a:ext cx="7119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考え方．</a:t>
            </a:r>
            <a:r>
              <a:rPr kumimoji="1" lang="ja-JP" altLang="en-US" sz="2800"/>
              <a:t>おおざっぱに，</a:t>
            </a:r>
            <a:endParaRPr kumimoji="1" lang="en-US" altLang="ja-JP" sz="2800" dirty="0"/>
          </a:p>
          <a:p>
            <a:r>
              <a:rPr kumimoji="1" lang="ja-JP" altLang="en-US" sz="2800"/>
              <a:t>浮上するクジラに働く力を考える．</a:t>
            </a:r>
            <a:endParaRPr kumimoji="1" lang="en-US" altLang="ja-JP" sz="2800" dirty="0"/>
          </a:p>
          <a:p>
            <a:r>
              <a:rPr lang="ja-JP" altLang="en-US" sz="2800"/>
              <a:t>　</a:t>
            </a:r>
            <a:r>
              <a:rPr kumimoji="1" lang="ja-JP" altLang="en-US" sz="2800"/>
              <a:t>長さの次元</a:t>
            </a:r>
            <a:r>
              <a:rPr kumimoji="1" lang="en-US" altLang="ja-JP" sz="2800" dirty="0"/>
              <a:t> </a:t>
            </a:r>
            <a:r>
              <a:rPr kumimoji="1" lang="en-US" altLang="ja-JP" sz="2800" b="1" dirty="0">
                <a:solidFill>
                  <a:srgbClr val="00B0F0"/>
                </a:solidFill>
              </a:rPr>
              <a:t>L</a:t>
            </a:r>
            <a:r>
              <a:rPr kumimoji="1" lang="en-US" altLang="ja-JP" sz="2800" dirty="0"/>
              <a:t> </a:t>
            </a:r>
            <a:r>
              <a:rPr kumimoji="1" lang="ja-JP" altLang="en-US" sz="2800"/>
              <a:t>の組み合わせだけで考える．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75011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A740D25-6B70-A143-8ACA-D88608849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68" y="2459847"/>
            <a:ext cx="8844883" cy="369454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153949-1D51-7742-ABF4-BC794F1A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83"/>
            <a:ext cx="9038650" cy="1209948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rgbClr val="00B0F0">
                    <a:alpha val="20000"/>
                  </a:srgbClr>
                </a:solidFill>
              </a:rPr>
              <a:t>Q4</a:t>
            </a:r>
            <a:r>
              <a:rPr kumimoji="1" lang="ja-JP" altLang="en-US" b="1">
                <a:solidFill>
                  <a:srgbClr val="00B0F0">
                    <a:alpha val="20000"/>
                  </a:srgbClr>
                </a:solidFill>
              </a:rPr>
              <a:t>．</a:t>
            </a:r>
            <a:r>
              <a:rPr kumimoji="1" lang="ja-JP" altLang="en-US">
                <a:solidFill>
                  <a:schemeClr val="tx1">
                    <a:alpha val="20000"/>
                  </a:schemeClr>
                </a:solidFill>
              </a:rPr>
              <a:t>クジラはなぜ大きくなれるのか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15BDDB-E850-6045-9761-2EE1FCF954E1}"/>
                  </a:ext>
                </a:extLst>
              </p:cNvPr>
              <p:cNvSpPr txBox="1"/>
              <p:nvPr/>
            </p:nvSpPr>
            <p:spPr>
              <a:xfrm>
                <a:off x="6008950" y="1868360"/>
                <a:ext cx="33945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800"/>
                  <a:t>浮力は体積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sz="2800"/>
                  <a:t>に比例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15BDDB-E850-6045-9761-2EE1FCF95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950" y="1868360"/>
                <a:ext cx="3394519" cy="523220"/>
              </a:xfrm>
              <a:prstGeom prst="rect">
                <a:avLst/>
              </a:prstGeom>
              <a:blipFill>
                <a:blip r:embed="rId4"/>
                <a:stretch>
                  <a:fillRect l="-3731" t="-9302" r="-2612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7FA47C8-EAC2-7F41-A20E-8C97A1669A5B}"/>
                  </a:ext>
                </a:extLst>
              </p:cNvPr>
              <p:cNvSpPr txBox="1"/>
              <p:nvPr/>
            </p:nvSpPr>
            <p:spPr>
              <a:xfrm>
                <a:off x="5829413" y="6162486"/>
                <a:ext cx="33945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800"/>
                  <a:t>抗力は面積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800"/>
                  <a:t>に比例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7FA47C8-EAC2-7F41-A20E-8C97A1669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413" y="6162486"/>
                <a:ext cx="3394519" cy="523220"/>
              </a:xfrm>
              <a:prstGeom prst="rect">
                <a:avLst/>
              </a:prstGeom>
              <a:blipFill>
                <a:blip r:embed="rId5"/>
                <a:stretch>
                  <a:fillRect l="-3717" t="-11905" r="-2602" b="-309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>
            <a:extLst>
              <a:ext uri="{FF2B5EF4-FFF2-40B4-BE49-F238E27FC236}">
                <a16:creationId xmlns:a16="http://schemas.microsoft.com/office/drawing/2014/main" id="{44C5772A-47F7-0543-90E7-89CF06B63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28" y="1533483"/>
            <a:ext cx="2866508" cy="4080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FECA1DE-AD00-A543-B2FE-FDD70DE04776}"/>
                  </a:ext>
                </a:extLst>
              </p:cNvPr>
              <p:cNvSpPr txBox="1"/>
              <p:nvPr/>
            </p:nvSpPr>
            <p:spPr>
              <a:xfrm>
                <a:off x="54789" y="5915353"/>
                <a:ext cx="30136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sz="2800"/>
                  <a:t>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800"/>
                  <a:t>に負けない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FECA1DE-AD00-A543-B2FE-FDD70DE04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9" y="5915353"/>
                <a:ext cx="3013646" cy="523220"/>
              </a:xfrm>
              <a:prstGeom prst="rect">
                <a:avLst/>
              </a:prstGeom>
              <a:blipFill>
                <a:blip r:embed="rId7"/>
                <a:stretch>
                  <a:fillRect l="-1261" t="-11905" r="-3361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328A68F-BF8D-3141-9893-60DF30207A53}"/>
                  </a:ext>
                </a:extLst>
              </p:cNvPr>
              <p:cNvSpPr txBox="1"/>
              <p:nvPr/>
            </p:nvSpPr>
            <p:spPr>
              <a:xfrm>
                <a:off x="9353168" y="427492"/>
                <a:ext cx="2838832" cy="120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3600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sz="3600" dirty="0"/>
              </a:p>
              <a:p>
                <a14:m>
                  <m:oMath xmlns:m="http://schemas.openxmlformats.org/officeDocument/2006/math">
                    <m:r>
                      <a:rPr lang="en-US" altLang="ja-JP" sz="3600" b="1" i="1" dirty="0">
                        <a:latin typeface="Cambria Math" panose="02040503050406030204" pitchFamily="18" charset="0"/>
                      </a:rPr>
                      <m:t>【</m:t>
                    </m:r>
                    <m:r>
                      <a:rPr lang="en-US" altLang="ja-JP" sz="3600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ja-JP" altLang="en-US" sz="3600"/>
                  <a:t>の余裕</a:t>
                </a:r>
                <a:r>
                  <a:rPr lang="en-US" altLang="ja-JP" sz="3600" dirty="0"/>
                  <a:t>】</a:t>
                </a: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328A68F-BF8D-3141-9893-60DF3020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168" y="427492"/>
                <a:ext cx="2838832" cy="1209947"/>
              </a:xfrm>
              <a:prstGeom prst="rect">
                <a:avLst/>
              </a:prstGeom>
              <a:blipFill>
                <a:blip r:embed="rId8"/>
                <a:stretch>
                  <a:fillRect l="-4444" t="-6186" r="-2222" b="-164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FC0477D-C609-854A-AC0E-981AC9A0D2FC}"/>
              </a:ext>
            </a:extLst>
          </p:cNvPr>
          <p:cNvSpPr/>
          <p:nvPr/>
        </p:nvSpPr>
        <p:spPr>
          <a:xfrm>
            <a:off x="9537054" y="320798"/>
            <a:ext cx="2340428" cy="1423334"/>
          </a:xfrm>
          <a:prstGeom prst="rec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EF507F-A109-4529-1B57-525E5C45E98A}"/>
              </a:ext>
            </a:extLst>
          </p:cNvPr>
          <p:cNvSpPr txBox="1"/>
          <p:nvPr/>
        </p:nvSpPr>
        <p:spPr>
          <a:xfrm>
            <a:off x="3283768" y="1787033"/>
            <a:ext cx="466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r>
              <a:rPr kumimoji="1" lang="ja-JP" altLang="en-US" sz="2800" b="1">
                <a:solidFill>
                  <a:srgbClr val="FF0000"/>
                </a:solidFill>
              </a:rPr>
              <a:t>．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36147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779849A-A309-6E41-B3E1-5E608ACF6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47905"/>
            <a:ext cx="4358707" cy="3653622"/>
          </a:xfrm>
          <a:prstGeom prst="rect">
            <a:avLst/>
          </a:prstGeom>
        </p:spPr>
      </p:pic>
      <p:pic>
        <p:nvPicPr>
          <p:cNvPr id="17" name="図 16" descr="森の中の山の景色&#10;&#10;自動的に生成された説明">
            <a:extLst>
              <a:ext uri="{FF2B5EF4-FFF2-40B4-BE49-F238E27FC236}">
                <a16:creationId xmlns:a16="http://schemas.microsoft.com/office/drawing/2014/main" id="{A791DCF9-C1EF-EE4B-98B2-5840076D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29" y="1747905"/>
            <a:ext cx="3465886" cy="3653622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D9F49A8C-76CA-BDD2-4074-C40D311AB7E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074400" cy="1257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B0F0"/>
                </a:solidFill>
              </a:rPr>
              <a:t>Q5</a:t>
            </a:r>
            <a:r>
              <a:rPr lang="ja-JP" altLang="en-US" sz="4000" b="1">
                <a:solidFill>
                  <a:srgbClr val="00B0F0"/>
                </a:solidFill>
              </a:rPr>
              <a:t>．</a:t>
            </a:r>
            <a:r>
              <a:rPr lang="ja-JP" altLang="en-US" sz="4000"/>
              <a:t>クジラのようなゾウはなぜいないのか？　</a:t>
            </a:r>
            <a:br>
              <a:rPr lang="en-US" altLang="ja-JP" sz="4000" dirty="0"/>
            </a:br>
            <a:r>
              <a:rPr lang="ja-JP" altLang="en-US" sz="4000"/>
              <a:t>どこまでも高い木はなぜないのか？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1B9286-C0CB-1CDE-2459-07E3EB3D1BD6}"/>
              </a:ext>
            </a:extLst>
          </p:cNvPr>
          <p:cNvSpPr txBox="1"/>
          <p:nvPr/>
        </p:nvSpPr>
        <p:spPr>
          <a:xfrm>
            <a:off x="5072740" y="5505376"/>
            <a:ext cx="7119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考え方．</a:t>
            </a:r>
            <a:r>
              <a:rPr kumimoji="1" lang="ja-JP" altLang="en-US" sz="2800"/>
              <a:t>ゾウや巨木に働く力は重力．</a:t>
            </a:r>
            <a:endParaRPr kumimoji="1" lang="en-US" altLang="ja-JP" sz="2800" dirty="0"/>
          </a:p>
          <a:p>
            <a:r>
              <a:rPr kumimoji="1" lang="ja-JP" altLang="en-US" sz="2800"/>
              <a:t>浮力も揚力もない！</a:t>
            </a:r>
            <a:endParaRPr kumimoji="1" lang="en-US" altLang="ja-JP" sz="2800" dirty="0"/>
          </a:p>
          <a:p>
            <a:r>
              <a:rPr lang="ja-JP" altLang="en-US" sz="2800"/>
              <a:t>　</a:t>
            </a:r>
            <a:r>
              <a:rPr kumimoji="1" lang="ja-JP" altLang="en-US" sz="2800"/>
              <a:t>長さの次元</a:t>
            </a:r>
            <a:r>
              <a:rPr kumimoji="1" lang="en-US" altLang="ja-JP" sz="2800" dirty="0"/>
              <a:t> </a:t>
            </a:r>
            <a:r>
              <a:rPr kumimoji="1" lang="en-US" altLang="ja-JP" sz="2800" b="1" dirty="0">
                <a:solidFill>
                  <a:srgbClr val="00B0F0"/>
                </a:solidFill>
              </a:rPr>
              <a:t>L</a:t>
            </a:r>
            <a:r>
              <a:rPr kumimoji="1" lang="en-US" altLang="ja-JP" sz="2800" dirty="0"/>
              <a:t> </a:t>
            </a:r>
            <a:r>
              <a:rPr kumimoji="1" lang="ja-JP" altLang="en-US" sz="2800"/>
              <a:t>の組み合わせだけで考える．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89420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779849A-A309-6E41-B3E1-5E608ACF6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47905"/>
            <a:ext cx="4358707" cy="365362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9064D66-900E-9848-BB2E-2E1C8AFC8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842" y="1747906"/>
            <a:ext cx="3316365" cy="3653622"/>
          </a:xfrm>
          <a:prstGeom prst="rect">
            <a:avLst/>
          </a:prstGeom>
        </p:spPr>
      </p:pic>
      <p:pic>
        <p:nvPicPr>
          <p:cNvPr id="17" name="図 16" descr="森の中の山の景色&#10;&#10;自動的に生成された説明">
            <a:extLst>
              <a:ext uri="{FF2B5EF4-FFF2-40B4-BE49-F238E27FC236}">
                <a16:creationId xmlns:a16="http://schemas.microsoft.com/office/drawing/2014/main" id="{A791DCF9-C1EF-EE4B-98B2-5840076D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15" y="3084266"/>
            <a:ext cx="3465886" cy="3653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998BC58-AF6F-774E-9954-BE0555BF672C}"/>
                  </a:ext>
                </a:extLst>
              </p:cNvPr>
              <p:cNvSpPr txBox="1"/>
              <p:nvPr/>
            </p:nvSpPr>
            <p:spPr>
              <a:xfrm>
                <a:off x="1055207" y="5544023"/>
                <a:ext cx="664797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/>
                  <a:t>世界一高い木（セコイア　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altLang="ja-JP" dirty="0"/>
                  <a:t>m</a:t>
                </a:r>
                <a:r>
                  <a:rPr lang="ja-JP" altLang="en-US" dirty="0"/>
                  <a:t>以上？</a:t>
                </a:r>
                <a:r>
                  <a:rPr lang="ja-JP" altLang="en-US"/>
                  <a:t>）</a:t>
                </a:r>
              </a:p>
              <a:p>
                <a:r>
                  <a:rPr lang="en" altLang="ja-JP" dirty="0"/>
                  <a:t>Photograph by Michael Nichols, National Geographic</a:t>
                </a:r>
                <a:endParaRPr lang="en" altLang="ja-JP" dirty="0">
                  <a:latin typeface="+mn-ea"/>
                </a:endParaRPr>
              </a:p>
              <a:p>
                <a:r>
                  <a:rPr lang="ja-JP" altLang="en-US" i="0" u="none" strike="noStrike">
                    <a:effectLst/>
                    <a:latin typeface="+mn-ea"/>
                  </a:rPr>
                  <a:t>米国カリフォルニア州のフンボルトレッドウッズ州立公園内で</a:t>
                </a:r>
                <a:endParaRPr lang="en-US" altLang="ja-JP" i="0" u="none" strike="noStrike" dirty="0">
                  <a:effectLst/>
                  <a:latin typeface="+mn-ea"/>
                </a:endParaRPr>
              </a:p>
              <a:p>
                <a:r>
                  <a:rPr lang="ja-JP" altLang="en-US" i="0" u="none" strike="noStrike">
                    <a:effectLst/>
                    <a:latin typeface="+mn-ea"/>
                  </a:rPr>
                  <a:t>最も広いセコイアの古木の森</a:t>
                </a:r>
                <a:endParaRPr kumimoji="1" lang="ja-JP" altLang="en-US">
                  <a:latin typeface="+mn-ea"/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998BC58-AF6F-774E-9954-BE0555BF6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07" y="5544023"/>
                <a:ext cx="6647974" cy="1200329"/>
              </a:xfrm>
              <a:prstGeom prst="rect">
                <a:avLst/>
              </a:prstGeom>
              <a:blipFill>
                <a:blip r:embed="rId5"/>
                <a:stretch>
                  <a:fillRect l="-763" t="-2105" b="-73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A6ABC646-E94E-3249-89EB-9507B87ED20A}"/>
              </a:ext>
            </a:extLst>
          </p:cNvPr>
          <p:cNvCxnSpPr>
            <a:stCxn id="18" idx="3"/>
          </p:cNvCxnSpPr>
          <p:nvPr/>
        </p:nvCxnSpPr>
        <p:spPr>
          <a:xfrm flipV="1">
            <a:off x="7703181" y="5695773"/>
            <a:ext cx="727141" cy="4484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041C735-DA02-A847-A832-C6FC0B26FDA7}"/>
                  </a:ext>
                </a:extLst>
              </p:cNvPr>
              <p:cNvSpPr txBox="1"/>
              <p:nvPr/>
            </p:nvSpPr>
            <p:spPr>
              <a:xfrm>
                <a:off x="8207078" y="1473381"/>
                <a:ext cx="4123038" cy="120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3600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sz="3600" dirty="0"/>
              </a:p>
              <a:p>
                <a14:m>
                  <m:oMath xmlns:m="http://schemas.openxmlformats.org/officeDocument/2006/math">
                    <m:r>
                      <a:rPr lang="en-US" altLang="ja-JP" sz="3600" b="1" i="1" dirty="0">
                        <a:latin typeface="Cambria Math" panose="02040503050406030204" pitchFamily="18" charset="0"/>
                      </a:rPr>
                      <m:t>【</m:t>
                    </m:r>
                    <m:r>
                      <a:rPr lang="en-US" altLang="ja-JP" sz="3600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ja-JP" altLang="en-US" sz="3600"/>
                  <a:t>の過不足</a:t>
                </a:r>
                <a:r>
                  <a:rPr lang="ja-JP" altLang="en-US" sz="3600">
                    <a:solidFill>
                      <a:srgbClr val="FF0000"/>
                    </a:solidFill>
                  </a:rPr>
                  <a:t>ゼロ</a:t>
                </a:r>
                <a:r>
                  <a:rPr lang="en-US" altLang="ja-JP" sz="3600" dirty="0"/>
                  <a:t>】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041C735-DA02-A847-A832-C6FC0B26F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078" y="1473381"/>
                <a:ext cx="4123038" cy="1209947"/>
              </a:xfrm>
              <a:prstGeom prst="rect">
                <a:avLst/>
              </a:prstGeom>
              <a:blipFill>
                <a:blip r:embed="rId6"/>
                <a:stretch>
                  <a:fillRect l="-3067" t="-7292" r="-3681" b="-177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F934215-027A-AB43-952B-68E67F2C0300}"/>
              </a:ext>
            </a:extLst>
          </p:cNvPr>
          <p:cNvSpPr/>
          <p:nvPr/>
        </p:nvSpPr>
        <p:spPr>
          <a:xfrm>
            <a:off x="8430322" y="1366687"/>
            <a:ext cx="3700521" cy="1423334"/>
          </a:xfrm>
          <a:prstGeom prst="rec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5FF5E0-ECF0-FB58-40D6-4B50F97A3C63}"/>
              </a:ext>
            </a:extLst>
          </p:cNvPr>
          <p:cNvSpPr txBox="1"/>
          <p:nvPr/>
        </p:nvSpPr>
        <p:spPr>
          <a:xfrm>
            <a:off x="378823" y="1264682"/>
            <a:ext cx="466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r>
              <a:rPr kumimoji="1" lang="ja-JP" altLang="en-US" sz="2800" b="1">
                <a:solidFill>
                  <a:srgbClr val="FF0000"/>
                </a:solidFill>
              </a:rPr>
              <a:t>．</a:t>
            </a:r>
            <a:endParaRPr lang="ja-JP" altLang="en-US" sz="280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9EF8E01-EF2E-75DC-ADD8-393EEA46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7114" cy="1257221"/>
          </a:xfrm>
        </p:spPr>
        <p:txBody>
          <a:bodyPr>
            <a:normAutofit fontScale="90000"/>
          </a:bodyPr>
          <a:lstStyle/>
          <a:p>
            <a:r>
              <a:rPr kumimoji="1" lang="en-US" altLang="ja-JP" sz="4400" b="1" dirty="0">
                <a:solidFill>
                  <a:srgbClr val="00B0F0">
                    <a:alpha val="20000"/>
                  </a:srgbClr>
                </a:solidFill>
              </a:rPr>
              <a:t>Q5</a:t>
            </a:r>
            <a:r>
              <a:rPr kumimoji="1" lang="ja-JP" altLang="en-US" sz="4400" b="1">
                <a:solidFill>
                  <a:srgbClr val="00B0F0">
                    <a:alpha val="20000"/>
                  </a:srgbClr>
                </a:solidFill>
              </a:rPr>
              <a:t>．</a:t>
            </a:r>
            <a:r>
              <a:rPr kumimoji="1" lang="ja-JP" altLang="en-US" sz="4400">
                <a:solidFill>
                  <a:schemeClr val="tx1">
                    <a:alpha val="20000"/>
                  </a:schemeClr>
                </a:solidFill>
              </a:rPr>
              <a:t>クジラのようなゾウはなぜいないのか？　</a:t>
            </a:r>
            <a:br>
              <a:rPr kumimoji="1" lang="en-US" altLang="ja-JP" sz="4400" dirty="0">
                <a:solidFill>
                  <a:schemeClr val="tx1">
                    <a:alpha val="20000"/>
                  </a:schemeClr>
                </a:solidFill>
              </a:rPr>
            </a:br>
            <a:r>
              <a:rPr kumimoji="1" lang="ja-JP" altLang="en-US" sz="4400">
                <a:solidFill>
                  <a:schemeClr val="tx1">
                    <a:alpha val="20000"/>
                  </a:schemeClr>
                </a:solidFill>
              </a:rPr>
              <a:t>どこまでも高い木はなぜないのか？</a:t>
            </a:r>
            <a:endParaRPr kumimoji="1" lang="ja-JP" altLang="en-US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1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17CC43-A7B5-036F-06BF-EDB02E91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altLang="ja-JP" b="1" dirty="0">
                <a:solidFill>
                  <a:srgbClr val="00B0F0"/>
                </a:solidFill>
              </a:rPr>
              <a:t>Q6</a:t>
            </a:r>
            <a:r>
              <a:rPr lang="ja-JP" altLang="en-US" b="1">
                <a:solidFill>
                  <a:srgbClr val="00B0F0"/>
                </a:solidFill>
              </a:rPr>
              <a:t>．</a:t>
            </a:r>
            <a:r>
              <a:rPr lang="ja-JP" altLang="en-US"/>
              <a:t>小動物を</a:t>
            </a:r>
            <a:r>
              <a:rPr lang="ja-JP" altLang="en-US" b="1">
                <a:solidFill>
                  <a:srgbClr val="00B050"/>
                </a:solidFill>
              </a:rPr>
              <a:t>相似拡大（巨大化）</a:t>
            </a:r>
            <a:r>
              <a:rPr lang="ja-JP" altLang="en-US"/>
              <a:t>したら，</a:t>
            </a:r>
            <a:br>
              <a:rPr lang="en-US" altLang="ja-JP" dirty="0"/>
            </a:br>
            <a:r>
              <a:rPr lang="ja-JP" altLang="en-US"/>
              <a:t>骨も相似拡大するか？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5E9FDD5-0B60-5A66-3A9C-3B712C181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" y="1690688"/>
            <a:ext cx="7683500" cy="1003300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4B6188-91DA-D7AE-244E-D5D1704E7CE6}"/>
              </a:ext>
            </a:extLst>
          </p:cNvPr>
          <p:cNvSpPr txBox="1"/>
          <p:nvPr/>
        </p:nvSpPr>
        <p:spPr>
          <a:xfrm>
            <a:off x="9699010" y="169068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棒はたわむ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9EDD075-593B-78E1-ABF8-5C5C055A1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2" y="2812832"/>
            <a:ext cx="4588873" cy="4045168"/>
          </a:xfrm>
          <a:prstGeom prst="rect">
            <a:avLst/>
          </a:prstGeom>
        </p:spPr>
      </p:pic>
      <p:sp>
        <p:nvSpPr>
          <p:cNvPr id="9" name="右矢印 8">
            <a:extLst>
              <a:ext uri="{FF2B5EF4-FFF2-40B4-BE49-F238E27FC236}">
                <a16:creationId xmlns:a16="http://schemas.microsoft.com/office/drawing/2014/main" id="{1499DD00-6525-ED44-5438-AB1B29CFCBD7}"/>
              </a:ext>
            </a:extLst>
          </p:cNvPr>
          <p:cNvSpPr/>
          <p:nvPr/>
        </p:nvSpPr>
        <p:spPr>
          <a:xfrm rot="10800000">
            <a:off x="8503920" y="17848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A1C0E06D-BFC4-5926-6318-A0E4CE678B95}"/>
              </a:ext>
            </a:extLst>
          </p:cNvPr>
          <p:cNvSpPr/>
          <p:nvPr/>
        </p:nvSpPr>
        <p:spPr>
          <a:xfrm rot="10800000">
            <a:off x="2641640" y="35098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0FDACD-DFDA-EA0D-E64B-EA3E29996386}"/>
              </a:ext>
            </a:extLst>
          </p:cNvPr>
          <p:cNvSpPr txBox="1"/>
          <p:nvPr/>
        </p:nvSpPr>
        <p:spPr>
          <a:xfrm>
            <a:off x="3926175" y="3429000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棒は</a:t>
            </a:r>
            <a:r>
              <a:rPr kumimoji="1" lang="ja-JP" altLang="en-US" sz="3600" b="1">
                <a:solidFill>
                  <a:srgbClr val="FF0000"/>
                </a:solidFill>
              </a:rPr>
              <a:t>自重でも</a:t>
            </a:r>
            <a:r>
              <a:rPr kumimoji="1" lang="ja-JP" altLang="en-US" sz="3600"/>
              <a:t>たわむ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15BE23C-9C03-143D-CD07-B60ABF7B76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08619" y="4778568"/>
            <a:ext cx="2176966" cy="77748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A04A3E4-BB68-F6AE-C8BF-26A73B2AA463}"/>
              </a:ext>
            </a:extLst>
          </p:cNvPr>
          <p:cNvSpPr txBox="1"/>
          <p:nvPr/>
        </p:nvSpPr>
        <p:spPr>
          <a:xfrm>
            <a:off x="7596411" y="6178768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小動物の骨は</a:t>
            </a:r>
            <a:r>
              <a:rPr kumimoji="1" lang="ja-JP" altLang="en-US" sz="2400">
                <a:solidFill>
                  <a:srgbClr val="00B050"/>
                </a:solidFill>
              </a:rPr>
              <a:t>相似拡大</a:t>
            </a:r>
            <a:r>
              <a:rPr kumimoji="1" lang="ja-JP" altLang="en-US" sz="2400"/>
              <a:t>するか？</a:t>
            </a:r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89218BFE-8442-F452-2747-2923973A8A87}"/>
              </a:ext>
            </a:extLst>
          </p:cNvPr>
          <p:cNvSpPr/>
          <p:nvPr/>
        </p:nvSpPr>
        <p:spPr>
          <a:xfrm rot="13437498">
            <a:off x="6647336" y="5703766"/>
            <a:ext cx="978408" cy="4846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77BF6E-90E9-58D9-1425-C0B111BE9C8F}"/>
              </a:ext>
            </a:extLst>
          </p:cNvPr>
          <p:cNvSpPr txBox="1"/>
          <p:nvPr/>
        </p:nvSpPr>
        <p:spPr>
          <a:xfrm>
            <a:off x="7931150" y="4912667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ガリレオ</a:t>
            </a:r>
            <a:r>
              <a:rPr kumimoji="1" lang="en-US" altLang="ja-JP" dirty="0"/>
              <a:t>『</a:t>
            </a:r>
            <a:r>
              <a:rPr lang="ja-JP" altLang="en-US"/>
              <a:t>新科学対話</a:t>
            </a:r>
            <a:r>
              <a:rPr lang="en-US" altLang="ja-JP" dirty="0"/>
              <a:t>』</a:t>
            </a:r>
            <a:r>
              <a:rPr lang="ja-JP" altLang="en-US"/>
              <a:t>の図から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28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17CC43-A7B5-036F-06BF-EDB02E91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altLang="ja-JP" b="1" dirty="0">
                <a:solidFill>
                  <a:srgbClr val="00B0F0">
                    <a:alpha val="20000"/>
                  </a:srgbClr>
                </a:solidFill>
              </a:rPr>
              <a:t>Q6</a:t>
            </a:r>
            <a:r>
              <a:rPr lang="ja-JP" altLang="en-US" b="1">
                <a:solidFill>
                  <a:srgbClr val="00B0F0">
                    <a:alpha val="20000"/>
                  </a:srgbClr>
                </a:solidFill>
              </a:rPr>
              <a:t>．</a:t>
            </a:r>
            <a:r>
              <a:rPr lang="ja-JP" altLang="en-US">
                <a:solidFill>
                  <a:schemeClr val="tx1">
                    <a:alpha val="20000"/>
                  </a:schemeClr>
                </a:solidFill>
              </a:rPr>
              <a:t>小動物を</a:t>
            </a:r>
            <a:r>
              <a:rPr lang="ja-JP" altLang="en-US" b="1">
                <a:solidFill>
                  <a:srgbClr val="00B050">
                    <a:alpha val="20000"/>
                  </a:srgbClr>
                </a:solidFill>
              </a:rPr>
              <a:t>相似拡大（巨大化）</a:t>
            </a:r>
            <a:r>
              <a:rPr lang="ja-JP" altLang="en-US">
                <a:solidFill>
                  <a:schemeClr val="tx1">
                    <a:alpha val="20000"/>
                  </a:schemeClr>
                </a:solidFill>
              </a:rPr>
              <a:t>したら，</a:t>
            </a:r>
            <a:br>
              <a:rPr lang="en-US" altLang="ja-JP" dirty="0">
                <a:solidFill>
                  <a:schemeClr val="tx1">
                    <a:alpha val="20000"/>
                  </a:schemeClr>
                </a:solidFill>
              </a:rPr>
            </a:br>
            <a:r>
              <a:rPr lang="ja-JP" altLang="en-US">
                <a:solidFill>
                  <a:schemeClr val="tx1">
                    <a:alpha val="20000"/>
                  </a:schemeClr>
                </a:solidFill>
              </a:rPr>
              <a:t>骨も相似拡大するか？</a:t>
            </a:r>
            <a:endParaRPr kumimoji="1" lang="ja-JP" altLang="en-US">
              <a:solidFill>
                <a:schemeClr val="tx1">
                  <a:alpha val="20000"/>
                </a:schemeClr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9EDD075-593B-78E1-ABF8-5C5C055A1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30" y="1980879"/>
            <a:ext cx="4588873" cy="404516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0FDACD-DFDA-EA0D-E64B-EA3E29996386}"/>
              </a:ext>
            </a:extLst>
          </p:cNvPr>
          <p:cNvSpPr txBox="1"/>
          <p:nvPr/>
        </p:nvSpPr>
        <p:spPr>
          <a:xfrm>
            <a:off x="1956623" y="1495268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棒は自重でたわむ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BC4F32-2902-4E8D-FF50-367FD5ADF51D}"/>
              </a:ext>
            </a:extLst>
          </p:cNvPr>
          <p:cNvSpPr txBox="1"/>
          <p:nvPr/>
        </p:nvSpPr>
        <p:spPr>
          <a:xfrm>
            <a:off x="137522" y="1421933"/>
            <a:ext cx="466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r>
              <a:rPr kumimoji="1" lang="ja-JP" altLang="en-US" sz="2800" b="1">
                <a:solidFill>
                  <a:srgbClr val="FF0000"/>
                </a:solidFill>
              </a:rPr>
              <a:t>．</a:t>
            </a:r>
            <a:endParaRPr lang="ja-JP" alt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BDFCB29-9D3A-54D4-B0F8-7490BE606577}"/>
                  </a:ext>
                </a:extLst>
              </p:cNvPr>
              <p:cNvSpPr txBox="1"/>
              <p:nvPr/>
            </p:nvSpPr>
            <p:spPr>
              <a:xfrm>
                <a:off x="2978301" y="2195785"/>
                <a:ext cx="2268095" cy="61555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1" lang="ja-JP" altLang="en-US" sz="400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BDFCB29-9D3A-54D4-B0F8-7490BE606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301" y="2195785"/>
                <a:ext cx="2268095" cy="615553"/>
              </a:xfrm>
              <a:prstGeom prst="rect">
                <a:avLst/>
              </a:prstGeom>
              <a:blipFill>
                <a:blip r:embed="rId3"/>
                <a:stretch>
                  <a:fillRect t="-2000" b="-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A16DBED-0430-1C05-94B6-06CC7D7F6713}"/>
                  </a:ext>
                </a:extLst>
              </p:cNvPr>
              <p:cNvSpPr txBox="1"/>
              <p:nvPr/>
            </p:nvSpPr>
            <p:spPr>
              <a:xfrm>
                <a:off x="3564219" y="2918226"/>
                <a:ext cx="4214145" cy="739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ja-JP" altLang="en-US" sz="2400" i="1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r>
                  <a:rPr lang="ja-JP" altLang="en-US" sz="2400" b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棒の特徴</a:t>
                </a:r>
                <a:r>
                  <a:rPr lang="ja-JP" altLang="en-US" sz="2400">
                    <a:latin typeface="Cambria Math" panose="02040503050406030204" pitchFamily="18" charset="0"/>
                  </a:rPr>
                  <a:t>（密度と弾性）</a:t>
                </a:r>
                <a:endParaRPr lang="en-US" altLang="ja-JP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ja-JP" altLang="en-US" sz="2400" i="1" dirty="0">
                          <a:latin typeface="Cambria Math" panose="02040503050406030204" pitchFamily="18" charset="0"/>
                        </a:rPr>
                        <m:t>と</m:t>
                      </m:r>
                      <m:r>
                        <a:rPr lang="ja-JP" altLang="en-US" sz="2400" i="1" smtClean="0">
                          <a:latin typeface="Cambria Math" panose="02040503050406030204" pitchFamily="18" charset="0"/>
                        </a:rPr>
                        <m:t>重力</m:t>
                      </m:r>
                      <m:r>
                        <a:rPr lang="ja-JP" altLang="en-US" sz="2400" i="1">
                          <a:latin typeface="Cambria Math" panose="02040503050406030204" pitchFamily="18" charset="0"/>
                        </a:rPr>
                        <m:t>加速度</m:t>
                      </m:r>
                      <m:r>
                        <a:rPr lang="ja-JP" altLang="en-US" sz="2400" i="1" smtClean="0">
                          <a:latin typeface="Cambria Math" panose="02040503050406030204" pitchFamily="18" charset="0"/>
                        </a:rPr>
                        <m:t>から</m:t>
                      </m:r>
                      <m:r>
                        <a:rPr lang="ja-JP" altLang="en-US" sz="2400" i="1">
                          <a:latin typeface="Cambria Math" panose="02040503050406030204" pitchFamily="18" charset="0"/>
                        </a:rPr>
                        <m:t>決まる</m:t>
                      </m:r>
                      <m:r>
                        <a:rPr lang="ja-JP" altLang="en-US" sz="2400" i="1" smtClean="0">
                          <a:latin typeface="Cambria Math" panose="02040503050406030204" pitchFamily="18" charset="0"/>
                        </a:rPr>
                        <m:t>量</m:t>
                      </m:r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A16DBED-0430-1C05-94B6-06CC7D7F6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219" y="2918226"/>
                <a:ext cx="4214145" cy="739883"/>
              </a:xfrm>
              <a:prstGeom prst="rect">
                <a:avLst/>
              </a:prstGeom>
              <a:blipFill>
                <a:blip r:embed="rId4"/>
                <a:stretch>
                  <a:fillRect l="-3003" t="-11864" b="-118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9DBC83D-875A-F457-7143-1FD194D712B0}"/>
                  </a:ext>
                </a:extLst>
              </p:cNvPr>
              <p:cNvSpPr txBox="1"/>
              <p:nvPr/>
            </p:nvSpPr>
            <p:spPr>
              <a:xfrm>
                <a:off x="4205534" y="3763411"/>
                <a:ext cx="1754904" cy="1060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kumimoji="1" lang="en-US" altLang="ja-JP" sz="2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9DBC83D-875A-F457-7143-1FD194D71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534" y="3763411"/>
                <a:ext cx="1754904" cy="1060803"/>
              </a:xfrm>
              <a:prstGeom prst="rect">
                <a:avLst/>
              </a:prstGeom>
              <a:blipFill>
                <a:blip r:embed="rId5"/>
                <a:stretch>
                  <a:fillRect r="-3597" b="-95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円/楕円 24">
            <a:extLst>
              <a:ext uri="{FF2B5EF4-FFF2-40B4-BE49-F238E27FC236}">
                <a16:creationId xmlns:a16="http://schemas.microsoft.com/office/drawing/2014/main" id="{B64DA27B-68F6-0A51-D742-61357AB898E4}"/>
              </a:ext>
            </a:extLst>
          </p:cNvPr>
          <p:cNvSpPr/>
          <p:nvPr/>
        </p:nvSpPr>
        <p:spPr>
          <a:xfrm>
            <a:off x="603684" y="1671841"/>
            <a:ext cx="914400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6AB93DF3-BD94-9900-851F-AE708F145DFC}"/>
              </a:ext>
            </a:extLst>
          </p:cNvPr>
          <p:cNvSpPr/>
          <p:nvPr/>
        </p:nvSpPr>
        <p:spPr>
          <a:xfrm>
            <a:off x="-170387" y="3490877"/>
            <a:ext cx="914400" cy="914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572F5986-9A40-4D1A-A3AB-34F5025DA0D8}"/>
              </a:ext>
            </a:extLst>
          </p:cNvPr>
          <p:cNvGrpSpPr/>
          <p:nvPr/>
        </p:nvGrpSpPr>
        <p:grpSpPr>
          <a:xfrm>
            <a:off x="603684" y="738936"/>
            <a:ext cx="11730136" cy="6095524"/>
            <a:chOff x="603684" y="738936"/>
            <a:chExt cx="11730136" cy="6095524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377BF6E-90E9-58D9-1425-C0B111BE9C8F}"/>
                </a:ext>
              </a:extLst>
            </p:cNvPr>
            <p:cNvSpPr txBox="1"/>
            <p:nvPr/>
          </p:nvSpPr>
          <p:spPr>
            <a:xfrm>
              <a:off x="7976176" y="3492935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ガリレオ</a:t>
              </a:r>
              <a:r>
                <a:rPr kumimoji="1" lang="en-US" altLang="ja-JP" dirty="0"/>
                <a:t>『</a:t>
              </a:r>
              <a:r>
                <a:rPr lang="ja-JP" altLang="en-US"/>
                <a:t>新科学対話</a:t>
              </a:r>
              <a:r>
                <a:rPr lang="en-US" altLang="ja-JP" dirty="0"/>
                <a:t>』</a:t>
              </a:r>
              <a:r>
                <a:rPr lang="ja-JP" altLang="en-US"/>
                <a:t>の図から</a:t>
              </a:r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34AE102-6F7D-116E-2EC2-EE2B8E97215F}"/>
                    </a:ext>
                  </a:extLst>
                </p:cNvPr>
                <p:cNvSpPr txBox="1"/>
                <p:nvPr/>
              </p:nvSpPr>
              <p:spPr>
                <a:xfrm>
                  <a:off x="7753441" y="738936"/>
                  <a:ext cx="4177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2400">
                      <a:latin typeface="+mn-ea"/>
                    </a:rPr>
                    <a:t>骨の長さ</a:t>
                  </a:r>
                  <a:r>
                    <a:rPr kumimoji="1" lang="en-US" altLang="ja-JP" sz="2400" dirty="0"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a14:m>
                  <a:r>
                    <a:rPr kumimoji="1" lang="en-US" altLang="ja-JP" sz="2400" dirty="0">
                      <a:latin typeface="+mn-ea"/>
                    </a:rPr>
                    <a:t> </a:t>
                  </a:r>
                  <a:r>
                    <a:rPr kumimoji="1" lang="ja-JP" altLang="en-US" sz="2400">
                      <a:latin typeface="+mn-ea"/>
                    </a:rPr>
                    <a:t>を</a:t>
                  </a:r>
                  <a14:m>
                    <m:oMath xmlns:m="http://schemas.openxmlformats.org/officeDocument/2006/math">
                      <m:r>
                        <a:rPr kumimoji="1" lang="en-US" altLang="ja-JP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kumimoji="1" lang="ja-JP" altLang="en-US" sz="2400" b="1">
                      <a:solidFill>
                        <a:srgbClr val="FF0000"/>
                      </a:solidFill>
                      <a:latin typeface="+mn-ea"/>
                    </a:rPr>
                    <a:t>倍</a:t>
                  </a:r>
                  <a:r>
                    <a:rPr kumimoji="1" lang="ja-JP" altLang="en-US" sz="2400">
                      <a:latin typeface="+mn-ea"/>
                    </a:rPr>
                    <a:t>にしたら･･･</a:t>
                  </a:r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34AE102-6F7D-116E-2EC2-EE2B8E9721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3441" y="738936"/>
                  <a:ext cx="4177875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424" t="-10811" r="-1818" b="-297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5DABC3A-EB11-C4EF-FC00-DDA446350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884967" y="1083074"/>
              <a:ext cx="3843370" cy="233944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0A06267E-A875-C9D8-CEEA-2B23BEA8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4934" y="4015130"/>
              <a:ext cx="3909636" cy="22198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DE14B0A9-11AB-878D-C2F4-E6A75D0BE1B3}"/>
                    </a:ext>
                  </a:extLst>
                </p:cNvPr>
                <p:cNvSpPr txBox="1"/>
                <p:nvPr/>
              </p:nvSpPr>
              <p:spPr>
                <a:xfrm>
                  <a:off x="6547108" y="6337336"/>
                  <a:ext cx="5786712" cy="4971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2400">
                      <a:latin typeface="+mn-ea"/>
                    </a:rPr>
                    <a:t>直径</a:t>
                  </a:r>
                  <a:r>
                    <a:rPr lang="ja-JP" altLang="en-US" sz="2400">
                      <a:latin typeface="+mn-ea"/>
                    </a:rPr>
                    <a:t>は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ja-JP" alt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e>
                      </m:rad>
                      <m:r>
                        <a:rPr lang="en-US" altLang="ja-JP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≒</m:t>
                      </m:r>
                      <m:r>
                        <a:rPr lang="en-US" altLang="ja-JP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ja-JP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ja-JP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n-ea"/>
                    </a:rPr>
                    <a:t> </a:t>
                  </a:r>
                  <a:r>
                    <a:rPr kumimoji="1" lang="ja-JP" altLang="en-US" sz="2400" b="1">
                      <a:solidFill>
                        <a:srgbClr val="FF0000"/>
                      </a:solidFill>
                      <a:latin typeface="+mn-ea"/>
                    </a:rPr>
                    <a:t>倍</a:t>
                  </a:r>
                  <a:r>
                    <a:rPr kumimoji="1" lang="ja-JP" altLang="en-US" sz="2400">
                      <a:latin typeface="+mn-ea"/>
                    </a:rPr>
                    <a:t>にしないとならない</a:t>
                  </a: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DE14B0A9-11AB-878D-C2F4-E6A75D0BE1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7108" y="6337336"/>
                  <a:ext cx="5786712" cy="497124"/>
                </a:xfrm>
                <a:prstGeom prst="rect">
                  <a:avLst/>
                </a:prstGeom>
                <a:blipFill>
                  <a:blip r:embed="rId9"/>
                  <a:stretch>
                    <a:fillRect l="-1751" t="-2500" b="-2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29D7708-BBC3-DF08-F002-65351521D93A}"/>
                </a:ext>
              </a:extLst>
            </p:cNvPr>
            <p:cNvSpPr txBox="1"/>
            <p:nvPr/>
          </p:nvSpPr>
          <p:spPr>
            <a:xfrm>
              <a:off x="603684" y="6401232"/>
              <a:ext cx="4801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ドラえもんの「ビッグライト」はありえない</a:t>
              </a:r>
            </a:p>
          </p:txBody>
        </p:sp>
        <p:sp>
          <p:nvSpPr>
            <p:cNvPr id="30" name="右矢印 29">
              <a:extLst>
                <a:ext uri="{FF2B5EF4-FFF2-40B4-BE49-F238E27FC236}">
                  <a16:creationId xmlns:a16="http://schemas.microsoft.com/office/drawing/2014/main" id="{BF74BC6A-57EC-A110-89B0-343B954675F1}"/>
                </a:ext>
              </a:extLst>
            </p:cNvPr>
            <p:cNvSpPr/>
            <p:nvPr/>
          </p:nvSpPr>
          <p:spPr>
            <a:xfrm>
              <a:off x="5471234" y="6343582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80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1F966E-41ED-31FF-19ED-CA4EF873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63"/>
            <a:ext cx="10515600" cy="1325563"/>
          </a:xfrm>
        </p:spPr>
        <p:txBody>
          <a:bodyPr/>
          <a:lstStyle/>
          <a:p>
            <a:r>
              <a:rPr kumimoji="1" lang="ja-JP" altLang="en-US"/>
              <a:t>量と次元</a:t>
            </a:r>
          </a:p>
        </p:txBody>
      </p:sp>
      <p:pic>
        <p:nvPicPr>
          <p:cNvPr id="9" name="図 8" descr="木製床の上にあるベンチ&#10;&#10;低い精度で自動的に生成された説明">
            <a:extLst>
              <a:ext uri="{FF2B5EF4-FFF2-40B4-BE49-F238E27FC236}">
                <a16:creationId xmlns:a16="http://schemas.microsoft.com/office/drawing/2014/main" id="{AB6E38BF-4AB6-5D92-4B54-08AD22CC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16" y="1158889"/>
            <a:ext cx="2923931" cy="192045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8C34F7-4671-757E-F1C3-39F08D196613}"/>
              </a:ext>
            </a:extLst>
          </p:cNvPr>
          <p:cNvSpPr txBox="1"/>
          <p:nvPr/>
        </p:nvSpPr>
        <p:spPr>
          <a:xfrm>
            <a:off x="1177765" y="32420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メートル原器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72E6DF4-4D5B-AAC9-DC4F-4FBFAE057728}"/>
              </a:ext>
            </a:extLst>
          </p:cNvPr>
          <p:cNvGrpSpPr/>
          <p:nvPr/>
        </p:nvGrpSpPr>
        <p:grpSpPr>
          <a:xfrm>
            <a:off x="4549189" y="1175341"/>
            <a:ext cx="7030995" cy="2303623"/>
            <a:chOff x="4363994" y="4432281"/>
            <a:chExt cx="7030995" cy="2303623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2D1B345-1D11-4EB6-8190-D357FA82D303}"/>
                </a:ext>
              </a:extLst>
            </p:cNvPr>
            <p:cNvSpPr/>
            <p:nvPr/>
          </p:nvSpPr>
          <p:spPr>
            <a:xfrm>
              <a:off x="4363995" y="4912630"/>
              <a:ext cx="2965622" cy="395416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11968FFF-947A-5628-BC75-55D6A7F528E7}"/>
                </a:ext>
              </a:extLst>
            </p:cNvPr>
            <p:cNvSpPr/>
            <p:nvPr/>
          </p:nvSpPr>
          <p:spPr>
            <a:xfrm>
              <a:off x="4363994" y="5823859"/>
              <a:ext cx="7030995" cy="395416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D75D2DA-F5D2-435F-46B2-33F189438F52}"/>
                </a:ext>
              </a:extLst>
            </p:cNvPr>
            <p:cNvSpPr txBox="1"/>
            <p:nvPr/>
          </p:nvSpPr>
          <p:spPr>
            <a:xfrm>
              <a:off x="4600311" y="4470058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/>
                <a:t>基準となる量（単位）</a:t>
              </a:r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0E0F5C63-D2F5-DF68-CFED-9AB9B38F81FF}"/>
                </a:ext>
              </a:extLst>
            </p:cNvPr>
            <p:cNvSpPr txBox="1"/>
            <p:nvPr/>
          </p:nvSpPr>
          <p:spPr>
            <a:xfrm>
              <a:off x="6995807" y="636657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対象となる量</a:t>
              </a:r>
            </a:p>
          </p:txBody>
        </p:sp>
        <p:sp>
          <p:nvSpPr>
            <p:cNvPr id="26" name="屈折矢印 25">
              <a:extLst>
                <a:ext uri="{FF2B5EF4-FFF2-40B4-BE49-F238E27FC236}">
                  <a16:creationId xmlns:a16="http://schemas.microsoft.com/office/drawing/2014/main" id="{23D03D44-EAFF-77A3-EAB7-B6AC8A51BAFC}"/>
                </a:ext>
              </a:extLst>
            </p:cNvPr>
            <p:cNvSpPr/>
            <p:nvPr/>
          </p:nvSpPr>
          <p:spPr>
            <a:xfrm flipV="1">
              <a:off x="7780637" y="4654724"/>
              <a:ext cx="1227439" cy="1021838"/>
            </a:xfrm>
            <a:prstGeom prst="bent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5996C48-0769-7FA5-D12B-FF8F3C291B59}"/>
                </a:ext>
              </a:extLst>
            </p:cNvPr>
            <p:cNvSpPr txBox="1"/>
            <p:nvPr/>
          </p:nvSpPr>
          <p:spPr>
            <a:xfrm>
              <a:off x="9008076" y="443228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/>
                <a:t>単位の何倍か？</a:t>
              </a:r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D791F28-AE15-C4A7-FD7D-22CDA313E3C2}"/>
              </a:ext>
            </a:extLst>
          </p:cNvPr>
          <p:cNvSpPr txBox="1"/>
          <p:nvPr/>
        </p:nvSpPr>
        <p:spPr>
          <a:xfrm>
            <a:off x="5817917" y="225531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>
                <a:solidFill>
                  <a:srgbClr val="00B050"/>
                </a:solidFill>
              </a:rPr>
              <a:t>量＝数値</a:t>
            </a:r>
            <a:r>
              <a:rPr kumimoji="1" lang="en-US" altLang="ja-JP" sz="4800" b="1" dirty="0">
                <a:solidFill>
                  <a:srgbClr val="00B050"/>
                </a:solidFill>
              </a:rPr>
              <a:t>×</a:t>
            </a:r>
            <a:r>
              <a:rPr kumimoji="1" lang="ja-JP" altLang="en-US" sz="4800" b="1">
                <a:solidFill>
                  <a:srgbClr val="00B050"/>
                </a:solidFill>
              </a:rPr>
              <a:t>単位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4B93810-517B-5F87-4EA8-0E0A9EA7755C}"/>
              </a:ext>
            </a:extLst>
          </p:cNvPr>
          <p:cNvSpPr txBox="1"/>
          <p:nvPr/>
        </p:nvSpPr>
        <p:spPr>
          <a:xfrm>
            <a:off x="187165" y="3784504"/>
            <a:ext cx="10370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A=100m </a:t>
            </a:r>
            <a:r>
              <a:rPr kumimoji="1" lang="ja-JP" altLang="en-US" sz="3200" b="1">
                <a:solidFill>
                  <a:srgbClr val="00B0F0"/>
                </a:solidFill>
              </a:rPr>
              <a:t>と</a:t>
            </a:r>
            <a:r>
              <a:rPr kumimoji="1" lang="en-US" altLang="ja-JP" sz="3200" b="1" dirty="0">
                <a:solidFill>
                  <a:srgbClr val="00B0F0"/>
                </a:solidFill>
              </a:rPr>
              <a:t> B=100kg </a:t>
            </a:r>
            <a:r>
              <a:rPr kumimoji="1" lang="ja-JP" altLang="en-US" sz="3200" b="1">
                <a:solidFill>
                  <a:srgbClr val="00B0F0"/>
                </a:solidFill>
              </a:rPr>
              <a:t>と</a:t>
            </a:r>
            <a:r>
              <a:rPr kumimoji="1" lang="en-US" altLang="ja-JP" sz="3200" b="1" dirty="0">
                <a:solidFill>
                  <a:srgbClr val="00B0F0"/>
                </a:solidFill>
              </a:rPr>
              <a:t> C=100s </a:t>
            </a:r>
            <a:r>
              <a:rPr kumimoji="1" lang="ja-JP" altLang="en-US" sz="3200" b="1">
                <a:solidFill>
                  <a:srgbClr val="00B0F0"/>
                </a:solidFill>
              </a:rPr>
              <a:t>はどれが大きいか？</a:t>
            </a:r>
            <a:r>
              <a:rPr kumimoji="1" lang="en-US" altLang="ja-JP" sz="3200" b="1" dirty="0">
                <a:solidFill>
                  <a:srgbClr val="00B0F0"/>
                </a:solidFill>
              </a:rPr>
              <a:t> </a:t>
            </a:r>
            <a:endParaRPr kumimoji="1" lang="ja-JP" altLang="en-US" sz="3200" b="1">
              <a:solidFill>
                <a:srgbClr val="00B0F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C3B5D79-A7E2-7CF0-0EB4-F4AC6852297E}"/>
              </a:ext>
            </a:extLst>
          </p:cNvPr>
          <p:cNvSpPr txBox="1"/>
          <p:nvPr/>
        </p:nvSpPr>
        <p:spPr>
          <a:xfrm>
            <a:off x="21287" y="4349571"/>
            <a:ext cx="5482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「長さ（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L</a:t>
            </a:r>
            <a:r>
              <a:rPr kumimoji="1" lang="en-US" altLang="ja-JP" sz="2400" dirty="0"/>
              <a:t>ength</a:t>
            </a:r>
            <a:r>
              <a:rPr kumimoji="1" lang="ja-JP" altLang="en-US" sz="2400"/>
              <a:t>）」はものさしで測る</a:t>
            </a:r>
            <a:endParaRPr kumimoji="1" lang="en-US" altLang="ja-JP" sz="2400" dirty="0"/>
          </a:p>
          <a:p>
            <a:r>
              <a:rPr lang="ja-JP" altLang="en-US" sz="2400"/>
              <a:t>「質量（</a:t>
            </a:r>
            <a:r>
              <a:rPr lang="en-US" altLang="ja-JP" sz="2400" b="1" dirty="0">
                <a:solidFill>
                  <a:srgbClr val="FF0000"/>
                </a:solidFill>
              </a:rPr>
              <a:t>M</a:t>
            </a:r>
            <a:r>
              <a:rPr lang="en-US" altLang="ja-JP" sz="2400" dirty="0"/>
              <a:t>ass</a:t>
            </a:r>
            <a:r>
              <a:rPr lang="ja-JP" altLang="en-US" sz="2400"/>
              <a:t>）」は秤で測る</a:t>
            </a:r>
            <a:endParaRPr lang="en-US" altLang="ja-JP" sz="2400" dirty="0"/>
          </a:p>
          <a:p>
            <a:r>
              <a:rPr kumimoji="1" lang="ja-JP" altLang="en-US" sz="2400"/>
              <a:t>「時間（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T</a:t>
            </a:r>
            <a:r>
              <a:rPr kumimoji="1" lang="en-US" altLang="ja-JP" sz="2400" dirty="0"/>
              <a:t>ime</a:t>
            </a:r>
            <a:r>
              <a:rPr kumimoji="1" lang="ja-JP" altLang="en-US" sz="2400"/>
              <a:t>）」は時計で測る</a:t>
            </a:r>
          </a:p>
        </p:txBody>
      </p:sp>
      <p:sp>
        <p:nvSpPr>
          <p:cNvPr id="33" name="右矢印 32">
            <a:extLst>
              <a:ext uri="{FF2B5EF4-FFF2-40B4-BE49-F238E27FC236}">
                <a16:creationId xmlns:a16="http://schemas.microsoft.com/office/drawing/2014/main" id="{91764CC4-686E-2583-26AA-393E04E9A311}"/>
              </a:ext>
            </a:extLst>
          </p:cNvPr>
          <p:cNvSpPr/>
          <p:nvPr/>
        </p:nvSpPr>
        <p:spPr>
          <a:xfrm>
            <a:off x="5709716" y="46386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DA345BF-8A1B-F4B7-2516-9F27A996B694}"/>
              </a:ext>
            </a:extLst>
          </p:cNvPr>
          <p:cNvSpPr txBox="1"/>
          <p:nvPr/>
        </p:nvSpPr>
        <p:spPr>
          <a:xfrm>
            <a:off x="6844877" y="4347367"/>
            <a:ext cx="3780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量</a:t>
            </a:r>
            <a:r>
              <a:rPr kumimoji="1" lang="en-US" altLang="ja-JP" sz="2400" dirty="0"/>
              <a:t>A</a:t>
            </a:r>
            <a:r>
              <a:rPr kumimoji="1" lang="ja-JP" altLang="en-US" sz="2400"/>
              <a:t>を秤で測れない</a:t>
            </a:r>
            <a:endParaRPr kumimoji="1" lang="en-US" altLang="ja-JP" sz="2400" dirty="0"/>
          </a:p>
          <a:p>
            <a:r>
              <a:rPr lang="ja-JP" altLang="en-US" sz="2400"/>
              <a:t>量</a:t>
            </a:r>
            <a:r>
              <a:rPr lang="en-US" altLang="ja-JP" sz="2400" dirty="0"/>
              <a:t>B</a:t>
            </a:r>
            <a:r>
              <a:rPr lang="ja-JP" altLang="en-US" sz="2400"/>
              <a:t>を時計で測れない</a:t>
            </a:r>
            <a:endParaRPr lang="en-US" altLang="ja-JP" sz="2400" dirty="0"/>
          </a:p>
          <a:p>
            <a:r>
              <a:rPr kumimoji="1" lang="ja-JP" altLang="en-US" sz="2400"/>
              <a:t>量</a:t>
            </a:r>
            <a:r>
              <a:rPr kumimoji="1" lang="en-US" altLang="ja-JP" sz="2400" dirty="0"/>
              <a:t>C</a:t>
            </a:r>
            <a:r>
              <a:rPr kumimoji="1" lang="ja-JP" altLang="en-US" sz="2400"/>
              <a:t>をものさしで測れない</a:t>
            </a:r>
            <a:endParaRPr kumimoji="1" lang="en-US" altLang="ja-JP" sz="2400" dirty="0"/>
          </a:p>
        </p:txBody>
      </p:sp>
      <p:sp>
        <p:nvSpPr>
          <p:cNvPr id="35" name="右矢印 34">
            <a:extLst>
              <a:ext uri="{FF2B5EF4-FFF2-40B4-BE49-F238E27FC236}">
                <a16:creationId xmlns:a16="http://schemas.microsoft.com/office/drawing/2014/main" id="{A2B8AD00-3361-18FE-6E01-C94EFA127263}"/>
              </a:ext>
            </a:extLst>
          </p:cNvPr>
          <p:cNvSpPr/>
          <p:nvPr/>
        </p:nvSpPr>
        <p:spPr>
          <a:xfrm>
            <a:off x="450843" y="60027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0F487B2-D7CD-466D-A723-2569E364AB45}"/>
              </a:ext>
            </a:extLst>
          </p:cNvPr>
          <p:cNvSpPr txBox="1"/>
          <p:nvPr/>
        </p:nvSpPr>
        <p:spPr>
          <a:xfrm>
            <a:off x="1483254" y="6014214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量の同異を</a:t>
            </a:r>
            <a:r>
              <a:rPr kumimoji="1" lang="ja-JP" altLang="en-US" sz="2400" b="1">
                <a:solidFill>
                  <a:srgbClr val="00B050"/>
                </a:solidFill>
              </a:rPr>
              <a:t>次元</a:t>
            </a:r>
            <a:r>
              <a:rPr kumimoji="1" lang="ja-JP" altLang="en-US" sz="2400"/>
              <a:t>で種別する</a:t>
            </a:r>
            <a:endParaRPr kumimoji="1" lang="en-US" altLang="ja-JP" sz="2400" dirty="0"/>
          </a:p>
        </p:txBody>
      </p:sp>
      <p:sp>
        <p:nvSpPr>
          <p:cNvPr id="37" name="右矢印 36">
            <a:extLst>
              <a:ext uri="{FF2B5EF4-FFF2-40B4-BE49-F238E27FC236}">
                <a16:creationId xmlns:a16="http://schemas.microsoft.com/office/drawing/2014/main" id="{A8C5A259-79DD-C2B9-E0F9-CFD40EFBA764}"/>
              </a:ext>
            </a:extLst>
          </p:cNvPr>
          <p:cNvSpPr/>
          <p:nvPr/>
        </p:nvSpPr>
        <p:spPr>
          <a:xfrm>
            <a:off x="5725400" y="60027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E6AAB35-A75A-821C-2931-B0DD106B38AD}"/>
              </a:ext>
            </a:extLst>
          </p:cNvPr>
          <p:cNvSpPr txBox="1"/>
          <p:nvPr/>
        </p:nvSpPr>
        <p:spPr>
          <a:xfrm>
            <a:off x="6860561" y="5644882"/>
            <a:ext cx="3780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量</a:t>
            </a:r>
            <a:r>
              <a:rPr kumimoji="1" lang="en-US" altLang="ja-JP" sz="2400" dirty="0"/>
              <a:t>A</a:t>
            </a:r>
            <a:r>
              <a:rPr kumimoji="1" lang="ja-JP" altLang="en-US" sz="2400"/>
              <a:t>は長さの次元：</a:t>
            </a:r>
            <a:r>
              <a:rPr kumimoji="1" lang="en-US" altLang="ja-JP" sz="2400" dirty="0"/>
              <a:t>[A]=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L</a:t>
            </a:r>
          </a:p>
          <a:p>
            <a:r>
              <a:rPr lang="ja-JP" altLang="en-US" sz="2400"/>
              <a:t>量</a:t>
            </a:r>
            <a:r>
              <a:rPr lang="en-US" altLang="ja-JP" sz="2400" dirty="0"/>
              <a:t>B</a:t>
            </a:r>
            <a:r>
              <a:rPr lang="ja-JP" altLang="en-US" sz="2400"/>
              <a:t>は質量の次元：</a:t>
            </a:r>
            <a:r>
              <a:rPr lang="en-US" altLang="ja-JP" sz="2400" dirty="0"/>
              <a:t>[B]=</a:t>
            </a:r>
            <a:r>
              <a:rPr lang="en-US" altLang="ja-JP" sz="2400" b="1" dirty="0">
                <a:solidFill>
                  <a:srgbClr val="FF0000"/>
                </a:solidFill>
              </a:rPr>
              <a:t>M</a:t>
            </a:r>
          </a:p>
          <a:p>
            <a:r>
              <a:rPr kumimoji="1" lang="ja-JP" altLang="en-US" sz="2400"/>
              <a:t>量</a:t>
            </a:r>
            <a:r>
              <a:rPr kumimoji="1" lang="en-US" altLang="ja-JP" sz="2400" dirty="0"/>
              <a:t>C</a:t>
            </a:r>
            <a:r>
              <a:rPr kumimoji="1" lang="ja-JP" altLang="en-US" sz="2400"/>
              <a:t>は時間の次元：</a:t>
            </a:r>
            <a:r>
              <a:rPr lang="en-US" altLang="ja-JP" sz="2400" dirty="0"/>
              <a:t>[C]=</a:t>
            </a:r>
            <a:r>
              <a:rPr lang="en-US" altLang="ja-JP" sz="2400" b="1" dirty="0">
                <a:solidFill>
                  <a:srgbClr val="FF0000"/>
                </a:solidFill>
              </a:rPr>
              <a:t>T</a:t>
            </a:r>
            <a:endParaRPr kumimoji="1" lang="en-US" altLang="ja-JP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60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7591FCC-DD48-E1B7-661D-98EF7BA061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747" y="365125"/>
                <a:ext cx="1196822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kumimoji="1" lang="ja-JP" altLang="en-US"/>
                  <a:t>∴</a:t>
                </a:r>
                <a:r>
                  <a:rPr kumimoji="1" lang="en-US" altLang="ja-JP" dirty="0"/>
                  <a:t> </a:t>
                </a:r>
                <a:r>
                  <a:rPr kumimoji="1" lang="ja-JP" altLang="en-US"/>
                  <a:t>座礁クジラは自力で海に戻れない</a:t>
                </a:r>
                <a:br>
                  <a:rPr kumimoji="1" lang="en-US" altLang="ja-JP" dirty="0"/>
                </a:br>
                <a:r>
                  <a:rPr kumimoji="1" lang="ja-JP" altLang="en-US"/>
                  <a:t>∴</a:t>
                </a:r>
                <a:r>
                  <a:rPr kumimoji="1" lang="en-US" altLang="ja-JP" dirty="0"/>
                  <a:t> </a:t>
                </a:r>
                <a:r>
                  <a:rPr lang="ja-JP" altLang="en-US" b="1">
                    <a:solidFill>
                      <a:srgbClr val="00B050"/>
                    </a:solidFill>
                  </a:rPr>
                  <a:t>高さ</a:t>
                </a:r>
                <a:r>
                  <a:rPr lang="en-US" altLang="ja-JP" b="1" dirty="0">
                    <a:solidFill>
                      <a:srgbClr val="00B050"/>
                    </a:solidFill>
                  </a:rPr>
                  <a:t>100km</a:t>
                </a:r>
                <a:r>
                  <a:rPr lang="ja-JP" altLang="en-US" b="1">
                    <a:solidFill>
                      <a:srgbClr val="00B050"/>
                    </a:solidFill>
                  </a:rPr>
                  <a:t>の木</a:t>
                </a:r>
                <a:r>
                  <a:rPr lang="ja-JP" altLang="en-US" b="1"/>
                  <a:t>→</a:t>
                </a:r>
                <a:r>
                  <a:rPr lang="ja-JP" altLang="en-US" b="1">
                    <a:solidFill>
                      <a:srgbClr val="00B0F0"/>
                    </a:solidFill>
                  </a:rPr>
                  <a:t>直径を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ja-JP" alt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1000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altLang="ja-JP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 3</a:t>
                </a:r>
                <a:r>
                  <a:rPr lang="ja-JP" altLang="en-US" b="1">
                    <a:solidFill>
                      <a:srgbClr val="FF0000"/>
                    </a:solidFill>
                    <a:latin typeface="+mn-ea"/>
                    <a:ea typeface="+mn-ea"/>
                  </a:rPr>
                  <a:t>万倍</a:t>
                </a:r>
                <a:r>
                  <a:rPr lang="en-US" altLang="ja-JP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3600" dirty="0">
                    <a:solidFill>
                      <a:srgbClr val="FF0000"/>
                    </a:solidFill>
                    <a:latin typeface="+mn-ea"/>
                    <a:ea typeface="+mn-ea"/>
                  </a:rPr>
                  <a:t>(150km)</a:t>
                </a:r>
                <a:endParaRPr kumimoji="1" lang="ja-JP" altLang="en-US" sz="3600"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7591FCC-DD48-E1B7-661D-98EF7BA061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747" y="365125"/>
                <a:ext cx="11968223" cy="1325563"/>
              </a:xfrm>
              <a:blipFill>
                <a:blip r:embed="rId2"/>
                <a:stretch>
                  <a:fillRect l="-1909" t="-10476" b="-180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E061C88-376A-98BE-0680-907AD8523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5918" y="1964520"/>
            <a:ext cx="5801784" cy="4351338"/>
          </a:xfrm>
        </p:spPr>
      </p:pic>
      <p:pic>
        <p:nvPicPr>
          <p:cNvPr id="6" name="図 5" descr="森の中の山の景色&#10;&#10;自動的に生成された説明">
            <a:extLst>
              <a:ext uri="{FF2B5EF4-FFF2-40B4-BE49-F238E27FC236}">
                <a16:creationId xmlns:a16="http://schemas.microsoft.com/office/drawing/2014/main" id="{3D724668-6206-3C2C-B86C-4E748AA37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330" y="1964521"/>
            <a:ext cx="4127751" cy="435133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5B46C-1EFA-A265-1C1E-CC827CD3E05A}"/>
              </a:ext>
            </a:extLst>
          </p:cNvPr>
          <p:cNvSpPr txBox="1"/>
          <p:nvPr/>
        </p:nvSpPr>
        <p:spPr>
          <a:xfrm>
            <a:off x="7199624" y="6415301"/>
            <a:ext cx="390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セコイア：</a:t>
            </a:r>
            <a:r>
              <a:rPr kumimoji="1" lang="ja-JP" altLang="en-US" b="1">
                <a:solidFill>
                  <a:srgbClr val="00B050"/>
                </a:solidFill>
              </a:rPr>
              <a:t>高さ</a:t>
            </a:r>
            <a:r>
              <a:rPr kumimoji="1" lang="en-US" altLang="ja-JP" b="1" dirty="0">
                <a:solidFill>
                  <a:srgbClr val="00B050"/>
                </a:solidFill>
              </a:rPr>
              <a:t>100m</a:t>
            </a:r>
            <a:r>
              <a:rPr kumimoji="1" lang="ja-JP" altLang="en-US"/>
              <a:t>，</a:t>
            </a:r>
            <a:r>
              <a:rPr kumimoji="1" lang="ja-JP" altLang="en-US" b="1">
                <a:solidFill>
                  <a:srgbClr val="00B0F0"/>
                </a:solidFill>
              </a:rPr>
              <a:t>直径</a:t>
            </a:r>
            <a:r>
              <a:rPr lang="en-US" altLang="ja-JP" b="1" dirty="0">
                <a:solidFill>
                  <a:srgbClr val="00B0F0"/>
                </a:solidFill>
              </a:rPr>
              <a:t>5</a:t>
            </a:r>
            <a:r>
              <a:rPr kumimoji="1" lang="en-US" altLang="ja-JP" b="1" dirty="0">
                <a:solidFill>
                  <a:srgbClr val="00B0F0"/>
                </a:solidFill>
              </a:rPr>
              <a:t>m</a:t>
            </a:r>
            <a:r>
              <a:rPr kumimoji="1" lang="ja-JP" altLang="en-US"/>
              <a:t>程度</a:t>
            </a:r>
          </a:p>
        </p:txBody>
      </p:sp>
    </p:spTree>
    <p:extLst>
      <p:ext uri="{BB962C8B-B14F-4D97-AF65-F5344CB8AC3E}">
        <p14:creationId xmlns:p14="http://schemas.microsoft.com/office/powerpoint/2010/main" val="1684245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2153949-1D51-7742-ABF4-BC794F1A20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30439"/>
                <a:ext cx="12192000" cy="1325563"/>
              </a:xfrm>
            </p:spPr>
            <p:txBody>
              <a:bodyPr/>
              <a:lstStyle/>
              <a:p>
                <a:r>
                  <a:rPr kumimoji="1" lang="ja-JP" altLang="en-US" sz="4000" b="1">
                    <a:solidFill>
                      <a:srgbClr val="FF0000"/>
                    </a:solidFill>
                  </a:rPr>
                  <a:t>まとめ．</a:t>
                </a:r>
                <a:r>
                  <a:rPr kumimoji="1" lang="ja-JP" altLang="en-US" sz="4000"/>
                  <a:t>大きな動物の体重不等式</a:t>
                </a:r>
                <a:r>
                  <a:rPr kumimoji="1" lang="ja-JP" altLang="en-US" sz="3600"/>
                  <a:t>（</a:t>
                </a:r>
                <a14:m>
                  <m:oMath xmlns:m="http://schemas.openxmlformats.org/officeDocument/2006/math">
                    <m:r>
                      <a:rPr kumimoji="1" lang="en-US" altLang="ja-JP" sz="36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kumimoji="1" lang="ja-JP" altLang="en-US" sz="3600"/>
                  <a:t>倍ずつ増加）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2153949-1D51-7742-ABF4-BC794F1A20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30439"/>
                <a:ext cx="12192000" cy="1325563"/>
              </a:xfrm>
              <a:blipFill>
                <a:blip r:embed="rId2"/>
                <a:stretch>
                  <a:fillRect l="-1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 descr="動物の群れ&#10;&#10;自動的に生成された説明">
            <a:extLst>
              <a:ext uri="{FF2B5EF4-FFF2-40B4-BE49-F238E27FC236}">
                <a16:creationId xmlns:a16="http://schemas.microsoft.com/office/drawing/2014/main" id="{BEA7F084-1549-C64A-AEA1-DB857A052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20" y="2456806"/>
            <a:ext cx="6310632" cy="39328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FBC41BA-2163-3844-B585-8587C75F31FB}"/>
                  </a:ext>
                </a:extLst>
              </p:cNvPr>
              <p:cNvSpPr txBox="1"/>
              <p:nvPr/>
            </p:nvSpPr>
            <p:spPr>
              <a:xfrm>
                <a:off x="6633607" y="2700788"/>
                <a:ext cx="5457776" cy="3544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800"/>
                  <a:t>⇐</a:t>
                </a:r>
                <a:r>
                  <a:rPr kumimoji="1" lang="ja-JP" altLang="en-US" sz="2800" b="1">
                    <a:solidFill>
                      <a:srgbClr val="00B0F0"/>
                    </a:solidFill>
                  </a:rPr>
                  <a:t>アフリカオオノガン</a:t>
                </a:r>
                <a:r>
                  <a:rPr kumimoji="1" lang="ja-JP" altLang="en-US" sz="2800"/>
                  <a:t>（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kumimoji="1" lang="en-US" altLang="ja-JP" sz="2800" dirty="0"/>
                  <a:t>kg</a:t>
                </a:r>
                <a:r>
                  <a:rPr kumimoji="1" lang="ja-JP" altLang="en-US" sz="2800"/>
                  <a:t>）</a:t>
                </a:r>
                <a:endParaRPr kumimoji="1" lang="en-US" altLang="ja-JP" sz="2800" dirty="0"/>
              </a:p>
              <a:p>
                <a:r>
                  <a:rPr lang="ja-JP" altLang="en-US" sz="2800"/>
                  <a:t>　</a:t>
                </a:r>
                <a:endParaRPr lang="en-US" altLang="ja-JP" sz="2800" dirty="0"/>
              </a:p>
              <a:p>
                <a:r>
                  <a:rPr kumimoji="1" lang="ja-JP" altLang="en-US" sz="2800"/>
                  <a:t>・</a:t>
                </a:r>
                <a:r>
                  <a:rPr lang="ja-JP" altLang="en-US" sz="2800">
                    <a:solidFill>
                      <a:srgbClr val="00B050"/>
                    </a:solidFill>
                  </a:rPr>
                  <a:t>アフリカゾウ</a:t>
                </a:r>
                <a:r>
                  <a:rPr lang="ja-JP" altLang="en-US" sz="2800"/>
                  <a:t>（数トン）</a:t>
                </a:r>
                <a:endParaRPr lang="en-US" altLang="ja-JP" sz="2800" dirty="0"/>
              </a:p>
              <a:p>
                <a:r>
                  <a:rPr lang="ja-JP" altLang="en-US" sz="2800"/>
                  <a:t>・</a:t>
                </a:r>
                <a:r>
                  <a:rPr kumimoji="1" lang="ja-JP" altLang="en-US" sz="2800">
                    <a:solidFill>
                      <a:srgbClr val="FFC000"/>
                    </a:solidFill>
                  </a:rPr>
                  <a:t>シロナガスクジラ</a:t>
                </a:r>
                <a:r>
                  <a:rPr kumimoji="1" lang="ja-JP" altLang="en-US" sz="2800"/>
                  <a:t>（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190</m:t>
                    </m:r>
                  </m:oMath>
                </a14:m>
                <a:r>
                  <a:rPr kumimoji="1" lang="ja-JP" altLang="en-US" sz="2800"/>
                  <a:t>トン）</a:t>
                </a:r>
                <a:endParaRPr kumimoji="1" lang="en-US" altLang="ja-JP" sz="2800" dirty="0"/>
              </a:p>
              <a:p>
                <a:endParaRPr kumimoji="1" lang="en-US" altLang="ja-JP" sz="2800" dirty="0"/>
              </a:p>
              <a:p>
                <a:r>
                  <a:rPr lang="en-US" altLang="ja-JP" sz="2800" dirty="0"/>
                  <a:t>【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altLang="ja-JP" sz="2800" dirty="0"/>
                  <a:t>kg</a:t>
                </a:r>
                <a:r>
                  <a:rPr lang="ja-JP" altLang="en-US" sz="2800"/>
                  <a:t>＝</a:t>
                </a:r>
                <a14:m>
                  <m:oMath xmlns:m="http://schemas.openxmlformats.org/officeDocument/2006/math"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ja-JP" sz="2800" dirty="0"/>
                  <a:t>kg】</a:t>
                </a:r>
              </a:p>
              <a:p>
                <a:r>
                  <a:rPr lang="en-US" altLang="ja-JP" sz="2800" dirty="0"/>
                  <a:t>【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ja-JP" altLang="en-US" sz="2800"/>
                  <a:t>トン＝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n-US" altLang="ja-JP" sz="2800" dirty="0"/>
                  <a:t>kg</a:t>
                </a:r>
                <a:r>
                  <a:rPr lang="ja-JP" altLang="en-US" sz="2800"/>
                  <a:t> 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800" dirty="0"/>
                  <a:t>kg】</a:t>
                </a:r>
              </a:p>
              <a:p>
                <a:r>
                  <a:rPr lang="en-US" altLang="ja-JP" sz="2800" dirty="0"/>
                  <a:t>【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90</m:t>
                    </m:r>
                  </m:oMath>
                </a14:m>
                <a:r>
                  <a:rPr lang="ja-JP" altLang="en-US" sz="2800"/>
                  <a:t>トン＝</a:t>
                </a:r>
                <a14:m>
                  <m:oMath xmlns:m="http://schemas.openxmlformats.org/officeDocument/2006/math"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1.9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ja-JP" sz="2800" dirty="0"/>
                  <a:t>kg】</a:t>
                </a:r>
                <a:endParaRPr kumimoji="1" lang="ja-JP" altLang="en-US" sz="280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FBC41BA-2163-3844-B585-8587C75F3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607" y="2700788"/>
                <a:ext cx="5457776" cy="3544304"/>
              </a:xfrm>
              <a:prstGeom prst="rect">
                <a:avLst/>
              </a:prstGeom>
              <a:blipFill>
                <a:blip r:embed="rId4"/>
                <a:stretch>
                  <a:fillRect l="-2326" t="-1786" r="-1395" b="-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562275B-E20C-754E-8B1A-FF266C00C1CB}"/>
                  </a:ext>
                </a:extLst>
              </p:cNvPr>
              <p:cNvSpPr txBox="1"/>
              <p:nvPr/>
            </p:nvSpPr>
            <p:spPr>
              <a:xfrm>
                <a:off x="1318385" y="1513401"/>
                <a:ext cx="9555230" cy="5603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z="3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空</m:t>
                    </m:r>
                    <m:r>
                      <a:rPr lang="ja-JP" altLang="en-US" sz="3600" b="0" i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の</m:t>
                    </m:r>
                    <m:r>
                      <a:rPr lang="ja-JP" altLang="en-US" sz="3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動物</m:t>
                    </m:r>
                    <m:sSup>
                      <m:sSupPr>
                        <m:ctrlPr>
                          <a:rPr lang="en-US" altLang="ja-JP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ja-JP" altLang="en-US" sz="36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陸の</m:t>
                    </m:r>
                    <m:r>
                      <a:rPr lang="ja-JP" altLang="en-US" sz="3600" b="0" i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動物</m:t>
                    </m:r>
                    <m:sSup>
                      <m:sSupPr>
                        <m:ctrlPr>
                          <a:rPr lang="en-US" altLang="ja-JP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ja-JP" altLang="en-US" sz="3600">
                    <a:solidFill>
                      <a:srgbClr val="FFC000"/>
                    </a:solidFill>
                  </a:rPr>
                  <a:t>海の動物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ja-JP" sz="3600" b="0" dirty="0"/>
                  <a:t> kg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562275B-E20C-754E-8B1A-FF266C00C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385" y="1513401"/>
                <a:ext cx="9555230" cy="560346"/>
              </a:xfrm>
              <a:prstGeom prst="rect">
                <a:avLst/>
              </a:prstGeom>
              <a:blipFill>
                <a:blip r:embed="rId5"/>
                <a:stretch>
                  <a:fillRect l="-1989" t="-24444" r="-398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33CB94E-62A4-4F4D-A74C-45CB18D9CBF2}"/>
                  </a:ext>
                </a:extLst>
              </p:cNvPr>
              <p:cNvSpPr txBox="1"/>
              <p:nvPr/>
            </p:nvSpPr>
            <p:spPr>
              <a:xfrm>
                <a:off x="7660888" y="1948397"/>
                <a:ext cx="14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【</a:t>
                </a:r>
                <a14:m>
                  <m:oMath xmlns:m="http://schemas.openxmlformats.org/officeDocument/2006/math">
                    <m:r>
                      <a:rPr lang="en-US" altLang="ja-JP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ja-JP" altLang="en-US"/>
                  <a:t>の余裕</a:t>
                </a:r>
                <a:r>
                  <a:rPr lang="en-US" altLang="ja-JP" dirty="0"/>
                  <a:t>】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33CB94E-62A4-4F4D-A74C-45CB18D9C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888" y="1948397"/>
                <a:ext cx="1468672" cy="369332"/>
              </a:xfrm>
              <a:prstGeom prst="rect">
                <a:avLst/>
              </a:prstGeom>
              <a:blipFill>
                <a:blip r:embed="rId6"/>
                <a:stretch>
                  <a:fillRect l="-3419" t="-6667" r="-1709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6040F21-4FF6-ED4F-8E31-0F8844C974B8}"/>
                  </a:ext>
                </a:extLst>
              </p:cNvPr>
              <p:cNvSpPr txBox="1"/>
              <p:nvPr/>
            </p:nvSpPr>
            <p:spPr>
              <a:xfrm>
                <a:off x="1468244" y="1943729"/>
                <a:ext cx="14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【</a:t>
                </a:r>
                <a14:m>
                  <m:oMath xmlns:m="http://schemas.openxmlformats.org/officeDocument/2006/math">
                    <m:r>
                      <a:rPr lang="en-US" altLang="ja-JP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ja-JP" altLang="en-US"/>
                  <a:t>の不足</a:t>
                </a:r>
                <a:r>
                  <a:rPr lang="en-US" altLang="ja-JP" dirty="0"/>
                  <a:t>】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6040F21-4FF6-ED4F-8E31-0F8844C97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244" y="1943729"/>
                <a:ext cx="1468672" cy="369332"/>
              </a:xfrm>
              <a:prstGeom prst="rect">
                <a:avLst/>
              </a:prstGeom>
              <a:blipFill>
                <a:blip r:embed="rId7"/>
                <a:stretch>
                  <a:fillRect l="-3419" t="-10345" r="-2564" b="-310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7405257-24F3-3C44-8619-69DADE0B7423}"/>
                  </a:ext>
                </a:extLst>
              </p:cNvPr>
              <p:cNvSpPr txBox="1"/>
              <p:nvPr/>
            </p:nvSpPr>
            <p:spPr>
              <a:xfrm>
                <a:off x="4531113" y="1943729"/>
                <a:ext cx="21611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【</a:t>
                </a:r>
                <a14:m>
                  <m:oMath xmlns:m="http://schemas.openxmlformats.org/officeDocument/2006/math">
                    <m:r>
                      <a:rPr lang="en-US" altLang="ja-JP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ja-JP" altLang="en-US"/>
                  <a:t>の過不足</a:t>
                </a:r>
                <a:r>
                  <a:rPr lang="ja-JP" altLang="en-US">
                    <a:solidFill>
                      <a:srgbClr val="FF0000"/>
                    </a:solidFill>
                  </a:rPr>
                  <a:t>ゼロ</a:t>
                </a:r>
                <a:r>
                  <a:rPr lang="en-US" altLang="ja-JP" dirty="0"/>
                  <a:t>】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7405257-24F3-3C44-8619-69DADE0B7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113" y="1943729"/>
                <a:ext cx="2161169" cy="369332"/>
              </a:xfrm>
              <a:prstGeom prst="rect">
                <a:avLst/>
              </a:prstGeom>
              <a:blipFill>
                <a:blip r:embed="rId8"/>
                <a:stretch>
                  <a:fillRect l="-2326" t="-10345" r="-1163" b="-310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519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64398-D804-3C2B-68B1-41A824C0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9" y="62673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00B0F0"/>
                </a:solidFill>
              </a:rPr>
              <a:t>L</a:t>
            </a:r>
            <a:r>
              <a:rPr kumimoji="1" lang="en-US" altLang="ja-JP" b="1" baseline="30000" dirty="0">
                <a:solidFill>
                  <a:srgbClr val="00B0F0"/>
                </a:solidFill>
              </a:rPr>
              <a:t>2</a:t>
            </a:r>
            <a:r>
              <a:rPr kumimoji="1" lang="ja-JP" altLang="en-US" b="1">
                <a:solidFill>
                  <a:srgbClr val="00B0F0"/>
                </a:solidFill>
              </a:rPr>
              <a:t>と</a:t>
            </a:r>
            <a:r>
              <a:rPr kumimoji="1" lang="en-US" altLang="ja-JP" b="1" dirty="0">
                <a:solidFill>
                  <a:srgbClr val="00B0F0"/>
                </a:solidFill>
              </a:rPr>
              <a:t>L</a:t>
            </a:r>
            <a:r>
              <a:rPr kumimoji="1" lang="en-US" altLang="ja-JP" b="1" baseline="30000" dirty="0">
                <a:solidFill>
                  <a:srgbClr val="00B0F0"/>
                </a:solidFill>
              </a:rPr>
              <a:t>3</a:t>
            </a:r>
            <a:r>
              <a:rPr kumimoji="1" lang="ja-JP" altLang="en-US" b="1">
                <a:solidFill>
                  <a:srgbClr val="00B0F0"/>
                </a:solidFill>
              </a:rPr>
              <a:t>の問題．</a:t>
            </a:r>
            <a:r>
              <a:rPr kumimoji="1" lang="ja-JP" altLang="en-US"/>
              <a:t>ゴミの山の発火</a:t>
            </a: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C753DBAE-D2D2-31AE-3F70-254A80A2C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494" y="3823329"/>
            <a:ext cx="3471824" cy="2251890"/>
          </a:xfrm>
        </p:spPr>
      </p:pic>
      <p:pic>
        <p:nvPicPr>
          <p:cNvPr id="19" name="図 18" descr="岩山のcg&#10;&#10;中程度の精度で自動的に生成された説明">
            <a:extLst>
              <a:ext uri="{FF2B5EF4-FFF2-40B4-BE49-F238E27FC236}">
                <a16:creationId xmlns:a16="http://schemas.microsoft.com/office/drawing/2014/main" id="{F0D883A3-5067-84B3-A970-36EFA7E4E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57" y="1409373"/>
            <a:ext cx="3725699" cy="2088029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EC7F44D-D0B9-68D0-5849-2732280DC985}"/>
              </a:ext>
            </a:extLst>
          </p:cNvPr>
          <p:cNvGrpSpPr/>
          <p:nvPr/>
        </p:nvGrpSpPr>
        <p:grpSpPr>
          <a:xfrm>
            <a:off x="3230926" y="2116263"/>
            <a:ext cx="4239015" cy="5156203"/>
            <a:chOff x="4257250" y="806676"/>
            <a:chExt cx="4239015" cy="5156203"/>
          </a:xfrm>
        </p:grpSpPr>
        <p:sp>
          <p:nvSpPr>
            <p:cNvPr id="20" name="円弧 19">
              <a:extLst>
                <a:ext uri="{FF2B5EF4-FFF2-40B4-BE49-F238E27FC236}">
                  <a16:creationId xmlns:a16="http://schemas.microsoft.com/office/drawing/2014/main" id="{56E2191C-463C-F91D-BF9D-B9FAE172F168}"/>
                </a:ext>
              </a:extLst>
            </p:cNvPr>
            <p:cNvSpPr/>
            <p:nvPr/>
          </p:nvSpPr>
          <p:spPr>
            <a:xfrm>
              <a:off x="5210978" y="1409373"/>
              <a:ext cx="2357610" cy="3911774"/>
            </a:xfrm>
            <a:prstGeom prst="arc">
              <a:avLst>
                <a:gd name="adj1" fmla="val 10735567"/>
                <a:gd name="adj2" fmla="val 0"/>
              </a:avLst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弧 20">
              <a:extLst>
                <a:ext uri="{FF2B5EF4-FFF2-40B4-BE49-F238E27FC236}">
                  <a16:creationId xmlns:a16="http://schemas.microsoft.com/office/drawing/2014/main" id="{21D98E02-2E85-BC35-8305-5B1155EB6E71}"/>
                </a:ext>
              </a:extLst>
            </p:cNvPr>
            <p:cNvSpPr/>
            <p:nvPr/>
          </p:nvSpPr>
          <p:spPr>
            <a:xfrm rot="7661330">
              <a:off x="4647379" y="416547"/>
              <a:ext cx="2889890" cy="3670147"/>
            </a:xfrm>
            <a:prstGeom prst="arc">
              <a:avLst>
                <a:gd name="adj1" fmla="val 16128745"/>
                <a:gd name="adj2" fmla="val 28030"/>
              </a:avLst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弧 21">
              <a:extLst>
                <a:ext uri="{FF2B5EF4-FFF2-40B4-BE49-F238E27FC236}">
                  <a16:creationId xmlns:a16="http://schemas.microsoft.com/office/drawing/2014/main" id="{188FC96E-9D94-85FD-C97E-E8EE424265D5}"/>
                </a:ext>
              </a:extLst>
            </p:cNvPr>
            <p:cNvSpPr/>
            <p:nvPr/>
          </p:nvSpPr>
          <p:spPr>
            <a:xfrm rot="18461010">
              <a:off x="5212358" y="2678971"/>
              <a:ext cx="2924054" cy="3643761"/>
            </a:xfrm>
            <a:prstGeom prst="arc">
              <a:avLst>
                <a:gd name="adj1" fmla="val 16141612"/>
                <a:gd name="adj2" fmla="val 0"/>
              </a:avLst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7900E67-56EE-2862-2F89-7F670D9E4BBA}"/>
                  </a:ext>
                </a:extLst>
              </p:cNvPr>
              <p:cNvSpPr txBox="1"/>
              <p:nvPr/>
            </p:nvSpPr>
            <p:spPr>
              <a:xfrm>
                <a:off x="5899828" y="1498588"/>
                <a:ext cx="629217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kumimoji="1" lang="ja-JP" altLang="en-US" sz="2800" dirty="0"/>
                  <a:t>：</a:t>
                </a:r>
                <a:r>
                  <a:rPr kumimoji="1" lang="ja-JP" altLang="en-US" sz="2800"/>
                  <a:t>無次元温度</a:t>
                </a:r>
                <a:endParaRPr kumimoji="1" lang="en-US" altLang="ja-JP" sz="2800" dirty="0"/>
              </a:p>
              <a:p>
                <a:r>
                  <a:rPr kumimoji="1" lang="ja-JP" altLang="en-US" sz="2800"/>
                  <a:t>発熱</a:t>
                </a:r>
                <a:r>
                  <a:rPr kumimoji="1"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p>
                  </m:oMath>
                </a14:m>
                <a:r>
                  <a:rPr kumimoji="1" lang="ja-JP" altLang="en-US" sz="2800"/>
                  <a:t>：内部から（体積</a:t>
                </a:r>
                <a:r>
                  <a:rPr kumimoji="1"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800" dirty="0"/>
                  <a:t> </a:t>
                </a:r>
                <a:r>
                  <a:rPr kumimoji="1" lang="ja-JP" altLang="en-US" sz="2800"/>
                  <a:t>に比例）</a:t>
                </a:r>
                <a:endParaRPr lang="en-US" altLang="ja-JP" sz="2800" dirty="0"/>
              </a:p>
              <a:p>
                <a:r>
                  <a:rPr lang="ja-JP" altLang="en-US" sz="2800"/>
                  <a:t>放熱</a:t>
                </a: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ja-JP" altLang="en-US" sz="2800"/>
                  <a:t>：表面から（表面積</a:t>
                </a: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ja-JP" sz="2800" dirty="0"/>
                  <a:t> </a:t>
                </a:r>
                <a:r>
                  <a:rPr lang="ja-JP" altLang="en-US" sz="2800"/>
                  <a:t>に比例）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7900E67-56EE-2862-2F89-7F670D9E4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828" y="1498588"/>
                <a:ext cx="6292172" cy="1384995"/>
              </a:xfrm>
              <a:prstGeom prst="rect">
                <a:avLst/>
              </a:prstGeom>
              <a:blipFill>
                <a:blip r:embed="rId4"/>
                <a:stretch>
                  <a:fillRect l="-2012" t="-5455" r="-1006" b="-118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7EBFF2CB-D2E0-3832-AF14-4EA2A81222C1}"/>
                  </a:ext>
                </a:extLst>
              </p:cNvPr>
              <p:cNvSpPr txBox="1"/>
              <p:nvPr/>
            </p:nvSpPr>
            <p:spPr>
              <a:xfrm>
                <a:off x="7370023" y="3524617"/>
                <a:ext cx="4067588" cy="1030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num>
                        <m:den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kumimoji="1" lang="ja-JP" altLang="en-US" sz="320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7EBFF2CB-D2E0-3832-AF14-4EA2A8122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023" y="3524617"/>
                <a:ext cx="4067588" cy="1030347"/>
              </a:xfrm>
              <a:prstGeom prst="rect">
                <a:avLst/>
              </a:prstGeom>
              <a:blipFill>
                <a:blip r:embed="rId5"/>
                <a:stretch>
                  <a:fillRect r="-312" b="-85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74E7B0-9DA2-20E9-0C5F-692B1AABE86F}"/>
              </a:ext>
            </a:extLst>
          </p:cNvPr>
          <p:cNvSpPr txBox="1"/>
          <p:nvPr/>
        </p:nvSpPr>
        <p:spPr>
          <a:xfrm>
            <a:off x="6776407" y="3046119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rgbClr val="00B050"/>
                </a:solidFill>
              </a:rPr>
              <a:t>セミョーノフの熱発火理論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12B960F-ACA9-C3A1-16D5-DC13A7EC7649}"/>
                  </a:ext>
                </a:extLst>
              </p:cNvPr>
              <p:cNvSpPr txBox="1"/>
              <p:nvPr/>
            </p:nvSpPr>
            <p:spPr>
              <a:xfrm>
                <a:off x="5033795" y="5398207"/>
                <a:ext cx="7157280" cy="1437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kumimoji="1" lang="ja-JP" altLang="en-US" sz="2800"/>
                  <a:t>は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kumimoji="1" lang="ja-JP" altLang="en-US" sz="2800"/>
                  <a:t>に比例する無次元パラメータ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r>
                      <a:rPr lang="ja-JP" altLang="en-US" sz="2800" i="1" dirty="0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ja-JP" altLang="en-US" sz="2800"/>
                  <a:t>が</a:t>
                </a:r>
                <a:r>
                  <a:rPr kumimoji="1" lang="en-US" altLang="ja-JP" sz="2800" dirty="0"/>
                  <a:t>10</a:t>
                </a:r>
                <a:r>
                  <a:rPr kumimoji="1" lang="ja-JP" altLang="en-US" sz="2800"/>
                  <a:t>倍になったら，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kumimoji="1" lang="ja-JP" altLang="en-US" sz="2800"/>
                  <a:t>は約</a:t>
                </a:r>
                <a:r>
                  <a:rPr kumimoji="1" lang="en-US" altLang="ja-JP" sz="2800" dirty="0"/>
                  <a:t>2</a:t>
                </a:r>
                <a:r>
                  <a:rPr kumimoji="1" lang="ja-JP" altLang="en-US" sz="2800"/>
                  <a:t>倍</a:t>
                </a:r>
                <a:endParaRPr kumimoji="1" lang="en-US" altLang="ja-JP" sz="2800" dirty="0"/>
              </a:p>
              <a:p>
                <a:pPr marL="457200" indent="-4572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kumimoji="1" lang="en-US" altLang="ja-JP" sz="2800" dirty="0"/>
                  <a:t> </a:t>
                </a:r>
                <a:r>
                  <a:rPr kumimoji="1" lang="ja-JP" altLang="en-US" sz="2800"/>
                  <a:t>が大きいと解</a:t>
                </a:r>
                <a:r>
                  <a:rPr kumimoji="1"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800" dirty="0"/>
                  <a:t> </a:t>
                </a:r>
                <a:r>
                  <a:rPr kumimoji="1" lang="ja-JP" altLang="en-US" sz="2800"/>
                  <a:t>は爆発</a:t>
                </a:r>
                <a:endParaRPr kumimoji="1" lang="en-US" altLang="ja-JP" sz="28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12B960F-ACA9-C3A1-16D5-DC13A7EC7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795" y="5398207"/>
                <a:ext cx="7157280" cy="1437573"/>
              </a:xfrm>
              <a:prstGeom prst="rect">
                <a:avLst/>
              </a:prstGeom>
              <a:blipFill>
                <a:blip r:embed="rId6"/>
                <a:stretch>
                  <a:fillRect l="-1593" t="-4386" r="-708" b="-70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04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1F966E-41ED-31FF-19ED-CA4EF873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63"/>
            <a:ext cx="10515600" cy="1325563"/>
          </a:xfrm>
        </p:spPr>
        <p:txBody>
          <a:bodyPr/>
          <a:lstStyle/>
          <a:p>
            <a:r>
              <a:rPr kumimoji="1" lang="ja-JP" altLang="en-US"/>
              <a:t>長さの単位の変遷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2514B00-7F99-A59A-A097-660ADA96F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13" y="1016142"/>
            <a:ext cx="1689100" cy="3695700"/>
          </a:xfrm>
        </p:spPr>
      </p:pic>
      <p:pic>
        <p:nvPicPr>
          <p:cNvPr id="9" name="図 8" descr="木製床の上にあるベンチ&#10;&#10;低い精度で自動的に生成された説明">
            <a:extLst>
              <a:ext uri="{FF2B5EF4-FFF2-40B4-BE49-F238E27FC236}">
                <a16:creationId xmlns:a16="http://schemas.microsoft.com/office/drawing/2014/main" id="{AB6E38BF-4AB6-5D92-4B54-08AD22CC4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474" y="4943808"/>
            <a:ext cx="2923931" cy="192045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B18FBC-BC87-F4DE-BC49-FEC3E27E6C79}"/>
              </a:ext>
            </a:extLst>
          </p:cNvPr>
          <p:cNvSpPr txBox="1"/>
          <p:nvPr/>
        </p:nvSpPr>
        <p:spPr>
          <a:xfrm>
            <a:off x="84291" y="4711842"/>
            <a:ext cx="1752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200" dirty="0"/>
              <a:t>CC b</a:t>
            </a:r>
            <a:r>
              <a:rPr kumimoji="1" lang="en" altLang="ja-JP" sz="1200" dirty="0"/>
              <a:t>y </a:t>
            </a:r>
            <a:r>
              <a:rPr kumimoji="1" lang="en" altLang="ja-JP" sz="1200" dirty="0" err="1"/>
              <a:t>Anatomography</a:t>
            </a:r>
            <a:endParaRPr kumimoji="1" lang="ja-JP" altLang="en-US" sz="120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AE44CD8-16E2-FE43-BA62-A2CE8950E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900" y="1016142"/>
            <a:ext cx="3408677" cy="36964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A89069C-16B0-A0D6-B506-30B3DC424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693" y="480554"/>
            <a:ext cx="3695700" cy="3695700"/>
          </a:xfrm>
          <a:prstGeom prst="rect">
            <a:avLst/>
          </a:prstGeom>
        </p:spPr>
      </p:pic>
      <p:sp>
        <p:nvSpPr>
          <p:cNvPr id="15" name="右矢印 14">
            <a:extLst>
              <a:ext uri="{FF2B5EF4-FFF2-40B4-BE49-F238E27FC236}">
                <a16:creationId xmlns:a16="http://schemas.microsoft.com/office/drawing/2014/main" id="{397C08DB-0FDA-AC95-03D0-9FD359E23C61}"/>
              </a:ext>
            </a:extLst>
          </p:cNvPr>
          <p:cNvSpPr/>
          <p:nvPr/>
        </p:nvSpPr>
        <p:spPr>
          <a:xfrm>
            <a:off x="280043" y="5578204"/>
            <a:ext cx="1504706" cy="527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67A544-24FF-E095-6D50-D23690DD5150}"/>
              </a:ext>
            </a:extLst>
          </p:cNvPr>
          <p:cNvSpPr txBox="1"/>
          <p:nvPr/>
        </p:nvSpPr>
        <p:spPr>
          <a:xfrm>
            <a:off x="2072474" y="6488668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</a:rPr>
              <a:t>メートル原器（</a:t>
            </a:r>
            <a:r>
              <a:rPr kumimoji="1" lang="en-US" altLang="ja-JP" b="1" dirty="0">
                <a:solidFill>
                  <a:schemeClr val="bg1"/>
                </a:solidFill>
              </a:rPr>
              <a:t>1889</a:t>
            </a:r>
            <a:r>
              <a:rPr kumimoji="1" lang="ja-JP" altLang="en-US" b="1">
                <a:solidFill>
                  <a:schemeClr val="bg1"/>
                </a:solidFill>
              </a:rPr>
              <a:t>年）</a:t>
            </a:r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F49A923A-58DF-D9A6-7C93-D6C7F881A605}"/>
              </a:ext>
            </a:extLst>
          </p:cNvPr>
          <p:cNvSpPr/>
          <p:nvPr/>
        </p:nvSpPr>
        <p:spPr>
          <a:xfrm>
            <a:off x="5369428" y="5574847"/>
            <a:ext cx="1504706" cy="527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CDF6E99-4222-A321-3162-97CE8708DF52}"/>
              </a:ext>
            </a:extLst>
          </p:cNvPr>
          <p:cNvSpPr txBox="1"/>
          <p:nvPr/>
        </p:nvSpPr>
        <p:spPr>
          <a:xfrm>
            <a:off x="8848816" y="434251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1790</a:t>
            </a:r>
            <a:r>
              <a:rPr kumimoji="1" lang="ja-JP" altLang="en-US"/>
              <a:t>年代＠フランス</a:t>
            </a:r>
          </a:p>
        </p:txBody>
      </p:sp>
      <p:sp>
        <p:nvSpPr>
          <p:cNvPr id="19" name="右矢印 18">
            <a:extLst>
              <a:ext uri="{FF2B5EF4-FFF2-40B4-BE49-F238E27FC236}">
                <a16:creationId xmlns:a16="http://schemas.microsoft.com/office/drawing/2014/main" id="{587A9347-5B22-CA7F-E7F4-29AF9A3E7104}"/>
              </a:ext>
            </a:extLst>
          </p:cNvPr>
          <p:cNvSpPr/>
          <p:nvPr/>
        </p:nvSpPr>
        <p:spPr>
          <a:xfrm>
            <a:off x="6091641" y="2598646"/>
            <a:ext cx="1504706" cy="527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9637F71-5B0D-77D2-4C17-FAA70BDEB39A}"/>
              </a:ext>
            </a:extLst>
          </p:cNvPr>
          <p:cNvSpPr txBox="1"/>
          <p:nvPr/>
        </p:nvSpPr>
        <p:spPr>
          <a:xfrm>
            <a:off x="5973888" y="312674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単位統一の機運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1A7702D-AC4A-30DB-1019-B95600562A06}"/>
              </a:ext>
            </a:extLst>
          </p:cNvPr>
          <p:cNvSpPr txBox="1"/>
          <p:nvPr/>
        </p:nvSpPr>
        <p:spPr>
          <a:xfrm>
            <a:off x="148013" y="610551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普遍性を求めて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2574CBC-0FFD-3328-D043-DD97D65E92D1}"/>
              </a:ext>
            </a:extLst>
          </p:cNvPr>
          <p:cNvSpPr txBox="1"/>
          <p:nvPr/>
        </p:nvSpPr>
        <p:spPr>
          <a:xfrm>
            <a:off x="9057272" y="6404543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国際単位系（</a:t>
            </a:r>
            <a:r>
              <a:rPr kumimoji="1" lang="en-US" altLang="ja-JP" dirty="0"/>
              <a:t>SI</a:t>
            </a:r>
            <a:r>
              <a:rPr kumimoji="1" lang="ja-JP" altLang="en-US"/>
              <a:t>），</a:t>
            </a:r>
            <a:r>
              <a:rPr kumimoji="1" lang="en-US" altLang="ja-JP" dirty="0"/>
              <a:t>2018</a:t>
            </a:r>
            <a:r>
              <a:rPr kumimoji="1" lang="ja-JP" altLang="en-US"/>
              <a:t>年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DE57476-6C46-DB2E-7E5F-5C1952C9DF1F}"/>
              </a:ext>
            </a:extLst>
          </p:cNvPr>
          <p:cNvSpPr txBox="1"/>
          <p:nvPr/>
        </p:nvSpPr>
        <p:spPr>
          <a:xfrm>
            <a:off x="7132462" y="5315991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真空中の光速</a:t>
            </a:r>
            <a:r>
              <a:rPr lang="en-US" altLang="ja-JP" dirty="0"/>
              <a:t> c = 299 792 458 m/s</a:t>
            </a:r>
            <a:r>
              <a:rPr lang="ja-JP" altLang="en-US"/>
              <a:t>（定義定数）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6BCAC71-7EED-2A92-FFCE-9C60B4D608AD}"/>
                  </a:ext>
                </a:extLst>
              </p:cNvPr>
              <p:cNvSpPr txBox="1"/>
              <p:nvPr/>
            </p:nvSpPr>
            <p:spPr>
              <a:xfrm>
                <a:off x="8157693" y="5851579"/>
                <a:ext cx="2158283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1m =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299 792 458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en-US" altLang="ja-JP" dirty="0"/>
                  <a:t> s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6BCAC71-7EED-2A92-FFCE-9C60B4D60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693" y="5851579"/>
                <a:ext cx="2158283" cy="506870"/>
              </a:xfrm>
              <a:prstGeom prst="rect">
                <a:avLst/>
              </a:prstGeom>
              <a:blipFill>
                <a:blip r:embed="rId6"/>
                <a:stretch>
                  <a:fillRect l="-2339" r="-1170" b="-12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FA9479-22AB-0E98-24DE-5674B1DF15EF}"/>
              </a:ext>
            </a:extLst>
          </p:cNvPr>
          <p:cNvSpPr txBox="1"/>
          <p:nvPr/>
        </p:nvSpPr>
        <p:spPr>
          <a:xfrm>
            <a:off x="5109794" y="610215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より普遍性を求めて</a:t>
            </a:r>
          </a:p>
        </p:txBody>
      </p:sp>
    </p:spTree>
    <p:extLst>
      <p:ext uri="{BB962C8B-B14F-4D97-AF65-F5344CB8AC3E}">
        <p14:creationId xmlns:p14="http://schemas.microsoft.com/office/powerpoint/2010/main" val="2636306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3E4E5E6-B2F2-18AF-E772-D0F9ABB07D8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55"/>
                <a:ext cx="11991372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ja-JP" altLang="en-US"/>
                  <a:t>いろいろな次元（</a:t>
                </a:r>
                <a:r>
                  <a:rPr kumimoji="1" lang="ja-JP" altLang="en-US" b="1">
                    <a:solidFill>
                      <a:srgbClr val="00B0F0"/>
                    </a:solidFill>
                  </a:rPr>
                  <a:t>長さ</a:t>
                </a:r>
                <a:r>
                  <a:rPr kumimoji="1" lang="ja-JP" altLang="en-US"/>
                  <a:t>の次元は</a:t>
                </a:r>
                <a14:m>
                  <m:oMath xmlns:m="http://schemas.openxmlformats.org/officeDocument/2006/math">
                    <m:d>
                      <m:dPr>
                        <m:begChr m:val="［"/>
                        <m:endChr m:val="］"/>
                        <m:ctrlPr>
                          <a:rPr lang="ja-JP" altLang="en-US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b="0" i="0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長さ</m:t>
                        </m:r>
                      </m:e>
                    </m:d>
                    <m:r>
                      <a:rPr lang="en-US" altLang="ja-JP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altLang="ja-JP" sz="4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/>
                  <a:t>）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3E4E5E6-B2F2-18AF-E772-D0F9ABB07D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55"/>
                <a:ext cx="11991372" cy="1325563"/>
              </a:xfrm>
              <a:blipFill>
                <a:blip r:embed="rId2"/>
                <a:stretch>
                  <a:fillRect l="-21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D2A44040-081B-7D47-2BC5-252DD20A09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0488" y="1003823"/>
                <a:ext cx="11743482" cy="5651620"/>
              </a:xfrm>
            </p:spPr>
            <p:txBody>
              <a:bodyPr anchor="ctr">
                <a:normAutofit/>
              </a:bodyPr>
              <a:lstStyle/>
              <a:p>
                <a:r>
                  <a:rPr lang="ja-JP" altLang="en-US" sz="2400" b="1">
                    <a:solidFill>
                      <a:srgbClr val="00B0F0"/>
                    </a:solidFill>
                  </a:rPr>
                  <a:t>面積</a:t>
                </a:r>
                <a:r>
                  <a:rPr lang="ja-JP" altLang="en-US" sz="2400"/>
                  <a:t>の次元は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［"/>
                            <m:endChr m:val="］"/>
                            <m:ctrlP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長さ</m:t>
                            </m:r>
                          </m:e>
                        </m:d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［"/>
                            <m:endChr m:val="］"/>
                            <m:ctrlP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長さ</m:t>
                            </m:r>
                          </m:e>
                        </m:d>
                        <m:r>
                          <a:rPr lang="en-US" altLang="ja-JP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altLang="ja-JP" sz="2400" b="1" dirty="0"/>
                </a:br>
                <a:r>
                  <a:rPr lang="en-US" altLang="ja-JP" sz="2400" dirty="0"/>
                  <a:t>(</a:t>
                </a:r>
                <a:r>
                  <a:rPr lang="ja-JP" altLang="en-US" sz="2400" b="1">
                    <a:solidFill>
                      <a:srgbClr val="00B050"/>
                    </a:solidFill>
                  </a:rPr>
                  <a:t>例</a:t>
                </a:r>
                <a:r>
                  <a:rPr lang="ja-JP" altLang="en-US" sz="2400"/>
                  <a:t>．長方形の面積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𝑎𝑏</m:t>
                    </m:r>
                  </m:oMath>
                </a14:m>
                <a:r>
                  <a:rPr lang="ja-JP" altLang="en-US" sz="2400"/>
                  <a:t>，三角形の面積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𝑎𝑏</m:t>
                    </m:r>
                  </m:oMath>
                </a14:m>
                <a:r>
                  <a:rPr lang="ja-JP" altLang="en-US" sz="2400"/>
                  <a:t>，円の面積</a:t>
                </a:r>
                <a14:m>
                  <m:oMath xmlns:m="http://schemas.openxmlformats.org/officeDocument/2006/math">
                    <m:r>
                      <a:rPr lang="ja-JP" altLang="en-US" sz="2400" i="1" smtClean="0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400"/>
                  <a:t>，球の表面積</a:t>
                </a: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400"/>
                  <a:t>，地球の表面積，</a:t>
                </a:r>
                <a:r>
                  <a:rPr kumimoji="1" lang="en-US" altLang="ja-JP" sz="2400" dirty="0"/>
                  <a:t>…</a:t>
                </a:r>
                <a:r>
                  <a:rPr lang="ja-JP" altLang="en-US" sz="2400"/>
                  <a:t>）</a:t>
                </a:r>
                <a:br>
                  <a:rPr kumimoji="1" lang="en-US" altLang="ja-JP" sz="2400" dirty="0"/>
                </a:br>
                <a:endParaRPr kumimoji="1" lang="en-US" altLang="ja-JP" sz="2400" dirty="0"/>
              </a:p>
              <a:p>
                <a:r>
                  <a:rPr lang="ja-JP" altLang="en-US" sz="2400" b="1">
                    <a:solidFill>
                      <a:srgbClr val="00B0F0"/>
                    </a:solidFill>
                  </a:rPr>
                  <a:t>体積</a:t>
                </a:r>
                <a:r>
                  <a:rPr lang="ja-JP" altLang="en-US" sz="2400"/>
                  <a:t>の次元は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［"/>
                            <m:endChr m:val="］"/>
                            <m:ctrlP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長さ</m:t>
                            </m:r>
                          </m:e>
                        </m:d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［"/>
                            <m:endChr m:val="］"/>
                            <m:ctrlP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長さ</m:t>
                            </m:r>
                          </m:e>
                        </m:d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［"/>
                            <m:endChr m:val="］"/>
                            <m:ctrlP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長さ</m:t>
                            </m:r>
                          </m:e>
                        </m:d>
                        <m:r>
                          <a:rPr lang="en-US" altLang="ja-JP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altLang="ja-JP" sz="2400" dirty="0"/>
                </a:br>
                <a:r>
                  <a:rPr lang="en-US" altLang="ja-JP" sz="2400" dirty="0"/>
                  <a:t>(</a:t>
                </a:r>
                <a:r>
                  <a:rPr lang="ja-JP" altLang="en-US" sz="2400" b="1">
                    <a:solidFill>
                      <a:srgbClr val="00B050"/>
                    </a:solidFill>
                  </a:rPr>
                  <a:t>例</a:t>
                </a:r>
                <a:r>
                  <a:rPr lang="ja-JP" altLang="en-US" sz="2400"/>
                  <a:t>．立方体の体積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ja-JP" altLang="en-US" sz="2400"/>
                  <a:t>，球の体積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ja-JP" altLang="en-US" sz="2400"/>
                  <a:t>，</a:t>
                </a:r>
                <a:r>
                  <a:rPr lang="en-US" altLang="ja-JP" sz="2400" dirty="0"/>
                  <a:t>…</a:t>
                </a:r>
                <a:r>
                  <a:rPr lang="ja-JP" altLang="en-US" sz="2400"/>
                  <a:t>）</a:t>
                </a:r>
                <a:endParaRPr lang="en-US" altLang="ja-JP" sz="2400" dirty="0"/>
              </a:p>
              <a:p>
                <a:endParaRPr lang="en-US" altLang="ja-JP" sz="2400" dirty="0"/>
              </a:p>
              <a:p>
                <a:r>
                  <a:rPr lang="ja-JP" altLang="en-US" sz="2400" b="1">
                    <a:solidFill>
                      <a:srgbClr val="00B0F0"/>
                    </a:solidFill>
                  </a:rPr>
                  <a:t>速度</a:t>
                </a:r>
                <a:r>
                  <a:rPr lang="ja-JP" altLang="en-US" sz="2400"/>
                  <a:t>の次元は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［</m:t>
                        </m:r>
                        <m:r>
                          <a:rPr lang="ja-JP" altLang="en-US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長さ</m:t>
                        </m:r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］</m:t>
                        </m:r>
                      </m:num>
                      <m:den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［</m:t>
                        </m:r>
                        <m:r>
                          <a:rPr lang="ja-JP" altLang="en-US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時間</m:t>
                        </m:r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］</m:t>
                        </m:r>
                      </m:den>
                    </m:f>
                    <m:r>
                      <a:rPr lang="en-US" altLang="ja-JP" sz="24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r>
                          <a:rPr lang="en-US" altLang="ja-JP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  <m:r>
                      <a:rPr lang="en-US" altLang="ja-JP" sz="24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400"/>
                  <a:t>，</a:t>
                </a:r>
                <a:r>
                  <a:rPr lang="ja-JP" altLang="en-US" sz="2400" b="1">
                    <a:solidFill>
                      <a:srgbClr val="00B0F0"/>
                    </a:solidFill>
                  </a:rPr>
                  <a:t>加速度</a:t>
                </a:r>
                <a:r>
                  <a:rPr lang="ja-JP" altLang="en-US" sz="2400"/>
                  <a:t>の次元は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［速度］</m:t>
                        </m:r>
                      </m:num>
                      <m:den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［時間］</m:t>
                        </m:r>
                      </m:den>
                    </m:f>
                    <m:r>
                      <a:rPr lang="en-US" altLang="ja-JP" sz="2400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sSup>
                          <m:sSupPr>
                            <m:ctrlPr>
                              <a:rPr lang="en-US" altLang="ja-JP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p>
                            <m:r>
                              <a:rPr lang="en-US" altLang="ja-JP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JP" sz="2400" b="1" dirty="0"/>
              </a:p>
              <a:p>
                <a:endParaRPr lang="en-US" altLang="ja-JP" sz="2400" dirty="0"/>
              </a:p>
              <a:p>
                <a:r>
                  <a:rPr lang="ja-JP" altLang="en-US" sz="2400" b="1">
                    <a:solidFill>
                      <a:srgbClr val="00B0F0"/>
                    </a:solidFill>
                  </a:rPr>
                  <a:t>密度</a:t>
                </a:r>
                <a:r>
                  <a:rPr lang="ja-JP" altLang="en-US" sz="2400"/>
                  <a:t>の次元は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［質量］</m:t>
                        </m:r>
                      </m:num>
                      <m:den>
                        <m:r>
                          <a:rPr lang="ja-JP" altLang="en-US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［体積］</m:t>
                        </m:r>
                      </m:den>
                    </m:f>
                    <m:r>
                      <a:rPr lang="en-US" altLang="ja-JP" sz="2400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b="1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num>
                      <m:den>
                        <m:sSup>
                          <m:sSupPr>
                            <m:ctrlPr>
                              <a:rPr lang="en-US" altLang="ja-JP" sz="2400" b="1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altLang="ja-JP" sz="2400" b="1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en-US" altLang="ja-JP" sz="2400" dirty="0"/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D2A44040-081B-7D47-2BC5-252DD20A09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0488" y="1003823"/>
                <a:ext cx="11743482" cy="5651620"/>
              </a:xfrm>
              <a:blipFill>
                <a:blip r:embed="rId3"/>
                <a:stretch>
                  <a:fillRect l="-648" r="-3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80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64398-D804-3C2B-68B1-41A824C0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93699"/>
            <a:ext cx="10515600" cy="1325563"/>
          </a:xfrm>
        </p:spPr>
        <p:txBody>
          <a:bodyPr/>
          <a:lstStyle/>
          <a:p>
            <a:r>
              <a:rPr kumimoji="1" lang="en-US" altLang="ja-JP" b="1" dirty="0">
                <a:solidFill>
                  <a:srgbClr val="00B0F0"/>
                </a:solidFill>
              </a:rPr>
              <a:t>L</a:t>
            </a:r>
            <a:r>
              <a:rPr kumimoji="1" lang="ja-JP" altLang="en-US" b="1">
                <a:solidFill>
                  <a:srgbClr val="00B0F0"/>
                </a:solidFill>
              </a:rPr>
              <a:t>と</a:t>
            </a:r>
            <a:r>
              <a:rPr kumimoji="1" lang="en-US" altLang="ja-JP" b="1" dirty="0">
                <a:solidFill>
                  <a:srgbClr val="00B0F0"/>
                </a:solidFill>
              </a:rPr>
              <a:t>L</a:t>
            </a:r>
            <a:r>
              <a:rPr kumimoji="1" lang="en-US" altLang="ja-JP" b="1" baseline="30000" dirty="0">
                <a:solidFill>
                  <a:srgbClr val="00B0F0"/>
                </a:solidFill>
              </a:rPr>
              <a:t>2</a:t>
            </a:r>
            <a:r>
              <a:rPr kumimoji="1" lang="ja-JP" altLang="en-US" b="1">
                <a:solidFill>
                  <a:srgbClr val="00B0F0"/>
                </a:solidFill>
              </a:rPr>
              <a:t>の例．</a:t>
            </a:r>
            <a:br>
              <a:rPr kumimoji="1" lang="en-US" altLang="ja-JP" dirty="0"/>
            </a:br>
            <a:r>
              <a:rPr kumimoji="1" lang="ja-JP" altLang="en-US"/>
              <a:t>ピタゴラスの定理の次元解析的証明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F9ECF2F-E421-39F3-CA97-6D4BB3B94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79" y="3861011"/>
            <a:ext cx="3000260" cy="1994539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87C2D3-8F46-A206-F3D5-182C24887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87" y="3861011"/>
            <a:ext cx="3000260" cy="19945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234E04F-29B2-2C41-8B1D-20F28BAA1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482" y="3861011"/>
            <a:ext cx="3000260" cy="199453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2C54C8-76F2-20B7-B332-A8DCDD8EFFB2}"/>
              </a:ext>
            </a:extLst>
          </p:cNvPr>
          <p:cNvSpPr txBox="1"/>
          <p:nvPr/>
        </p:nvSpPr>
        <p:spPr>
          <a:xfrm>
            <a:off x="3549705" y="4442782"/>
            <a:ext cx="800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/>
              <a:t>＋</a:t>
            </a:r>
            <a:endParaRPr kumimoji="1" lang="ja-JP" altLang="en-US" sz="48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7A2996-738E-60A0-6CEB-8FC2314FD5F6}"/>
              </a:ext>
            </a:extLst>
          </p:cNvPr>
          <p:cNvSpPr txBox="1"/>
          <p:nvPr/>
        </p:nvSpPr>
        <p:spPr>
          <a:xfrm>
            <a:off x="7335300" y="4442782"/>
            <a:ext cx="800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/>
              <a:t>＝</a:t>
            </a:r>
            <a:endParaRPr kumimoji="1" lang="ja-JP" altLang="en-US" sz="480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6892EE5-0C7D-9C37-A634-ACCD21C53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45" y="1506546"/>
            <a:ext cx="3000260" cy="1994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3098787-8A68-CBE3-19C5-129D27BAC9F8}"/>
                  </a:ext>
                </a:extLst>
              </p:cNvPr>
              <p:cNvSpPr txBox="1"/>
              <p:nvPr/>
            </p:nvSpPr>
            <p:spPr>
              <a:xfrm>
                <a:off x="3864314" y="2882069"/>
                <a:ext cx="4312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/>
                  <a:t>面積</a:t>
                </a:r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/>
                  <a:t>（ドイツ語で</a:t>
                </a:r>
                <a:r>
                  <a:rPr kumimoji="1" lang="en-US" altLang="ja-JP" dirty="0"/>
                  <a:t>Ebene</a:t>
                </a:r>
                <a:r>
                  <a:rPr kumimoji="1" lang="ja-JP" altLang="en-US"/>
                  <a:t>）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3098787-8A68-CBE3-19C5-129D27BAC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314" y="2882069"/>
                <a:ext cx="4312527" cy="369332"/>
              </a:xfrm>
              <a:prstGeom prst="rect">
                <a:avLst/>
              </a:prstGeom>
              <a:blipFill>
                <a:blip r:embed="rId6"/>
                <a:stretch>
                  <a:fillRect l="-1176" t="-10345" r="-294" b="-275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BCD7340B-3DA7-65C0-B2E1-51755DFA06EA}"/>
                  </a:ext>
                </a:extLst>
              </p:cNvPr>
              <p:cNvSpPr txBox="1"/>
              <p:nvPr/>
            </p:nvSpPr>
            <p:spPr>
              <a:xfrm>
                <a:off x="1291258" y="6179932"/>
                <a:ext cx="1583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ja-JP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BCD7340B-3DA7-65C0-B2E1-51755DFA0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258" y="6179932"/>
                <a:ext cx="15835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74A8551-92C1-56C6-07F4-A884C6978B4B}"/>
                  </a:ext>
                </a:extLst>
              </p:cNvPr>
              <p:cNvSpPr txBox="1"/>
              <p:nvPr/>
            </p:nvSpPr>
            <p:spPr>
              <a:xfrm>
                <a:off x="5084295" y="6179932"/>
                <a:ext cx="1580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ja-JP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74A8551-92C1-56C6-07F4-A884C6978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295" y="6179932"/>
                <a:ext cx="158036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52850E6-459D-288A-B579-E6A952D2A632}"/>
                  </a:ext>
                </a:extLst>
              </p:cNvPr>
              <p:cNvSpPr txBox="1"/>
              <p:nvPr/>
            </p:nvSpPr>
            <p:spPr>
              <a:xfrm>
                <a:off x="8869892" y="6179932"/>
                <a:ext cx="15474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ja-JP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52850E6-459D-288A-B579-E6A952D2A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892" y="6179932"/>
                <a:ext cx="15474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2E99CBB-840D-FD74-D24F-81A82C5E41A8}"/>
              </a:ext>
            </a:extLst>
          </p:cNvPr>
          <p:cNvSpPr txBox="1"/>
          <p:nvPr/>
        </p:nvSpPr>
        <p:spPr>
          <a:xfrm>
            <a:off x="8435844" y="1668213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y </a:t>
            </a:r>
            <a:r>
              <a:rPr kumimoji="1" lang="ja-JP" altLang="en-US"/>
              <a:t>アインシュタイン少年（</a:t>
            </a:r>
            <a:r>
              <a:rPr kumimoji="1" lang="en-US" altLang="ja-JP" dirty="0"/>
              <a:t>11</a:t>
            </a:r>
            <a:r>
              <a:rPr kumimoji="1" lang="ja-JP" altLang="en-US"/>
              <a:t>歳）</a:t>
            </a:r>
          </a:p>
        </p:txBody>
      </p:sp>
    </p:spTree>
    <p:extLst>
      <p:ext uri="{BB962C8B-B14F-4D97-AF65-F5344CB8AC3E}">
        <p14:creationId xmlns:p14="http://schemas.microsoft.com/office/powerpoint/2010/main" val="419702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F140EBD-8FF4-7382-6D4F-A0E4D176B6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5845" y="145206"/>
                <a:ext cx="9416969" cy="1325563"/>
              </a:xfrm>
            </p:spPr>
            <p:txBody>
              <a:bodyPr>
                <a:normAutofit fontScale="90000"/>
              </a:bodyPr>
              <a:lstStyle/>
              <a:p>
                <a:pPr marL="0" indent="0"/>
                <a:r>
                  <a:rPr kumimoji="1" lang="en-US" altLang="ja-JP" b="1" dirty="0">
                    <a:solidFill>
                      <a:srgbClr val="00B0F0"/>
                    </a:solidFill>
                  </a:rPr>
                  <a:t>Q1</a:t>
                </a:r>
                <a:r>
                  <a:rPr kumimoji="1" lang="ja-JP" altLang="en-US" b="1">
                    <a:solidFill>
                      <a:srgbClr val="00B0F0"/>
                    </a:solidFill>
                  </a:rPr>
                  <a:t>．</a:t>
                </a:r>
                <a:r>
                  <a:rPr kumimoji="1" lang="ja-JP" altLang="en-US"/>
                  <a:t>水風船の水の量を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kumimoji="1" lang="ja-JP" altLang="en-US"/>
                  <a:t>倍にすると，</a:t>
                </a:r>
                <a:br>
                  <a:rPr kumimoji="1" lang="en-US" altLang="ja-JP" dirty="0"/>
                </a:br>
                <a:r>
                  <a:rPr kumimoji="1" lang="ja-JP" altLang="en-US"/>
                  <a:t>水風船のゴムは何倍に伸びるか？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F140EBD-8FF4-7382-6D4F-A0E4D176B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5845" y="145206"/>
                <a:ext cx="9416969" cy="1325563"/>
              </a:xfrm>
              <a:blipFill>
                <a:blip r:embed="rId2"/>
                <a:stretch>
                  <a:fillRect l="-2288" t="-8571" b="-152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30CA29D2-470D-DF06-B052-59210094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840" y="145206"/>
            <a:ext cx="2656800" cy="19116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82607A-64D3-EC1A-86BC-D7E9BE83D7E3}"/>
              </a:ext>
            </a:extLst>
          </p:cNvPr>
          <p:cNvSpPr txBox="1"/>
          <p:nvPr/>
        </p:nvSpPr>
        <p:spPr>
          <a:xfrm>
            <a:off x="5043166" y="5042118"/>
            <a:ext cx="74270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考え方．</a:t>
            </a:r>
            <a:r>
              <a:rPr kumimoji="1" lang="ja-JP" altLang="en-US" sz="2800"/>
              <a:t>おおざっぱに，</a:t>
            </a:r>
            <a:endParaRPr kumimoji="1" lang="en-US" altLang="ja-JP" sz="2800" dirty="0"/>
          </a:p>
          <a:p>
            <a:r>
              <a:rPr kumimoji="1" lang="ja-JP" altLang="en-US" sz="2800"/>
              <a:t>水風船の厳密な形状を考えない．</a:t>
            </a:r>
            <a:endParaRPr kumimoji="1" lang="en-US" altLang="ja-JP" sz="2800" dirty="0"/>
          </a:p>
          <a:p>
            <a:r>
              <a:rPr lang="ja-JP" altLang="en-US" sz="2800"/>
              <a:t>（かといって，球と仮定する必要もない．）</a:t>
            </a:r>
            <a:endParaRPr lang="en-US" altLang="ja-JP" sz="2800" dirty="0"/>
          </a:p>
          <a:p>
            <a:r>
              <a:rPr kumimoji="1" lang="ja-JP" altLang="en-US" sz="2800"/>
              <a:t>　長さの次元</a:t>
            </a:r>
            <a:r>
              <a:rPr kumimoji="1" lang="en-US" altLang="ja-JP" sz="2800" dirty="0"/>
              <a:t> </a:t>
            </a:r>
            <a:r>
              <a:rPr kumimoji="1" lang="en-US" altLang="ja-JP" sz="2800" b="1" dirty="0">
                <a:solidFill>
                  <a:srgbClr val="00B0F0"/>
                </a:solidFill>
              </a:rPr>
              <a:t>L</a:t>
            </a:r>
            <a:r>
              <a:rPr kumimoji="1" lang="en-US" altLang="ja-JP" sz="2800" dirty="0"/>
              <a:t> </a:t>
            </a:r>
            <a:r>
              <a:rPr kumimoji="1" lang="ja-JP" altLang="en-US" sz="2800"/>
              <a:t>の組み合わせだけで考える．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77278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F140EBD-8FF4-7382-6D4F-A0E4D176B6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5845" y="145206"/>
                <a:ext cx="9416969" cy="1325563"/>
              </a:xfrm>
            </p:spPr>
            <p:txBody>
              <a:bodyPr>
                <a:normAutofit fontScale="90000"/>
              </a:bodyPr>
              <a:lstStyle/>
              <a:p>
                <a:pPr marL="0" indent="0"/>
                <a:r>
                  <a:rPr kumimoji="1" lang="en-US" altLang="ja-JP" b="1" dirty="0">
                    <a:solidFill>
                      <a:srgbClr val="00B0F0">
                        <a:alpha val="20000"/>
                      </a:srgbClr>
                    </a:solidFill>
                  </a:rPr>
                  <a:t>Q1</a:t>
                </a:r>
                <a:r>
                  <a:rPr kumimoji="1" lang="ja-JP" altLang="en-US" b="1">
                    <a:solidFill>
                      <a:srgbClr val="00B0F0">
                        <a:alpha val="20000"/>
                      </a:srgbClr>
                    </a:solidFill>
                  </a:rPr>
                  <a:t>．</a:t>
                </a:r>
                <a:r>
                  <a:rPr kumimoji="1" lang="ja-JP" altLang="en-US">
                    <a:solidFill>
                      <a:schemeClr val="tx1">
                        <a:alpha val="20000"/>
                      </a:schemeClr>
                    </a:solidFill>
                  </a:rPr>
                  <a:t>水風船の水の量を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kumimoji="1" lang="ja-JP" altLang="en-US">
                    <a:solidFill>
                      <a:schemeClr val="tx1">
                        <a:alpha val="20000"/>
                      </a:schemeClr>
                    </a:solidFill>
                  </a:rPr>
                  <a:t>倍にすると，</a:t>
                </a:r>
                <a:br>
                  <a:rPr kumimoji="1" lang="en-US" altLang="ja-JP" dirty="0">
                    <a:solidFill>
                      <a:schemeClr val="tx1">
                        <a:alpha val="20000"/>
                      </a:schemeClr>
                    </a:solidFill>
                  </a:rPr>
                </a:br>
                <a:r>
                  <a:rPr kumimoji="1" lang="ja-JP" altLang="en-US">
                    <a:solidFill>
                      <a:schemeClr val="tx1">
                        <a:alpha val="20000"/>
                      </a:schemeClr>
                    </a:solidFill>
                  </a:rPr>
                  <a:t>水風船のゴムは何倍に伸びるか？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F140EBD-8FF4-7382-6D4F-A0E4D176B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5845" y="145206"/>
                <a:ext cx="9416969" cy="1325563"/>
              </a:xfrm>
              <a:blipFill>
                <a:blip r:embed="rId2"/>
                <a:stretch>
                  <a:fillRect l="-2288" t="-8571" b="-152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57B9E2-CB63-750D-E7A1-E206C9C8A4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845" y="1470769"/>
                <a:ext cx="12106155" cy="30862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ja-JP" sz="3600" b="1" dirty="0">
                    <a:solidFill>
                      <a:srgbClr val="FF0000"/>
                    </a:solidFill>
                  </a:rPr>
                  <a:t>A</a:t>
                </a:r>
                <a:r>
                  <a:rPr kumimoji="1" lang="ja-JP" altLang="en-US" sz="3600" b="1">
                    <a:solidFill>
                      <a:srgbClr val="FF0000"/>
                    </a:solidFill>
                  </a:rPr>
                  <a:t>．</a:t>
                </a:r>
                <a:r>
                  <a:rPr lang="ja-JP" altLang="en-US" sz="3600"/>
                  <a:t>体積の次元：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ja-JP" altLang="en-US" sz="3600"/>
                  <a:t>，表面積の次元：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ja-JP" sz="3600" dirty="0"/>
              </a:p>
              <a:p>
                <a:pPr marL="0" indent="0">
                  <a:buNone/>
                </a:pPr>
                <a:r>
                  <a:rPr kumimoji="1" lang="ja-JP" altLang="en-US" sz="3600"/>
                  <a:t>体積を</a:t>
                </a:r>
                <a14:m>
                  <m:oMath xmlns:m="http://schemas.openxmlformats.org/officeDocument/2006/math">
                    <m:r>
                      <a:rPr kumimoji="1" lang="en-US" altLang="ja-JP" sz="36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ja-JP" altLang="en-US" sz="3600"/>
                  <a:t>　⇒　表面積は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f>
                          <m:fPr>
                            <m:ctrlPr>
                              <a:rPr lang="en-US" altLang="ja-JP" sz="3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1" lang="ja-JP" altLang="en-US" sz="3600"/>
                  <a:t>に比例：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 dirty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ja-JP" sz="36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altLang="ja-JP" sz="3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ja-JP" sz="3600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kumimoji="1" lang="en-US" altLang="ja-JP" sz="3600" dirty="0"/>
              </a:p>
              <a:p>
                <a:pPr marL="0" indent="0">
                  <a:buNone/>
                </a:pPr>
                <a:r>
                  <a:rPr kumimoji="1" lang="ja-JP" altLang="en-US" sz="3600"/>
                  <a:t>体積が</a:t>
                </a:r>
                <a14:m>
                  <m:oMath xmlns:m="http://schemas.openxmlformats.org/officeDocument/2006/math">
                    <m:r>
                      <a:rPr lang="en-US" altLang="ja-JP" sz="3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36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ja-JP" altLang="en-US" sz="3600"/>
                  <a:t>　⇒　表面積は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altLang="ja-JP" sz="3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ja-JP" altLang="en-US" sz="3600"/>
                  <a:t>に比例</a:t>
                </a:r>
                <a:endParaRPr lang="en-US" altLang="ja-JP" sz="3600" dirty="0"/>
              </a:p>
              <a:p>
                <a:pPr marL="0" indent="0">
                  <a:buNone/>
                </a:pPr>
                <a:r>
                  <a:rPr lang="ja-JP" altLang="en-US" sz="3600"/>
                  <a:t>∴</a:t>
                </a:r>
                <a:r>
                  <a:rPr lang="en-US" altLang="ja-JP" sz="3600" dirty="0"/>
                  <a:t> </a:t>
                </a:r>
                <a:r>
                  <a:rPr lang="ja-JP" altLang="en-US" sz="3600">
                    <a:solidFill>
                      <a:srgbClr val="00B0F0"/>
                    </a:solidFill>
                  </a:rPr>
                  <a:t>体積が</a:t>
                </a:r>
                <a14:m>
                  <m:oMath xmlns:m="http://schemas.openxmlformats.org/officeDocument/2006/math">
                    <m:r>
                      <a:rPr lang="en-US" altLang="ja-JP" sz="3600" b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ja-JP" altLang="en-US" sz="3600" b="1">
                    <a:solidFill>
                      <a:srgbClr val="00B0F0"/>
                    </a:solidFill>
                  </a:rPr>
                  <a:t>倍</a:t>
                </a:r>
                <a:r>
                  <a:rPr lang="ja-JP" altLang="en-US" sz="3600"/>
                  <a:t>に増えたら，</a:t>
                </a:r>
                <a:r>
                  <a:rPr lang="ja-JP" altLang="en-US" sz="3600">
                    <a:solidFill>
                      <a:srgbClr val="00B050"/>
                    </a:solidFill>
                  </a:rPr>
                  <a:t>表面積は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en-US" altLang="ja-JP" sz="36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ja-JP" sz="36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ja-JP" altLang="en-US" sz="3600" b="1"/>
                  <a:t>倍</a:t>
                </a:r>
                <a:r>
                  <a:rPr lang="ja-JP" altLang="en-US" sz="3600"/>
                  <a:t>増える．</a:t>
                </a:r>
                <a:r>
                  <a:rPr lang="ja-JP" altLang="en-US" sz="3600">
                    <a:solidFill>
                      <a:srgbClr val="FF0000"/>
                    </a:solidFill>
                  </a:rPr>
                  <a:t>■</a:t>
                </a:r>
                <a:endParaRPr lang="en-US" altLang="ja-JP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57B9E2-CB63-750D-E7A1-E206C9C8A4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45" y="1470769"/>
                <a:ext cx="12106155" cy="3086241"/>
              </a:xfrm>
              <a:blipFill>
                <a:blip r:embed="rId3"/>
                <a:stretch>
                  <a:fillRect l="-1466" t="-4490" r="-209" b="-48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30CA29D2-470D-DF06-B052-592100947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840" y="145206"/>
            <a:ext cx="2656800" cy="191160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80B3642-8125-68C6-02B5-A2C197E15FD4}"/>
              </a:ext>
            </a:extLst>
          </p:cNvPr>
          <p:cNvGrpSpPr/>
          <p:nvPr/>
        </p:nvGrpSpPr>
        <p:grpSpPr>
          <a:xfrm>
            <a:off x="85845" y="4557010"/>
            <a:ext cx="12271255" cy="2542290"/>
            <a:chOff x="85845" y="4557010"/>
            <a:chExt cx="12271255" cy="2542290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2184C1B3-6BA3-A12B-17FB-D38FEEC5DCDA}"/>
                </a:ext>
              </a:extLst>
            </p:cNvPr>
            <p:cNvGrpSpPr/>
            <p:nvPr/>
          </p:nvGrpSpPr>
          <p:grpSpPr>
            <a:xfrm>
              <a:off x="85845" y="4557010"/>
              <a:ext cx="12020310" cy="2300990"/>
              <a:chOff x="85845" y="4557010"/>
              <a:chExt cx="12020310" cy="2300990"/>
            </a:xfrm>
          </p:grpSpPr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657B9743-090F-15D5-FFBA-5768EC64472A}"/>
                  </a:ext>
                </a:extLst>
              </p:cNvPr>
              <p:cNvGrpSpPr/>
              <p:nvPr/>
            </p:nvGrpSpPr>
            <p:grpSpPr>
              <a:xfrm>
                <a:off x="6804036" y="4991725"/>
                <a:ext cx="5302119" cy="1866275"/>
                <a:chOff x="6804036" y="4991725"/>
                <a:chExt cx="5302119" cy="1866275"/>
              </a:xfrm>
            </p:grpSpPr>
            <p:pic>
              <p:nvPicPr>
                <p:cNvPr id="5" name="図 4" descr="テーブルの上にあるリンゴ&#10;&#10;自動的に生成された説明">
                  <a:extLst>
                    <a:ext uri="{FF2B5EF4-FFF2-40B4-BE49-F238E27FC236}">
                      <a16:creationId xmlns:a16="http://schemas.microsoft.com/office/drawing/2014/main" id="{528570F7-6F22-C131-C520-7C9985779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5088" r="2258" b="-3"/>
                <a:stretch/>
              </p:blipFill>
              <p:spPr>
                <a:xfrm>
                  <a:off x="6804036" y="4991725"/>
                  <a:ext cx="2031294" cy="186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0579" h="3703141">
                      <a:moveTo>
                        <a:pt x="2015289" y="0"/>
                      </a:moveTo>
                      <a:cubicBezTo>
                        <a:pt x="3128303" y="0"/>
                        <a:pt x="4030579" y="902277"/>
                        <a:pt x="4030579" y="2015290"/>
                      </a:cubicBezTo>
                      <a:cubicBezTo>
                        <a:pt x="4030579" y="2710923"/>
                        <a:pt x="3678127" y="3324237"/>
                        <a:pt x="3142057" y="3686399"/>
                      </a:cubicBezTo>
                      <a:lnTo>
                        <a:pt x="3114499" y="3703141"/>
                      </a:lnTo>
                      <a:lnTo>
                        <a:pt x="916080" y="3703141"/>
                      </a:lnTo>
                      <a:lnTo>
                        <a:pt x="888522" y="3686399"/>
                      </a:lnTo>
                      <a:cubicBezTo>
                        <a:pt x="352452" y="3324237"/>
                        <a:pt x="0" y="2710923"/>
                        <a:pt x="0" y="2015290"/>
                      </a:cubicBezTo>
                      <a:cubicBezTo>
                        <a:pt x="0" y="902277"/>
                        <a:pt x="902277" y="0"/>
                        <a:pt x="2015289" y="0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6" name="図 5" descr="座る, テーブル, 小さい, 食品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03FA1BFB-2127-FB3F-2AAD-F6B053EE38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34" r="6616" b="-3"/>
                <a:stretch/>
              </p:blipFill>
              <p:spPr>
                <a:xfrm>
                  <a:off x="10332525" y="5342102"/>
                  <a:ext cx="1773630" cy="151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12" h="3007909">
                      <a:moveTo>
                        <a:pt x="519780" y="0"/>
                      </a:moveTo>
                      <a:lnTo>
                        <a:pt x="2999532" y="0"/>
                      </a:lnTo>
                      <a:lnTo>
                        <a:pt x="3003921" y="3989"/>
                      </a:lnTo>
                      <a:cubicBezTo>
                        <a:pt x="3322356" y="322424"/>
                        <a:pt x="3519312" y="762338"/>
                        <a:pt x="3519312" y="1248253"/>
                      </a:cubicBezTo>
                      <a:cubicBezTo>
                        <a:pt x="3519312" y="2220084"/>
                        <a:pt x="2731487" y="3007909"/>
                        <a:pt x="1759656" y="3007909"/>
                      </a:cubicBezTo>
                      <a:cubicBezTo>
                        <a:pt x="787826" y="3007909"/>
                        <a:pt x="0" y="2220084"/>
                        <a:pt x="0" y="1248253"/>
                      </a:cubicBezTo>
                      <a:cubicBezTo>
                        <a:pt x="0" y="762338"/>
                        <a:pt x="196957" y="322424"/>
                        <a:pt x="515392" y="3989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7" name="図 6" descr="アイコン&#10;&#10;低い精度で自動的に生成された説明">
                  <a:extLst>
                    <a:ext uri="{FF2B5EF4-FFF2-40B4-BE49-F238E27FC236}">
                      <a16:creationId xmlns:a16="http://schemas.microsoft.com/office/drawing/2014/main" id="{E98DE8C5-E57B-AFCD-1BD5-451113BB5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254" r="13758" b="4"/>
                <a:stretch/>
              </p:blipFill>
              <p:spPr>
                <a:xfrm>
                  <a:off x="9014808" y="5029137"/>
                  <a:ext cx="1138238" cy="17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539" h="3554668">
                      <a:moveTo>
                        <a:pt x="1777334" y="0"/>
                      </a:moveTo>
                      <a:cubicBezTo>
                        <a:pt x="1900033" y="0"/>
                        <a:pt x="2019829" y="12434"/>
                        <a:pt x="2135529" y="36109"/>
                      </a:cubicBezTo>
                      <a:lnTo>
                        <a:pt x="2258539" y="67738"/>
                      </a:lnTo>
                      <a:lnTo>
                        <a:pt x="2258539" y="3486930"/>
                      </a:lnTo>
                      <a:lnTo>
                        <a:pt x="2135529" y="3518559"/>
                      </a:lnTo>
                      <a:cubicBezTo>
                        <a:pt x="2019829" y="3542235"/>
                        <a:pt x="1900033" y="3554668"/>
                        <a:pt x="1777334" y="3554668"/>
                      </a:cubicBezTo>
                      <a:cubicBezTo>
                        <a:pt x="795739" y="3554668"/>
                        <a:pt x="0" y="2758929"/>
                        <a:pt x="0" y="1777334"/>
                      </a:cubicBezTo>
                      <a:cubicBezTo>
                        <a:pt x="0" y="795740"/>
                        <a:pt x="795739" y="0"/>
                        <a:pt x="1777334" y="0"/>
                      </a:cubicBezTo>
                      <a:close/>
                    </a:path>
                  </a:pathLst>
                </a:cu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テキスト ボックス 7">
                    <a:extLst>
                      <a:ext uri="{FF2B5EF4-FFF2-40B4-BE49-F238E27FC236}">
                        <a16:creationId xmlns:a16="http://schemas.microsoft.com/office/drawing/2014/main" id="{5786FDAA-C12E-903F-4BF7-ADF0CC1A474D}"/>
                      </a:ext>
                    </a:extLst>
                  </p:cNvPr>
                  <p:cNvSpPr txBox="1"/>
                  <p:nvPr/>
                </p:nvSpPr>
                <p:spPr>
                  <a:xfrm>
                    <a:off x="85845" y="4557010"/>
                    <a:ext cx="6538712" cy="22460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indent="0">
                      <a:buNone/>
                    </a:pPr>
                    <a:r>
                      <a:rPr lang="ja-JP" altLang="en-US" sz="3200" b="1">
                        <a:solidFill>
                          <a:srgbClr val="00B050">
                            <a:alpha val="20000"/>
                          </a:srgbClr>
                        </a:solidFill>
                      </a:rPr>
                      <a:t>注．</a:t>
                    </a:r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原子の体積が</a:t>
                    </a:r>
                    <a14:m>
                      <m:oMath xmlns:m="http://schemas.openxmlformats.org/officeDocument/2006/math">
                        <m:r>
                          <a:rPr lang="en-US" altLang="ja-JP" sz="3200" i="1" dirty="0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a14:m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倍になっても，</a:t>
                    </a:r>
                    <a:endParaRPr lang="en-US" altLang="ja-JP" sz="3200" dirty="0">
                      <a:solidFill>
                        <a:schemeClr val="tx1">
                          <a:alpha val="20000"/>
                        </a:schemeClr>
                      </a:solidFill>
                    </a:endParaRPr>
                  </a:p>
                  <a:p>
                    <a:pPr marL="0" indent="0">
                      <a:buNone/>
                    </a:pPr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りんごの体積が</a:t>
                    </a:r>
                    <a14:m>
                      <m:oMath xmlns:m="http://schemas.openxmlformats.org/officeDocument/2006/math">
                        <m:r>
                          <a:rPr lang="en-US" altLang="ja-JP" sz="3200" i="1" dirty="0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a14:m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倍になっても，</a:t>
                    </a:r>
                    <a:endParaRPr lang="en-US" altLang="ja-JP" sz="3200" dirty="0">
                      <a:solidFill>
                        <a:schemeClr val="tx1">
                          <a:alpha val="20000"/>
                        </a:schemeClr>
                      </a:solidFill>
                    </a:endParaRPr>
                  </a:p>
                  <a:p>
                    <a:pPr marL="0" indent="0">
                      <a:buNone/>
                    </a:pPr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惑星の体積が</a:t>
                    </a:r>
                    <a14:m>
                      <m:oMath xmlns:m="http://schemas.openxmlformats.org/officeDocument/2006/math">
                        <m:r>
                          <a:rPr lang="en-US" altLang="ja-JP" sz="3200" i="1" dirty="0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a14:m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倍になっても，</a:t>
                    </a:r>
                    <a:endParaRPr lang="en-US" altLang="ja-JP" sz="3200" dirty="0">
                      <a:solidFill>
                        <a:schemeClr val="tx1">
                          <a:alpha val="20000"/>
                        </a:schemeClr>
                      </a:solidFill>
                    </a:endParaRPr>
                  </a:p>
                  <a:p>
                    <a:pPr marL="0" indent="0">
                      <a:buNone/>
                    </a:pPr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それぞれの表面積は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2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2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ja-JP" sz="3200" i="1">
                                    <a:solidFill>
                                      <a:schemeClr val="tx1">
                                        <a:alpha val="2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3200" i="1">
                                    <a:solidFill>
                                      <a:schemeClr val="tx1">
                                        <a:alpha val="2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ja-JP" sz="3200" i="1">
                                    <a:solidFill>
                                      <a:schemeClr val="tx1">
                                        <a:alpha val="2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oMath>
                    </a14:m>
                    <a:r>
                      <a:rPr lang="ja-JP" altLang="en-US" sz="3200">
                        <a:solidFill>
                          <a:schemeClr val="tx1">
                            <a:alpha val="20000"/>
                          </a:schemeClr>
                        </a:solidFill>
                      </a:rPr>
                      <a:t>倍になる．</a:t>
                    </a:r>
                  </a:p>
                </p:txBody>
              </p:sp>
            </mc:Choice>
            <mc:Fallback xmlns="">
              <p:sp>
                <p:nvSpPr>
                  <p:cNvPr id="8" name="テキスト ボックス 7">
                    <a:extLst>
                      <a:ext uri="{FF2B5EF4-FFF2-40B4-BE49-F238E27FC236}">
                        <a16:creationId xmlns:a16="http://schemas.microsoft.com/office/drawing/2014/main" id="{5786FDAA-C12E-903F-4BF7-ADF0CC1A47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845" y="4557010"/>
                    <a:ext cx="6538712" cy="22460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326" t="-3390" r="-1744" b="-791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526E391F-40B7-63B3-4A1E-6E3D9E2A55A4}"/>
                </a:ext>
              </a:extLst>
            </p:cNvPr>
            <p:cNvSpPr/>
            <p:nvPr/>
          </p:nvSpPr>
          <p:spPr>
            <a:xfrm>
              <a:off x="6624557" y="4673600"/>
              <a:ext cx="5732543" cy="24257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74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F140EBD-8FF4-7382-6D4F-A0E4D176B6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5845" y="145206"/>
                <a:ext cx="9416969" cy="1325563"/>
              </a:xfrm>
            </p:spPr>
            <p:txBody>
              <a:bodyPr>
                <a:normAutofit fontScale="90000"/>
              </a:bodyPr>
              <a:lstStyle/>
              <a:p>
                <a:pPr marL="0" indent="0"/>
                <a:r>
                  <a:rPr kumimoji="1" lang="en-US" altLang="ja-JP" b="1" dirty="0">
                    <a:solidFill>
                      <a:srgbClr val="00B0F0">
                        <a:alpha val="20000"/>
                      </a:srgbClr>
                    </a:solidFill>
                  </a:rPr>
                  <a:t>Q1</a:t>
                </a:r>
                <a:r>
                  <a:rPr kumimoji="1" lang="ja-JP" altLang="en-US" b="1">
                    <a:solidFill>
                      <a:srgbClr val="00B0F0">
                        <a:alpha val="20000"/>
                      </a:srgbClr>
                    </a:solidFill>
                  </a:rPr>
                  <a:t>．</a:t>
                </a:r>
                <a:r>
                  <a:rPr kumimoji="1" lang="ja-JP" altLang="en-US">
                    <a:solidFill>
                      <a:schemeClr val="tx1">
                        <a:alpha val="20000"/>
                      </a:schemeClr>
                    </a:solidFill>
                  </a:rPr>
                  <a:t>水風船の水の量を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kumimoji="1" lang="ja-JP" altLang="en-US">
                    <a:solidFill>
                      <a:schemeClr val="tx1">
                        <a:alpha val="20000"/>
                      </a:schemeClr>
                    </a:solidFill>
                  </a:rPr>
                  <a:t>倍にすると，</a:t>
                </a:r>
                <a:br>
                  <a:rPr kumimoji="1" lang="en-US" altLang="ja-JP" dirty="0">
                    <a:solidFill>
                      <a:schemeClr val="tx1">
                        <a:alpha val="20000"/>
                      </a:schemeClr>
                    </a:solidFill>
                  </a:rPr>
                </a:br>
                <a:r>
                  <a:rPr kumimoji="1" lang="ja-JP" altLang="en-US">
                    <a:solidFill>
                      <a:schemeClr val="tx1">
                        <a:alpha val="20000"/>
                      </a:schemeClr>
                    </a:solidFill>
                  </a:rPr>
                  <a:t>水風船のゴムは何倍に伸びるか？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F140EBD-8FF4-7382-6D4F-A0E4D176B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5845" y="145206"/>
                <a:ext cx="9416969" cy="1325563"/>
              </a:xfrm>
              <a:blipFill>
                <a:blip r:embed="rId2"/>
                <a:stretch>
                  <a:fillRect l="-2288" t="-8571" b="-152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57B9E2-CB63-750D-E7A1-E206C9C8A4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845" y="1470769"/>
                <a:ext cx="12106155" cy="30862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ja-JP" sz="3600" b="1" dirty="0">
                    <a:solidFill>
                      <a:srgbClr val="FF0000"/>
                    </a:solidFill>
                  </a:rPr>
                  <a:t>A</a:t>
                </a:r>
                <a:r>
                  <a:rPr kumimoji="1" lang="ja-JP" altLang="en-US" sz="3600" b="1">
                    <a:solidFill>
                      <a:srgbClr val="FF0000"/>
                    </a:solidFill>
                  </a:rPr>
                  <a:t>．</a:t>
                </a:r>
                <a:r>
                  <a:rPr lang="ja-JP" altLang="en-US" sz="3600"/>
                  <a:t>体積の次元：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ja-JP" altLang="en-US" sz="3600"/>
                  <a:t>，表面積の次元：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ja-JP" sz="3600" dirty="0"/>
              </a:p>
              <a:p>
                <a:pPr marL="0" indent="0">
                  <a:buNone/>
                </a:pPr>
                <a:r>
                  <a:rPr kumimoji="1" lang="ja-JP" altLang="en-US" sz="3600"/>
                  <a:t>体積を</a:t>
                </a:r>
                <a14:m>
                  <m:oMath xmlns:m="http://schemas.openxmlformats.org/officeDocument/2006/math">
                    <m:r>
                      <a:rPr kumimoji="1" lang="en-US" altLang="ja-JP" sz="36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ja-JP" altLang="en-US" sz="3600"/>
                  <a:t>　⇒　表面積は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f>
                          <m:fPr>
                            <m:ctrlPr>
                              <a:rPr lang="en-US" altLang="ja-JP" sz="3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1" lang="ja-JP" altLang="en-US" sz="3600"/>
                  <a:t>に比例：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ja-JP" sz="3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i="1" dirty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ja-JP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ja-JP" sz="36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altLang="ja-JP" sz="3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ja-JP" sz="3600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kumimoji="1" lang="en-US" altLang="ja-JP" sz="3600" dirty="0"/>
              </a:p>
              <a:p>
                <a:pPr marL="0" indent="0">
                  <a:buNone/>
                </a:pPr>
                <a:r>
                  <a:rPr kumimoji="1" lang="ja-JP" altLang="en-US" sz="3600"/>
                  <a:t>体積が</a:t>
                </a:r>
                <a14:m>
                  <m:oMath xmlns:m="http://schemas.openxmlformats.org/officeDocument/2006/math">
                    <m:r>
                      <a:rPr lang="en-US" altLang="ja-JP" sz="3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36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ja-JP" altLang="en-US" sz="3600"/>
                  <a:t>　⇒　表面積は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ja-JP" sz="3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altLang="ja-JP" sz="3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ja-JP" sz="36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ja-JP" altLang="en-US" sz="3600"/>
                  <a:t>に比例</a:t>
                </a:r>
                <a:endParaRPr lang="en-US" altLang="ja-JP" sz="3600" dirty="0"/>
              </a:p>
              <a:p>
                <a:pPr marL="0" indent="0">
                  <a:buNone/>
                </a:pPr>
                <a:r>
                  <a:rPr lang="ja-JP" altLang="en-US" sz="3600"/>
                  <a:t>∴</a:t>
                </a:r>
                <a:r>
                  <a:rPr lang="en-US" altLang="ja-JP" sz="3600" dirty="0"/>
                  <a:t> </a:t>
                </a:r>
                <a:r>
                  <a:rPr lang="ja-JP" altLang="en-US" sz="3600">
                    <a:solidFill>
                      <a:srgbClr val="00B0F0"/>
                    </a:solidFill>
                  </a:rPr>
                  <a:t>体積が</a:t>
                </a:r>
                <a14:m>
                  <m:oMath xmlns:m="http://schemas.openxmlformats.org/officeDocument/2006/math">
                    <m:r>
                      <a:rPr lang="en-US" altLang="ja-JP" sz="3600" b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ja-JP" altLang="en-US" sz="3600" b="1">
                    <a:solidFill>
                      <a:srgbClr val="00B0F0"/>
                    </a:solidFill>
                  </a:rPr>
                  <a:t>倍</a:t>
                </a:r>
                <a:r>
                  <a:rPr lang="ja-JP" altLang="en-US" sz="3600"/>
                  <a:t>に増えたら，</a:t>
                </a:r>
                <a:r>
                  <a:rPr lang="ja-JP" altLang="en-US" sz="3600">
                    <a:solidFill>
                      <a:srgbClr val="00B050"/>
                    </a:solidFill>
                  </a:rPr>
                  <a:t>表面積は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6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6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f>
                          <m:fPr>
                            <m:ctrlPr>
                              <a:rPr lang="en-US" altLang="ja-JP" sz="36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36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ja-JP" sz="36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3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ja-JP" altLang="en-US" sz="3600" b="1"/>
                  <a:t>倍</a:t>
                </a:r>
                <a:r>
                  <a:rPr lang="ja-JP" altLang="en-US" sz="3600"/>
                  <a:t>増える．</a:t>
                </a:r>
                <a:r>
                  <a:rPr lang="ja-JP" altLang="en-US" sz="3600">
                    <a:solidFill>
                      <a:srgbClr val="FF0000"/>
                    </a:solidFill>
                  </a:rPr>
                  <a:t>■</a:t>
                </a:r>
                <a:endParaRPr lang="en-US" altLang="ja-JP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57B9E2-CB63-750D-E7A1-E206C9C8A4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45" y="1470769"/>
                <a:ext cx="12106155" cy="3086241"/>
              </a:xfrm>
              <a:blipFill>
                <a:blip r:embed="rId3"/>
                <a:stretch>
                  <a:fillRect l="-1466" t="-4490" r="-209" b="-48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30CA29D2-470D-DF06-B052-592100947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840" y="145206"/>
            <a:ext cx="2656800" cy="19116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184C1B3-6BA3-A12B-17FB-D38FEEC5DCDA}"/>
              </a:ext>
            </a:extLst>
          </p:cNvPr>
          <p:cNvGrpSpPr/>
          <p:nvPr/>
        </p:nvGrpSpPr>
        <p:grpSpPr>
          <a:xfrm>
            <a:off x="85845" y="4557010"/>
            <a:ext cx="12020310" cy="2300990"/>
            <a:chOff x="85845" y="4557010"/>
            <a:chExt cx="12020310" cy="230099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57B9743-090F-15D5-FFBA-5768EC64472A}"/>
                </a:ext>
              </a:extLst>
            </p:cNvPr>
            <p:cNvGrpSpPr/>
            <p:nvPr/>
          </p:nvGrpSpPr>
          <p:grpSpPr>
            <a:xfrm>
              <a:off x="6804036" y="4991725"/>
              <a:ext cx="5302119" cy="1866275"/>
              <a:chOff x="6804036" y="4991725"/>
              <a:chExt cx="5302119" cy="1866275"/>
            </a:xfrm>
          </p:grpSpPr>
          <p:pic>
            <p:nvPicPr>
              <p:cNvPr id="5" name="図 4" descr="テーブルの上にあるリンゴ&#10;&#10;自動的に生成された説明">
                <a:extLst>
                  <a:ext uri="{FF2B5EF4-FFF2-40B4-BE49-F238E27FC236}">
                    <a16:creationId xmlns:a16="http://schemas.microsoft.com/office/drawing/2014/main" id="{528570F7-6F22-C131-C520-7C9985779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5088" r="2258" b="-3"/>
              <a:stretch/>
            </p:blipFill>
            <p:spPr>
              <a:xfrm>
                <a:off x="6804036" y="4991725"/>
                <a:ext cx="2031294" cy="1866275"/>
              </a:xfrm>
              <a:custGeom>
                <a:avLst/>
                <a:gdLst/>
                <a:ahLst/>
                <a:cxnLst/>
                <a:rect l="l" t="t" r="r" b="b"/>
                <a:pathLst>
                  <a:path w="4030579" h="3703141">
                    <a:moveTo>
                      <a:pt x="2015289" y="0"/>
                    </a:moveTo>
                    <a:cubicBezTo>
                      <a:pt x="3128303" y="0"/>
                      <a:pt x="4030579" y="902277"/>
                      <a:pt x="4030579" y="2015290"/>
                    </a:cubicBezTo>
                    <a:cubicBezTo>
                      <a:pt x="4030579" y="2710923"/>
                      <a:pt x="3678127" y="3324237"/>
                      <a:pt x="3142057" y="3686399"/>
                    </a:cubicBezTo>
                    <a:lnTo>
                      <a:pt x="3114499" y="3703141"/>
                    </a:lnTo>
                    <a:lnTo>
                      <a:pt x="916080" y="3703141"/>
                    </a:lnTo>
                    <a:lnTo>
                      <a:pt x="888522" y="3686399"/>
                    </a:lnTo>
                    <a:cubicBezTo>
                      <a:pt x="352452" y="3324237"/>
                      <a:pt x="0" y="2710923"/>
                      <a:pt x="0" y="2015290"/>
                    </a:cubicBezTo>
                    <a:cubicBezTo>
                      <a:pt x="0" y="902277"/>
                      <a:pt x="902277" y="0"/>
                      <a:pt x="2015289" y="0"/>
                    </a:cubicBezTo>
                    <a:close/>
                  </a:path>
                </a:pathLst>
              </a:custGeom>
            </p:spPr>
          </p:pic>
          <p:pic>
            <p:nvPicPr>
              <p:cNvPr id="6" name="図 5" descr="座る, テーブル, 小さい, 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FA1BFB-2127-FB3F-2AAD-F6B053EE38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534" r="6616" b="-3"/>
              <a:stretch/>
            </p:blipFill>
            <p:spPr>
              <a:xfrm>
                <a:off x="10332525" y="5342102"/>
                <a:ext cx="1773630" cy="1515898"/>
              </a:xfrm>
              <a:custGeom>
                <a:avLst/>
                <a:gdLst/>
                <a:ahLst/>
                <a:cxnLst/>
                <a:rect l="l" t="t" r="r" b="b"/>
                <a:pathLst>
                  <a:path w="3519312" h="3007909">
                    <a:moveTo>
                      <a:pt x="519780" y="0"/>
                    </a:moveTo>
                    <a:lnTo>
                      <a:pt x="2999532" y="0"/>
                    </a:lnTo>
                    <a:lnTo>
                      <a:pt x="3003921" y="3989"/>
                    </a:lnTo>
                    <a:cubicBezTo>
                      <a:pt x="3322356" y="322424"/>
                      <a:pt x="3519312" y="762338"/>
                      <a:pt x="3519312" y="1248253"/>
                    </a:cubicBezTo>
                    <a:cubicBezTo>
                      <a:pt x="3519312" y="2220084"/>
                      <a:pt x="2731487" y="3007909"/>
                      <a:pt x="1759656" y="3007909"/>
                    </a:cubicBezTo>
                    <a:cubicBezTo>
                      <a:pt x="787826" y="3007909"/>
                      <a:pt x="0" y="2220084"/>
                      <a:pt x="0" y="1248253"/>
                    </a:cubicBezTo>
                    <a:cubicBezTo>
                      <a:pt x="0" y="762338"/>
                      <a:pt x="196957" y="322424"/>
                      <a:pt x="515392" y="3989"/>
                    </a:cubicBezTo>
                    <a:close/>
                  </a:path>
                </a:pathLst>
              </a:custGeom>
            </p:spPr>
          </p:pic>
          <p:pic>
            <p:nvPicPr>
              <p:cNvPr id="7" name="図 6" descr="アイコン&#10;&#10;低い精度で自動的に生成された説明">
                <a:extLst>
                  <a:ext uri="{FF2B5EF4-FFF2-40B4-BE49-F238E27FC236}">
                    <a16:creationId xmlns:a16="http://schemas.microsoft.com/office/drawing/2014/main" id="{E98DE8C5-E57B-AFCD-1BD5-451113BB54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5254" r="13758" b="4"/>
              <a:stretch/>
            </p:blipFill>
            <p:spPr>
              <a:xfrm>
                <a:off x="9014808" y="5029137"/>
                <a:ext cx="1138238" cy="1791449"/>
              </a:xfrm>
              <a:custGeom>
                <a:avLst/>
                <a:gdLst/>
                <a:ahLst/>
                <a:cxnLst/>
                <a:rect l="l" t="t" r="r" b="b"/>
                <a:pathLst>
                  <a:path w="2258539" h="3554668">
                    <a:moveTo>
                      <a:pt x="1777334" y="0"/>
                    </a:moveTo>
                    <a:cubicBezTo>
                      <a:pt x="1900033" y="0"/>
                      <a:pt x="2019829" y="12434"/>
                      <a:pt x="2135529" y="36109"/>
                    </a:cubicBezTo>
                    <a:lnTo>
                      <a:pt x="2258539" y="67738"/>
                    </a:lnTo>
                    <a:lnTo>
                      <a:pt x="2258539" y="3486930"/>
                    </a:lnTo>
                    <a:lnTo>
                      <a:pt x="2135529" y="3518559"/>
                    </a:lnTo>
                    <a:cubicBezTo>
                      <a:pt x="2019829" y="3542235"/>
                      <a:pt x="1900033" y="3554668"/>
                      <a:pt x="1777334" y="3554668"/>
                    </a:cubicBezTo>
                    <a:cubicBezTo>
                      <a:pt x="795739" y="3554668"/>
                      <a:pt x="0" y="2758929"/>
                      <a:pt x="0" y="1777334"/>
                    </a:cubicBezTo>
                    <a:cubicBezTo>
                      <a:pt x="0" y="795740"/>
                      <a:pt x="795739" y="0"/>
                      <a:pt x="1777334" y="0"/>
                    </a:cubicBezTo>
                    <a:close/>
                  </a:path>
                </a:pathLst>
              </a:cu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5786FDAA-C12E-903F-4BF7-ADF0CC1A474D}"/>
                    </a:ext>
                  </a:extLst>
                </p:cNvPr>
                <p:cNvSpPr txBox="1"/>
                <p:nvPr/>
              </p:nvSpPr>
              <p:spPr>
                <a:xfrm>
                  <a:off x="85845" y="4557010"/>
                  <a:ext cx="6538712" cy="2246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indent="0">
                    <a:buNone/>
                  </a:pPr>
                  <a:r>
                    <a:rPr lang="ja-JP" altLang="en-US" sz="3200" b="1">
                      <a:solidFill>
                        <a:srgbClr val="00B050"/>
                      </a:solidFill>
                    </a:rPr>
                    <a:t>注．</a:t>
                  </a:r>
                  <a:r>
                    <a:rPr lang="ja-JP" altLang="en-US" sz="3200"/>
                    <a:t>原子の体積が</a:t>
                  </a:r>
                  <a14:m>
                    <m:oMath xmlns:m="http://schemas.openxmlformats.org/officeDocument/2006/math">
                      <m:r>
                        <a:rPr lang="en-US" altLang="ja-JP" sz="3200" i="1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ja-JP" altLang="en-US" sz="3200"/>
                    <a:t>倍になっても，</a:t>
                  </a:r>
                  <a:endParaRPr lang="en-US" altLang="ja-JP" sz="3200" dirty="0"/>
                </a:p>
                <a:p>
                  <a:pPr marL="0" indent="0">
                    <a:buNone/>
                  </a:pPr>
                  <a:r>
                    <a:rPr lang="ja-JP" altLang="en-US" sz="3200"/>
                    <a:t>りんごの体積が</a:t>
                  </a:r>
                  <a14:m>
                    <m:oMath xmlns:m="http://schemas.openxmlformats.org/officeDocument/2006/math">
                      <m:r>
                        <a:rPr lang="en-US" altLang="ja-JP" sz="3200" i="1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ja-JP" altLang="en-US" sz="3200"/>
                    <a:t>倍になっても，</a:t>
                  </a:r>
                  <a:endParaRPr lang="en-US" altLang="ja-JP" sz="3200" dirty="0"/>
                </a:p>
                <a:p>
                  <a:pPr marL="0" indent="0">
                    <a:buNone/>
                  </a:pPr>
                  <a:r>
                    <a:rPr lang="ja-JP" altLang="en-US" sz="3200"/>
                    <a:t>惑星の体積が</a:t>
                  </a:r>
                  <a14:m>
                    <m:oMath xmlns:m="http://schemas.openxmlformats.org/officeDocument/2006/math">
                      <m:r>
                        <a:rPr lang="en-US" altLang="ja-JP" sz="3200" i="1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ja-JP" altLang="en-US" sz="3200"/>
                    <a:t>倍になっても，</a:t>
                  </a:r>
                  <a:endParaRPr lang="en-US" altLang="ja-JP" sz="3200" dirty="0"/>
                </a:p>
                <a:p>
                  <a:pPr marL="0" indent="0">
                    <a:buNone/>
                  </a:pPr>
                  <a:r>
                    <a:rPr lang="ja-JP" altLang="en-US" sz="3200"/>
                    <a:t>それぞれの表面積は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ja-JP" altLang="en-US" sz="3200"/>
                    <a:t>倍になる．</a:t>
                  </a: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5786FDAA-C12E-903F-4BF7-ADF0CC1A4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5" y="4557010"/>
                  <a:ext cx="6538712" cy="2246064"/>
                </a:xfrm>
                <a:prstGeom prst="rect">
                  <a:avLst/>
                </a:prstGeom>
                <a:blipFill>
                  <a:blip r:embed="rId8"/>
                  <a:stretch>
                    <a:fillRect l="-2326" t="-3390" r="-1744" b="-791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69664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140EBD-8FF4-7382-6D4F-A0E4D176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5" y="145206"/>
            <a:ext cx="9416969" cy="1325563"/>
          </a:xfrm>
        </p:spPr>
        <p:txBody>
          <a:bodyPr>
            <a:normAutofit/>
          </a:bodyPr>
          <a:lstStyle/>
          <a:p>
            <a:pPr marL="0" indent="0"/>
            <a:r>
              <a:rPr kumimoji="1" lang="en-US" altLang="ja-JP" b="1" dirty="0">
                <a:solidFill>
                  <a:srgbClr val="00B0F0"/>
                </a:solidFill>
              </a:rPr>
              <a:t>Q2</a:t>
            </a:r>
            <a:r>
              <a:rPr kumimoji="1" lang="ja-JP" altLang="en-US" b="1">
                <a:solidFill>
                  <a:srgbClr val="00B0F0"/>
                </a:solidFill>
              </a:rPr>
              <a:t>．</a:t>
            </a:r>
            <a:r>
              <a:rPr kumimoji="1" lang="ja-JP" altLang="en-US"/>
              <a:t>霧の中より雨の中の方が遠くまで見えるのはなぜか？</a:t>
            </a:r>
          </a:p>
        </p:txBody>
      </p:sp>
      <p:pic>
        <p:nvPicPr>
          <p:cNvPr id="5" name="図 4" descr="太陽の光&#10;&#10;中程度の精度で自動的に生成された説明">
            <a:extLst>
              <a:ext uri="{FF2B5EF4-FFF2-40B4-BE49-F238E27FC236}">
                <a16:creationId xmlns:a16="http://schemas.microsoft.com/office/drawing/2014/main" id="{347891C6-1511-6194-8951-ED910EB60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458" y="877890"/>
            <a:ext cx="3025973" cy="2035655"/>
          </a:xfrm>
          <a:prstGeom prst="rect">
            <a:avLst/>
          </a:prstGeom>
        </p:spPr>
      </p:pic>
      <p:pic>
        <p:nvPicPr>
          <p:cNvPr id="7" name="図 6" descr="雨の中傘をさして歩く人&#10;&#10;中程度の精度で自動的に生成された説明">
            <a:extLst>
              <a:ext uri="{FF2B5EF4-FFF2-40B4-BE49-F238E27FC236}">
                <a16:creationId xmlns:a16="http://schemas.microsoft.com/office/drawing/2014/main" id="{1B1913BE-C3AE-941D-6882-C9EFFF95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802" y="877890"/>
            <a:ext cx="3173598" cy="2035654"/>
          </a:xfrm>
          <a:prstGeom prst="rect">
            <a:avLst/>
          </a:prstGeom>
        </p:spPr>
      </p:pic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6A4837D3-F978-B202-537B-3F6D10E5F0A8}"/>
              </a:ext>
            </a:extLst>
          </p:cNvPr>
          <p:cNvSpPr txBox="1"/>
          <p:nvPr/>
        </p:nvSpPr>
        <p:spPr>
          <a:xfrm>
            <a:off x="4764967" y="5473005"/>
            <a:ext cx="74270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考え方．</a:t>
            </a:r>
            <a:r>
              <a:rPr kumimoji="1" lang="ja-JP" altLang="en-US" sz="2800"/>
              <a:t>おおざっぱに，</a:t>
            </a:r>
            <a:endParaRPr kumimoji="1" lang="en-US" altLang="ja-JP" sz="2800" dirty="0"/>
          </a:p>
          <a:p>
            <a:r>
              <a:rPr kumimoji="1" lang="ja-JP" altLang="en-US" sz="2800"/>
              <a:t>水滴が視界を遮っていると考える．</a:t>
            </a:r>
            <a:endParaRPr kumimoji="1" lang="en-US" altLang="ja-JP" sz="2800" dirty="0"/>
          </a:p>
          <a:p>
            <a:r>
              <a:rPr lang="ja-JP" altLang="en-US" sz="2800"/>
              <a:t>　</a:t>
            </a:r>
            <a:r>
              <a:rPr kumimoji="1" lang="ja-JP" altLang="en-US" sz="2800"/>
              <a:t>長さの次元</a:t>
            </a:r>
            <a:r>
              <a:rPr kumimoji="1" lang="en-US" altLang="ja-JP" sz="2800" dirty="0"/>
              <a:t> </a:t>
            </a:r>
            <a:r>
              <a:rPr kumimoji="1" lang="en-US" altLang="ja-JP" sz="2800" b="1" dirty="0">
                <a:solidFill>
                  <a:srgbClr val="00B0F0"/>
                </a:solidFill>
              </a:rPr>
              <a:t>L</a:t>
            </a:r>
            <a:r>
              <a:rPr kumimoji="1" lang="en-US" altLang="ja-JP" sz="2800" dirty="0"/>
              <a:t> </a:t>
            </a:r>
            <a:r>
              <a:rPr kumimoji="1" lang="ja-JP" altLang="en-US" sz="2800"/>
              <a:t>の組み合わせだけで考える．</a:t>
            </a:r>
            <a:endParaRPr kumimoji="1" lang="en-US" altLang="ja-JP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5BAB5F-2BB3-6FB2-DD18-46A8AE2FD5BC}"/>
              </a:ext>
            </a:extLst>
          </p:cNvPr>
          <p:cNvSpPr txBox="1"/>
          <p:nvPr/>
        </p:nvSpPr>
        <p:spPr>
          <a:xfrm>
            <a:off x="1520190" y="3429000"/>
            <a:ext cx="2492990" cy="10156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b="1">
                <a:solidFill>
                  <a:srgbClr val="00B050"/>
                </a:solidFill>
              </a:rPr>
              <a:t>実演！</a:t>
            </a:r>
          </a:p>
        </p:txBody>
      </p:sp>
    </p:spTree>
    <p:extLst>
      <p:ext uri="{BB962C8B-B14F-4D97-AF65-F5344CB8AC3E}">
        <p14:creationId xmlns:p14="http://schemas.microsoft.com/office/powerpoint/2010/main" val="2205353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1451</Words>
  <Application>Microsoft Macintosh PowerPoint</Application>
  <PresentationFormat>ワイド画面</PresentationFormat>
  <Paragraphs>168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8" baseType="lpstr">
      <vt:lpstr>游ゴシック</vt:lpstr>
      <vt:lpstr>游ゴシック Light</vt:lpstr>
      <vt:lpstr>Arial</vt:lpstr>
      <vt:lpstr>Cambria Math</vt:lpstr>
      <vt:lpstr>Wingdings</vt:lpstr>
      <vt:lpstr>Office テーマ</vt:lpstr>
      <vt:lpstr>次元解析超入門</vt:lpstr>
      <vt:lpstr>量と次元</vt:lpstr>
      <vt:lpstr>長さの単位の変遷</vt:lpstr>
      <vt:lpstr>いろいろな次元（長さの次元は［長さ］=L ）</vt:lpstr>
      <vt:lpstr>LとL2の例． ピタゴラスの定理の次元解析的証明</vt:lpstr>
      <vt:lpstr>Q1．水風船の水の量を2倍にすると， 水風船のゴムは何倍に伸びるか？</vt:lpstr>
      <vt:lpstr>Q1．水風船の水の量を2倍にすると， 水風船のゴムは何倍に伸びるか？</vt:lpstr>
      <vt:lpstr>Q1．水風船の水の量を2倍にすると， 水風船のゴムは何倍に伸びるか？</vt:lpstr>
      <vt:lpstr>Q2．霧の中より雨の中の方が遠くまで見えるのはなぜか？</vt:lpstr>
      <vt:lpstr>水 vs. エタノール</vt:lpstr>
      <vt:lpstr>Q2．霧の中より雨の中の方が遠くまで見えるのはなぜか？</vt:lpstr>
      <vt:lpstr>Q3．どこまでも大きい鳥がいないのはなぜか</vt:lpstr>
      <vt:lpstr>Q3．どこまでも大きい鳥がいないのはなぜか</vt:lpstr>
      <vt:lpstr>Q4．クジラはなぜ大きくなれるのか</vt:lpstr>
      <vt:lpstr>Q4．クジラはなぜ大きくなれるのか</vt:lpstr>
      <vt:lpstr>PowerPoint プレゼンテーション</vt:lpstr>
      <vt:lpstr>Q5．クジラのようなゾウはなぜいないのか？　 どこまでも高い木はなぜないのか？</vt:lpstr>
      <vt:lpstr>Q6．小動物を相似拡大（巨大化）したら， 骨も相似拡大するか？</vt:lpstr>
      <vt:lpstr>Q6．小動物を相似拡大（巨大化）したら， 骨も相似拡大するか？</vt:lpstr>
      <vt:lpstr>∴ 座礁クジラは自力で海に戻れない ∴ 高さ100kmの木→直径を√(1000^3 )&gt; 3万倍 (150km)</vt:lpstr>
      <vt:lpstr>まとめ．大きな動物の体重不等式（100倍ずつ増加）</vt:lpstr>
      <vt:lpstr>L2とL3の問題．ゴミの山の発火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Shigetoshi Yazaki</dc:creator>
  <cp:lastModifiedBy>Shigetoshi Yazaki</cp:lastModifiedBy>
  <cp:revision>14</cp:revision>
  <dcterms:created xsi:type="dcterms:W3CDTF">2024-07-13T00:30:51Z</dcterms:created>
  <dcterms:modified xsi:type="dcterms:W3CDTF">2024-09-09T23:02:12Z</dcterms:modified>
</cp:coreProperties>
</file>