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6" r:id="rId5"/>
    <p:sldId id="270" r:id="rId6"/>
    <p:sldId id="268" r:id="rId7"/>
    <p:sldId id="271" r:id="rId8"/>
    <p:sldId id="274" r:id="rId9"/>
    <p:sldId id="269" r:id="rId10"/>
    <p:sldId id="272" r:id="rId11"/>
    <p:sldId id="273" r:id="rId12"/>
    <p:sldId id="267" r:id="rId13"/>
    <p:sldId id="265" r:id="rId14"/>
    <p:sldId id="27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27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F82CF-A387-49D3-95B4-0250688B87F2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A291-7307-4E39-BFEE-9EA0E34129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4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2075-B282-4F6A-A06A-A9220B3D9AA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51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1A48B-1F7B-4032-98CB-B37CB6B4E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62D726-E0A4-408C-9E6C-B2DD5AB71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マスター字幕の書式設定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37F90-0DDF-467E-AA35-17F36FA5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B1E730-DE8B-4489-99DE-5E354AAE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9223E5-39A2-4564-8201-F34778E9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3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6603B8-A384-42D5-A8C1-E4949D94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8A765D-08BD-461A-80D4-0E71C79BC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452165-BAC3-401F-AFFA-8E4124EF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6773AA-8738-4812-9D9D-9762ED9B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602702-EEBE-4994-AFBE-8AA76FE8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60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8F2F7F7-1D22-4B48-A86C-A2B7E717E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17B771-1766-4F78-B06C-782ACB0C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759D9-39A0-4B45-A14D-324E326B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66544D-A244-4135-B994-D324C5A7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EF40A0-4252-4C93-BFE6-0743C314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46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390D8-74F9-4C62-B8A0-E108F2CD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9534F7-5589-4AE2-879C-3E470467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46A14F-6CDF-41A0-9593-E67CFE72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9541C-5B70-4D25-B573-8BBFADDB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1EA62-25B5-4C9C-926C-0A2946C3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6E81D1-908D-41DD-A5DD-C7F42C47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4C99DA-6909-402F-BDC8-A4802B66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B546B-6E61-4CEF-9DDE-49AB501C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156F45-653E-4146-814D-DA6F00D9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CE93D-A6DF-433C-A752-3529765D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3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73854-5BC2-483C-A942-1596DA91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C91567-D876-4524-8382-6F50661F0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9EE6AF-84A7-420D-BE0E-EDC651AA8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A02D52-63A1-4639-A9BD-EFCA83DC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FB291-36E4-4A00-95CD-85EF5005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2F7B74-A4FD-4D04-97B2-4091038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33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10B65-6BDD-45CE-90C9-6BF1AAE1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A7224C-1BFD-4769-AFDA-D125808A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44DC64-9903-4ACE-83A8-FE07D1AC4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D30BC0-4D10-4CB2-9CEF-B319C4C7B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84AC54-F136-49B0-A7DA-D4976402E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F45F47-4565-4684-ADA9-0FD272C9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2A646B-E4C4-44ED-B26E-8FBBBC21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1754775-633C-4AFB-9279-77297862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2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654D0-14A6-47ED-A9CF-55E9757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4B5851-968A-4F55-BDD0-B9BED4D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526449-9BDF-4AD8-B25E-3CB3B02C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34EFF0-6B7E-44E1-8C10-6486A9D7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44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4A3AB4-1DF6-41F1-9E06-838D6E43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84BAA26-1603-4633-A758-854E0CE4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7F9C7-B477-4312-99D3-F17147C4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0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FBEE7C-45B3-485E-AE2F-A69489E5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241B59-3EF9-4BA8-BCD7-28BE6D34B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80040E-A8AB-4E5B-843C-1071EF7C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A3D3BC-2AA2-4EE9-ABE5-E7F25ECC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F43D8E-FF22-4247-A01F-D6BDAF6F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65592A-C006-4970-96C4-46FDBBA9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4455EA-2648-4E93-A0E6-1AC7414C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FFB4FB4-BA09-47FD-BA5D-85B25227A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4107A0-DEE0-46A1-8C61-4F93752DA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A8B44B-48E5-42BD-9ABD-7964588B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E1BB8F-2F35-42DC-95B2-EB041BB1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0952CF-599B-4DA0-B974-002FB9F3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50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7ADC1F-A8E5-4D71-8006-ECFD2323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E140DD-818B-4F8A-941B-09CF4A43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BE499-0CE9-4EAD-9AE6-F442B2AC5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B990-DB67-449A-B2DA-019302F44860}" type="datetimeFigureOut">
              <a:rPr kumimoji="1" lang="ja-JP" altLang="en-US" smtClean="0"/>
              <a:t>2020/9/23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E15FE7-9840-4E85-9F49-92E15A3CB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C2DAA0-493A-4A13-9346-41F1F22F5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44E0E-3228-4451-BC93-7D15E18D18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4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ri.go.jp/report/hapichi/pdf2009/H21-24P.pdf" TargetMode="External"/><Relationship Id="rId2" Type="http://schemas.openxmlformats.org/officeDocument/2006/relationships/hyperlink" Target="http://www.mlit.go.jp/koku/15_bf_00037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-koei.co.jp/rd/thesis/pdf/200112/forum10_017.pdf" TargetMode="External"/><Relationship Id="rId5" Type="http://schemas.openxmlformats.org/officeDocument/2006/relationships/hyperlink" Target="https://www.ntsel.go.jp/forum/2008files/08-24p.pdf" TargetMode="External"/><Relationship Id="rId4" Type="http://schemas.openxmlformats.org/officeDocument/2006/relationships/hyperlink" Target="http://aviation.j-navigation.org/presentation/200710_A-SMGC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3806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91BEA7-A3CB-49EE-8F8A-85E9AA257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0576" y="459917"/>
            <a:ext cx="13342513" cy="173091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【</a:t>
            </a:r>
            <a:r>
              <a:rPr lang="ja-JP" altLang="en-US" sz="5400" dirty="0">
                <a:solidFill>
                  <a:schemeClr val="bg1"/>
                </a:solidFill>
              </a:rPr>
              <a:t>先進型地上走行誘導管制システム</a:t>
            </a:r>
            <a:r>
              <a:rPr kumimoji="1" lang="en-US" altLang="ja-JP" sz="5400" dirty="0">
                <a:solidFill>
                  <a:schemeClr val="bg1"/>
                </a:solidFill>
              </a:rPr>
              <a:t>】</a:t>
            </a:r>
            <a:br>
              <a:rPr kumimoji="1" lang="en-US" altLang="ja-JP" sz="5400" dirty="0">
                <a:solidFill>
                  <a:schemeClr val="bg1"/>
                </a:solidFill>
              </a:rPr>
            </a:br>
            <a:r>
              <a:rPr lang="en-US" altLang="ja-JP" sz="2800" dirty="0">
                <a:solidFill>
                  <a:schemeClr val="bg1"/>
                </a:solidFill>
              </a:rPr>
              <a:t>【A-SMGCS】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0969F1-7AC8-45DF-9DEA-0178F9C92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262511"/>
            <a:ext cx="8979877" cy="1754944"/>
          </a:xfrm>
        </p:spPr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kumimoji="1" lang="ja-JP" altLang="en-US" dirty="0">
                <a:solidFill>
                  <a:schemeClr val="bg1"/>
                </a:solidFill>
              </a:rPr>
              <a:t>情報コミュニケーション学部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情報コミュニケーション学科 </a:t>
            </a: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kumimoji="1" lang="ja-JP" altLang="en-US" dirty="0">
                <a:solidFill>
                  <a:schemeClr val="bg1"/>
                </a:solidFill>
              </a:rPr>
              <a:t>年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lang="ja-JP" altLang="en-US">
                <a:solidFill>
                  <a:schemeClr val="bg1"/>
                </a:solidFill>
              </a:rPr>
              <a:t>■■　■■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D48F54-06FC-4DE8-88D5-739EC18CD0E6}"/>
              </a:ext>
            </a:extLst>
          </p:cNvPr>
          <p:cNvSpPr txBox="1"/>
          <p:nvPr/>
        </p:nvSpPr>
        <p:spPr>
          <a:xfrm>
            <a:off x="8047892" y="621166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情報システム論　ケーススタディ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航空・宇宙分野の情報システム</a:t>
            </a:r>
          </a:p>
        </p:txBody>
      </p:sp>
    </p:spTree>
    <p:extLst>
      <p:ext uri="{BB962C8B-B14F-4D97-AF65-F5344CB8AC3E}">
        <p14:creationId xmlns:p14="http://schemas.microsoft.com/office/powerpoint/2010/main" val="273185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07314" y="236763"/>
            <a:ext cx="2129971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クイズ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3" y="241753"/>
            <a:ext cx="5326742" cy="6212511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2402115" y="3287487"/>
            <a:ext cx="2394857" cy="2235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07314" y="1328057"/>
            <a:ext cx="5348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この数字は</a:t>
            </a:r>
            <a:endParaRPr kumimoji="1" lang="en-US" altLang="ja-JP" sz="3200" dirty="0"/>
          </a:p>
          <a:p>
            <a:r>
              <a:rPr kumimoji="1" lang="ja-JP" altLang="en-US" sz="3200" dirty="0"/>
              <a:t>何を表しているでしょうか。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66971" y="2750458"/>
            <a:ext cx="41438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 </a:t>
            </a:r>
            <a:r>
              <a:rPr lang="ja-JP" altLang="en-US" sz="4000" dirty="0"/>
              <a:t>全長</a:t>
            </a:r>
            <a:endParaRPr lang="en-US" altLang="ja-JP" sz="4000" dirty="0"/>
          </a:p>
          <a:p>
            <a:endParaRPr lang="en-US" altLang="ja-JP" sz="4000" dirty="0"/>
          </a:p>
          <a:p>
            <a:r>
              <a:rPr lang="en-US" altLang="zh-TW" sz="4000" dirty="0"/>
              <a:t>2</a:t>
            </a:r>
            <a:r>
              <a:rPr lang="ja-JP" altLang="en-US" sz="4000" dirty="0"/>
              <a:t> 方角</a:t>
            </a:r>
            <a:endParaRPr lang="en-US" altLang="ja-JP" sz="4000" dirty="0"/>
          </a:p>
          <a:p>
            <a:r>
              <a:rPr lang="en-US" altLang="zh-TW" sz="4000" dirty="0"/>
              <a:t> </a:t>
            </a:r>
          </a:p>
          <a:p>
            <a:r>
              <a:rPr lang="en-US" altLang="zh-TW" sz="4000" dirty="0"/>
              <a:t>3 </a:t>
            </a:r>
            <a:r>
              <a:rPr lang="ja-JP" altLang="en-US" sz="4000" dirty="0"/>
              <a:t>進入速度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0840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01" y="1690688"/>
            <a:ext cx="6479541" cy="49136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800" dirty="0"/>
              <a:t>正解は</a:t>
            </a:r>
            <a:r>
              <a:rPr lang="en-US" altLang="ja-JP" sz="4800" dirty="0"/>
              <a:t>…</a:t>
            </a:r>
            <a:r>
              <a:rPr lang="en-US" altLang="ja-JP" sz="4800" b="1" u="sng" dirty="0">
                <a:solidFill>
                  <a:srgbClr val="FF0000"/>
                </a:solidFill>
              </a:rPr>
              <a:t>2 </a:t>
            </a:r>
            <a:r>
              <a:rPr lang="ja-JP" altLang="en-US" sz="4800" b="1" u="sng" dirty="0">
                <a:solidFill>
                  <a:srgbClr val="FF0000"/>
                </a:solidFill>
              </a:rPr>
              <a:t>方角</a:t>
            </a:r>
            <a:br>
              <a:rPr lang="ja-JP" altLang="en-US" sz="4800" dirty="0"/>
            </a:br>
            <a:endParaRPr kumimoji="1" lang="ja-JP" altLang="en-US" sz="48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422" y="1167833"/>
            <a:ext cx="5865871" cy="38541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586061" y="6211669"/>
            <a:ext cx="303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https://onemore01.blog.so-net.ne.jp/2017-01-29-1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451" y="5958009"/>
            <a:ext cx="335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http://komatsu2airport.web.fc2.com/page135.html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699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 rot="5400000">
            <a:off x="1042063" y="1338281"/>
            <a:ext cx="4394509" cy="44684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 rot="5400000">
            <a:off x="6463929" y="1299504"/>
            <a:ext cx="4477783" cy="44626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7619" y="522514"/>
            <a:ext cx="148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特徴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07086" y="609600"/>
            <a:ext cx="2053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accent1">
                    <a:lumMod val="50000"/>
                  </a:schemeClr>
                </a:solidFill>
              </a:rPr>
              <a:t>改善点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5376" y="1887774"/>
            <a:ext cx="45278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・人的ミスの防止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・操作（経路指示など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r>
              <a:rPr kumimoji="1" lang="ja-JP" altLang="en-US" sz="2800" dirty="0"/>
              <a:t>　が比較的容易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・移動を行うすべての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航空機、車両の自動識別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18465" y="1664268"/>
            <a:ext cx="39257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・システムの信頼性を　　　　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強化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・より操作を容易に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する。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・より大規模な空港へ　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kumimoji="1" lang="ja-JP" altLang="en-US" sz="2800" dirty="0"/>
              <a:t>の拡張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20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441342"/>
            <a:ext cx="10762281" cy="4735621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国土交通省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http://www.mlit.go.jp/koku/15_bf_000378.html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・電子航法研究所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https://www.enri.go.jp/report/hapichi/pdf2009/H21-24P.pdf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4"/>
              </a:rPr>
              <a:t>http://aviation.j-navigation.org/presentation/200710_A-SMGC.pdf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5"/>
              </a:rPr>
              <a:t>https://www.ntsel.go.jp/forum/2008files/08-24p.pdf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6"/>
              </a:rPr>
              <a:t>https://www.n-koei.co.jp/rd/thesis/pdf/200112/forum10_017.pdf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97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6191" y="0"/>
            <a:ext cx="13716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3350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solidFill>
                  <a:schemeClr val="bg1"/>
                </a:solidFill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97489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CD72287-224F-4E05-8C86-6A599FDB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22"/>
            <a:ext cx="1389743" cy="1061547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概要</a:t>
            </a:r>
            <a:endParaRPr kumimoji="1" lang="ja-JP" alt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F84C019-8579-4B40-8DF7-3CDB94AC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100" y="3160107"/>
            <a:ext cx="8229600" cy="93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・管轄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→国土交通省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21476" y="6041924"/>
            <a:ext cx="371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https://sokuup.net/?mode=permalink&amp;no=11381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97528" y="1672664"/>
            <a:ext cx="8534400" cy="111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・地上における航空機のためのガイダンス</a:t>
            </a:r>
            <a:endParaRPr kumimoji="1" lang="en-US" altLang="ja-JP" sz="3200" dirty="0"/>
          </a:p>
          <a:p>
            <a:r>
              <a:rPr lang="ja-JP" altLang="en-US" sz="3200" dirty="0"/>
              <a:t>　→地上走行の航空機及び車両等の衝突防止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129" y="2955443"/>
            <a:ext cx="5114471" cy="3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71" y="2683854"/>
            <a:ext cx="8613340" cy="4017753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DCDD1E90-3FAC-45ED-85F7-1610A0CD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253660"/>
            <a:ext cx="3211286" cy="77424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開発の経緯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771" y="1114194"/>
            <a:ext cx="971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・空港の大規模化に伴うレイアウトの複雑化</a:t>
            </a:r>
            <a:endParaRPr lang="en-US" altLang="ja-JP" sz="3200" dirty="0"/>
          </a:p>
          <a:p>
            <a:r>
              <a:rPr kumimoji="1" lang="ja-JP" altLang="en-US" sz="3200" dirty="0"/>
              <a:t>・空港の需要拡大</a:t>
            </a:r>
            <a:endParaRPr kumimoji="1" lang="en-US" altLang="ja-JP" sz="3200" dirty="0"/>
          </a:p>
          <a:p>
            <a:r>
              <a:rPr kumimoji="1" lang="ja-JP" altLang="en-US" sz="3200" dirty="0"/>
              <a:t>・低視程時における安全な走行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14057" y="4560790"/>
            <a:ext cx="272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成田空港→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5886" y="6055276"/>
            <a:ext cx="386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https://abhp.net/air/Air_Narita_000000.html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580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612" y="92052"/>
            <a:ext cx="10858192" cy="63087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34141" y="6516539"/>
            <a:ext cx="465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http://www.mlit.go.jp/koku/15_bf_000378.html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3200" y="249386"/>
            <a:ext cx="386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情報システムの流れ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8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02199" y="323964"/>
            <a:ext cx="5453743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経路設定／計画機能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14" y="476364"/>
            <a:ext cx="4286682" cy="40454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74770" y="1799772"/>
            <a:ext cx="6063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・移動区域内の各航空機及び車両に</a:t>
            </a:r>
            <a:endParaRPr kumimoji="1" lang="en-US" altLang="ja-JP" sz="2800" dirty="0"/>
          </a:p>
          <a:p>
            <a:r>
              <a:rPr kumimoji="1" lang="ja-JP" altLang="en-US" sz="2800" dirty="0"/>
              <a:t>　経路を指定可能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・いつでも目的地の変更が可能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335" y="4136118"/>
            <a:ext cx="6305550" cy="23905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19412" y="5936342"/>
            <a:ext cx="392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https://www.enri.go.jp/report/kenichi/pdf/126.pdf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68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80180" y="0"/>
            <a:ext cx="2463800" cy="1143221"/>
          </a:xfrm>
        </p:spPr>
        <p:txBody>
          <a:bodyPr/>
          <a:lstStyle/>
          <a:p>
            <a:r>
              <a:rPr lang="ja-JP" altLang="en-US" b="1" dirty="0">
                <a:solidFill>
                  <a:srgbClr val="002060"/>
                </a:solidFill>
              </a:rPr>
              <a:t>誘導機能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04" y="731551"/>
            <a:ext cx="4231676" cy="29684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52400" y="5473005"/>
            <a:ext cx="306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https://www.google.co.jp/url?sa=i&amp;source=images&amp;cd=&amp;ved=2ahUKEwiLzvq_7pjcAhVCUd4KHaMfApkQjB16BAgBEAM&amp;url=http%3A%2F%2Fwww.mlit.go.jp%2Fkoku%2F04_hoan%2Fj%2F72.pdf&amp;psig=AOvVaw22cREYoAwASxcymdYHb8ZA&amp;ust=1531460832579719</a:t>
            </a:r>
            <a:endParaRPr kumimoji="1" lang="ja-JP" altLang="en-US" sz="1200" dirty="0"/>
          </a:p>
        </p:txBody>
      </p:sp>
      <p:sp>
        <p:nvSpPr>
          <p:cNvPr id="7" name="円形吹き出し 6"/>
          <p:cNvSpPr/>
          <p:nvPr/>
        </p:nvSpPr>
        <p:spPr>
          <a:xfrm>
            <a:off x="2384353" y="4328510"/>
            <a:ext cx="3052126" cy="1534574"/>
          </a:xfrm>
          <a:prstGeom prst="wedgeEllipseCallout">
            <a:avLst>
              <a:gd name="adj1" fmla="val -54840"/>
              <a:gd name="adj2" fmla="val -146561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8193" y="4803409"/>
            <a:ext cx="165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誘導灯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1834" y="922037"/>
            <a:ext cx="5696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指定された経路を走行する</a:t>
            </a:r>
            <a:endParaRPr kumimoji="1" lang="en-US" altLang="ja-JP" sz="3200" dirty="0"/>
          </a:p>
          <a:p>
            <a:r>
              <a:rPr kumimoji="1" lang="ja-JP" altLang="en-US" sz="3200" dirty="0"/>
              <a:t>ための指示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→誘導路中心線灯の選択的点灯点滅制御（</a:t>
            </a:r>
            <a:r>
              <a:rPr lang="en-US" altLang="ja-JP" sz="3200" dirty="0"/>
              <a:t>Follow Green)</a:t>
            </a:r>
            <a:r>
              <a:rPr lang="ja-JP" altLang="en-US" sz="3200" dirty="0"/>
              <a:t>で航空機を誘導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931" y="3651676"/>
            <a:ext cx="4092223" cy="306521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63871" y="6222569"/>
            <a:ext cx="358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https://www.ntsel.go.jp/forum/2008files/08-24p.pdf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82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58544" y="423182"/>
            <a:ext cx="3349171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監視機能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15" y="894896"/>
            <a:ext cx="5307963" cy="37714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842000" y="1649727"/>
            <a:ext cx="5747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航空面におけるすべての移動に関する位置情報を</a:t>
            </a:r>
            <a:r>
              <a:rPr lang="ja-JP" altLang="en-US" sz="3200" dirty="0"/>
              <a:t>集約し、提供</a:t>
            </a:r>
            <a:endParaRPr lang="en-US" altLang="ja-JP" sz="3200" dirty="0"/>
          </a:p>
          <a:p>
            <a:endParaRPr kumimoji="1" lang="en-US" altLang="ja-JP" sz="3200" dirty="0"/>
          </a:p>
          <a:p>
            <a:r>
              <a:rPr lang="ja-JP" altLang="en-US" sz="3200" dirty="0"/>
              <a:t>→各航空機に必要な情報を</a:t>
            </a:r>
            <a:endParaRPr lang="en-US" altLang="ja-JP" sz="3200" dirty="0"/>
          </a:p>
          <a:p>
            <a:r>
              <a:rPr lang="ja-JP" altLang="en-US" sz="3200" dirty="0"/>
              <a:t>　取捨選択（複数の位置情報から）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24826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350" y="352343"/>
            <a:ext cx="3333204" cy="49635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0" y="1061837"/>
            <a:ext cx="4954913" cy="371140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496373" y="61280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https://www.jrc.co.jp/jp/about/news/2017/0522-1.html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72" y="834111"/>
            <a:ext cx="10753894" cy="50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72957" y="111125"/>
            <a:ext cx="2942771" cy="1325563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管制機能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29" y="352104"/>
            <a:ext cx="3907811" cy="318588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88857" y="137758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衝突を予測し、解決策を提供する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88857" y="2159906"/>
            <a:ext cx="6001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滑走路や誘導路への誤進入に対し警告を発し、保護装置 （例えば、停止線灯又は警報）を動作させる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64" y="3977821"/>
            <a:ext cx="80962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604</Words>
  <Application>Microsoft Office PowerPoint</Application>
  <PresentationFormat>ワイド画面</PresentationFormat>
  <Paragraphs>84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8" baseType="lpstr">
      <vt:lpstr>游ゴシック</vt:lpstr>
      <vt:lpstr>游ゴシック Light</vt:lpstr>
      <vt:lpstr>Arial</vt:lpstr>
      <vt:lpstr>Office テーマ</vt:lpstr>
      <vt:lpstr>【先進型地上走行誘導管制システム】 【A-SMGCS】</vt:lpstr>
      <vt:lpstr>概要</vt:lpstr>
      <vt:lpstr>開発の経緯</vt:lpstr>
      <vt:lpstr>PowerPoint プレゼンテーション</vt:lpstr>
      <vt:lpstr>経路設定／計画機能</vt:lpstr>
      <vt:lpstr>誘導機能</vt:lpstr>
      <vt:lpstr>監視機能</vt:lpstr>
      <vt:lpstr>PowerPoint プレゼンテーション</vt:lpstr>
      <vt:lpstr>管制機能</vt:lpstr>
      <vt:lpstr>クイズ</vt:lpstr>
      <vt:lpstr>正解は…2 方角 </vt:lpstr>
      <vt:lpstr>PowerPoint プレゼンテーション</vt:lpstr>
      <vt:lpstr>参考文献</vt:lpstr>
      <vt:lpstr>ご清聴ありがとうございました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【情報システム名】 【サブタイトル（キャッチフレーズ）】</dc:title>
  <dc:creator>山之口洋</dc:creator>
  <cp:lastModifiedBy>洋 山之口</cp:lastModifiedBy>
  <cp:revision>42</cp:revision>
  <dcterms:created xsi:type="dcterms:W3CDTF">2018-03-23T05:16:27Z</dcterms:created>
  <dcterms:modified xsi:type="dcterms:W3CDTF">2020-09-23T06:17:53Z</dcterms:modified>
</cp:coreProperties>
</file>