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5" r:id="rId7"/>
    <p:sldId id="264" r:id="rId8"/>
    <p:sldId id="266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2137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F82CF-A387-49D3-95B4-0250688B87F2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1A291-7307-4E39-BFEE-9EA0E34129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14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2075-B282-4F6A-A06A-A9220B3D9AA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51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2075-B282-4F6A-A06A-A9220B3D9AA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54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B1A48B-1F7B-4032-98CB-B37CB6B4E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262D726-E0A4-408C-9E6C-B2DD5AB71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マスター字幕の書式設定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737F90-0DDF-467E-AA35-17F36FA52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B1E730-DE8B-4489-99DE-5E354AAEC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9223E5-39A2-4564-8201-F34778E9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3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6603B8-A384-42D5-A8C1-E4949D94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A8A765D-08BD-461A-80D4-0E71C79BC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452165-BAC3-401F-AFFA-8E4124EF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6773AA-8738-4812-9D9D-9762ED9B1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602702-EEBE-4994-AFBE-8AA76FE8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60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8F2F7F7-1D22-4B48-A86C-A2B7E717E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17B771-1766-4F78-B06C-782ACB0C4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9759D9-39A0-4B45-A14D-324E326B6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66544D-A244-4135-B994-D324C5A7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EF40A0-4252-4C93-BFE6-0743C314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46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B390D8-74F9-4C62-B8A0-E108F2CD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9534F7-5589-4AE2-879C-3E470467F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46A14F-6CDF-41A0-9593-E67CFE723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19541C-5B70-4D25-B573-8BBFADDBD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71EA62-25B5-4C9C-926C-0A2946C3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6E81D1-908D-41DD-A5DD-C7F42C475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4C99DA-6909-402F-BDC8-A4802B663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9B546B-6E61-4CEF-9DDE-49AB501C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156F45-653E-4146-814D-DA6F00D9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8CE93D-A6DF-433C-A752-3529765D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43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A73854-5BC2-483C-A942-1596DA91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C91567-D876-4524-8382-6F50661F0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E9EE6AF-84A7-420D-BE0E-EDC651AA8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CA02D52-63A1-4639-A9BD-EFCA83DC9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FFB291-36E4-4A00-95CD-85EF5005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A2F7B74-A4FD-4D04-97B2-40910384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33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310B65-6BDD-45CE-90C9-6BF1AAE1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A7224C-1BFD-4769-AFDA-D125808A2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144DC64-9903-4ACE-83A8-FE07D1AC4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3D30BC0-4D10-4CB2-9CEF-B319C4C7B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D84AC54-F136-49B0-A7DA-D4976402E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8F45F47-4565-4684-ADA9-0FD272C9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F2A646B-E4C4-44ED-B26E-8FBBBC21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1754775-633C-4AFB-9279-77297862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20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5654D0-14A6-47ED-A9CF-55E97577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A4B5851-968A-4F55-BDD0-B9BED4D0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6526449-9BDF-4AD8-B25E-3CB3B02C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834EFF0-6B7E-44E1-8C10-6486A9D7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44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A4A3AB4-1DF6-41F1-9E06-838D6E432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84BAA26-1603-4633-A758-854E0CE43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87F9C7-B477-4312-99D3-F17147C4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10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FBEE7C-45B3-485E-AE2F-A69489E58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241B59-3EF9-4BA8-BCD7-28BE6D34B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B80040E-A8AB-4E5B-843C-1071EF7C3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A3D3BC-2AA2-4EE9-ABE5-E7F25ECC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F43D8E-FF22-4247-A01F-D6BDAF6F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965592A-C006-4970-96C4-46FDBBA9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04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4455EA-2648-4E93-A0E6-1AC7414CC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FFB4FB4-BA09-47FD-BA5D-85B25227A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B4107A0-DEE0-46A1-8C61-4F93752DA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A8B44B-48E5-42BD-9ABD-7964588B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E1BB8F-2F35-42DC-95B2-EB041BB13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0952CF-599B-4DA0-B974-002FB9F37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50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C7ADC1F-A8E5-4D71-8006-ECFD2323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E140DD-818B-4F8A-941B-09CF4A436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CBE499-0CE9-4EAD-9AE6-F442B2AC5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E15FE7-9840-4E85-9F49-92E15A3CB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C2DAA0-493A-4A13-9346-41F1F22F5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43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dge.ai/alsok-interview/" TargetMode="External"/><Relationship Id="rId2" Type="http://schemas.openxmlformats.org/officeDocument/2006/relationships/hyperlink" Target="https://www.optim.cloud/services/ai-physical-securi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ch.nikkeibp.co.jp/it/atcl/news/17/11200270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91BEA7-A3CB-49EE-8F8A-85E9AA257F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5400" dirty="0"/>
              <a:t>AI</a:t>
            </a:r>
            <a:r>
              <a:rPr lang="ja-JP" altLang="en-US" sz="5400" dirty="0"/>
              <a:t>監視カメラサービス</a:t>
            </a:r>
            <a:br>
              <a:rPr kumimoji="1" lang="en-US" altLang="ja-JP" dirty="0"/>
            </a:br>
            <a:r>
              <a:rPr lang="en-US" altLang="ja-JP" sz="1800" dirty="0"/>
              <a:t>AI</a:t>
            </a:r>
            <a:r>
              <a:rPr lang="ja-JP" altLang="en-US" sz="1800" dirty="0"/>
              <a:t>とカメラを活用して迅速なセキュリティ対応を可能にする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00969F1-7AC8-45DF-9DEA-0178F9C92B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情報コミュニケーション学部</a:t>
            </a:r>
            <a:endParaRPr kumimoji="1" lang="en-US" altLang="ja-JP" dirty="0"/>
          </a:p>
          <a:p>
            <a:r>
              <a:rPr kumimoji="1" lang="ja-JP" altLang="en-US" dirty="0"/>
              <a:t>■■　■■</a:t>
            </a:r>
            <a:endParaRPr kumimoji="1"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D48F54-06FC-4DE8-88D5-739EC18CD0E6}"/>
              </a:ext>
            </a:extLst>
          </p:cNvPr>
          <p:cNvSpPr txBox="1"/>
          <p:nvPr/>
        </p:nvSpPr>
        <p:spPr>
          <a:xfrm>
            <a:off x="2209800" y="404665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情報システム論　ケーススタディ</a:t>
            </a:r>
            <a:endParaRPr lang="en-US" altLang="ja-JP" dirty="0"/>
          </a:p>
          <a:p>
            <a:r>
              <a:rPr lang="ja-JP" altLang="en-US"/>
              <a:t>人工知能分野</a:t>
            </a:r>
            <a:r>
              <a:rPr lang="ja-JP" altLang="en-US" dirty="0"/>
              <a:t>の情報システム</a:t>
            </a:r>
          </a:p>
        </p:txBody>
      </p:sp>
    </p:spTree>
    <p:extLst>
      <p:ext uri="{BB962C8B-B14F-4D97-AF65-F5344CB8AC3E}">
        <p14:creationId xmlns:p14="http://schemas.microsoft.com/office/powerpoint/2010/main" val="273185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F84C019-8579-4B40-8DF7-3CDB94ACE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00200"/>
            <a:ext cx="10652184" cy="1433262"/>
          </a:xfrm>
        </p:spPr>
        <p:txBody>
          <a:bodyPr>
            <a:noAutofit/>
          </a:bodyPr>
          <a:lstStyle/>
          <a:p>
            <a:r>
              <a:rPr lang="ja-JP" altLang="en-US" sz="2400"/>
              <a:t>株式会社オプティムが提供するサービス</a:t>
            </a:r>
            <a:endParaRPr lang="en-US" altLang="ja-JP" sz="2400" dirty="0"/>
          </a:p>
          <a:p>
            <a:r>
              <a:rPr lang="ja-JP" altLang="en-US" sz="2400"/>
              <a:t>監視カメラデータを</a:t>
            </a:r>
            <a:r>
              <a:rPr lang="en-US" altLang="ja-JP" sz="2400" dirty="0"/>
              <a:t>AI</a:t>
            </a:r>
            <a:r>
              <a:rPr lang="ja-JP" altLang="en-US" sz="2400"/>
              <a:t>が解析することにより危険を速やかに察知する</a:t>
            </a:r>
            <a:endParaRPr kumimoji="1" lang="en-US" altLang="ja-JP" sz="2400" dirty="0"/>
          </a:p>
          <a:p>
            <a:r>
              <a:rPr kumimoji="1" lang="ja-JP" altLang="en-US" sz="2400"/>
              <a:t>カメラが情報を取得→</a:t>
            </a:r>
            <a:r>
              <a:rPr kumimoji="1" lang="en-US" altLang="ja-JP" sz="2400" dirty="0"/>
              <a:t>AI</a:t>
            </a:r>
            <a:r>
              <a:rPr kumimoji="1" lang="ja-JP" altLang="en-US" sz="2400"/>
              <a:t>を搭載したコンピュータにて処理→管理者へ通知</a:t>
            </a:r>
            <a:endParaRPr kumimoji="1" lang="ja-JP" altLang="en-US" sz="1400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CD72287-224F-4E05-8C86-6A599FDB2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概要</a:t>
            </a:r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F6053776-FE60-F14C-8B6C-901D87411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1100" y="3033462"/>
            <a:ext cx="98298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0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92BC63E-23A3-4D8E-9671-CE009877C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CDD1E90-3FAC-45ED-85F7-1610A0CD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具体的な用途</a:t>
            </a:r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87E6A06-4599-A54F-A0C1-CB8C4431F6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37134" r="5117" b="15227"/>
          <a:stretch/>
        </p:blipFill>
        <p:spPr>
          <a:xfrm>
            <a:off x="1163052" y="2190563"/>
            <a:ext cx="9865895" cy="326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0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FE3209B-6FDC-4F56-B2FC-95A2FC3EE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収集</a:t>
            </a:r>
            <a:endParaRPr kumimoji="1" lang="en-US" altLang="ja-JP" dirty="0"/>
          </a:p>
          <a:p>
            <a:pPr lvl="1"/>
            <a:r>
              <a:rPr kumimoji="1" lang="ja-JP" altLang="en-US"/>
              <a:t>カメラが映像を取得。</a:t>
            </a:r>
            <a:endParaRPr kumimoji="1" lang="en-US" altLang="ja-JP" dirty="0"/>
          </a:p>
          <a:p>
            <a:r>
              <a:rPr lang="ja-JP" altLang="en-US"/>
              <a:t>取得</a:t>
            </a:r>
            <a:endParaRPr lang="en-US" altLang="ja-JP" dirty="0"/>
          </a:p>
          <a:p>
            <a:pPr lvl="1"/>
            <a:r>
              <a:rPr kumimoji="1" lang="ja-JP" altLang="en-US"/>
              <a:t>取得した情報を</a:t>
            </a:r>
            <a:r>
              <a:rPr kumimoji="1" lang="en-US" altLang="ja-JP" dirty="0"/>
              <a:t>HDD</a:t>
            </a:r>
            <a:r>
              <a:rPr kumimoji="1" lang="ja-JP" altLang="en-US"/>
              <a:t>やクラウドなどのストレージに保存</a:t>
            </a:r>
            <a:endParaRPr kumimoji="1" lang="en-US" altLang="ja-JP" dirty="0"/>
          </a:p>
          <a:p>
            <a:r>
              <a:rPr kumimoji="1" lang="ja-JP" altLang="en-US"/>
              <a:t>処理</a:t>
            </a:r>
            <a:endParaRPr lang="en-US" altLang="ja-JP" dirty="0"/>
          </a:p>
          <a:p>
            <a:pPr lvl="1"/>
            <a:r>
              <a:rPr lang="en-US" altLang="ja-JP" dirty="0"/>
              <a:t>AI</a:t>
            </a:r>
            <a:r>
              <a:rPr lang="ja-JP" altLang="en-US"/>
              <a:t>を搭載したコンピュータにより、動画を解析</a:t>
            </a:r>
            <a:endParaRPr lang="en-US" altLang="ja-JP" dirty="0"/>
          </a:p>
          <a:p>
            <a:r>
              <a:rPr kumimoji="1" lang="ja-JP" altLang="en-US"/>
              <a:t>伝達</a:t>
            </a:r>
            <a:endParaRPr lang="en-US" altLang="ja-JP" dirty="0"/>
          </a:p>
          <a:p>
            <a:pPr lvl="1"/>
            <a:r>
              <a:rPr kumimoji="1" lang="ja-JP" altLang="en-US"/>
              <a:t>危険</a:t>
            </a:r>
            <a:r>
              <a:rPr lang="ja-JP" altLang="en-US"/>
              <a:t>を察知した場合、管理者に伝達</a:t>
            </a:r>
            <a:endParaRPr kumimoji="1" lang="en-US" altLang="ja-JP" dirty="0"/>
          </a:p>
          <a:p>
            <a:r>
              <a:rPr kumimoji="1" lang="ja-JP" altLang="en-US"/>
              <a:t>提供・</a:t>
            </a:r>
            <a:r>
              <a:rPr lang="ja-JP" altLang="en-US"/>
              <a:t>利用</a:t>
            </a:r>
            <a:endParaRPr lang="en-US" altLang="ja-JP" dirty="0"/>
          </a:p>
          <a:p>
            <a:pPr lvl="1"/>
            <a:r>
              <a:rPr kumimoji="1" lang="ja-JP" altLang="en-US"/>
              <a:t>伝達された情報を元に管理者が行動を起こす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77A8EEC-B44D-4780-AF5F-78D128B3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情報システムの流れ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008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98F3812-69A8-4D49-943D-79C609B94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特長</a:t>
            </a:r>
            <a:endParaRPr kumimoji="1" lang="en-US" altLang="ja-JP" dirty="0"/>
          </a:p>
          <a:p>
            <a:pPr lvl="1"/>
            <a:r>
              <a:rPr lang="ja-JP" altLang="en-US" dirty="0"/>
              <a:t>様々なネットワークカメラに対応</a:t>
            </a:r>
            <a:endParaRPr kumimoji="1" lang="en-US" altLang="ja-JP" dirty="0"/>
          </a:p>
          <a:p>
            <a:pPr lvl="1"/>
            <a:r>
              <a:rPr lang="en-US" altLang="ja-JP" dirty="0"/>
              <a:t>AI</a:t>
            </a:r>
            <a:r>
              <a:rPr lang="ja-JP" altLang="en-US" dirty="0"/>
              <a:t>による精度向上</a:t>
            </a:r>
            <a:endParaRPr lang="en-US" altLang="ja-JP" dirty="0"/>
          </a:p>
          <a:p>
            <a:pPr lvl="1"/>
            <a:r>
              <a:rPr lang="ja-JP" altLang="en-US" dirty="0"/>
              <a:t>様々な用途に対応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kumimoji="1" lang="ja-JP" altLang="en-US" dirty="0"/>
              <a:t>問題点（今後解決すべき課題）</a:t>
            </a:r>
            <a:endParaRPr kumimoji="1" lang="en-US" altLang="ja-JP" dirty="0"/>
          </a:p>
          <a:p>
            <a:pPr lvl="1"/>
            <a:r>
              <a:rPr lang="ja-JP" altLang="en-US" dirty="0"/>
              <a:t>危険を察知してからの行動</a:t>
            </a:r>
            <a:endParaRPr kumimoji="1" lang="en-US" altLang="ja-JP" dirty="0"/>
          </a:p>
          <a:p>
            <a:pPr lvl="1"/>
            <a:r>
              <a:rPr lang="ja-JP" altLang="en-US" dirty="0"/>
              <a:t>大量のデータを集める手法</a:t>
            </a:r>
            <a:endParaRPr lang="en-US" altLang="ja-JP" dirty="0"/>
          </a:p>
          <a:p>
            <a:pPr lvl="1"/>
            <a:r>
              <a:rPr lang="ja-JP" altLang="en-US" dirty="0"/>
              <a:t>データ収集に関する個人情報</a:t>
            </a:r>
            <a:endParaRPr lang="en-US" altLang="ja-JP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6CA01BF-719D-4897-AD48-9D5C89D1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特長と問題点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02" y="1086359"/>
            <a:ext cx="3529618" cy="50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17737F-79A1-C742-B956-E8D64E925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データ回収の難しさ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ED40515-3731-B840-8A8E-DCD6A1B70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4" y="1267289"/>
            <a:ext cx="8552871" cy="5345545"/>
          </a:xfrm>
        </p:spPr>
      </p:pic>
    </p:spTree>
    <p:extLst>
      <p:ext uri="{BB962C8B-B14F-4D97-AF65-F5344CB8AC3E}">
        <p14:creationId xmlns:p14="http://schemas.microsoft.com/office/powerpoint/2010/main" val="257081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92BC63E-23A3-4D8E-9671-CE009877C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上記のような</a:t>
            </a:r>
            <a:r>
              <a:rPr lang="en-US" altLang="ja-JP" dirty="0"/>
              <a:t>AI</a:t>
            </a:r>
            <a:r>
              <a:rPr lang="ja-JP" altLang="en-US"/>
              <a:t>監視カメラサービスを導入しているのは？</a:t>
            </a:r>
            <a:endParaRPr lang="en-US" altLang="ja-JP" dirty="0"/>
          </a:p>
          <a:p>
            <a:pPr lvl="1"/>
            <a:r>
              <a:rPr lang="en-US" altLang="ja-JP" sz="3600" dirty="0"/>
              <a:t>ALSOK</a:t>
            </a:r>
          </a:p>
          <a:p>
            <a:pPr lvl="1"/>
            <a:r>
              <a:rPr lang="ja-JP" altLang="en-US" sz="3600"/>
              <a:t>東急電鉄</a:t>
            </a:r>
            <a:endParaRPr lang="en-US" altLang="ja-JP" sz="3600" dirty="0"/>
          </a:p>
          <a:p>
            <a:pPr lvl="1"/>
            <a:r>
              <a:rPr lang="ja-JP" altLang="en-US" sz="3600"/>
              <a:t>明治大学</a:t>
            </a:r>
            <a:endParaRPr lang="en-US" altLang="ja-JP" sz="3600" dirty="0"/>
          </a:p>
          <a:p>
            <a:pPr lvl="1"/>
            <a:endParaRPr lang="en-US" altLang="ja-JP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CDD1E90-3FAC-45ED-85F7-1610A0CD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クイズ</a:t>
            </a:r>
            <a:endParaRPr kumimoji="1" lang="ja-JP" altLang="en-US" dirty="0"/>
          </a:p>
        </p:txBody>
      </p:sp>
      <p:sp>
        <p:nvSpPr>
          <p:cNvPr id="8" name="右矢印 7">
            <a:extLst>
              <a:ext uri="{FF2B5EF4-FFF2-40B4-BE49-F238E27FC236}">
                <a16:creationId xmlns:a16="http://schemas.microsoft.com/office/drawing/2014/main" id="{31F690EA-0ADF-9944-B3D2-6E59077301D1}"/>
              </a:ext>
            </a:extLst>
          </p:cNvPr>
          <p:cNvSpPr/>
          <p:nvPr/>
        </p:nvSpPr>
        <p:spPr>
          <a:xfrm>
            <a:off x="4002656" y="2165282"/>
            <a:ext cx="1552755" cy="804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64340D-9F91-9A4D-99EC-9E27C2E305D3}"/>
              </a:ext>
            </a:extLst>
          </p:cNvPr>
          <p:cNvSpPr txBox="1"/>
          <p:nvPr/>
        </p:nvSpPr>
        <p:spPr>
          <a:xfrm>
            <a:off x="5745192" y="2362680"/>
            <a:ext cx="219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/>
              <a:t>既に導入済み</a:t>
            </a:r>
            <a:endParaRPr kumimoji="1" lang="ja-JP" altLang="en-US" sz="24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951A34-105C-394B-B91F-E96B3B193C13}"/>
              </a:ext>
            </a:extLst>
          </p:cNvPr>
          <p:cNvSpPr txBox="1"/>
          <p:nvPr/>
        </p:nvSpPr>
        <p:spPr>
          <a:xfrm>
            <a:off x="5745192" y="3107290"/>
            <a:ext cx="2018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/>
              <a:t>実証実験済み</a:t>
            </a:r>
          </a:p>
        </p:txBody>
      </p:sp>
      <p:sp>
        <p:nvSpPr>
          <p:cNvPr id="11" name="右矢印 10">
            <a:extLst>
              <a:ext uri="{FF2B5EF4-FFF2-40B4-BE49-F238E27FC236}">
                <a16:creationId xmlns:a16="http://schemas.microsoft.com/office/drawing/2014/main" id="{F17EE93C-656F-7A42-9421-CC055EB5E458}"/>
              </a:ext>
            </a:extLst>
          </p:cNvPr>
          <p:cNvSpPr/>
          <p:nvPr/>
        </p:nvSpPr>
        <p:spPr>
          <a:xfrm>
            <a:off x="4002656" y="3104910"/>
            <a:ext cx="1552755" cy="466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73F441B5-AEB2-1A44-B189-FC5756D835D8}"/>
              </a:ext>
            </a:extLst>
          </p:cNvPr>
          <p:cNvSpPr/>
          <p:nvPr/>
        </p:nvSpPr>
        <p:spPr>
          <a:xfrm>
            <a:off x="4002656" y="3743864"/>
            <a:ext cx="1552755" cy="379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6B399E6-7922-7A42-AAB2-DD21A2299E02}"/>
              </a:ext>
            </a:extLst>
          </p:cNvPr>
          <p:cNvSpPr txBox="1"/>
          <p:nvPr/>
        </p:nvSpPr>
        <p:spPr>
          <a:xfrm>
            <a:off x="5745192" y="3770461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/>
              <a:t>導入していません</a:t>
            </a:r>
            <a:endParaRPr kumimoji="1" lang="ja-JP" altLang="en-US" sz="24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473A3D4-5778-C14C-91F3-005AED4C2280}"/>
              </a:ext>
            </a:extLst>
          </p:cNvPr>
          <p:cNvSpPr txBox="1"/>
          <p:nvPr/>
        </p:nvSpPr>
        <p:spPr>
          <a:xfrm>
            <a:off x="819509" y="4950139"/>
            <a:ext cx="1053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/>
              <a:t>このように、様々な用途に適応可能な技術であり、とても期待されている</a:t>
            </a:r>
          </a:p>
        </p:txBody>
      </p:sp>
    </p:spTree>
    <p:extLst>
      <p:ext uri="{BB962C8B-B14F-4D97-AF65-F5344CB8AC3E}">
        <p14:creationId xmlns:p14="http://schemas.microsoft.com/office/powerpoint/2010/main" val="138682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2" grpId="0" animBg="1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6BA9CA-AE30-1F49-B15E-6B470273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参考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CA6585-6E82-6044-8B49-B2AEAE91D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dirty="0"/>
              <a:t>OPTIM Cloud IoT</a:t>
            </a:r>
            <a:r>
              <a:rPr lang="en-US" altLang="ja-JP" dirty="0"/>
              <a:t> OS AI</a:t>
            </a:r>
            <a:r>
              <a:rPr lang="ja-JP" altLang="en-US"/>
              <a:t>監視カメラサービス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</a:t>
            </a:r>
            <a:r>
              <a:rPr lang="en-US" altLang="ja-JP" dirty="0">
                <a:hlinkClick r:id="rId2"/>
              </a:rPr>
              <a:t>https://www.optim.cloud/services/ai-physical-security/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/>
              <a:t>JR</a:t>
            </a:r>
            <a:r>
              <a:rPr lang="ja-JP" altLang="en-US"/>
              <a:t>大阪駅ビルの「顔識別」実証実験、プライバシー侵害の懸念から延期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</a:t>
            </a:r>
            <a:r>
              <a:rPr lang="en-US" altLang="ja-JP" u="sng" dirty="0">
                <a:solidFill>
                  <a:srgbClr val="0070C0"/>
                </a:solidFill>
              </a:rPr>
              <a:t>http://</a:t>
            </a:r>
            <a:r>
              <a:rPr lang="en-US" altLang="ja-JP" u="sng" dirty="0" err="1">
                <a:solidFill>
                  <a:srgbClr val="0070C0"/>
                </a:solidFill>
              </a:rPr>
              <a:t>tech.nikkeibp.co.jp</a:t>
            </a:r>
            <a:r>
              <a:rPr lang="en-US" altLang="ja-JP" u="sng" dirty="0">
                <a:solidFill>
                  <a:srgbClr val="0070C0"/>
                </a:solidFill>
              </a:rPr>
              <a:t>/it/article/NEWS/20140311/542723/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/>
              <a:t>監視カメラと</a:t>
            </a:r>
            <a:r>
              <a:rPr lang="en-US" altLang="ja-JP" dirty="0"/>
              <a:t>AI</a:t>
            </a:r>
            <a:r>
              <a:rPr lang="ja-JP" altLang="en-US"/>
              <a:t>で警備員の「目」を増やす。</a:t>
            </a:r>
            <a:r>
              <a:rPr lang="en-US" altLang="ja-JP" dirty="0"/>
              <a:t>ALSOK</a:t>
            </a:r>
            <a:r>
              <a:rPr lang="ja-JP" altLang="en-US"/>
              <a:t>が語る、</a:t>
            </a:r>
            <a:r>
              <a:rPr lang="en-US" altLang="ja-JP" dirty="0"/>
              <a:t>AI</a:t>
            </a:r>
            <a:r>
              <a:rPr lang="ja-JP" altLang="en-US"/>
              <a:t>にしか生み出せない価値とは</a:t>
            </a:r>
          </a:p>
          <a:p>
            <a:pPr marL="0" indent="0">
              <a:buNone/>
            </a:pPr>
            <a:r>
              <a:rPr lang="ja-JP" altLang="en-US"/>
              <a:t>　</a:t>
            </a:r>
            <a:r>
              <a:rPr lang="en-US" altLang="ja-JP" u="sng" dirty="0">
                <a:solidFill>
                  <a:schemeClr val="accent1"/>
                </a:solidFill>
                <a:hlinkClick r:id="rId3"/>
              </a:rPr>
              <a:t>https://ledge.ai/alsok-interview/</a:t>
            </a:r>
            <a:endParaRPr lang="en-US" altLang="ja-JP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ja-JP" u="sng" dirty="0">
              <a:solidFill>
                <a:schemeClr val="accent1"/>
              </a:solidFill>
            </a:endParaRPr>
          </a:p>
          <a:p>
            <a:r>
              <a:rPr lang="ja-JP" altLang="en-US"/>
              <a:t>踏切の監視カメラ映像から異常を検知、東急電鉄グループが</a:t>
            </a:r>
            <a:r>
              <a:rPr lang="en-US" altLang="ja-JP" dirty="0"/>
              <a:t>AI</a:t>
            </a:r>
            <a:r>
              <a:rPr lang="ja-JP" altLang="en-US"/>
              <a:t>の実証実験</a:t>
            </a:r>
          </a:p>
          <a:p>
            <a:pPr marL="0" indent="0">
              <a:buNone/>
            </a:pPr>
            <a:r>
              <a:rPr lang="ja-JP" altLang="en-US"/>
              <a:t>　</a:t>
            </a:r>
            <a:r>
              <a:rPr lang="en-US" altLang="ja-JP" u="sng" dirty="0">
                <a:solidFill>
                  <a:srgbClr val="0070C0"/>
                </a:solidFill>
                <a:hlinkClick r:id="rId4"/>
              </a:rPr>
              <a:t>http://tech.nikkeibp.co.jp/it/atcl/news/17/112002700/</a:t>
            </a:r>
            <a:endParaRPr lang="en-US" altLang="ja-JP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26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364</Words>
  <Application>Microsoft Office PowerPoint</Application>
  <PresentationFormat>ワイド画面</PresentationFormat>
  <Paragraphs>55</Paragraphs>
  <Slides>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AI監視カメラサービス AIとカメラを活用して迅速なセキュリティ対応を可能にする</vt:lpstr>
      <vt:lpstr>概要</vt:lpstr>
      <vt:lpstr>具体的な用途</vt:lpstr>
      <vt:lpstr>情報システムの流れ</vt:lpstr>
      <vt:lpstr>特長と問題点</vt:lpstr>
      <vt:lpstr>データ回収の難しさ</vt:lpstr>
      <vt:lpstr>クイズ</vt:lpstr>
      <vt:lpstr>参考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【情報システム名】 【サブタイトル（キャッチフレーズ）】</dc:title>
  <dc:creator>山之口洋</dc:creator>
  <cp:lastModifiedBy>洋 山之口</cp:lastModifiedBy>
  <cp:revision>24</cp:revision>
  <dcterms:created xsi:type="dcterms:W3CDTF">2018-03-23T05:16:27Z</dcterms:created>
  <dcterms:modified xsi:type="dcterms:W3CDTF">2020-09-23T06:16:41Z</dcterms:modified>
</cp:coreProperties>
</file>