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</p:sldMasterIdLst>
  <p:notesMasterIdLst>
    <p:notesMasterId r:id="rId32"/>
  </p:notesMasterIdLst>
  <p:sldIdLst>
    <p:sldId id="313" r:id="rId5"/>
    <p:sldId id="314" r:id="rId6"/>
    <p:sldId id="316" r:id="rId7"/>
    <p:sldId id="315" r:id="rId8"/>
    <p:sldId id="317" r:id="rId9"/>
    <p:sldId id="319" r:id="rId10"/>
    <p:sldId id="318" r:id="rId11"/>
    <p:sldId id="259" r:id="rId12"/>
    <p:sldId id="320" r:id="rId13"/>
    <p:sldId id="321" r:id="rId14"/>
    <p:sldId id="322" r:id="rId15"/>
    <p:sldId id="324" r:id="rId16"/>
    <p:sldId id="323" r:id="rId17"/>
    <p:sldId id="325" r:id="rId18"/>
    <p:sldId id="327" r:id="rId19"/>
    <p:sldId id="328" r:id="rId20"/>
    <p:sldId id="329" r:id="rId21"/>
    <p:sldId id="330" r:id="rId22"/>
    <p:sldId id="331" r:id="rId23"/>
    <p:sldId id="333" r:id="rId24"/>
    <p:sldId id="332" r:id="rId25"/>
    <p:sldId id="334" r:id="rId26"/>
    <p:sldId id="335" r:id="rId27"/>
    <p:sldId id="336" r:id="rId28"/>
    <p:sldId id="337" r:id="rId29"/>
    <p:sldId id="338" r:id="rId30"/>
    <p:sldId id="340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7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36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3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75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15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98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8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597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94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821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20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75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365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835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876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392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44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5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88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10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52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958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699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16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145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033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54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503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663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7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14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69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329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49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363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1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0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3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4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red.jp/wp-content/uploads/2011/09/plantlab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greenfashion.com/html/learn/verticalfarm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red.jp/wp-content/uploads/2012/08/0719_autonomousplanter_660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ired.jp/wp-content/uploads/2012/08/0719_dairy2_660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red.jp/wp-content/uploads/2012/08/0719_strawberryrobot_660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iji.ac.jp/koho/meidaikouhou/20131201/6t5h7p00000es4bs-img/p01_01_0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K65aUm2lI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grifood.jp/wp-content/uploads/2016/10/news2889794_38-300x169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design.jp/201701/images/gazou/136_1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ired.jp/wp-content/uploads/2012/08/0719_virtualfence_660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n-igs.org/column/20161025_yamashi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1.sfdcstatic.com/content/dam/blogs/jp/Blog-posts/2014/10/trend_SmartAgri_img_01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184130" cy="2387600"/>
          </a:xfrm>
        </p:spPr>
        <p:txBody>
          <a:bodyPr/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lang="ja-JP" altLang="en-US" dirty="0"/>
              <a:t>農業分野の情報システム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329552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オランダの施設園芸が発達した理由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技術革新</a:t>
            </a:r>
          </a:p>
          <a:p>
            <a:pPr lvl="1"/>
            <a:r>
              <a:rPr lang="ja-JP" altLang="en-US" dirty="0"/>
              <a:t>持続的に新しい技術が生まれた</a:t>
            </a:r>
            <a:endParaRPr lang="en-US" altLang="ja-JP" dirty="0"/>
          </a:p>
          <a:p>
            <a:pPr lvl="1"/>
            <a:r>
              <a:rPr lang="ja-JP" altLang="en-US" dirty="0"/>
              <a:t>大学の研究者と生産者の連携が密</a:t>
            </a:r>
          </a:p>
          <a:p>
            <a:pPr lvl="1"/>
            <a:r>
              <a:rPr lang="ja-JP" altLang="en-US" dirty="0"/>
              <a:t>生産者が技術革新に積極的⇨「スマートアグリ」</a:t>
            </a:r>
          </a:p>
          <a:p>
            <a:r>
              <a:rPr lang="ja-JP" altLang="en-US" dirty="0"/>
              <a:t>知識交換</a:t>
            </a:r>
          </a:p>
          <a:p>
            <a:pPr lvl="1"/>
            <a:r>
              <a:rPr lang="ja-JP" altLang="en-US" dirty="0"/>
              <a:t>民間コンサルタントの存在：解決策の提供</a:t>
            </a:r>
          </a:p>
          <a:p>
            <a:pPr lvl="1"/>
            <a:r>
              <a:rPr lang="ja-JP" altLang="en-US" dirty="0"/>
              <a:t>生産者同士での勉強会（</a:t>
            </a:r>
            <a:r>
              <a:rPr lang="en-US" altLang="ja-JP" dirty="0"/>
              <a:t>Study Club</a:t>
            </a:r>
            <a:r>
              <a:rPr lang="ja-JP" altLang="en-US" dirty="0"/>
              <a:t>）の実施</a:t>
            </a:r>
          </a:p>
          <a:p>
            <a:pPr lvl="1"/>
            <a:r>
              <a:rPr lang="ja-JP" altLang="en-US" dirty="0"/>
              <a:t>コンピュータの普及による各種データ集積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11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オランダの「スマートアグリ」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ICT</a:t>
            </a:r>
            <a:r>
              <a:rPr lang="ja-JP" altLang="en-US" dirty="0"/>
              <a:t>技術を活用し生産管理や品質・生産効率など の向上を実現する新たな農業の取り組み</a:t>
            </a:r>
          </a:p>
          <a:p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/>
              <a:t>再利用技術、太陽光・地熱の利用</a:t>
            </a:r>
          </a:p>
          <a:p>
            <a:pPr lvl="1"/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/>
              <a:t>は農作物の光合成を促進、収穫増加や作期短縮につながる</a:t>
            </a:r>
          </a:p>
          <a:p>
            <a:r>
              <a:rPr lang="en-US" altLang="ja-JP" dirty="0"/>
              <a:t>LED</a:t>
            </a:r>
            <a:r>
              <a:rPr lang="ja-JP" altLang="en-US" dirty="0"/>
              <a:t>照明技術、</a:t>
            </a:r>
            <a:r>
              <a:rPr lang="en-US" altLang="ja-JP" dirty="0"/>
              <a:t>GPS</a:t>
            </a:r>
            <a:r>
              <a:rPr lang="ja-JP" altLang="en-US" dirty="0"/>
              <a:t>自動走行</a:t>
            </a:r>
          </a:p>
          <a:p>
            <a:r>
              <a:rPr lang="ja-JP" altLang="en-US" dirty="0"/>
              <a:t>ハウス栽培、遠隔監視、センサー利用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12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都市型農業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36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156F6-46A3-49A7-8CDA-1131D6B7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シティファーム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7E654-14E5-4F76-A471-C94B2E7E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スーパーの地下など、都会の室内で野菜や果物を栽培</a:t>
            </a:r>
            <a:endParaRPr lang="en-US" altLang="ja-JP" dirty="0"/>
          </a:p>
          <a:p>
            <a:pPr lvl="1"/>
            <a:r>
              <a:rPr lang="ja-JP" altLang="en-US" dirty="0"/>
              <a:t>オランダの農業会社</a:t>
            </a:r>
            <a:r>
              <a:rPr lang="en-US" altLang="ja-JP" dirty="0" err="1"/>
              <a:t>PlantLab</a:t>
            </a:r>
            <a:endParaRPr lang="ja-JP" altLang="en-US" dirty="0"/>
          </a:p>
          <a:p>
            <a:r>
              <a:rPr lang="en-US" altLang="ja-JP" dirty="0"/>
              <a:t>LED</a:t>
            </a:r>
            <a:r>
              <a:rPr lang="ja-JP" altLang="en-US" dirty="0"/>
              <a:t>ライトの使用</a:t>
            </a:r>
            <a:endParaRPr lang="en-US" altLang="ja-JP" dirty="0"/>
          </a:p>
          <a:p>
            <a:pPr lvl="1"/>
            <a:r>
              <a:rPr lang="ja-JP" altLang="en-US" dirty="0"/>
              <a:t>光合成に必要な光の波長</a:t>
            </a:r>
            <a:endParaRPr lang="en-US" altLang="ja-JP" dirty="0"/>
          </a:p>
          <a:p>
            <a:pPr lvl="1"/>
            <a:r>
              <a:rPr lang="ja-JP" altLang="en-US" dirty="0"/>
              <a:t>青色と深みの赤</a:t>
            </a:r>
          </a:p>
          <a:p>
            <a:endParaRPr kumimoji="1" lang="ja-JP" altLang="en-US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47D4628A-76A0-4979-91EE-6172BE1689F9}"/>
              </a:ext>
            </a:extLst>
          </p:cNvPr>
          <p:cNvSpPr/>
          <p:nvPr/>
        </p:nvSpPr>
        <p:spPr>
          <a:xfrm>
            <a:off x="5716524" y="2724785"/>
            <a:ext cx="5637276" cy="3093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1822BE-ADDD-43B3-B83E-71C2B4EB68CF}"/>
              </a:ext>
            </a:extLst>
          </p:cNvPr>
          <p:cNvSpPr/>
          <p:nvPr/>
        </p:nvSpPr>
        <p:spPr>
          <a:xfrm>
            <a:off x="5582013" y="5986860"/>
            <a:ext cx="5906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http://wired.jp/wp- </a:t>
            </a:r>
            <a:r>
              <a:rPr lang="en-US" altLang="ja-JP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content/uploads/2011/09/</a:t>
            </a:r>
            <a:r>
              <a:rPr lang="en-US" altLang="ja-JP" u="sng" spc="-10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pl</a:t>
            </a:r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altLang="ja-JP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antlab.jpg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16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6BA03-1596-4798-925F-3D9B5D5E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垂直農法（</a:t>
            </a:r>
            <a:r>
              <a:rPr kumimoji="1" lang="en-US" altLang="ja-JP" dirty="0"/>
              <a:t>Vertical Farming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A2DAB3-0AA4-41E0-8BCB-C39586C6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54610">
              <a:lnSpc>
                <a:spcPts val="2770"/>
              </a:lnSpc>
              <a:spcBef>
                <a:spcPts val="280"/>
              </a:spcBef>
            </a:pPr>
            <a:r>
              <a:rPr lang="ja-JP" altLang="en-US" spc="-100" dirty="0">
                <a:solidFill>
                  <a:srgbClr val="404040"/>
                </a:solidFill>
                <a:latin typeface="Droid Sans Fallback"/>
                <a:cs typeface="Droid Sans Fallback"/>
              </a:rPr>
              <a:t>都市部の高層ビル等で行な</a:t>
            </a:r>
            <a:r>
              <a:rPr lang="ja-JP" altLang="en-US" spc="-110" dirty="0">
                <a:solidFill>
                  <a:srgbClr val="404040"/>
                </a:solidFill>
                <a:latin typeface="Droid Sans Fallback"/>
                <a:cs typeface="Droid Sans Fallback"/>
              </a:rPr>
              <a:t>う</a:t>
            </a: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未来の都市型農</a:t>
            </a:r>
            <a:r>
              <a:rPr lang="ja-JP" altLang="en-US" spc="-235" dirty="0">
                <a:solidFill>
                  <a:srgbClr val="404040"/>
                </a:solidFill>
                <a:latin typeface="Droid Sans Fallback"/>
                <a:cs typeface="Droid Sans Fallback"/>
              </a:rPr>
              <a:t>業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467995">
              <a:lnSpc>
                <a:spcPct val="100000"/>
              </a:lnSpc>
              <a:spcBef>
                <a:spcPts val="415"/>
              </a:spcBef>
            </a:pPr>
            <a:r>
              <a:rPr lang="ja-JP" altLang="en-US" sz="2400" spc="-335" dirty="0">
                <a:solidFill>
                  <a:srgbClr val="404040"/>
                </a:solidFill>
                <a:latin typeface="Droid Sans Fallback"/>
                <a:cs typeface="Droid Sans Fallback"/>
              </a:rPr>
              <a:t>コ</a:t>
            </a:r>
            <a:r>
              <a:rPr lang="ja-JP" altLang="en-US" sz="2400" spc="-345" dirty="0">
                <a:solidFill>
                  <a:srgbClr val="404040"/>
                </a:solidFill>
                <a:latin typeface="Droid Sans Fallback"/>
                <a:cs typeface="Droid Sans Fallback"/>
              </a:rPr>
              <a:t>ロ</a:t>
            </a:r>
            <a:r>
              <a:rPr lang="ja-JP" altLang="en-US" sz="2400" spc="-275" dirty="0">
                <a:solidFill>
                  <a:srgbClr val="404040"/>
                </a:solidFill>
                <a:latin typeface="Droid Sans Fallback"/>
                <a:cs typeface="Droid Sans Fallback"/>
              </a:rPr>
              <a:t>ン</a:t>
            </a:r>
            <a:r>
              <a:rPr lang="ja-JP" altLang="en-US" sz="2400" spc="-280" dirty="0">
                <a:solidFill>
                  <a:srgbClr val="404040"/>
                </a:solidFill>
                <a:latin typeface="Droid Sans Fallback"/>
                <a:cs typeface="Droid Sans Fallback"/>
              </a:rPr>
              <a:t>ビ</a:t>
            </a:r>
            <a:r>
              <a:rPr lang="ja-JP" altLang="en-US" sz="2400" spc="-70" dirty="0">
                <a:solidFill>
                  <a:srgbClr val="404040"/>
                </a:solidFill>
                <a:latin typeface="Droid Sans Fallback"/>
                <a:cs typeface="Droid Sans Fallback"/>
              </a:rPr>
              <a:t>ア大</a:t>
            </a:r>
            <a:r>
              <a:rPr lang="ja-JP" altLang="en-US" sz="2400" spc="-75" dirty="0">
                <a:solidFill>
                  <a:srgbClr val="404040"/>
                </a:solidFill>
                <a:latin typeface="Droid Sans Fallback"/>
                <a:cs typeface="Droid Sans Fallback"/>
              </a:rPr>
              <a:t>学</a:t>
            </a:r>
            <a:r>
              <a:rPr lang="ja-JP" altLang="en-US" sz="2400" spc="-35" dirty="0">
                <a:solidFill>
                  <a:srgbClr val="404040"/>
                </a:solidFill>
                <a:latin typeface="Droid Sans Fallback"/>
                <a:cs typeface="Droid Sans Fallback"/>
              </a:rPr>
              <a:t>の</a:t>
            </a:r>
            <a:r>
              <a:rPr lang="ja-JP" altLang="en-US" sz="2400" spc="-45" dirty="0">
                <a:solidFill>
                  <a:srgbClr val="404040"/>
                </a:solidFill>
                <a:latin typeface="Droid Sans Fallback"/>
                <a:cs typeface="Droid Sans Fallback"/>
              </a:rPr>
              <a:t>デ</a:t>
            </a:r>
            <a:r>
              <a:rPr lang="ja-JP" altLang="en-US" sz="2400" spc="-545" dirty="0">
                <a:solidFill>
                  <a:srgbClr val="404040"/>
                </a:solidFill>
                <a:latin typeface="Droid Sans Fallback"/>
                <a:cs typeface="Droid Sans Fallback"/>
              </a:rPr>
              <a:t>ィ</a:t>
            </a:r>
            <a:r>
              <a:rPr lang="ja-JP" altLang="en-US" sz="2400" spc="-550" dirty="0">
                <a:solidFill>
                  <a:srgbClr val="404040"/>
                </a:solidFill>
                <a:latin typeface="Droid Sans Fallback"/>
                <a:cs typeface="Droid Sans Fallback"/>
              </a:rPr>
              <a:t>ク</a:t>
            </a:r>
            <a:r>
              <a:rPr lang="ja-JP" altLang="en-US" sz="2400" spc="-400" dirty="0">
                <a:solidFill>
                  <a:srgbClr val="404040"/>
                </a:solidFill>
                <a:latin typeface="Droid Sans Fallback"/>
                <a:cs typeface="Droid Sans Fallback"/>
              </a:rPr>
              <a:t>ソ</a:t>
            </a:r>
            <a:r>
              <a:rPr lang="ja-JP" altLang="en-US" sz="2400" spc="-455" dirty="0">
                <a:solidFill>
                  <a:srgbClr val="404040"/>
                </a:solidFill>
                <a:latin typeface="Droid Sans Fallback"/>
                <a:cs typeface="Droid Sans Fallback"/>
              </a:rPr>
              <a:t>ン・</a:t>
            </a:r>
            <a:r>
              <a:rPr lang="ja-JP" altLang="en-US" sz="2400" spc="-459" dirty="0">
                <a:solidFill>
                  <a:srgbClr val="404040"/>
                </a:solidFill>
                <a:latin typeface="Droid Sans Fallback"/>
                <a:cs typeface="Droid Sans Fallback"/>
              </a:rPr>
              <a:t>デ</a:t>
            </a:r>
            <a:r>
              <a:rPr lang="ja-JP" altLang="en-US" sz="2400" spc="-204" dirty="0">
                <a:solidFill>
                  <a:srgbClr val="404040"/>
                </a:solidFill>
                <a:latin typeface="Droid Sans Fallback"/>
                <a:cs typeface="Droid Sans Fallback"/>
              </a:rPr>
              <a:t>ス</a:t>
            </a:r>
            <a:r>
              <a:rPr lang="ja-JP" altLang="en-US" sz="2400" spc="-325" dirty="0">
                <a:solidFill>
                  <a:srgbClr val="404040"/>
                </a:solidFill>
                <a:latin typeface="Droid Sans Fallback"/>
                <a:cs typeface="Droid Sans Fallback"/>
              </a:rPr>
              <a:t>ポミ</a:t>
            </a:r>
            <a:r>
              <a:rPr lang="ja-JP" altLang="en-US" sz="2400" spc="-330" dirty="0">
                <a:solidFill>
                  <a:srgbClr val="404040"/>
                </a:solidFill>
                <a:latin typeface="Droid Sans Fallback"/>
                <a:cs typeface="Droid Sans Fallback"/>
              </a:rPr>
              <a:t>エ</a:t>
            </a:r>
            <a:r>
              <a:rPr lang="ja-JP" altLang="en-US" sz="2400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博士</a:t>
            </a:r>
            <a:r>
              <a:rPr lang="ja-JP" altLang="en-US" sz="2400" spc="-20" dirty="0">
                <a:solidFill>
                  <a:srgbClr val="404040"/>
                </a:solidFill>
                <a:latin typeface="Droid Sans Fallback"/>
                <a:cs typeface="Droid Sans Fallback"/>
              </a:rPr>
              <a:t>が</a:t>
            </a:r>
            <a:r>
              <a:rPr lang="en-US" altLang="ja-JP" sz="2400" dirty="0">
                <a:solidFill>
                  <a:srgbClr val="404040"/>
                </a:solidFill>
                <a:latin typeface="Arial"/>
                <a:cs typeface="Arial"/>
              </a:rPr>
              <a:t>1999</a:t>
            </a:r>
            <a:r>
              <a:rPr lang="ja-JP" altLang="en-US" sz="2400" spc="-55" dirty="0">
                <a:solidFill>
                  <a:srgbClr val="404040"/>
                </a:solidFill>
                <a:latin typeface="Droid Sans Fallback"/>
                <a:cs typeface="Droid Sans Fallback"/>
              </a:rPr>
              <a:t>年</a:t>
            </a:r>
            <a:r>
              <a:rPr lang="ja-JP" altLang="en-US" sz="2400" spc="-65" dirty="0">
                <a:solidFill>
                  <a:srgbClr val="404040"/>
                </a:solidFill>
                <a:latin typeface="Droid Sans Fallback"/>
                <a:cs typeface="Droid Sans Fallback"/>
              </a:rPr>
              <a:t>に</a:t>
            </a:r>
            <a:r>
              <a:rPr lang="ja-JP" altLang="en-US" sz="2400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提唱</a:t>
            </a:r>
            <a:endParaRPr lang="ja-JP" altLang="en-US" sz="2400" dirty="0">
              <a:latin typeface="Droid Sans Fallback"/>
              <a:cs typeface="Droid Sans Fallback"/>
            </a:endParaRPr>
          </a:p>
          <a:p>
            <a:pPr marL="467995" marR="149860">
              <a:lnSpc>
                <a:spcPts val="2300"/>
              </a:lnSpc>
              <a:spcBef>
                <a:spcPts val="740"/>
              </a:spcBef>
            </a:pPr>
            <a:r>
              <a:rPr lang="ja-JP" altLang="en-US" sz="2400" spc="-140" dirty="0">
                <a:solidFill>
                  <a:srgbClr val="404040"/>
                </a:solidFill>
                <a:latin typeface="Droid Sans Fallback"/>
                <a:cs typeface="Droid Sans Fallback"/>
              </a:rPr>
              <a:t>土を使わず、水と養液による水耕栽培</a:t>
            </a:r>
            <a:endParaRPr lang="en-US" altLang="ja-JP" sz="2400" spc="-140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7995" marR="149860">
              <a:lnSpc>
                <a:spcPts val="2300"/>
              </a:lnSpc>
              <a:spcBef>
                <a:spcPts val="740"/>
              </a:spcBef>
            </a:pPr>
            <a:r>
              <a:rPr lang="ja-JP" altLang="en-US" sz="2400" spc="-65" dirty="0">
                <a:solidFill>
                  <a:srgbClr val="404040"/>
                </a:solidFill>
                <a:latin typeface="Droid Sans Fallback"/>
                <a:cs typeface="Droid Sans Fallback"/>
              </a:rPr>
              <a:t>温室</a:t>
            </a:r>
            <a:r>
              <a:rPr lang="ja-JP" altLang="en-US" sz="2400" spc="-75" dirty="0">
                <a:solidFill>
                  <a:srgbClr val="404040"/>
                </a:solidFill>
                <a:latin typeface="Droid Sans Fallback"/>
                <a:cs typeface="Droid Sans Fallback"/>
              </a:rPr>
              <a:t>で</a:t>
            </a:r>
            <a:r>
              <a:rPr lang="ja-JP" altLang="en-US" sz="2400" spc="-15" dirty="0">
                <a:solidFill>
                  <a:srgbClr val="404040"/>
                </a:solidFill>
                <a:latin typeface="Droid Sans Fallback"/>
                <a:cs typeface="Droid Sans Fallback"/>
              </a:rPr>
              <a:t>育</a:t>
            </a:r>
            <a:r>
              <a:rPr lang="ja-JP" altLang="en-US" sz="2400" spc="-335" dirty="0">
                <a:solidFill>
                  <a:srgbClr val="404040"/>
                </a:solidFill>
                <a:latin typeface="Droid Sans Fallback"/>
                <a:cs typeface="Droid Sans Fallback"/>
              </a:rPr>
              <a:t>成：</a:t>
            </a:r>
            <a:r>
              <a:rPr lang="ja-JP" altLang="en-US" sz="2400" dirty="0">
                <a:solidFill>
                  <a:srgbClr val="404040"/>
                </a:solidFill>
                <a:latin typeface="Droid Sans Fallback"/>
                <a:cs typeface="Droid Sans Fallback"/>
              </a:rPr>
              <a:t>農薬</a:t>
            </a:r>
            <a:r>
              <a:rPr lang="ja-JP" altLang="en-US" sz="2400" spc="-65" dirty="0">
                <a:solidFill>
                  <a:srgbClr val="404040"/>
                </a:solidFill>
                <a:latin typeface="Droid Sans Fallback"/>
                <a:cs typeface="Droid Sans Fallback"/>
              </a:rPr>
              <a:t>不要、大型農機不要、</a:t>
            </a:r>
            <a:r>
              <a:rPr lang="ja-JP" altLang="en-US" sz="2400" spc="-285" dirty="0">
                <a:solidFill>
                  <a:srgbClr val="404040"/>
                </a:solidFill>
                <a:latin typeface="Droid Sans Fallback"/>
                <a:cs typeface="Droid Sans Fallback"/>
              </a:rPr>
              <a:t>天</a:t>
            </a:r>
            <a:r>
              <a:rPr lang="ja-JP" altLang="en-US" sz="2400" spc="-295" dirty="0">
                <a:solidFill>
                  <a:srgbClr val="404040"/>
                </a:solidFill>
                <a:latin typeface="Droid Sans Fallback"/>
                <a:cs typeface="Droid Sans Fallback"/>
              </a:rPr>
              <a:t>候</a:t>
            </a:r>
            <a:r>
              <a:rPr lang="ja-JP" altLang="en-US" sz="2400" spc="-135" dirty="0">
                <a:solidFill>
                  <a:srgbClr val="404040"/>
                </a:solidFill>
                <a:latin typeface="Droid Sans Fallback"/>
                <a:cs typeface="Droid Sans Fallback"/>
              </a:rPr>
              <a:t>に左右され</a:t>
            </a:r>
            <a:r>
              <a:rPr lang="ja-JP" altLang="en-US" sz="2400" spc="-140" dirty="0">
                <a:solidFill>
                  <a:srgbClr val="404040"/>
                </a:solidFill>
                <a:latin typeface="Droid Sans Fallback"/>
                <a:cs typeface="Droid Sans Fallback"/>
              </a:rPr>
              <a:t>な</a:t>
            </a:r>
            <a:r>
              <a:rPr lang="ja-JP" altLang="en-US" sz="2400" spc="-125" dirty="0">
                <a:solidFill>
                  <a:srgbClr val="404040"/>
                </a:solidFill>
                <a:latin typeface="Droid Sans Fallback"/>
                <a:cs typeface="Droid Sans Fallback"/>
              </a:rPr>
              <a:t>い</a:t>
            </a:r>
            <a:endParaRPr lang="ja-JP" altLang="en-US" sz="2400" dirty="0">
              <a:latin typeface="Droid Sans Fallback"/>
              <a:cs typeface="Droid Sans Fallback"/>
            </a:endParaRPr>
          </a:p>
          <a:p>
            <a:endParaRPr kumimoji="1" lang="ja-JP" altLang="en-US" dirty="0"/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C0BFFAD3-1A4C-4F69-87A7-464AB0047769}"/>
              </a:ext>
            </a:extLst>
          </p:cNvPr>
          <p:cNvSpPr/>
          <p:nvPr/>
        </p:nvSpPr>
        <p:spPr>
          <a:xfrm>
            <a:off x="2249563" y="3373338"/>
            <a:ext cx="3168258" cy="318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1868A697-F1E2-4E7E-B15C-0304A6F5BD9B}"/>
              </a:ext>
            </a:extLst>
          </p:cNvPr>
          <p:cNvSpPr/>
          <p:nvPr/>
        </p:nvSpPr>
        <p:spPr>
          <a:xfrm>
            <a:off x="5579364" y="3373338"/>
            <a:ext cx="3168258" cy="3182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A0D5CC-8D38-4BA3-956F-B916559DDAED}"/>
              </a:ext>
            </a:extLst>
          </p:cNvPr>
          <p:cNvSpPr/>
          <p:nvPr/>
        </p:nvSpPr>
        <p:spPr>
          <a:xfrm>
            <a:off x="8909165" y="5569545"/>
            <a:ext cx="3168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http://www.nygreenfashi </a:t>
            </a:r>
            <a:r>
              <a:rPr lang="en-US" altLang="ja-JP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on.com/html/learn/</a:t>
            </a:r>
            <a:r>
              <a:rPr lang="en-US" altLang="ja-JP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vertic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alfarm.html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492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農業支援システム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7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i="1" dirty="0"/>
              <a:t>大規模生産システム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06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2D07AC-52ED-4F59-BCE3-B07A488A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自律型の植え付け・刈り取り機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D0198-5133-4A7F-BED7-CDDFB6A3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430" cy="466725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米国の農業機械メーカー</a:t>
            </a:r>
            <a:r>
              <a:rPr lang="en-US" altLang="ja-JP" dirty="0" err="1"/>
              <a:t>Kinze</a:t>
            </a:r>
            <a:r>
              <a:rPr lang="ja-JP" altLang="en-US" dirty="0"/>
              <a:t>社</a:t>
            </a:r>
          </a:p>
          <a:p>
            <a:r>
              <a:rPr lang="en-US" altLang="ja-JP" dirty="0"/>
              <a:t>Google</a:t>
            </a:r>
            <a:r>
              <a:rPr lang="ja-JP" altLang="en-US" dirty="0"/>
              <a:t>の無人自動車と似たシステム</a:t>
            </a:r>
          </a:p>
          <a:p>
            <a:r>
              <a:rPr lang="ja-JP" altLang="en-US" dirty="0"/>
              <a:t>畑の地形情報を</a:t>
            </a:r>
            <a:r>
              <a:rPr lang="en-US" altLang="ja-JP" dirty="0"/>
              <a:t>DB</a:t>
            </a:r>
            <a:r>
              <a:rPr lang="ja-JP" altLang="en-US" dirty="0"/>
              <a:t>化</a:t>
            </a:r>
            <a:endParaRPr lang="en-US" altLang="ja-JP" dirty="0"/>
          </a:p>
          <a:p>
            <a:r>
              <a:rPr lang="en-US" altLang="ja-JP" dirty="0"/>
              <a:t>GPS</a:t>
            </a:r>
            <a:r>
              <a:rPr lang="ja-JP" altLang="en-US" dirty="0"/>
              <a:t>制御で、トラクターが自動的に作業する</a:t>
            </a:r>
          </a:p>
          <a:p>
            <a:r>
              <a:rPr lang="ja-JP" altLang="en-US" dirty="0"/>
              <a:t>レーザー光を出して道をスキャンし、トラクターが通路からそれて垣根の支柱にぶつからないように制御</a:t>
            </a:r>
            <a:endParaRPr lang="en-US" altLang="ja-JP" dirty="0"/>
          </a:p>
          <a:p>
            <a:r>
              <a:rPr lang="ja-JP" altLang="en-US" dirty="0"/>
              <a:t>日本メーカーも同様のシステムを開発中</a:t>
            </a:r>
          </a:p>
          <a:p>
            <a:endParaRPr kumimoji="1" lang="ja-JP" altLang="en-US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5F546766-3055-4106-953F-6D1FAA3009E9}"/>
              </a:ext>
            </a:extLst>
          </p:cNvPr>
          <p:cNvSpPr/>
          <p:nvPr/>
        </p:nvSpPr>
        <p:spPr>
          <a:xfrm>
            <a:off x="6183630" y="1825624"/>
            <a:ext cx="5170170" cy="292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CE9485-DD8A-4430-8870-4E2C0BD4B7F9}"/>
              </a:ext>
            </a:extLst>
          </p:cNvPr>
          <p:cNvSpPr/>
          <p:nvPr/>
        </p:nvSpPr>
        <p:spPr>
          <a:xfrm>
            <a:off x="6183630" y="5142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http://wired.jp/wp- </a:t>
            </a:r>
            <a:r>
              <a:rPr lang="en-US" altLang="ja-JP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content/uploads/2012/08/0719_auto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nomousplanter_660.jpg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86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1DAAC-70C0-4E2E-819F-C2BC2F6D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ロータリー式搾乳機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1634A9-0D04-4853-A88C-91C73D2F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スウェーデンのデラバル社</a:t>
            </a:r>
          </a:p>
          <a:p>
            <a:r>
              <a:rPr lang="ja-JP" altLang="en-US" dirty="0"/>
              <a:t>全自動式の回転型搾乳装置で牛の乳を搾る</a:t>
            </a:r>
          </a:p>
          <a:p>
            <a:pPr lvl="1"/>
            <a:r>
              <a:rPr lang="en-US" altLang="ja-JP" dirty="0"/>
              <a:t>90</a:t>
            </a:r>
            <a:r>
              <a:rPr lang="ja-JP" altLang="en-US" dirty="0"/>
              <a:t>頭／時間</a:t>
            </a:r>
          </a:p>
          <a:p>
            <a:endParaRPr kumimoji="1" lang="ja-JP" altLang="en-US" dirty="0"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82B3D023-91B1-42BB-B8CF-4C31E8F832C5}"/>
              </a:ext>
            </a:extLst>
          </p:cNvPr>
          <p:cNvSpPr/>
          <p:nvPr/>
        </p:nvSpPr>
        <p:spPr>
          <a:xfrm>
            <a:off x="5779944" y="2838450"/>
            <a:ext cx="5573855" cy="3338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A09C2A-997A-4CEB-8F95-6285C07EB644}"/>
              </a:ext>
            </a:extLst>
          </p:cNvPr>
          <p:cNvSpPr/>
          <p:nvPr/>
        </p:nvSpPr>
        <p:spPr>
          <a:xfrm>
            <a:off x="838200" y="5530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http://wired.jp/wp-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</a:t>
            </a:r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pl</a:t>
            </a: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0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</a:t>
            </a: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 </a:t>
            </a:r>
            <a:r>
              <a:rPr lang="en-US" altLang="ja-JP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08/0719_dairy2_660.j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629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141D9-E984-439D-9CA6-C8317564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いちご収穫ロボット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B3A4BA-382F-43C9-B88A-E318CB61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日本の農業・食品産業技術総合研究機構（</a:t>
            </a:r>
            <a:r>
              <a:rPr lang="en-US" altLang="ja-JP" dirty="0"/>
              <a:t>NARO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台のカメラで使って</a:t>
            </a:r>
            <a:r>
              <a:rPr lang="en-US" altLang="ja-JP" dirty="0"/>
              <a:t>3</a:t>
            </a:r>
            <a:r>
              <a:rPr lang="ja-JP" altLang="en-US" dirty="0"/>
              <a:t>次元空間内のいちごを探索</a:t>
            </a:r>
            <a:endParaRPr lang="en-US" altLang="ja-JP" dirty="0"/>
          </a:p>
          <a:p>
            <a:r>
              <a:rPr lang="ja-JP" altLang="en-US" dirty="0"/>
              <a:t>熟し加減を判定（画像で？）</a:t>
            </a:r>
          </a:p>
          <a:p>
            <a:r>
              <a:rPr lang="ja-JP" altLang="en-US" dirty="0"/>
              <a:t>摘み取り速度：</a:t>
            </a:r>
            <a:r>
              <a:rPr lang="en-US" altLang="ja-JP" dirty="0"/>
              <a:t>400</a:t>
            </a:r>
            <a:r>
              <a:rPr lang="ja-JP" altLang="en-US" dirty="0"/>
              <a:t>粒／時間</a:t>
            </a:r>
            <a:endParaRPr kumimoji="1" lang="ja-JP" altLang="en-US" dirty="0"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24F42E2C-ACF2-4481-A628-1BD7715EFD2E}"/>
              </a:ext>
            </a:extLst>
          </p:cNvPr>
          <p:cNvSpPr/>
          <p:nvPr/>
        </p:nvSpPr>
        <p:spPr>
          <a:xfrm>
            <a:off x="5761925" y="3268980"/>
            <a:ext cx="5591875" cy="3153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CA80EE-7DD5-4995-A4AA-30F7134F1D2C}"/>
              </a:ext>
            </a:extLst>
          </p:cNvPr>
          <p:cNvSpPr/>
          <p:nvPr/>
        </p:nvSpPr>
        <p:spPr>
          <a:xfrm>
            <a:off x="838200" y="5494200"/>
            <a:ext cx="6096000" cy="805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1670"/>
              </a:lnSpc>
              <a:spcBef>
                <a:spcPts val="100"/>
              </a:spcBef>
            </a:pP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http://wired.jp/wp-</a:t>
            </a:r>
            <a:endParaRPr lang="en-US" altLang="ja-JP" dirty="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content/uploads/2012/08/0719</a:t>
            </a:r>
            <a:endParaRPr lang="en-US" altLang="ja-JP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_strawberryrobot_660.jpg</a:t>
            </a:r>
            <a:endParaRPr lang="en-US" altLang="ja-JP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03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81A77-4E76-434F-8DC0-971A9643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農業分野における情報</a:t>
            </a:r>
            <a:r>
              <a:rPr lang="ja-JP" altLang="en-US" spc="-15" dirty="0"/>
              <a:t>シ</a:t>
            </a:r>
            <a:r>
              <a:rPr lang="ja-JP" altLang="en-US" dirty="0"/>
              <a:t>ステム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17E3C-A5A0-4118-A304-9AC92EA4A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わが国の農業の現状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 marR="5080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農産物輸出大国</a:t>
            </a:r>
            <a:r>
              <a:rPr lang="ja-JP" altLang="en-US" spc="-45" dirty="0">
                <a:solidFill>
                  <a:srgbClr val="404040"/>
                </a:solidFill>
                <a:latin typeface="Droid Sans Fallback"/>
                <a:cs typeface="Droid Sans Fallback"/>
              </a:rPr>
              <a:t> </a:t>
            </a:r>
            <a:r>
              <a:rPr lang="ja-JP" altLang="en-US" spc="-375" dirty="0">
                <a:solidFill>
                  <a:srgbClr val="404040"/>
                </a:solidFill>
                <a:latin typeface="Droid Sans Fallback"/>
                <a:cs typeface="Droid Sans Fallback"/>
              </a:rPr>
              <a:t>オランダ </a:t>
            </a:r>
            <a:endParaRPr lang="en-US" altLang="ja-JP" spc="-37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12700" marR="5080">
              <a:lnSpc>
                <a:spcPct val="120000"/>
              </a:lnSpc>
            </a:pP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都市型農業</a:t>
            </a:r>
            <a:endParaRPr lang="ja-JP" altLang="en-US" dirty="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ja-JP" altLang="en-US" spc="-135" dirty="0">
                <a:solidFill>
                  <a:srgbClr val="404040"/>
                </a:solidFill>
                <a:latin typeface="Droid Sans Fallback"/>
                <a:cs typeface="Droid Sans Fallback"/>
              </a:rPr>
              <a:t>農業支援システム</a:t>
            </a:r>
            <a:endParaRPr lang="ja-JP" altLang="en-US" dirty="0">
              <a:latin typeface="Droid Sans Fallback"/>
              <a:cs typeface="Droid Sans Fallback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583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i="1" dirty="0"/>
              <a:t>作物の管理・農作業支援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46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DF7121-2DCC-428E-ADA0-CD84592F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農業支援システム</a:t>
            </a:r>
            <a:r>
              <a:rPr lang="ja-JP" altLang="en-US" spc="320" dirty="0"/>
              <a:t> </a:t>
            </a:r>
            <a:r>
              <a:rPr lang="en-US" altLang="ja-JP" spc="-60" dirty="0" err="1"/>
              <a:t>ZeRo.agri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0E2709-4124-43FD-AE4A-3B6236615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9264" cy="4351338"/>
          </a:xfrm>
        </p:spPr>
        <p:txBody>
          <a:bodyPr/>
          <a:lstStyle/>
          <a:p>
            <a:r>
              <a:rPr lang="ja-JP" altLang="en-US" dirty="0"/>
              <a:t>明治大学農学部の小沢特任教授</a:t>
            </a:r>
          </a:p>
          <a:p>
            <a:r>
              <a:rPr lang="ja-JP" altLang="en-US" dirty="0"/>
              <a:t>ハウス内のセンサーで情報を集め、クラウドに送信</a:t>
            </a:r>
            <a:endParaRPr lang="en-US" altLang="ja-JP" dirty="0"/>
          </a:p>
          <a:p>
            <a:pPr lvl="1"/>
            <a:r>
              <a:rPr lang="ja-JP" altLang="en-US" dirty="0"/>
              <a:t>日射量、土壌水分、気温、地温など</a:t>
            </a:r>
          </a:p>
          <a:p>
            <a:r>
              <a:rPr lang="ja-JP" altLang="en-US" dirty="0"/>
              <a:t>クラウド上で最適な水や肥料の量を計算</a:t>
            </a:r>
            <a:endParaRPr lang="en-US" altLang="ja-JP" dirty="0"/>
          </a:p>
          <a:p>
            <a:r>
              <a:rPr lang="ja-JP" altLang="en-US" dirty="0"/>
              <a:t>ハウス内の電磁弁を開閉して自動で培養液を供給</a:t>
            </a:r>
          </a:p>
          <a:p>
            <a:endParaRPr kumimoji="1" lang="ja-JP" altLang="en-US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3FC59C12-2BE9-43E0-BDF4-13395E4B5C4E}"/>
              </a:ext>
            </a:extLst>
          </p:cNvPr>
          <p:cNvSpPr/>
          <p:nvPr/>
        </p:nvSpPr>
        <p:spPr>
          <a:xfrm>
            <a:off x="10034016" y="5512943"/>
            <a:ext cx="1295400" cy="979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630366CB-C11E-4A85-BCC3-D5FD0DF64A96}"/>
              </a:ext>
            </a:extLst>
          </p:cNvPr>
          <p:cNvSpPr/>
          <p:nvPr/>
        </p:nvSpPr>
        <p:spPr>
          <a:xfrm>
            <a:off x="5641848" y="2329307"/>
            <a:ext cx="5711952" cy="414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4AB496-CB94-465E-B079-5860A9CC4192}"/>
              </a:ext>
            </a:extLst>
          </p:cNvPr>
          <p:cNvSpPr/>
          <p:nvPr/>
        </p:nvSpPr>
        <p:spPr>
          <a:xfrm>
            <a:off x="6282690" y="16829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</a:t>
            </a:r>
            <a:r>
              <a:rPr lang="en-US" altLang="ja-JP" u="sng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t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ps:/</a:t>
            </a:r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/</a:t>
            </a:r>
            <a:r>
              <a:rPr lang="en-US" altLang="ja-JP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ww</a:t>
            </a:r>
            <a:r>
              <a:rPr lang="en-US" altLang="ja-JP" u="sng" spc="-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.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m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eiji.ac.j</a:t>
            </a:r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p</a:t>
            </a:r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/</a:t>
            </a:r>
            <a:r>
              <a:rPr lang="en-US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k </a:t>
            </a:r>
            <a:r>
              <a:rPr lang="en-US" altLang="ja-JP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oho/</a:t>
            </a:r>
            <a:r>
              <a:rPr lang="en-US" altLang="ja-JP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meidaikouhou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/201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31201/6t5h7p00000es4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altLang="ja-JP" u="sng" spc="-5" dirty="0" err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bs-img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/p01_01_02.jpg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755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5DB801-793A-470D-837C-40B68ABC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「豊作計画」システム（トヨタ）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745CB6-14EE-46A4-A674-CD8D655AE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6" y="1825625"/>
            <a:ext cx="6172201" cy="437923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トヨタ自動車の工程管理手法を応用</a:t>
            </a:r>
            <a:endParaRPr lang="en-US" altLang="ja-JP" dirty="0"/>
          </a:p>
          <a:p>
            <a:pPr lvl="1"/>
            <a:r>
              <a:rPr lang="ja-JP" altLang="en-US" dirty="0"/>
              <a:t>クラウド上で毎日の作業計画を自動作成</a:t>
            </a:r>
            <a:endParaRPr lang="en-US" altLang="ja-JP" dirty="0"/>
          </a:p>
          <a:p>
            <a:pPr lvl="1"/>
            <a:r>
              <a:rPr lang="ja-JP" altLang="en-US" dirty="0"/>
              <a:t>作業の開始、終了をスマホで報告</a:t>
            </a:r>
            <a:endParaRPr lang="en-US" altLang="ja-JP" dirty="0"/>
          </a:p>
          <a:p>
            <a:pPr lvl="1"/>
            <a:r>
              <a:rPr lang="ja-JP" altLang="en-US" dirty="0"/>
              <a:t>共有デー タベースに情報を集約</a:t>
            </a:r>
            <a:endParaRPr lang="en-US" altLang="ja-JP" dirty="0"/>
          </a:p>
          <a:p>
            <a:pPr lvl="1"/>
            <a:r>
              <a:rPr lang="ja-JP" altLang="en-US" dirty="0"/>
              <a:t>農作業の進捗情報を管理</a:t>
            </a:r>
          </a:p>
          <a:p>
            <a:r>
              <a:rPr lang="ja-JP" altLang="en-US" dirty="0"/>
              <a:t>これまでの品種や天候などの</a:t>
            </a:r>
            <a:r>
              <a:rPr lang="ja-JP" altLang="en-US" dirty="0">
                <a:solidFill>
                  <a:srgbClr val="C00000"/>
                </a:solidFill>
              </a:rPr>
              <a:t>作業データ</a:t>
            </a:r>
            <a:r>
              <a:rPr lang="ja-JP" altLang="en-US" dirty="0"/>
              <a:t>と得られた収穫量や品質の</a:t>
            </a:r>
            <a:r>
              <a:rPr lang="ja-JP" altLang="en-US" dirty="0">
                <a:solidFill>
                  <a:srgbClr val="C00000"/>
                </a:solidFill>
              </a:rPr>
              <a:t>結果データの関係</a:t>
            </a:r>
            <a:r>
              <a:rPr lang="ja-JP" altLang="en-US" dirty="0"/>
              <a:t>を分析</a:t>
            </a:r>
            <a:endParaRPr lang="en-US" altLang="ja-JP" dirty="0"/>
          </a:p>
          <a:p>
            <a:pPr lvl="1"/>
            <a:r>
              <a:rPr lang="ja-JP" altLang="en-US" dirty="0"/>
              <a:t>より低コストで美味しい米づくりに活かす</a:t>
            </a:r>
            <a:endParaRPr kumimoji="1" lang="ja-JP" altLang="en-US" dirty="0"/>
          </a:p>
        </p:txBody>
      </p:sp>
      <p:pic>
        <p:nvPicPr>
          <p:cNvPr id="5" name="オンライン メディア 4" title="￣ﾃﾈ￣ﾃﾨ￣ﾂ﾿￨ﾱﾊ￤ﾽﾜ￨ﾨﾈ￧ﾔﾻ2020￯ﾼﾰ￯ﾼﾲ￥ﾋﾕ￧ﾔﾻ">
            <a:hlinkClick r:id="" action="ppaction://media"/>
            <a:extLst>
              <a:ext uri="{FF2B5EF4-FFF2-40B4-BE49-F238E27FC236}">
                <a16:creationId xmlns:a16="http://schemas.microsoft.com/office/drawing/2014/main" id="{83F23680-376F-4544-843D-BED0DA2203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0" y="2678680"/>
            <a:ext cx="5399314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i="1" dirty="0"/>
              <a:t>つらい作業からの解放・軽減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81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C093A-E81F-4B48-B601-C434E2BA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農作業用ロボットスーツ（クボタ）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257467-CA3F-48AC-9088-7840D2F4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1164" cy="4351338"/>
          </a:xfrm>
        </p:spPr>
        <p:txBody>
          <a:bodyPr/>
          <a:lstStyle/>
          <a:p>
            <a:r>
              <a:rPr lang="ja-JP" altLang="en-US" dirty="0"/>
              <a:t>人間の神経情報をセンサーでキャッチ</a:t>
            </a:r>
            <a:endParaRPr lang="en-US" altLang="ja-JP" dirty="0"/>
          </a:p>
          <a:p>
            <a:pPr lvl="1"/>
            <a:r>
              <a:rPr lang="ja-JP" altLang="en-US" dirty="0"/>
              <a:t>自分の力が倍増したような違和感のない作業ができる</a:t>
            </a:r>
            <a:endParaRPr lang="en-US" altLang="ja-JP" dirty="0"/>
          </a:p>
          <a:p>
            <a:r>
              <a:rPr lang="ja-JP" altLang="en-US" dirty="0"/>
              <a:t>肩から出ているワイヤーが腕力をアシスト</a:t>
            </a:r>
            <a:endParaRPr lang="en-US" altLang="ja-JP" dirty="0"/>
          </a:p>
          <a:p>
            <a:r>
              <a:rPr lang="ja-JP" altLang="en-US" dirty="0"/>
              <a:t>重い物を簡単に持ち上げることができる</a:t>
            </a:r>
          </a:p>
          <a:p>
            <a:endParaRPr kumimoji="1" lang="ja-JP" altLang="en-US" dirty="0"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D3D0D456-2FF2-4C82-9785-F34D19163F98}"/>
              </a:ext>
            </a:extLst>
          </p:cNvPr>
          <p:cNvSpPr/>
          <p:nvPr/>
        </p:nvSpPr>
        <p:spPr>
          <a:xfrm>
            <a:off x="5579364" y="2924747"/>
            <a:ext cx="5774436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454945-15A5-4428-906E-A089215358AB}"/>
              </a:ext>
            </a:extLst>
          </p:cNvPr>
          <p:cNvSpPr/>
          <p:nvPr/>
        </p:nvSpPr>
        <p:spPr>
          <a:xfrm>
            <a:off x="5579364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http://agrifood.jp/wp- </a:t>
            </a:r>
            <a:r>
              <a:rPr lang="en-US" altLang="ja-JP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content/uploads/2016/10/news28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89794_38-300x169.jpg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742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B0AE9-177B-43AB-838B-B091931C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農業用ドローン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815E6C-25A7-4B33-A824-5F41AF0A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7796" cy="4351338"/>
          </a:xfrm>
        </p:spPr>
        <p:txBody>
          <a:bodyPr/>
          <a:lstStyle/>
          <a:p>
            <a:r>
              <a:rPr lang="ja-JP" altLang="en-US" dirty="0"/>
              <a:t>農薬散布</a:t>
            </a:r>
          </a:p>
          <a:p>
            <a:r>
              <a:rPr lang="ja-JP" altLang="en-US" dirty="0"/>
              <a:t>作物の生育状況のチェック</a:t>
            </a:r>
            <a:endParaRPr lang="en-US" altLang="ja-JP" dirty="0"/>
          </a:p>
          <a:p>
            <a:r>
              <a:rPr lang="ja-JP" altLang="en-US" dirty="0"/>
              <a:t>鳥獣被害対策（光や音を発する。カカシのロボット）</a:t>
            </a:r>
            <a:endParaRPr lang="en-US" altLang="ja-JP" dirty="0"/>
          </a:p>
          <a:p>
            <a:r>
              <a:rPr lang="ja-JP" altLang="en-US" dirty="0"/>
              <a:t>警備（作物の盗難対策）</a:t>
            </a:r>
          </a:p>
          <a:p>
            <a:endParaRPr kumimoji="1" lang="ja-JP" altLang="en-US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549131A4-0F08-4363-95AB-192F0E235132}"/>
              </a:ext>
            </a:extLst>
          </p:cNvPr>
          <p:cNvSpPr/>
          <p:nvPr/>
        </p:nvSpPr>
        <p:spPr>
          <a:xfrm>
            <a:off x="6446520" y="1690688"/>
            <a:ext cx="4907280" cy="3250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77A072-4B86-4E45-9DF6-95AF0D460E7D}"/>
              </a:ext>
            </a:extLst>
          </p:cNvPr>
          <p:cNvSpPr/>
          <p:nvPr/>
        </p:nvSpPr>
        <p:spPr>
          <a:xfrm>
            <a:off x="6446520" y="5236101"/>
            <a:ext cx="490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</a:t>
            </a:r>
            <a:r>
              <a:rPr lang="fr-FR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:</a:t>
            </a:r>
            <a:r>
              <a:rPr lang="fr-FR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lang="fr-FR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lang="fr-FR" altLang="ja-JP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ww</a:t>
            </a:r>
            <a:r>
              <a:rPr lang="fr-FR" altLang="ja-JP" u="sng" spc="-9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w</a:t>
            </a:r>
            <a:r>
              <a:rPr lang="fr-FR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.projectd</a:t>
            </a:r>
            <a:r>
              <a:rPr lang="fr-FR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lang="fr-FR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lang="fr-FR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ign</a:t>
            </a:r>
            <a:r>
              <a:rPr lang="fr-FR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lang="fr-FR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jp</a:t>
            </a:r>
            <a:r>
              <a:rPr lang="fr-FR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lang="fr-FR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lang="fr-FR" altLang="ja-JP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0 </a:t>
            </a:r>
            <a:r>
              <a:rPr lang="fr-FR" altLang="ja-JP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fr-FR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1701/images/gazou/136_1.jpg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535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63FD0-343A-45DB-9A1B-96F564DF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pc="35" dirty="0"/>
              <a:t>Virtual</a:t>
            </a:r>
            <a:r>
              <a:rPr lang="en-US" altLang="ja-JP" spc="409" dirty="0"/>
              <a:t> </a:t>
            </a:r>
            <a:r>
              <a:rPr lang="en-US" altLang="ja-JP" spc="-30" dirty="0"/>
              <a:t>Fencing</a:t>
            </a:r>
            <a:r>
              <a:rPr lang="ja-JP" altLang="en-US" spc="-30" dirty="0"/>
              <a:t> </a:t>
            </a:r>
            <a:r>
              <a:rPr lang="en-US" altLang="ja-JP" spc="100" dirty="0"/>
              <a:t>Project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ADD6B3-430C-47AA-A104-47CEEBC9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667250"/>
          </a:xfrm>
        </p:spPr>
        <p:txBody>
          <a:bodyPr/>
          <a:lstStyle/>
          <a:p>
            <a:r>
              <a:rPr lang="ja-JP" altLang="en-US" dirty="0"/>
              <a:t>オーストラリアの連邦科学産業研究機構（</a:t>
            </a:r>
            <a:r>
              <a:rPr lang="en-US" altLang="ja-JP" dirty="0"/>
              <a:t>CSIRO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放牧エリアを仮想的に設定できる</a:t>
            </a:r>
            <a:endParaRPr lang="en-US" altLang="ja-JP" dirty="0"/>
          </a:p>
          <a:p>
            <a:pPr lvl="1"/>
            <a:r>
              <a:rPr lang="ja-JP" altLang="en-US" dirty="0"/>
              <a:t>柵で囲う費用が土地価格を上回ることが多い</a:t>
            </a:r>
            <a:endParaRPr lang="en-US" altLang="ja-JP" dirty="0"/>
          </a:p>
          <a:p>
            <a:pPr lvl="1"/>
            <a:r>
              <a:rPr lang="ja-JP" altLang="en-US" dirty="0"/>
              <a:t>動的に境界を変更できる</a:t>
            </a:r>
          </a:p>
          <a:p>
            <a:r>
              <a:rPr lang="ja-JP" altLang="en-US" dirty="0"/>
              <a:t>牛に</a:t>
            </a:r>
            <a:r>
              <a:rPr lang="en-US" altLang="ja-JP" dirty="0"/>
              <a:t>GPS</a:t>
            </a:r>
            <a:r>
              <a:rPr lang="ja-JP" altLang="en-US" dirty="0"/>
              <a:t>付きの首輪を装着</a:t>
            </a:r>
            <a:endParaRPr lang="en-US" altLang="ja-JP" dirty="0"/>
          </a:p>
          <a:p>
            <a:pPr lvl="1"/>
            <a:r>
              <a:rPr lang="ja-JP" altLang="en-US" dirty="0"/>
              <a:t>境界線に近づくと軽い電気ショックを与える</a:t>
            </a:r>
            <a:endParaRPr lang="en-US" altLang="ja-JP" dirty="0"/>
          </a:p>
          <a:p>
            <a:pPr lvl="1"/>
            <a:r>
              <a:rPr lang="ja-JP" altLang="en-US" dirty="0"/>
              <a:t>牧草が食べられすぎたエリアを休ませられる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2D13CDC8-8DFB-4811-BF04-9FA7D240D8B1}"/>
              </a:ext>
            </a:extLst>
          </p:cNvPr>
          <p:cNvSpPr/>
          <p:nvPr/>
        </p:nvSpPr>
        <p:spPr>
          <a:xfrm>
            <a:off x="6638924" y="2831084"/>
            <a:ext cx="4714875" cy="248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209C29-B017-412C-B575-3B152EE9E258}"/>
              </a:ext>
            </a:extLst>
          </p:cNvPr>
          <p:cNvSpPr/>
          <p:nvPr/>
        </p:nvSpPr>
        <p:spPr>
          <a:xfrm>
            <a:off x="6638924" y="5389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http://wired.jp/wp- </a:t>
            </a:r>
            <a:r>
              <a:rPr lang="en-US" altLang="ja-JP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content/uploads/2012/08/07 </a:t>
            </a:r>
            <a:r>
              <a:rPr lang="en-US" altLang="ja-JP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19_virtualfence_660.jpg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54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F89EA-D68E-4923-BDEC-D48782C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ディスカッション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38EC-8201-4693-B6A8-B2A07D81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ja-JP" altLang="en-US" sz="4800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日本の農</a:t>
            </a:r>
            <a:r>
              <a:rPr lang="ja-JP" altLang="en-US" sz="4800" spc="-10" dirty="0">
                <a:solidFill>
                  <a:srgbClr val="404040"/>
                </a:solidFill>
                <a:latin typeface="Droid Sans Fallback"/>
                <a:cs typeface="Droid Sans Fallback"/>
              </a:rPr>
              <a:t>業は、将来</a:t>
            </a:r>
            <a:r>
              <a:rPr lang="ja-JP" altLang="en-US" sz="4000" spc="-114" dirty="0">
                <a:solidFill>
                  <a:srgbClr val="404040"/>
                </a:solidFill>
                <a:latin typeface="Droid Sans Fallback"/>
                <a:cs typeface="Droid Sans Fallback"/>
              </a:rPr>
              <a:t>どう</a:t>
            </a:r>
            <a:r>
              <a:rPr lang="ja-JP" altLang="en-US" sz="4000" spc="-120" dirty="0">
                <a:solidFill>
                  <a:srgbClr val="404040"/>
                </a:solidFill>
                <a:latin typeface="Droid Sans Fallback"/>
                <a:cs typeface="Droid Sans Fallback"/>
              </a:rPr>
              <a:t>な</a:t>
            </a:r>
            <a:r>
              <a:rPr lang="ja-JP" altLang="en-US" sz="4000" spc="-455" dirty="0">
                <a:solidFill>
                  <a:srgbClr val="404040"/>
                </a:solidFill>
                <a:latin typeface="Droid Sans Fallback"/>
                <a:cs typeface="Droid Sans Fallback"/>
              </a:rPr>
              <a:t>ってい</a:t>
            </a:r>
            <a:r>
              <a:rPr lang="ja-JP" altLang="en-US" sz="4000" spc="-465" dirty="0">
                <a:solidFill>
                  <a:srgbClr val="404040"/>
                </a:solidFill>
                <a:latin typeface="Droid Sans Fallback"/>
                <a:cs typeface="Droid Sans Fallback"/>
              </a:rPr>
              <a:t>くでしょうか</a:t>
            </a:r>
            <a:r>
              <a:rPr lang="ja-JP" altLang="en-US" sz="4000" dirty="0">
                <a:solidFill>
                  <a:srgbClr val="404040"/>
                </a:solidFill>
                <a:latin typeface="Droid Sans Fallback"/>
                <a:cs typeface="Droid Sans Fallback"/>
              </a:rPr>
              <a:t>？</a:t>
            </a:r>
            <a:endParaRPr lang="ja-JP" altLang="en-US" sz="5400" dirty="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</a:pPr>
            <a:r>
              <a:rPr lang="ja-JP" altLang="en-US" sz="4000" spc="-265" dirty="0">
                <a:solidFill>
                  <a:srgbClr val="404040"/>
                </a:solidFill>
                <a:latin typeface="Droid Sans Fallback"/>
                <a:cs typeface="Droid Sans Fallback"/>
              </a:rPr>
              <a:t>今のまま</a:t>
            </a:r>
            <a:endParaRPr lang="ja-JP" altLang="en-US" sz="4000" dirty="0">
              <a:latin typeface="Droid Sans Fallback"/>
              <a:cs typeface="Droid Sans Fallback"/>
            </a:endParaRPr>
          </a:p>
          <a:p>
            <a:pPr marL="413384" marR="3207385">
              <a:lnSpc>
                <a:spcPct val="120000"/>
              </a:lnSpc>
              <a:spcBef>
                <a:spcPts val="5"/>
              </a:spcBef>
            </a:pPr>
            <a:r>
              <a:rPr lang="ja-JP" altLang="en-US" sz="4000" spc="-229" dirty="0">
                <a:solidFill>
                  <a:srgbClr val="404040"/>
                </a:solidFill>
                <a:latin typeface="Droid Sans Fallback"/>
                <a:cs typeface="Droid Sans Fallback"/>
              </a:rPr>
              <a:t>衰退して、輸入</a:t>
            </a:r>
            <a:r>
              <a:rPr lang="ja-JP" altLang="en-US" sz="4000" spc="-165" dirty="0">
                <a:solidFill>
                  <a:srgbClr val="404040"/>
                </a:solidFill>
                <a:latin typeface="Droid Sans Fallback"/>
                <a:cs typeface="Droid Sans Fallback"/>
              </a:rPr>
              <a:t>に頼</a:t>
            </a:r>
            <a:r>
              <a:rPr lang="ja-JP" altLang="en-US" sz="4000" spc="-155" dirty="0">
                <a:solidFill>
                  <a:srgbClr val="404040"/>
                </a:solidFill>
                <a:latin typeface="Droid Sans Fallback"/>
                <a:cs typeface="Droid Sans Fallback"/>
              </a:rPr>
              <a:t>る</a:t>
            </a:r>
            <a:endParaRPr lang="en-US" altLang="ja-JP" sz="4000" spc="-509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13384" marR="3207385">
              <a:lnSpc>
                <a:spcPct val="120000"/>
              </a:lnSpc>
              <a:spcBef>
                <a:spcPts val="5"/>
              </a:spcBef>
            </a:pPr>
            <a:r>
              <a:rPr lang="ja-JP" altLang="en-US" sz="4000" spc="-95" dirty="0">
                <a:solidFill>
                  <a:srgbClr val="404040"/>
                </a:solidFill>
                <a:latin typeface="Droid Sans Fallback"/>
                <a:cs typeface="Droid Sans Fallback"/>
              </a:rPr>
              <a:t>都市型農業が進む</a:t>
            </a:r>
            <a:endParaRPr lang="en-US" altLang="ja-JP" sz="4000" spc="-9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13384" marR="3207385">
              <a:lnSpc>
                <a:spcPct val="120000"/>
              </a:lnSpc>
              <a:spcBef>
                <a:spcPts val="5"/>
              </a:spcBef>
            </a:pPr>
            <a:r>
              <a:rPr lang="ja-JP" altLang="en-US" sz="4000" spc="-85" dirty="0">
                <a:solidFill>
                  <a:srgbClr val="404040"/>
                </a:solidFill>
                <a:latin typeface="Droid Sans Fallback"/>
                <a:cs typeface="Droid Sans Fallback"/>
              </a:rPr>
              <a:t>機械化・</a:t>
            </a:r>
            <a:r>
              <a:rPr lang="ja-JP" altLang="en-US" sz="4000" spc="-90" dirty="0">
                <a:solidFill>
                  <a:srgbClr val="404040"/>
                </a:solidFill>
                <a:latin typeface="Droid Sans Fallback"/>
                <a:cs typeface="Droid Sans Fallback"/>
              </a:rPr>
              <a:t>自動化が進む　など</a:t>
            </a:r>
            <a:endParaRPr lang="ja-JP" altLang="en-US" sz="4000" dirty="0">
              <a:latin typeface="Droid Sans Fallback"/>
              <a:cs typeface="Droid Sans Fallback"/>
            </a:endParaRPr>
          </a:p>
          <a:p>
            <a:pPr>
              <a:lnSpc>
                <a:spcPct val="100000"/>
              </a:lnSpc>
            </a:pPr>
            <a:endParaRPr lang="ja-JP" altLang="en-US" dirty="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  <a:spcBef>
                <a:spcPts val="1730"/>
              </a:spcBef>
            </a:pPr>
            <a:r>
              <a:rPr lang="ja-JP" altLang="en-US" sz="3200" spc="-450" dirty="0">
                <a:solidFill>
                  <a:srgbClr val="404040"/>
                </a:solidFill>
                <a:latin typeface="Droid Sans Fallback"/>
                <a:cs typeface="Droid Sans Fallback"/>
              </a:rPr>
              <a:t>選択するだけではなく、そ</a:t>
            </a:r>
            <a:r>
              <a:rPr lang="ja-JP" altLang="en-US" sz="3200" spc="-459" dirty="0">
                <a:solidFill>
                  <a:srgbClr val="404040"/>
                </a:solidFill>
                <a:latin typeface="Droid Sans Fallback"/>
                <a:cs typeface="Droid Sans Fallback"/>
              </a:rPr>
              <a:t>う</a:t>
            </a:r>
            <a:r>
              <a:rPr lang="ja-JP" altLang="en-US" sz="3200" spc="-165" dirty="0">
                <a:solidFill>
                  <a:srgbClr val="404040"/>
                </a:solidFill>
                <a:latin typeface="Droid Sans Fallback"/>
                <a:cs typeface="Droid Sans Fallback"/>
              </a:rPr>
              <a:t>思う理由、よいと思う理由も話し合いましょう</a:t>
            </a:r>
            <a:endParaRPr lang="ja-JP" altLang="en-US" sz="3200" dirty="0">
              <a:latin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10520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わが国の農業の現状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50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FAB8B-7527-4C35-B3C2-9ECF7354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わが国の農業人口の推移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D7DB79-FCA5-4005-85E5-7A1D16DA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7180" cy="4351338"/>
          </a:xfrm>
        </p:spPr>
        <p:txBody>
          <a:bodyPr/>
          <a:lstStyle/>
          <a:p>
            <a:r>
              <a:rPr lang="en-US" altLang="ja-JP" dirty="0"/>
              <a:t>60</a:t>
            </a:r>
            <a:r>
              <a:rPr lang="ja-JP" altLang="en-US" dirty="0"/>
              <a:t>年間で</a:t>
            </a:r>
            <a:r>
              <a:rPr lang="en-US" altLang="ja-JP" dirty="0"/>
              <a:t>1/10</a:t>
            </a:r>
            <a:r>
              <a:rPr lang="ja-JP" altLang="en-US" dirty="0"/>
              <a:t>に減少</a:t>
            </a:r>
            <a:endParaRPr lang="en-US" altLang="ja-JP" dirty="0"/>
          </a:p>
          <a:p>
            <a:pPr lvl="1"/>
            <a:r>
              <a:rPr kumimoji="1" lang="ja-JP" altLang="en-US" dirty="0"/>
              <a:t>高齢化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後継者不足</a:t>
            </a: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7D54DA59-993B-4293-AAE9-1808D9111C61}"/>
              </a:ext>
            </a:extLst>
          </p:cNvPr>
          <p:cNvSpPr/>
          <p:nvPr/>
        </p:nvSpPr>
        <p:spPr>
          <a:xfrm>
            <a:off x="4945380" y="1825625"/>
            <a:ext cx="6408420" cy="403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73289E4-2118-439B-9256-AA0D35BB691D}"/>
              </a:ext>
            </a:extLst>
          </p:cNvPr>
          <p:cNvSpPr/>
          <p:nvPr/>
        </p:nvSpPr>
        <p:spPr>
          <a:xfrm>
            <a:off x="5101590" y="5988734"/>
            <a:ext cx="640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http://www.canon- </a:t>
            </a:r>
            <a:r>
              <a:rPr lang="en-US" altLang="ja-JP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igs.org/column/20161025_yamashita.pdf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74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AAFAD-ABB7-48F1-873A-B249E93E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わが国の食糧自給率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84FB83-1326-4643-90FA-A47B63A1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434715B2-ADF3-49A4-9135-D6B4CCDF4F08}"/>
              </a:ext>
            </a:extLst>
          </p:cNvPr>
          <p:cNvSpPr/>
          <p:nvPr/>
        </p:nvSpPr>
        <p:spPr>
          <a:xfrm>
            <a:off x="1796415" y="1311402"/>
            <a:ext cx="8599170" cy="5181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5AC1A7-9361-4543-A93D-F2D0E21821BB}"/>
              </a:ext>
            </a:extLst>
          </p:cNvPr>
          <p:cNvSpPr/>
          <p:nvPr/>
        </p:nvSpPr>
        <p:spPr>
          <a:xfrm>
            <a:off x="1428750" y="6311900"/>
            <a:ext cx="992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https://c1.sfdcstatic.com/content/dam/blogs/jp/Blog- </a:t>
            </a:r>
            <a:r>
              <a:rPr lang="en-US" altLang="ja-JP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altLang="ja-JP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posts/2014/10/trend_SmartAgri_img_01.gif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528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農産物輸出大国 オランダ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41F5B-1734-49FD-8E33-9CE87579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農産物輸出大国</a:t>
            </a:r>
            <a:r>
              <a:rPr lang="ja-JP" altLang="en-US" spc="300" dirty="0"/>
              <a:t> </a:t>
            </a:r>
            <a:r>
              <a:rPr lang="ja-JP" altLang="en-US" dirty="0"/>
              <a:t>オランダ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DEF9C5-F5EF-42CB-BD6C-0F0BAE6E1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pc="-155" dirty="0">
                <a:solidFill>
                  <a:srgbClr val="404040"/>
                </a:solidFill>
                <a:latin typeface="Droid Sans Fallback"/>
                <a:cs typeface="Droid Sans Fallback"/>
              </a:rPr>
              <a:t>領土は狭いが、オランダは農産物</a:t>
            </a:r>
            <a:r>
              <a:rPr lang="ja-JP" altLang="en-US" spc="-145" dirty="0">
                <a:solidFill>
                  <a:srgbClr val="404040"/>
                </a:solidFill>
                <a:latin typeface="Droid Sans Fallback"/>
                <a:cs typeface="Droid Sans Fallback"/>
              </a:rPr>
              <a:t>輸</a:t>
            </a:r>
            <a:r>
              <a:rPr lang="ja-JP" altLang="en-US" spc="-5" dirty="0">
                <a:solidFill>
                  <a:srgbClr val="404040"/>
                </a:solidFill>
                <a:latin typeface="Droid Sans Fallback"/>
                <a:cs typeface="Droid Sans Fallback"/>
              </a:rPr>
              <a:t>出大</a:t>
            </a:r>
            <a:r>
              <a:rPr lang="ja-JP" altLang="en-US" dirty="0">
                <a:solidFill>
                  <a:srgbClr val="404040"/>
                </a:solidFill>
                <a:latin typeface="Droid Sans Fallback"/>
                <a:cs typeface="Droid Sans Fallback"/>
              </a:rPr>
              <a:t>国（日本との比較）</a:t>
            </a:r>
            <a:endParaRPr lang="ja-JP" altLang="en-US" sz="3200" dirty="0">
              <a:latin typeface="Droid Sans Fallback"/>
              <a:cs typeface="Droid Sans Fallback"/>
            </a:endParaRPr>
          </a:p>
          <a:p>
            <a:pPr marL="413384" marR="5080" algn="just">
              <a:lnSpc>
                <a:spcPct val="120000"/>
              </a:lnSpc>
              <a:spcBef>
                <a:spcPts val="15"/>
              </a:spcBef>
            </a:pPr>
            <a:r>
              <a:rPr lang="ja-JP" altLang="en-US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国土面積：</a:t>
            </a:r>
            <a:r>
              <a:rPr lang="en-US" altLang="ja-JP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1/10</a:t>
            </a:r>
          </a:p>
          <a:p>
            <a:pPr marL="413384" marR="5080" algn="just">
              <a:lnSpc>
                <a:spcPct val="120000"/>
              </a:lnSpc>
              <a:spcBef>
                <a:spcPts val="15"/>
              </a:spcBef>
            </a:pPr>
            <a:r>
              <a:rPr lang="ja-JP" altLang="en-US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耕地面積：</a:t>
            </a:r>
            <a:r>
              <a:rPr lang="en-US" altLang="ja-JP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1/4</a:t>
            </a:r>
          </a:p>
          <a:p>
            <a:pPr marL="413384" marR="5080" algn="just">
              <a:lnSpc>
                <a:spcPct val="120000"/>
              </a:lnSpc>
              <a:spcBef>
                <a:spcPts val="15"/>
              </a:spcBef>
            </a:pPr>
            <a:r>
              <a:rPr lang="ja-JP" altLang="en-US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農業人口：</a:t>
            </a:r>
            <a:r>
              <a:rPr lang="en-US" altLang="ja-JP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1/7</a:t>
            </a:r>
          </a:p>
          <a:p>
            <a:pPr marL="413384" marR="5080" algn="just">
              <a:lnSpc>
                <a:spcPct val="120000"/>
              </a:lnSpc>
              <a:spcBef>
                <a:spcPts val="15"/>
              </a:spcBef>
            </a:pPr>
            <a:r>
              <a:rPr lang="ja-JP" altLang="en-US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農業環境：低温、日照時間も少ない</a:t>
            </a:r>
            <a:endParaRPr lang="en-US" altLang="ja-JP" spc="-220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13384" marR="5080" algn="just">
              <a:lnSpc>
                <a:spcPct val="120000"/>
              </a:lnSpc>
              <a:spcBef>
                <a:spcPts val="15"/>
              </a:spcBef>
            </a:pPr>
            <a:r>
              <a:rPr lang="ja-JP" altLang="en-US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農業輸出：</a:t>
            </a:r>
            <a:r>
              <a:rPr lang="en-US" altLang="ja-JP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30</a:t>
            </a:r>
            <a:r>
              <a:rPr lang="ja-JP" altLang="en-US" spc="-220" dirty="0">
                <a:solidFill>
                  <a:srgbClr val="404040"/>
                </a:solidFill>
                <a:latin typeface="Droid Sans Fallback"/>
                <a:cs typeface="Droid Sans Fallback"/>
              </a:rPr>
              <a:t>倍。アメリカに次ぐ規模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0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オランダの概要</a:t>
            </a: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10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オランダ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九州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4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国土面積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Km²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41,543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42,175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377,930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10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人口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万人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1,659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1,331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12,776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7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施設栽培面積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10,540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13,427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50,608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7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生産者件数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8,800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46,574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248,050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平均面積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6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オランダでは施設園芸が主流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野菜、花卉、果樹などの作物を、本来生育しにくい場所や季節に、ガラス温室やプラスチックまたはビニルシートで囲ったハウス内で、自然環境条件を制御しつつ栽培する園芸のこと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6136"/>
            <a:ext cx="4676273" cy="28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189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1106</Words>
  <Application>Microsoft Office PowerPoint</Application>
  <PresentationFormat>ワイド画面</PresentationFormat>
  <Paragraphs>152</Paragraphs>
  <Slides>27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27</vt:i4>
      </vt:variant>
    </vt:vector>
  </HeadingPairs>
  <TitlesOfParts>
    <vt:vector size="43" baseType="lpstr">
      <vt:lpstr>Droid Sans Fallback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Times New Roman</vt:lpstr>
      <vt:lpstr>Trebuchet MS</vt:lpstr>
      <vt:lpstr>Wingdings</vt:lpstr>
      <vt:lpstr>Wingdings 3</vt:lpstr>
      <vt:lpstr>Office テーマ</vt:lpstr>
      <vt:lpstr>ファセット</vt:lpstr>
      <vt:lpstr>レトロスペクト</vt:lpstr>
      <vt:lpstr>木版活字</vt:lpstr>
      <vt:lpstr>情報システム論 農業分野の情報システム</vt:lpstr>
      <vt:lpstr>農業分野における情報システム</vt:lpstr>
      <vt:lpstr>わが国の農業の現状</vt:lpstr>
      <vt:lpstr>わが国の農業人口の推移</vt:lpstr>
      <vt:lpstr>わが国の食糧自給率</vt:lpstr>
      <vt:lpstr>農産物輸出大国 オランダ</vt:lpstr>
      <vt:lpstr>農産物輸出大国 オランダ</vt:lpstr>
      <vt:lpstr>オランダの概要</vt:lpstr>
      <vt:lpstr>オランダでは施設園芸が主流</vt:lpstr>
      <vt:lpstr>オランダの施設園芸が発達した理由</vt:lpstr>
      <vt:lpstr>オランダの「スマートアグリ」</vt:lpstr>
      <vt:lpstr>都市型農業</vt:lpstr>
      <vt:lpstr>シティファーム</vt:lpstr>
      <vt:lpstr>垂直農法（Vertical Farming）</vt:lpstr>
      <vt:lpstr>農業支援システム</vt:lpstr>
      <vt:lpstr>大規模生産システム</vt:lpstr>
      <vt:lpstr>自律型の植え付け・刈り取り機</vt:lpstr>
      <vt:lpstr>ロータリー式搾乳機</vt:lpstr>
      <vt:lpstr>いちご収穫ロボット</vt:lpstr>
      <vt:lpstr>作物の管理・農作業支援</vt:lpstr>
      <vt:lpstr>農業支援システム ZeRo.agri</vt:lpstr>
      <vt:lpstr>「豊作計画」システム（トヨタ）</vt:lpstr>
      <vt:lpstr>つらい作業からの解放・軽減</vt:lpstr>
      <vt:lpstr>農作業用ロボットスーツ（クボタ）</vt:lpstr>
      <vt:lpstr>農業用ドローン</vt:lpstr>
      <vt:lpstr>Virtual Fencing Project</vt:lpstr>
      <vt:lpstr>ディスカッション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94</cp:revision>
  <dcterms:created xsi:type="dcterms:W3CDTF">2018-04-14T06:33:55Z</dcterms:created>
  <dcterms:modified xsi:type="dcterms:W3CDTF">2020-06-18T02:38:05Z</dcterms:modified>
</cp:coreProperties>
</file>