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2"/>
  </p:notesMasterIdLst>
  <p:sldIdLst>
    <p:sldId id="364" r:id="rId4"/>
    <p:sldId id="365" r:id="rId5"/>
    <p:sldId id="367" r:id="rId6"/>
    <p:sldId id="397" r:id="rId7"/>
    <p:sldId id="406" r:id="rId8"/>
    <p:sldId id="394" r:id="rId9"/>
    <p:sldId id="398" r:id="rId10"/>
    <p:sldId id="400" r:id="rId11"/>
    <p:sldId id="407" r:id="rId12"/>
    <p:sldId id="408" r:id="rId13"/>
    <p:sldId id="399" r:id="rId14"/>
    <p:sldId id="405" r:id="rId15"/>
    <p:sldId id="388" r:id="rId16"/>
    <p:sldId id="395" r:id="rId17"/>
    <p:sldId id="401" r:id="rId18"/>
    <p:sldId id="402" r:id="rId19"/>
    <p:sldId id="403" r:id="rId20"/>
    <p:sldId id="404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0"/>
    <a:srgbClr val="C0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24778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2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9F61-D0A2-4501-8E06-779A17F018FE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8C5EB-BFC8-4C84-B9EE-10E1A8C97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56925-56C2-43AB-A721-9AA702692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A0EB2-17DB-436D-811C-2841F4C2E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CC2A8-8F0E-45A6-962F-5DD6CF5C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F1016-7BC5-4E84-A66F-490D63A6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6E452-AA05-415A-8393-E83B31C9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9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60679-94AD-4613-90FF-641F2030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BEEE05-946D-4781-BFE7-994BD2E8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D72A8-12E2-4885-BAC4-737398E9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EE71D-84B0-499D-A705-22007636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49C91A-4EB5-4B34-A012-792DC48B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5D7B8A-40A6-4DF6-8079-180DB1107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0A3CCF-3B6B-4B79-93FB-4E8487B34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03122-EBD8-4612-AC52-C0FD211F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62887-E1D4-4041-AC0A-5B377EB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EB070-DE5C-4F95-AE4E-DD69D0BC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02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6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7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26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20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059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427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35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53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9D849-5E2D-4068-9231-B434F97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0E6E6-DFFC-4488-B5B3-C71CDF94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3577F5-00FD-47C7-B38C-F60202B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265B49-7423-4674-A2FB-5918EC2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D7734C-CEF0-484A-884A-D2421B22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365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60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11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22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177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246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751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87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14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88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8B159-10AA-453F-9267-5B10ED5C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B762B3-4E25-4BA3-A674-8898C4B5B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DC068-2097-4B15-93C1-B25D2D32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2E7BF-864D-4170-8F46-C10B92F7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C99F4-15CB-4935-AA1C-E2635179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3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23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567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647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750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886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82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847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550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0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0F0B5-F167-48F1-B609-D0685267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9482F-0614-48B5-B015-24B2694F4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6EB173-14BE-4602-A3D9-4D7FDE2C9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88CB5D-4360-4CBB-940D-766E72D2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B88BCA-CB00-4EB4-90BE-31D9EA4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BD41B5-1BB3-45C5-AFAF-80ACFB81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12B55-A272-4597-AF5F-123DD645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C63EC8-C04F-42C5-BE04-5B295E3E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9C243D-3524-4039-AA35-4ACA05F5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A873B9-48D9-4A0C-83E0-0CDF6139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D22D66-1FDD-4F9E-97B4-635F2032B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5094ED-F7DE-4C1F-9C00-DC16B252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287E91-4694-411E-A95B-4893F4E1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DC41AC-D3F9-4FE7-A75A-3AC05DAA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C67CF-38B4-47B3-935E-B093E10A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956C57-F15D-4A22-83E2-00A1F1EF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573D0F-B8B2-4660-937A-2F533381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BDCD9D-CD7E-4D43-8C62-F41CCD7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E5B96D-551D-4934-B6ED-50A81FA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1EF501-0F6F-4021-8F8D-74CAA78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59C49-E841-4865-BDEB-71CA8F70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076FEB-CD92-41B1-8932-4689ABA8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7F5FF5-D28D-4EC6-88DE-2DC3D6E5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BF017A-A3DB-4219-84C9-A1DAC436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9B495B-F2E0-4DC7-92E6-E7F4CF8B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15AAB-B20A-4492-83D3-7D71EC58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D21C0E-98A7-4AC1-A228-9EFA8F6F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94169-A503-4484-9A09-40FC442F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D79A8F-1BB4-4601-992B-C3779F439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2C437-B7F2-40C1-9030-FB31F3C79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FC1415-BA4A-422D-9574-BAFD3A7E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1F4A75-DA1F-4CFE-86DB-E73A985C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1EA75E-4228-43D1-AC4E-C7B33B54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7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5C948B-C233-4CB5-A447-EA1EF2AA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6C5D7F-6DBF-43EF-AE87-D84F9F62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5602E-8978-4A5A-8B61-88844A5BB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73F620-C818-48B6-B113-FDCFF77F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BB303-55FE-43C7-A8AB-EAF7E011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95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55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1E9FE-FAB3-422D-86D6-04F6FA358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184130" cy="2387600"/>
          </a:xfrm>
        </p:spPr>
        <p:txBody>
          <a:bodyPr/>
          <a:lstStyle/>
          <a:p>
            <a:r>
              <a:rPr kumimoji="1" lang="ja-JP" altLang="en-US" sz="4000" dirty="0"/>
              <a:t>情報システム論</a:t>
            </a:r>
            <a:br>
              <a:rPr kumimoji="1" lang="en-US" altLang="ja-JP" dirty="0"/>
            </a:br>
            <a:r>
              <a:rPr lang="ja-JP" altLang="en-US" dirty="0"/>
              <a:t>経済・流通・金融分野の</a:t>
            </a:r>
            <a:br>
              <a:rPr lang="en-US" altLang="ja-JP" dirty="0"/>
            </a:br>
            <a:r>
              <a:rPr lang="ja-JP" altLang="en-US" dirty="0"/>
              <a:t>情報システム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D9556-B04E-4AFF-AC65-C6EF6A156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明治大学　山之口洋（野口喜洋）</a:t>
            </a:r>
          </a:p>
        </p:txBody>
      </p:sp>
    </p:spTree>
    <p:extLst>
      <p:ext uri="{BB962C8B-B14F-4D97-AF65-F5344CB8AC3E}">
        <p14:creationId xmlns:p14="http://schemas.microsoft.com/office/powerpoint/2010/main" val="76898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A645B0-748B-4654-9BCF-ADD40901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仮想通貨マイニング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A0EC79-E267-479A-B4C2-67FD7AAB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仮想通貨取引への貢献に対する報酬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ハッシュ値を計算し、ブロックチェーンの末端にブロックをつける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基本的には</a:t>
            </a:r>
            <a:r>
              <a:rPr kumimoji="1" lang="ja-JP" altLang="en-US" dirty="0">
                <a:solidFill>
                  <a:srgbClr val="FF0000"/>
                </a:solidFill>
              </a:rPr>
              <a:t>早い者勝ち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個人でのマイニング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スマホ、</a:t>
            </a:r>
            <a:r>
              <a:rPr kumimoji="1" lang="en-US" altLang="ja-JP" dirty="0"/>
              <a:t>PC</a:t>
            </a:r>
            <a:r>
              <a:rPr kumimoji="1" lang="ja-JP" altLang="en-US" dirty="0" err="1"/>
              <a:t>、</a:t>
            </a:r>
            <a:r>
              <a:rPr kumimoji="1" lang="ja-JP" altLang="en-US" dirty="0"/>
              <a:t>マイニングリグなど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十分にペイできたのは数年前まで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低消費電力な</a:t>
            </a:r>
            <a:r>
              <a:rPr lang="en-US" altLang="ja-JP" dirty="0"/>
              <a:t>GPU</a:t>
            </a:r>
            <a:r>
              <a:rPr lang="ja-JP" altLang="en-US" dirty="0"/>
              <a:t>が登場すればまた収支は変化</a:t>
            </a:r>
            <a:endParaRPr lang="en-US" altLang="ja-JP" dirty="0"/>
          </a:p>
          <a:p>
            <a:r>
              <a:rPr kumimoji="1" lang="ja-JP" altLang="en-US" dirty="0"/>
              <a:t>大資本の参加で軍拡競争化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中国など世界各地にマイニング工場が出現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F4855B-4C06-404E-8AC5-604CF6271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44" y="4821338"/>
            <a:ext cx="2031850" cy="13556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B4696F6-E39F-4644-8693-1CB1D26BE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4" y="4821338"/>
            <a:ext cx="2029813" cy="135562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D5DBA5-0AE1-44B2-92E5-3B8F8FDE7FE3}"/>
              </a:ext>
            </a:extLst>
          </p:cNvPr>
          <p:cNvSpPr txBox="1"/>
          <p:nvPr/>
        </p:nvSpPr>
        <p:spPr>
          <a:xfrm>
            <a:off x="6400800" y="6171787"/>
            <a:ext cx="531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中国、内モンゴル自治区オルドス市内のマイニング工場</a:t>
            </a:r>
            <a:endParaRPr kumimoji="1" lang="en-US" altLang="ja-JP" sz="1600" dirty="0"/>
          </a:p>
          <a:p>
            <a:r>
              <a:rPr kumimoji="1" lang="ja-JP" altLang="en-US" sz="1600" dirty="0"/>
              <a:t>電気代は</a:t>
            </a:r>
            <a:r>
              <a:rPr kumimoji="1" lang="en-US" altLang="ja-JP" sz="1600" dirty="0"/>
              <a:t>430</a:t>
            </a:r>
            <a:r>
              <a:rPr kumimoji="1" lang="ja-JP" altLang="en-US" sz="1600" dirty="0"/>
              <a:t>万円／日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D429B9C-1A45-4C53-B766-4846840D9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45" y="2604052"/>
            <a:ext cx="2583029" cy="19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4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C0568-0D42-4B71-ADEA-487BEBA3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国際送金への応用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770B2C-C976-4B89-89CE-9DAFA8A3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現行：取引を保証するための中継銀行の存在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基本的には「保険」と同じ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海外へ送金する度に「保険」をかけている→手数料が高い</a:t>
            </a:r>
            <a:endParaRPr kumimoji="1" lang="en-US" altLang="ja-JP" dirty="0"/>
          </a:p>
          <a:p>
            <a:r>
              <a:rPr kumimoji="1" lang="ja-JP" altLang="en-US" dirty="0"/>
              <a:t>ブロックチェーン（仮想通貨リップル）で送金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そもそも「国内」「海外」の区別なし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手数料がはるかに安価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取引が高速</a:t>
            </a:r>
            <a:endParaRPr kumimoji="1" lang="en-US" altLang="ja-JP" dirty="0"/>
          </a:p>
          <a:p>
            <a:r>
              <a:rPr kumimoji="1" lang="ja-JP" altLang="en-US" dirty="0"/>
              <a:t>銀行間決済に応用する実験も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パブリック型では危険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クローズ型ブロックチェーン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参加者がみな銀行同士　　　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EAF4B25-14F0-45B3-B540-3CF4A5CA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4001294"/>
            <a:ext cx="52006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6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9F11E-13DF-490D-B447-18120DFA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その他の多彩な応用（ブロックチェーン）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CF547F-F4C6-463E-957D-9EBF2A73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取引記録全般</a:t>
            </a:r>
            <a:endParaRPr kumimoji="1" lang="en-US" altLang="ja-JP" dirty="0"/>
          </a:p>
          <a:p>
            <a:r>
              <a:rPr kumimoji="1" lang="ja-JP" altLang="en-US" dirty="0"/>
              <a:t>戸籍、身分証明書</a:t>
            </a:r>
            <a:endParaRPr kumimoji="1" lang="en-US" altLang="ja-JP" dirty="0"/>
          </a:p>
          <a:p>
            <a:r>
              <a:rPr kumimoji="1" lang="ja-JP" altLang="en-US" dirty="0"/>
              <a:t>土地や会社の「登記簿」</a:t>
            </a:r>
            <a:endParaRPr kumimoji="1" lang="en-US" altLang="ja-JP" dirty="0"/>
          </a:p>
          <a:p>
            <a:r>
              <a:rPr kumimoji="1" lang="ja-JP" altLang="en-US" dirty="0"/>
              <a:t>医療記録（カルテ）</a:t>
            </a:r>
            <a:endParaRPr kumimoji="1" lang="en-US" altLang="ja-JP" dirty="0"/>
          </a:p>
          <a:p>
            <a:r>
              <a:rPr kumimoji="1" lang="ja-JP" altLang="en-US" dirty="0"/>
              <a:t>選挙（投票）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「ネットでの投票」実現への</a:t>
            </a:r>
            <a:r>
              <a:rPr kumimoji="1" lang="ja-JP" altLang="en-US" dirty="0">
                <a:solidFill>
                  <a:srgbClr val="FF0000"/>
                </a:solidFill>
              </a:rPr>
              <a:t>キーテクノロジー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宝石や美術品の「鑑定書」</a:t>
            </a:r>
          </a:p>
        </p:txBody>
      </p:sp>
    </p:spTree>
    <p:extLst>
      <p:ext uri="{BB962C8B-B14F-4D97-AF65-F5344CB8AC3E}">
        <p14:creationId xmlns:p14="http://schemas.microsoft.com/office/powerpoint/2010/main" val="170795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F89EA-D68E-4923-BDEC-D48782C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ディスカッション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EB38EC-8201-4693-B6A8-B2A07D81A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431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仮想通貨はどうなると思いますか？</a:t>
            </a: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今後も存続し、実通貨と肩を並べる</a:t>
            </a: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どこかで破綻し、消滅する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現在のように、投資（投機）の対象にとどまる</a:t>
            </a: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その他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C00000"/>
                </a:solidFill>
                <a:latin typeface="Droid Sans Fallback"/>
                <a:cs typeface="Droid Sans Fallback"/>
              </a:rPr>
              <a:t>選択するだけでなく、理由についても話し合いましょう</a:t>
            </a:r>
            <a:endParaRPr lang="en-US" altLang="ja-JP" spc="5" dirty="0">
              <a:solidFill>
                <a:srgbClr val="C00000"/>
              </a:solidFill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仮想通貨マイニングに興味がありますか？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自分でやってみたい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儲かりそうもないので、手を出さない</a:t>
            </a:r>
          </a:p>
        </p:txBody>
      </p:sp>
    </p:spTree>
    <p:extLst>
      <p:ext uri="{BB962C8B-B14F-4D97-AF65-F5344CB8AC3E}">
        <p14:creationId xmlns:p14="http://schemas.microsoft.com/office/powerpoint/2010/main" val="218811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流通関係のシステム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モノの流れと情報の流れを管理</a:t>
            </a:r>
          </a:p>
        </p:txBody>
      </p:sp>
    </p:spTree>
    <p:extLst>
      <p:ext uri="{BB962C8B-B14F-4D97-AF65-F5344CB8AC3E}">
        <p14:creationId xmlns:p14="http://schemas.microsoft.com/office/powerpoint/2010/main" val="338234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B6DC98-D1EA-42B8-9C89-4C6B0783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サプライチェーン（供給連鎖）とは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99ACFF-51ED-4F3D-95BF-6EB6BFF16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2168" cy="4351338"/>
          </a:xfrm>
        </p:spPr>
        <p:txBody>
          <a:bodyPr/>
          <a:lstStyle/>
          <a:p>
            <a:r>
              <a:rPr kumimoji="1" lang="ja-JP" altLang="en-US" dirty="0"/>
              <a:t>企業は他社や顧客との「関係の連鎖」中にある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上流からは材料や商品が調達される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下流には商品を販売する</a:t>
            </a:r>
            <a:endParaRPr kumimoji="1" lang="en-US" altLang="ja-JP" dirty="0"/>
          </a:p>
          <a:p>
            <a:r>
              <a:rPr kumimoji="1" lang="ja-JP" altLang="en-US" dirty="0"/>
              <a:t>何段階もの企業が、モノと情報の流れで結ばれる（供給連鎖）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物流（モノの流れ）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商流（発注、問合せなど情報の流れ）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両者は逆行する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在庫のコストは量に比例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32DBAD7-0869-4ACD-B592-0D327266B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4558" y="1086485"/>
            <a:ext cx="1082040" cy="256032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F5152A8-C1E1-4844-80D1-6C00CB29C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6211" y="2516023"/>
            <a:ext cx="1779539" cy="519951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CD68E8-CBC7-42DF-8A04-E496686CC3B9}"/>
              </a:ext>
            </a:extLst>
          </p:cNvPr>
          <p:cNvSpPr txBox="1"/>
          <p:nvPr/>
        </p:nvSpPr>
        <p:spPr>
          <a:xfrm>
            <a:off x="3484605" y="6492875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図の出典：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インターネット時代の情報システム入門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　杉本英二　同文館出版</a:t>
            </a:r>
          </a:p>
        </p:txBody>
      </p:sp>
    </p:spTree>
    <p:extLst>
      <p:ext uri="{BB962C8B-B14F-4D97-AF65-F5344CB8AC3E}">
        <p14:creationId xmlns:p14="http://schemas.microsoft.com/office/powerpoint/2010/main" val="127043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B6DC98-D1EA-42B8-9C89-4C6B0783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SCM(Supply Chain Management)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99ACFF-51ED-4F3D-95BF-6EB6BFF16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2168" cy="43513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供給を需要にうまくマッチングさせ、コストを最小化し、顧客満足度を最大化するシステム</a:t>
            </a:r>
            <a:endParaRPr lang="en-US" altLang="ja-JP" dirty="0"/>
          </a:p>
          <a:p>
            <a:r>
              <a:rPr kumimoji="1" lang="ja-JP" altLang="en-US" dirty="0"/>
              <a:t>需要は最終消費者が確定させる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統計的性質（ポアソン分布、季節要因）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需要予測</a:t>
            </a:r>
            <a:r>
              <a:rPr kumimoji="1" lang="ja-JP" altLang="en-US" dirty="0"/>
              <a:t>に基づいて発注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予想が外れると</a:t>
            </a:r>
            <a:r>
              <a:rPr kumimoji="1" lang="en-US" altLang="ja-JP" dirty="0"/>
              <a:t>……</a:t>
            </a:r>
          </a:p>
          <a:p>
            <a:pPr lvl="1"/>
            <a:r>
              <a:rPr kumimoji="1" lang="ja-JP" altLang="en-US" dirty="0"/>
              <a:t>在庫の山→コスト増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在庫切れ→販売機会を逃す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企業の信用にも関わる</a:t>
            </a:r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CD68E8-CBC7-42DF-8A04-E496686CC3B9}"/>
              </a:ext>
            </a:extLst>
          </p:cNvPr>
          <p:cNvSpPr txBox="1"/>
          <p:nvPr/>
        </p:nvSpPr>
        <p:spPr>
          <a:xfrm>
            <a:off x="3484605" y="6492875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図の出典：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インターネット時代の情報システム入門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　杉本英二　同文館出版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006F9D-BA55-4F3E-8156-83D2E1863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2642" y="2170671"/>
            <a:ext cx="2298193" cy="53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B6DC98-D1EA-42B8-9C89-4C6B0783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SCM(Supply Chain Management)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99ACFF-51ED-4F3D-95BF-6EB6BFF16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2168" cy="43513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リードタイム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情報の流れの時間的遅れ</a:t>
            </a:r>
            <a:endParaRPr lang="en-US" altLang="ja-JP" dirty="0"/>
          </a:p>
          <a:p>
            <a:r>
              <a:rPr kumimoji="1" lang="ja-JP" altLang="en-US" dirty="0"/>
              <a:t>ブルウィップ効果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商流の中で情報が</a:t>
            </a:r>
            <a:r>
              <a:rPr kumimoji="1" lang="ja-JP" altLang="en-US" dirty="0">
                <a:solidFill>
                  <a:srgbClr val="FF0000"/>
                </a:solidFill>
              </a:rPr>
              <a:t>増幅</a:t>
            </a:r>
            <a:r>
              <a:rPr kumimoji="1" lang="ja-JP" altLang="en-US" dirty="0"/>
              <a:t>される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実需と</a:t>
            </a:r>
            <a:r>
              <a:rPr kumimoji="1" lang="ja-JP" altLang="en-US" dirty="0">
                <a:solidFill>
                  <a:srgbClr val="FF0000"/>
                </a:solidFill>
              </a:rPr>
              <a:t>乖離</a:t>
            </a:r>
            <a:r>
              <a:rPr kumimoji="1" lang="ja-JP" altLang="en-US" dirty="0"/>
              <a:t>してゆく</a:t>
            </a:r>
            <a:endParaRPr kumimoji="1" lang="en-US" altLang="ja-JP" dirty="0"/>
          </a:p>
          <a:p>
            <a:r>
              <a:rPr kumimoji="1" lang="en-US" altLang="ja-JP" dirty="0"/>
              <a:t>SCM</a:t>
            </a:r>
            <a:r>
              <a:rPr kumimoji="1" lang="ja-JP" altLang="en-US" dirty="0"/>
              <a:t>システムの例</a:t>
            </a:r>
            <a:endParaRPr kumimoji="1" lang="en-US" altLang="ja-JP" dirty="0"/>
          </a:p>
          <a:p>
            <a:pPr lvl="1"/>
            <a:r>
              <a:rPr lang="en-US" altLang="ja-JP" dirty="0"/>
              <a:t>POS</a:t>
            </a:r>
            <a:r>
              <a:rPr lang="ja-JP" altLang="en-US" dirty="0"/>
              <a:t>（ポイント・オブ・セールス）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ジャスト・イン・タイム方式→ジャイアニズム？</a:t>
            </a:r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CD68E8-CBC7-42DF-8A04-E496686CC3B9}"/>
              </a:ext>
            </a:extLst>
          </p:cNvPr>
          <p:cNvSpPr txBox="1"/>
          <p:nvPr/>
        </p:nvSpPr>
        <p:spPr>
          <a:xfrm>
            <a:off x="3484605" y="6492875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図の出典：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インターネット時代の情報システム入門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　杉本英二　同文館出版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AA3A411-C7DB-422B-A77F-34BE958E3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1930" y="807490"/>
            <a:ext cx="1011792" cy="49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BEC3D1-252B-4465-A38A-9C135453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CRM(Customer Relationship Management)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42290C-0576-429F-B2F5-B2C7312E5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顧客関係管理システム</a:t>
            </a:r>
            <a:endParaRPr kumimoji="1" lang="en-US" altLang="ja-JP" dirty="0"/>
          </a:p>
          <a:p>
            <a:r>
              <a:rPr kumimoji="1" lang="ja-JP" altLang="en-US" dirty="0"/>
              <a:t>顧客との信頼関係を高める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親密度の高い顧客（ファン）を創出する</a:t>
            </a:r>
            <a:endParaRPr kumimoji="1" lang="en-US" altLang="ja-JP" dirty="0"/>
          </a:p>
          <a:p>
            <a:r>
              <a:rPr kumimoji="1" lang="ja-JP" altLang="en-US" dirty="0"/>
              <a:t>顧客への情報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複数のチャンネルが存在</a:t>
            </a:r>
            <a:endParaRPr kumimoji="1" lang="en-US" altLang="ja-JP" dirty="0"/>
          </a:p>
          <a:p>
            <a:r>
              <a:rPr kumimoji="1" lang="ja-JP" altLang="en-US" dirty="0"/>
              <a:t>顧客からの情報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限られている</a:t>
            </a:r>
            <a:endParaRPr kumimoji="1" lang="en-US" altLang="ja-JP" dirty="0"/>
          </a:p>
          <a:p>
            <a:pPr lvl="1"/>
            <a:r>
              <a:rPr lang="en-US" altLang="ja-JP" dirty="0"/>
              <a:t>Web</a:t>
            </a:r>
            <a:r>
              <a:rPr lang="ja-JP" altLang="en-US" dirty="0"/>
              <a:t>やスマホで、より多様な情報収集</a:t>
            </a:r>
            <a:endParaRPr lang="en-US" altLang="ja-JP" dirty="0"/>
          </a:p>
          <a:p>
            <a:pPr lvl="2"/>
            <a:r>
              <a:rPr kumimoji="1" lang="en-US" altLang="ja-JP" dirty="0"/>
              <a:t>Web</a:t>
            </a:r>
            <a:r>
              <a:rPr kumimoji="1" lang="ja-JP" altLang="en-US" dirty="0"/>
              <a:t>広告に反映</a:t>
            </a:r>
            <a:endParaRPr kumimoji="1" lang="en-US" altLang="ja-JP" dirty="0"/>
          </a:p>
          <a:p>
            <a:r>
              <a:rPr lang="en-US" altLang="ja-JP" dirty="0"/>
              <a:t>One to One</a:t>
            </a:r>
            <a:r>
              <a:rPr lang="ja-JP" altLang="en-US" dirty="0"/>
              <a:t>マーケティング</a:t>
            </a:r>
            <a:endParaRPr lang="en-US" altLang="ja-JP" dirty="0"/>
          </a:p>
          <a:p>
            <a:r>
              <a:rPr kumimoji="1" lang="en-US" altLang="ja-JP" dirty="0"/>
              <a:t>One Stop</a:t>
            </a:r>
            <a:r>
              <a:rPr kumimoji="1" lang="ja-JP" altLang="en-US" dirty="0"/>
              <a:t>サービス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857652-4C09-423D-ABA2-67B027038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2591" y="3265754"/>
            <a:ext cx="1712698" cy="41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6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経済・流通・金融分野の情報システム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金融関係のシステム</a:t>
            </a:r>
            <a:endParaRPr lang="en-US" altLang="ja-JP" dirty="0"/>
          </a:p>
          <a:p>
            <a:r>
              <a:rPr lang="ja-JP" altLang="en-US" dirty="0"/>
              <a:t>仮想通貨とブロックチェーン</a:t>
            </a:r>
            <a:endParaRPr lang="en-US" altLang="ja-JP" dirty="0"/>
          </a:p>
          <a:p>
            <a:r>
              <a:rPr lang="ja-JP" altLang="en-US" dirty="0"/>
              <a:t>流通関係のシステム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052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金融関係のシステム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情報システムの「老舗」</a:t>
            </a:r>
          </a:p>
        </p:txBody>
      </p:sp>
    </p:spTree>
    <p:extLst>
      <p:ext uri="{BB962C8B-B14F-4D97-AF65-F5344CB8AC3E}">
        <p14:creationId xmlns:p14="http://schemas.microsoft.com/office/powerpoint/2010/main" val="120473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853FAA-C09F-49C5-93A2-FACB8BC7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金融情報システムの特徴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7FE9BD6-34A8-45F5-9D29-D9252C720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8440" cy="466725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多くのサブシステムから構成</a:t>
            </a:r>
            <a:endParaRPr kumimoji="1" lang="en-US" altLang="ja-JP" dirty="0"/>
          </a:p>
          <a:p>
            <a:r>
              <a:rPr kumimoji="1" lang="ja-JP" altLang="en-US" dirty="0"/>
              <a:t>業務系システムが中心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「お金が商品」なので、いち早く情報化は進んだ分野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保守的なシステム構成（数十年単位）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日銀や他行との接続も多い</a:t>
            </a:r>
            <a:endParaRPr kumimoji="1" lang="en-US" altLang="ja-JP" dirty="0"/>
          </a:p>
          <a:p>
            <a:r>
              <a:rPr kumimoji="1" lang="ja-JP" altLang="en-US" dirty="0"/>
              <a:t>変化に対する「慣性」は巨大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それだけに、変化できれば差別化できる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銀行間、国際的</a:t>
            </a:r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id="{5127CBC1-C476-415A-9243-1E7A17193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>
          <a:xfrm>
            <a:off x="7258359" y="1620128"/>
            <a:ext cx="4547561" cy="48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C6F95-129E-41D3-8E4D-C2099A2E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金融情報システムの「見どころ」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A9622-553E-4F9C-B16E-828460F9E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「お金を預けたり、貸したり」という銀行の本業はつまらない（業務系）</a:t>
            </a:r>
            <a:endParaRPr kumimoji="1" lang="en-US" altLang="ja-JP" dirty="0"/>
          </a:p>
          <a:p>
            <a:r>
              <a:rPr kumimoji="1" lang="ja-JP" altLang="en-US" dirty="0"/>
              <a:t>情報系システムの方がおもしろい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金融商品と、顧客ニーズをマッチング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投資信託</a:t>
            </a:r>
            <a:endParaRPr kumimoji="1" lang="en-US" altLang="ja-JP" dirty="0"/>
          </a:p>
          <a:p>
            <a:pPr lvl="1"/>
            <a:r>
              <a:rPr lang="en-US" altLang="ja-JP" dirty="0"/>
              <a:t>ETF</a:t>
            </a:r>
            <a:endParaRPr kumimoji="1" lang="en-US" altLang="ja-JP" dirty="0"/>
          </a:p>
          <a:p>
            <a:r>
              <a:rPr kumimoji="1" lang="ja-JP" altLang="en-US" dirty="0"/>
              <a:t>顧客が自分で使う「パーソナル金融情報システム」もある</a:t>
            </a:r>
            <a:endParaRPr kumimoji="1" lang="en-US" altLang="ja-JP" dirty="0"/>
          </a:p>
          <a:p>
            <a:pPr lvl="1"/>
            <a:r>
              <a:rPr lang="ja-JP" altLang="en-US" dirty="0"/>
              <a:t>自動投資ロボット（</a:t>
            </a:r>
            <a:r>
              <a:rPr lang="en-US" altLang="ja-JP" dirty="0"/>
              <a:t>FX</a:t>
            </a:r>
            <a:r>
              <a:rPr lang="ja-JP" altLang="en-US" dirty="0" err="1"/>
              <a:t>、</a:t>
            </a:r>
            <a:r>
              <a:rPr lang="ja-JP" altLang="en-US" dirty="0"/>
              <a:t>株式投資など）</a:t>
            </a:r>
            <a:endParaRPr lang="en-US" altLang="ja-JP" dirty="0"/>
          </a:p>
          <a:p>
            <a:pPr lvl="1"/>
            <a:r>
              <a:rPr kumimoji="1" lang="ja-JP" altLang="en-US" dirty="0"/>
              <a:t>人工知能の応用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ポートフォリオ自動生成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503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仮想通貨と</a:t>
            </a:r>
            <a:br>
              <a:rPr kumimoji="1" lang="en-US" altLang="ja-JP" dirty="0"/>
            </a:br>
            <a:r>
              <a:rPr kumimoji="1" lang="ja-JP" altLang="en-US" dirty="0"/>
              <a:t>ブロックチェーン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「お金」を再定義する</a:t>
            </a:r>
          </a:p>
        </p:txBody>
      </p:sp>
    </p:spTree>
    <p:extLst>
      <p:ext uri="{BB962C8B-B14F-4D97-AF65-F5344CB8AC3E}">
        <p14:creationId xmlns:p14="http://schemas.microsoft.com/office/powerpoint/2010/main" val="101556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57FB5-05E2-4025-89AB-0DAE5303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ブロックチェーン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31A8226-1550-46A7-8F54-058E8420B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/>
          <a:stretch/>
        </p:blipFill>
        <p:spPr>
          <a:xfrm>
            <a:off x="5135621" y="1690688"/>
            <a:ext cx="6218179" cy="5031795"/>
          </a:xfr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31C69B-C5ED-421A-967F-AAEF8E71686B}"/>
              </a:ext>
            </a:extLst>
          </p:cNvPr>
          <p:cNvSpPr txBox="1"/>
          <p:nvPr/>
        </p:nvSpPr>
        <p:spPr>
          <a:xfrm>
            <a:off x="838200" y="1690689"/>
            <a:ext cx="441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「分散型台帳技術」とも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仮想通貨（ビットコインなど）を支える技術</a:t>
            </a:r>
            <a:endParaRPr kumimoji="1" lang="en-US" altLang="ja-JP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ビットコイン投資とはまったく別物</a:t>
            </a:r>
            <a:endParaRPr kumimoji="1" lang="en-US" altLang="ja-JP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仮想通貨以外にも広範な可能性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中央集権的システムに代わりうる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ネットに分散した多数参加者が、「取引（記録）」の信頼性を保証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改竄は</a:t>
            </a:r>
            <a:r>
              <a:rPr kumimoji="1" lang="ja-JP" altLang="en-US" sz="2400" dirty="0">
                <a:solidFill>
                  <a:srgbClr val="FF0000"/>
                </a:solidFill>
              </a:rPr>
              <a:t>極めて困難</a:t>
            </a:r>
          </a:p>
        </p:txBody>
      </p:sp>
    </p:spTree>
    <p:extLst>
      <p:ext uri="{BB962C8B-B14F-4D97-AF65-F5344CB8AC3E}">
        <p14:creationId xmlns:p14="http://schemas.microsoft.com/office/powerpoint/2010/main" val="64289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CC15BA-02E6-4F91-BA02-2B64F03D2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"/>
          <a:stretch/>
        </p:blipFill>
        <p:spPr>
          <a:xfrm>
            <a:off x="1314126" y="0"/>
            <a:ext cx="9563747" cy="67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A645B0-748B-4654-9BCF-ADD40901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仮想通貨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A0EC79-E267-479A-B4C2-67FD7AAB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9878" cy="43513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ブロックチェーンを「通貨」として利用したもの</a:t>
            </a:r>
            <a:endParaRPr kumimoji="1" lang="en-US" altLang="ja-JP" dirty="0"/>
          </a:p>
          <a:p>
            <a:r>
              <a:rPr kumimoji="1" lang="ja-JP" altLang="en-US" dirty="0"/>
              <a:t>謎の天才技術者</a:t>
            </a:r>
            <a:r>
              <a:rPr kumimoji="1" lang="ja-JP" altLang="en-US" dirty="0">
                <a:solidFill>
                  <a:srgbClr val="C00000"/>
                </a:solidFill>
              </a:rPr>
              <a:t>ナカモトサトシ</a:t>
            </a:r>
            <a:r>
              <a:rPr kumimoji="1" lang="ja-JP" altLang="en-US" dirty="0"/>
              <a:t>によって開発</a:t>
            </a:r>
            <a:endParaRPr kumimoji="1" lang="en-US" altLang="ja-JP" dirty="0"/>
          </a:p>
          <a:p>
            <a:r>
              <a:rPr kumimoji="1" lang="ja-JP" altLang="en-US" dirty="0"/>
              <a:t>ビットコイン、イーサリアム、モナーコインなど、</a:t>
            </a:r>
            <a:r>
              <a:rPr kumimoji="1" lang="en-US" altLang="ja-JP" dirty="0"/>
              <a:t>1000</a:t>
            </a:r>
            <a:r>
              <a:rPr kumimoji="1" lang="ja-JP" altLang="en-US" dirty="0"/>
              <a:t>種以上が乱立</a:t>
            </a:r>
            <a:endParaRPr kumimoji="1" lang="en-US" altLang="ja-JP" dirty="0"/>
          </a:p>
          <a:p>
            <a:r>
              <a:rPr kumimoji="1" lang="ja-JP" altLang="en-US" dirty="0"/>
              <a:t>利便性と問題点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国境なしに、安く、秘密裏に取引できる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脱税、資金洗浄、詐欺など、</a:t>
            </a:r>
            <a:r>
              <a:rPr kumimoji="1" lang="ja-JP" altLang="en-US" dirty="0">
                <a:solidFill>
                  <a:srgbClr val="C00000"/>
                </a:solidFill>
              </a:rPr>
              <a:t>犯罪の温床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pPr lvl="1"/>
            <a:r>
              <a:rPr kumimoji="1" lang="ja-JP" altLang="en-US" dirty="0"/>
              <a:t>値動きが激しく、完全に投機化しているため、</a:t>
            </a:r>
            <a:r>
              <a:rPr kumimoji="1" lang="ja-JP" altLang="en-US" dirty="0">
                <a:solidFill>
                  <a:srgbClr val="0070C0"/>
                </a:solidFill>
              </a:rPr>
              <a:t>貨幣の代用品にならない</a:t>
            </a:r>
            <a:r>
              <a:rPr kumimoji="1" lang="ja-JP" altLang="en-US" dirty="0"/>
              <a:t>との指摘も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2B0B9A-468D-4EF9-BD24-2481EBA80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17" y="1825625"/>
            <a:ext cx="3653183" cy="19831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BC77A69-B17C-472C-9019-2A2896633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2" r="1722" b="2599"/>
          <a:stretch/>
        </p:blipFill>
        <p:spPr>
          <a:xfrm>
            <a:off x="7842221" y="3943718"/>
            <a:ext cx="4349779" cy="28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7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962</Words>
  <Application>Microsoft Office PowerPoint</Application>
  <PresentationFormat>ワイド画面</PresentationFormat>
  <Paragraphs>131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Droid Sans Fallback</vt:lpstr>
      <vt:lpstr>游ゴシック</vt:lpstr>
      <vt:lpstr>游ゴシック Light</vt:lpstr>
      <vt:lpstr>Arial</vt:lpstr>
      <vt:lpstr>Calibri</vt:lpstr>
      <vt:lpstr>Calibri Light</vt:lpstr>
      <vt:lpstr>Trebuchet MS</vt:lpstr>
      <vt:lpstr>Wingdings 3</vt:lpstr>
      <vt:lpstr>Office テーマ</vt:lpstr>
      <vt:lpstr>ファセット</vt:lpstr>
      <vt:lpstr>レトロスペクト</vt:lpstr>
      <vt:lpstr>情報システム論 経済・流通・金融分野の 情報システム</vt:lpstr>
      <vt:lpstr>経済・流通・金融分野の情報システム</vt:lpstr>
      <vt:lpstr>金融関係のシステム</vt:lpstr>
      <vt:lpstr>金融情報システムの特徴</vt:lpstr>
      <vt:lpstr>金融情報システムの「見どころ」</vt:lpstr>
      <vt:lpstr>仮想通貨と ブロックチェーン</vt:lpstr>
      <vt:lpstr>ブロックチェーン</vt:lpstr>
      <vt:lpstr>PowerPoint プレゼンテーション</vt:lpstr>
      <vt:lpstr>仮想通貨</vt:lpstr>
      <vt:lpstr>仮想通貨マイニング</vt:lpstr>
      <vt:lpstr>国際送金への応用</vt:lpstr>
      <vt:lpstr>その他の多彩な応用（ブロックチェーン）</vt:lpstr>
      <vt:lpstr>ディスカッション</vt:lpstr>
      <vt:lpstr>流通関係のシステム</vt:lpstr>
      <vt:lpstr>サプライチェーン（供給連鎖）とは</vt:lpstr>
      <vt:lpstr>SCM(Supply Chain Management)</vt:lpstr>
      <vt:lpstr>SCM(Supply Chain Management)</vt:lpstr>
      <vt:lpstr>CRM(Customer Relationship Management)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情報システム論 教育分野の情報システム</dc:title>
  <dc:creator>山之口 洋</dc:creator>
  <cp:lastModifiedBy>洋 山之口</cp:lastModifiedBy>
  <cp:revision>118</cp:revision>
  <dcterms:created xsi:type="dcterms:W3CDTF">2018-04-14T06:33:55Z</dcterms:created>
  <dcterms:modified xsi:type="dcterms:W3CDTF">2020-04-11T01:18:26Z</dcterms:modified>
</cp:coreProperties>
</file>