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3.jpg" ContentType="image/jpg"/>
  <Override PartName="/ppt/media/image5.jpg" ContentType="image/jpg"/>
  <Override PartName="/ppt/media/image6.jpg" ContentType="image/jpg"/>
  <Override PartName="/ppt/media/image9.jpg" ContentType="image/jpg"/>
  <Override PartName="/ppt/media/image1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41"/>
  </p:notesMasterIdLst>
  <p:sldIdLst>
    <p:sldId id="292" r:id="rId4"/>
    <p:sldId id="293" r:id="rId5"/>
    <p:sldId id="294" r:id="rId6"/>
    <p:sldId id="296" r:id="rId7"/>
    <p:sldId id="295" r:id="rId8"/>
    <p:sldId id="297" r:id="rId9"/>
    <p:sldId id="298" r:id="rId10"/>
    <p:sldId id="299" r:id="rId11"/>
    <p:sldId id="300" r:id="rId12"/>
    <p:sldId id="301" r:id="rId13"/>
    <p:sldId id="302" r:id="rId14"/>
    <p:sldId id="304" r:id="rId15"/>
    <p:sldId id="305" r:id="rId16"/>
    <p:sldId id="306" r:id="rId17"/>
    <p:sldId id="307" r:id="rId18"/>
    <p:sldId id="308" r:id="rId19"/>
    <p:sldId id="309" r:id="rId20"/>
    <p:sldId id="310" r:id="rId21"/>
    <p:sldId id="311" r:id="rId22"/>
    <p:sldId id="312" r:id="rId23"/>
    <p:sldId id="313" r:id="rId24"/>
    <p:sldId id="274" r:id="rId25"/>
    <p:sldId id="275" r:id="rId26"/>
    <p:sldId id="276" r:id="rId27"/>
    <p:sldId id="277" r:id="rId28"/>
    <p:sldId id="278" r:id="rId29"/>
    <p:sldId id="279" r:id="rId30"/>
    <p:sldId id="280" r:id="rId31"/>
    <p:sldId id="281" r:id="rId32"/>
    <p:sldId id="282" r:id="rId33"/>
    <p:sldId id="283" r:id="rId34"/>
    <p:sldId id="285" r:id="rId35"/>
    <p:sldId id="286" r:id="rId36"/>
    <p:sldId id="287" r:id="rId37"/>
    <p:sldId id="288" r:id="rId38"/>
    <p:sldId id="290" r:id="rId39"/>
    <p:sldId id="291" r:id="rId4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0"/>
    <a:srgbClr val="C0F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29" autoAdjust="0"/>
    <p:restoredTop sz="94670" autoAdjust="0"/>
  </p:normalViewPr>
  <p:slideViewPr>
    <p:cSldViewPr snapToGrid="0">
      <p:cViewPr varScale="1">
        <p:scale>
          <a:sx n="78" d="100"/>
          <a:sy n="78" d="100"/>
        </p:scale>
        <p:origin x="102" y="22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9F61-D0A2-4501-8E06-779A17F018FE}" type="datetimeFigureOut">
              <a:rPr kumimoji="1" lang="ja-JP" altLang="en-US" smtClean="0"/>
              <a:t>2020/7/1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8C5EB-BFC8-4C84-B9EE-10E1A8C971DD}" type="slidenum">
              <a:rPr kumimoji="1" lang="ja-JP" altLang="en-US" smtClean="0"/>
              <a:t>‹#›</a:t>
            </a:fld>
            <a:endParaRPr kumimoji="1" lang="ja-JP" altLang="en-US"/>
          </a:p>
        </p:txBody>
      </p:sp>
    </p:spTree>
    <p:extLst>
      <p:ext uri="{BB962C8B-B14F-4D97-AF65-F5344CB8AC3E}">
        <p14:creationId xmlns:p14="http://schemas.microsoft.com/office/powerpoint/2010/main" val="15403113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56925-56C2-43AB-A721-9AA7026927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53A0EB2-17DB-436D-811C-2841F4C2E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FACC2A8-8F0E-45A6-962F-5DD6CF5CD5B7}"/>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237F1016-7BC5-4E84-A66F-490D63A66F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36E452-AA05-415A-8393-E83B31C94A7F}"/>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51139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860679-94AD-4613-90FF-641F2030017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BEEE05-946D-4781-BFE7-994BD2E8A5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3D72A8-12E2-4885-BAC4-737398E98949}"/>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FD8EE71D-84B0-499D-A705-22007636DF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49C91A-4EB5-4B34-A012-792DC48B2C2D}"/>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1636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5D7B8A-40A6-4DF6-8079-180DB1107A3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0A3CCF-3B6B-4B79-93FB-4E8487B341E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C03122-EBD8-4612-AC52-C0FD211FF850}"/>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04962887-E1D4-4041-AC0A-5B377EB098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1EB070-DE5C-4F95-AE4E-DD69D0BC257C}"/>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2202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62381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551392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56618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517628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365945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720155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033717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55818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9D849-5E2D-4068-9231-B434F975E4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00E6E6-DFFC-4488-B5B3-C71CDF94D1A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3577F5-00FD-47C7-B38C-F60202BEE708}"/>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84265B49-7423-4674-A2FB-5918EC20AB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D7734C-CEF0-484A-884A-D2421B2277D1}"/>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4681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88414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7893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38830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633208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6600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077126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331463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08009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416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33985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8B159-10AA-453F-9267-5B10ED5CEC6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B762B3-4E25-4BA3-A674-8898C4B5B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DDC068-2097-4B15-93C1-B25D2D3209BD}"/>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3A32E7BF-864D-4170-8F46-C10B92F702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0C99F4-15CB-4935-AA1C-E2635179AAD5}"/>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04613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009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35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388498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881868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435597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11507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162158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916581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8790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40F0B5-F167-48F1-B609-D0685267B8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09482F-0614-48B5-B015-24B2694F46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6EB173-14BE-4602-A3D9-4D7FDE2C95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88CB5D-4360-4CBB-940D-766E72D2E8BF}"/>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フッター プレースホルダー 5">
            <a:extLst>
              <a:ext uri="{FF2B5EF4-FFF2-40B4-BE49-F238E27FC236}">
                <a16:creationId xmlns:a16="http://schemas.microsoft.com/office/drawing/2014/main" id="{95B88BCA-CB00-4EB4-90BE-31D9EA4FB3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BD41B5-1BB3-45C5-AFAF-80ACFB819082}"/>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48161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12B55-A272-4597-AF5F-123DD645C6E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C63EC8-C04F-42C5-BE04-5B295E3E7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9C243D-3524-4039-AA35-4ACA05F5C93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2A873B9-48D9-4A0C-83E0-0CDF61399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FD22D66-1FDD-4F9E-97B4-635F2032B93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F5094ED-F7DE-4C1F-9C00-DC16B252A740}"/>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フッター プレースホルダー 7">
            <a:extLst>
              <a:ext uri="{FF2B5EF4-FFF2-40B4-BE49-F238E27FC236}">
                <a16:creationId xmlns:a16="http://schemas.microsoft.com/office/drawing/2014/main" id="{DB287E91-4694-411E-A95B-4893F4E1545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5DC41AC-D3F9-4FE7-A75A-3AC05DAAE6B6}"/>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07661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C67CF-38B4-47B3-935E-B093E10A8E9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9956C57-F15D-4A22-83E2-00A1F1EF9073}"/>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4" name="フッター プレースホルダー 3">
            <a:extLst>
              <a:ext uri="{FF2B5EF4-FFF2-40B4-BE49-F238E27FC236}">
                <a16:creationId xmlns:a16="http://schemas.microsoft.com/office/drawing/2014/main" id="{76573D0F-B8B2-4660-937A-2F533381E48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4BDCD9D-CD7E-4D43-8C62-F41CCD787961}"/>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6144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DE5B96D-551D-4934-B6ED-50A81FAD7640}"/>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3" name="フッター プレースホルダー 2">
            <a:extLst>
              <a:ext uri="{FF2B5EF4-FFF2-40B4-BE49-F238E27FC236}">
                <a16:creationId xmlns:a16="http://schemas.microsoft.com/office/drawing/2014/main" id="{C81EF501-0F6F-4021-8F8D-74CAA78577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359C49-E841-4865-BDEB-71CA8F709CB3}"/>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685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76FEB-CD92-41B1-8932-4689ABA8F40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7F5FF5-D28D-4EC6-88DE-2DC3D6E52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BF017A-A3DB-4219-84C9-A1DAC4364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9B495B-F2E0-4DC7-92E6-E7F4CF8B3182}"/>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フッター プレースホルダー 5">
            <a:extLst>
              <a:ext uri="{FF2B5EF4-FFF2-40B4-BE49-F238E27FC236}">
                <a16:creationId xmlns:a16="http://schemas.microsoft.com/office/drawing/2014/main" id="{A3815AAB-B20A-4492-83D3-7D71EC589B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D21C0E-98A7-4AC1-A228-9EFA8F6FB314}"/>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882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94169-A503-4484-9A09-40FC442F1E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9D79A8F-1BB4-4601-992B-C3779F439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22C437-B7F2-40C1-9030-FB31F3C79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FC1415-BA4A-422D-9574-BAFD3A7EFBFD}"/>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フッター プレースホルダー 5">
            <a:extLst>
              <a:ext uri="{FF2B5EF4-FFF2-40B4-BE49-F238E27FC236}">
                <a16:creationId xmlns:a16="http://schemas.microsoft.com/office/drawing/2014/main" id="{D41F4A75-DA1F-4CFE-86DB-E73A985CA4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1EA75E-4228-43D1-AC4E-C7B33B54F092}"/>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35678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5C948B-C233-4CB5-A447-EA1EF2AAA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6C5D7F-6DBF-43EF-AE87-D84F9F629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D5602E-8978-4A5A-8B61-88844A5BB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EE73F620-C818-48B6-B113-FDCFF77FC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0CBB303-55FE-43C7-A8AB-EAF7E0116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264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900405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B91BA3-8DF2-4915-8486-0BA2F24674F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6289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pdf/bouhan_camera.pdf" TargetMode="External"/><Relationship Id="rId1" Type="http://schemas.openxmlformats.org/officeDocument/2006/relationships/slideLayout" Target="../slideLayouts/slideLayout2.xml"/><Relationship Id="rId5" Type="http://schemas.openxmlformats.org/officeDocument/2006/relationships/hyperlink" Target="http://www.keishicho.metro.tokyo.jp/kurashi/anzen/anshin/spbohan.images/gaito_camera.png"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hyperlink" Target="http://www.sej.co.jp/mngdbps/_template_/_user_"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www.sej.co.jp/mngdbps/_template_/_user_/_SITE_/localhost/_res/images/services/mcopy_153x110.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lution.cafis.jp/bc-pay/pc/img/about_img03.gi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issay.co.jp/enjoy/keizai/85.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kybll.info/wp-content/uploads/2015/09/myno_banngouka-do.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oumu.go.jp/johotsusintokei/whitepaper/ja/h26/pdf/n4200000.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ity.hiroshima.lg.jp/www/contents/1291270588154/simple/common/other/4d01b729015.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1E9FE-FAB3-422D-86D6-04F6FA358033}"/>
              </a:ext>
            </a:extLst>
          </p:cNvPr>
          <p:cNvSpPr>
            <a:spLocks noGrp="1"/>
          </p:cNvSpPr>
          <p:nvPr>
            <p:ph type="ctrTitle"/>
          </p:nvPr>
        </p:nvSpPr>
        <p:spPr>
          <a:xfrm>
            <a:off x="914400" y="1122363"/>
            <a:ext cx="10184130" cy="2387600"/>
          </a:xfrm>
        </p:spPr>
        <p:txBody>
          <a:bodyPr>
            <a:normAutofit/>
          </a:bodyPr>
          <a:lstStyle/>
          <a:p>
            <a:r>
              <a:rPr kumimoji="1" lang="ja-JP" altLang="en-US" sz="4000" dirty="0"/>
              <a:t>情報システム論</a:t>
            </a:r>
            <a:br>
              <a:rPr kumimoji="1" lang="en-US" altLang="ja-JP" dirty="0"/>
            </a:br>
            <a:r>
              <a:rPr kumimoji="1" lang="ja-JP" altLang="en-US" dirty="0"/>
              <a:t>社会インフラ（</a:t>
            </a:r>
            <a:r>
              <a:rPr lang="ja-JP" altLang="en-US" dirty="0"/>
              <a:t>行政・セキュリティー）分野の情報システム</a:t>
            </a:r>
            <a:endParaRPr kumimoji="1" lang="ja-JP" altLang="en-US" dirty="0"/>
          </a:p>
        </p:txBody>
      </p:sp>
      <p:sp>
        <p:nvSpPr>
          <p:cNvPr id="3" name="字幕 2">
            <a:extLst>
              <a:ext uri="{FF2B5EF4-FFF2-40B4-BE49-F238E27FC236}">
                <a16:creationId xmlns:a16="http://schemas.microsoft.com/office/drawing/2014/main" id="{0C4D9556-B04E-4AFF-AC65-C6EF6A1569EA}"/>
              </a:ext>
            </a:extLst>
          </p:cNvPr>
          <p:cNvSpPr>
            <a:spLocks noGrp="1"/>
          </p:cNvSpPr>
          <p:nvPr>
            <p:ph type="subTitle" idx="1"/>
          </p:nvPr>
        </p:nvSpPr>
        <p:spPr/>
        <p:txBody>
          <a:bodyPr/>
          <a:lstStyle/>
          <a:p>
            <a:r>
              <a:rPr lang="ja-JP" altLang="en-US" dirty="0"/>
              <a:t>明治大学　山之口洋（野口喜洋）</a:t>
            </a:r>
          </a:p>
        </p:txBody>
      </p:sp>
    </p:spTree>
    <p:extLst>
      <p:ext uri="{BB962C8B-B14F-4D97-AF65-F5344CB8AC3E}">
        <p14:creationId xmlns:p14="http://schemas.microsoft.com/office/powerpoint/2010/main" val="201498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F158E-2283-420B-8EA7-94CA34A2861D}"/>
              </a:ext>
            </a:extLst>
          </p:cNvPr>
          <p:cNvSpPr>
            <a:spLocks noGrp="1"/>
          </p:cNvSpPr>
          <p:nvPr>
            <p:ph type="title"/>
          </p:nvPr>
        </p:nvSpPr>
        <p:spPr/>
        <p:txBody>
          <a:bodyPr/>
          <a:lstStyle/>
          <a:p>
            <a:r>
              <a:rPr lang="ja-JP" altLang="en-US" dirty="0"/>
              <a:t>海外における同様の制度</a:t>
            </a:r>
            <a:endParaRPr kumimoji="1" lang="ja-JP" altLang="en-US" dirty="0"/>
          </a:p>
        </p:txBody>
      </p:sp>
      <p:sp>
        <p:nvSpPr>
          <p:cNvPr id="3" name="コンテンツ プレースホルダー 2">
            <a:extLst>
              <a:ext uri="{FF2B5EF4-FFF2-40B4-BE49-F238E27FC236}">
                <a16:creationId xmlns:a16="http://schemas.microsoft.com/office/drawing/2014/main" id="{011504E6-33BB-4478-8100-A4EAEDCFA6B9}"/>
              </a:ext>
            </a:extLst>
          </p:cNvPr>
          <p:cNvSpPr>
            <a:spLocks noGrp="1"/>
          </p:cNvSpPr>
          <p:nvPr>
            <p:ph idx="1"/>
          </p:nvPr>
        </p:nvSpPr>
        <p:spPr/>
        <p:txBody>
          <a:bodyPr>
            <a:normAutofit/>
          </a:bodyPr>
          <a:lstStyle/>
          <a:p>
            <a:pPr marL="12700">
              <a:lnSpc>
                <a:spcPct val="100000"/>
              </a:lnSpc>
              <a:spcBef>
                <a:spcPts val="885"/>
              </a:spcBef>
            </a:pPr>
            <a:r>
              <a:rPr lang="ja-JP" altLang="en-US" sz="3000" spc="-395" dirty="0">
                <a:solidFill>
                  <a:srgbClr val="404040"/>
                </a:solidFill>
                <a:latin typeface="Droid Sans Fallback"/>
                <a:cs typeface="Droid Sans Fallback"/>
              </a:rPr>
              <a:t>スウェーデン、デンマーク</a:t>
            </a:r>
            <a:endParaRPr lang="en-US" altLang="ja-JP" sz="3000" spc="-395" dirty="0">
              <a:solidFill>
                <a:srgbClr val="404040"/>
              </a:solidFill>
              <a:latin typeface="Droid Sans Fallback"/>
              <a:cs typeface="Droid Sans Fallback"/>
            </a:endParaRPr>
          </a:p>
          <a:p>
            <a:pPr marL="469900" lvl="1">
              <a:lnSpc>
                <a:spcPct val="100000"/>
              </a:lnSpc>
              <a:spcBef>
                <a:spcPts val="885"/>
              </a:spcBef>
            </a:pPr>
            <a:r>
              <a:rPr lang="ja-JP" altLang="en-US" sz="2600" spc="-395" dirty="0">
                <a:solidFill>
                  <a:srgbClr val="404040"/>
                </a:solidFill>
                <a:latin typeface="Droid Sans Fallback"/>
                <a:cs typeface="Droid Sans Fallback"/>
              </a:rPr>
              <a:t>社会保障国：生まれた時に番号が付けられる</a:t>
            </a:r>
            <a:endParaRPr lang="en-US" altLang="ja-JP" sz="2600" spc="-395" dirty="0">
              <a:solidFill>
                <a:srgbClr val="404040"/>
              </a:solidFill>
              <a:latin typeface="Droid Sans Fallback"/>
              <a:cs typeface="Droid Sans Fallback"/>
            </a:endParaRPr>
          </a:p>
          <a:p>
            <a:pPr marL="469900" lvl="1">
              <a:lnSpc>
                <a:spcPct val="100000"/>
              </a:lnSpc>
              <a:spcBef>
                <a:spcPts val="885"/>
              </a:spcBef>
            </a:pPr>
            <a:r>
              <a:rPr lang="ja-JP" altLang="en-US" sz="2600" spc="-395" dirty="0">
                <a:solidFill>
                  <a:srgbClr val="404040"/>
                </a:solidFill>
                <a:latin typeface="Droid Sans Fallback"/>
                <a:cs typeface="Droid Sans Fallback"/>
              </a:rPr>
              <a:t>プッシュ型：申請しなくても手当てが支給される</a:t>
            </a:r>
            <a:endParaRPr lang="en-US" altLang="ja-JP" sz="2600" spc="-395" dirty="0">
              <a:solidFill>
                <a:srgbClr val="404040"/>
              </a:solidFill>
              <a:latin typeface="Droid Sans Fallback"/>
              <a:cs typeface="Droid Sans Fallback"/>
            </a:endParaRPr>
          </a:p>
          <a:p>
            <a:pPr marL="469900" lvl="1">
              <a:lnSpc>
                <a:spcPct val="100000"/>
              </a:lnSpc>
              <a:spcBef>
                <a:spcPts val="885"/>
              </a:spcBef>
            </a:pPr>
            <a:r>
              <a:rPr lang="ja-JP" altLang="en-US" sz="2600" spc="-395" dirty="0">
                <a:solidFill>
                  <a:srgbClr val="404040"/>
                </a:solidFill>
                <a:latin typeface="Droid Sans Fallback"/>
                <a:cs typeface="Droid Sans Fallback"/>
              </a:rPr>
              <a:t>確定申告は書類作成不要</a:t>
            </a:r>
            <a:endParaRPr lang="ja-JP" altLang="en-US" sz="2200" dirty="0">
              <a:latin typeface="Droid Sans Fallback"/>
              <a:cs typeface="Droid Sans Fallback"/>
            </a:endParaRPr>
          </a:p>
          <a:p>
            <a:r>
              <a:rPr kumimoji="1" lang="ja-JP" altLang="en-US" sz="3000" dirty="0"/>
              <a:t>エストニア：</a:t>
            </a:r>
            <a:r>
              <a:rPr kumimoji="1" lang="ja-JP" altLang="en-US" sz="2600" dirty="0"/>
              <a:t>通院履歴、免許証へ紐付け</a:t>
            </a:r>
            <a:endParaRPr kumimoji="1" lang="en-US" altLang="ja-JP" sz="2600" dirty="0"/>
          </a:p>
          <a:p>
            <a:r>
              <a:rPr kumimoji="1" lang="ja-JP" altLang="en-US" sz="3000" dirty="0"/>
              <a:t>アメリカ：</a:t>
            </a:r>
            <a:r>
              <a:rPr lang="en-US" altLang="ja-JP" sz="2600" dirty="0"/>
              <a:t>ID</a:t>
            </a:r>
            <a:r>
              <a:rPr lang="ja-JP" altLang="en-US" sz="2600" dirty="0"/>
              <a:t>のなりすまし詐欺が発生</a:t>
            </a:r>
            <a:endParaRPr lang="en-US" altLang="ja-JP" sz="2600" dirty="0"/>
          </a:p>
          <a:p>
            <a:r>
              <a:rPr kumimoji="1" lang="ja-JP" altLang="en-US" sz="3000" dirty="0"/>
              <a:t>韓国：</a:t>
            </a:r>
            <a:r>
              <a:rPr kumimoji="1" lang="ja-JP" altLang="en-US" sz="2600" dirty="0"/>
              <a:t>情報流出</a:t>
            </a:r>
            <a:endParaRPr kumimoji="1" lang="en-US" altLang="ja-JP" sz="2600" dirty="0"/>
          </a:p>
          <a:p>
            <a:pPr lvl="1"/>
            <a:endParaRPr kumimoji="1" lang="ja-JP" altLang="en-US" dirty="0"/>
          </a:p>
        </p:txBody>
      </p:sp>
    </p:spTree>
    <p:extLst>
      <p:ext uri="{BB962C8B-B14F-4D97-AF65-F5344CB8AC3E}">
        <p14:creationId xmlns:p14="http://schemas.microsoft.com/office/powerpoint/2010/main" val="272849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28650-4B43-4664-9AC4-DE8BA71FCA7B}"/>
              </a:ext>
            </a:extLst>
          </p:cNvPr>
          <p:cNvSpPr>
            <a:spLocks noGrp="1"/>
          </p:cNvSpPr>
          <p:nvPr>
            <p:ph type="title"/>
          </p:nvPr>
        </p:nvSpPr>
        <p:spPr/>
        <p:txBody>
          <a:bodyPr/>
          <a:lstStyle/>
          <a:p>
            <a:r>
              <a:rPr lang="ja-JP" altLang="en-US" dirty="0"/>
              <a:t>マイナンバーと住基ネット</a:t>
            </a:r>
            <a:endParaRPr kumimoji="1" lang="ja-JP" altLang="en-US" dirty="0"/>
          </a:p>
        </p:txBody>
      </p:sp>
      <p:sp>
        <p:nvSpPr>
          <p:cNvPr id="3" name="コンテンツ プレースホルダー 2">
            <a:extLst>
              <a:ext uri="{FF2B5EF4-FFF2-40B4-BE49-F238E27FC236}">
                <a16:creationId xmlns:a16="http://schemas.microsoft.com/office/drawing/2014/main" id="{3EBC34A7-8481-4794-8DFC-E640257CD593}"/>
              </a:ext>
            </a:extLst>
          </p:cNvPr>
          <p:cNvSpPr>
            <a:spLocks noGrp="1"/>
          </p:cNvSpPr>
          <p:nvPr>
            <p:ph idx="1"/>
          </p:nvPr>
        </p:nvSpPr>
        <p:spPr/>
        <p:txBody>
          <a:bodyPr/>
          <a:lstStyle/>
          <a:p>
            <a:r>
              <a:rPr lang="ja-JP" altLang="en-US" dirty="0"/>
              <a:t>マイナンバー</a:t>
            </a:r>
          </a:p>
          <a:p>
            <a:pPr lvl="1"/>
            <a:r>
              <a:rPr lang="en-US" altLang="ja-JP" dirty="0"/>
              <a:t>2016</a:t>
            </a:r>
            <a:r>
              <a:rPr lang="ja-JP" altLang="en-US" dirty="0"/>
              <a:t>年～</a:t>
            </a:r>
          </a:p>
          <a:p>
            <a:pPr lvl="1"/>
            <a:r>
              <a:rPr lang="ja-JP" altLang="en-US" dirty="0"/>
              <a:t>行政機関間での情報連携</a:t>
            </a:r>
          </a:p>
          <a:p>
            <a:endParaRPr lang="ja-JP" altLang="en-US" dirty="0"/>
          </a:p>
          <a:p>
            <a:r>
              <a:rPr lang="ja-JP" altLang="en-US" dirty="0"/>
              <a:t>住基ネット（住民基本台帳ネットワークシステム）</a:t>
            </a:r>
          </a:p>
          <a:p>
            <a:pPr lvl="1"/>
            <a:r>
              <a:rPr lang="en-US" altLang="ja-JP" dirty="0"/>
              <a:t>2004</a:t>
            </a:r>
            <a:r>
              <a:rPr lang="ja-JP" altLang="en-US" dirty="0"/>
              <a:t>年～</a:t>
            </a:r>
          </a:p>
          <a:p>
            <a:pPr lvl="1"/>
            <a:r>
              <a:rPr lang="ja-JP" altLang="en-US" dirty="0"/>
              <a:t>自治体の事務での個人情報の効率化</a:t>
            </a:r>
            <a:endParaRPr lang="en-US" altLang="ja-JP" dirty="0"/>
          </a:p>
          <a:p>
            <a:pPr lvl="1"/>
            <a:r>
              <a:rPr lang="ja-JP" altLang="en-US" dirty="0"/>
              <a:t>普及率 </a:t>
            </a:r>
            <a:r>
              <a:rPr lang="en-US" altLang="ja-JP" dirty="0"/>
              <a:t>5.5%</a:t>
            </a:r>
          </a:p>
          <a:p>
            <a:endParaRPr kumimoji="1" lang="ja-JP" altLang="en-US" dirty="0"/>
          </a:p>
        </p:txBody>
      </p:sp>
    </p:spTree>
    <p:extLst>
      <p:ext uri="{BB962C8B-B14F-4D97-AF65-F5344CB8AC3E}">
        <p14:creationId xmlns:p14="http://schemas.microsoft.com/office/powerpoint/2010/main" val="56417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その他の行政システム</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78556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AEAF7-0017-4DD2-A593-2226C9CD04C7}"/>
              </a:ext>
            </a:extLst>
          </p:cNvPr>
          <p:cNvSpPr>
            <a:spLocks noGrp="1"/>
          </p:cNvSpPr>
          <p:nvPr>
            <p:ph type="title"/>
          </p:nvPr>
        </p:nvSpPr>
        <p:spPr/>
        <p:txBody>
          <a:bodyPr/>
          <a:lstStyle/>
          <a:p>
            <a:r>
              <a:rPr lang="ja-JP" altLang="en-US" spc="10" dirty="0"/>
              <a:t>街頭防犯カメラ</a:t>
            </a:r>
            <a:endParaRPr kumimoji="1" lang="ja-JP" altLang="en-US" dirty="0"/>
          </a:p>
        </p:txBody>
      </p:sp>
      <p:sp>
        <p:nvSpPr>
          <p:cNvPr id="3" name="コンテンツ プレースホルダー 2">
            <a:extLst>
              <a:ext uri="{FF2B5EF4-FFF2-40B4-BE49-F238E27FC236}">
                <a16:creationId xmlns:a16="http://schemas.microsoft.com/office/drawing/2014/main" id="{C1C811D5-91E0-4710-BDAD-EF201D66F826}"/>
              </a:ext>
            </a:extLst>
          </p:cNvPr>
          <p:cNvSpPr>
            <a:spLocks noGrp="1"/>
          </p:cNvSpPr>
          <p:nvPr>
            <p:ph idx="1"/>
          </p:nvPr>
        </p:nvSpPr>
        <p:spPr>
          <a:xfrm>
            <a:off x="838200" y="1608455"/>
            <a:ext cx="8100060" cy="4351338"/>
          </a:xfrm>
        </p:spPr>
        <p:txBody>
          <a:bodyPr>
            <a:normAutofit fontScale="70000" lnSpcReduction="20000"/>
          </a:bodyPr>
          <a:lstStyle/>
          <a:p>
            <a:pPr marL="12700" marR="117475">
              <a:lnSpc>
                <a:spcPct val="120000"/>
              </a:lnSpc>
              <a:spcBef>
                <a:spcPts val="100"/>
              </a:spcBef>
            </a:pPr>
            <a:r>
              <a:rPr lang="ja-JP" altLang="en-US" spc="-85" dirty="0">
                <a:solidFill>
                  <a:srgbClr val="404040"/>
                </a:solidFill>
                <a:latin typeface="Droid Sans Fallback"/>
                <a:cs typeface="Droid Sans Fallback"/>
              </a:rPr>
              <a:t>新宿区歌舞伎町地区（</a:t>
            </a:r>
            <a:r>
              <a:rPr lang="ja-JP" altLang="en-US" spc="-5" dirty="0">
                <a:solidFill>
                  <a:srgbClr val="404040"/>
                </a:solidFill>
                <a:latin typeface="Droid Sans Fallback"/>
                <a:cs typeface="Droid Sans Fallback"/>
              </a:rPr>
              <a:t>平成</a:t>
            </a:r>
            <a:r>
              <a:rPr lang="en-US" altLang="ja-JP" spc="-5" dirty="0">
                <a:solidFill>
                  <a:srgbClr val="404040"/>
                </a:solidFill>
                <a:latin typeface="Arial"/>
                <a:cs typeface="Arial"/>
              </a:rPr>
              <a:t>14</a:t>
            </a:r>
            <a:r>
              <a:rPr lang="ja-JP" altLang="en-US" spc="-5" dirty="0">
                <a:solidFill>
                  <a:srgbClr val="404040"/>
                </a:solidFill>
                <a:latin typeface="Droid Sans Fallback"/>
                <a:cs typeface="Droid Sans Fallback"/>
              </a:rPr>
              <a:t>年</a:t>
            </a:r>
            <a:r>
              <a:rPr lang="en-US" altLang="ja-JP" spc="-5" dirty="0">
                <a:solidFill>
                  <a:srgbClr val="404040"/>
                </a:solidFill>
                <a:latin typeface="Arial"/>
                <a:cs typeface="Arial"/>
              </a:rPr>
              <a:t>2</a:t>
            </a:r>
            <a:r>
              <a:rPr lang="ja-JP" altLang="en-US" spc="-5" dirty="0">
                <a:solidFill>
                  <a:srgbClr val="404040"/>
                </a:solidFill>
                <a:latin typeface="Droid Sans Fallback"/>
                <a:cs typeface="Droid Sans Fallback"/>
              </a:rPr>
              <a:t>月</a:t>
            </a:r>
            <a:r>
              <a:rPr lang="en-US" altLang="ja-JP" spc="-5" dirty="0">
                <a:solidFill>
                  <a:srgbClr val="404040"/>
                </a:solidFill>
                <a:latin typeface="Arial"/>
                <a:cs typeface="Arial"/>
              </a:rPr>
              <a:t>27</a:t>
            </a:r>
            <a:r>
              <a:rPr lang="ja-JP" altLang="en-US" spc="-125" dirty="0">
                <a:solidFill>
                  <a:srgbClr val="404040"/>
                </a:solidFill>
                <a:latin typeface="Droid Sans Fallback"/>
                <a:cs typeface="Droid Sans Fallback"/>
              </a:rPr>
              <a:t>日運用開始）</a:t>
            </a:r>
            <a:endParaRPr lang="en-US" altLang="ja-JP" spc="-125" dirty="0">
              <a:solidFill>
                <a:srgbClr val="404040"/>
              </a:solidFill>
              <a:latin typeface="Droid Sans Fallback"/>
              <a:cs typeface="Droid Sans Fallback"/>
            </a:endParaRPr>
          </a:p>
          <a:p>
            <a:pPr marL="12700" marR="117475">
              <a:lnSpc>
                <a:spcPct val="120000"/>
              </a:lnSpc>
              <a:spcBef>
                <a:spcPts val="100"/>
              </a:spcBef>
            </a:pPr>
            <a:r>
              <a:rPr lang="ja-JP" altLang="en-US" spc="-105" dirty="0">
                <a:solidFill>
                  <a:srgbClr val="404040"/>
                </a:solidFill>
                <a:latin typeface="Droid Sans Fallback"/>
                <a:cs typeface="Droid Sans Fallback"/>
              </a:rPr>
              <a:t>渋谷区渋谷地区（</a:t>
            </a:r>
            <a:r>
              <a:rPr lang="ja-JP" altLang="en-US" spc="-5" dirty="0">
                <a:solidFill>
                  <a:srgbClr val="404040"/>
                </a:solidFill>
                <a:latin typeface="Droid Sans Fallback"/>
                <a:cs typeface="Droid Sans Fallback"/>
              </a:rPr>
              <a:t>平成</a:t>
            </a:r>
            <a:r>
              <a:rPr lang="en-US" altLang="ja-JP" spc="-5" dirty="0">
                <a:solidFill>
                  <a:srgbClr val="404040"/>
                </a:solidFill>
                <a:latin typeface="Arial"/>
                <a:cs typeface="Arial"/>
              </a:rPr>
              <a:t>16</a:t>
            </a:r>
            <a:r>
              <a:rPr lang="ja-JP" altLang="en-US" spc="-5" dirty="0">
                <a:solidFill>
                  <a:srgbClr val="404040"/>
                </a:solidFill>
                <a:latin typeface="Droid Sans Fallback"/>
                <a:cs typeface="Droid Sans Fallback"/>
              </a:rPr>
              <a:t>年</a:t>
            </a:r>
            <a:r>
              <a:rPr lang="en-US" altLang="ja-JP" spc="-5" dirty="0">
                <a:solidFill>
                  <a:srgbClr val="404040"/>
                </a:solidFill>
                <a:latin typeface="Arial"/>
                <a:cs typeface="Arial"/>
              </a:rPr>
              <a:t>3</a:t>
            </a:r>
            <a:r>
              <a:rPr lang="ja-JP" altLang="en-US" spc="-5" dirty="0">
                <a:solidFill>
                  <a:srgbClr val="404040"/>
                </a:solidFill>
                <a:latin typeface="Droid Sans Fallback"/>
                <a:cs typeface="Droid Sans Fallback"/>
              </a:rPr>
              <a:t>月</a:t>
            </a:r>
            <a:r>
              <a:rPr lang="en-US" altLang="ja-JP" spc="-5" dirty="0">
                <a:solidFill>
                  <a:srgbClr val="404040"/>
                </a:solidFill>
                <a:latin typeface="Arial"/>
                <a:cs typeface="Arial"/>
              </a:rPr>
              <a:t>22</a:t>
            </a:r>
            <a:r>
              <a:rPr lang="ja-JP" altLang="en-US" spc="-140" dirty="0">
                <a:solidFill>
                  <a:srgbClr val="404040"/>
                </a:solidFill>
                <a:latin typeface="Droid Sans Fallback"/>
                <a:cs typeface="Droid Sans Fallback"/>
              </a:rPr>
              <a:t>日運用開始）</a:t>
            </a:r>
            <a:endParaRPr lang="ja-JP" altLang="en-US" dirty="0">
              <a:latin typeface="Droid Sans Fallback"/>
              <a:cs typeface="Droid Sans Fallback"/>
            </a:endParaRPr>
          </a:p>
          <a:p>
            <a:pPr marL="12700">
              <a:lnSpc>
                <a:spcPct val="100000"/>
              </a:lnSpc>
              <a:spcBef>
                <a:spcPts val="384"/>
              </a:spcBef>
            </a:pPr>
            <a:r>
              <a:rPr lang="ja-JP" altLang="en-US" spc="-105" dirty="0">
                <a:solidFill>
                  <a:srgbClr val="404040"/>
                </a:solidFill>
                <a:latin typeface="Droid Sans Fallback"/>
                <a:cs typeface="Droid Sans Fallback"/>
              </a:rPr>
              <a:t>豊島区池袋地区（</a:t>
            </a:r>
            <a:r>
              <a:rPr lang="ja-JP" altLang="en-US" spc="-5" dirty="0">
                <a:solidFill>
                  <a:srgbClr val="404040"/>
                </a:solidFill>
                <a:latin typeface="Droid Sans Fallback"/>
                <a:cs typeface="Droid Sans Fallback"/>
              </a:rPr>
              <a:t>平成</a:t>
            </a:r>
            <a:r>
              <a:rPr lang="en-US" altLang="ja-JP" spc="-5" dirty="0">
                <a:solidFill>
                  <a:srgbClr val="404040"/>
                </a:solidFill>
                <a:latin typeface="Arial"/>
                <a:cs typeface="Arial"/>
              </a:rPr>
              <a:t>16</a:t>
            </a:r>
            <a:r>
              <a:rPr lang="ja-JP" altLang="en-US" spc="-5" dirty="0">
                <a:solidFill>
                  <a:srgbClr val="404040"/>
                </a:solidFill>
                <a:latin typeface="Droid Sans Fallback"/>
                <a:cs typeface="Droid Sans Fallback"/>
              </a:rPr>
              <a:t>年</a:t>
            </a:r>
            <a:r>
              <a:rPr lang="en-US" altLang="ja-JP" spc="-5" dirty="0">
                <a:solidFill>
                  <a:srgbClr val="404040"/>
                </a:solidFill>
                <a:latin typeface="Arial"/>
                <a:cs typeface="Arial"/>
              </a:rPr>
              <a:t>3</a:t>
            </a:r>
            <a:r>
              <a:rPr lang="ja-JP" altLang="en-US" spc="-5" dirty="0">
                <a:solidFill>
                  <a:srgbClr val="404040"/>
                </a:solidFill>
                <a:latin typeface="Droid Sans Fallback"/>
                <a:cs typeface="Droid Sans Fallback"/>
              </a:rPr>
              <a:t>月</a:t>
            </a:r>
            <a:r>
              <a:rPr lang="en-US" altLang="ja-JP" spc="-5" dirty="0">
                <a:solidFill>
                  <a:srgbClr val="404040"/>
                </a:solidFill>
                <a:latin typeface="Arial"/>
                <a:cs typeface="Arial"/>
              </a:rPr>
              <a:t>24</a:t>
            </a:r>
            <a:r>
              <a:rPr lang="ja-JP" altLang="en-US" spc="-140" dirty="0">
                <a:solidFill>
                  <a:srgbClr val="404040"/>
                </a:solidFill>
                <a:latin typeface="Droid Sans Fallback"/>
                <a:cs typeface="Droid Sans Fallback"/>
              </a:rPr>
              <a:t>日運用開始）</a:t>
            </a:r>
            <a:endParaRPr lang="ja-JP" altLang="en-US" dirty="0">
              <a:latin typeface="Droid Sans Fallback"/>
              <a:cs typeface="Droid Sans Fallback"/>
            </a:endParaRPr>
          </a:p>
          <a:p>
            <a:pPr marL="12700">
              <a:lnSpc>
                <a:spcPct val="100000"/>
              </a:lnSpc>
              <a:spcBef>
                <a:spcPts val="380"/>
              </a:spcBef>
            </a:pPr>
            <a:r>
              <a:rPr lang="ja-JP" altLang="en-US" spc="-10" dirty="0">
                <a:solidFill>
                  <a:srgbClr val="404040"/>
                </a:solidFill>
                <a:latin typeface="Droid Sans Fallback"/>
                <a:cs typeface="Droid Sans Fallback"/>
              </a:rPr>
              <a:t>台東区上野</a:t>
            </a:r>
            <a:r>
              <a:rPr lang="en-US" altLang="ja-JP" spc="-10" dirty="0">
                <a:solidFill>
                  <a:srgbClr val="404040"/>
                </a:solidFill>
                <a:latin typeface="Arial"/>
                <a:cs typeface="Arial"/>
              </a:rPr>
              <a:t>2</a:t>
            </a:r>
            <a:r>
              <a:rPr lang="ja-JP" altLang="en-US" spc="-5" dirty="0">
                <a:solidFill>
                  <a:srgbClr val="404040"/>
                </a:solidFill>
                <a:latin typeface="Droid Sans Fallback"/>
                <a:cs typeface="Droid Sans Fallback"/>
              </a:rPr>
              <a:t>丁</a:t>
            </a:r>
            <a:r>
              <a:rPr lang="ja-JP" altLang="en-US" spc="-10" dirty="0">
                <a:solidFill>
                  <a:srgbClr val="404040"/>
                </a:solidFill>
                <a:latin typeface="Droid Sans Fallback"/>
                <a:cs typeface="Droid Sans Fallback"/>
              </a:rPr>
              <a:t>目</a:t>
            </a:r>
            <a:r>
              <a:rPr lang="ja-JP" altLang="en-US" spc="-5" dirty="0">
                <a:solidFill>
                  <a:srgbClr val="404040"/>
                </a:solidFill>
                <a:latin typeface="Droid Sans Fallback"/>
                <a:cs typeface="Droid Sans Fallback"/>
              </a:rPr>
              <a:t>地</a:t>
            </a:r>
            <a:r>
              <a:rPr lang="ja-JP" altLang="en-US" spc="-10" dirty="0">
                <a:solidFill>
                  <a:srgbClr val="404040"/>
                </a:solidFill>
                <a:latin typeface="Droid Sans Fallback"/>
                <a:cs typeface="Droid Sans Fallback"/>
              </a:rPr>
              <a:t>区</a:t>
            </a:r>
            <a:r>
              <a:rPr lang="ja-JP" altLang="en-US" spc="-805" dirty="0">
                <a:solidFill>
                  <a:srgbClr val="404040"/>
                </a:solidFill>
                <a:latin typeface="Droid Sans Fallback"/>
                <a:cs typeface="Droid Sans Fallback"/>
              </a:rPr>
              <a:t>（</a:t>
            </a:r>
            <a:r>
              <a:rPr lang="ja-JP" altLang="en-US" spc="-5" dirty="0">
                <a:solidFill>
                  <a:srgbClr val="404040"/>
                </a:solidFill>
                <a:latin typeface="Droid Sans Fallback"/>
                <a:cs typeface="Droid Sans Fallback"/>
              </a:rPr>
              <a:t>平</a:t>
            </a:r>
            <a:r>
              <a:rPr lang="ja-JP" altLang="en-US" spc="-10" dirty="0">
                <a:solidFill>
                  <a:srgbClr val="404040"/>
                </a:solidFill>
                <a:latin typeface="Droid Sans Fallback"/>
                <a:cs typeface="Droid Sans Fallback"/>
              </a:rPr>
              <a:t>成</a:t>
            </a:r>
            <a:r>
              <a:rPr lang="en-US" altLang="ja-JP" spc="-10" dirty="0">
                <a:solidFill>
                  <a:srgbClr val="404040"/>
                </a:solidFill>
                <a:latin typeface="Arial"/>
                <a:cs typeface="Arial"/>
              </a:rPr>
              <a:t>18</a:t>
            </a:r>
            <a:r>
              <a:rPr lang="ja-JP" altLang="en-US" spc="-10" dirty="0">
                <a:solidFill>
                  <a:srgbClr val="404040"/>
                </a:solidFill>
                <a:latin typeface="Droid Sans Fallback"/>
                <a:cs typeface="Droid Sans Fallback"/>
              </a:rPr>
              <a:t>年</a:t>
            </a:r>
            <a:r>
              <a:rPr lang="en-US" altLang="ja-JP" spc="-10" dirty="0">
                <a:solidFill>
                  <a:srgbClr val="404040"/>
                </a:solidFill>
                <a:latin typeface="Arial"/>
                <a:cs typeface="Arial"/>
              </a:rPr>
              <a:t>2</a:t>
            </a:r>
            <a:r>
              <a:rPr lang="ja-JP" altLang="en-US" spc="-10" dirty="0">
                <a:solidFill>
                  <a:srgbClr val="404040"/>
                </a:solidFill>
                <a:latin typeface="Droid Sans Fallback"/>
                <a:cs typeface="Droid Sans Fallback"/>
              </a:rPr>
              <a:t>月</a:t>
            </a:r>
            <a:r>
              <a:rPr lang="en-US" altLang="ja-JP" spc="-10" dirty="0">
                <a:solidFill>
                  <a:srgbClr val="404040"/>
                </a:solidFill>
                <a:latin typeface="Arial"/>
                <a:cs typeface="Arial"/>
              </a:rPr>
              <a:t>15</a:t>
            </a:r>
            <a:r>
              <a:rPr lang="ja-JP" altLang="en-US" spc="-140" dirty="0">
                <a:solidFill>
                  <a:srgbClr val="404040"/>
                </a:solidFill>
                <a:latin typeface="Droid Sans Fallback"/>
                <a:cs typeface="Droid Sans Fallback"/>
              </a:rPr>
              <a:t>日運用開始）</a:t>
            </a:r>
            <a:endParaRPr lang="ja-JP" altLang="en-US" dirty="0">
              <a:latin typeface="Droid Sans Fallback"/>
              <a:cs typeface="Droid Sans Fallback"/>
            </a:endParaRPr>
          </a:p>
          <a:p>
            <a:pPr marL="12700" marR="318770">
              <a:lnSpc>
                <a:spcPct val="120000"/>
              </a:lnSpc>
              <a:spcBef>
                <a:spcPts val="5"/>
              </a:spcBef>
              <a:tabLst>
                <a:tab pos="2179955" algn="l"/>
              </a:tabLst>
            </a:pPr>
            <a:r>
              <a:rPr lang="ja-JP" altLang="en-US" spc="-105" dirty="0">
                <a:solidFill>
                  <a:srgbClr val="404040"/>
                </a:solidFill>
                <a:latin typeface="Droid Sans Fallback"/>
                <a:cs typeface="Droid Sans Fallback"/>
              </a:rPr>
              <a:t>港区六本木地区（</a:t>
            </a:r>
            <a:r>
              <a:rPr lang="ja-JP" altLang="en-US" spc="-5" dirty="0">
                <a:solidFill>
                  <a:srgbClr val="404040"/>
                </a:solidFill>
                <a:latin typeface="Droid Sans Fallback"/>
                <a:cs typeface="Droid Sans Fallback"/>
              </a:rPr>
              <a:t>平成</a:t>
            </a:r>
            <a:r>
              <a:rPr lang="en-US" altLang="ja-JP" spc="-5" dirty="0">
                <a:solidFill>
                  <a:srgbClr val="404040"/>
                </a:solidFill>
                <a:latin typeface="Arial"/>
                <a:cs typeface="Arial"/>
              </a:rPr>
              <a:t>19</a:t>
            </a:r>
            <a:r>
              <a:rPr lang="ja-JP" altLang="en-US" spc="-5" dirty="0">
                <a:solidFill>
                  <a:srgbClr val="404040"/>
                </a:solidFill>
                <a:latin typeface="Droid Sans Fallback"/>
                <a:cs typeface="Droid Sans Fallback"/>
              </a:rPr>
              <a:t>年</a:t>
            </a:r>
            <a:r>
              <a:rPr lang="en-US" altLang="ja-JP" spc="-5" dirty="0">
                <a:solidFill>
                  <a:srgbClr val="404040"/>
                </a:solidFill>
                <a:latin typeface="Arial"/>
                <a:cs typeface="Arial"/>
              </a:rPr>
              <a:t>3</a:t>
            </a:r>
            <a:r>
              <a:rPr lang="ja-JP" altLang="en-US" spc="-5" dirty="0">
                <a:solidFill>
                  <a:srgbClr val="404040"/>
                </a:solidFill>
                <a:latin typeface="Droid Sans Fallback"/>
                <a:cs typeface="Droid Sans Fallback"/>
              </a:rPr>
              <a:t>月</a:t>
            </a:r>
            <a:r>
              <a:rPr lang="en-US" altLang="ja-JP" spc="-5" dirty="0">
                <a:solidFill>
                  <a:srgbClr val="404040"/>
                </a:solidFill>
                <a:latin typeface="Arial"/>
                <a:cs typeface="Arial"/>
              </a:rPr>
              <a:t>20</a:t>
            </a:r>
            <a:r>
              <a:rPr lang="ja-JP" altLang="en-US" spc="-140" dirty="0">
                <a:solidFill>
                  <a:srgbClr val="404040"/>
                </a:solidFill>
                <a:latin typeface="Droid Sans Fallback"/>
                <a:cs typeface="Droid Sans Fallback"/>
              </a:rPr>
              <a:t>日運用開始）</a:t>
            </a:r>
            <a:endParaRPr lang="en-US" altLang="ja-JP" spc="-140" dirty="0">
              <a:solidFill>
                <a:srgbClr val="404040"/>
              </a:solidFill>
              <a:latin typeface="Droid Sans Fallback"/>
              <a:cs typeface="Droid Sans Fallback"/>
            </a:endParaRPr>
          </a:p>
          <a:p>
            <a:pPr marL="12700" marR="318770">
              <a:lnSpc>
                <a:spcPct val="120000"/>
              </a:lnSpc>
              <a:spcBef>
                <a:spcPts val="5"/>
              </a:spcBef>
              <a:tabLst>
                <a:tab pos="2179955" algn="l"/>
              </a:tabLst>
            </a:pPr>
            <a:r>
              <a:rPr lang="ja-JP" altLang="en-US" spc="-140" dirty="0">
                <a:solidFill>
                  <a:srgbClr val="404040"/>
                </a:solidFill>
                <a:latin typeface="Droid Sans Fallback"/>
                <a:cs typeface="Droid Sans Fallback"/>
              </a:rPr>
              <a:t> </a:t>
            </a:r>
            <a:r>
              <a:rPr lang="ja-JP" altLang="en-US" spc="-95" dirty="0">
                <a:solidFill>
                  <a:srgbClr val="404040"/>
                </a:solidFill>
                <a:latin typeface="Droid Sans Fallback"/>
                <a:cs typeface="Droid Sans Fallback"/>
              </a:rPr>
              <a:t>墨田区錦糸町地区（</a:t>
            </a:r>
            <a:r>
              <a:rPr lang="ja-JP" altLang="en-US" spc="-5" dirty="0">
                <a:solidFill>
                  <a:srgbClr val="404040"/>
                </a:solidFill>
                <a:latin typeface="Droid Sans Fallback"/>
                <a:cs typeface="Droid Sans Fallback"/>
              </a:rPr>
              <a:t>平成</a:t>
            </a:r>
            <a:r>
              <a:rPr lang="en-US" altLang="ja-JP" spc="-5" dirty="0">
                <a:solidFill>
                  <a:srgbClr val="404040"/>
                </a:solidFill>
                <a:latin typeface="Arial"/>
                <a:cs typeface="Arial"/>
              </a:rPr>
              <a:t>25</a:t>
            </a:r>
            <a:r>
              <a:rPr lang="ja-JP" altLang="en-US" spc="-5" dirty="0">
                <a:solidFill>
                  <a:srgbClr val="404040"/>
                </a:solidFill>
                <a:latin typeface="Droid Sans Fallback"/>
                <a:cs typeface="Droid Sans Fallback"/>
              </a:rPr>
              <a:t>年</a:t>
            </a:r>
            <a:r>
              <a:rPr lang="en-US" altLang="ja-JP" spc="-5" dirty="0">
                <a:solidFill>
                  <a:srgbClr val="404040"/>
                </a:solidFill>
                <a:latin typeface="Arial"/>
                <a:cs typeface="Arial"/>
              </a:rPr>
              <a:t>3</a:t>
            </a:r>
            <a:r>
              <a:rPr lang="ja-JP" altLang="en-US" spc="-5" dirty="0">
                <a:solidFill>
                  <a:srgbClr val="404040"/>
                </a:solidFill>
                <a:latin typeface="Droid Sans Fallback"/>
                <a:cs typeface="Droid Sans Fallback"/>
              </a:rPr>
              <a:t>月</a:t>
            </a:r>
            <a:r>
              <a:rPr lang="en-US" altLang="ja-JP" spc="-5" dirty="0">
                <a:solidFill>
                  <a:srgbClr val="404040"/>
                </a:solidFill>
                <a:latin typeface="Arial"/>
                <a:cs typeface="Arial"/>
              </a:rPr>
              <a:t>23</a:t>
            </a:r>
            <a:r>
              <a:rPr lang="ja-JP" altLang="en-US" spc="-125" dirty="0">
                <a:solidFill>
                  <a:srgbClr val="404040"/>
                </a:solidFill>
                <a:latin typeface="Droid Sans Fallback"/>
                <a:cs typeface="Droid Sans Fallback"/>
              </a:rPr>
              <a:t>日運用開始）</a:t>
            </a:r>
            <a:endParaRPr lang="en-US" altLang="ja-JP" spc="-125" dirty="0">
              <a:solidFill>
                <a:srgbClr val="404040"/>
              </a:solidFill>
              <a:latin typeface="Droid Sans Fallback"/>
              <a:cs typeface="Droid Sans Fallback"/>
            </a:endParaRPr>
          </a:p>
          <a:p>
            <a:pPr marL="12700" marR="318770">
              <a:lnSpc>
                <a:spcPct val="120000"/>
              </a:lnSpc>
              <a:spcBef>
                <a:spcPts val="5"/>
              </a:spcBef>
              <a:tabLst>
                <a:tab pos="2179955" algn="l"/>
              </a:tabLst>
            </a:pPr>
            <a:r>
              <a:rPr lang="ja-JP" altLang="en-US" spc="-5" dirty="0">
                <a:solidFill>
                  <a:srgbClr val="404040"/>
                </a:solidFill>
                <a:latin typeface="Droid Sans Fallback"/>
                <a:cs typeface="Droid Sans Fallback"/>
              </a:rPr>
              <a:t>世田谷区上祖師谷地区	</a:t>
            </a:r>
            <a:r>
              <a:rPr lang="en-US" altLang="ja-JP" spc="-5" dirty="0">
                <a:solidFill>
                  <a:srgbClr val="404040"/>
                </a:solidFill>
                <a:latin typeface="Arial"/>
                <a:cs typeface="Arial"/>
              </a:rPr>
              <a:t>10</a:t>
            </a:r>
            <a:r>
              <a:rPr lang="ja-JP" altLang="en-US" spc="-5" dirty="0">
                <a:solidFill>
                  <a:srgbClr val="404040"/>
                </a:solidFill>
                <a:latin typeface="Droid Sans Fallback"/>
                <a:cs typeface="Droid Sans Fallback"/>
              </a:rPr>
              <a:t>基</a:t>
            </a:r>
            <a:endParaRPr lang="ja-JP" altLang="en-US" dirty="0">
              <a:latin typeface="Droid Sans Fallback"/>
              <a:cs typeface="Droid Sans Fallback"/>
            </a:endParaRPr>
          </a:p>
          <a:p>
            <a:pPr marL="12700">
              <a:lnSpc>
                <a:spcPct val="100000"/>
              </a:lnSpc>
              <a:spcBef>
                <a:spcPts val="384"/>
              </a:spcBef>
              <a:tabLst>
                <a:tab pos="1772920" algn="l"/>
              </a:tabLst>
            </a:pPr>
            <a:r>
              <a:rPr lang="ja-JP" altLang="en-US" spc="-5" dirty="0">
                <a:solidFill>
                  <a:srgbClr val="404040"/>
                </a:solidFill>
                <a:latin typeface="Droid Sans Fallback"/>
                <a:cs typeface="Droid Sans Fallback"/>
              </a:rPr>
              <a:t>町田市原町田地区	</a:t>
            </a:r>
            <a:r>
              <a:rPr lang="en-US" altLang="ja-JP" spc="-5" dirty="0">
                <a:solidFill>
                  <a:srgbClr val="404040"/>
                </a:solidFill>
                <a:latin typeface="Arial"/>
                <a:cs typeface="Arial"/>
              </a:rPr>
              <a:t>15</a:t>
            </a:r>
            <a:r>
              <a:rPr lang="ja-JP" altLang="en-US" spc="-5" dirty="0">
                <a:solidFill>
                  <a:srgbClr val="404040"/>
                </a:solidFill>
                <a:latin typeface="Droid Sans Fallback"/>
                <a:cs typeface="Droid Sans Fallback"/>
              </a:rPr>
              <a:t>基</a:t>
            </a:r>
            <a:endParaRPr lang="ja-JP" altLang="en-US" dirty="0">
              <a:latin typeface="Droid Sans Fallback"/>
              <a:cs typeface="Droid Sans Fallback"/>
            </a:endParaRPr>
          </a:p>
          <a:p>
            <a:pPr marL="12700">
              <a:lnSpc>
                <a:spcPct val="100000"/>
              </a:lnSpc>
              <a:spcBef>
                <a:spcPts val="380"/>
              </a:spcBef>
              <a:tabLst>
                <a:tab pos="1772920" algn="l"/>
              </a:tabLst>
            </a:pPr>
            <a:r>
              <a:rPr lang="ja-JP" altLang="en-US" spc="-10" dirty="0">
                <a:solidFill>
                  <a:srgbClr val="404040"/>
                </a:solidFill>
                <a:latin typeface="Droid Sans Fallback"/>
                <a:cs typeface="Droid Sans Fallback"/>
              </a:rPr>
              <a:t>墨田区東向島地</a:t>
            </a:r>
            <a:r>
              <a:rPr lang="ja-JP" altLang="en-US" spc="-5" dirty="0">
                <a:solidFill>
                  <a:srgbClr val="404040"/>
                </a:solidFill>
                <a:latin typeface="Droid Sans Fallback"/>
                <a:cs typeface="Droid Sans Fallback"/>
              </a:rPr>
              <a:t>区</a:t>
            </a:r>
            <a:r>
              <a:rPr lang="ja-JP" altLang="en-US" dirty="0">
                <a:solidFill>
                  <a:srgbClr val="404040"/>
                </a:solidFill>
                <a:latin typeface="Droid Sans Fallback"/>
                <a:cs typeface="Droid Sans Fallback"/>
              </a:rPr>
              <a:t>	</a:t>
            </a:r>
            <a:r>
              <a:rPr lang="en-US" altLang="ja-JP" spc="-10" dirty="0">
                <a:solidFill>
                  <a:srgbClr val="404040"/>
                </a:solidFill>
                <a:latin typeface="Arial"/>
                <a:cs typeface="Arial"/>
              </a:rPr>
              <a:t>13</a:t>
            </a:r>
            <a:r>
              <a:rPr lang="ja-JP" altLang="en-US" spc="-5" dirty="0">
                <a:solidFill>
                  <a:srgbClr val="404040"/>
                </a:solidFill>
                <a:latin typeface="Droid Sans Fallback"/>
                <a:cs typeface="Droid Sans Fallback"/>
              </a:rPr>
              <a:t>基</a:t>
            </a:r>
            <a:endParaRPr lang="ja-JP" altLang="en-US" dirty="0">
              <a:latin typeface="Droid Sans Fallback"/>
              <a:cs typeface="Droid Sans Fallback"/>
            </a:endParaRPr>
          </a:p>
          <a:p>
            <a:pPr marL="12700" marR="2051050">
              <a:lnSpc>
                <a:spcPct val="120000"/>
              </a:lnSpc>
              <a:spcBef>
                <a:spcPts val="5"/>
              </a:spcBef>
              <a:tabLst>
                <a:tab pos="2089785" algn="l"/>
                <a:tab pos="2179955" algn="l"/>
              </a:tabLst>
            </a:pPr>
            <a:r>
              <a:rPr lang="ja-JP" altLang="en-US" spc="-5" dirty="0">
                <a:solidFill>
                  <a:srgbClr val="404040"/>
                </a:solidFill>
                <a:latin typeface="Droid Sans Fallback"/>
                <a:cs typeface="Droid Sans Fallback"/>
              </a:rPr>
              <a:t>江東区塩</a:t>
            </a:r>
            <a:r>
              <a:rPr lang="ja-JP" altLang="en-US" spc="-10" dirty="0">
                <a:solidFill>
                  <a:srgbClr val="404040"/>
                </a:solidFill>
                <a:latin typeface="Droid Sans Fallback"/>
                <a:cs typeface="Droid Sans Fallback"/>
              </a:rPr>
              <a:t>浜</a:t>
            </a:r>
            <a:r>
              <a:rPr lang="en-US" altLang="ja-JP" spc="-5" dirty="0">
                <a:solidFill>
                  <a:srgbClr val="404040"/>
                </a:solidFill>
                <a:latin typeface="Arial"/>
                <a:cs typeface="Arial"/>
              </a:rPr>
              <a:t>2</a:t>
            </a:r>
            <a:r>
              <a:rPr lang="ja-JP" altLang="en-US" spc="-5" dirty="0">
                <a:solidFill>
                  <a:srgbClr val="404040"/>
                </a:solidFill>
                <a:latin typeface="Droid Sans Fallback"/>
                <a:cs typeface="Droid Sans Fallback"/>
              </a:rPr>
              <a:t>丁目地区	</a:t>
            </a:r>
            <a:r>
              <a:rPr lang="en-US" altLang="ja-JP" spc="-5" dirty="0">
                <a:solidFill>
                  <a:srgbClr val="404040"/>
                </a:solidFill>
                <a:latin typeface="Arial"/>
                <a:cs typeface="Arial"/>
              </a:rPr>
              <a:t>5</a:t>
            </a:r>
            <a:r>
              <a:rPr lang="ja-JP" altLang="en-US" spc="-5" dirty="0">
                <a:solidFill>
                  <a:srgbClr val="404040"/>
                </a:solidFill>
                <a:latin typeface="Droid Sans Fallback"/>
                <a:cs typeface="Droid Sans Fallback"/>
              </a:rPr>
              <a:t>基</a:t>
            </a:r>
            <a:endParaRPr lang="en-US" altLang="ja-JP" spc="-5" dirty="0">
              <a:solidFill>
                <a:srgbClr val="404040"/>
              </a:solidFill>
              <a:latin typeface="Droid Sans Fallback"/>
              <a:cs typeface="Droid Sans Fallback"/>
            </a:endParaRPr>
          </a:p>
          <a:p>
            <a:pPr marL="12700" marR="2051050">
              <a:lnSpc>
                <a:spcPct val="120000"/>
              </a:lnSpc>
              <a:spcBef>
                <a:spcPts val="5"/>
              </a:spcBef>
              <a:tabLst>
                <a:tab pos="2089785" algn="l"/>
                <a:tab pos="2179955" algn="l"/>
              </a:tabLst>
            </a:pPr>
            <a:r>
              <a:rPr lang="ja-JP" altLang="en-US" spc="-5" dirty="0">
                <a:solidFill>
                  <a:srgbClr val="404040"/>
                </a:solidFill>
                <a:latin typeface="Droid Sans Fallback"/>
                <a:cs typeface="Droid Sans Fallback"/>
              </a:rPr>
              <a:t>武蔵村山市緑が丘地区</a:t>
            </a:r>
            <a:r>
              <a:rPr lang="ja-JP" altLang="en-US" dirty="0">
                <a:solidFill>
                  <a:srgbClr val="404040"/>
                </a:solidFill>
                <a:latin typeface="Droid Sans Fallback"/>
                <a:cs typeface="Droid Sans Fallback"/>
              </a:rPr>
              <a:t>	</a:t>
            </a:r>
            <a:r>
              <a:rPr lang="en-US" altLang="ja-JP" spc="-5" dirty="0">
                <a:solidFill>
                  <a:srgbClr val="404040"/>
                </a:solidFill>
                <a:latin typeface="Arial"/>
                <a:cs typeface="Arial"/>
              </a:rPr>
              <a:t>5</a:t>
            </a:r>
            <a:r>
              <a:rPr lang="ja-JP" altLang="en-US" spc="-5" dirty="0">
                <a:solidFill>
                  <a:srgbClr val="404040"/>
                </a:solidFill>
                <a:latin typeface="Droid Sans Fallback"/>
                <a:cs typeface="Droid Sans Fallback"/>
              </a:rPr>
              <a:t>基</a:t>
            </a:r>
            <a:endParaRPr lang="en-US" altLang="ja-JP" spc="-5" dirty="0">
              <a:solidFill>
                <a:srgbClr val="404040"/>
              </a:solidFill>
              <a:latin typeface="Droid Sans Fallback"/>
              <a:cs typeface="Droid Sans Fallback"/>
            </a:endParaRPr>
          </a:p>
          <a:p>
            <a:pPr marL="12700" marR="2051050">
              <a:lnSpc>
                <a:spcPct val="120000"/>
              </a:lnSpc>
              <a:spcBef>
                <a:spcPts val="5"/>
              </a:spcBef>
              <a:tabLst>
                <a:tab pos="2089785" algn="l"/>
                <a:tab pos="2179955" algn="l"/>
              </a:tabLst>
            </a:pPr>
            <a:endParaRPr lang="en-US" altLang="ja-JP" dirty="0">
              <a:latin typeface="Droid Sans Fallback"/>
              <a:cs typeface="Droid Sans Fallback"/>
            </a:endParaRPr>
          </a:p>
          <a:p>
            <a:pPr marL="12700" marR="2051050">
              <a:lnSpc>
                <a:spcPct val="120000"/>
              </a:lnSpc>
              <a:spcBef>
                <a:spcPts val="5"/>
              </a:spcBef>
              <a:tabLst>
                <a:tab pos="2089785" algn="l"/>
                <a:tab pos="2179955" algn="l"/>
              </a:tabLst>
            </a:pPr>
            <a:r>
              <a:rPr lang="ja-JP" altLang="en-US" dirty="0">
                <a:latin typeface="Droid Sans Fallback"/>
                <a:cs typeface="Droid Sans Fallback"/>
                <a:hlinkClick r:id="rId2" action="ppaction://hlinkfile"/>
              </a:rPr>
              <a:t>今や総数の把握は困難</a:t>
            </a:r>
            <a:endParaRPr lang="ja-JP" altLang="en-US" dirty="0">
              <a:latin typeface="Droid Sans Fallback"/>
              <a:cs typeface="Droid Sans Fallback"/>
            </a:endParaRPr>
          </a:p>
          <a:p>
            <a:endParaRPr kumimoji="1" lang="ja-JP" altLang="en-US" dirty="0"/>
          </a:p>
        </p:txBody>
      </p:sp>
      <p:sp>
        <p:nvSpPr>
          <p:cNvPr id="4" name="object 23">
            <a:extLst>
              <a:ext uri="{FF2B5EF4-FFF2-40B4-BE49-F238E27FC236}">
                <a16:creationId xmlns:a16="http://schemas.microsoft.com/office/drawing/2014/main" id="{F0397630-D2BD-4CBF-A115-CA90CD794A80}"/>
              </a:ext>
            </a:extLst>
          </p:cNvPr>
          <p:cNvSpPr/>
          <p:nvPr/>
        </p:nvSpPr>
        <p:spPr>
          <a:xfrm>
            <a:off x="8542020" y="1431797"/>
            <a:ext cx="2811780" cy="4162044"/>
          </a:xfrm>
          <a:prstGeom prst="rect">
            <a:avLst/>
          </a:prstGeom>
          <a:blipFill>
            <a:blip r:embed="rId3" cstate="print"/>
            <a:stretch>
              <a:fillRect/>
            </a:stretch>
          </a:blipFill>
        </p:spPr>
        <p:txBody>
          <a:bodyPr wrap="square" lIns="0" tIns="0" rIns="0" bIns="0" rtlCol="0"/>
          <a:lstStyle/>
          <a:p>
            <a:endParaRPr/>
          </a:p>
        </p:txBody>
      </p:sp>
      <p:sp>
        <p:nvSpPr>
          <p:cNvPr id="5" name="object 25">
            <a:extLst>
              <a:ext uri="{FF2B5EF4-FFF2-40B4-BE49-F238E27FC236}">
                <a16:creationId xmlns:a16="http://schemas.microsoft.com/office/drawing/2014/main" id="{F79818E7-8D5F-4FBC-BBDB-E82A0D5A3D1D}"/>
              </a:ext>
            </a:extLst>
          </p:cNvPr>
          <p:cNvSpPr/>
          <p:nvPr/>
        </p:nvSpPr>
        <p:spPr>
          <a:xfrm>
            <a:off x="7082028" y="3938778"/>
            <a:ext cx="1046988" cy="1438656"/>
          </a:xfrm>
          <a:prstGeom prst="rect">
            <a:avLst/>
          </a:prstGeom>
          <a:blipFill>
            <a:blip r:embed="rId4" cstate="print"/>
            <a:stretch>
              <a:fillRect/>
            </a:stretch>
          </a:blipFill>
        </p:spPr>
        <p:txBody>
          <a:bodyPr wrap="square" lIns="0" tIns="0" rIns="0" bIns="0" rtlCol="0"/>
          <a:lstStyle/>
          <a:p>
            <a:endParaRPr/>
          </a:p>
        </p:txBody>
      </p:sp>
      <p:sp>
        <p:nvSpPr>
          <p:cNvPr id="6" name="正方形/長方形 5">
            <a:extLst>
              <a:ext uri="{FF2B5EF4-FFF2-40B4-BE49-F238E27FC236}">
                <a16:creationId xmlns:a16="http://schemas.microsoft.com/office/drawing/2014/main" id="{83FB1CD0-9179-4399-BF23-C572390F6B11}"/>
              </a:ext>
            </a:extLst>
          </p:cNvPr>
          <p:cNvSpPr/>
          <p:nvPr/>
        </p:nvSpPr>
        <p:spPr>
          <a:xfrm>
            <a:off x="5890260" y="5846544"/>
            <a:ext cx="6096000" cy="646331"/>
          </a:xfrm>
          <a:prstGeom prst="rect">
            <a:avLst/>
          </a:prstGeom>
        </p:spPr>
        <p:txBody>
          <a:bodyPr>
            <a:spAutoFit/>
          </a:bodyPr>
          <a:lstStyle/>
          <a:p>
            <a:r>
              <a:rPr lang="en-US" altLang="ja-JP" u="sng" dirty="0">
                <a:solidFill>
                  <a:srgbClr val="009999"/>
                </a:solidFill>
                <a:uFill>
                  <a:solidFill>
                    <a:srgbClr val="009999"/>
                  </a:solidFill>
                </a:uFill>
                <a:latin typeface="Arial"/>
                <a:cs typeface="Arial"/>
                <a:hlinkClick r:id="rId5"/>
              </a:rPr>
              <a:t>http:</a:t>
            </a:r>
            <a:r>
              <a:rPr lang="en-US" altLang="ja-JP" u="sng" spc="-10" dirty="0">
                <a:solidFill>
                  <a:srgbClr val="009999"/>
                </a:solidFill>
                <a:uFill>
                  <a:solidFill>
                    <a:srgbClr val="009999"/>
                  </a:solidFill>
                </a:uFill>
                <a:latin typeface="Arial"/>
                <a:cs typeface="Arial"/>
                <a:hlinkClick r:id="rId5"/>
              </a:rPr>
              <a:t>/</a:t>
            </a:r>
            <a:r>
              <a:rPr lang="en-US" altLang="ja-JP" u="sng" dirty="0">
                <a:solidFill>
                  <a:srgbClr val="009999"/>
                </a:solidFill>
                <a:uFill>
                  <a:solidFill>
                    <a:srgbClr val="009999"/>
                  </a:solidFill>
                </a:uFill>
                <a:latin typeface="Arial"/>
                <a:cs typeface="Arial"/>
                <a:hlinkClick r:id="rId5"/>
              </a:rPr>
              <a:t>/</a:t>
            </a:r>
            <a:r>
              <a:rPr lang="en-US" altLang="ja-JP" u="sng" spc="-20" dirty="0">
                <a:solidFill>
                  <a:srgbClr val="009999"/>
                </a:solidFill>
                <a:uFill>
                  <a:solidFill>
                    <a:srgbClr val="009999"/>
                  </a:solidFill>
                </a:uFill>
                <a:latin typeface="Arial"/>
                <a:cs typeface="Arial"/>
                <a:hlinkClick r:id="rId5"/>
              </a:rPr>
              <a:t>ww</a:t>
            </a:r>
            <a:r>
              <a:rPr lang="en-US" altLang="ja-JP" u="sng" spc="-90" dirty="0">
                <a:solidFill>
                  <a:srgbClr val="009999"/>
                </a:solidFill>
                <a:uFill>
                  <a:solidFill>
                    <a:srgbClr val="009999"/>
                  </a:solidFill>
                </a:uFill>
                <a:latin typeface="Arial"/>
                <a:cs typeface="Arial"/>
                <a:hlinkClick r:id="rId5"/>
              </a:rPr>
              <a:t>w</a:t>
            </a:r>
            <a:r>
              <a:rPr lang="en-US" altLang="ja-JP" u="sng" dirty="0">
                <a:solidFill>
                  <a:srgbClr val="009999"/>
                </a:solidFill>
                <a:uFill>
                  <a:solidFill>
                    <a:srgbClr val="009999"/>
                  </a:solidFill>
                </a:uFill>
                <a:latin typeface="Arial"/>
                <a:cs typeface="Arial"/>
                <a:hlinkClick r:id="rId5"/>
              </a:rPr>
              <a:t>.keishic</a:t>
            </a:r>
            <a:r>
              <a:rPr lang="en-US" altLang="ja-JP" u="sng" spc="-15" dirty="0">
                <a:solidFill>
                  <a:srgbClr val="009999"/>
                </a:solidFill>
                <a:uFill>
                  <a:solidFill>
                    <a:srgbClr val="009999"/>
                  </a:solidFill>
                </a:uFill>
                <a:latin typeface="Arial"/>
                <a:cs typeface="Arial"/>
                <a:hlinkClick r:id="rId5"/>
              </a:rPr>
              <a:t>h</a:t>
            </a:r>
            <a:r>
              <a:rPr lang="en-US" altLang="ja-JP" u="sng" dirty="0">
                <a:solidFill>
                  <a:srgbClr val="009999"/>
                </a:solidFill>
                <a:uFill>
                  <a:solidFill>
                    <a:srgbClr val="009999"/>
                  </a:solidFill>
                </a:uFill>
                <a:latin typeface="Arial"/>
                <a:cs typeface="Arial"/>
                <a:hlinkClick r:id="rId5"/>
              </a:rPr>
              <a:t>o</a:t>
            </a:r>
            <a:r>
              <a:rPr lang="en-US" altLang="ja-JP" u="sng" spc="-10" dirty="0">
                <a:solidFill>
                  <a:srgbClr val="009999"/>
                </a:solidFill>
                <a:uFill>
                  <a:solidFill>
                    <a:srgbClr val="009999"/>
                  </a:solidFill>
                </a:uFill>
                <a:latin typeface="Arial"/>
                <a:cs typeface="Arial"/>
                <a:hlinkClick r:id="rId5"/>
              </a:rPr>
              <a:t>.m</a:t>
            </a:r>
            <a:r>
              <a:rPr lang="en-US" altLang="ja-JP" u="sng" dirty="0">
                <a:solidFill>
                  <a:srgbClr val="009999"/>
                </a:solidFill>
                <a:uFill>
                  <a:solidFill>
                    <a:srgbClr val="009999"/>
                  </a:solidFill>
                </a:uFill>
                <a:latin typeface="Arial"/>
                <a:cs typeface="Arial"/>
                <a:hlinkClick r:id="rId5"/>
              </a:rPr>
              <a:t>e</a:t>
            </a:r>
            <a:r>
              <a:rPr lang="en-US" altLang="ja-JP" u="sng" spc="-10" dirty="0">
                <a:solidFill>
                  <a:srgbClr val="009999"/>
                </a:solidFill>
                <a:uFill>
                  <a:solidFill>
                    <a:srgbClr val="009999"/>
                  </a:solidFill>
                </a:uFill>
                <a:latin typeface="Arial"/>
                <a:cs typeface="Arial"/>
                <a:hlinkClick r:id="rId5"/>
              </a:rPr>
              <a:t>t</a:t>
            </a:r>
            <a:r>
              <a:rPr lang="en-US" altLang="ja-JP" u="sng" dirty="0">
                <a:solidFill>
                  <a:srgbClr val="009999"/>
                </a:solidFill>
                <a:uFill>
                  <a:solidFill>
                    <a:srgbClr val="009999"/>
                  </a:solidFill>
                </a:uFill>
                <a:latin typeface="Arial"/>
                <a:cs typeface="Arial"/>
                <a:hlinkClick r:id="rId5"/>
              </a:rPr>
              <a:t>r</a:t>
            </a:r>
            <a:r>
              <a:rPr lang="en-US" altLang="ja-JP" u="sng" spc="-15" dirty="0">
                <a:solidFill>
                  <a:srgbClr val="009999"/>
                </a:solidFill>
                <a:uFill>
                  <a:solidFill>
                    <a:srgbClr val="009999"/>
                  </a:solidFill>
                </a:uFill>
                <a:latin typeface="Arial"/>
                <a:cs typeface="Arial"/>
                <a:hlinkClick r:id="rId5"/>
              </a:rPr>
              <a:t>o</a:t>
            </a:r>
            <a:r>
              <a:rPr lang="en-US" altLang="ja-JP" u="sng" dirty="0">
                <a:solidFill>
                  <a:srgbClr val="009999"/>
                </a:solidFill>
                <a:uFill>
                  <a:solidFill>
                    <a:srgbClr val="009999"/>
                  </a:solidFill>
                </a:uFill>
                <a:latin typeface="Arial"/>
                <a:cs typeface="Arial"/>
                <a:hlinkClick r:id="rId5"/>
              </a:rPr>
              <a:t>.</a:t>
            </a:r>
            <a:r>
              <a:rPr lang="en-US" altLang="ja-JP" u="sng" spc="-10" dirty="0">
                <a:solidFill>
                  <a:srgbClr val="009999"/>
                </a:solidFill>
                <a:uFill>
                  <a:solidFill>
                    <a:srgbClr val="009999"/>
                  </a:solidFill>
                </a:uFill>
                <a:latin typeface="Arial"/>
                <a:cs typeface="Arial"/>
                <a:hlinkClick r:id="rId5"/>
              </a:rPr>
              <a:t>t</a:t>
            </a:r>
            <a:r>
              <a:rPr lang="en-US" altLang="ja-JP" u="sng" spc="-15" dirty="0">
                <a:solidFill>
                  <a:srgbClr val="009999"/>
                </a:solidFill>
                <a:uFill>
                  <a:solidFill>
                    <a:srgbClr val="009999"/>
                  </a:solidFill>
                </a:uFill>
                <a:latin typeface="Arial"/>
                <a:cs typeface="Arial"/>
                <a:hlinkClick r:id="rId5"/>
              </a:rPr>
              <a:t>o</a:t>
            </a:r>
            <a:r>
              <a:rPr lang="en-US" altLang="ja-JP" u="sng" dirty="0">
                <a:solidFill>
                  <a:srgbClr val="009999"/>
                </a:solidFill>
                <a:uFill>
                  <a:solidFill>
                    <a:srgbClr val="009999"/>
                  </a:solidFill>
                </a:uFill>
                <a:latin typeface="Arial"/>
                <a:cs typeface="Arial"/>
                <a:hlinkClick r:id="rId5"/>
              </a:rPr>
              <a:t>k</a:t>
            </a:r>
            <a:r>
              <a:rPr lang="en-US" altLang="ja-JP" u="sng" spc="-20" dirty="0">
                <a:solidFill>
                  <a:srgbClr val="009999"/>
                </a:solidFill>
                <a:uFill>
                  <a:solidFill>
                    <a:srgbClr val="009999"/>
                  </a:solidFill>
                </a:uFill>
                <a:latin typeface="Arial"/>
                <a:cs typeface="Arial"/>
                <a:hlinkClick r:id="rId5"/>
              </a:rPr>
              <a:t>y</a:t>
            </a:r>
            <a:r>
              <a:rPr lang="en-US" altLang="ja-JP" u="sng" dirty="0">
                <a:solidFill>
                  <a:srgbClr val="009999"/>
                </a:solidFill>
                <a:uFill>
                  <a:solidFill>
                    <a:srgbClr val="009999"/>
                  </a:solidFill>
                </a:uFill>
                <a:latin typeface="Arial"/>
                <a:cs typeface="Arial"/>
                <a:hlinkClick r:id="rId5"/>
              </a:rPr>
              <a:t>o.jp</a:t>
            </a:r>
            <a:r>
              <a:rPr lang="en-US" altLang="ja-JP" u="sng" spc="-10" dirty="0">
                <a:solidFill>
                  <a:srgbClr val="009999"/>
                </a:solidFill>
                <a:uFill>
                  <a:solidFill>
                    <a:srgbClr val="009999"/>
                  </a:solidFill>
                </a:uFill>
                <a:latin typeface="Arial"/>
                <a:cs typeface="Arial"/>
                <a:hlinkClick r:id="rId5"/>
              </a:rPr>
              <a:t>/k</a:t>
            </a:r>
            <a:r>
              <a:rPr lang="en-US" altLang="ja-JP" u="sng" dirty="0">
                <a:solidFill>
                  <a:srgbClr val="009999"/>
                </a:solidFill>
                <a:uFill>
                  <a:solidFill>
                    <a:srgbClr val="009999"/>
                  </a:solidFill>
                </a:uFill>
                <a:latin typeface="Arial"/>
                <a:cs typeface="Arial"/>
                <a:hlinkClick r:id="rId5"/>
              </a:rPr>
              <a:t>u</a:t>
            </a:r>
            <a:r>
              <a:rPr lang="en-US" altLang="ja-JP" u="sng" spc="-15" dirty="0">
                <a:solidFill>
                  <a:srgbClr val="009999"/>
                </a:solidFill>
                <a:uFill>
                  <a:solidFill>
                    <a:srgbClr val="009999"/>
                  </a:solidFill>
                </a:uFill>
                <a:latin typeface="Arial"/>
                <a:cs typeface="Arial"/>
                <a:hlinkClick r:id="rId5"/>
              </a:rPr>
              <a:t>r</a:t>
            </a:r>
            <a:r>
              <a:rPr lang="en-US" altLang="ja-JP" u="sng" dirty="0">
                <a:solidFill>
                  <a:srgbClr val="009999"/>
                </a:solidFill>
                <a:uFill>
                  <a:solidFill>
                    <a:srgbClr val="009999"/>
                  </a:solidFill>
                </a:uFill>
                <a:latin typeface="Arial"/>
                <a:cs typeface="Arial"/>
                <a:hlinkClick r:id="rId5"/>
              </a:rPr>
              <a:t>a</a:t>
            </a:r>
            <a:r>
              <a:rPr lang="en-US" altLang="ja-JP" u="sng" spc="-10" dirty="0">
                <a:solidFill>
                  <a:srgbClr val="009999"/>
                </a:solidFill>
                <a:uFill>
                  <a:solidFill>
                    <a:srgbClr val="009999"/>
                  </a:solidFill>
                </a:uFill>
                <a:latin typeface="Arial"/>
                <a:cs typeface="Arial"/>
                <a:hlinkClick r:id="rId5"/>
              </a:rPr>
              <a:t>s</a:t>
            </a:r>
            <a:r>
              <a:rPr lang="en-US" altLang="ja-JP" u="sng" dirty="0">
                <a:solidFill>
                  <a:srgbClr val="009999"/>
                </a:solidFill>
                <a:uFill>
                  <a:solidFill>
                    <a:srgbClr val="009999"/>
                  </a:solidFill>
                </a:uFill>
                <a:latin typeface="Arial"/>
                <a:cs typeface="Arial"/>
                <a:hlinkClick r:id="rId5"/>
              </a:rPr>
              <a:t>hi</a:t>
            </a:r>
            <a:r>
              <a:rPr lang="en-US" altLang="ja-JP" u="sng" spc="-10" dirty="0">
                <a:solidFill>
                  <a:srgbClr val="009999"/>
                </a:solidFill>
                <a:uFill>
                  <a:solidFill>
                    <a:srgbClr val="009999"/>
                  </a:solidFill>
                </a:uFill>
                <a:latin typeface="Arial"/>
                <a:cs typeface="Arial"/>
                <a:hlinkClick r:id="rId5"/>
              </a:rPr>
              <a:t>/</a:t>
            </a:r>
            <a:r>
              <a:rPr lang="en-US" altLang="ja-JP" u="sng" dirty="0">
                <a:solidFill>
                  <a:srgbClr val="009999"/>
                </a:solidFill>
                <a:uFill>
                  <a:solidFill>
                    <a:srgbClr val="009999"/>
                  </a:solidFill>
                </a:uFill>
                <a:latin typeface="Arial"/>
                <a:cs typeface="Arial"/>
                <a:hlinkClick r:id="rId5"/>
              </a:rPr>
              <a:t>a</a:t>
            </a:r>
            <a:r>
              <a:rPr lang="en-US" altLang="ja-JP" u="sng" spc="-15" dirty="0">
                <a:solidFill>
                  <a:srgbClr val="009999"/>
                </a:solidFill>
                <a:uFill>
                  <a:solidFill>
                    <a:srgbClr val="009999"/>
                  </a:solidFill>
                </a:uFill>
                <a:latin typeface="Arial"/>
                <a:cs typeface="Arial"/>
                <a:hlinkClick r:id="rId5"/>
              </a:rPr>
              <a:t>n</a:t>
            </a:r>
            <a:r>
              <a:rPr lang="en-US" altLang="ja-JP" u="sng" dirty="0">
                <a:solidFill>
                  <a:srgbClr val="009999"/>
                </a:solidFill>
                <a:uFill>
                  <a:solidFill>
                    <a:srgbClr val="009999"/>
                  </a:solidFill>
                </a:uFill>
                <a:latin typeface="Arial"/>
                <a:cs typeface="Arial"/>
                <a:hlinkClick r:id="rId5"/>
              </a:rPr>
              <a:t>z</a:t>
            </a:r>
            <a:r>
              <a:rPr lang="en-US" altLang="ja-JP" u="sng" spc="-15" dirty="0">
                <a:solidFill>
                  <a:srgbClr val="009999"/>
                </a:solidFill>
                <a:uFill>
                  <a:solidFill>
                    <a:srgbClr val="009999"/>
                  </a:solidFill>
                </a:uFill>
                <a:latin typeface="Arial"/>
                <a:cs typeface="Arial"/>
                <a:hlinkClick r:id="rId5"/>
              </a:rPr>
              <a:t>e</a:t>
            </a:r>
            <a:r>
              <a:rPr lang="en-US" altLang="ja-JP" u="sng" dirty="0">
                <a:solidFill>
                  <a:srgbClr val="009999"/>
                </a:solidFill>
                <a:uFill>
                  <a:solidFill>
                    <a:srgbClr val="009999"/>
                  </a:solidFill>
                </a:uFill>
                <a:latin typeface="Arial"/>
                <a:cs typeface="Arial"/>
                <a:hlinkClick r:id="rId5"/>
              </a:rPr>
              <a:t>n</a:t>
            </a:r>
            <a:r>
              <a:rPr lang="en-US" altLang="ja-JP" u="sng" spc="-10" dirty="0">
                <a:solidFill>
                  <a:srgbClr val="009999"/>
                </a:solidFill>
                <a:uFill>
                  <a:solidFill>
                    <a:srgbClr val="009999"/>
                  </a:solidFill>
                </a:uFill>
                <a:latin typeface="Arial"/>
                <a:cs typeface="Arial"/>
                <a:hlinkClick r:id="rId5"/>
              </a:rPr>
              <a:t>/</a:t>
            </a:r>
            <a:r>
              <a:rPr lang="en-US" altLang="ja-JP" u="sng" dirty="0">
                <a:solidFill>
                  <a:srgbClr val="009999"/>
                </a:solidFill>
                <a:uFill>
                  <a:solidFill>
                    <a:srgbClr val="009999"/>
                  </a:solidFill>
                </a:uFill>
                <a:latin typeface="Arial"/>
                <a:cs typeface="Arial"/>
                <a:hlinkClick r:id="rId5"/>
              </a:rPr>
              <a:t>a</a:t>
            </a:r>
            <a:r>
              <a:rPr lang="en-US" altLang="ja-JP" u="sng" spc="-15" dirty="0">
                <a:solidFill>
                  <a:srgbClr val="009999"/>
                </a:solidFill>
                <a:uFill>
                  <a:solidFill>
                    <a:srgbClr val="009999"/>
                  </a:solidFill>
                </a:uFill>
                <a:latin typeface="Arial"/>
                <a:cs typeface="Arial"/>
                <a:hlinkClick r:id="rId5"/>
              </a:rPr>
              <a:t>n</a:t>
            </a:r>
            <a:r>
              <a:rPr lang="en-US" altLang="ja-JP" u="sng" dirty="0">
                <a:solidFill>
                  <a:srgbClr val="009999"/>
                </a:solidFill>
                <a:uFill>
                  <a:solidFill>
                    <a:srgbClr val="009999"/>
                  </a:solidFill>
                </a:uFill>
                <a:latin typeface="Arial"/>
                <a:cs typeface="Arial"/>
                <a:hlinkClick r:id="rId5"/>
              </a:rPr>
              <a:t>sh </a:t>
            </a:r>
            <a:r>
              <a:rPr lang="en-US" altLang="ja-JP" dirty="0">
                <a:solidFill>
                  <a:srgbClr val="009999"/>
                </a:solidFill>
                <a:latin typeface="Arial"/>
                <a:cs typeface="Arial"/>
                <a:hlinkClick r:id="rId5"/>
              </a:rPr>
              <a:t> </a:t>
            </a:r>
            <a:r>
              <a:rPr lang="en-US" altLang="ja-JP" u="sng" spc="-5" dirty="0">
                <a:solidFill>
                  <a:srgbClr val="009999"/>
                </a:solidFill>
                <a:uFill>
                  <a:solidFill>
                    <a:srgbClr val="009999"/>
                  </a:solidFill>
                </a:uFill>
                <a:latin typeface="Arial"/>
                <a:cs typeface="Arial"/>
                <a:hlinkClick r:id="rId5"/>
              </a:rPr>
              <a:t>in/</a:t>
            </a:r>
            <a:r>
              <a:rPr lang="en-US" altLang="ja-JP" u="sng" spc="-5" dirty="0" err="1">
                <a:solidFill>
                  <a:srgbClr val="009999"/>
                </a:solidFill>
                <a:uFill>
                  <a:solidFill>
                    <a:srgbClr val="009999"/>
                  </a:solidFill>
                </a:uFill>
                <a:latin typeface="Arial"/>
                <a:cs typeface="Arial"/>
                <a:hlinkClick r:id="rId5"/>
              </a:rPr>
              <a:t>spbohan.images</a:t>
            </a:r>
            <a:r>
              <a:rPr lang="en-US" altLang="ja-JP" u="sng" spc="-5" dirty="0">
                <a:solidFill>
                  <a:srgbClr val="009999"/>
                </a:solidFill>
                <a:uFill>
                  <a:solidFill>
                    <a:srgbClr val="009999"/>
                  </a:solidFill>
                </a:uFill>
                <a:latin typeface="Arial"/>
                <a:cs typeface="Arial"/>
                <a:hlinkClick r:id="rId5"/>
              </a:rPr>
              <a:t>/gaito_camera.png</a:t>
            </a:r>
            <a:endParaRPr lang="ja-JP" altLang="en-US" dirty="0"/>
          </a:p>
        </p:txBody>
      </p:sp>
    </p:spTree>
    <p:extLst>
      <p:ext uri="{BB962C8B-B14F-4D97-AF65-F5344CB8AC3E}">
        <p14:creationId xmlns:p14="http://schemas.microsoft.com/office/powerpoint/2010/main" val="250094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8E2E9-EDB7-4FB9-B54B-D9792F2238D8}"/>
              </a:ext>
            </a:extLst>
          </p:cNvPr>
          <p:cNvSpPr>
            <a:spLocks noGrp="1"/>
          </p:cNvSpPr>
          <p:nvPr>
            <p:ph type="title"/>
          </p:nvPr>
        </p:nvSpPr>
        <p:spPr/>
        <p:txBody>
          <a:bodyPr/>
          <a:lstStyle/>
          <a:p>
            <a:r>
              <a:rPr lang="ja-JP" altLang="en-US" dirty="0"/>
              <a:t>コンビニでの証明書の発行</a:t>
            </a:r>
            <a:endParaRPr kumimoji="1" lang="ja-JP" altLang="en-US" dirty="0"/>
          </a:p>
        </p:txBody>
      </p:sp>
      <p:sp>
        <p:nvSpPr>
          <p:cNvPr id="3" name="コンテンツ プレースホルダー 2">
            <a:extLst>
              <a:ext uri="{FF2B5EF4-FFF2-40B4-BE49-F238E27FC236}">
                <a16:creationId xmlns:a16="http://schemas.microsoft.com/office/drawing/2014/main" id="{13A23F37-06F9-4230-8DF4-26BA02A58EEE}"/>
              </a:ext>
            </a:extLst>
          </p:cNvPr>
          <p:cNvSpPr>
            <a:spLocks noGrp="1"/>
          </p:cNvSpPr>
          <p:nvPr>
            <p:ph idx="1"/>
          </p:nvPr>
        </p:nvSpPr>
        <p:spPr/>
        <p:txBody>
          <a:bodyPr/>
          <a:lstStyle/>
          <a:p>
            <a:pPr marL="67310">
              <a:lnSpc>
                <a:spcPct val="100000"/>
              </a:lnSpc>
              <a:spcBef>
                <a:spcPts val="1019"/>
              </a:spcBef>
            </a:pPr>
            <a:r>
              <a:rPr lang="ja-JP" altLang="en-US" spc="-409" dirty="0">
                <a:solidFill>
                  <a:srgbClr val="404040"/>
                </a:solidFill>
                <a:latin typeface="Droid Sans Fallback"/>
                <a:cs typeface="Droid Sans Fallback"/>
              </a:rPr>
              <a:t>コンビニ各社</a:t>
            </a:r>
            <a:endParaRPr lang="ja-JP" altLang="en-US" dirty="0">
              <a:latin typeface="Droid Sans Fallback"/>
              <a:cs typeface="Droid Sans Fallback"/>
            </a:endParaRPr>
          </a:p>
          <a:p>
            <a:pPr marL="12700" marR="5080" indent="54610">
              <a:lnSpc>
                <a:spcPts val="3690"/>
              </a:lnSpc>
              <a:spcBef>
                <a:spcPts val="1170"/>
              </a:spcBef>
            </a:pPr>
            <a:r>
              <a:rPr lang="ja-JP" altLang="en-US" spc="5" dirty="0">
                <a:solidFill>
                  <a:srgbClr val="404040"/>
                </a:solidFill>
                <a:latin typeface="Droid Sans Fallback"/>
                <a:cs typeface="Droid Sans Fallback"/>
              </a:rPr>
              <a:t>住民票の</a:t>
            </a:r>
            <a:r>
              <a:rPr lang="ja-JP" altLang="en-US" spc="-10" dirty="0">
                <a:solidFill>
                  <a:srgbClr val="404040"/>
                </a:solidFill>
                <a:latin typeface="Droid Sans Fallback"/>
                <a:cs typeface="Droid Sans Fallback"/>
              </a:rPr>
              <a:t>写</a:t>
            </a:r>
            <a:r>
              <a:rPr lang="ja-JP" altLang="en-US" spc="-910" dirty="0">
                <a:solidFill>
                  <a:srgbClr val="404040"/>
                </a:solidFill>
                <a:latin typeface="Droid Sans Fallback"/>
                <a:cs typeface="Droid Sans Fallback"/>
              </a:rPr>
              <a:t>し、</a:t>
            </a:r>
            <a:r>
              <a:rPr lang="ja-JP" altLang="en-US" spc="5" dirty="0">
                <a:solidFill>
                  <a:srgbClr val="404040"/>
                </a:solidFill>
                <a:latin typeface="Droid Sans Fallback"/>
                <a:cs typeface="Droid Sans Fallback"/>
              </a:rPr>
              <a:t>印鑑登録</a:t>
            </a:r>
            <a:r>
              <a:rPr lang="ja-JP" altLang="en-US" spc="-10" dirty="0">
                <a:solidFill>
                  <a:srgbClr val="404040"/>
                </a:solidFill>
                <a:latin typeface="Droid Sans Fallback"/>
                <a:cs typeface="Droid Sans Fallback"/>
              </a:rPr>
              <a:t>証</a:t>
            </a:r>
            <a:r>
              <a:rPr lang="ja-JP" altLang="en-US" spc="5" dirty="0">
                <a:solidFill>
                  <a:srgbClr val="404040"/>
                </a:solidFill>
                <a:latin typeface="Droid Sans Fallback"/>
                <a:cs typeface="Droid Sans Fallback"/>
              </a:rPr>
              <a:t>明</a:t>
            </a:r>
            <a:r>
              <a:rPr lang="ja-JP" altLang="en-US" spc="-15" dirty="0">
                <a:solidFill>
                  <a:srgbClr val="404040"/>
                </a:solidFill>
                <a:latin typeface="Droid Sans Fallback"/>
                <a:cs typeface="Droid Sans Fallback"/>
              </a:rPr>
              <a:t>書</a:t>
            </a:r>
            <a:r>
              <a:rPr lang="ja-JP" altLang="en-US" spc="-360" dirty="0">
                <a:solidFill>
                  <a:srgbClr val="404040"/>
                </a:solidFill>
                <a:latin typeface="Droid Sans Fallback"/>
                <a:cs typeface="Droid Sans Fallback"/>
              </a:rPr>
              <a:t>、戸</a:t>
            </a:r>
            <a:r>
              <a:rPr lang="ja-JP" altLang="en-US" spc="-365" dirty="0">
                <a:solidFill>
                  <a:srgbClr val="404040"/>
                </a:solidFill>
                <a:latin typeface="Droid Sans Fallback"/>
                <a:cs typeface="Droid Sans Fallback"/>
              </a:rPr>
              <a:t>籍</a:t>
            </a:r>
            <a:r>
              <a:rPr lang="ja-JP" altLang="en-US" spc="-10" dirty="0">
                <a:solidFill>
                  <a:srgbClr val="404040"/>
                </a:solidFill>
                <a:latin typeface="Droid Sans Fallback"/>
                <a:cs typeface="Droid Sans Fallback"/>
              </a:rPr>
              <a:t>証</a:t>
            </a:r>
            <a:r>
              <a:rPr lang="ja-JP" altLang="en-US" dirty="0">
                <a:solidFill>
                  <a:srgbClr val="404040"/>
                </a:solidFill>
                <a:latin typeface="Droid Sans Fallback"/>
                <a:cs typeface="Droid Sans Fallback"/>
              </a:rPr>
              <a:t>明</a:t>
            </a:r>
            <a:r>
              <a:rPr lang="ja-JP" altLang="en-US" spc="-315" dirty="0">
                <a:solidFill>
                  <a:srgbClr val="404040"/>
                </a:solidFill>
                <a:latin typeface="Droid Sans Fallback"/>
                <a:cs typeface="Droid Sans Fallback"/>
              </a:rPr>
              <a:t>書、納税証明書など</a:t>
            </a:r>
            <a:endParaRPr lang="ja-JP" altLang="en-US" dirty="0">
              <a:latin typeface="Droid Sans Fallback"/>
              <a:cs typeface="Droid Sans Fallback"/>
            </a:endParaRPr>
          </a:p>
          <a:p>
            <a:pPr marL="67310">
              <a:lnSpc>
                <a:spcPct val="100000"/>
              </a:lnSpc>
              <a:spcBef>
                <a:spcPts val="665"/>
              </a:spcBef>
            </a:pPr>
            <a:r>
              <a:rPr lang="ja-JP" altLang="en-US" spc="-415" dirty="0">
                <a:solidFill>
                  <a:srgbClr val="404040"/>
                </a:solidFill>
                <a:latin typeface="Droid Sans Fallback"/>
                <a:cs typeface="Droid Sans Fallback"/>
              </a:rPr>
              <a:t>マイナンバーを利用</a:t>
            </a:r>
            <a:endParaRPr lang="ja-JP" altLang="en-US" dirty="0">
              <a:latin typeface="Droid Sans Fallback"/>
              <a:cs typeface="Droid Sans Fallback"/>
            </a:endParaRPr>
          </a:p>
          <a:p>
            <a:endParaRPr kumimoji="1" lang="ja-JP" altLang="en-US" dirty="0"/>
          </a:p>
        </p:txBody>
      </p:sp>
      <p:pic>
        <p:nvPicPr>
          <p:cNvPr id="5" name="図 4">
            <a:extLst>
              <a:ext uri="{FF2B5EF4-FFF2-40B4-BE49-F238E27FC236}">
                <a16:creationId xmlns:a16="http://schemas.microsoft.com/office/drawing/2014/main" id="{B986A10B-C216-4E90-BDDD-1A45EA454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229" y="3429000"/>
            <a:ext cx="2285571" cy="1643221"/>
          </a:xfrm>
          <a:prstGeom prst="rect">
            <a:avLst/>
          </a:prstGeom>
        </p:spPr>
      </p:pic>
      <p:sp>
        <p:nvSpPr>
          <p:cNvPr id="6" name="正方形/長方形 5">
            <a:extLst>
              <a:ext uri="{FF2B5EF4-FFF2-40B4-BE49-F238E27FC236}">
                <a16:creationId xmlns:a16="http://schemas.microsoft.com/office/drawing/2014/main" id="{B31D02D6-DDBB-4C98-AFA8-BAAA0CC32AF7}"/>
              </a:ext>
            </a:extLst>
          </p:cNvPr>
          <p:cNvSpPr/>
          <p:nvPr/>
        </p:nvSpPr>
        <p:spPr>
          <a:xfrm>
            <a:off x="7014210" y="5277992"/>
            <a:ext cx="6096000" cy="851515"/>
          </a:xfrm>
          <a:prstGeom prst="rect">
            <a:avLst/>
          </a:prstGeom>
        </p:spPr>
        <p:txBody>
          <a:bodyPr>
            <a:spAutoFit/>
          </a:bodyPr>
          <a:lstStyle/>
          <a:p>
            <a:pPr marL="12700">
              <a:lnSpc>
                <a:spcPts val="1639"/>
              </a:lnSpc>
            </a:pPr>
            <a:r>
              <a:rPr lang="nl-NL" altLang="ja-JP" u="sng" spc="-10" dirty="0">
                <a:solidFill>
                  <a:srgbClr val="009999"/>
                </a:solidFill>
                <a:uFill>
                  <a:solidFill>
                    <a:srgbClr val="009999"/>
                  </a:solidFill>
                </a:uFill>
                <a:latin typeface="Arial"/>
                <a:cs typeface="Arial"/>
                <a:hlinkClick r:id="rId3"/>
              </a:rPr>
              <a:t>http://www.sej.co.jp/mngdbps/_template_/_user_</a:t>
            </a:r>
            <a:endParaRPr lang="nl-NL" altLang="ja-JP" dirty="0">
              <a:latin typeface="Arial"/>
              <a:cs typeface="Arial"/>
            </a:endParaRPr>
          </a:p>
          <a:p>
            <a:pPr marL="12700" marR="43180">
              <a:lnSpc>
                <a:spcPct val="100000"/>
              </a:lnSpc>
            </a:pPr>
            <a:r>
              <a:rPr lang="nl-NL" altLang="ja-JP" u="sng" spc="-5" dirty="0">
                <a:solidFill>
                  <a:srgbClr val="009999"/>
                </a:solidFill>
                <a:uFill>
                  <a:solidFill>
                    <a:srgbClr val="009999"/>
                  </a:solidFill>
                </a:uFill>
                <a:latin typeface="Arial"/>
                <a:cs typeface="Arial"/>
                <a:hlinkClick r:id="rId4"/>
              </a:rPr>
              <a:t>/_SITE_/localhost/_res/images/services/mcopy_ </a:t>
            </a:r>
            <a:r>
              <a:rPr lang="nl-NL" altLang="ja-JP" spc="-5" dirty="0">
                <a:solidFill>
                  <a:srgbClr val="009999"/>
                </a:solidFill>
                <a:latin typeface="Arial"/>
                <a:cs typeface="Arial"/>
                <a:hlinkClick r:id="rId4"/>
              </a:rPr>
              <a:t> </a:t>
            </a:r>
            <a:r>
              <a:rPr lang="nl-NL" altLang="ja-JP" u="sng" spc="-10" dirty="0">
                <a:solidFill>
                  <a:srgbClr val="009999"/>
                </a:solidFill>
                <a:uFill>
                  <a:solidFill>
                    <a:srgbClr val="009999"/>
                  </a:solidFill>
                </a:uFill>
                <a:latin typeface="Arial"/>
                <a:cs typeface="Arial"/>
                <a:hlinkClick r:id="rId4"/>
              </a:rPr>
              <a:t>153x110.jpg</a:t>
            </a:r>
            <a:endParaRPr lang="nl-NL" altLang="ja-JP" dirty="0">
              <a:latin typeface="Arial"/>
              <a:cs typeface="Arial"/>
            </a:endParaRPr>
          </a:p>
        </p:txBody>
      </p:sp>
    </p:spTree>
    <p:extLst>
      <p:ext uri="{BB962C8B-B14F-4D97-AF65-F5344CB8AC3E}">
        <p14:creationId xmlns:p14="http://schemas.microsoft.com/office/powerpoint/2010/main" val="77874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164A5-9C94-46B5-9545-5FC67854A931}"/>
              </a:ext>
            </a:extLst>
          </p:cNvPr>
          <p:cNvSpPr>
            <a:spLocks noGrp="1"/>
          </p:cNvSpPr>
          <p:nvPr>
            <p:ph type="title"/>
          </p:nvPr>
        </p:nvSpPr>
        <p:spPr/>
        <p:txBody>
          <a:bodyPr/>
          <a:lstStyle/>
          <a:p>
            <a:r>
              <a:rPr lang="ja-JP" altLang="en-US" dirty="0"/>
              <a:t>税金のネットバンキン</a:t>
            </a:r>
            <a:r>
              <a:rPr lang="ja-JP" altLang="en-US" spc="-15" dirty="0"/>
              <a:t>グ</a:t>
            </a:r>
            <a:r>
              <a:rPr lang="ja-JP" altLang="en-US" dirty="0"/>
              <a:t>での</a:t>
            </a:r>
            <a:r>
              <a:rPr lang="ja-JP" altLang="en-US" spc="-15" dirty="0"/>
              <a:t>支</a:t>
            </a:r>
            <a:r>
              <a:rPr lang="ja-JP" altLang="en-US" dirty="0"/>
              <a:t>払い</a:t>
            </a:r>
            <a:endParaRPr kumimoji="1" lang="ja-JP" altLang="en-US" dirty="0"/>
          </a:p>
        </p:txBody>
      </p:sp>
      <p:sp>
        <p:nvSpPr>
          <p:cNvPr id="3" name="コンテンツ プレースホルダー 2">
            <a:extLst>
              <a:ext uri="{FF2B5EF4-FFF2-40B4-BE49-F238E27FC236}">
                <a16:creationId xmlns:a16="http://schemas.microsoft.com/office/drawing/2014/main" id="{E06E3674-0395-4E77-B5A6-6F500D38C1C8}"/>
              </a:ext>
            </a:extLst>
          </p:cNvPr>
          <p:cNvSpPr>
            <a:spLocks noGrp="1"/>
          </p:cNvSpPr>
          <p:nvPr>
            <p:ph idx="1"/>
          </p:nvPr>
        </p:nvSpPr>
        <p:spPr/>
        <p:txBody>
          <a:bodyPr/>
          <a:lstStyle/>
          <a:p>
            <a:pPr marL="12700">
              <a:lnSpc>
                <a:spcPct val="100000"/>
              </a:lnSpc>
              <a:spcBef>
                <a:spcPts val="105"/>
              </a:spcBef>
            </a:pPr>
            <a:r>
              <a:rPr lang="ja-JP" altLang="en-US" spc="-20" dirty="0">
                <a:solidFill>
                  <a:srgbClr val="404040"/>
                </a:solidFill>
                <a:latin typeface="Droid Sans Fallback"/>
                <a:cs typeface="Droid Sans Fallback"/>
              </a:rPr>
              <a:t>税金や年金（掛金）の支払い</a:t>
            </a:r>
            <a:endParaRPr lang="ja-JP" altLang="en-US" sz="3600" dirty="0">
              <a:latin typeface="Times New Roman"/>
              <a:cs typeface="Times New Roman"/>
            </a:endParaRPr>
          </a:p>
          <a:p>
            <a:pPr marL="12700" marR="66040">
              <a:lnSpc>
                <a:spcPct val="120000"/>
              </a:lnSpc>
              <a:spcBef>
                <a:spcPts val="5"/>
              </a:spcBef>
            </a:pPr>
            <a:r>
              <a:rPr lang="en-US" altLang="ja-JP" dirty="0">
                <a:solidFill>
                  <a:srgbClr val="404040"/>
                </a:solidFill>
                <a:latin typeface="Arial"/>
                <a:cs typeface="Arial"/>
              </a:rPr>
              <a:t>Pa</a:t>
            </a:r>
            <a:r>
              <a:rPr lang="en-US" altLang="ja-JP" spc="-5" dirty="0">
                <a:solidFill>
                  <a:srgbClr val="404040"/>
                </a:solidFill>
                <a:latin typeface="Arial"/>
                <a:cs typeface="Arial"/>
              </a:rPr>
              <a:t>y</a:t>
            </a:r>
            <a:r>
              <a:rPr lang="en-US" altLang="ja-JP" dirty="0">
                <a:solidFill>
                  <a:srgbClr val="404040"/>
                </a:solidFill>
                <a:latin typeface="Arial"/>
                <a:cs typeface="Arial"/>
              </a:rPr>
              <a:t>-e</a:t>
            </a:r>
            <a:r>
              <a:rPr lang="en-US" altLang="ja-JP" spc="-10" dirty="0">
                <a:solidFill>
                  <a:srgbClr val="404040"/>
                </a:solidFill>
                <a:latin typeface="Arial"/>
                <a:cs typeface="Arial"/>
              </a:rPr>
              <a:t>a</a:t>
            </a:r>
            <a:r>
              <a:rPr lang="en-US" altLang="ja-JP" dirty="0">
                <a:solidFill>
                  <a:srgbClr val="404040"/>
                </a:solidFill>
                <a:latin typeface="Arial"/>
                <a:cs typeface="Arial"/>
              </a:rPr>
              <a:t>s</a:t>
            </a:r>
            <a:r>
              <a:rPr lang="en-US" altLang="ja-JP" spc="10" dirty="0">
                <a:solidFill>
                  <a:srgbClr val="404040"/>
                </a:solidFill>
                <a:latin typeface="Arial"/>
                <a:cs typeface="Arial"/>
              </a:rPr>
              <a:t>y</a:t>
            </a:r>
            <a:r>
              <a:rPr lang="ja-JP" altLang="en-US" spc="-555" dirty="0">
                <a:solidFill>
                  <a:srgbClr val="404040"/>
                </a:solidFill>
                <a:latin typeface="Droid Sans Fallback"/>
                <a:cs typeface="Droid Sans Fallback"/>
              </a:rPr>
              <a:t>（ペイジ</a:t>
            </a:r>
            <a:r>
              <a:rPr lang="ja-JP" altLang="en-US" spc="-570" dirty="0">
                <a:solidFill>
                  <a:srgbClr val="404040"/>
                </a:solidFill>
                <a:latin typeface="Droid Sans Fallback"/>
                <a:cs typeface="Droid Sans Fallback"/>
              </a:rPr>
              <a:t>ー</a:t>
            </a:r>
            <a:r>
              <a:rPr lang="ja-JP" altLang="en-US" spc="-1010" dirty="0">
                <a:solidFill>
                  <a:srgbClr val="404040"/>
                </a:solidFill>
                <a:latin typeface="Droid Sans Fallback"/>
                <a:cs typeface="Droid Sans Fallback"/>
              </a:rPr>
              <a:t>）</a:t>
            </a:r>
            <a:endParaRPr lang="en-US" altLang="ja-JP" spc="-1010" dirty="0">
              <a:solidFill>
                <a:srgbClr val="404040"/>
              </a:solidFill>
              <a:latin typeface="Droid Sans Fallback"/>
              <a:cs typeface="Droid Sans Fallback"/>
            </a:endParaRPr>
          </a:p>
          <a:p>
            <a:pPr marL="12700" marR="66040">
              <a:lnSpc>
                <a:spcPct val="120000"/>
              </a:lnSpc>
              <a:spcBef>
                <a:spcPts val="5"/>
              </a:spcBef>
            </a:pPr>
            <a:r>
              <a:rPr lang="ja-JP" altLang="en-US" spc="-1010" dirty="0">
                <a:solidFill>
                  <a:srgbClr val="404040"/>
                </a:solidFill>
                <a:latin typeface="Droid Sans Fallback"/>
                <a:cs typeface="Droid Sans Fallback"/>
              </a:rPr>
              <a:t> </a:t>
            </a:r>
            <a:r>
              <a:rPr lang="ja-JP" altLang="en-US" spc="-285" dirty="0">
                <a:solidFill>
                  <a:srgbClr val="404040"/>
                </a:solidFill>
                <a:latin typeface="Droid Sans Fallback"/>
                <a:cs typeface="Droid Sans Fallback"/>
              </a:rPr>
              <a:t>モバイルレジ</a:t>
            </a:r>
            <a:endParaRPr lang="ja-JP" altLang="en-US" dirty="0">
              <a:latin typeface="Droid Sans Fallback"/>
              <a:cs typeface="Droid Sans Fallback"/>
            </a:endParaRPr>
          </a:p>
          <a:p>
            <a:endParaRPr kumimoji="1" lang="ja-JP" altLang="en-US" dirty="0"/>
          </a:p>
        </p:txBody>
      </p:sp>
      <p:sp>
        <p:nvSpPr>
          <p:cNvPr id="4" name="object 17">
            <a:extLst>
              <a:ext uri="{FF2B5EF4-FFF2-40B4-BE49-F238E27FC236}">
                <a16:creationId xmlns:a16="http://schemas.microsoft.com/office/drawing/2014/main" id="{9EBEB8C4-4B92-4603-BD97-134F153AD5A5}"/>
              </a:ext>
            </a:extLst>
          </p:cNvPr>
          <p:cNvSpPr/>
          <p:nvPr/>
        </p:nvSpPr>
        <p:spPr>
          <a:xfrm>
            <a:off x="5984260" y="3127248"/>
            <a:ext cx="5369540" cy="2159508"/>
          </a:xfrm>
          <a:prstGeom prst="rect">
            <a:avLst/>
          </a:prstGeom>
          <a:blipFill>
            <a:blip r:embed="rId2" cstate="print"/>
            <a:stretch>
              <a:fillRect/>
            </a:stretch>
          </a:blipFill>
        </p:spPr>
        <p:txBody>
          <a:bodyPr wrap="square" lIns="0" tIns="0" rIns="0" bIns="0" rtlCol="0"/>
          <a:lstStyle/>
          <a:p>
            <a:endParaRPr/>
          </a:p>
        </p:txBody>
      </p:sp>
      <p:sp>
        <p:nvSpPr>
          <p:cNvPr id="5" name="正方形/長方形 4">
            <a:extLst>
              <a:ext uri="{FF2B5EF4-FFF2-40B4-BE49-F238E27FC236}">
                <a16:creationId xmlns:a16="http://schemas.microsoft.com/office/drawing/2014/main" id="{C8ACE7B6-FD69-4B26-8B68-D98587078AC6}"/>
              </a:ext>
            </a:extLst>
          </p:cNvPr>
          <p:cNvSpPr/>
          <p:nvPr/>
        </p:nvSpPr>
        <p:spPr>
          <a:xfrm>
            <a:off x="6096000" y="5547193"/>
            <a:ext cx="5475858" cy="369332"/>
          </a:xfrm>
          <a:prstGeom prst="rect">
            <a:avLst/>
          </a:prstGeom>
        </p:spPr>
        <p:txBody>
          <a:bodyPr wrap="none">
            <a:spAutoFit/>
          </a:bodyPr>
          <a:lstStyle/>
          <a:p>
            <a:r>
              <a:rPr lang="en-US" altLang="ja-JP" u="sng" spc="-10" dirty="0">
                <a:solidFill>
                  <a:srgbClr val="009999"/>
                </a:solidFill>
                <a:uFill>
                  <a:solidFill>
                    <a:srgbClr val="009999"/>
                  </a:solidFill>
                </a:uFill>
                <a:latin typeface="Arial"/>
                <a:cs typeface="Arial"/>
                <a:hlinkClick r:id="rId3"/>
              </a:rPr>
              <a:t>http://solution.cafis.jp/bc-pay/pc/img/about_img03.gif</a:t>
            </a:r>
            <a:endParaRPr lang="ja-JP" altLang="en-US" dirty="0"/>
          </a:p>
        </p:txBody>
      </p:sp>
    </p:spTree>
    <p:extLst>
      <p:ext uri="{BB962C8B-B14F-4D97-AF65-F5344CB8AC3E}">
        <p14:creationId xmlns:p14="http://schemas.microsoft.com/office/powerpoint/2010/main" val="154490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お金（マネー）の将来</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「仮想通貨（暗号通貨）」については金融・経済分野で紹介、議論するので、ここでは触れない</a:t>
            </a:r>
          </a:p>
        </p:txBody>
      </p:sp>
    </p:spTree>
    <p:extLst>
      <p:ext uri="{BB962C8B-B14F-4D97-AF65-F5344CB8AC3E}">
        <p14:creationId xmlns:p14="http://schemas.microsoft.com/office/powerpoint/2010/main" val="203468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A9B1E2-92F4-4A66-82D2-76D3BB93E6B6}"/>
              </a:ext>
            </a:extLst>
          </p:cNvPr>
          <p:cNvSpPr>
            <a:spLocks noGrp="1"/>
          </p:cNvSpPr>
          <p:nvPr>
            <p:ph type="title"/>
          </p:nvPr>
        </p:nvSpPr>
        <p:spPr/>
        <p:txBody>
          <a:bodyPr/>
          <a:lstStyle/>
          <a:p>
            <a:r>
              <a:rPr lang="ja-JP" altLang="en-US" dirty="0"/>
              <a:t>紙幣・貨幣の電子化</a:t>
            </a:r>
            <a:endParaRPr kumimoji="1" lang="ja-JP" altLang="en-US" dirty="0"/>
          </a:p>
        </p:txBody>
      </p:sp>
      <p:sp>
        <p:nvSpPr>
          <p:cNvPr id="4" name="object 13">
            <a:extLst>
              <a:ext uri="{FF2B5EF4-FFF2-40B4-BE49-F238E27FC236}">
                <a16:creationId xmlns:a16="http://schemas.microsoft.com/office/drawing/2014/main" id="{AD5F41AC-0378-4275-9EF2-325775B1EF7E}"/>
              </a:ext>
            </a:extLst>
          </p:cNvPr>
          <p:cNvSpPr/>
          <p:nvPr/>
        </p:nvSpPr>
        <p:spPr>
          <a:xfrm>
            <a:off x="2343911" y="2097786"/>
            <a:ext cx="2857500" cy="1799844"/>
          </a:xfrm>
          <a:prstGeom prst="rect">
            <a:avLst/>
          </a:prstGeom>
          <a:blipFill>
            <a:blip r:embed="rId2" cstate="print"/>
            <a:stretch>
              <a:fillRect/>
            </a:stretch>
          </a:blipFill>
        </p:spPr>
        <p:txBody>
          <a:bodyPr wrap="square" lIns="0" tIns="0" rIns="0" bIns="0" rtlCol="0"/>
          <a:lstStyle/>
          <a:p>
            <a:endParaRPr/>
          </a:p>
        </p:txBody>
      </p:sp>
      <p:sp>
        <p:nvSpPr>
          <p:cNvPr id="5" name="object 14">
            <a:extLst>
              <a:ext uri="{FF2B5EF4-FFF2-40B4-BE49-F238E27FC236}">
                <a16:creationId xmlns:a16="http://schemas.microsoft.com/office/drawing/2014/main" id="{ECCA45BB-0D22-403E-83AE-0816E038EBC1}"/>
              </a:ext>
            </a:extLst>
          </p:cNvPr>
          <p:cNvSpPr/>
          <p:nvPr/>
        </p:nvSpPr>
        <p:spPr>
          <a:xfrm>
            <a:off x="7095744" y="2253278"/>
            <a:ext cx="2294429" cy="1631618"/>
          </a:xfrm>
          <a:prstGeom prst="rect">
            <a:avLst/>
          </a:prstGeom>
          <a:blipFill>
            <a:blip r:embed="rId3" cstate="print"/>
            <a:stretch>
              <a:fillRect/>
            </a:stretch>
          </a:blipFill>
        </p:spPr>
        <p:txBody>
          <a:bodyPr wrap="square" lIns="0" tIns="0" rIns="0" bIns="0" rtlCol="0"/>
          <a:lstStyle/>
          <a:p>
            <a:endParaRPr/>
          </a:p>
        </p:txBody>
      </p:sp>
      <p:sp>
        <p:nvSpPr>
          <p:cNvPr id="6" name="object 15">
            <a:extLst>
              <a:ext uri="{FF2B5EF4-FFF2-40B4-BE49-F238E27FC236}">
                <a16:creationId xmlns:a16="http://schemas.microsoft.com/office/drawing/2014/main" id="{78603A79-83E7-4ABB-B227-DC68007A6A0C}"/>
              </a:ext>
            </a:extLst>
          </p:cNvPr>
          <p:cNvSpPr txBox="1"/>
          <p:nvPr/>
        </p:nvSpPr>
        <p:spPr>
          <a:xfrm>
            <a:off x="2343912" y="4419854"/>
            <a:ext cx="2536698" cy="764312"/>
          </a:xfrm>
          <a:prstGeom prst="rect">
            <a:avLst/>
          </a:prstGeom>
        </p:spPr>
        <p:txBody>
          <a:bodyPr vert="horz" wrap="square" lIns="0" tIns="12700" rIns="0" bIns="0" rtlCol="0">
            <a:spAutoFit/>
          </a:bodyPr>
          <a:lstStyle/>
          <a:p>
            <a:pPr marL="12700" algn="ctr">
              <a:lnSpc>
                <a:spcPct val="100000"/>
              </a:lnSpc>
              <a:spcBef>
                <a:spcPts val="100"/>
              </a:spcBef>
            </a:pPr>
            <a:r>
              <a:rPr sz="2400" spc="-65" dirty="0" err="1">
                <a:latin typeface="Droid Sans Fallback"/>
                <a:cs typeface="Droid Sans Fallback"/>
              </a:rPr>
              <a:t>物理的なお金</a:t>
            </a:r>
            <a:endParaRPr lang="en-US" altLang="ja-JP" sz="2400" spc="-65" dirty="0">
              <a:latin typeface="Droid Sans Fallback"/>
              <a:cs typeface="Droid Sans Fallback"/>
            </a:endParaRPr>
          </a:p>
          <a:p>
            <a:pPr marL="12700" algn="ctr">
              <a:lnSpc>
                <a:spcPct val="100000"/>
              </a:lnSpc>
              <a:spcBef>
                <a:spcPts val="100"/>
              </a:spcBef>
            </a:pPr>
            <a:r>
              <a:rPr lang="ja-JP" altLang="en-US" sz="2400" dirty="0">
                <a:latin typeface="Droid Sans Fallback"/>
                <a:cs typeface="Droid Sans Fallback"/>
              </a:rPr>
              <a:t>（リアルマネー）</a:t>
            </a:r>
            <a:endParaRPr sz="2400" dirty="0">
              <a:latin typeface="Droid Sans Fallback"/>
              <a:cs typeface="Droid Sans Fallback"/>
            </a:endParaRPr>
          </a:p>
        </p:txBody>
      </p:sp>
      <p:sp>
        <p:nvSpPr>
          <p:cNvPr id="7" name="object 16">
            <a:extLst>
              <a:ext uri="{FF2B5EF4-FFF2-40B4-BE49-F238E27FC236}">
                <a16:creationId xmlns:a16="http://schemas.microsoft.com/office/drawing/2014/main" id="{72BFA38F-74F7-4C92-A052-26B7CC208DC4}"/>
              </a:ext>
            </a:extLst>
          </p:cNvPr>
          <p:cNvSpPr txBox="1"/>
          <p:nvPr/>
        </p:nvSpPr>
        <p:spPr>
          <a:xfrm>
            <a:off x="6633590" y="4391940"/>
            <a:ext cx="3344418" cy="764312"/>
          </a:xfrm>
          <a:prstGeom prst="rect">
            <a:avLst/>
          </a:prstGeom>
        </p:spPr>
        <p:txBody>
          <a:bodyPr vert="horz" wrap="square" lIns="0" tIns="12700" rIns="0" bIns="0" rtlCol="0">
            <a:spAutoFit/>
          </a:bodyPr>
          <a:lstStyle/>
          <a:p>
            <a:pPr marL="12700" algn="ctr">
              <a:lnSpc>
                <a:spcPct val="100000"/>
              </a:lnSpc>
              <a:spcBef>
                <a:spcPts val="100"/>
              </a:spcBef>
            </a:pPr>
            <a:r>
              <a:rPr sz="2400" spc="-65" dirty="0" err="1">
                <a:latin typeface="Droid Sans Fallback"/>
                <a:cs typeface="Droid Sans Fallback"/>
              </a:rPr>
              <a:t>電子的なお金</a:t>
            </a:r>
            <a:endParaRPr lang="en-US" altLang="ja-JP" sz="2400" spc="-65" dirty="0">
              <a:latin typeface="Droid Sans Fallback"/>
              <a:cs typeface="Droid Sans Fallback"/>
            </a:endParaRPr>
          </a:p>
          <a:p>
            <a:pPr marL="12700" algn="ctr">
              <a:lnSpc>
                <a:spcPct val="100000"/>
              </a:lnSpc>
              <a:spcBef>
                <a:spcPts val="100"/>
              </a:spcBef>
            </a:pPr>
            <a:r>
              <a:rPr lang="ja-JP" altLang="en-US" sz="2400" dirty="0">
                <a:latin typeface="Droid Sans Fallback"/>
                <a:cs typeface="Droid Sans Fallback"/>
              </a:rPr>
              <a:t>（バーチャルマネー）</a:t>
            </a:r>
            <a:endParaRPr sz="2400" dirty="0">
              <a:latin typeface="Droid Sans Fallback"/>
              <a:cs typeface="Droid Sans Fallback"/>
            </a:endParaRPr>
          </a:p>
        </p:txBody>
      </p:sp>
      <p:sp>
        <p:nvSpPr>
          <p:cNvPr id="8" name="object 17">
            <a:extLst>
              <a:ext uri="{FF2B5EF4-FFF2-40B4-BE49-F238E27FC236}">
                <a16:creationId xmlns:a16="http://schemas.microsoft.com/office/drawing/2014/main" id="{C3590FEA-2209-4FED-A8B7-579D650671CE}"/>
              </a:ext>
            </a:extLst>
          </p:cNvPr>
          <p:cNvSpPr/>
          <p:nvPr/>
        </p:nvSpPr>
        <p:spPr>
          <a:xfrm>
            <a:off x="5625846" y="2976371"/>
            <a:ext cx="1007744" cy="822960"/>
          </a:xfrm>
          <a:custGeom>
            <a:avLst/>
            <a:gdLst/>
            <a:ahLst/>
            <a:cxnLst/>
            <a:rect l="l" t="t" r="r" b="b"/>
            <a:pathLst>
              <a:path w="1007745" h="822960">
                <a:moveTo>
                  <a:pt x="595883" y="0"/>
                </a:moveTo>
                <a:lnTo>
                  <a:pt x="595883" y="205739"/>
                </a:lnTo>
                <a:lnTo>
                  <a:pt x="0" y="205739"/>
                </a:lnTo>
                <a:lnTo>
                  <a:pt x="0" y="617219"/>
                </a:lnTo>
                <a:lnTo>
                  <a:pt x="595883" y="617219"/>
                </a:lnTo>
                <a:lnTo>
                  <a:pt x="595883" y="822960"/>
                </a:lnTo>
                <a:lnTo>
                  <a:pt x="1007363" y="411480"/>
                </a:lnTo>
                <a:lnTo>
                  <a:pt x="595883" y="0"/>
                </a:lnTo>
                <a:close/>
              </a:path>
            </a:pathLst>
          </a:custGeom>
        </p:spPr>
        <p:style>
          <a:lnRef idx="0">
            <a:schemeClr val="accent4"/>
          </a:lnRef>
          <a:fillRef idx="3">
            <a:schemeClr val="accent4"/>
          </a:fillRef>
          <a:effectRef idx="3">
            <a:schemeClr val="accent4"/>
          </a:effectRef>
          <a:fontRef idx="minor">
            <a:schemeClr val="lt1"/>
          </a:fontRef>
        </p:style>
        <p:txBody>
          <a:bodyPr wrap="square" lIns="0" tIns="0" rIns="0" bIns="0" rtlCol="0"/>
          <a:lstStyle/>
          <a:p>
            <a:endParaRPr/>
          </a:p>
        </p:txBody>
      </p:sp>
    </p:spTree>
    <p:extLst>
      <p:ext uri="{BB962C8B-B14F-4D97-AF65-F5344CB8AC3E}">
        <p14:creationId xmlns:p14="http://schemas.microsoft.com/office/powerpoint/2010/main" val="4002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25B5E-7C84-4607-8CC7-741516F88B4D}"/>
              </a:ext>
            </a:extLst>
          </p:cNvPr>
          <p:cNvSpPr>
            <a:spLocks noGrp="1"/>
          </p:cNvSpPr>
          <p:nvPr>
            <p:ph type="title"/>
          </p:nvPr>
        </p:nvSpPr>
        <p:spPr/>
        <p:txBody>
          <a:bodyPr/>
          <a:lstStyle/>
          <a:p>
            <a:r>
              <a:rPr lang="ja-JP" altLang="en-US" dirty="0"/>
              <a:t>各国の個人決済の状況</a:t>
            </a:r>
            <a:endParaRPr kumimoji="1" lang="ja-JP" altLang="en-US" dirty="0"/>
          </a:p>
        </p:txBody>
      </p:sp>
      <p:sp>
        <p:nvSpPr>
          <p:cNvPr id="3" name="コンテンツ プレースホルダー 2">
            <a:extLst>
              <a:ext uri="{FF2B5EF4-FFF2-40B4-BE49-F238E27FC236}">
                <a16:creationId xmlns:a16="http://schemas.microsoft.com/office/drawing/2014/main" id="{D56F7AF1-E940-469C-A1D4-449325A59FF5}"/>
              </a:ext>
            </a:extLst>
          </p:cNvPr>
          <p:cNvSpPr>
            <a:spLocks noGrp="1"/>
          </p:cNvSpPr>
          <p:nvPr>
            <p:ph idx="1"/>
          </p:nvPr>
        </p:nvSpPr>
        <p:spPr/>
        <p:txBody>
          <a:bodyPr/>
          <a:lstStyle/>
          <a:p>
            <a:r>
              <a:rPr kumimoji="1" lang="ja-JP" altLang="en-US" dirty="0"/>
              <a:t>北欧（スウェーデンやデンマーク）では、電子決済が発達</a:t>
            </a:r>
            <a:endParaRPr kumimoji="1" lang="en-US" altLang="ja-JP" dirty="0"/>
          </a:p>
          <a:p>
            <a:r>
              <a:rPr kumimoji="1" lang="ja-JP" altLang="en-US" dirty="0"/>
              <a:t>その後、中国でもスマホ決済（</a:t>
            </a:r>
            <a:r>
              <a:rPr kumimoji="1" lang="en-US" altLang="ja-JP" dirty="0"/>
              <a:t>QR</a:t>
            </a:r>
            <a:r>
              <a:rPr kumimoji="1" lang="ja-JP" altLang="en-US" dirty="0"/>
              <a:t>コード利用）が急速に発達</a:t>
            </a:r>
          </a:p>
        </p:txBody>
      </p:sp>
      <p:sp>
        <p:nvSpPr>
          <p:cNvPr id="4" name="object 14">
            <a:extLst>
              <a:ext uri="{FF2B5EF4-FFF2-40B4-BE49-F238E27FC236}">
                <a16:creationId xmlns:a16="http://schemas.microsoft.com/office/drawing/2014/main" id="{42F43650-4C80-40A8-BCB1-1B60FFF591BC}"/>
              </a:ext>
            </a:extLst>
          </p:cNvPr>
          <p:cNvSpPr/>
          <p:nvPr/>
        </p:nvSpPr>
        <p:spPr>
          <a:xfrm>
            <a:off x="950975" y="2886455"/>
            <a:ext cx="6252971" cy="3758184"/>
          </a:xfrm>
          <a:prstGeom prst="rect">
            <a:avLst/>
          </a:prstGeom>
          <a:blipFill>
            <a:blip r:embed="rId2" cstate="print"/>
            <a:stretch>
              <a:fillRect/>
            </a:stretch>
          </a:blipFill>
        </p:spPr>
        <p:txBody>
          <a:bodyPr wrap="square" lIns="0" tIns="0" rIns="0" bIns="0" rtlCol="0"/>
          <a:lstStyle/>
          <a:p>
            <a:endParaRPr/>
          </a:p>
        </p:txBody>
      </p:sp>
      <p:sp>
        <p:nvSpPr>
          <p:cNvPr id="5" name="正方形/長方形 4">
            <a:extLst>
              <a:ext uri="{FF2B5EF4-FFF2-40B4-BE49-F238E27FC236}">
                <a16:creationId xmlns:a16="http://schemas.microsoft.com/office/drawing/2014/main" id="{29699CF4-0AD5-4FDB-AB4E-BB016D638CEA}"/>
              </a:ext>
            </a:extLst>
          </p:cNvPr>
          <p:cNvSpPr/>
          <p:nvPr/>
        </p:nvSpPr>
        <p:spPr>
          <a:xfrm>
            <a:off x="7316721" y="6275307"/>
            <a:ext cx="4776564" cy="369332"/>
          </a:xfrm>
          <a:prstGeom prst="rect">
            <a:avLst/>
          </a:prstGeom>
        </p:spPr>
        <p:txBody>
          <a:bodyPr wrap="none">
            <a:spAutoFit/>
          </a:bodyPr>
          <a:lstStyle/>
          <a:p>
            <a:r>
              <a:rPr lang="en-US" altLang="ja-JP" u="sng" spc="-10" dirty="0">
                <a:solidFill>
                  <a:srgbClr val="009999"/>
                </a:solidFill>
                <a:uFill>
                  <a:solidFill>
                    <a:srgbClr val="009999"/>
                  </a:solidFill>
                </a:uFill>
                <a:latin typeface="Arial"/>
                <a:cs typeface="Arial"/>
                <a:hlinkClick r:id="rId3"/>
              </a:rPr>
              <a:t>https://www.nissay.co.jp/enjoy/keizai/85.ht </a:t>
            </a:r>
            <a:r>
              <a:rPr lang="en-US" altLang="ja-JP" spc="-10" dirty="0">
                <a:solidFill>
                  <a:srgbClr val="009999"/>
                </a:solidFill>
                <a:latin typeface="Arial"/>
                <a:cs typeface="Arial"/>
                <a:hlinkClick r:id="rId3"/>
              </a:rPr>
              <a:t> </a:t>
            </a:r>
            <a:r>
              <a:rPr lang="en-US" altLang="ja-JP" u="sng" spc="-5" dirty="0">
                <a:solidFill>
                  <a:srgbClr val="009999"/>
                </a:solidFill>
                <a:uFill>
                  <a:solidFill>
                    <a:srgbClr val="009999"/>
                  </a:solidFill>
                </a:uFill>
                <a:latin typeface="Arial"/>
                <a:cs typeface="Arial"/>
                <a:hlinkClick r:id="rId3"/>
              </a:rPr>
              <a:t>ml</a:t>
            </a:r>
            <a:endParaRPr lang="ja-JP" altLang="en-US" dirty="0"/>
          </a:p>
        </p:txBody>
      </p:sp>
    </p:spTree>
    <p:extLst>
      <p:ext uri="{BB962C8B-B14F-4D97-AF65-F5344CB8AC3E}">
        <p14:creationId xmlns:p14="http://schemas.microsoft.com/office/powerpoint/2010/main" val="345263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2A151-1608-4BCF-9124-7985CDBD5C0A}"/>
              </a:ext>
            </a:extLst>
          </p:cNvPr>
          <p:cNvSpPr>
            <a:spLocks noGrp="1"/>
          </p:cNvSpPr>
          <p:nvPr>
            <p:ph type="title"/>
          </p:nvPr>
        </p:nvSpPr>
        <p:spPr/>
        <p:txBody>
          <a:bodyPr/>
          <a:lstStyle/>
          <a:p>
            <a:r>
              <a:rPr lang="ja-JP" altLang="en-US" dirty="0"/>
              <a:t>貨幣を電子化するメリット</a:t>
            </a:r>
            <a:endParaRPr kumimoji="1" lang="ja-JP" altLang="en-US" dirty="0"/>
          </a:p>
        </p:txBody>
      </p:sp>
      <p:sp>
        <p:nvSpPr>
          <p:cNvPr id="3" name="コンテンツ プレースホルダー 2">
            <a:extLst>
              <a:ext uri="{FF2B5EF4-FFF2-40B4-BE49-F238E27FC236}">
                <a16:creationId xmlns:a16="http://schemas.microsoft.com/office/drawing/2014/main" id="{24C28C81-BD43-4DAE-8B1F-01E6E7EC3635}"/>
              </a:ext>
            </a:extLst>
          </p:cNvPr>
          <p:cNvSpPr>
            <a:spLocks noGrp="1"/>
          </p:cNvSpPr>
          <p:nvPr>
            <p:ph idx="1"/>
          </p:nvPr>
        </p:nvSpPr>
        <p:spPr/>
        <p:txBody>
          <a:bodyPr>
            <a:normAutofit fontScale="77500" lnSpcReduction="20000"/>
          </a:bodyPr>
          <a:lstStyle/>
          <a:p>
            <a:pPr marL="12700">
              <a:lnSpc>
                <a:spcPct val="120000"/>
              </a:lnSpc>
              <a:spcBef>
                <a:spcPts val="790"/>
              </a:spcBef>
            </a:pPr>
            <a:r>
              <a:rPr lang="ja-JP" altLang="en-US" sz="3200" spc="-10" dirty="0">
                <a:solidFill>
                  <a:srgbClr val="404040"/>
                </a:solidFill>
                <a:latin typeface="Droid Sans Fallback"/>
                <a:cs typeface="Droid Sans Fallback"/>
              </a:rPr>
              <a:t>治安の向上</a:t>
            </a:r>
            <a:endParaRPr lang="ja-JP" altLang="en-US" sz="3200" dirty="0">
              <a:latin typeface="Droid Sans Fallback"/>
              <a:cs typeface="Droid Sans Fallback"/>
            </a:endParaRPr>
          </a:p>
          <a:p>
            <a:pPr marL="413384">
              <a:lnSpc>
                <a:spcPct val="120000"/>
              </a:lnSpc>
              <a:spcBef>
                <a:spcPts val="595"/>
              </a:spcBef>
            </a:pPr>
            <a:r>
              <a:rPr lang="ja-JP" altLang="en-US" spc="-190" dirty="0">
                <a:solidFill>
                  <a:srgbClr val="404040"/>
                </a:solidFill>
                <a:latin typeface="Droid Sans Fallback"/>
                <a:cs typeface="Droid Sans Fallback"/>
              </a:rPr>
              <a:t>現金を狙った犯罪が無く</a:t>
            </a:r>
            <a:r>
              <a:rPr lang="ja-JP" altLang="en-US" spc="-200" dirty="0">
                <a:solidFill>
                  <a:srgbClr val="404040"/>
                </a:solidFill>
                <a:latin typeface="Droid Sans Fallback"/>
                <a:cs typeface="Droid Sans Fallback"/>
              </a:rPr>
              <a:t>な</a:t>
            </a:r>
            <a:r>
              <a:rPr lang="ja-JP" altLang="en-US" spc="-575" dirty="0">
                <a:solidFill>
                  <a:srgbClr val="404040"/>
                </a:solidFill>
                <a:latin typeface="Droid Sans Fallback"/>
                <a:cs typeface="Droid Sans Fallback"/>
              </a:rPr>
              <a:t>る</a:t>
            </a:r>
            <a:endParaRPr lang="ja-JP" altLang="en-US" dirty="0">
              <a:latin typeface="Droid Sans Fallback"/>
              <a:cs typeface="Droid Sans Fallback"/>
            </a:endParaRPr>
          </a:p>
          <a:p>
            <a:pPr marL="413384">
              <a:lnSpc>
                <a:spcPct val="120000"/>
              </a:lnSpc>
            </a:pPr>
            <a:r>
              <a:rPr lang="ja-JP" altLang="en-US" spc="-170" dirty="0">
                <a:solidFill>
                  <a:srgbClr val="404040"/>
                </a:solidFill>
                <a:latin typeface="Droid Sans Fallback"/>
                <a:cs typeface="Droid Sans Fallback"/>
              </a:rPr>
              <a:t>ス</a:t>
            </a:r>
            <a:r>
              <a:rPr lang="ja-JP" altLang="en-US" spc="-175" dirty="0">
                <a:solidFill>
                  <a:srgbClr val="404040"/>
                </a:solidFill>
                <a:latin typeface="Droid Sans Fallback"/>
                <a:cs typeface="Droid Sans Fallback"/>
              </a:rPr>
              <a:t>キ</a:t>
            </a:r>
            <a:r>
              <a:rPr lang="ja-JP" altLang="en-US" spc="-565" dirty="0">
                <a:solidFill>
                  <a:srgbClr val="404040"/>
                </a:solidFill>
                <a:latin typeface="Droid Sans Fallback"/>
                <a:cs typeface="Droid Sans Fallback"/>
              </a:rPr>
              <a:t>ミ</a:t>
            </a:r>
            <a:r>
              <a:rPr lang="ja-JP" altLang="en-US" spc="-560" dirty="0">
                <a:solidFill>
                  <a:srgbClr val="404040"/>
                </a:solidFill>
                <a:latin typeface="Droid Sans Fallback"/>
                <a:cs typeface="Droid Sans Fallback"/>
              </a:rPr>
              <a:t>ン</a:t>
            </a:r>
            <a:r>
              <a:rPr lang="ja-JP" altLang="en-US" spc="-130" dirty="0">
                <a:solidFill>
                  <a:srgbClr val="404040"/>
                </a:solidFill>
                <a:latin typeface="Droid Sans Fallback"/>
                <a:cs typeface="Droid Sans Fallback"/>
              </a:rPr>
              <a:t>グ被害などの対策が必要</a:t>
            </a:r>
            <a:endParaRPr lang="ja-JP" altLang="en-US" dirty="0">
              <a:latin typeface="Times New Roman"/>
              <a:cs typeface="Times New Roman"/>
            </a:endParaRPr>
          </a:p>
          <a:p>
            <a:pPr marL="12700">
              <a:lnSpc>
                <a:spcPct val="120000"/>
              </a:lnSpc>
            </a:pPr>
            <a:r>
              <a:rPr lang="ja-JP" altLang="en-US" sz="3200" spc="-5" dirty="0">
                <a:solidFill>
                  <a:srgbClr val="404040"/>
                </a:solidFill>
                <a:latin typeface="Droid Sans Fallback"/>
                <a:cs typeface="Droid Sans Fallback"/>
              </a:rPr>
              <a:t>利便性向上</a:t>
            </a:r>
            <a:endParaRPr lang="ja-JP" altLang="en-US" sz="3200" dirty="0">
              <a:latin typeface="Droid Sans Fallback"/>
              <a:cs typeface="Droid Sans Fallback"/>
            </a:endParaRPr>
          </a:p>
          <a:p>
            <a:pPr marL="413384">
              <a:lnSpc>
                <a:spcPct val="120000"/>
              </a:lnSpc>
              <a:spcBef>
                <a:spcPts val="590"/>
              </a:spcBef>
            </a:pPr>
            <a:r>
              <a:rPr lang="ja-JP" altLang="en-US" spc="-185" dirty="0">
                <a:solidFill>
                  <a:srgbClr val="404040"/>
                </a:solidFill>
                <a:latin typeface="Droid Sans Fallback"/>
                <a:cs typeface="Droid Sans Fallback"/>
              </a:rPr>
              <a:t>簡単に支払え、支払い間違いも無く</a:t>
            </a:r>
            <a:r>
              <a:rPr lang="ja-JP" altLang="en-US" spc="-195" dirty="0">
                <a:solidFill>
                  <a:srgbClr val="404040"/>
                </a:solidFill>
                <a:latin typeface="Droid Sans Fallback"/>
                <a:cs typeface="Droid Sans Fallback"/>
              </a:rPr>
              <a:t>な</a:t>
            </a:r>
            <a:r>
              <a:rPr lang="ja-JP" altLang="en-US" spc="-575" dirty="0">
                <a:solidFill>
                  <a:srgbClr val="404040"/>
                </a:solidFill>
                <a:latin typeface="Droid Sans Fallback"/>
                <a:cs typeface="Droid Sans Fallback"/>
              </a:rPr>
              <a:t>る</a:t>
            </a:r>
            <a:endParaRPr lang="ja-JP" altLang="en-US" dirty="0">
              <a:latin typeface="Droid Sans Fallback"/>
              <a:cs typeface="Droid Sans Fallback"/>
            </a:endParaRPr>
          </a:p>
          <a:p>
            <a:pPr marL="12700" marR="1421765">
              <a:lnSpc>
                <a:spcPct val="120000"/>
              </a:lnSpc>
              <a:spcBef>
                <a:spcPts val="580"/>
              </a:spcBef>
            </a:pPr>
            <a:r>
              <a:rPr lang="ja-JP" altLang="en-US" sz="3200" spc="-160" dirty="0">
                <a:solidFill>
                  <a:srgbClr val="404040"/>
                </a:solidFill>
                <a:latin typeface="Droid Sans Fallback"/>
                <a:cs typeface="Droid Sans Fallback"/>
              </a:rPr>
              <a:t>紙幣の印刷が必要なく</a:t>
            </a:r>
            <a:r>
              <a:rPr lang="ja-JP" altLang="en-US" sz="3200" spc="-170" dirty="0">
                <a:solidFill>
                  <a:srgbClr val="404040"/>
                </a:solidFill>
                <a:latin typeface="Droid Sans Fallback"/>
                <a:cs typeface="Droid Sans Fallback"/>
              </a:rPr>
              <a:t>な</a:t>
            </a:r>
            <a:r>
              <a:rPr lang="ja-JP" altLang="en-US" sz="3200" spc="-509" dirty="0">
                <a:solidFill>
                  <a:srgbClr val="404040"/>
                </a:solidFill>
                <a:latin typeface="Droid Sans Fallback"/>
                <a:cs typeface="Droid Sans Fallback"/>
              </a:rPr>
              <a:t>る</a:t>
            </a:r>
            <a:endParaRPr lang="en-US" altLang="ja-JP" sz="3200" spc="-509" dirty="0">
              <a:solidFill>
                <a:srgbClr val="404040"/>
              </a:solidFill>
              <a:latin typeface="Droid Sans Fallback"/>
              <a:cs typeface="Droid Sans Fallback"/>
            </a:endParaRPr>
          </a:p>
          <a:p>
            <a:pPr marL="413384">
              <a:lnSpc>
                <a:spcPct val="120000"/>
              </a:lnSpc>
              <a:spcBef>
                <a:spcPts val="590"/>
              </a:spcBef>
            </a:pPr>
            <a:r>
              <a:rPr lang="ja-JP" altLang="en-US" spc="-185" dirty="0">
                <a:solidFill>
                  <a:srgbClr val="404040"/>
                </a:solidFill>
                <a:latin typeface="Droid Sans Fallback"/>
                <a:cs typeface="Droid Sans Fallback"/>
              </a:rPr>
              <a:t>偽造防止</a:t>
            </a:r>
            <a:endParaRPr lang="en-US" altLang="ja-JP" spc="-509" dirty="0">
              <a:solidFill>
                <a:srgbClr val="404040"/>
              </a:solidFill>
              <a:latin typeface="Droid Sans Fallback"/>
              <a:cs typeface="Droid Sans Fallback"/>
            </a:endParaRPr>
          </a:p>
          <a:p>
            <a:pPr marL="12700" marR="1421765">
              <a:lnSpc>
                <a:spcPct val="120000"/>
              </a:lnSpc>
              <a:spcBef>
                <a:spcPts val="580"/>
              </a:spcBef>
            </a:pPr>
            <a:r>
              <a:rPr lang="ja-JP" altLang="en-US" sz="3200" spc="-509" dirty="0">
                <a:solidFill>
                  <a:srgbClr val="404040"/>
                </a:solidFill>
                <a:latin typeface="Droid Sans Fallback"/>
                <a:cs typeface="Droid Sans Fallback"/>
              </a:rPr>
              <a:t> </a:t>
            </a:r>
            <a:r>
              <a:rPr lang="ja-JP" altLang="en-US" sz="3200" spc="-30" dirty="0">
                <a:solidFill>
                  <a:srgbClr val="404040"/>
                </a:solidFill>
                <a:latin typeface="Droid Sans Fallback"/>
                <a:cs typeface="Droid Sans Fallback"/>
              </a:rPr>
              <a:t>お金の流れの透明化</a:t>
            </a:r>
            <a:endParaRPr lang="ja-JP" altLang="en-US" sz="3200" dirty="0">
              <a:latin typeface="Droid Sans Fallback"/>
              <a:cs typeface="Droid Sans Fallback"/>
            </a:endParaRPr>
          </a:p>
          <a:p>
            <a:pPr marL="12700">
              <a:lnSpc>
                <a:spcPct val="120000"/>
              </a:lnSpc>
              <a:spcBef>
                <a:spcPts val="1810"/>
              </a:spcBef>
            </a:pPr>
            <a:r>
              <a:rPr lang="ja-JP" altLang="en-US" sz="3200" spc="-229" dirty="0">
                <a:solidFill>
                  <a:srgbClr val="404040"/>
                </a:solidFill>
                <a:latin typeface="Droid Sans Fallback"/>
                <a:cs typeface="Droid Sans Fallback"/>
              </a:rPr>
              <a:t>税金を自動徴収できる</a:t>
            </a:r>
            <a:endParaRPr lang="ja-JP" altLang="en-US" sz="3200" dirty="0">
              <a:latin typeface="Droid Sans Fallback"/>
              <a:cs typeface="Droid Sans Fallback"/>
            </a:endParaRPr>
          </a:p>
          <a:p>
            <a:endParaRPr kumimoji="1" lang="ja-JP" altLang="en-US" dirty="0"/>
          </a:p>
        </p:txBody>
      </p:sp>
    </p:spTree>
    <p:extLst>
      <p:ext uri="{BB962C8B-B14F-4D97-AF65-F5344CB8AC3E}">
        <p14:creationId xmlns:p14="http://schemas.microsoft.com/office/powerpoint/2010/main" val="339891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F72E7-3F1D-4143-BE9B-104815ADA6E1}"/>
              </a:ext>
            </a:extLst>
          </p:cNvPr>
          <p:cNvSpPr>
            <a:spLocks noGrp="1"/>
          </p:cNvSpPr>
          <p:nvPr>
            <p:ph type="title"/>
          </p:nvPr>
        </p:nvSpPr>
        <p:spPr/>
        <p:txBody>
          <a:bodyPr/>
          <a:lstStyle/>
          <a:p>
            <a:r>
              <a:rPr kumimoji="1" lang="ja-JP" altLang="en-US" dirty="0"/>
              <a:t>行政分野の情報システム</a:t>
            </a:r>
          </a:p>
        </p:txBody>
      </p:sp>
      <p:sp>
        <p:nvSpPr>
          <p:cNvPr id="3" name="コンテンツ プレースホルダー 2">
            <a:extLst>
              <a:ext uri="{FF2B5EF4-FFF2-40B4-BE49-F238E27FC236}">
                <a16:creationId xmlns:a16="http://schemas.microsoft.com/office/drawing/2014/main" id="{2A87C558-A824-40A5-BFA9-1BF0926668F0}"/>
              </a:ext>
            </a:extLst>
          </p:cNvPr>
          <p:cNvSpPr>
            <a:spLocks noGrp="1"/>
          </p:cNvSpPr>
          <p:nvPr>
            <p:ph idx="1"/>
          </p:nvPr>
        </p:nvSpPr>
        <p:spPr/>
        <p:txBody>
          <a:bodyPr/>
          <a:lstStyle/>
          <a:p>
            <a:r>
              <a:rPr lang="ja-JP" altLang="en-US" dirty="0"/>
              <a:t>マイナンバー</a:t>
            </a:r>
          </a:p>
          <a:p>
            <a:r>
              <a:rPr lang="ja-JP" altLang="en-US" dirty="0"/>
              <a:t>その他の行政システム</a:t>
            </a:r>
            <a:endParaRPr lang="en-US" altLang="ja-JP" dirty="0"/>
          </a:p>
          <a:p>
            <a:r>
              <a:rPr lang="ja-JP" altLang="en-US" dirty="0"/>
              <a:t>お金（マネー）の将来</a:t>
            </a:r>
            <a:endParaRPr lang="en-US" altLang="ja-JP" dirty="0"/>
          </a:p>
          <a:p>
            <a:r>
              <a:rPr lang="ja-JP" altLang="en-US" dirty="0"/>
              <a:t>情報システムのセキュリティー</a:t>
            </a:r>
          </a:p>
          <a:p>
            <a:endParaRPr kumimoji="1" lang="ja-JP" altLang="en-US" dirty="0"/>
          </a:p>
        </p:txBody>
      </p:sp>
    </p:spTree>
    <p:extLst>
      <p:ext uri="{BB962C8B-B14F-4D97-AF65-F5344CB8AC3E}">
        <p14:creationId xmlns:p14="http://schemas.microsoft.com/office/powerpoint/2010/main" val="237790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F89EA-D68E-4923-BDEC-D48782C5FA41}"/>
              </a:ext>
            </a:extLst>
          </p:cNvPr>
          <p:cNvSpPr>
            <a:spLocks noGrp="1"/>
          </p:cNvSpPr>
          <p:nvPr>
            <p:ph type="title"/>
          </p:nvPr>
        </p:nvSpPr>
        <p:spPr/>
        <p:txBody>
          <a:bodyPr/>
          <a:lstStyle/>
          <a:p>
            <a:r>
              <a:rPr lang="ja-JP" altLang="en-US" dirty="0"/>
              <a:t>ディスカッション</a:t>
            </a:r>
            <a:endParaRPr kumimoji="1" lang="ja-JP" altLang="en-US" dirty="0"/>
          </a:p>
        </p:txBody>
      </p:sp>
      <p:sp>
        <p:nvSpPr>
          <p:cNvPr id="3" name="コンテンツ プレースホルダー 2">
            <a:extLst>
              <a:ext uri="{FF2B5EF4-FFF2-40B4-BE49-F238E27FC236}">
                <a16:creationId xmlns:a16="http://schemas.microsoft.com/office/drawing/2014/main" id="{D9EB38EC-8201-4693-B6A8-B2A07D81A8E6}"/>
              </a:ext>
            </a:extLst>
          </p:cNvPr>
          <p:cNvSpPr>
            <a:spLocks noGrp="1"/>
          </p:cNvSpPr>
          <p:nvPr>
            <p:ph idx="1"/>
          </p:nvPr>
        </p:nvSpPr>
        <p:spPr/>
        <p:txBody>
          <a:bodyPr>
            <a:normAutofit fontScale="85000" lnSpcReduction="10000"/>
          </a:bodyPr>
          <a:lstStyle/>
          <a:p>
            <a:pPr marL="67310">
              <a:lnSpc>
                <a:spcPct val="100000"/>
              </a:lnSpc>
              <a:spcBef>
                <a:spcPts val="105"/>
              </a:spcBef>
            </a:pPr>
            <a:r>
              <a:rPr lang="ja-JP" altLang="en-US" sz="4000" spc="-125" dirty="0">
                <a:solidFill>
                  <a:srgbClr val="404040"/>
                </a:solidFill>
                <a:latin typeface="Droid Sans Fallback"/>
                <a:cs typeface="Droid Sans Fallback"/>
              </a:rPr>
              <a:t>日本のお金の構造は、</a:t>
            </a:r>
            <a:r>
              <a:rPr lang="en-US" altLang="ja-JP" sz="4000" spc="-125" dirty="0">
                <a:solidFill>
                  <a:srgbClr val="404040"/>
                </a:solidFill>
                <a:latin typeface="Droid Sans Fallback"/>
                <a:cs typeface="Droid Sans Fallback"/>
              </a:rPr>
              <a:t>2040</a:t>
            </a:r>
            <a:r>
              <a:rPr lang="ja-JP" altLang="en-US" sz="4000" spc="-370" dirty="0">
                <a:solidFill>
                  <a:srgbClr val="404040"/>
                </a:solidFill>
                <a:latin typeface="Droid Sans Fallback"/>
                <a:cs typeface="Droid Sans Fallback"/>
              </a:rPr>
              <a:t>年にはどうな</a:t>
            </a:r>
            <a:r>
              <a:rPr lang="ja-JP" altLang="en-US" sz="4000" spc="-365" dirty="0">
                <a:solidFill>
                  <a:srgbClr val="404040"/>
                </a:solidFill>
                <a:latin typeface="Droid Sans Fallback"/>
                <a:cs typeface="Droid Sans Fallback"/>
              </a:rPr>
              <a:t>っ</a:t>
            </a:r>
            <a:r>
              <a:rPr lang="ja-JP" altLang="en-US" sz="4000" spc="-335" dirty="0">
                <a:solidFill>
                  <a:srgbClr val="404040"/>
                </a:solidFill>
                <a:latin typeface="Droid Sans Fallback"/>
                <a:cs typeface="Droid Sans Fallback"/>
              </a:rPr>
              <a:t>ていますか</a:t>
            </a:r>
            <a:r>
              <a:rPr lang="ja-JP" altLang="en-US" sz="4000" spc="-114" dirty="0">
                <a:solidFill>
                  <a:srgbClr val="404040"/>
                </a:solidFill>
                <a:latin typeface="Droid Sans Fallback"/>
                <a:cs typeface="Droid Sans Fallback"/>
              </a:rPr>
              <a:t>？</a:t>
            </a:r>
            <a:endParaRPr lang="ja-JP" altLang="en-US" sz="4000" dirty="0">
              <a:latin typeface="Droid Sans Fallback"/>
              <a:cs typeface="Droid Sans Fallback"/>
            </a:endParaRPr>
          </a:p>
          <a:p>
            <a:pPr marL="467995">
              <a:lnSpc>
                <a:spcPct val="100000"/>
              </a:lnSpc>
              <a:spcBef>
                <a:spcPts val="2230"/>
              </a:spcBef>
            </a:pPr>
            <a:r>
              <a:rPr lang="ja-JP" altLang="en-US" spc="-60" dirty="0">
                <a:solidFill>
                  <a:srgbClr val="404040"/>
                </a:solidFill>
                <a:latin typeface="Droid Sans Fallback"/>
                <a:cs typeface="Droid Sans Fallback"/>
              </a:rPr>
              <a:t>リアルマネーは</a:t>
            </a:r>
            <a:r>
              <a:rPr lang="ja-JP" altLang="en-US" spc="-105" dirty="0">
                <a:solidFill>
                  <a:srgbClr val="404040"/>
                </a:solidFill>
                <a:latin typeface="Droid Sans Fallback"/>
                <a:cs typeface="Droid Sans Fallback"/>
              </a:rPr>
              <a:t>廃</a:t>
            </a:r>
            <a:r>
              <a:rPr lang="ja-JP" altLang="en-US" spc="-285" dirty="0">
                <a:solidFill>
                  <a:srgbClr val="404040"/>
                </a:solidFill>
                <a:latin typeface="Droid Sans Fallback"/>
                <a:cs typeface="Droid Sans Fallback"/>
              </a:rPr>
              <a:t>止、</a:t>
            </a:r>
            <a:r>
              <a:rPr lang="ja-JP" altLang="en-US" spc="-295" dirty="0">
                <a:solidFill>
                  <a:srgbClr val="404040"/>
                </a:solidFill>
                <a:latin typeface="Droid Sans Fallback"/>
                <a:cs typeface="Droid Sans Fallback"/>
              </a:rPr>
              <a:t>国</a:t>
            </a:r>
            <a:r>
              <a:rPr lang="ja-JP" altLang="en-US" dirty="0">
                <a:solidFill>
                  <a:srgbClr val="404040"/>
                </a:solidFill>
                <a:latin typeface="Droid Sans Fallback"/>
                <a:cs typeface="Droid Sans Fallback"/>
              </a:rPr>
              <a:t>が電</a:t>
            </a:r>
            <a:r>
              <a:rPr lang="ja-JP" altLang="en-US" spc="-15" dirty="0">
                <a:solidFill>
                  <a:srgbClr val="404040"/>
                </a:solidFill>
                <a:latin typeface="Droid Sans Fallback"/>
                <a:cs typeface="Droid Sans Fallback"/>
              </a:rPr>
              <a:t>子</a:t>
            </a:r>
            <a:r>
              <a:rPr lang="ja-JP" altLang="en-US" spc="-204" dirty="0">
                <a:solidFill>
                  <a:srgbClr val="404040"/>
                </a:solidFill>
                <a:latin typeface="Droid Sans Fallback"/>
                <a:cs typeface="Droid Sans Fallback"/>
              </a:rPr>
              <a:t>マ</a:t>
            </a:r>
            <a:r>
              <a:rPr lang="ja-JP" altLang="en-US" spc="-110" dirty="0">
                <a:solidFill>
                  <a:srgbClr val="404040"/>
                </a:solidFill>
                <a:latin typeface="Droid Sans Fallback"/>
                <a:cs typeface="Droid Sans Fallback"/>
              </a:rPr>
              <a:t>ネ</a:t>
            </a:r>
            <a:r>
              <a:rPr lang="ja-JP" altLang="en-US" spc="-120" dirty="0">
                <a:solidFill>
                  <a:srgbClr val="404040"/>
                </a:solidFill>
                <a:latin typeface="Droid Sans Fallback"/>
                <a:cs typeface="Droid Sans Fallback"/>
              </a:rPr>
              <a:t>ー</a:t>
            </a:r>
            <a:r>
              <a:rPr lang="ja-JP" altLang="en-US" spc="-225" dirty="0">
                <a:solidFill>
                  <a:srgbClr val="404040"/>
                </a:solidFill>
                <a:latin typeface="Droid Sans Fallback"/>
                <a:cs typeface="Droid Sans Fallback"/>
              </a:rPr>
              <a:t>を発行</a:t>
            </a:r>
            <a:endParaRPr lang="ja-JP" altLang="en-US" dirty="0">
              <a:latin typeface="Droid Sans Fallback"/>
              <a:cs typeface="Droid Sans Fallback"/>
            </a:endParaRPr>
          </a:p>
          <a:p>
            <a:pPr marL="467995">
              <a:lnSpc>
                <a:spcPts val="2350"/>
              </a:lnSpc>
              <a:spcBef>
                <a:spcPts val="580"/>
              </a:spcBef>
            </a:pPr>
            <a:r>
              <a:rPr lang="ja-JP" altLang="en-US" spc="-60" dirty="0">
                <a:solidFill>
                  <a:srgbClr val="404040"/>
                </a:solidFill>
                <a:latin typeface="Droid Sans Fallback"/>
                <a:cs typeface="Droid Sans Fallback"/>
              </a:rPr>
              <a:t>リアルマネーは廃止、</a:t>
            </a:r>
            <a:r>
              <a:rPr lang="ja-JP" altLang="en-US" spc="-295" dirty="0">
                <a:solidFill>
                  <a:srgbClr val="404040"/>
                </a:solidFill>
                <a:latin typeface="Droid Sans Fallback"/>
                <a:cs typeface="Droid Sans Fallback"/>
              </a:rPr>
              <a:t>銀</a:t>
            </a:r>
            <a:r>
              <a:rPr lang="ja-JP" altLang="en-US" dirty="0">
                <a:solidFill>
                  <a:srgbClr val="404040"/>
                </a:solidFill>
                <a:latin typeface="Droid Sans Fallback"/>
                <a:cs typeface="Droid Sans Fallback"/>
              </a:rPr>
              <a:t>行が</a:t>
            </a:r>
            <a:r>
              <a:rPr lang="ja-JP" altLang="en-US" spc="-15" dirty="0">
                <a:solidFill>
                  <a:srgbClr val="404040"/>
                </a:solidFill>
                <a:latin typeface="Droid Sans Fallback"/>
                <a:cs typeface="Droid Sans Fallback"/>
              </a:rPr>
              <a:t>電</a:t>
            </a:r>
            <a:r>
              <a:rPr lang="ja-JP" altLang="en-US" spc="-20" dirty="0">
                <a:solidFill>
                  <a:srgbClr val="404040"/>
                </a:solidFill>
                <a:latin typeface="Droid Sans Fallback"/>
                <a:cs typeface="Droid Sans Fallback"/>
              </a:rPr>
              <a:t>子的に管</a:t>
            </a:r>
            <a:r>
              <a:rPr lang="ja-JP" altLang="en-US" spc="-35" dirty="0">
                <a:solidFill>
                  <a:srgbClr val="404040"/>
                </a:solidFill>
                <a:latin typeface="Droid Sans Fallback"/>
                <a:cs typeface="Droid Sans Fallback"/>
              </a:rPr>
              <a:t>理</a:t>
            </a:r>
            <a:r>
              <a:rPr lang="ja-JP" altLang="en-US" spc="-380" dirty="0">
                <a:solidFill>
                  <a:srgbClr val="404040"/>
                </a:solidFill>
                <a:latin typeface="Droid Sans Fallback"/>
                <a:cs typeface="Droid Sans Fallback"/>
              </a:rPr>
              <a:t>し、</a:t>
            </a:r>
            <a:r>
              <a:rPr lang="ja-JP" altLang="en-US" spc="-390" dirty="0">
                <a:solidFill>
                  <a:srgbClr val="404040"/>
                </a:solidFill>
                <a:latin typeface="Droid Sans Fallback"/>
                <a:cs typeface="Droid Sans Fallback"/>
              </a:rPr>
              <a:t>民</a:t>
            </a:r>
            <a:r>
              <a:rPr lang="ja-JP" altLang="en-US" dirty="0">
                <a:solidFill>
                  <a:srgbClr val="404040"/>
                </a:solidFill>
                <a:latin typeface="Droid Sans Fallback"/>
                <a:cs typeface="Droid Sans Fallback"/>
              </a:rPr>
              <a:t>間の</a:t>
            </a:r>
            <a:r>
              <a:rPr lang="ja-JP" altLang="en-US" spc="-15" dirty="0">
                <a:solidFill>
                  <a:srgbClr val="404040"/>
                </a:solidFill>
                <a:latin typeface="Droid Sans Fallback"/>
                <a:cs typeface="Droid Sans Fallback"/>
              </a:rPr>
              <a:t>電</a:t>
            </a:r>
            <a:r>
              <a:rPr lang="ja-JP" altLang="en-US" spc="-95" dirty="0">
                <a:solidFill>
                  <a:srgbClr val="404040"/>
                </a:solidFill>
                <a:latin typeface="Droid Sans Fallback"/>
                <a:cs typeface="Droid Sans Fallback"/>
              </a:rPr>
              <a:t>子</a:t>
            </a:r>
            <a:r>
              <a:rPr lang="ja-JP" altLang="en-US" spc="-105" dirty="0">
                <a:solidFill>
                  <a:srgbClr val="404040"/>
                </a:solidFill>
                <a:latin typeface="Droid Sans Fallback"/>
                <a:cs typeface="Droid Sans Fallback"/>
              </a:rPr>
              <a:t>マ</a:t>
            </a:r>
            <a:r>
              <a:rPr lang="ja-JP" altLang="en-US" spc="-140" dirty="0">
                <a:solidFill>
                  <a:srgbClr val="404040"/>
                </a:solidFill>
                <a:latin typeface="Droid Sans Fallback"/>
                <a:cs typeface="Droid Sans Fallback"/>
              </a:rPr>
              <a:t>ネ</a:t>
            </a:r>
            <a:r>
              <a:rPr lang="ja-JP" altLang="en-US" spc="-85" dirty="0">
                <a:solidFill>
                  <a:srgbClr val="404040"/>
                </a:solidFill>
                <a:latin typeface="Droid Sans Fallback"/>
                <a:cs typeface="Droid Sans Fallback"/>
              </a:rPr>
              <a:t>ーを</a:t>
            </a:r>
            <a:r>
              <a:rPr lang="ja-JP" altLang="en-US" spc="-365" dirty="0">
                <a:solidFill>
                  <a:srgbClr val="404040"/>
                </a:solidFill>
                <a:latin typeface="Droid Sans Fallback"/>
                <a:cs typeface="Droid Sans Fallback"/>
              </a:rPr>
              <a:t>使う</a:t>
            </a:r>
            <a:endParaRPr lang="ja-JP" altLang="en-US" dirty="0">
              <a:latin typeface="Droid Sans Fallback"/>
              <a:cs typeface="Droid Sans Fallback"/>
            </a:endParaRPr>
          </a:p>
          <a:p>
            <a:pPr marL="467995" marR="1640839">
              <a:lnSpc>
                <a:spcPct val="120000"/>
              </a:lnSpc>
            </a:pPr>
            <a:r>
              <a:rPr lang="ja-JP" altLang="en-US" spc="-60" dirty="0">
                <a:solidFill>
                  <a:srgbClr val="404040"/>
                </a:solidFill>
                <a:latin typeface="Droid Sans Fallback"/>
                <a:cs typeface="Droid Sans Fallback"/>
              </a:rPr>
              <a:t>リアルマネーと</a:t>
            </a:r>
            <a:r>
              <a:rPr lang="ja-JP" altLang="en-US" spc="-114" dirty="0">
                <a:solidFill>
                  <a:srgbClr val="404040"/>
                </a:solidFill>
                <a:latin typeface="Droid Sans Fallback"/>
                <a:cs typeface="Droid Sans Fallback"/>
              </a:rPr>
              <a:t>国</a:t>
            </a:r>
            <a:r>
              <a:rPr lang="ja-JP" altLang="en-US" spc="-130" dirty="0">
                <a:solidFill>
                  <a:srgbClr val="404040"/>
                </a:solidFill>
                <a:latin typeface="Droid Sans Fallback"/>
                <a:cs typeface="Droid Sans Fallback"/>
              </a:rPr>
              <a:t>が</a:t>
            </a:r>
            <a:r>
              <a:rPr lang="ja-JP" altLang="en-US" spc="-85" dirty="0">
                <a:solidFill>
                  <a:srgbClr val="404040"/>
                </a:solidFill>
                <a:latin typeface="Droid Sans Fallback"/>
                <a:cs typeface="Droid Sans Fallback"/>
              </a:rPr>
              <a:t>発行す</a:t>
            </a:r>
            <a:r>
              <a:rPr lang="ja-JP" altLang="en-US" spc="-95" dirty="0">
                <a:solidFill>
                  <a:srgbClr val="404040"/>
                </a:solidFill>
                <a:latin typeface="Droid Sans Fallback"/>
                <a:cs typeface="Droid Sans Fallback"/>
              </a:rPr>
              <a:t>る</a:t>
            </a:r>
            <a:r>
              <a:rPr lang="ja-JP" altLang="en-US" dirty="0">
                <a:solidFill>
                  <a:srgbClr val="404040"/>
                </a:solidFill>
                <a:latin typeface="Droid Sans Fallback"/>
                <a:cs typeface="Droid Sans Fallback"/>
              </a:rPr>
              <a:t>電</a:t>
            </a:r>
            <a:r>
              <a:rPr lang="ja-JP" altLang="en-US" spc="-15" dirty="0">
                <a:solidFill>
                  <a:srgbClr val="404040"/>
                </a:solidFill>
                <a:latin typeface="Droid Sans Fallback"/>
                <a:cs typeface="Droid Sans Fallback"/>
              </a:rPr>
              <a:t>子</a:t>
            </a:r>
            <a:r>
              <a:rPr lang="ja-JP" altLang="en-US" spc="-204" dirty="0">
                <a:solidFill>
                  <a:srgbClr val="404040"/>
                </a:solidFill>
                <a:latin typeface="Droid Sans Fallback"/>
                <a:cs typeface="Droid Sans Fallback"/>
              </a:rPr>
              <a:t>マ</a:t>
            </a:r>
            <a:r>
              <a:rPr lang="ja-JP" altLang="en-US" spc="-110" dirty="0">
                <a:solidFill>
                  <a:srgbClr val="404040"/>
                </a:solidFill>
                <a:latin typeface="Droid Sans Fallback"/>
                <a:cs typeface="Droid Sans Fallback"/>
              </a:rPr>
              <a:t>ネ</a:t>
            </a:r>
            <a:r>
              <a:rPr lang="ja-JP" altLang="en-US" spc="-120" dirty="0">
                <a:solidFill>
                  <a:srgbClr val="404040"/>
                </a:solidFill>
                <a:latin typeface="Droid Sans Fallback"/>
                <a:cs typeface="Droid Sans Fallback"/>
              </a:rPr>
              <a:t>ー</a:t>
            </a:r>
            <a:r>
              <a:rPr lang="ja-JP" altLang="en-US" spc="-140" dirty="0">
                <a:solidFill>
                  <a:srgbClr val="404040"/>
                </a:solidFill>
                <a:latin typeface="Droid Sans Fallback"/>
                <a:cs typeface="Droid Sans Fallback"/>
              </a:rPr>
              <a:t>が共存</a:t>
            </a:r>
            <a:endParaRPr lang="en-US" altLang="ja-JP" spc="-140" dirty="0">
              <a:solidFill>
                <a:srgbClr val="404040"/>
              </a:solidFill>
              <a:latin typeface="Droid Sans Fallback"/>
              <a:cs typeface="Droid Sans Fallback"/>
            </a:endParaRPr>
          </a:p>
          <a:p>
            <a:pPr marL="467995" marR="1640839">
              <a:lnSpc>
                <a:spcPct val="120000"/>
              </a:lnSpc>
            </a:pPr>
            <a:r>
              <a:rPr lang="ja-JP" altLang="en-US" spc="-225" dirty="0">
                <a:solidFill>
                  <a:srgbClr val="404040"/>
                </a:solidFill>
                <a:latin typeface="Droid Sans Fallback"/>
                <a:cs typeface="Droid Sans Fallback"/>
              </a:rPr>
              <a:t>今と同じ（リアルマネーと民間が発行する電子マネーが共存）</a:t>
            </a:r>
            <a:endParaRPr lang="en-US" altLang="ja-JP" spc="-225" dirty="0">
              <a:solidFill>
                <a:srgbClr val="404040"/>
              </a:solidFill>
              <a:latin typeface="Droid Sans Fallback"/>
              <a:cs typeface="Droid Sans Fallback"/>
            </a:endParaRPr>
          </a:p>
          <a:p>
            <a:pPr marL="467995" marR="1640839">
              <a:lnSpc>
                <a:spcPct val="120000"/>
              </a:lnSpc>
            </a:pPr>
            <a:r>
              <a:rPr lang="ja-JP" altLang="en-US" dirty="0">
                <a:latin typeface="Times New Roman"/>
                <a:cs typeface="Times New Roman"/>
              </a:rPr>
              <a:t>その他</a:t>
            </a:r>
          </a:p>
          <a:p>
            <a:pPr marL="467995">
              <a:lnSpc>
                <a:spcPct val="100000"/>
              </a:lnSpc>
              <a:spcBef>
                <a:spcPts val="1730"/>
              </a:spcBef>
            </a:pPr>
            <a:r>
              <a:rPr lang="ja-JP" altLang="en-US" sz="3200" spc="-450" dirty="0">
                <a:solidFill>
                  <a:srgbClr val="404040"/>
                </a:solidFill>
                <a:latin typeface="Droid Sans Fallback"/>
                <a:cs typeface="Droid Sans Fallback"/>
              </a:rPr>
              <a:t>選択するだけではなく、そ</a:t>
            </a:r>
            <a:r>
              <a:rPr lang="ja-JP" altLang="en-US" sz="3200" spc="-459" dirty="0">
                <a:solidFill>
                  <a:srgbClr val="404040"/>
                </a:solidFill>
                <a:latin typeface="Droid Sans Fallback"/>
                <a:cs typeface="Droid Sans Fallback"/>
              </a:rPr>
              <a:t>う</a:t>
            </a:r>
            <a:r>
              <a:rPr lang="ja-JP" altLang="en-US" sz="3200" spc="-165" dirty="0">
                <a:solidFill>
                  <a:srgbClr val="404040"/>
                </a:solidFill>
                <a:latin typeface="Droid Sans Fallback"/>
                <a:cs typeface="Droid Sans Fallback"/>
              </a:rPr>
              <a:t>思う理由、よいと思う理由も話し合いましょう</a:t>
            </a:r>
            <a:endParaRPr lang="ja-JP" altLang="en-US" sz="3200" dirty="0">
              <a:latin typeface="Droid Sans Fallback"/>
              <a:cs typeface="Droid Sans Fallback"/>
            </a:endParaRPr>
          </a:p>
        </p:txBody>
      </p:sp>
    </p:spTree>
    <p:extLst>
      <p:ext uri="{BB962C8B-B14F-4D97-AF65-F5344CB8AC3E}">
        <p14:creationId xmlns:p14="http://schemas.microsoft.com/office/powerpoint/2010/main" val="2120492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情報システムのセキュリティー</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81178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988FAE-2E23-44E1-8BC3-9B525AF34E88}"/>
              </a:ext>
            </a:extLst>
          </p:cNvPr>
          <p:cNvSpPr>
            <a:spLocks noGrp="1"/>
          </p:cNvSpPr>
          <p:nvPr>
            <p:ph type="title"/>
          </p:nvPr>
        </p:nvSpPr>
        <p:spPr/>
        <p:txBody>
          <a:bodyPr/>
          <a:lstStyle/>
          <a:p>
            <a:r>
              <a:rPr kumimoji="1" lang="ja-JP" altLang="en-US" dirty="0"/>
              <a:t>情報システムのセキュリティ</a:t>
            </a:r>
          </a:p>
        </p:txBody>
      </p:sp>
      <p:sp>
        <p:nvSpPr>
          <p:cNvPr id="3" name="コンテンツ プレースホルダー 2">
            <a:extLst>
              <a:ext uri="{FF2B5EF4-FFF2-40B4-BE49-F238E27FC236}">
                <a16:creationId xmlns:a16="http://schemas.microsoft.com/office/drawing/2014/main" id="{A2A24003-BCC2-4BC0-A466-03F97D4791A7}"/>
              </a:ext>
            </a:extLst>
          </p:cNvPr>
          <p:cNvSpPr>
            <a:spLocks noGrp="1"/>
          </p:cNvSpPr>
          <p:nvPr>
            <p:ph idx="1"/>
          </p:nvPr>
        </p:nvSpPr>
        <p:spPr/>
        <p:txBody>
          <a:bodyPr/>
          <a:lstStyle/>
          <a:p>
            <a:r>
              <a:rPr kumimoji="1" lang="ja-JP" altLang="en-US" dirty="0"/>
              <a:t>サイバー攻撃</a:t>
            </a:r>
            <a:endParaRPr kumimoji="1" lang="en-US" altLang="ja-JP" dirty="0"/>
          </a:p>
          <a:p>
            <a:pPr lvl="1"/>
            <a:r>
              <a:rPr kumimoji="1" lang="ja-JP" altLang="en-US" dirty="0"/>
              <a:t>自分、または身近な人がセキュリティ被害にあったことはありますか？</a:t>
            </a:r>
            <a:endParaRPr kumimoji="1" lang="en-US" altLang="ja-JP" dirty="0"/>
          </a:p>
          <a:p>
            <a:r>
              <a:rPr kumimoji="1" lang="ja-JP" altLang="en-US" dirty="0"/>
              <a:t>セキュリティ強化</a:t>
            </a:r>
            <a:endParaRPr kumimoji="1" lang="en-US" altLang="ja-JP" dirty="0"/>
          </a:p>
          <a:p>
            <a:pPr lvl="1"/>
            <a:r>
              <a:rPr kumimoji="1" lang="ja-JP" altLang="en-US" dirty="0"/>
              <a:t>ログインのセキュリティ強化方法</a:t>
            </a:r>
            <a:endParaRPr kumimoji="1" lang="en-US" altLang="ja-JP" dirty="0"/>
          </a:p>
          <a:p>
            <a:r>
              <a:rPr lang="en-US" altLang="ja-JP" dirty="0"/>
              <a:t>IoT</a:t>
            </a:r>
          </a:p>
          <a:p>
            <a:pPr lvl="1"/>
            <a:r>
              <a:rPr kumimoji="1" lang="en-US" altLang="ja-JP" dirty="0"/>
              <a:t>IoT</a:t>
            </a:r>
            <a:r>
              <a:rPr kumimoji="1" lang="ja-JP" altLang="en-US" dirty="0"/>
              <a:t>特有の弱点とセキュリティ</a:t>
            </a:r>
          </a:p>
        </p:txBody>
      </p:sp>
    </p:spTree>
    <p:extLst>
      <p:ext uri="{BB962C8B-B14F-4D97-AF65-F5344CB8AC3E}">
        <p14:creationId xmlns:p14="http://schemas.microsoft.com/office/powerpoint/2010/main" val="425670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59629C-6969-45D8-A7C0-5FC5B252DD27}"/>
              </a:ext>
            </a:extLst>
          </p:cNvPr>
          <p:cNvSpPr>
            <a:spLocks noGrp="1"/>
          </p:cNvSpPr>
          <p:nvPr>
            <p:ph type="title"/>
          </p:nvPr>
        </p:nvSpPr>
        <p:spPr/>
        <p:txBody>
          <a:bodyPr/>
          <a:lstStyle/>
          <a:p>
            <a:r>
              <a:rPr kumimoji="1" lang="ja-JP" altLang="en-US" dirty="0"/>
              <a:t>サイバー攻撃：実例</a:t>
            </a:r>
          </a:p>
        </p:txBody>
      </p:sp>
      <p:sp>
        <p:nvSpPr>
          <p:cNvPr id="3" name="コンテンツ プレースホルダー 2">
            <a:extLst>
              <a:ext uri="{FF2B5EF4-FFF2-40B4-BE49-F238E27FC236}">
                <a16:creationId xmlns:a16="http://schemas.microsoft.com/office/drawing/2014/main" id="{61B97D1F-0E65-4A57-BCAB-497FB7479F37}"/>
              </a:ext>
            </a:extLst>
          </p:cNvPr>
          <p:cNvSpPr>
            <a:spLocks noGrp="1"/>
          </p:cNvSpPr>
          <p:nvPr>
            <p:ph idx="1"/>
          </p:nvPr>
        </p:nvSpPr>
        <p:spPr/>
        <p:txBody>
          <a:bodyPr/>
          <a:lstStyle/>
          <a:p>
            <a:r>
              <a:rPr kumimoji="1" lang="en-US" altLang="ja-JP" dirty="0"/>
              <a:t>2013</a:t>
            </a:r>
            <a:r>
              <a:rPr kumimoji="1" lang="ja-JP" altLang="en-US" dirty="0"/>
              <a:t>年</a:t>
            </a:r>
            <a:endParaRPr kumimoji="1" lang="en-US" altLang="ja-JP" dirty="0"/>
          </a:p>
          <a:p>
            <a:pPr lvl="1"/>
            <a:r>
              <a:rPr lang="en-US" altLang="ja-JP" dirty="0"/>
              <a:t>JINS</a:t>
            </a:r>
            <a:r>
              <a:rPr lang="ja-JP" altLang="en-US" dirty="0"/>
              <a:t>メガネ、セブンネット、日本ヤフー</a:t>
            </a:r>
            <a:endParaRPr lang="en-US" altLang="ja-JP" dirty="0"/>
          </a:p>
          <a:p>
            <a:r>
              <a:rPr kumimoji="1" lang="en-US" altLang="ja-JP" dirty="0"/>
              <a:t>2014</a:t>
            </a:r>
            <a:r>
              <a:rPr kumimoji="1" lang="ja-JP" altLang="en-US" dirty="0"/>
              <a:t>年</a:t>
            </a:r>
            <a:endParaRPr kumimoji="1" lang="en-US" altLang="ja-JP" dirty="0"/>
          </a:p>
          <a:p>
            <a:pPr lvl="1"/>
            <a:r>
              <a:rPr kumimoji="1" lang="ja-JP" altLang="en-US" dirty="0"/>
              <a:t>ソニー、ドワンゴ、セガ、無印良品、</a:t>
            </a:r>
            <a:r>
              <a:rPr lang="en-US" altLang="ja-JP" dirty="0"/>
              <a:t>So-net</a:t>
            </a:r>
            <a:r>
              <a:rPr lang="ja-JP" altLang="en-US" dirty="0" err="1"/>
              <a:t>、</a:t>
            </a:r>
            <a:r>
              <a:rPr lang="ja-JP" altLang="en-US" dirty="0"/>
              <a:t>ワコール、はとバス</a:t>
            </a:r>
            <a:endParaRPr lang="en-US" altLang="ja-JP" dirty="0"/>
          </a:p>
          <a:p>
            <a:r>
              <a:rPr kumimoji="1" lang="en-US" altLang="ja-JP" dirty="0"/>
              <a:t>2015</a:t>
            </a:r>
            <a:r>
              <a:rPr kumimoji="1" lang="ja-JP" altLang="en-US" dirty="0"/>
              <a:t>年</a:t>
            </a:r>
            <a:endParaRPr kumimoji="1" lang="en-US" altLang="ja-JP" dirty="0"/>
          </a:p>
          <a:p>
            <a:pPr lvl="1"/>
            <a:r>
              <a:rPr kumimoji="1" lang="ja-JP" altLang="en-US" dirty="0"/>
              <a:t>タミヤ、東京ガス、厚労省、年金機構、東大、サンリオ</a:t>
            </a:r>
            <a:endParaRPr kumimoji="1" lang="en-US" altLang="ja-JP" dirty="0"/>
          </a:p>
          <a:p>
            <a:r>
              <a:rPr lang="en-US" altLang="ja-JP" dirty="0"/>
              <a:t>2016</a:t>
            </a:r>
            <a:r>
              <a:rPr lang="ja-JP" altLang="en-US" dirty="0"/>
              <a:t>年</a:t>
            </a:r>
            <a:endParaRPr lang="en-US" altLang="ja-JP" dirty="0"/>
          </a:p>
          <a:p>
            <a:pPr lvl="1"/>
            <a:r>
              <a:rPr kumimoji="1" lang="ja-JP" altLang="en-US" dirty="0"/>
              <a:t>日産自動車、南房総市、グリコ、米ヤフー</a:t>
            </a:r>
          </a:p>
        </p:txBody>
      </p:sp>
    </p:spTree>
    <p:extLst>
      <p:ext uri="{BB962C8B-B14F-4D97-AF65-F5344CB8AC3E}">
        <p14:creationId xmlns:p14="http://schemas.microsoft.com/office/powerpoint/2010/main" val="214738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FA3E1-9CA5-4D57-87F8-DFBF0BFD11C8}"/>
              </a:ext>
            </a:extLst>
          </p:cNvPr>
          <p:cNvSpPr>
            <a:spLocks noGrp="1"/>
          </p:cNvSpPr>
          <p:nvPr>
            <p:ph type="title"/>
          </p:nvPr>
        </p:nvSpPr>
        <p:spPr/>
        <p:txBody>
          <a:bodyPr/>
          <a:lstStyle/>
          <a:p>
            <a:r>
              <a:rPr kumimoji="1" lang="ja-JP" altLang="en-US" dirty="0"/>
              <a:t>国内のサイバー攻撃</a:t>
            </a:r>
          </a:p>
        </p:txBody>
      </p:sp>
      <p:sp>
        <p:nvSpPr>
          <p:cNvPr id="3" name="コンテンツ プレースホルダー 2">
            <a:extLst>
              <a:ext uri="{FF2B5EF4-FFF2-40B4-BE49-F238E27FC236}">
                <a16:creationId xmlns:a16="http://schemas.microsoft.com/office/drawing/2014/main" id="{58220637-66D7-4D97-A756-6CB7EE902326}"/>
              </a:ext>
            </a:extLst>
          </p:cNvPr>
          <p:cNvSpPr>
            <a:spLocks noGrp="1"/>
          </p:cNvSpPr>
          <p:nvPr>
            <p:ph idx="1"/>
          </p:nvPr>
        </p:nvSpPr>
        <p:spPr/>
        <p:txBody>
          <a:bodyPr/>
          <a:lstStyle/>
          <a:p>
            <a:r>
              <a:rPr kumimoji="1" lang="ja-JP" altLang="en-US" dirty="0"/>
              <a:t>ダークネット規制</a:t>
            </a:r>
            <a:endParaRPr kumimoji="1" lang="en-US" altLang="ja-JP" dirty="0"/>
          </a:p>
          <a:p>
            <a:pPr lvl="1"/>
            <a:r>
              <a:rPr kumimoji="1" lang="ja-JP" altLang="en-US" dirty="0"/>
              <a:t>未使用</a:t>
            </a:r>
            <a:r>
              <a:rPr kumimoji="1" lang="en-US" altLang="ja-JP" dirty="0"/>
              <a:t>IP</a:t>
            </a:r>
            <a:r>
              <a:rPr kumimoji="1" lang="ja-JP" altLang="en-US" dirty="0"/>
              <a:t>アドレスへの通信≓マルウェアの探索通信</a:t>
            </a:r>
            <a:endParaRPr kumimoji="1" lang="en-US" altLang="ja-JP" dirty="0"/>
          </a:p>
          <a:p>
            <a:pPr lvl="1"/>
            <a:r>
              <a:rPr kumimoji="1" lang="ja-JP" altLang="en-US" dirty="0"/>
              <a:t>中国、アメリカからの通信が多い</a:t>
            </a:r>
            <a:endParaRPr kumimoji="1" lang="en-US" altLang="ja-JP" dirty="0"/>
          </a:p>
          <a:p>
            <a:pPr lvl="1"/>
            <a:r>
              <a:rPr lang="en-US" altLang="ja-JP" dirty="0"/>
              <a:t>IoT</a:t>
            </a:r>
            <a:r>
              <a:rPr lang="ja-JP" altLang="en-US" dirty="0" err="1"/>
              <a:t>への</a:t>
            </a:r>
            <a:r>
              <a:rPr lang="ja-JP" altLang="en-US" dirty="0"/>
              <a:t>通信が増加傾向</a:t>
            </a:r>
            <a:endParaRPr kumimoji="1" lang="ja-JP" altLang="en-US" dirty="0"/>
          </a:p>
        </p:txBody>
      </p:sp>
      <p:pic>
        <p:nvPicPr>
          <p:cNvPr id="4" name="図 3">
            <a:extLst>
              <a:ext uri="{FF2B5EF4-FFF2-40B4-BE49-F238E27FC236}">
                <a16:creationId xmlns:a16="http://schemas.microsoft.com/office/drawing/2014/main" id="{3BC764AA-A011-461C-AA62-BBA0E95A1416}"/>
              </a:ext>
            </a:extLst>
          </p:cNvPr>
          <p:cNvPicPr>
            <a:picLocks noChangeAspect="1"/>
          </p:cNvPicPr>
          <p:nvPr/>
        </p:nvPicPr>
        <p:blipFill>
          <a:blip r:embed="rId2"/>
          <a:stretch>
            <a:fillRect/>
          </a:stretch>
        </p:blipFill>
        <p:spPr>
          <a:xfrm>
            <a:off x="6134100" y="3044563"/>
            <a:ext cx="5219700" cy="3132400"/>
          </a:xfrm>
          <a:prstGeom prst="rect">
            <a:avLst/>
          </a:prstGeom>
        </p:spPr>
      </p:pic>
      <p:sp>
        <p:nvSpPr>
          <p:cNvPr id="5" name="正方形/長方形 4">
            <a:extLst>
              <a:ext uri="{FF2B5EF4-FFF2-40B4-BE49-F238E27FC236}">
                <a16:creationId xmlns:a16="http://schemas.microsoft.com/office/drawing/2014/main" id="{D40DC60D-8B17-4F4D-92EC-E8A9BE42E19C}"/>
              </a:ext>
            </a:extLst>
          </p:cNvPr>
          <p:cNvSpPr/>
          <p:nvPr/>
        </p:nvSpPr>
        <p:spPr>
          <a:xfrm>
            <a:off x="8016240" y="6238959"/>
            <a:ext cx="3337560" cy="253916"/>
          </a:xfrm>
          <a:prstGeom prst="rect">
            <a:avLst/>
          </a:prstGeom>
        </p:spPr>
        <p:txBody>
          <a:bodyPr wrap="square">
            <a:spAutoFit/>
          </a:bodyPr>
          <a:lstStyle/>
          <a:p>
            <a:r>
              <a:rPr lang="ja-JP" altLang="en-US" sz="1050" b="0" i="0" u="none" strike="noStrike" baseline="0" dirty="0">
                <a:solidFill>
                  <a:srgbClr val="323232"/>
                </a:solidFill>
                <a:latin typeface="ＭＳ Ｐゴシック" panose="020B0600070205080204" pitchFamily="50" charset="-128"/>
                <a:ea typeface="ＭＳ Ｐゴシック" panose="020B0600070205080204" pitchFamily="50" charset="-128"/>
              </a:rPr>
              <a:t>調査：国立研究開発法人・情報通信研究機構（ＮＩＣＴ）</a:t>
            </a:r>
            <a:endParaRPr lang="ja-JP" altLang="en-US" sz="1050" dirty="0"/>
          </a:p>
        </p:txBody>
      </p:sp>
    </p:spTree>
    <p:extLst>
      <p:ext uri="{BB962C8B-B14F-4D97-AF65-F5344CB8AC3E}">
        <p14:creationId xmlns:p14="http://schemas.microsoft.com/office/powerpoint/2010/main" val="282522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47429-8871-4522-A4C9-E2D68AF52719}"/>
              </a:ext>
            </a:extLst>
          </p:cNvPr>
          <p:cNvSpPr>
            <a:spLocks noGrp="1"/>
          </p:cNvSpPr>
          <p:nvPr>
            <p:ph type="title"/>
          </p:nvPr>
        </p:nvSpPr>
        <p:spPr/>
        <p:txBody>
          <a:bodyPr/>
          <a:lstStyle/>
          <a:p>
            <a:r>
              <a:rPr kumimoji="1" lang="ja-JP" altLang="en-US" dirty="0"/>
              <a:t>サイバー攻撃の目的</a:t>
            </a:r>
          </a:p>
        </p:txBody>
      </p:sp>
      <p:sp>
        <p:nvSpPr>
          <p:cNvPr id="3" name="コンテンツ プレースホルダー 2">
            <a:extLst>
              <a:ext uri="{FF2B5EF4-FFF2-40B4-BE49-F238E27FC236}">
                <a16:creationId xmlns:a16="http://schemas.microsoft.com/office/drawing/2014/main" id="{FBDD7345-E2FE-424B-9335-B9A2F583D7B7}"/>
              </a:ext>
            </a:extLst>
          </p:cNvPr>
          <p:cNvSpPr>
            <a:spLocks noGrp="1"/>
          </p:cNvSpPr>
          <p:nvPr>
            <p:ph idx="1"/>
          </p:nvPr>
        </p:nvSpPr>
        <p:spPr/>
        <p:txBody>
          <a:bodyPr/>
          <a:lstStyle/>
          <a:p>
            <a:r>
              <a:rPr kumimoji="1" lang="ja-JP" altLang="en-US" dirty="0"/>
              <a:t>金銭目的の情報搾取</a:t>
            </a:r>
            <a:endParaRPr kumimoji="1" lang="en-US" altLang="ja-JP" dirty="0"/>
          </a:p>
          <a:p>
            <a:pPr lvl="1"/>
            <a:r>
              <a:rPr kumimoji="1" lang="ja-JP" altLang="en-US" dirty="0"/>
              <a:t>個人や企業の情報を不正に入手</a:t>
            </a:r>
            <a:endParaRPr kumimoji="1" lang="en-US" altLang="ja-JP" dirty="0"/>
          </a:p>
          <a:p>
            <a:pPr lvl="1"/>
            <a:r>
              <a:rPr lang="en-US" altLang="ja-JP" dirty="0"/>
              <a:t>ID</a:t>
            </a:r>
            <a:r>
              <a:rPr lang="ja-JP" altLang="en-US" dirty="0"/>
              <a:t>やパスワード、クレジットカード情報など</a:t>
            </a:r>
            <a:endParaRPr lang="en-US" altLang="ja-JP" dirty="0"/>
          </a:p>
          <a:p>
            <a:pPr lvl="1"/>
            <a:r>
              <a:rPr kumimoji="1" lang="ja-JP" altLang="en-US" dirty="0"/>
              <a:t>製品の開発、取引先など、競合企業に売れそうな情報</a:t>
            </a:r>
            <a:endParaRPr kumimoji="1" lang="en-US" altLang="ja-JP" dirty="0"/>
          </a:p>
          <a:p>
            <a:r>
              <a:rPr kumimoji="1" lang="ja-JP" altLang="en-US" dirty="0"/>
              <a:t>業務妨害</a:t>
            </a:r>
            <a:endParaRPr kumimoji="1" lang="en-US" altLang="ja-JP" dirty="0"/>
          </a:p>
          <a:p>
            <a:pPr lvl="1"/>
            <a:r>
              <a:rPr kumimoji="1" lang="ja-JP" altLang="en-US" dirty="0"/>
              <a:t>営業妨害、風評被害を起こしたい</a:t>
            </a:r>
            <a:endParaRPr kumimoji="1" lang="en-US" altLang="ja-JP" dirty="0"/>
          </a:p>
          <a:p>
            <a:r>
              <a:rPr kumimoji="1" lang="ja-JP" altLang="en-US" dirty="0"/>
              <a:t>何らかの主張、愉快犯</a:t>
            </a:r>
            <a:endParaRPr kumimoji="1" lang="en-US" altLang="ja-JP" dirty="0"/>
          </a:p>
          <a:p>
            <a:pPr lvl="1"/>
            <a:r>
              <a:rPr kumimoji="1" lang="ja-JP" altLang="en-US" dirty="0"/>
              <a:t>イルカ漁への反対運動（アノニマス）</a:t>
            </a:r>
          </a:p>
        </p:txBody>
      </p:sp>
    </p:spTree>
    <p:extLst>
      <p:ext uri="{BB962C8B-B14F-4D97-AF65-F5344CB8AC3E}">
        <p14:creationId xmlns:p14="http://schemas.microsoft.com/office/powerpoint/2010/main" val="1775511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5721E-E5C8-40B9-A3E8-CE77E55315DA}"/>
              </a:ext>
            </a:extLst>
          </p:cNvPr>
          <p:cNvSpPr>
            <a:spLocks noGrp="1"/>
          </p:cNvSpPr>
          <p:nvPr>
            <p:ph type="title"/>
          </p:nvPr>
        </p:nvSpPr>
        <p:spPr/>
        <p:txBody>
          <a:bodyPr/>
          <a:lstStyle/>
          <a:p>
            <a:r>
              <a:rPr kumimoji="1" lang="en-US" altLang="ja-JP" dirty="0"/>
              <a:t>DDoS</a:t>
            </a:r>
            <a:r>
              <a:rPr kumimoji="1" lang="ja-JP" altLang="en-US" dirty="0"/>
              <a:t>攻撃</a:t>
            </a:r>
          </a:p>
        </p:txBody>
      </p:sp>
      <p:sp>
        <p:nvSpPr>
          <p:cNvPr id="3" name="コンテンツ プレースホルダー 2">
            <a:extLst>
              <a:ext uri="{FF2B5EF4-FFF2-40B4-BE49-F238E27FC236}">
                <a16:creationId xmlns:a16="http://schemas.microsoft.com/office/drawing/2014/main" id="{C2E5E719-0B9A-40B2-A449-1007B6AFACC3}"/>
              </a:ext>
            </a:extLst>
          </p:cNvPr>
          <p:cNvSpPr>
            <a:spLocks noGrp="1"/>
          </p:cNvSpPr>
          <p:nvPr>
            <p:ph idx="1"/>
          </p:nvPr>
        </p:nvSpPr>
        <p:spPr>
          <a:xfrm>
            <a:off x="838200" y="1825624"/>
            <a:ext cx="6214110" cy="4529455"/>
          </a:xfrm>
        </p:spPr>
        <p:txBody>
          <a:bodyPr/>
          <a:lstStyle/>
          <a:p>
            <a:r>
              <a:rPr kumimoji="1" lang="en-US" altLang="ja-JP" dirty="0"/>
              <a:t>Distributed Denial of Service Attack </a:t>
            </a:r>
            <a:r>
              <a:rPr kumimoji="1" lang="ja-JP" altLang="en-US" dirty="0"/>
              <a:t>分散型サービス妨害攻撃</a:t>
            </a:r>
            <a:endParaRPr kumimoji="1" lang="en-US" altLang="ja-JP" dirty="0"/>
          </a:p>
          <a:p>
            <a:pPr lvl="1"/>
            <a:r>
              <a:rPr kumimoji="1" lang="en-US" altLang="ja-JP" dirty="0"/>
              <a:t>F5</a:t>
            </a:r>
            <a:r>
              <a:rPr kumimoji="1" lang="ja-JP" altLang="en-US" dirty="0"/>
              <a:t>攻撃</a:t>
            </a:r>
            <a:endParaRPr kumimoji="1" lang="en-US" altLang="ja-JP" dirty="0"/>
          </a:p>
          <a:p>
            <a:pPr lvl="1"/>
            <a:r>
              <a:rPr kumimoji="1" lang="ja-JP" altLang="en-US" dirty="0"/>
              <a:t>ツールを使った攻撃</a:t>
            </a:r>
            <a:endParaRPr kumimoji="1" lang="en-US" altLang="ja-JP" dirty="0"/>
          </a:p>
          <a:p>
            <a:pPr lvl="2"/>
            <a:r>
              <a:rPr kumimoji="1" lang="ja-JP" altLang="en-US" dirty="0"/>
              <a:t>田代砲、</a:t>
            </a:r>
            <a:r>
              <a:rPr kumimoji="1" lang="en-US" altLang="ja-JP" dirty="0"/>
              <a:t>LOIC</a:t>
            </a:r>
          </a:p>
          <a:p>
            <a:pPr lvl="1"/>
            <a:r>
              <a:rPr kumimoji="1" lang="ja-JP" altLang="en-US" dirty="0"/>
              <a:t>ボットネット</a:t>
            </a:r>
            <a:endParaRPr kumimoji="1" lang="en-US" altLang="ja-JP" dirty="0"/>
          </a:p>
          <a:p>
            <a:pPr lvl="2"/>
            <a:r>
              <a:rPr kumimoji="1" lang="ja-JP" altLang="en-US" dirty="0"/>
              <a:t>ウイルス感染したコンピュータのネットワーク</a:t>
            </a:r>
            <a:endParaRPr kumimoji="1" lang="en-US" altLang="ja-JP" dirty="0"/>
          </a:p>
        </p:txBody>
      </p:sp>
      <p:pic>
        <p:nvPicPr>
          <p:cNvPr id="7" name="図 6">
            <a:extLst>
              <a:ext uri="{FF2B5EF4-FFF2-40B4-BE49-F238E27FC236}">
                <a16:creationId xmlns:a16="http://schemas.microsoft.com/office/drawing/2014/main" id="{87D5AB78-38AE-4D70-9A91-912B202ABFF4}"/>
              </a:ext>
            </a:extLst>
          </p:cNvPr>
          <p:cNvPicPr>
            <a:picLocks noChangeAspect="1"/>
          </p:cNvPicPr>
          <p:nvPr/>
        </p:nvPicPr>
        <p:blipFill>
          <a:blip r:embed="rId2"/>
          <a:stretch>
            <a:fillRect/>
          </a:stretch>
        </p:blipFill>
        <p:spPr>
          <a:xfrm>
            <a:off x="6933210" y="3289541"/>
            <a:ext cx="5115000" cy="3203334"/>
          </a:xfrm>
          <a:prstGeom prst="rect">
            <a:avLst/>
          </a:prstGeom>
        </p:spPr>
      </p:pic>
      <p:sp>
        <p:nvSpPr>
          <p:cNvPr id="8" name="正方形/長方形 7">
            <a:extLst>
              <a:ext uri="{FF2B5EF4-FFF2-40B4-BE49-F238E27FC236}">
                <a16:creationId xmlns:a16="http://schemas.microsoft.com/office/drawing/2014/main" id="{9C79DCAD-32D2-4619-A337-60AF12BEFE14}"/>
              </a:ext>
            </a:extLst>
          </p:cNvPr>
          <p:cNvSpPr/>
          <p:nvPr/>
        </p:nvSpPr>
        <p:spPr>
          <a:xfrm>
            <a:off x="7052310" y="6396335"/>
            <a:ext cx="3661410" cy="461665"/>
          </a:xfrm>
          <a:prstGeom prst="rect">
            <a:avLst/>
          </a:prstGeom>
        </p:spPr>
        <p:txBody>
          <a:bodyPr wrap="square">
            <a:spAutoFit/>
          </a:bodyPr>
          <a:lstStyle/>
          <a:p>
            <a:r>
              <a:rPr lang="en-US" altLang="ja-JP" sz="1200" b="0" i="0" u="none" strike="noStrike" baseline="0" dirty="0">
                <a:latin typeface="Arial" panose="020B0604020202020204" pitchFamily="34" charset="0"/>
              </a:rPr>
              <a:t>https://www.npa.go.jp/archive/keibi/syouten/syouten282/pdf/15_34-37P.pdf</a:t>
            </a:r>
            <a:endParaRPr lang="ja-JP" altLang="en-US" sz="1200" dirty="0"/>
          </a:p>
        </p:txBody>
      </p:sp>
    </p:spTree>
    <p:extLst>
      <p:ext uri="{BB962C8B-B14F-4D97-AF65-F5344CB8AC3E}">
        <p14:creationId xmlns:p14="http://schemas.microsoft.com/office/powerpoint/2010/main" val="262626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790D5-C74B-41F2-8E69-506015481621}"/>
              </a:ext>
            </a:extLst>
          </p:cNvPr>
          <p:cNvSpPr>
            <a:spLocks noGrp="1"/>
          </p:cNvSpPr>
          <p:nvPr>
            <p:ph type="title"/>
          </p:nvPr>
        </p:nvSpPr>
        <p:spPr/>
        <p:txBody>
          <a:bodyPr/>
          <a:lstStyle/>
          <a:p>
            <a:r>
              <a:rPr kumimoji="1" lang="ja-JP" altLang="en-US" dirty="0"/>
              <a:t>標的型メール攻撃</a:t>
            </a:r>
          </a:p>
        </p:txBody>
      </p:sp>
      <p:sp>
        <p:nvSpPr>
          <p:cNvPr id="3" name="コンテンツ プレースホルダー 2">
            <a:extLst>
              <a:ext uri="{FF2B5EF4-FFF2-40B4-BE49-F238E27FC236}">
                <a16:creationId xmlns:a16="http://schemas.microsoft.com/office/drawing/2014/main" id="{09C355FA-0E57-437F-A7D1-2A78819959DF}"/>
              </a:ext>
            </a:extLst>
          </p:cNvPr>
          <p:cNvSpPr>
            <a:spLocks noGrp="1"/>
          </p:cNvSpPr>
          <p:nvPr>
            <p:ph idx="1"/>
          </p:nvPr>
        </p:nvSpPr>
        <p:spPr>
          <a:xfrm>
            <a:off x="838200" y="2183129"/>
            <a:ext cx="6099735" cy="3993833"/>
          </a:xfrm>
        </p:spPr>
        <p:txBody>
          <a:bodyPr/>
          <a:lstStyle/>
          <a:p>
            <a:r>
              <a:rPr lang="ja-JP" altLang="en-US" dirty="0"/>
              <a:t>業務関連の正当なメールを装う</a:t>
            </a:r>
            <a:endParaRPr lang="en-US" altLang="ja-JP" dirty="0"/>
          </a:p>
          <a:p>
            <a:pPr lvl="1"/>
            <a:r>
              <a:rPr lang="ja-JP" altLang="en-US" dirty="0"/>
              <a:t>市販のウイルス対策ソフトで検知できない不正プログラムを添付した電子メール（標的型メール）を送信</a:t>
            </a:r>
            <a:endParaRPr lang="en-US" altLang="ja-JP" dirty="0"/>
          </a:p>
          <a:p>
            <a:pPr lvl="1"/>
            <a:r>
              <a:rPr lang="ja-JP" altLang="en-US" dirty="0"/>
              <a:t>受信したコンピュータを不正プログラムに感染させる</a:t>
            </a:r>
            <a:endParaRPr lang="en-US" altLang="ja-JP" dirty="0"/>
          </a:p>
          <a:p>
            <a:pPr lvl="1"/>
            <a:r>
              <a:rPr lang="ja-JP" altLang="en-US" dirty="0"/>
              <a:t>知らぬ間に機密情報を外部に送信させ、情報を盗み取る</a:t>
            </a:r>
            <a:endParaRPr kumimoji="1" lang="ja-JP" altLang="en-US" dirty="0"/>
          </a:p>
        </p:txBody>
      </p:sp>
      <p:pic>
        <p:nvPicPr>
          <p:cNvPr id="4" name="図 3">
            <a:extLst>
              <a:ext uri="{FF2B5EF4-FFF2-40B4-BE49-F238E27FC236}">
                <a16:creationId xmlns:a16="http://schemas.microsoft.com/office/drawing/2014/main" id="{AA9935F7-BD76-4082-9C02-011A7A9F6CDC}"/>
              </a:ext>
            </a:extLst>
          </p:cNvPr>
          <p:cNvPicPr>
            <a:picLocks noChangeAspect="1"/>
          </p:cNvPicPr>
          <p:nvPr/>
        </p:nvPicPr>
        <p:blipFill>
          <a:blip r:embed="rId2"/>
          <a:stretch>
            <a:fillRect/>
          </a:stretch>
        </p:blipFill>
        <p:spPr>
          <a:xfrm>
            <a:off x="6937935" y="3237875"/>
            <a:ext cx="4991250" cy="3255000"/>
          </a:xfrm>
          <a:prstGeom prst="rect">
            <a:avLst/>
          </a:prstGeom>
        </p:spPr>
      </p:pic>
      <p:sp>
        <p:nvSpPr>
          <p:cNvPr id="5" name="正方形/長方形 4">
            <a:extLst>
              <a:ext uri="{FF2B5EF4-FFF2-40B4-BE49-F238E27FC236}">
                <a16:creationId xmlns:a16="http://schemas.microsoft.com/office/drawing/2014/main" id="{59D18462-8207-4581-84C0-0D6FE125975B}"/>
              </a:ext>
            </a:extLst>
          </p:cNvPr>
          <p:cNvSpPr/>
          <p:nvPr/>
        </p:nvSpPr>
        <p:spPr>
          <a:xfrm>
            <a:off x="7052310" y="6396335"/>
            <a:ext cx="3661410" cy="461665"/>
          </a:xfrm>
          <a:prstGeom prst="rect">
            <a:avLst/>
          </a:prstGeom>
        </p:spPr>
        <p:txBody>
          <a:bodyPr wrap="square">
            <a:spAutoFit/>
          </a:bodyPr>
          <a:lstStyle/>
          <a:p>
            <a:r>
              <a:rPr lang="en-US" altLang="ja-JP" sz="1200" b="0" i="0" u="none" strike="noStrike" baseline="0" dirty="0">
                <a:latin typeface="Arial" panose="020B0604020202020204" pitchFamily="34" charset="0"/>
              </a:rPr>
              <a:t>https://www.npa.go.jp/archive/keibi/syouten/syouten282/pdf/15_34-37P.pdf</a:t>
            </a:r>
            <a:endParaRPr lang="ja-JP" altLang="en-US" sz="1200" dirty="0"/>
          </a:p>
        </p:txBody>
      </p:sp>
    </p:spTree>
    <p:extLst>
      <p:ext uri="{BB962C8B-B14F-4D97-AF65-F5344CB8AC3E}">
        <p14:creationId xmlns:p14="http://schemas.microsoft.com/office/powerpoint/2010/main" val="44962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85D0D4-A6F6-49BB-89C1-9F88AC6793AA}"/>
              </a:ext>
            </a:extLst>
          </p:cNvPr>
          <p:cNvSpPr>
            <a:spLocks noGrp="1"/>
          </p:cNvSpPr>
          <p:nvPr>
            <p:ph type="title"/>
          </p:nvPr>
        </p:nvSpPr>
        <p:spPr/>
        <p:txBody>
          <a:bodyPr/>
          <a:lstStyle/>
          <a:p>
            <a:r>
              <a:rPr kumimoji="1" lang="ja-JP" altLang="en-US" dirty="0"/>
              <a:t>トロイの木馬</a:t>
            </a:r>
          </a:p>
        </p:txBody>
      </p:sp>
      <p:sp>
        <p:nvSpPr>
          <p:cNvPr id="3" name="コンテンツ プレースホルダー 2">
            <a:extLst>
              <a:ext uri="{FF2B5EF4-FFF2-40B4-BE49-F238E27FC236}">
                <a16:creationId xmlns:a16="http://schemas.microsoft.com/office/drawing/2014/main" id="{EDB58EDF-5EDB-4BED-BFC5-56C5C3F45567}"/>
              </a:ext>
            </a:extLst>
          </p:cNvPr>
          <p:cNvSpPr>
            <a:spLocks noGrp="1"/>
          </p:cNvSpPr>
          <p:nvPr>
            <p:ph idx="1"/>
          </p:nvPr>
        </p:nvSpPr>
        <p:spPr/>
        <p:txBody>
          <a:bodyPr/>
          <a:lstStyle/>
          <a:p>
            <a:r>
              <a:rPr kumimoji="1" lang="ja-JP" altLang="en-US" dirty="0"/>
              <a:t>ホメロスのギリシャ叙事詩に由来</a:t>
            </a:r>
            <a:endParaRPr kumimoji="1" lang="en-US" altLang="ja-JP" dirty="0"/>
          </a:p>
          <a:p>
            <a:r>
              <a:rPr kumimoji="1" lang="ja-JP" altLang="en-US" dirty="0"/>
              <a:t>悪意のない普通のアプリのように見せかけたプログラム</a:t>
            </a:r>
            <a:endParaRPr kumimoji="1" lang="en-US" altLang="ja-JP" dirty="0"/>
          </a:p>
          <a:p>
            <a:pPr lvl="1"/>
            <a:r>
              <a:rPr kumimoji="1" lang="ja-JP" altLang="en-US" dirty="0"/>
              <a:t>スマホアプリ、</a:t>
            </a:r>
            <a:r>
              <a:rPr kumimoji="1" lang="en-US" altLang="ja-JP" dirty="0"/>
              <a:t>PC</a:t>
            </a:r>
            <a:r>
              <a:rPr kumimoji="1" lang="ja-JP" altLang="en-US" dirty="0"/>
              <a:t>アプリ、画像、スクリーンセーバー　など</a:t>
            </a:r>
            <a:endParaRPr kumimoji="1" lang="en-US" altLang="ja-JP" dirty="0"/>
          </a:p>
          <a:p>
            <a:r>
              <a:rPr kumimoji="1" lang="ja-JP" altLang="en-US" dirty="0"/>
              <a:t>インストール後、実行すると不正な動作を始める</a:t>
            </a:r>
          </a:p>
        </p:txBody>
      </p:sp>
      <p:sp>
        <p:nvSpPr>
          <p:cNvPr id="4" name="正方形/長方形 3">
            <a:extLst>
              <a:ext uri="{FF2B5EF4-FFF2-40B4-BE49-F238E27FC236}">
                <a16:creationId xmlns:a16="http://schemas.microsoft.com/office/drawing/2014/main" id="{6C3AC572-BF87-43DD-8E4C-7C31FFA73196}"/>
              </a:ext>
            </a:extLst>
          </p:cNvPr>
          <p:cNvSpPr/>
          <p:nvPr/>
        </p:nvSpPr>
        <p:spPr>
          <a:xfrm>
            <a:off x="7052310" y="6396335"/>
            <a:ext cx="3661410" cy="461665"/>
          </a:xfrm>
          <a:prstGeom prst="rect">
            <a:avLst/>
          </a:prstGeom>
        </p:spPr>
        <p:txBody>
          <a:bodyPr wrap="square">
            <a:spAutoFit/>
          </a:bodyPr>
          <a:lstStyle/>
          <a:p>
            <a:r>
              <a:rPr lang="en-US" altLang="ja-JP" sz="1200" b="0" i="0" u="none" strike="noStrike" baseline="0" dirty="0">
                <a:latin typeface="Arial" panose="020B0604020202020204" pitchFamily="34" charset="0"/>
              </a:rPr>
              <a:t>https://www.npa.go.jp/archive/keibi/syouten/syouten282/pdf/15_34-37P.pdf</a:t>
            </a:r>
            <a:endParaRPr lang="ja-JP" altLang="en-US" sz="1200" dirty="0"/>
          </a:p>
        </p:txBody>
      </p:sp>
      <p:pic>
        <p:nvPicPr>
          <p:cNvPr id="6" name="図 5">
            <a:extLst>
              <a:ext uri="{FF2B5EF4-FFF2-40B4-BE49-F238E27FC236}">
                <a16:creationId xmlns:a16="http://schemas.microsoft.com/office/drawing/2014/main" id="{CB2EBE28-CBFA-45FA-AF59-F7487C9B1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990" y="4129385"/>
            <a:ext cx="5334000" cy="2266950"/>
          </a:xfrm>
          <a:prstGeom prst="rect">
            <a:avLst/>
          </a:prstGeom>
        </p:spPr>
      </p:pic>
    </p:spTree>
    <p:extLst>
      <p:ext uri="{BB962C8B-B14F-4D97-AF65-F5344CB8AC3E}">
        <p14:creationId xmlns:p14="http://schemas.microsoft.com/office/powerpoint/2010/main" val="258838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4F381-7631-483F-8D8A-1637BCE55F08}"/>
              </a:ext>
            </a:extLst>
          </p:cNvPr>
          <p:cNvSpPr>
            <a:spLocks noGrp="1"/>
          </p:cNvSpPr>
          <p:nvPr>
            <p:ph type="title"/>
          </p:nvPr>
        </p:nvSpPr>
        <p:spPr/>
        <p:txBody>
          <a:bodyPr/>
          <a:lstStyle/>
          <a:p>
            <a:r>
              <a:rPr kumimoji="1" lang="ja-JP" altLang="en-US" dirty="0"/>
              <a:t>スマホのウイルス被害</a:t>
            </a:r>
          </a:p>
        </p:txBody>
      </p:sp>
      <p:sp>
        <p:nvSpPr>
          <p:cNvPr id="3" name="コンテンツ プレースホルダー 2">
            <a:extLst>
              <a:ext uri="{FF2B5EF4-FFF2-40B4-BE49-F238E27FC236}">
                <a16:creationId xmlns:a16="http://schemas.microsoft.com/office/drawing/2014/main" id="{3FC6344B-F99B-4138-99B4-86952D6DA165}"/>
              </a:ext>
            </a:extLst>
          </p:cNvPr>
          <p:cNvSpPr>
            <a:spLocks noGrp="1"/>
          </p:cNvSpPr>
          <p:nvPr>
            <p:ph idx="1"/>
          </p:nvPr>
        </p:nvSpPr>
        <p:spPr/>
        <p:txBody>
          <a:bodyPr/>
          <a:lstStyle/>
          <a:p>
            <a:r>
              <a:rPr kumimoji="1" lang="ja-JP" altLang="en-US" dirty="0"/>
              <a:t>偽「バッテリー節約」アプリ</a:t>
            </a:r>
            <a:endParaRPr kumimoji="1" lang="en-US" altLang="ja-JP" dirty="0"/>
          </a:p>
          <a:p>
            <a:pPr lvl="1"/>
            <a:r>
              <a:rPr kumimoji="1" lang="ja-JP" altLang="en-US" dirty="0"/>
              <a:t>個人情報を外部に送信</a:t>
            </a:r>
            <a:endParaRPr kumimoji="1" lang="en-US" altLang="ja-JP" dirty="0"/>
          </a:p>
          <a:p>
            <a:r>
              <a:rPr kumimoji="1" lang="ja-JP" altLang="en-US" dirty="0"/>
              <a:t>偽「セキュリティ」アプリ</a:t>
            </a:r>
            <a:endParaRPr kumimoji="1" lang="en-US" altLang="ja-JP" dirty="0"/>
          </a:p>
          <a:p>
            <a:pPr lvl="1"/>
            <a:r>
              <a:rPr kumimoji="1" lang="ja-JP" altLang="en-US" dirty="0"/>
              <a:t>ウイルスを防ぐ効果はない</a:t>
            </a:r>
            <a:endParaRPr kumimoji="1" lang="en-US" altLang="ja-JP" dirty="0"/>
          </a:p>
          <a:p>
            <a:pPr lvl="1"/>
            <a:r>
              <a:rPr kumimoji="1" lang="ja-JP" altLang="en-US" dirty="0"/>
              <a:t>課金のみなされる</a:t>
            </a:r>
            <a:endParaRPr kumimoji="1" lang="en-US" altLang="ja-JP" dirty="0"/>
          </a:p>
          <a:p>
            <a:r>
              <a:rPr lang="en-US" altLang="ja-JP" dirty="0"/>
              <a:t>Twitter</a:t>
            </a:r>
            <a:r>
              <a:rPr lang="ja-JP" altLang="en-US" dirty="0"/>
              <a:t>アカウントの乗っ取り</a:t>
            </a:r>
            <a:endParaRPr lang="en-US" altLang="ja-JP" dirty="0"/>
          </a:p>
          <a:p>
            <a:pPr lvl="1"/>
            <a:r>
              <a:rPr kumimoji="1" lang="en-US" altLang="ja-JP" dirty="0"/>
              <a:t>Twitter</a:t>
            </a:r>
            <a:r>
              <a:rPr kumimoji="1" lang="ja-JP" altLang="en-US" dirty="0"/>
              <a:t>と連携するアプリ</a:t>
            </a:r>
            <a:endParaRPr kumimoji="1" lang="en-US" altLang="ja-JP" dirty="0"/>
          </a:p>
          <a:p>
            <a:pPr lvl="1"/>
            <a:r>
              <a:rPr kumimoji="1" lang="ja-JP" altLang="en-US" dirty="0"/>
              <a:t>迷惑ツイートをばらまく</a:t>
            </a:r>
            <a:endParaRPr kumimoji="1" lang="en-US" altLang="ja-JP" dirty="0"/>
          </a:p>
        </p:txBody>
      </p:sp>
    </p:spTree>
    <p:extLst>
      <p:ext uri="{BB962C8B-B14F-4D97-AF65-F5344CB8AC3E}">
        <p14:creationId xmlns:p14="http://schemas.microsoft.com/office/powerpoint/2010/main" val="366922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B410-9D2E-4094-8B2C-738D0462A8A1}"/>
              </a:ext>
            </a:extLst>
          </p:cNvPr>
          <p:cNvSpPr>
            <a:spLocks noGrp="1"/>
          </p:cNvSpPr>
          <p:nvPr>
            <p:ph type="title"/>
          </p:nvPr>
        </p:nvSpPr>
        <p:spPr/>
        <p:txBody>
          <a:bodyPr/>
          <a:lstStyle/>
          <a:p>
            <a:r>
              <a:rPr lang="ja-JP" altLang="en-US" dirty="0"/>
              <a:t>行政とは？</a:t>
            </a:r>
            <a:endParaRPr kumimoji="1" lang="ja-JP" altLang="en-US" dirty="0"/>
          </a:p>
        </p:txBody>
      </p:sp>
      <p:sp>
        <p:nvSpPr>
          <p:cNvPr id="3" name="コンテンツ プレースホルダー 2">
            <a:extLst>
              <a:ext uri="{FF2B5EF4-FFF2-40B4-BE49-F238E27FC236}">
                <a16:creationId xmlns:a16="http://schemas.microsoft.com/office/drawing/2014/main" id="{66D2BE7A-B1B5-4524-867E-B2BC54B000A1}"/>
              </a:ext>
            </a:extLst>
          </p:cNvPr>
          <p:cNvSpPr>
            <a:spLocks noGrp="1"/>
          </p:cNvSpPr>
          <p:nvPr>
            <p:ph idx="1"/>
          </p:nvPr>
        </p:nvSpPr>
        <p:spPr/>
        <p:txBody>
          <a:bodyPr/>
          <a:lstStyle/>
          <a:p>
            <a:pPr marL="67310">
              <a:lnSpc>
                <a:spcPct val="100000"/>
              </a:lnSpc>
              <a:spcBef>
                <a:spcPts val="95"/>
              </a:spcBef>
            </a:pPr>
            <a:r>
              <a:rPr lang="ja-JP" altLang="en-US" spc="-140" dirty="0">
                <a:solidFill>
                  <a:srgbClr val="404040"/>
                </a:solidFill>
                <a:latin typeface="Droid Sans Fallback"/>
                <a:cs typeface="Droid Sans Fallback"/>
              </a:rPr>
              <a:t>国の仕事の内、</a:t>
            </a:r>
            <a:endParaRPr lang="ja-JP" altLang="en-US" dirty="0">
              <a:latin typeface="Droid Sans Fallback"/>
              <a:cs typeface="Droid Sans Fallback"/>
            </a:endParaRPr>
          </a:p>
          <a:p>
            <a:pPr marL="469900" lvl="1">
              <a:lnSpc>
                <a:spcPct val="100000"/>
              </a:lnSpc>
            </a:pPr>
            <a:r>
              <a:rPr lang="ja-JP" altLang="en-US" spc="-434" dirty="0">
                <a:solidFill>
                  <a:srgbClr val="404040"/>
                </a:solidFill>
                <a:latin typeface="Droid Sans Fallback"/>
                <a:cs typeface="Droid Sans Fallback"/>
              </a:rPr>
              <a:t>国会（立法）と</a:t>
            </a:r>
            <a:r>
              <a:rPr lang="ja-JP" altLang="en-US" spc="-450" dirty="0">
                <a:solidFill>
                  <a:srgbClr val="404040"/>
                </a:solidFill>
                <a:latin typeface="Droid Sans Fallback"/>
                <a:cs typeface="Droid Sans Fallback"/>
              </a:rPr>
              <a:t>裁</a:t>
            </a:r>
            <a:r>
              <a:rPr lang="ja-JP" altLang="en-US" spc="-325" dirty="0">
                <a:solidFill>
                  <a:srgbClr val="404040"/>
                </a:solidFill>
                <a:latin typeface="Droid Sans Fallback"/>
                <a:cs typeface="Droid Sans Fallback"/>
              </a:rPr>
              <a:t>判所（司法）の仕事</a:t>
            </a:r>
            <a:r>
              <a:rPr lang="ja-JP" altLang="en-US" spc="-340" dirty="0">
                <a:solidFill>
                  <a:srgbClr val="404040"/>
                </a:solidFill>
                <a:latin typeface="Droid Sans Fallback"/>
                <a:cs typeface="Droid Sans Fallback"/>
              </a:rPr>
              <a:t>を</a:t>
            </a:r>
            <a:r>
              <a:rPr lang="ja-JP" altLang="en-US" dirty="0">
                <a:solidFill>
                  <a:srgbClr val="404040"/>
                </a:solidFill>
                <a:latin typeface="Droid Sans Fallback"/>
                <a:cs typeface="Droid Sans Fallback"/>
              </a:rPr>
              <a:t>除</a:t>
            </a:r>
            <a:r>
              <a:rPr lang="ja-JP" altLang="en-US" spc="-380" dirty="0">
                <a:solidFill>
                  <a:srgbClr val="404040"/>
                </a:solidFill>
                <a:latin typeface="Droid Sans Fallback"/>
                <a:cs typeface="Droid Sans Fallback"/>
              </a:rPr>
              <a:t>いたもの→三権分立</a:t>
            </a:r>
            <a:endParaRPr lang="ja-JP" altLang="en-US" dirty="0">
              <a:latin typeface="Droid Sans Fallback"/>
              <a:cs typeface="Droid Sans Fallback"/>
            </a:endParaRPr>
          </a:p>
          <a:p>
            <a:pPr>
              <a:lnSpc>
                <a:spcPct val="100000"/>
              </a:lnSpc>
              <a:spcBef>
                <a:spcPts val="50"/>
              </a:spcBef>
            </a:pPr>
            <a:endParaRPr lang="ja-JP" altLang="en-US" sz="4050" dirty="0">
              <a:latin typeface="Times New Roman"/>
              <a:cs typeface="Times New Roman"/>
            </a:endParaRPr>
          </a:p>
          <a:p>
            <a:pPr marL="67310">
              <a:lnSpc>
                <a:spcPct val="100000"/>
              </a:lnSpc>
            </a:pPr>
            <a:r>
              <a:rPr lang="ja-JP" altLang="en-US" spc="-5" dirty="0">
                <a:solidFill>
                  <a:srgbClr val="404040"/>
                </a:solidFill>
                <a:latin typeface="Droid Sans Fallback"/>
                <a:cs typeface="Droid Sans Fallback"/>
              </a:rPr>
              <a:t>省庁</a:t>
            </a:r>
            <a:endParaRPr lang="ja-JP" altLang="en-US" dirty="0">
              <a:latin typeface="Droid Sans Fallback"/>
              <a:cs typeface="Droid Sans Fallback"/>
            </a:endParaRPr>
          </a:p>
          <a:p>
            <a:pPr marL="467995" marR="5080">
              <a:lnSpc>
                <a:spcPts val="2770"/>
              </a:lnSpc>
              <a:spcBef>
                <a:spcPts val="885"/>
              </a:spcBef>
            </a:pPr>
            <a:r>
              <a:rPr lang="ja-JP" altLang="en-US" sz="2400" spc="-155" dirty="0">
                <a:solidFill>
                  <a:srgbClr val="404040"/>
                </a:solidFill>
                <a:latin typeface="Droid Sans Fallback"/>
                <a:cs typeface="Droid Sans Fallback"/>
              </a:rPr>
              <a:t>財務省、経済産業省、国土交通省、</a:t>
            </a:r>
            <a:r>
              <a:rPr lang="ja-JP" altLang="en-US" sz="2400" spc="-85" dirty="0">
                <a:solidFill>
                  <a:srgbClr val="404040"/>
                </a:solidFill>
                <a:latin typeface="Droid Sans Fallback"/>
                <a:cs typeface="Droid Sans Fallback"/>
              </a:rPr>
              <a:t>文部科学省、厚生労</a:t>
            </a:r>
            <a:r>
              <a:rPr lang="ja-JP" altLang="en-US" sz="2400" spc="-270" dirty="0">
                <a:solidFill>
                  <a:srgbClr val="404040"/>
                </a:solidFill>
                <a:latin typeface="Droid Sans Fallback"/>
                <a:cs typeface="Droid Sans Fallback"/>
              </a:rPr>
              <a:t>働省、</a:t>
            </a:r>
            <a:r>
              <a:rPr lang="ja-JP" altLang="en-US" sz="2400" dirty="0">
                <a:solidFill>
                  <a:srgbClr val="404040"/>
                </a:solidFill>
                <a:latin typeface="Droid Sans Fallback"/>
                <a:cs typeface="Droid Sans Fallback"/>
              </a:rPr>
              <a:t>警察</a:t>
            </a:r>
            <a:r>
              <a:rPr lang="ja-JP" altLang="en-US" sz="2400" spc="-900" dirty="0">
                <a:solidFill>
                  <a:srgbClr val="404040"/>
                </a:solidFill>
                <a:latin typeface="Droid Sans Fallback"/>
                <a:cs typeface="Droid Sans Fallback"/>
              </a:rPr>
              <a:t>庁　など</a:t>
            </a:r>
            <a:endParaRPr lang="ja-JP" altLang="en-US" sz="2400" dirty="0">
              <a:latin typeface="Droid Sans Fallback"/>
              <a:cs typeface="Droid Sans Fallback"/>
            </a:endParaRPr>
          </a:p>
          <a:p>
            <a:pPr marL="67310">
              <a:lnSpc>
                <a:spcPct val="100000"/>
              </a:lnSpc>
              <a:spcBef>
                <a:spcPts val="585"/>
              </a:spcBef>
            </a:pPr>
            <a:r>
              <a:rPr lang="ja-JP" altLang="en-US" spc="-5" dirty="0">
                <a:solidFill>
                  <a:srgbClr val="404040"/>
                </a:solidFill>
                <a:latin typeface="Droid Sans Fallback"/>
                <a:cs typeface="Droid Sans Fallback"/>
              </a:rPr>
              <a:t>地方自治体：都道府県庁、市町村役場</a:t>
            </a:r>
            <a:endParaRPr lang="en-US" altLang="ja-JP" spc="-5" dirty="0">
              <a:solidFill>
                <a:srgbClr val="404040"/>
              </a:solidFill>
              <a:latin typeface="Droid Sans Fallback"/>
              <a:cs typeface="Droid Sans Fallback"/>
            </a:endParaRPr>
          </a:p>
          <a:p>
            <a:pPr marL="524510" lvl="1">
              <a:lnSpc>
                <a:spcPct val="100000"/>
              </a:lnSpc>
              <a:spcBef>
                <a:spcPts val="585"/>
              </a:spcBef>
            </a:pPr>
            <a:r>
              <a:rPr lang="ja-JP" altLang="en-US" dirty="0">
                <a:latin typeface="Droid Sans Fallback"/>
                <a:cs typeface="Droid Sans Fallback"/>
              </a:rPr>
              <a:t>「平成の大合併」で約</a:t>
            </a:r>
            <a:r>
              <a:rPr lang="en-US" altLang="ja-JP" dirty="0">
                <a:latin typeface="Droid Sans Fallback"/>
                <a:cs typeface="Droid Sans Fallback"/>
              </a:rPr>
              <a:t>3000</a:t>
            </a:r>
            <a:r>
              <a:rPr lang="ja-JP" altLang="en-US" dirty="0">
                <a:latin typeface="Droid Sans Fallback"/>
                <a:cs typeface="Droid Sans Fallback"/>
              </a:rPr>
              <a:t>→</a:t>
            </a:r>
            <a:r>
              <a:rPr lang="en-US" altLang="ja-JP" dirty="0">
                <a:latin typeface="Droid Sans Fallback"/>
                <a:cs typeface="Droid Sans Fallback"/>
              </a:rPr>
              <a:t>1700</a:t>
            </a:r>
            <a:r>
              <a:rPr lang="ja-JP" altLang="en-US" dirty="0">
                <a:latin typeface="Droid Sans Fallback"/>
                <a:cs typeface="Droid Sans Fallback"/>
              </a:rPr>
              <a:t>に統合</a:t>
            </a:r>
            <a:endParaRPr lang="en-US" altLang="ja-JP" dirty="0">
              <a:latin typeface="Droid Sans Fallback"/>
              <a:cs typeface="Droid Sans Fallback"/>
            </a:endParaRPr>
          </a:p>
          <a:p>
            <a:pPr marL="524510" lvl="1">
              <a:lnSpc>
                <a:spcPct val="100000"/>
              </a:lnSpc>
              <a:spcBef>
                <a:spcPts val="585"/>
              </a:spcBef>
            </a:pPr>
            <a:r>
              <a:rPr lang="ja-JP" altLang="en-US" dirty="0">
                <a:latin typeface="Droid Sans Fallback"/>
                <a:cs typeface="Droid Sans Fallback"/>
              </a:rPr>
              <a:t>少子高齢化で「消滅」を危惧されている自治体も多い（約</a:t>
            </a:r>
            <a:r>
              <a:rPr lang="en-US" altLang="ja-JP" dirty="0">
                <a:latin typeface="Droid Sans Fallback"/>
                <a:cs typeface="Droid Sans Fallback"/>
              </a:rPr>
              <a:t>1000</a:t>
            </a:r>
            <a:r>
              <a:rPr lang="ja-JP" altLang="en-US" dirty="0">
                <a:latin typeface="Droid Sans Fallback"/>
                <a:cs typeface="Droid Sans Fallback"/>
              </a:rPr>
              <a:t>）</a:t>
            </a:r>
          </a:p>
        </p:txBody>
      </p:sp>
    </p:spTree>
    <p:extLst>
      <p:ext uri="{BB962C8B-B14F-4D97-AF65-F5344CB8AC3E}">
        <p14:creationId xmlns:p14="http://schemas.microsoft.com/office/powerpoint/2010/main" val="2317397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AF682-D1F1-4DB2-B68F-7155B29D8CF8}"/>
              </a:ext>
            </a:extLst>
          </p:cNvPr>
          <p:cNvSpPr>
            <a:spLocks noGrp="1"/>
          </p:cNvSpPr>
          <p:nvPr>
            <p:ph type="title"/>
          </p:nvPr>
        </p:nvSpPr>
        <p:spPr/>
        <p:txBody>
          <a:bodyPr/>
          <a:lstStyle/>
          <a:p>
            <a:r>
              <a:rPr kumimoji="1" lang="ja-JP" altLang="en-US" dirty="0"/>
              <a:t>スマホのウイルス被害</a:t>
            </a:r>
          </a:p>
        </p:txBody>
      </p:sp>
      <p:pic>
        <p:nvPicPr>
          <p:cNvPr id="9" name="コンテンツ プレースホルダー 8">
            <a:extLst>
              <a:ext uri="{FF2B5EF4-FFF2-40B4-BE49-F238E27FC236}">
                <a16:creationId xmlns:a16="http://schemas.microsoft.com/office/drawing/2014/main" id="{24EE9F30-79DE-4696-8FCA-4EC5FAAA9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316" y="1386414"/>
            <a:ext cx="9528810" cy="4764405"/>
          </a:xfrm>
        </p:spPr>
      </p:pic>
      <p:sp>
        <p:nvSpPr>
          <p:cNvPr id="10" name="正方形/長方形 9">
            <a:extLst>
              <a:ext uri="{FF2B5EF4-FFF2-40B4-BE49-F238E27FC236}">
                <a16:creationId xmlns:a16="http://schemas.microsoft.com/office/drawing/2014/main" id="{AF6B43FD-AB90-4FDB-B8A8-2CAF33609389}"/>
              </a:ext>
            </a:extLst>
          </p:cNvPr>
          <p:cNvSpPr/>
          <p:nvPr/>
        </p:nvSpPr>
        <p:spPr>
          <a:xfrm>
            <a:off x="6431280" y="5846544"/>
            <a:ext cx="4552950" cy="646331"/>
          </a:xfrm>
          <a:prstGeom prst="rect">
            <a:avLst/>
          </a:prstGeom>
        </p:spPr>
        <p:txBody>
          <a:bodyPr wrap="square">
            <a:spAutoFit/>
          </a:bodyPr>
          <a:lstStyle/>
          <a:p>
            <a:endParaRPr lang="ja-JP" altLang="en-US" sz="1200" b="0" i="0" u="none" strike="noStrike" baseline="0" dirty="0">
              <a:latin typeface="Arial" panose="020B0604020202020204" pitchFamily="34" charset="0"/>
            </a:endParaRPr>
          </a:p>
          <a:p>
            <a:r>
              <a:rPr lang="en-US" altLang="ja-JP" sz="1200" b="0" i="0" u="none" strike="noStrike" baseline="0" dirty="0">
                <a:latin typeface="Arial" panose="020B0604020202020204" pitchFamily="34" charset="0"/>
              </a:rPr>
              <a:t>https://japan.norton.com/blog/wp-content/uploads/2014/12/smartphonevirus01.jpg</a:t>
            </a:r>
            <a:endParaRPr lang="ja-JP" altLang="en-US" sz="1200" dirty="0"/>
          </a:p>
        </p:txBody>
      </p:sp>
    </p:spTree>
    <p:extLst>
      <p:ext uri="{BB962C8B-B14F-4D97-AF65-F5344CB8AC3E}">
        <p14:creationId xmlns:p14="http://schemas.microsoft.com/office/powerpoint/2010/main" val="353104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8989B-4621-491F-BFDB-CD4482A0B872}"/>
              </a:ext>
            </a:extLst>
          </p:cNvPr>
          <p:cNvSpPr>
            <a:spLocks noGrp="1"/>
          </p:cNvSpPr>
          <p:nvPr>
            <p:ph type="title"/>
          </p:nvPr>
        </p:nvSpPr>
        <p:spPr/>
        <p:txBody>
          <a:bodyPr/>
          <a:lstStyle/>
          <a:p>
            <a:r>
              <a:rPr kumimoji="1" lang="ja-JP" altLang="en-US" dirty="0"/>
              <a:t>ランサムウェア</a:t>
            </a:r>
          </a:p>
        </p:txBody>
      </p:sp>
      <p:sp>
        <p:nvSpPr>
          <p:cNvPr id="3" name="コンテンツ プレースホルダー 2">
            <a:extLst>
              <a:ext uri="{FF2B5EF4-FFF2-40B4-BE49-F238E27FC236}">
                <a16:creationId xmlns:a16="http://schemas.microsoft.com/office/drawing/2014/main" id="{61C6DA2F-642D-4F87-AA2B-08A368D3719A}"/>
              </a:ext>
            </a:extLst>
          </p:cNvPr>
          <p:cNvSpPr>
            <a:spLocks noGrp="1"/>
          </p:cNvSpPr>
          <p:nvPr>
            <p:ph idx="1"/>
          </p:nvPr>
        </p:nvSpPr>
        <p:spPr/>
        <p:txBody>
          <a:bodyPr/>
          <a:lstStyle/>
          <a:p>
            <a:r>
              <a:rPr kumimoji="1" lang="ja-JP" altLang="en-US" dirty="0"/>
              <a:t>身代金要求型ウイルス</a:t>
            </a:r>
            <a:endParaRPr kumimoji="1" lang="en-US" altLang="ja-JP" dirty="0"/>
          </a:p>
          <a:p>
            <a:pPr lvl="1"/>
            <a:r>
              <a:rPr kumimoji="1" lang="ja-JP" altLang="en-US" dirty="0"/>
              <a:t>感染すると、ファイルが暗号化されるなどして、使用不能となる</a:t>
            </a:r>
            <a:endParaRPr kumimoji="1" lang="en-US" altLang="ja-JP" dirty="0"/>
          </a:p>
          <a:p>
            <a:pPr lvl="1"/>
            <a:r>
              <a:rPr kumimoji="1" lang="ja-JP" altLang="en-US" dirty="0"/>
              <a:t>元に戻して欲しければ、送金せよと要求される</a:t>
            </a:r>
          </a:p>
        </p:txBody>
      </p:sp>
      <p:pic>
        <p:nvPicPr>
          <p:cNvPr id="5" name="図 4">
            <a:extLst>
              <a:ext uri="{FF2B5EF4-FFF2-40B4-BE49-F238E27FC236}">
                <a16:creationId xmlns:a16="http://schemas.microsoft.com/office/drawing/2014/main" id="{74E54F8D-9004-40B9-B2A9-5C9F5CD0C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89923"/>
            <a:ext cx="6400800" cy="2987040"/>
          </a:xfrm>
          <a:prstGeom prst="rect">
            <a:avLst/>
          </a:prstGeom>
        </p:spPr>
      </p:pic>
      <p:sp>
        <p:nvSpPr>
          <p:cNvPr id="6" name="正方形/長方形 5">
            <a:extLst>
              <a:ext uri="{FF2B5EF4-FFF2-40B4-BE49-F238E27FC236}">
                <a16:creationId xmlns:a16="http://schemas.microsoft.com/office/drawing/2014/main" id="{9D7B314F-0AC9-4767-9894-C9563E0A8733}"/>
              </a:ext>
            </a:extLst>
          </p:cNvPr>
          <p:cNvSpPr/>
          <p:nvPr/>
        </p:nvSpPr>
        <p:spPr>
          <a:xfrm>
            <a:off x="4953000" y="6269356"/>
            <a:ext cx="6614160" cy="369332"/>
          </a:xfrm>
          <a:prstGeom prst="rect">
            <a:avLst/>
          </a:prstGeom>
        </p:spPr>
        <p:txBody>
          <a:bodyPr wrap="square">
            <a:spAutoFit/>
          </a:bodyPr>
          <a:lstStyle/>
          <a:p>
            <a:r>
              <a:rPr lang="ja-JP" altLang="en-US" dirty="0"/>
              <a:t>https://www.sunloft.co.jp/newsletter/securitytopics201508/</a:t>
            </a:r>
          </a:p>
        </p:txBody>
      </p:sp>
    </p:spTree>
    <p:extLst>
      <p:ext uri="{BB962C8B-B14F-4D97-AF65-F5344CB8AC3E}">
        <p14:creationId xmlns:p14="http://schemas.microsoft.com/office/powerpoint/2010/main" val="2926255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DEED8A-11F8-4E40-98BF-F20E3769E615}"/>
              </a:ext>
            </a:extLst>
          </p:cNvPr>
          <p:cNvSpPr>
            <a:spLocks noGrp="1"/>
          </p:cNvSpPr>
          <p:nvPr>
            <p:ph type="title"/>
          </p:nvPr>
        </p:nvSpPr>
        <p:spPr/>
        <p:txBody>
          <a:bodyPr/>
          <a:lstStyle/>
          <a:p>
            <a:r>
              <a:rPr kumimoji="1" lang="ja-JP" altLang="en-US" dirty="0"/>
              <a:t>セキュリティ強化方法</a:t>
            </a:r>
          </a:p>
        </p:txBody>
      </p:sp>
      <p:sp>
        <p:nvSpPr>
          <p:cNvPr id="3" name="コンテンツ プレースホルダー 2">
            <a:extLst>
              <a:ext uri="{FF2B5EF4-FFF2-40B4-BE49-F238E27FC236}">
                <a16:creationId xmlns:a16="http://schemas.microsoft.com/office/drawing/2014/main" id="{17277C03-61B4-488B-9501-1F943E251499}"/>
              </a:ext>
            </a:extLst>
          </p:cNvPr>
          <p:cNvSpPr>
            <a:spLocks noGrp="1"/>
          </p:cNvSpPr>
          <p:nvPr>
            <p:ph idx="1"/>
          </p:nvPr>
        </p:nvSpPr>
        <p:spPr/>
        <p:txBody>
          <a:bodyPr/>
          <a:lstStyle/>
          <a:p>
            <a:r>
              <a:rPr kumimoji="1" lang="en-US" altLang="ja-JP" dirty="0"/>
              <a:t>VPN</a:t>
            </a:r>
          </a:p>
          <a:p>
            <a:r>
              <a:rPr kumimoji="1" lang="ja-JP" altLang="en-US" dirty="0"/>
              <a:t>ブロックチェーン</a:t>
            </a:r>
            <a:endParaRPr kumimoji="1" lang="en-US" altLang="ja-JP" dirty="0"/>
          </a:p>
          <a:p>
            <a:r>
              <a:rPr kumimoji="1" lang="ja-JP" altLang="en-US" dirty="0"/>
              <a:t>ログインのセキュリティ強化方法</a:t>
            </a:r>
          </a:p>
        </p:txBody>
      </p:sp>
    </p:spTree>
    <p:extLst>
      <p:ext uri="{BB962C8B-B14F-4D97-AF65-F5344CB8AC3E}">
        <p14:creationId xmlns:p14="http://schemas.microsoft.com/office/powerpoint/2010/main" val="280663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43D685-A6AF-4B67-BA18-D4D5387C97E5}"/>
              </a:ext>
            </a:extLst>
          </p:cNvPr>
          <p:cNvSpPr>
            <a:spLocks noGrp="1"/>
          </p:cNvSpPr>
          <p:nvPr>
            <p:ph type="title"/>
          </p:nvPr>
        </p:nvSpPr>
        <p:spPr/>
        <p:txBody>
          <a:bodyPr/>
          <a:lstStyle/>
          <a:p>
            <a:r>
              <a:rPr kumimoji="1" lang="en-US" altLang="ja-JP" dirty="0"/>
              <a:t>VPN</a:t>
            </a:r>
            <a:endParaRPr kumimoji="1" lang="ja-JP" altLang="en-US" dirty="0"/>
          </a:p>
        </p:txBody>
      </p:sp>
      <p:sp>
        <p:nvSpPr>
          <p:cNvPr id="3" name="コンテンツ プレースホルダー 2">
            <a:extLst>
              <a:ext uri="{FF2B5EF4-FFF2-40B4-BE49-F238E27FC236}">
                <a16:creationId xmlns:a16="http://schemas.microsoft.com/office/drawing/2014/main" id="{AE81D529-663C-4DA4-88B6-5078A7EFB5B0}"/>
              </a:ext>
            </a:extLst>
          </p:cNvPr>
          <p:cNvSpPr>
            <a:spLocks noGrp="1"/>
          </p:cNvSpPr>
          <p:nvPr>
            <p:ph idx="1"/>
          </p:nvPr>
        </p:nvSpPr>
        <p:spPr/>
        <p:txBody>
          <a:bodyPr/>
          <a:lstStyle/>
          <a:p>
            <a:r>
              <a:rPr kumimoji="1" lang="en-US" altLang="ja-JP" dirty="0"/>
              <a:t>Virtual Private Network</a:t>
            </a:r>
          </a:p>
          <a:p>
            <a:pPr lvl="1"/>
            <a:r>
              <a:rPr kumimoji="1" lang="ja-JP" altLang="en-US" dirty="0"/>
              <a:t>インターネットとは別の「専用線」はマルウェアに侵入されない</a:t>
            </a:r>
            <a:endParaRPr kumimoji="1" lang="en-US" altLang="ja-JP" dirty="0"/>
          </a:p>
          <a:p>
            <a:pPr lvl="1"/>
            <a:r>
              <a:rPr lang="en-US" altLang="ja-JP" dirty="0"/>
              <a:t>VPN</a:t>
            </a:r>
            <a:r>
              <a:rPr lang="ja-JP" altLang="en-US" dirty="0"/>
              <a:t>は、インターネット内で、仮想的に「専用線」を実現する仕組み</a:t>
            </a:r>
            <a:endParaRPr kumimoji="1" lang="en-US" altLang="ja-JP" dirty="0"/>
          </a:p>
        </p:txBody>
      </p:sp>
      <p:pic>
        <p:nvPicPr>
          <p:cNvPr id="5" name="図 4">
            <a:extLst>
              <a:ext uri="{FF2B5EF4-FFF2-40B4-BE49-F238E27FC236}">
                <a16:creationId xmlns:a16="http://schemas.microsoft.com/office/drawing/2014/main" id="{DA59BEF3-BEC6-4B6A-A52C-3906CF3BB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581" y="3002660"/>
            <a:ext cx="5933122" cy="3174303"/>
          </a:xfrm>
          <a:prstGeom prst="rect">
            <a:avLst/>
          </a:prstGeom>
        </p:spPr>
      </p:pic>
      <p:sp>
        <p:nvSpPr>
          <p:cNvPr id="9" name="正方形/長方形 8">
            <a:extLst>
              <a:ext uri="{FF2B5EF4-FFF2-40B4-BE49-F238E27FC236}">
                <a16:creationId xmlns:a16="http://schemas.microsoft.com/office/drawing/2014/main" id="{EDFA0E11-25F0-4E71-8969-464A8F200A92}"/>
              </a:ext>
            </a:extLst>
          </p:cNvPr>
          <p:cNvSpPr/>
          <p:nvPr/>
        </p:nvSpPr>
        <p:spPr>
          <a:xfrm>
            <a:off x="5783581" y="6354375"/>
            <a:ext cx="3855720" cy="276999"/>
          </a:xfrm>
          <a:prstGeom prst="rect">
            <a:avLst/>
          </a:prstGeom>
        </p:spPr>
        <p:txBody>
          <a:bodyPr wrap="square">
            <a:spAutoFit/>
          </a:bodyPr>
          <a:lstStyle/>
          <a:p>
            <a:r>
              <a:rPr lang="en-US" altLang="ja-JP" sz="1200" b="0" i="0" u="none" strike="noStrike" baseline="0" dirty="0">
                <a:latin typeface="Arial" panose="020B0604020202020204" pitchFamily="34" charset="0"/>
              </a:rPr>
              <a:t>https://i-technet.sec.s-msft.com/dynimg/IC195069.gif</a:t>
            </a:r>
            <a:endParaRPr lang="ja-JP" altLang="en-US" sz="3600" dirty="0"/>
          </a:p>
        </p:txBody>
      </p:sp>
    </p:spTree>
    <p:extLst>
      <p:ext uri="{BB962C8B-B14F-4D97-AF65-F5344CB8AC3E}">
        <p14:creationId xmlns:p14="http://schemas.microsoft.com/office/powerpoint/2010/main" val="2367910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06DEB-5F43-4093-9A8E-A50B898A461F}"/>
              </a:ext>
            </a:extLst>
          </p:cNvPr>
          <p:cNvSpPr>
            <a:spLocks noGrp="1"/>
          </p:cNvSpPr>
          <p:nvPr>
            <p:ph type="title"/>
          </p:nvPr>
        </p:nvSpPr>
        <p:spPr/>
        <p:txBody>
          <a:bodyPr/>
          <a:lstStyle/>
          <a:p>
            <a:r>
              <a:rPr kumimoji="1" lang="ja-JP" altLang="en-US" dirty="0"/>
              <a:t>ブロックチェーン</a:t>
            </a:r>
          </a:p>
        </p:txBody>
      </p:sp>
      <p:sp>
        <p:nvSpPr>
          <p:cNvPr id="3" name="コンテンツ プレースホルダー 2">
            <a:extLst>
              <a:ext uri="{FF2B5EF4-FFF2-40B4-BE49-F238E27FC236}">
                <a16:creationId xmlns:a16="http://schemas.microsoft.com/office/drawing/2014/main" id="{3327CF54-9738-4B9A-9BC8-1855140E21DB}"/>
              </a:ext>
            </a:extLst>
          </p:cNvPr>
          <p:cNvSpPr>
            <a:spLocks noGrp="1"/>
          </p:cNvSpPr>
          <p:nvPr>
            <p:ph idx="1"/>
          </p:nvPr>
        </p:nvSpPr>
        <p:spPr>
          <a:xfrm>
            <a:off x="838200" y="1334135"/>
            <a:ext cx="10515600" cy="4351338"/>
          </a:xfrm>
        </p:spPr>
        <p:txBody>
          <a:bodyPr/>
          <a:lstStyle/>
          <a:p>
            <a:r>
              <a:rPr kumimoji="1" lang="en-US" altLang="ja-JP" dirty="0"/>
              <a:t>Bitcoin</a:t>
            </a:r>
            <a:r>
              <a:rPr kumimoji="1" lang="ja-JP" altLang="en-US" dirty="0"/>
              <a:t>などの仮想通貨のベースとなる技術</a:t>
            </a:r>
            <a:endParaRPr kumimoji="1" lang="en-US" altLang="ja-JP" dirty="0"/>
          </a:p>
          <a:p>
            <a:r>
              <a:rPr lang="en-US" altLang="ja-JP" dirty="0"/>
              <a:t>P2P</a:t>
            </a:r>
            <a:r>
              <a:rPr lang="ja-JP" altLang="en-US" dirty="0"/>
              <a:t>を利用した高信頼度の分散データベース（分散台帳技術）</a:t>
            </a:r>
            <a:endParaRPr kumimoji="1" lang="ja-JP" altLang="en-US" dirty="0"/>
          </a:p>
        </p:txBody>
      </p:sp>
      <p:pic>
        <p:nvPicPr>
          <p:cNvPr id="5" name="図 4">
            <a:extLst>
              <a:ext uri="{FF2B5EF4-FFF2-40B4-BE49-F238E27FC236}">
                <a16:creationId xmlns:a16="http://schemas.microsoft.com/office/drawing/2014/main" id="{0B668BDD-3CEF-458E-86D0-FAABBA149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279" y="2246876"/>
            <a:ext cx="7282237" cy="4611124"/>
          </a:xfrm>
          <a:prstGeom prst="rect">
            <a:avLst/>
          </a:prstGeom>
        </p:spPr>
      </p:pic>
      <p:sp>
        <p:nvSpPr>
          <p:cNvPr id="6" name="正方形/長方形 5">
            <a:extLst>
              <a:ext uri="{FF2B5EF4-FFF2-40B4-BE49-F238E27FC236}">
                <a16:creationId xmlns:a16="http://schemas.microsoft.com/office/drawing/2014/main" id="{E8DF8FE0-82F1-4C48-BF16-4AE367063318}"/>
              </a:ext>
            </a:extLst>
          </p:cNvPr>
          <p:cNvSpPr/>
          <p:nvPr/>
        </p:nvSpPr>
        <p:spPr>
          <a:xfrm>
            <a:off x="9526988" y="6169709"/>
            <a:ext cx="2795214" cy="646331"/>
          </a:xfrm>
          <a:prstGeom prst="rect">
            <a:avLst/>
          </a:prstGeom>
        </p:spPr>
        <p:txBody>
          <a:bodyPr wrap="square">
            <a:spAutoFit/>
          </a:bodyPr>
          <a:lstStyle/>
          <a:p>
            <a:r>
              <a:rPr lang="en-US" altLang="ja-JP" sz="1200" b="0" i="0" u="none" strike="noStrike" baseline="0" dirty="0">
                <a:latin typeface="Arial" panose="020B0604020202020204" pitchFamily="34" charset="0"/>
                <a:ea typeface="ＭＳ Ｐゴシック" panose="020B0600070205080204" pitchFamily="50" charset="-128"/>
              </a:rPr>
              <a:t>http://gentosha-go.com/mwimgs/3/0/-/img_303455de75b5e4a6320f32b6cc18f06c188349.png</a:t>
            </a:r>
            <a:endParaRPr lang="ja-JP" altLang="en-US" sz="1200" dirty="0"/>
          </a:p>
        </p:txBody>
      </p:sp>
    </p:spTree>
    <p:extLst>
      <p:ext uri="{BB962C8B-B14F-4D97-AF65-F5344CB8AC3E}">
        <p14:creationId xmlns:p14="http://schemas.microsoft.com/office/powerpoint/2010/main" val="398580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C0C81E-813E-4361-965E-179E078E1243}"/>
              </a:ext>
            </a:extLst>
          </p:cNvPr>
          <p:cNvSpPr>
            <a:spLocks noGrp="1"/>
          </p:cNvSpPr>
          <p:nvPr>
            <p:ph type="title"/>
          </p:nvPr>
        </p:nvSpPr>
        <p:spPr/>
        <p:txBody>
          <a:bodyPr/>
          <a:lstStyle/>
          <a:p>
            <a:r>
              <a:rPr kumimoji="1" lang="ja-JP" altLang="en-US" dirty="0"/>
              <a:t>ログインのセキュリティ強化方法</a:t>
            </a:r>
          </a:p>
        </p:txBody>
      </p:sp>
      <p:sp>
        <p:nvSpPr>
          <p:cNvPr id="3" name="コンテンツ プレースホルダー 2">
            <a:extLst>
              <a:ext uri="{FF2B5EF4-FFF2-40B4-BE49-F238E27FC236}">
                <a16:creationId xmlns:a16="http://schemas.microsoft.com/office/drawing/2014/main" id="{7C0C0D69-A19E-451E-8CB7-15D2573960DE}"/>
              </a:ext>
            </a:extLst>
          </p:cNvPr>
          <p:cNvSpPr>
            <a:spLocks noGrp="1"/>
          </p:cNvSpPr>
          <p:nvPr>
            <p:ph idx="1"/>
          </p:nvPr>
        </p:nvSpPr>
        <p:spPr/>
        <p:txBody>
          <a:bodyPr>
            <a:normAutofit lnSpcReduction="10000"/>
          </a:bodyPr>
          <a:lstStyle/>
          <a:p>
            <a:r>
              <a:rPr lang="ja-JP" altLang="en-US" dirty="0"/>
              <a:t>さまざまな手段</a:t>
            </a:r>
            <a:endParaRPr lang="en-US" altLang="ja-JP" dirty="0"/>
          </a:p>
          <a:p>
            <a:pPr lvl="1"/>
            <a:r>
              <a:rPr lang="ja-JP" altLang="en-US" dirty="0"/>
              <a:t>パスワードを定期的に変えさせる</a:t>
            </a:r>
          </a:p>
          <a:p>
            <a:pPr lvl="1"/>
            <a:r>
              <a:rPr lang="ja-JP" altLang="en-US" dirty="0"/>
              <a:t>事前に登録した質問に答えさせる</a:t>
            </a:r>
          </a:p>
          <a:p>
            <a:pPr lvl="1"/>
            <a:r>
              <a:rPr lang="ja-JP" altLang="en-US" dirty="0"/>
              <a:t>事前に渡したセキュリティカード（暗号表）の使用</a:t>
            </a:r>
          </a:p>
          <a:p>
            <a:pPr lvl="1"/>
            <a:r>
              <a:rPr lang="ja-JP" altLang="en-US" dirty="0"/>
              <a:t>ワンタイムパスワード</a:t>
            </a:r>
            <a:endParaRPr lang="en-US" altLang="ja-JP" dirty="0"/>
          </a:p>
          <a:p>
            <a:pPr lvl="1"/>
            <a:r>
              <a:rPr lang="ja-JP" altLang="en-US" dirty="0"/>
              <a:t>ログインがあったら本人にメールで通知</a:t>
            </a:r>
            <a:endParaRPr lang="en-US" altLang="ja-JP" dirty="0"/>
          </a:p>
          <a:p>
            <a:pPr lvl="1"/>
            <a:r>
              <a:rPr lang="ja-JP" altLang="en-US" dirty="0"/>
              <a:t>生体認証</a:t>
            </a:r>
            <a:endParaRPr lang="en-US" altLang="ja-JP" dirty="0"/>
          </a:p>
          <a:p>
            <a:r>
              <a:rPr lang="ja-JP" altLang="en-US" dirty="0"/>
              <a:t>多要素認証</a:t>
            </a:r>
            <a:endParaRPr lang="en-US" altLang="ja-JP" dirty="0"/>
          </a:p>
          <a:p>
            <a:pPr lvl="1"/>
            <a:r>
              <a:rPr lang="ja-JP" altLang="en-US" dirty="0"/>
              <a:t>認証の</a:t>
            </a:r>
            <a:r>
              <a:rPr lang="en-US" altLang="ja-JP" dirty="0"/>
              <a:t>3</a:t>
            </a:r>
            <a:r>
              <a:rPr lang="ja-JP" altLang="en-US" dirty="0"/>
              <a:t>要素</a:t>
            </a:r>
            <a:r>
              <a:rPr lang="ja-JP" altLang="en-US" b="1" dirty="0">
                <a:solidFill>
                  <a:srgbClr val="FF0000"/>
                </a:solidFill>
              </a:rPr>
              <a:t>（知識情報、所持情報、生体情報）</a:t>
            </a:r>
            <a:r>
              <a:rPr lang="ja-JP" altLang="en-US" dirty="0"/>
              <a:t>のうち、</a:t>
            </a:r>
            <a:r>
              <a:rPr lang="en-US" altLang="ja-JP" dirty="0"/>
              <a:t>2</a:t>
            </a:r>
            <a:r>
              <a:rPr lang="ja-JP" altLang="en-US" dirty="0"/>
              <a:t>つ以上を組み合わせて用いること</a:t>
            </a:r>
            <a:endParaRPr lang="en-US" altLang="ja-JP" dirty="0"/>
          </a:p>
          <a:p>
            <a:pPr lvl="1"/>
            <a:r>
              <a:rPr lang="ja-JP" altLang="en-US" dirty="0"/>
              <a:t>例：</a:t>
            </a:r>
            <a:r>
              <a:rPr lang="en-US" altLang="ja-JP" dirty="0"/>
              <a:t>PC</a:t>
            </a:r>
            <a:r>
              <a:rPr lang="ja-JP" altLang="en-US" dirty="0"/>
              <a:t> </a:t>
            </a:r>
            <a:r>
              <a:rPr lang="en-US" altLang="ja-JP" dirty="0"/>
              <a:t>+</a:t>
            </a:r>
            <a:r>
              <a:rPr lang="ja-JP" altLang="en-US" dirty="0"/>
              <a:t> スマホ</a:t>
            </a:r>
          </a:p>
        </p:txBody>
      </p:sp>
    </p:spTree>
    <p:extLst>
      <p:ext uri="{BB962C8B-B14F-4D97-AF65-F5344CB8AC3E}">
        <p14:creationId xmlns:p14="http://schemas.microsoft.com/office/powerpoint/2010/main" val="508736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A4212-353E-45BA-9F4A-B42500A9B633}"/>
              </a:ext>
            </a:extLst>
          </p:cNvPr>
          <p:cNvSpPr>
            <a:spLocks noGrp="1"/>
          </p:cNvSpPr>
          <p:nvPr>
            <p:ph type="title"/>
          </p:nvPr>
        </p:nvSpPr>
        <p:spPr/>
        <p:txBody>
          <a:bodyPr/>
          <a:lstStyle/>
          <a:p>
            <a:r>
              <a:rPr kumimoji="1" lang="en-US" altLang="ja-JP" dirty="0"/>
              <a:t>IoT</a:t>
            </a:r>
            <a:endParaRPr kumimoji="1" lang="ja-JP" altLang="en-US" dirty="0"/>
          </a:p>
        </p:txBody>
      </p:sp>
      <p:sp>
        <p:nvSpPr>
          <p:cNvPr id="3" name="コンテンツ プレースホルダー 2">
            <a:extLst>
              <a:ext uri="{FF2B5EF4-FFF2-40B4-BE49-F238E27FC236}">
                <a16:creationId xmlns:a16="http://schemas.microsoft.com/office/drawing/2014/main" id="{574418FE-43C3-4331-9245-0BF05A8D0CC8}"/>
              </a:ext>
            </a:extLst>
          </p:cNvPr>
          <p:cNvSpPr>
            <a:spLocks noGrp="1"/>
          </p:cNvSpPr>
          <p:nvPr>
            <p:ph idx="1"/>
          </p:nvPr>
        </p:nvSpPr>
        <p:spPr/>
        <p:txBody>
          <a:bodyPr/>
          <a:lstStyle/>
          <a:p>
            <a:r>
              <a:rPr kumimoji="1" lang="en-US" altLang="ja-JP" dirty="0"/>
              <a:t>Internet of Things</a:t>
            </a:r>
            <a:r>
              <a:rPr kumimoji="1" lang="ja-JP" altLang="en-US" dirty="0"/>
              <a:t>：モノのインターネット化</a:t>
            </a:r>
            <a:endParaRPr kumimoji="1" lang="en-US" altLang="ja-JP" dirty="0"/>
          </a:p>
          <a:p>
            <a:pPr lvl="1"/>
            <a:r>
              <a:rPr kumimoji="1" lang="ja-JP" altLang="en-US" dirty="0"/>
              <a:t>以前は「ユービキタス・コンピューティング」などと表現されていた</a:t>
            </a:r>
          </a:p>
        </p:txBody>
      </p:sp>
      <p:pic>
        <p:nvPicPr>
          <p:cNvPr id="5" name="図 4">
            <a:extLst>
              <a:ext uri="{FF2B5EF4-FFF2-40B4-BE49-F238E27FC236}">
                <a16:creationId xmlns:a16="http://schemas.microsoft.com/office/drawing/2014/main" id="{9E2EBFEE-3618-41F2-87A4-CAE6BC161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220" y="3002280"/>
            <a:ext cx="3924300" cy="2971800"/>
          </a:xfrm>
          <a:prstGeom prst="rect">
            <a:avLst/>
          </a:prstGeom>
        </p:spPr>
      </p:pic>
      <p:pic>
        <p:nvPicPr>
          <p:cNvPr id="9" name="図 8">
            <a:extLst>
              <a:ext uri="{FF2B5EF4-FFF2-40B4-BE49-F238E27FC236}">
                <a16:creationId xmlns:a16="http://schemas.microsoft.com/office/drawing/2014/main" id="{B1B4DB86-2D3A-4146-9BE0-04F9EBE2F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817" y="3002280"/>
            <a:ext cx="3933825" cy="3048000"/>
          </a:xfrm>
          <a:prstGeom prst="rect">
            <a:avLst/>
          </a:prstGeom>
        </p:spPr>
      </p:pic>
      <p:sp>
        <p:nvSpPr>
          <p:cNvPr id="10" name="正方形/長方形 9">
            <a:extLst>
              <a:ext uri="{FF2B5EF4-FFF2-40B4-BE49-F238E27FC236}">
                <a16:creationId xmlns:a16="http://schemas.microsoft.com/office/drawing/2014/main" id="{015DA607-8003-4E70-B7E7-BCD13478FC97}"/>
              </a:ext>
            </a:extLst>
          </p:cNvPr>
          <p:cNvSpPr/>
          <p:nvPr/>
        </p:nvSpPr>
        <p:spPr>
          <a:xfrm>
            <a:off x="1379220" y="6311900"/>
            <a:ext cx="3924300" cy="461665"/>
          </a:xfrm>
          <a:prstGeom prst="rect">
            <a:avLst/>
          </a:prstGeom>
        </p:spPr>
        <p:txBody>
          <a:bodyPr wrap="square">
            <a:spAutoFit/>
          </a:bodyPr>
          <a:lstStyle/>
          <a:p>
            <a:r>
              <a:rPr lang="en-US" altLang="ja-JP" sz="1200" b="0" i="0" u="none" strike="noStrike" baseline="0" dirty="0">
                <a:latin typeface="Arial" panose="020B0604020202020204" pitchFamily="34" charset="0"/>
              </a:rPr>
              <a:t>http://www.soumu.go.jp/johotsusintokei/whitepaper/ja/h27/image/n5401010.png</a:t>
            </a:r>
            <a:endParaRPr lang="ja-JP" altLang="en-US" sz="1200" dirty="0"/>
          </a:p>
        </p:txBody>
      </p:sp>
      <p:sp>
        <p:nvSpPr>
          <p:cNvPr id="11" name="正方形/長方形 10">
            <a:extLst>
              <a:ext uri="{FF2B5EF4-FFF2-40B4-BE49-F238E27FC236}">
                <a16:creationId xmlns:a16="http://schemas.microsoft.com/office/drawing/2014/main" id="{34010B28-A0BF-416D-8F1B-A5C6E79CDA0C}"/>
              </a:ext>
            </a:extLst>
          </p:cNvPr>
          <p:cNvSpPr/>
          <p:nvPr/>
        </p:nvSpPr>
        <p:spPr>
          <a:xfrm>
            <a:off x="6540817" y="6311900"/>
            <a:ext cx="3924300" cy="461665"/>
          </a:xfrm>
          <a:prstGeom prst="rect">
            <a:avLst/>
          </a:prstGeom>
        </p:spPr>
        <p:txBody>
          <a:bodyPr wrap="square">
            <a:spAutoFit/>
          </a:bodyPr>
          <a:lstStyle/>
          <a:p>
            <a:r>
              <a:rPr lang="en-US" altLang="ja-JP" sz="1200" b="0" i="0" u="none" strike="noStrike" baseline="0" dirty="0">
                <a:latin typeface="Arial" panose="020B0604020202020204" pitchFamily="34" charset="0"/>
              </a:rPr>
              <a:t>http://www.soumu.go.jp/johotsusintokei/whitepaper/ja/h27/image/n5401020.png</a:t>
            </a:r>
            <a:endParaRPr lang="ja-JP" altLang="en-US" sz="1200" dirty="0"/>
          </a:p>
        </p:txBody>
      </p:sp>
    </p:spTree>
    <p:extLst>
      <p:ext uri="{BB962C8B-B14F-4D97-AF65-F5344CB8AC3E}">
        <p14:creationId xmlns:p14="http://schemas.microsoft.com/office/powerpoint/2010/main" val="95813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ACDEC-179B-45B3-A07B-D1E73F696D84}"/>
              </a:ext>
            </a:extLst>
          </p:cNvPr>
          <p:cNvSpPr>
            <a:spLocks noGrp="1"/>
          </p:cNvSpPr>
          <p:nvPr>
            <p:ph type="title"/>
          </p:nvPr>
        </p:nvSpPr>
        <p:spPr/>
        <p:txBody>
          <a:bodyPr/>
          <a:lstStyle/>
          <a:p>
            <a:r>
              <a:rPr lang="en-US" altLang="ja-JP" dirty="0"/>
              <a:t>IoT</a:t>
            </a:r>
            <a:r>
              <a:rPr lang="ja-JP" altLang="en-US" dirty="0"/>
              <a:t>機器のセキュリティ強化</a:t>
            </a:r>
            <a:endParaRPr kumimoji="1" lang="ja-JP" altLang="en-US" dirty="0"/>
          </a:p>
        </p:txBody>
      </p:sp>
      <p:sp>
        <p:nvSpPr>
          <p:cNvPr id="3" name="コンテンツ プレースホルダー 2">
            <a:extLst>
              <a:ext uri="{FF2B5EF4-FFF2-40B4-BE49-F238E27FC236}">
                <a16:creationId xmlns:a16="http://schemas.microsoft.com/office/drawing/2014/main" id="{07ED6859-D1D9-4417-B875-2799CC960B9F}"/>
              </a:ext>
            </a:extLst>
          </p:cNvPr>
          <p:cNvSpPr>
            <a:spLocks noGrp="1"/>
          </p:cNvSpPr>
          <p:nvPr>
            <p:ph idx="1"/>
          </p:nvPr>
        </p:nvSpPr>
        <p:spPr/>
        <p:txBody>
          <a:bodyPr>
            <a:normAutofit/>
          </a:bodyPr>
          <a:lstStyle/>
          <a:p>
            <a:r>
              <a:rPr lang="en-US" altLang="ja-JP" dirty="0"/>
              <a:t>IoT</a:t>
            </a:r>
            <a:r>
              <a:rPr lang="ja-JP" altLang="en-US" dirty="0"/>
              <a:t>のセキュリティについて</a:t>
            </a:r>
          </a:p>
          <a:p>
            <a:pPr lvl="1"/>
            <a:r>
              <a:rPr lang="ja-JP" altLang="en-US" dirty="0"/>
              <a:t>今後も</a:t>
            </a:r>
            <a:r>
              <a:rPr lang="en-US" altLang="ja-JP" dirty="0"/>
              <a:t>IoT</a:t>
            </a:r>
            <a:r>
              <a:rPr lang="ja-JP" altLang="en-US" dirty="0"/>
              <a:t>機器が増加していく</a:t>
            </a:r>
          </a:p>
          <a:p>
            <a:pPr lvl="1"/>
            <a:r>
              <a:rPr lang="en-US" altLang="ja-JP" dirty="0"/>
              <a:t>IoT</a:t>
            </a:r>
            <a:r>
              <a:rPr lang="ja-JP" altLang="en-US" dirty="0"/>
              <a:t>機器が乗っ取られるなどの被害も増加予想</a:t>
            </a:r>
            <a:endParaRPr lang="en-US" altLang="ja-JP" dirty="0"/>
          </a:p>
          <a:p>
            <a:pPr lvl="1"/>
            <a:r>
              <a:rPr lang="ja-JP" altLang="en-US" dirty="0"/>
              <a:t>盗聴・盗撮、行動を把握されて犯罪に巻き込まれるなど</a:t>
            </a:r>
          </a:p>
          <a:p>
            <a:r>
              <a:rPr lang="en-US" altLang="ja-JP" dirty="0"/>
              <a:t>IoT</a:t>
            </a:r>
            <a:r>
              <a:rPr lang="ja-JP" altLang="en-US" dirty="0"/>
              <a:t>機器の例</a:t>
            </a:r>
            <a:endParaRPr lang="en-US" altLang="ja-JP" dirty="0"/>
          </a:p>
          <a:p>
            <a:pPr lvl="1"/>
            <a:r>
              <a:rPr lang="ja-JP" altLang="en-US" dirty="0"/>
              <a:t>ネットワーク家電、ドローン、自動運転車、工場の管理、遠隔医療、ネットワークカメラ、監視カメラ、センサー類、スマートメーター、スマートホーム、スマホ</a:t>
            </a:r>
          </a:p>
        </p:txBody>
      </p:sp>
    </p:spTree>
    <p:extLst>
      <p:ext uri="{BB962C8B-B14F-4D97-AF65-F5344CB8AC3E}">
        <p14:creationId xmlns:p14="http://schemas.microsoft.com/office/powerpoint/2010/main" val="390580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マイナンバー</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7490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7197F-CC3C-4678-B9E2-81E7D1F0026F}"/>
              </a:ext>
            </a:extLst>
          </p:cNvPr>
          <p:cNvSpPr>
            <a:spLocks noGrp="1"/>
          </p:cNvSpPr>
          <p:nvPr>
            <p:ph type="title"/>
          </p:nvPr>
        </p:nvSpPr>
        <p:spPr/>
        <p:txBody>
          <a:bodyPr/>
          <a:lstStyle/>
          <a:p>
            <a:r>
              <a:rPr lang="ja-JP" altLang="en-US" dirty="0"/>
              <a:t>マイナンバーとは？</a:t>
            </a:r>
            <a:endParaRPr kumimoji="1" lang="ja-JP" altLang="en-US" dirty="0"/>
          </a:p>
        </p:txBody>
      </p:sp>
      <p:sp>
        <p:nvSpPr>
          <p:cNvPr id="3" name="コンテンツ プレースホルダー 2">
            <a:extLst>
              <a:ext uri="{FF2B5EF4-FFF2-40B4-BE49-F238E27FC236}">
                <a16:creationId xmlns:a16="http://schemas.microsoft.com/office/drawing/2014/main" id="{DF632EE3-4F6A-47D6-82F4-C9FAB0412191}"/>
              </a:ext>
            </a:extLst>
          </p:cNvPr>
          <p:cNvSpPr>
            <a:spLocks noGrp="1"/>
          </p:cNvSpPr>
          <p:nvPr>
            <p:ph idx="1"/>
          </p:nvPr>
        </p:nvSpPr>
        <p:spPr>
          <a:xfrm>
            <a:off x="838200" y="1825625"/>
            <a:ext cx="5756910" cy="4351338"/>
          </a:xfrm>
        </p:spPr>
        <p:txBody>
          <a:bodyPr/>
          <a:lstStyle/>
          <a:p>
            <a:r>
              <a:rPr lang="ja-JP" altLang="en-US" spc="-180" dirty="0">
                <a:solidFill>
                  <a:srgbClr val="404040"/>
                </a:solidFill>
                <a:latin typeface="Droid Sans Fallback"/>
                <a:cs typeface="Droid Sans Fallback"/>
              </a:rPr>
              <a:t>国民一人ひとりが持</a:t>
            </a:r>
            <a:r>
              <a:rPr lang="ja-JP" altLang="en-US" spc="-185" dirty="0">
                <a:solidFill>
                  <a:srgbClr val="404040"/>
                </a:solidFill>
                <a:latin typeface="Droid Sans Fallback"/>
                <a:cs typeface="Droid Sans Fallback"/>
              </a:rPr>
              <a:t>つ</a:t>
            </a:r>
            <a:r>
              <a:rPr lang="en-US" altLang="ja-JP" spc="-10" dirty="0">
                <a:solidFill>
                  <a:srgbClr val="404040"/>
                </a:solidFill>
                <a:latin typeface="Arial"/>
                <a:cs typeface="Arial"/>
              </a:rPr>
              <a:t>12</a:t>
            </a:r>
            <a:r>
              <a:rPr lang="ja-JP" altLang="en-US" dirty="0">
                <a:solidFill>
                  <a:srgbClr val="404040"/>
                </a:solidFill>
                <a:latin typeface="Droid Sans Fallback"/>
                <a:cs typeface="Droid Sans Fallback"/>
              </a:rPr>
              <a:t>桁の</a:t>
            </a:r>
            <a:r>
              <a:rPr lang="ja-JP" altLang="en-US" spc="-15" dirty="0">
                <a:solidFill>
                  <a:srgbClr val="404040"/>
                </a:solidFill>
                <a:latin typeface="Droid Sans Fallback"/>
                <a:cs typeface="Droid Sans Fallback"/>
              </a:rPr>
              <a:t>番</a:t>
            </a:r>
            <a:r>
              <a:rPr lang="ja-JP" altLang="en-US" spc="-350" dirty="0">
                <a:solidFill>
                  <a:srgbClr val="404040"/>
                </a:solidFill>
                <a:latin typeface="Droid Sans Fallback"/>
                <a:cs typeface="Droid Sans Fallback"/>
              </a:rPr>
              <a:t>号</a:t>
            </a:r>
            <a:endParaRPr lang="en-US" altLang="ja-JP" spc="-350" dirty="0">
              <a:solidFill>
                <a:srgbClr val="404040"/>
              </a:solidFill>
              <a:latin typeface="Droid Sans Fallback"/>
              <a:cs typeface="Droid Sans Fallback"/>
            </a:endParaRPr>
          </a:p>
          <a:p>
            <a:pPr lvl="1"/>
            <a:r>
              <a:rPr kumimoji="1" lang="ja-JP" altLang="en-US" dirty="0"/>
              <a:t>大学の「学生番号」に相当</a:t>
            </a:r>
            <a:endParaRPr kumimoji="1" lang="en-US" altLang="ja-JP" dirty="0"/>
          </a:p>
          <a:p>
            <a:pPr lvl="1"/>
            <a:r>
              <a:rPr kumimoji="1" lang="ja-JP" altLang="en-US" dirty="0"/>
              <a:t>賛否両論あったが、国家が国民</a:t>
            </a:r>
            <a:r>
              <a:rPr kumimoji="1" lang="en-US" altLang="ja-JP" dirty="0"/>
              <a:t>1</a:t>
            </a:r>
            <a:r>
              <a:rPr kumimoji="1" lang="ja-JP" altLang="en-US" dirty="0"/>
              <a:t>人ずつを区別するためには必須</a:t>
            </a:r>
          </a:p>
        </p:txBody>
      </p:sp>
      <p:sp>
        <p:nvSpPr>
          <p:cNvPr id="4" name="object 15">
            <a:extLst>
              <a:ext uri="{FF2B5EF4-FFF2-40B4-BE49-F238E27FC236}">
                <a16:creationId xmlns:a16="http://schemas.microsoft.com/office/drawing/2014/main" id="{57F66036-A564-4BC6-96A1-4836C810F812}"/>
              </a:ext>
            </a:extLst>
          </p:cNvPr>
          <p:cNvSpPr/>
          <p:nvPr/>
        </p:nvSpPr>
        <p:spPr>
          <a:xfrm>
            <a:off x="7238237" y="1825625"/>
            <a:ext cx="4352544" cy="3057143"/>
          </a:xfrm>
          <a:prstGeom prst="rect">
            <a:avLst/>
          </a:prstGeom>
          <a:blipFill>
            <a:blip r:embed="rId2" cstate="print"/>
            <a:stretch>
              <a:fillRect/>
            </a:stretch>
          </a:blipFill>
        </p:spPr>
        <p:txBody>
          <a:bodyPr wrap="square" lIns="0" tIns="0" rIns="0" bIns="0" rtlCol="0"/>
          <a:lstStyle/>
          <a:p>
            <a:endParaRPr/>
          </a:p>
        </p:txBody>
      </p:sp>
      <p:sp>
        <p:nvSpPr>
          <p:cNvPr id="5" name="正方形/長方形 4">
            <a:extLst>
              <a:ext uri="{FF2B5EF4-FFF2-40B4-BE49-F238E27FC236}">
                <a16:creationId xmlns:a16="http://schemas.microsoft.com/office/drawing/2014/main" id="{2B970DA1-CC68-4A88-B5B1-E90A297B6E15}"/>
              </a:ext>
            </a:extLst>
          </p:cNvPr>
          <p:cNvSpPr/>
          <p:nvPr/>
        </p:nvSpPr>
        <p:spPr>
          <a:xfrm>
            <a:off x="7238236" y="5334685"/>
            <a:ext cx="4831843" cy="923330"/>
          </a:xfrm>
          <a:prstGeom prst="rect">
            <a:avLst/>
          </a:prstGeom>
        </p:spPr>
        <p:txBody>
          <a:bodyPr wrap="square">
            <a:spAutoFit/>
          </a:bodyPr>
          <a:lstStyle/>
          <a:p>
            <a:r>
              <a:rPr lang="en-US" altLang="ja-JP" u="sng" spc="-10" dirty="0">
                <a:solidFill>
                  <a:srgbClr val="009999"/>
                </a:solidFill>
                <a:uFill>
                  <a:solidFill>
                    <a:srgbClr val="009999"/>
                  </a:solidFill>
                </a:uFill>
                <a:latin typeface="Arial"/>
                <a:cs typeface="Arial"/>
                <a:hlinkClick r:id="rId3"/>
              </a:rPr>
              <a:t>http://skybll.info/wp-content/uploads/2015/09/myno_banngouka-do.gif</a:t>
            </a:r>
            <a:endParaRPr lang="ja-JP" altLang="en-US" dirty="0"/>
          </a:p>
        </p:txBody>
      </p:sp>
    </p:spTree>
    <p:extLst>
      <p:ext uri="{BB962C8B-B14F-4D97-AF65-F5344CB8AC3E}">
        <p14:creationId xmlns:p14="http://schemas.microsoft.com/office/powerpoint/2010/main" val="285977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C1670E-14A8-4B08-B2CA-0737053E3FF1}"/>
              </a:ext>
            </a:extLst>
          </p:cNvPr>
          <p:cNvSpPr>
            <a:spLocks noGrp="1"/>
          </p:cNvSpPr>
          <p:nvPr>
            <p:ph type="title"/>
          </p:nvPr>
        </p:nvSpPr>
        <p:spPr/>
        <p:txBody>
          <a:bodyPr/>
          <a:lstStyle/>
          <a:p>
            <a:r>
              <a:rPr lang="ja-JP" altLang="en-US" dirty="0"/>
              <a:t>マイナンバーの目的</a:t>
            </a:r>
            <a:endParaRPr kumimoji="1" lang="ja-JP" altLang="en-US" dirty="0"/>
          </a:p>
        </p:txBody>
      </p:sp>
      <p:sp>
        <p:nvSpPr>
          <p:cNvPr id="3" name="コンテンツ プレースホルダー 2">
            <a:extLst>
              <a:ext uri="{FF2B5EF4-FFF2-40B4-BE49-F238E27FC236}">
                <a16:creationId xmlns:a16="http://schemas.microsoft.com/office/drawing/2014/main" id="{EF898BD1-35B7-470C-A89B-445BE3E5822B}"/>
              </a:ext>
            </a:extLst>
          </p:cNvPr>
          <p:cNvSpPr>
            <a:spLocks noGrp="1"/>
          </p:cNvSpPr>
          <p:nvPr>
            <p:ph idx="1"/>
          </p:nvPr>
        </p:nvSpPr>
        <p:spPr/>
        <p:txBody>
          <a:bodyPr/>
          <a:lstStyle/>
          <a:p>
            <a:pPr marL="12700">
              <a:lnSpc>
                <a:spcPct val="100000"/>
              </a:lnSpc>
              <a:spcBef>
                <a:spcPts val="880"/>
              </a:spcBef>
            </a:pPr>
            <a:r>
              <a:rPr lang="ja-JP" altLang="en-US" sz="3200" spc="-530" dirty="0">
                <a:solidFill>
                  <a:srgbClr val="404040"/>
                </a:solidFill>
                <a:latin typeface="Droid Sans Fallback"/>
                <a:cs typeface="Droid Sans Fallback"/>
              </a:rPr>
              <a:t>公平</a:t>
            </a:r>
            <a:r>
              <a:rPr lang="ja-JP" altLang="en-US" sz="3200" spc="-525" dirty="0">
                <a:solidFill>
                  <a:srgbClr val="404040"/>
                </a:solidFill>
                <a:latin typeface="Droid Sans Fallback"/>
                <a:cs typeface="Droid Sans Fallback"/>
              </a:rPr>
              <a:t>・</a:t>
            </a:r>
            <a:r>
              <a:rPr lang="ja-JP" altLang="en-US" sz="3200" spc="-75" dirty="0">
                <a:solidFill>
                  <a:srgbClr val="404040"/>
                </a:solidFill>
                <a:latin typeface="Droid Sans Fallback"/>
                <a:cs typeface="Droid Sans Fallback"/>
              </a:rPr>
              <a:t>公正な</a:t>
            </a:r>
            <a:r>
              <a:rPr lang="ja-JP" altLang="en-US" sz="3200" spc="-70" dirty="0">
                <a:solidFill>
                  <a:srgbClr val="404040"/>
                </a:solidFill>
                <a:latin typeface="Droid Sans Fallback"/>
                <a:cs typeface="Droid Sans Fallback"/>
              </a:rPr>
              <a:t>社</a:t>
            </a:r>
            <a:r>
              <a:rPr lang="ja-JP" altLang="en-US" sz="3200" dirty="0">
                <a:solidFill>
                  <a:srgbClr val="404040"/>
                </a:solidFill>
                <a:latin typeface="Droid Sans Fallback"/>
                <a:cs typeface="Droid Sans Fallback"/>
              </a:rPr>
              <a:t>会の実現</a:t>
            </a:r>
            <a:endParaRPr lang="ja-JP" altLang="en-US" sz="3200" dirty="0">
              <a:latin typeface="Droid Sans Fallback"/>
              <a:cs typeface="Droid Sans Fallback"/>
            </a:endParaRPr>
          </a:p>
          <a:p>
            <a:pPr marL="413384">
              <a:lnSpc>
                <a:spcPct val="100000"/>
              </a:lnSpc>
              <a:spcBef>
                <a:spcPts val="675"/>
              </a:spcBef>
            </a:pPr>
            <a:r>
              <a:rPr lang="ja-JP" altLang="en-US" spc="-180" dirty="0">
                <a:solidFill>
                  <a:srgbClr val="404040"/>
                </a:solidFill>
                <a:latin typeface="Droid Sans Fallback"/>
                <a:cs typeface="Droid Sans Fallback"/>
              </a:rPr>
              <a:t>脱税・年金の不正受給などが発覚しやすい</a:t>
            </a:r>
            <a:endParaRPr lang="ja-JP" altLang="en-US" dirty="0">
              <a:latin typeface="Droid Sans Fallback"/>
              <a:cs typeface="Droid Sans Fallback"/>
            </a:endParaRPr>
          </a:p>
          <a:p>
            <a:pPr marL="12700">
              <a:lnSpc>
                <a:spcPct val="100000"/>
              </a:lnSpc>
              <a:spcBef>
                <a:spcPts val="2495"/>
              </a:spcBef>
            </a:pPr>
            <a:r>
              <a:rPr lang="ja-JP" altLang="en-US" sz="3200" dirty="0">
                <a:solidFill>
                  <a:srgbClr val="404040"/>
                </a:solidFill>
                <a:latin typeface="Droid Sans Fallback"/>
                <a:cs typeface="Droid Sans Fallback"/>
              </a:rPr>
              <a:t>行政の効率化</a:t>
            </a:r>
            <a:endParaRPr lang="ja-JP" altLang="en-US" sz="3200" dirty="0">
              <a:latin typeface="Droid Sans Fallback"/>
              <a:cs typeface="Droid Sans Fallback"/>
            </a:endParaRPr>
          </a:p>
          <a:p>
            <a:pPr marL="413384">
              <a:lnSpc>
                <a:spcPct val="100000"/>
              </a:lnSpc>
              <a:spcBef>
                <a:spcPts val="680"/>
              </a:spcBef>
            </a:pPr>
            <a:r>
              <a:rPr lang="ja-JP" altLang="en-US" spc="-434" dirty="0">
                <a:solidFill>
                  <a:srgbClr val="404040"/>
                </a:solidFill>
                <a:latin typeface="Droid Sans Fallback"/>
                <a:cs typeface="Droid Sans Fallback"/>
              </a:rPr>
              <a:t>コスト削減できる</a:t>
            </a:r>
            <a:endParaRPr lang="ja-JP" altLang="en-US" dirty="0">
              <a:latin typeface="Droid Sans Fallback"/>
              <a:cs typeface="Droid Sans Fallback"/>
            </a:endParaRPr>
          </a:p>
          <a:p>
            <a:pPr marL="12700">
              <a:lnSpc>
                <a:spcPct val="100000"/>
              </a:lnSpc>
              <a:spcBef>
                <a:spcPts val="2490"/>
              </a:spcBef>
            </a:pPr>
            <a:r>
              <a:rPr lang="ja-JP" altLang="en-US" sz="3200" dirty="0">
                <a:solidFill>
                  <a:srgbClr val="404040"/>
                </a:solidFill>
                <a:latin typeface="Droid Sans Fallback"/>
                <a:cs typeface="Droid Sans Fallback"/>
              </a:rPr>
              <a:t>国民の利便性向上</a:t>
            </a:r>
            <a:endParaRPr lang="ja-JP" altLang="en-US" sz="3200" dirty="0">
              <a:latin typeface="Droid Sans Fallback"/>
              <a:cs typeface="Droid Sans Fallback"/>
            </a:endParaRPr>
          </a:p>
          <a:p>
            <a:pPr marL="413384">
              <a:lnSpc>
                <a:spcPct val="100000"/>
              </a:lnSpc>
              <a:spcBef>
                <a:spcPts val="680"/>
              </a:spcBef>
            </a:pPr>
            <a:r>
              <a:rPr lang="ja-JP" altLang="en-US" spc="-210" dirty="0">
                <a:solidFill>
                  <a:srgbClr val="404040"/>
                </a:solidFill>
                <a:latin typeface="Droid Sans Fallback"/>
                <a:cs typeface="Droid Sans Fallback"/>
              </a:rPr>
              <a:t>面倒な手続きが減る</a:t>
            </a:r>
            <a:endParaRPr kumimoji="1" lang="ja-JP" altLang="en-US" dirty="0"/>
          </a:p>
        </p:txBody>
      </p:sp>
    </p:spTree>
    <p:extLst>
      <p:ext uri="{BB962C8B-B14F-4D97-AF65-F5344CB8AC3E}">
        <p14:creationId xmlns:p14="http://schemas.microsoft.com/office/powerpoint/2010/main" val="153177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0E7EAD-0AD0-440B-97AD-D6990CF2C665}"/>
              </a:ext>
            </a:extLst>
          </p:cNvPr>
          <p:cNvSpPr>
            <a:spLocks noGrp="1"/>
          </p:cNvSpPr>
          <p:nvPr>
            <p:ph type="title"/>
          </p:nvPr>
        </p:nvSpPr>
        <p:spPr/>
        <p:txBody>
          <a:bodyPr/>
          <a:lstStyle/>
          <a:p>
            <a:r>
              <a:rPr lang="ja-JP" altLang="en-US" dirty="0"/>
              <a:t>マイナンバーシステム</a:t>
            </a:r>
            <a:endParaRPr kumimoji="1" lang="ja-JP" altLang="en-US" dirty="0"/>
          </a:p>
        </p:txBody>
      </p:sp>
      <p:sp>
        <p:nvSpPr>
          <p:cNvPr id="3" name="コンテンツ プレースホルダー 2">
            <a:extLst>
              <a:ext uri="{FF2B5EF4-FFF2-40B4-BE49-F238E27FC236}">
                <a16:creationId xmlns:a16="http://schemas.microsoft.com/office/drawing/2014/main" id="{0A92CECB-B434-4B94-8273-A49987AD7D8B}"/>
              </a:ext>
            </a:extLst>
          </p:cNvPr>
          <p:cNvSpPr>
            <a:spLocks noGrp="1"/>
          </p:cNvSpPr>
          <p:nvPr>
            <p:ph idx="1"/>
          </p:nvPr>
        </p:nvSpPr>
        <p:spPr/>
        <p:txBody>
          <a:bodyPr/>
          <a:lstStyle/>
          <a:p>
            <a:endParaRPr kumimoji="1" lang="ja-JP" altLang="en-US" dirty="0"/>
          </a:p>
        </p:txBody>
      </p:sp>
      <p:sp>
        <p:nvSpPr>
          <p:cNvPr id="5" name="object 11">
            <a:extLst>
              <a:ext uri="{FF2B5EF4-FFF2-40B4-BE49-F238E27FC236}">
                <a16:creationId xmlns:a16="http://schemas.microsoft.com/office/drawing/2014/main" id="{62689E62-2C5B-4BF2-BDA2-E8D4AFBDD9DA}"/>
              </a:ext>
            </a:extLst>
          </p:cNvPr>
          <p:cNvSpPr/>
          <p:nvPr/>
        </p:nvSpPr>
        <p:spPr>
          <a:xfrm>
            <a:off x="954405" y="1209327"/>
            <a:ext cx="10283190" cy="4967636"/>
          </a:xfrm>
          <a:prstGeom prst="rect">
            <a:avLst/>
          </a:prstGeom>
          <a:blipFill>
            <a:blip r:embed="rId2" cstate="print"/>
            <a:stretch>
              <a:fillRect/>
            </a:stretch>
          </a:blipFill>
        </p:spPr>
        <p:txBody>
          <a:bodyPr wrap="square" lIns="0" tIns="0" rIns="0" bIns="0" rtlCol="0"/>
          <a:lstStyle/>
          <a:p>
            <a:endParaRPr/>
          </a:p>
        </p:txBody>
      </p:sp>
      <p:sp>
        <p:nvSpPr>
          <p:cNvPr id="6" name="正方形/長方形 5">
            <a:extLst>
              <a:ext uri="{FF2B5EF4-FFF2-40B4-BE49-F238E27FC236}">
                <a16:creationId xmlns:a16="http://schemas.microsoft.com/office/drawing/2014/main" id="{9D34F71C-09E0-4DFB-9819-087DE4277E29}"/>
              </a:ext>
            </a:extLst>
          </p:cNvPr>
          <p:cNvSpPr/>
          <p:nvPr/>
        </p:nvSpPr>
        <p:spPr>
          <a:xfrm>
            <a:off x="838200" y="6354016"/>
            <a:ext cx="8557260" cy="298800"/>
          </a:xfrm>
          <a:prstGeom prst="rect">
            <a:avLst/>
          </a:prstGeom>
        </p:spPr>
        <p:txBody>
          <a:bodyPr wrap="square">
            <a:spAutoFit/>
          </a:bodyPr>
          <a:lstStyle/>
          <a:p>
            <a:pPr marL="12700">
              <a:lnSpc>
                <a:spcPts val="1639"/>
              </a:lnSpc>
            </a:pPr>
            <a:r>
              <a:rPr lang="en-US" altLang="ja-JP" u="sng" spc="-5" dirty="0">
                <a:solidFill>
                  <a:srgbClr val="009999"/>
                </a:solidFill>
                <a:uFill>
                  <a:solidFill>
                    <a:srgbClr val="009999"/>
                  </a:solidFill>
                </a:uFill>
                <a:latin typeface="Arial"/>
                <a:cs typeface="Arial"/>
                <a:hlinkClick r:id="rId3"/>
              </a:rPr>
              <a:t>http://www.soumu.go.jp/johotsusintokei/whitepaper/ja/h26/pdf/n4200000.pdf</a:t>
            </a:r>
            <a:endParaRPr lang="en-US" altLang="ja-JP" dirty="0">
              <a:latin typeface="Arial"/>
              <a:cs typeface="Arial"/>
            </a:endParaRPr>
          </a:p>
        </p:txBody>
      </p:sp>
    </p:spTree>
    <p:extLst>
      <p:ext uri="{BB962C8B-B14F-4D97-AF65-F5344CB8AC3E}">
        <p14:creationId xmlns:p14="http://schemas.microsoft.com/office/powerpoint/2010/main" val="283121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C6E4F-6CAE-49E5-82E3-028AAF574F2F}"/>
              </a:ext>
            </a:extLst>
          </p:cNvPr>
          <p:cNvSpPr>
            <a:spLocks noGrp="1"/>
          </p:cNvSpPr>
          <p:nvPr>
            <p:ph type="title"/>
          </p:nvPr>
        </p:nvSpPr>
        <p:spPr/>
        <p:txBody>
          <a:bodyPr/>
          <a:lstStyle/>
          <a:p>
            <a:r>
              <a:rPr lang="ja-JP" altLang="en-US" dirty="0"/>
              <a:t>マイナンバーシステム</a:t>
            </a:r>
            <a:endParaRPr kumimoji="1" lang="ja-JP" altLang="en-US" dirty="0"/>
          </a:p>
        </p:txBody>
      </p:sp>
      <p:sp>
        <p:nvSpPr>
          <p:cNvPr id="3" name="コンテンツ プレースホルダー 2">
            <a:extLst>
              <a:ext uri="{FF2B5EF4-FFF2-40B4-BE49-F238E27FC236}">
                <a16:creationId xmlns:a16="http://schemas.microsoft.com/office/drawing/2014/main" id="{6B50E257-1D68-470A-95DF-BD62262B5A18}"/>
              </a:ext>
            </a:extLst>
          </p:cNvPr>
          <p:cNvSpPr>
            <a:spLocks noGrp="1"/>
          </p:cNvSpPr>
          <p:nvPr>
            <p:ph idx="1"/>
          </p:nvPr>
        </p:nvSpPr>
        <p:spPr/>
        <p:txBody>
          <a:bodyPr/>
          <a:lstStyle/>
          <a:p>
            <a:endParaRPr kumimoji="1" lang="ja-JP" altLang="en-US"/>
          </a:p>
        </p:txBody>
      </p:sp>
      <p:sp>
        <p:nvSpPr>
          <p:cNvPr id="4" name="object 11">
            <a:extLst>
              <a:ext uri="{FF2B5EF4-FFF2-40B4-BE49-F238E27FC236}">
                <a16:creationId xmlns:a16="http://schemas.microsoft.com/office/drawing/2014/main" id="{3CF9EA2D-6907-4402-BDF2-CAFFB57997B3}"/>
              </a:ext>
            </a:extLst>
          </p:cNvPr>
          <p:cNvSpPr/>
          <p:nvPr/>
        </p:nvSpPr>
        <p:spPr>
          <a:xfrm>
            <a:off x="1724025" y="1275199"/>
            <a:ext cx="8743950" cy="5013392"/>
          </a:xfrm>
          <a:prstGeom prst="rect">
            <a:avLst/>
          </a:prstGeom>
          <a:blipFill>
            <a:blip r:embed="rId2" cstate="print"/>
            <a:stretch>
              <a:fillRect/>
            </a:stretch>
          </a:blipFill>
        </p:spPr>
        <p:txBody>
          <a:bodyPr wrap="square" lIns="0" tIns="0" rIns="0" bIns="0" rtlCol="0"/>
          <a:lstStyle/>
          <a:p>
            <a:endParaRPr/>
          </a:p>
        </p:txBody>
      </p:sp>
      <p:sp>
        <p:nvSpPr>
          <p:cNvPr id="5" name="正方形/長方形 4">
            <a:extLst>
              <a:ext uri="{FF2B5EF4-FFF2-40B4-BE49-F238E27FC236}">
                <a16:creationId xmlns:a16="http://schemas.microsoft.com/office/drawing/2014/main" id="{2DFEA73E-FACC-4C4A-9426-46FE93F1CE20}"/>
              </a:ext>
            </a:extLst>
          </p:cNvPr>
          <p:cNvSpPr/>
          <p:nvPr/>
        </p:nvSpPr>
        <p:spPr>
          <a:xfrm>
            <a:off x="838200" y="6288591"/>
            <a:ext cx="10683240" cy="369332"/>
          </a:xfrm>
          <a:prstGeom prst="rect">
            <a:avLst/>
          </a:prstGeom>
        </p:spPr>
        <p:txBody>
          <a:bodyPr wrap="square">
            <a:spAutoFit/>
          </a:bodyPr>
          <a:lstStyle/>
          <a:p>
            <a:r>
              <a:rPr lang="en-US" altLang="ja-JP" u="sng" spc="-10" dirty="0">
                <a:solidFill>
                  <a:srgbClr val="009999"/>
                </a:solidFill>
                <a:uFill>
                  <a:solidFill>
                    <a:srgbClr val="009999"/>
                  </a:solidFill>
                </a:uFill>
                <a:latin typeface="Arial"/>
                <a:cs typeface="Arial"/>
                <a:hlinkClick r:id="rId3"/>
              </a:rPr>
              <a:t>http://www.city.hiroshima.lg.jp/www/contents/1291270588154/simple/common/ </a:t>
            </a:r>
            <a:r>
              <a:rPr lang="en-US" altLang="ja-JP" spc="-10" dirty="0">
                <a:solidFill>
                  <a:srgbClr val="009999"/>
                </a:solidFill>
                <a:latin typeface="Arial"/>
                <a:cs typeface="Arial"/>
                <a:hlinkClick r:id="rId3"/>
              </a:rPr>
              <a:t> </a:t>
            </a:r>
            <a:r>
              <a:rPr lang="en-US" altLang="ja-JP" u="sng" spc="-5" dirty="0">
                <a:solidFill>
                  <a:srgbClr val="009999"/>
                </a:solidFill>
                <a:uFill>
                  <a:solidFill>
                    <a:srgbClr val="009999"/>
                  </a:solidFill>
                </a:uFill>
                <a:latin typeface="Arial"/>
                <a:cs typeface="Arial"/>
                <a:hlinkClick r:id="rId3"/>
              </a:rPr>
              <a:t>other/4d01b729015.png</a:t>
            </a:r>
            <a:endParaRPr lang="ja-JP" altLang="en-US" dirty="0"/>
          </a:p>
        </p:txBody>
      </p:sp>
    </p:spTree>
    <p:extLst>
      <p:ext uri="{BB962C8B-B14F-4D97-AF65-F5344CB8AC3E}">
        <p14:creationId xmlns:p14="http://schemas.microsoft.com/office/powerpoint/2010/main" val="325727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E2EDDE-095A-41E1-B367-555C8C3C28C4}"/>
              </a:ext>
            </a:extLst>
          </p:cNvPr>
          <p:cNvSpPr>
            <a:spLocks noGrp="1"/>
          </p:cNvSpPr>
          <p:nvPr>
            <p:ph type="title"/>
          </p:nvPr>
        </p:nvSpPr>
        <p:spPr/>
        <p:txBody>
          <a:bodyPr/>
          <a:lstStyle/>
          <a:p>
            <a:r>
              <a:rPr lang="ja-JP" altLang="en-US" dirty="0"/>
              <a:t>マイナンバーで管理される個人</a:t>
            </a:r>
            <a:r>
              <a:rPr lang="ja-JP" altLang="en-US" spc="-15" dirty="0"/>
              <a:t>情</a:t>
            </a:r>
            <a:r>
              <a:rPr lang="ja-JP" altLang="en-US" dirty="0"/>
              <a:t>報</a:t>
            </a:r>
            <a:endParaRPr kumimoji="1" lang="ja-JP" altLang="en-US" dirty="0"/>
          </a:p>
        </p:txBody>
      </p:sp>
      <p:sp>
        <p:nvSpPr>
          <p:cNvPr id="3" name="コンテンツ プレースホルダー 2">
            <a:extLst>
              <a:ext uri="{FF2B5EF4-FFF2-40B4-BE49-F238E27FC236}">
                <a16:creationId xmlns:a16="http://schemas.microsoft.com/office/drawing/2014/main" id="{3419BADB-D858-4C60-8C65-3970951BFEE7}"/>
              </a:ext>
            </a:extLst>
          </p:cNvPr>
          <p:cNvSpPr>
            <a:spLocks noGrp="1"/>
          </p:cNvSpPr>
          <p:nvPr>
            <p:ph idx="1"/>
          </p:nvPr>
        </p:nvSpPr>
        <p:spPr/>
        <p:txBody>
          <a:bodyPr/>
          <a:lstStyle/>
          <a:p>
            <a:pPr marL="36195">
              <a:lnSpc>
                <a:spcPct val="100000"/>
              </a:lnSpc>
              <a:spcBef>
                <a:spcPts val="1050"/>
              </a:spcBef>
            </a:pPr>
            <a:r>
              <a:rPr lang="ja-JP" altLang="en-US" dirty="0"/>
              <a:t>社会保障</a:t>
            </a:r>
          </a:p>
          <a:p>
            <a:pPr marL="436880" marR="5080">
              <a:lnSpc>
                <a:spcPts val="3220"/>
              </a:lnSpc>
              <a:spcBef>
                <a:spcPts val="1045"/>
              </a:spcBef>
            </a:pPr>
            <a:r>
              <a:rPr lang="ja-JP" altLang="en-US" spc="-225" dirty="0"/>
              <a:t>年金、健康保険、医療保険</a:t>
            </a:r>
            <a:r>
              <a:rPr lang="ja-JP" altLang="en-US" spc="-220" dirty="0"/>
              <a:t>、</a:t>
            </a:r>
            <a:r>
              <a:rPr lang="ja-JP" altLang="en-US" spc="-5" dirty="0"/>
              <a:t>失業保</a:t>
            </a:r>
            <a:r>
              <a:rPr lang="ja-JP" altLang="en-US" dirty="0"/>
              <a:t>険</a:t>
            </a:r>
            <a:r>
              <a:rPr lang="ja-JP" altLang="en-US" spc="-325" dirty="0"/>
              <a:t>、生</a:t>
            </a:r>
            <a:r>
              <a:rPr lang="ja-JP" altLang="en-US" spc="-310" dirty="0"/>
              <a:t>活</a:t>
            </a:r>
            <a:r>
              <a:rPr lang="ja-JP" altLang="en-US" spc="-5" dirty="0"/>
              <a:t>保</a:t>
            </a:r>
            <a:r>
              <a:rPr lang="ja-JP" altLang="en-US" spc="-204" dirty="0"/>
              <a:t>護など</a:t>
            </a:r>
            <a:endParaRPr lang="ja-JP" altLang="en-US" dirty="0"/>
          </a:p>
          <a:p>
            <a:pPr marL="36195">
              <a:lnSpc>
                <a:spcPct val="100000"/>
              </a:lnSpc>
              <a:spcBef>
                <a:spcPts val="680"/>
              </a:spcBef>
            </a:pPr>
            <a:r>
              <a:rPr lang="ja-JP" altLang="en-US" dirty="0"/>
              <a:t>税金</a:t>
            </a:r>
          </a:p>
          <a:p>
            <a:pPr marL="436880">
              <a:lnSpc>
                <a:spcPct val="100000"/>
              </a:lnSpc>
              <a:spcBef>
                <a:spcPts val="675"/>
              </a:spcBef>
            </a:pPr>
            <a:r>
              <a:rPr lang="ja-JP" altLang="en-US" spc="-265" dirty="0"/>
              <a:t>源泉徴収票、銀行</a:t>
            </a:r>
            <a:r>
              <a:rPr lang="ja-JP" altLang="en-US" spc="-260" dirty="0"/>
              <a:t>・</a:t>
            </a:r>
            <a:r>
              <a:rPr lang="ja-JP" altLang="en-US" spc="-75" dirty="0"/>
              <a:t>証券会社の口座など</a:t>
            </a:r>
            <a:endParaRPr lang="ja-JP" altLang="en-US" dirty="0"/>
          </a:p>
          <a:p>
            <a:pPr marL="36195">
              <a:lnSpc>
                <a:spcPct val="100000"/>
              </a:lnSpc>
              <a:spcBef>
                <a:spcPts val="765"/>
              </a:spcBef>
            </a:pPr>
            <a:r>
              <a:rPr lang="ja-JP" altLang="en-US" dirty="0"/>
              <a:t>災害対策</a:t>
            </a:r>
          </a:p>
          <a:p>
            <a:pPr marL="436880">
              <a:lnSpc>
                <a:spcPct val="100000"/>
              </a:lnSpc>
              <a:spcBef>
                <a:spcPts val="680"/>
              </a:spcBef>
            </a:pPr>
            <a:r>
              <a:rPr lang="ja-JP" altLang="en-US" spc="-55" dirty="0"/>
              <a:t>被災者の生活再建支援など</a:t>
            </a:r>
            <a:endParaRPr lang="ja-JP" altLang="en-US" dirty="0"/>
          </a:p>
          <a:p>
            <a:pPr marL="0" indent="0">
              <a:buNone/>
            </a:pPr>
            <a:endParaRPr kumimoji="1" lang="ja-JP" altLang="en-US" dirty="0"/>
          </a:p>
        </p:txBody>
      </p:sp>
    </p:spTree>
    <p:extLst>
      <p:ext uri="{BB962C8B-B14F-4D97-AF65-F5344CB8AC3E}">
        <p14:creationId xmlns:p14="http://schemas.microsoft.com/office/powerpoint/2010/main" val="35247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1707</Words>
  <Application>Microsoft Office PowerPoint</Application>
  <PresentationFormat>ワイド画面</PresentationFormat>
  <Paragraphs>218</Paragraphs>
  <Slides>37</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37</vt:i4>
      </vt:variant>
    </vt:vector>
  </HeadingPairs>
  <TitlesOfParts>
    <vt:vector size="50" baseType="lpstr">
      <vt:lpstr>Droid Sans Fallback</vt:lpstr>
      <vt:lpstr>ＭＳ Ｐゴシック</vt:lpstr>
      <vt:lpstr>游ゴシック</vt:lpstr>
      <vt:lpstr>游ゴシック Light</vt:lpstr>
      <vt:lpstr>Arial</vt:lpstr>
      <vt:lpstr>Calibri</vt:lpstr>
      <vt:lpstr>Calibri Light</vt:lpstr>
      <vt:lpstr>Times New Roman</vt:lpstr>
      <vt:lpstr>Trebuchet MS</vt:lpstr>
      <vt:lpstr>Wingdings 3</vt:lpstr>
      <vt:lpstr>Office テーマ</vt:lpstr>
      <vt:lpstr>ファセット</vt:lpstr>
      <vt:lpstr>レトロスペクト</vt:lpstr>
      <vt:lpstr>情報システム論 社会インフラ（行政・セキュリティー）分野の情報システム</vt:lpstr>
      <vt:lpstr>行政分野の情報システム</vt:lpstr>
      <vt:lpstr>行政とは？</vt:lpstr>
      <vt:lpstr>マイナンバー</vt:lpstr>
      <vt:lpstr>マイナンバーとは？</vt:lpstr>
      <vt:lpstr>マイナンバーの目的</vt:lpstr>
      <vt:lpstr>マイナンバーシステム</vt:lpstr>
      <vt:lpstr>マイナンバーシステム</vt:lpstr>
      <vt:lpstr>マイナンバーで管理される個人情報</vt:lpstr>
      <vt:lpstr>海外における同様の制度</vt:lpstr>
      <vt:lpstr>マイナンバーと住基ネット</vt:lpstr>
      <vt:lpstr>その他の行政システム</vt:lpstr>
      <vt:lpstr>街頭防犯カメラ</vt:lpstr>
      <vt:lpstr>コンビニでの証明書の発行</vt:lpstr>
      <vt:lpstr>税金のネットバンキングでの支払い</vt:lpstr>
      <vt:lpstr>お金（マネー）の将来</vt:lpstr>
      <vt:lpstr>紙幣・貨幣の電子化</vt:lpstr>
      <vt:lpstr>各国の個人決済の状況</vt:lpstr>
      <vt:lpstr>貨幣を電子化するメリット</vt:lpstr>
      <vt:lpstr>ディスカッション</vt:lpstr>
      <vt:lpstr>情報システムのセキュリティー</vt:lpstr>
      <vt:lpstr>情報システムのセキュリティ</vt:lpstr>
      <vt:lpstr>サイバー攻撃：実例</vt:lpstr>
      <vt:lpstr>国内のサイバー攻撃</vt:lpstr>
      <vt:lpstr>サイバー攻撃の目的</vt:lpstr>
      <vt:lpstr>DDoS攻撃</vt:lpstr>
      <vt:lpstr>標的型メール攻撃</vt:lpstr>
      <vt:lpstr>トロイの木馬</vt:lpstr>
      <vt:lpstr>スマホのウイルス被害</vt:lpstr>
      <vt:lpstr>スマホのウイルス被害</vt:lpstr>
      <vt:lpstr>ランサムウェア</vt:lpstr>
      <vt:lpstr>セキュリティ強化方法</vt:lpstr>
      <vt:lpstr>VPN</vt:lpstr>
      <vt:lpstr>ブロックチェーン</vt:lpstr>
      <vt:lpstr>ログインのセキュリティ強化方法</vt:lpstr>
      <vt:lpstr>IoT</vt:lpstr>
      <vt:lpstr>IoT機器のセキュリティ強化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情報システム論 教育分野の情報システム</dc:title>
  <dc:creator>山之口 洋</dc:creator>
  <cp:lastModifiedBy>洋 山之口</cp:lastModifiedBy>
  <cp:revision>98</cp:revision>
  <dcterms:created xsi:type="dcterms:W3CDTF">2018-04-14T06:33:55Z</dcterms:created>
  <dcterms:modified xsi:type="dcterms:W3CDTF">2020-07-01T00:42:44Z</dcterms:modified>
</cp:coreProperties>
</file>