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4"/>
  </p:notesMasterIdLst>
  <p:sldIdLst>
    <p:sldId id="256" r:id="rId4"/>
    <p:sldId id="257" r:id="rId5"/>
    <p:sldId id="342" r:id="rId6"/>
    <p:sldId id="343" r:id="rId7"/>
    <p:sldId id="258" r:id="rId8"/>
    <p:sldId id="260" r:id="rId9"/>
    <p:sldId id="36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44" r:id="rId19"/>
    <p:sldId id="269" r:id="rId20"/>
    <p:sldId id="367" r:id="rId21"/>
    <p:sldId id="270" r:id="rId22"/>
    <p:sldId id="368" r:id="rId23"/>
    <p:sldId id="364" r:id="rId24"/>
    <p:sldId id="365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5" r:id="rId35"/>
    <p:sldId id="354" r:id="rId36"/>
    <p:sldId id="356" r:id="rId37"/>
    <p:sldId id="357" r:id="rId38"/>
    <p:sldId id="358" r:id="rId39"/>
    <p:sldId id="359" r:id="rId40"/>
    <p:sldId id="360" r:id="rId41"/>
    <p:sldId id="361" r:id="rId42"/>
    <p:sldId id="363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2592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94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71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43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9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71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6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06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53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94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960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62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972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263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73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0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00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93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55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00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53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735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043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884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69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224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CTXGT3Z5s_w" TargetMode="External"/><Relationship Id="rId1" Type="http://schemas.openxmlformats.org/officeDocument/2006/relationships/video" Target="https://www.youtube.com/embed/xO445_-hKao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WzQTdAbvo" TargetMode="External"/><Relationship Id="rId4" Type="http://schemas.openxmlformats.org/officeDocument/2006/relationships/hyperlink" Target="http://journal.jp.fujitsu.com/2016/12/05/0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SSNgiUUmGw" TargetMode="External"/><Relationship Id="rId4" Type="http://schemas.openxmlformats.org/officeDocument/2006/relationships/hyperlink" Target="http://journal.jp.fujitsu.com/2016/02/01/01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amond.jp/mwimgs/b/0/-/img_b080dab0c6ac094923d27f778122234527099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kei.com/content/pic/20110816/96958A9C93819499E2EAE2E19E8DE2EAE2EAE0E2E3E3E2E2E2E2E2E2-DSXBZO3374999008082011000001-PB1-41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jp.fujitsu.com/2016/09/07/01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_BZXQ0TA5k" TargetMode="Externa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tastadium.co.jp/service/img/tracking_img_01.jpg" TargetMode="External"/><Relationship Id="rId4" Type="http://schemas.openxmlformats.org/officeDocument/2006/relationships/hyperlink" Target="https://sportiva.shueisha.co.jp/clm/football/jleague_other/2016/07/22/post_1161/index.php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ie.com/wp-content/uploads/2016/09/15221825696_a74fc48dd7_z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fpbb.ismcdn.jp/mwimgs/c/a/500x400/img_cafbc3118ddb0e99e691d5d558c149ea226101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naba.jp/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kumimoji="1" lang="ja-JP" altLang="en-US" dirty="0"/>
              <a:t>教育・スポーツ分野</a:t>
            </a:r>
            <a:br>
              <a:rPr kumimoji="1" lang="en-US" altLang="ja-JP" dirty="0"/>
            </a:br>
            <a:r>
              <a:rPr kumimoji="1" lang="ja-JP" altLang="en-US" dirty="0"/>
              <a:t>の情報システム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325411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CD082-3089-4578-8E6D-56ABB116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教科書のデジタル化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F58F5C-27ED-4EEF-904A-50A9B2DF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タブレット学習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佐賀県武雄市で小中学生全員に配布（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年）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課題：教員のスキル不足、教材作成の手間、端末のスペック不足・故障、</a:t>
            </a:r>
            <a:r>
              <a:rPr lang="en-US" altLang="ja-JP" dirty="0" err="1"/>
              <a:t>Wifi</a:t>
            </a:r>
            <a:r>
              <a:rPr lang="ja-JP" altLang="en-US" dirty="0"/>
              <a:t>接続不良など</a:t>
            </a:r>
            <a:endParaRPr lang="en-US" altLang="ja-JP" dirty="0"/>
          </a:p>
          <a:p>
            <a:pPr lvl="2"/>
            <a:r>
              <a:rPr kumimoji="1" lang="ja-JP" altLang="en-US" dirty="0"/>
              <a:t>改良点：端末の性能、教材の豊富な蓄積、操作の簡単化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フューチャースクール推進事業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閣議決定。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年までに小中学生全員にタブレット端末を普及させる計画</a:t>
            </a:r>
            <a:endParaRPr lang="en-US" altLang="ja-JP" dirty="0"/>
          </a:p>
          <a:p>
            <a:r>
              <a:rPr kumimoji="1" lang="ja-JP" altLang="en-US" dirty="0"/>
              <a:t>電子書籍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教科書の電子化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一般書、コミックなど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905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DA3E6-3F02-4B29-B1F0-D813B8FF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デジタルペーパー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5AF512-D848-42AB-83E0-70E8F1D8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9750" cy="4351338"/>
          </a:xfrm>
        </p:spPr>
        <p:txBody>
          <a:bodyPr/>
          <a:lstStyle/>
          <a:p>
            <a:r>
              <a:rPr kumimoji="1" lang="ja-JP" altLang="en-US" dirty="0"/>
              <a:t>ソニー </a:t>
            </a:r>
            <a:r>
              <a:rPr kumimoji="1" lang="en-US" altLang="ja-JP" dirty="0"/>
              <a:t>DPT-RP1</a:t>
            </a:r>
          </a:p>
          <a:p>
            <a:pPr lvl="1"/>
            <a:r>
              <a:rPr kumimoji="1" lang="ja-JP" altLang="en-US" dirty="0"/>
              <a:t>紙と同様の鮮明さで読み書きできるデジタルペーパー端末</a:t>
            </a:r>
            <a:endParaRPr kumimoji="1" lang="en-US" altLang="ja-JP" dirty="0"/>
          </a:p>
          <a:p>
            <a:pPr lvl="1"/>
            <a:r>
              <a:rPr lang="en-US" altLang="ja-JP" dirty="0"/>
              <a:t>2017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月発売</a:t>
            </a:r>
            <a:endParaRPr lang="en-US" altLang="ja-JP" dirty="0"/>
          </a:p>
          <a:p>
            <a:pPr lvl="1"/>
            <a:r>
              <a:rPr kumimoji="1" lang="ja-JP" altLang="en-US" dirty="0"/>
              <a:t>ユーザーを巻き込み、便利な使い方をモサクしている段階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130958-5673-408E-BF18-EC51DD28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825625"/>
            <a:ext cx="5133975" cy="35909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99D51B-DAC4-4310-9565-AD2D44CE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45" y="4292600"/>
            <a:ext cx="2286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05888-C6AB-4671-AEA9-51C95E68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曲がる液晶ディスプレイ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39E3150-DC02-48AC-90B2-C06A030E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06040"/>
            <a:ext cx="5829583" cy="3279141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56DB16-38E7-473D-95ED-B834AA6A0B72}"/>
              </a:ext>
            </a:extLst>
          </p:cNvPr>
          <p:cNvSpPr/>
          <p:nvPr/>
        </p:nvSpPr>
        <p:spPr>
          <a:xfrm>
            <a:off x="6096000" y="5997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http://www.news24.jp/articles/2017/01/25/06352429.html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B191316-C1C1-42A9-9D49-1F8C9F9CCD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有機</a:t>
            </a:r>
            <a:r>
              <a:rPr lang="en-US" altLang="ja-JP" dirty="0"/>
              <a:t>EL(OLED)</a:t>
            </a:r>
            <a:r>
              <a:rPr lang="ja-JP" altLang="en-US" dirty="0"/>
              <a:t>技術</a:t>
            </a:r>
            <a:endParaRPr lang="en-US" altLang="ja-JP" dirty="0"/>
          </a:p>
          <a:p>
            <a:r>
              <a:rPr lang="ja-JP" altLang="en-US" dirty="0"/>
              <a:t>薄くて、折り曲げられる</a:t>
            </a:r>
            <a:endParaRPr lang="en-US" altLang="ja-JP" dirty="0"/>
          </a:p>
          <a:p>
            <a:r>
              <a:rPr lang="ja-JP" altLang="en-US" dirty="0"/>
              <a:t>紙に近づけられる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526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A4802-5F55-45AC-BDFC-E18A2F4D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ホワイトボード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90019A-136E-4D70-9BC2-26388ED3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9690" cy="4351338"/>
          </a:xfrm>
        </p:spPr>
        <p:txBody>
          <a:bodyPr/>
          <a:lstStyle/>
          <a:p>
            <a:r>
              <a:rPr kumimoji="1" lang="ja-JP" altLang="en-US" dirty="0"/>
              <a:t>電子白板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ホワイトボードに画像スキャナとプリンタを組み合せたもの</a:t>
            </a:r>
            <a:endParaRPr kumimoji="1" lang="en-US" altLang="ja-JP" dirty="0"/>
          </a:p>
          <a:p>
            <a:r>
              <a:rPr kumimoji="1" lang="ja-JP" altLang="en-US" dirty="0"/>
              <a:t>インタラクティブ・ホワイトボード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ディスプレイやプロジェクタとデジタルペンを組み合わせたもの</a:t>
            </a:r>
            <a:endParaRPr kumimoji="1" lang="en-US" altLang="ja-JP" dirty="0"/>
          </a:p>
          <a:p>
            <a:pPr lvl="1"/>
            <a:r>
              <a:rPr lang="en-US" altLang="ja-JP" dirty="0"/>
              <a:t>PC</a:t>
            </a:r>
            <a:r>
              <a:rPr lang="ja-JP" altLang="en-US" dirty="0"/>
              <a:t>周辺機器の</a:t>
            </a:r>
            <a:r>
              <a:rPr lang="en-US" altLang="ja-JP" dirty="0"/>
              <a:t>1</a:t>
            </a:r>
            <a:r>
              <a:rPr lang="ja-JP" altLang="en-US" dirty="0"/>
              <a:t>種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884191-2BB3-4871-8DCA-C3070F4F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12" y="365125"/>
            <a:ext cx="3145155" cy="22415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DBE8EDB-90F8-42C5-BAB2-5D5DCAA9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14" y="3441067"/>
            <a:ext cx="3145809" cy="175641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D01600-4EE0-4B8C-B559-B3E02706FA3F}"/>
              </a:ext>
            </a:extLst>
          </p:cNvPr>
          <p:cNvSpPr/>
          <p:nvPr/>
        </p:nvSpPr>
        <p:spPr>
          <a:xfrm>
            <a:off x="8674714" y="5197477"/>
            <a:ext cx="314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https://xsync.vcube.com/introduction/36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B5E3949-9B2E-45E8-9538-6FDB9C32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4" y="4723866"/>
            <a:ext cx="3145809" cy="18157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C26BA5-EE3B-476D-9663-BFC8C0A1D877}"/>
              </a:ext>
            </a:extLst>
          </p:cNvPr>
          <p:cNvSpPr/>
          <p:nvPr/>
        </p:nvSpPr>
        <p:spPr>
          <a:xfrm>
            <a:off x="8425813" y="6042641"/>
            <a:ext cx="32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http://school.uchida.co.jp/index.cfm/19,1953,76,287,html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21829E-CB42-4C03-BD36-80AF04204EA9}"/>
              </a:ext>
            </a:extLst>
          </p:cNvPr>
          <p:cNvSpPr/>
          <p:nvPr/>
        </p:nvSpPr>
        <p:spPr>
          <a:xfrm>
            <a:off x="6214112" y="2611883"/>
            <a:ext cx="434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https://www.plus</a:t>
            </a:r>
            <a:r>
              <a:rPr lang="en-US" altLang="ja-JP" dirty="0"/>
              <a:t>-</a:t>
            </a:r>
            <a:r>
              <a:rPr lang="ja-JP" altLang="en-US" dirty="0"/>
              <a:t>vision.com/jp/product/copyboard/n21/</a:t>
            </a:r>
          </a:p>
        </p:txBody>
      </p:sp>
    </p:spTree>
    <p:extLst>
      <p:ext uri="{BB962C8B-B14F-4D97-AF65-F5344CB8AC3E}">
        <p14:creationId xmlns:p14="http://schemas.microsoft.com/office/powerpoint/2010/main" val="57339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3AAD3-A23E-44D1-8769-FBAEC51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スライド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E509E3-57D1-41BD-8DF0-065E7F5A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機材の進歩</a:t>
            </a:r>
            <a:endParaRPr kumimoji="1" lang="en-US" altLang="ja-JP" dirty="0"/>
          </a:p>
          <a:p>
            <a:pPr lvl="1"/>
            <a:r>
              <a:rPr lang="en-US" altLang="ja-JP" dirty="0"/>
              <a:t>OHP</a:t>
            </a:r>
            <a:r>
              <a:rPr lang="ja-JP" altLang="en-US" dirty="0"/>
              <a:t>とスライド（テンペラ）</a:t>
            </a:r>
            <a:endParaRPr lang="en-US" altLang="ja-JP" dirty="0"/>
          </a:p>
          <a:p>
            <a:pPr lvl="1"/>
            <a:r>
              <a:rPr kumimoji="1" lang="ja-JP" altLang="en-US" dirty="0"/>
              <a:t>プロジェクターと</a:t>
            </a:r>
            <a:r>
              <a:rPr kumimoji="1" lang="en-US" altLang="ja-JP" dirty="0"/>
              <a:t>PowerPoint</a:t>
            </a:r>
          </a:p>
          <a:p>
            <a:pPr lvl="1"/>
            <a:r>
              <a:rPr kumimoji="1" lang="ja-JP" altLang="en-US" dirty="0"/>
              <a:t>プロジェクターとの接続</a:t>
            </a:r>
            <a:endParaRPr kumimoji="1" lang="en-US" altLang="ja-JP" dirty="0"/>
          </a:p>
          <a:p>
            <a:pPr lvl="2"/>
            <a:r>
              <a:rPr lang="en-US" altLang="ja-JP" dirty="0"/>
              <a:t>PC</a:t>
            </a:r>
          </a:p>
          <a:p>
            <a:pPr lvl="2"/>
            <a:r>
              <a:rPr lang="en-US" altLang="ja-JP" dirty="0"/>
              <a:t>USB</a:t>
            </a:r>
            <a:r>
              <a:rPr lang="ja-JP" altLang="en-US" dirty="0"/>
              <a:t>メモリ／</a:t>
            </a:r>
            <a:r>
              <a:rPr lang="en-US" altLang="ja-JP" dirty="0"/>
              <a:t>SD</a:t>
            </a:r>
            <a:r>
              <a:rPr lang="ja-JP" altLang="en-US" dirty="0"/>
              <a:t>カード</a:t>
            </a:r>
            <a:endParaRPr lang="en-US" altLang="ja-JP" dirty="0"/>
          </a:p>
          <a:p>
            <a:pPr lvl="2"/>
            <a:r>
              <a:rPr kumimoji="1" lang="ja-JP" altLang="en-US" dirty="0"/>
              <a:t>スマホ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BF335D-7EDF-427B-AB3A-25E150EC3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1037"/>
            <a:ext cx="3528060" cy="26460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825A88-06E8-47C7-9705-152105C08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642994"/>
            <a:ext cx="3554587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05498-42A0-45DD-BA23-2A85A703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出席票のデジタル化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936C9E-280D-4D49-9688-A944CE3D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カードリーダー</a:t>
            </a:r>
            <a:endParaRPr kumimoji="1" lang="en-US" altLang="ja-JP" dirty="0"/>
          </a:p>
          <a:p>
            <a:r>
              <a:rPr kumimoji="1" lang="ja-JP" altLang="en-US" dirty="0"/>
              <a:t>携帯電話／スマホ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講師が発行したワンタイムパスワードを送信</a:t>
            </a:r>
            <a:endParaRPr kumimoji="1" lang="en-US" altLang="ja-JP" dirty="0"/>
          </a:p>
          <a:p>
            <a:r>
              <a:rPr lang="en-US" altLang="ja-JP" dirty="0"/>
              <a:t>QR</a:t>
            </a:r>
            <a:r>
              <a:rPr lang="ja-JP" altLang="en-US" dirty="0"/>
              <a:t>コード</a:t>
            </a:r>
            <a:endParaRPr lang="en-US" altLang="ja-JP" dirty="0"/>
          </a:p>
          <a:p>
            <a:pPr lvl="1"/>
            <a:r>
              <a:rPr kumimoji="1" lang="ja-JP" altLang="en-US" dirty="0"/>
              <a:t>大手前大学：座席に</a:t>
            </a:r>
            <a:r>
              <a:rPr kumimoji="1" lang="en-US" altLang="ja-JP" dirty="0"/>
              <a:t>QR</a:t>
            </a:r>
            <a:r>
              <a:rPr kumimoji="1" lang="ja-JP" altLang="en-US" dirty="0"/>
              <a:t>コード（座席固有</a:t>
            </a:r>
            <a:r>
              <a:rPr kumimoji="1" lang="en-US" altLang="ja-JP" dirty="0"/>
              <a:t>ID</a:t>
            </a:r>
            <a:r>
              <a:rPr kumimoji="1" lang="ja-JP" altLang="en-US" dirty="0"/>
              <a:t>）を付与。携帯アプリ「確認くん」で、どの学生がいつ、どの座席に着いているのかを登録、管理する</a:t>
            </a:r>
            <a:endParaRPr kumimoji="1" lang="en-US" altLang="ja-JP" dirty="0"/>
          </a:p>
          <a:p>
            <a:r>
              <a:rPr kumimoji="1" lang="ja-JP" altLang="en-US" dirty="0"/>
              <a:t>顔認証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四川大、ヴェイ・シャオユン講師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出席だけでなく、講義への興味度もわかるとか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EBE873-51E1-4379-997A-A1375ED6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85" y="4526280"/>
            <a:ext cx="3332089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8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人工知能</a:t>
            </a:r>
            <a:r>
              <a:rPr lang="en-US" altLang="ja-JP" dirty="0"/>
              <a:t>(AI)</a:t>
            </a:r>
            <a:r>
              <a:rPr lang="ja-JP" altLang="en-US" dirty="0"/>
              <a:t>を</a:t>
            </a:r>
            <a:br>
              <a:rPr lang="en-US" altLang="ja-JP" dirty="0"/>
            </a:br>
            <a:r>
              <a:rPr lang="ja-JP" altLang="en-US" dirty="0"/>
              <a:t>利用した学習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28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1EFE51-BD43-4F71-948F-AF707A6F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人工知能</a:t>
            </a:r>
            <a:r>
              <a:rPr kumimoji="1" lang="en-US" altLang="ja-JP" dirty="0"/>
              <a:t>(AI)</a:t>
            </a:r>
            <a:r>
              <a:rPr kumimoji="1" lang="ja-JP" altLang="en-US" dirty="0"/>
              <a:t>を利用した学習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6B5362-3954-482A-B0C5-78EA679A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英会話アプリ「</a:t>
            </a:r>
            <a:r>
              <a:rPr kumimoji="1" lang="en-US" altLang="ja-JP" dirty="0"/>
              <a:t>Terra Talk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AI</a:t>
            </a:r>
            <a:r>
              <a:rPr kumimoji="1" lang="ja-JP" altLang="en-US" dirty="0"/>
              <a:t>が発音や表現レベルを診断</a:t>
            </a:r>
            <a:endParaRPr kumimoji="1"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英会話アプリ「</a:t>
            </a:r>
            <a:r>
              <a:rPr lang="en-US" altLang="ja-JP" dirty="0" err="1"/>
              <a:t>SpeakBuddy</a:t>
            </a:r>
            <a:r>
              <a:rPr lang="ja-JP" altLang="en-US" dirty="0"/>
              <a:t>」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とのフリーな会話が可能</a:t>
            </a:r>
            <a:endParaRPr lang="en-US" altLang="ja-JP" dirty="0"/>
          </a:p>
          <a:p>
            <a:pPr lvl="1"/>
            <a:r>
              <a:rPr kumimoji="1" lang="en-US" altLang="ja-JP" dirty="0"/>
              <a:t>5</a:t>
            </a:r>
            <a:r>
              <a:rPr kumimoji="1" lang="ja-JP" altLang="en-US" dirty="0"/>
              <a:t>万以上の会話パターンが蓄積されている</a:t>
            </a:r>
            <a:endParaRPr kumimoji="1" lang="en-US" altLang="ja-JP" dirty="0"/>
          </a:p>
          <a:p>
            <a:r>
              <a:rPr kumimoji="1" lang="ja-JP" altLang="en-US" dirty="0"/>
              <a:t>英語学習用</a:t>
            </a:r>
            <a:r>
              <a:rPr kumimoji="1" lang="en-US" altLang="ja-JP" dirty="0"/>
              <a:t>AI</a:t>
            </a:r>
            <a:r>
              <a:rPr kumimoji="1" lang="ja-JP" altLang="en-US" dirty="0"/>
              <a:t>搭載ロボット「</a:t>
            </a:r>
            <a:r>
              <a:rPr kumimoji="1" lang="en-US" altLang="ja-JP" dirty="0" err="1"/>
              <a:t>Musio</a:t>
            </a:r>
            <a:r>
              <a:rPr kumimoji="1" lang="en-US" altLang="ja-JP" dirty="0"/>
              <a:t> X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インターネットからデータを検索し、適切な答を導き、ユーザと会話する。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深層学習をベースとした自然言語処理技術を利用</a:t>
            </a:r>
            <a:endParaRPr kumimoji="1" lang="en-US" altLang="ja-JP" dirty="0"/>
          </a:p>
          <a:p>
            <a:r>
              <a:rPr kumimoji="1" lang="ja-JP" altLang="en-US" dirty="0"/>
              <a:t>人工知能型タブレット教材「</a:t>
            </a:r>
            <a:r>
              <a:rPr kumimoji="1" lang="en-US" altLang="ja-JP" dirty="0" err="1"/>
              <a:t>Qubena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生徒が理解していない点、得意不得意を解析し、生徒毎に最適な出題をすることで、効率的学習を支援する</a:t>
            </a:r>
          </a:p>
        </p:txBody>
      </p:sp>
    </p:spTree>
    <p:extLst>
      <p:ext uri="{BB962C8B-B14F-4D97-AF65-F5344CB8AC3E}">
        <p14:creationId xmlns:p14="http://schemas.microsoft.com/office/powerpoint/2010/main" val="389060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教育用</a:t>
            </a:r>
            <a:r>
              <a:rPr lang="en-US" altLang="ja-JP" dirty="0"/>
              <a:t>VR</a:t>
            </a:r>
            <a:r>
              <a:rPr lang="ja-JP" altLang="en-US" dirty="0"/>
              <a:t>コンテンツ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5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4EDAD0-D301-4648-9241-530D82DB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教育用</a:t>
            </a:r>
            <a:r>
              <a:rPr kumimoji="1" lang="en-US" altLang="ja-JP" dirty="0"/>
              <a:t>VR</a:t>
            </a:r>
            <a:r>
              <a:rPr kumimoji="1" lang="ja-JP" altLang="en-US" dirty="0"/>
              <a:t>コンテンツ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97E5CC-FDF5-40A1-A019-03FAB0878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防災教育に使える「防災</a:t>
            </a:r>
            <a:r>
              <a:rPr kumimoji="1" lang="en-US" altLang="ja-JP" dirty="0"/>
              <a:t>VR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消火器による擬似的な消火訓練</a:t>
            </a:r>
            <a:endParaRPr kumimoji="1" lang="en-US" altLang="ja-JP" dirty="0"/>
          </a:p>
          <a:p>
            <a:r>
              <a:rPr kumimoji="1" lang="ja-JP" altLang="en-US" dirty="0"/>
              <a:t>手術シミュレーター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外科医の教育用</a:t>
            </a:r>
            <a:endParaRPr kumimoji="1" lang="en-US" altLang="ja-JP" dirty="0"/>
          </a:p>
          <a:p>
            <a:r>
              <a:rPr kumimoji="1" lang="ja-JP" altLang="en-US" dirty="0"/>
              <a:t>調理教育・接客教育など</a:t>
            </a:r>
          </a:p>
        </p:txBody>
      </p:sp>
      <p:pic>
        <p:nvPicPr>
          <p:cNvPr id="5" name="オンライン メディア 4">
            <a:hlinkClick r:id="" action="ppaction://media"/>
            <a:extLst>
              <a:ext uri="{FF2B5EF4-FFF2-40B4-BE49-F238E27FC236}">
                <a16:creationId xmlns:a16="http://schemas.microsoft.com/office/drawing/2014/main" id="{60F56131-C01F-4B17-AC7F-22DFF8F0E4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76110" y="1292384"/>
            <a:ext cx="4572000" cy="2571750"/>
          </a:xfrm>
          <a:prstGeom prst="rect">
            <a:avLst/>
          </a:prstGeom>
        </p:spPr>
      </p:pic>
      <p:pic>
        <p:nvPicPr>
          <p:cNvPr id="6" name="オンライン メディア 5">
            <a:hlinkClick r:id="" action="ppaction://media"/>
            <a:extLst>
              <a:ext uri="{FF2B5EF4-FFF2-40B4-BE49-F238E27FC236}">
                <a16:creationId xmlns:a16="http://schemas.microsoft.com/office/drawing/2014/main" id="{CEFBA7FD-CFEF-4FC6-A21F-7C148DF22C3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976110" y="399907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9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82D0E-8635-4FA2-BC46-4C7E893F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教育分野の情報システム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C3F8D-008C-4243-8445-CA274FC7A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プラットフォーム上の学習支援システム</a:t>
            </a:r>
            <a:endParaRPr kumimoji="1" lang="en-US" altLang="ja-JP" dirty="0"/>
          </a:p>
          <a:p>
            <a:r>
              <a:rPr kumimoji="1" lang="ja-JP" altLang="en-US" dirty="0"/>
              <a:t>授業や学習支援ツールのデジタル化</a:t>
            </a:r>
            <a:endParaRPr kumimoji="1" lang="en-US" altLang="ja-JP" dirty="0"/>
          </a:p>
          <a:p>
            <a:r>
              <a:rPr kumimoji="1" lang="ja-JP" altLang="en-US" dirty="0"/>
              <a:t>人工知能</a:t>
            </a:r>
            <a:r>
              <a:rPr lang="en-US" altLang="ja-JP" dirty="0"/>
              <a:t>(AI)</a:t>
            </a:r>
            <a:r>
              <a:rPr lang="ja-JP" altLang="en-US" dirty="0"/>
              <a:t>を利用した学習</a:t>
            </a:r>
            <a:endParaRPr lang="en-US" altLang="ja-JP" dirty="0"/>
          </a:p>
          <a:p>
            <a:r>
              <a:rPr lang="ja-JP" altLang="en-US" dirty="0"/>
              <a:t>教育用</a:t>
            </a:r>
            <a:r>
              <a:rPr lang="en-US" altLang="ja-JP" dirty="0"/>
              <a:t>VR</a:t>
            </a:r>
            <a:r>
              <a:rPr lang="ja-JP" altLang="en-US" dirty="0"/>
              <a:t>コンテンツ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46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競技技術の向上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2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92F3A-4712-4B7D-9818-7B4FD4A7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投球測定用野球ボール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223A6D-CAC7-471F-A730-7A2C2C20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4920" cy="4351338"/>
          </a:xfrm>
        </p:spPr>
        <p:txBody>
          <a:bodyPr/>
          <a:lstStyle/>
          <a:p>
            <a:r>
              <a:rPr lang="ja-JP" altLang="en-US" dirty="0"/>
              <a:t>アシックス、ユーテックの共同開発</a:t>
            </a:r>
            <a:endParaRPr lang="en-US" altLang="ja-JP" dirty="0"/>
          </a:p>
          <a:p>
            <a:pPr lvl="1"/>
            <a:r>
              <a:rPr kumimoji="1" lang="ja-JP" altLang="en-US" dirty="0"/>
              <a:t>センサーの新発想で情報システムが進化する典型</a:t>
            </a:r>
          </a:p>
          <a:p>
            <a:r>
              <a:rPr lang="ja-JP" altLang="en-US" dirty="0"/>
              <a:t>直球や変化球の球質を数値化</a:t>
            </a:r>
            <a:endParaRPr lang="en-US" altLang="ja-JP" dirty="0"/>
          </a:p>
          <a:p>
            <a:pPr lvl="1"/>
            <a:r>
              <a:rPr lang="ja-JP" altLang="en-US" dirty="0"/>
              <a:t>加速度・ジャイロ・地磁気センサー内蔵</a:t>
            </a:r>
            <a:endParaRPr lang="en-US" altLang="ja-JP" dirty="0"/>
          </a:p>
          <a:p>
            <a:pPr lvl="1"/>
            <a:r>
              <a:rPr lang="ja-JP" altLang="en-US" dirty="0"/>
              <a:t>球速・回転数・回転軸を取得</a:t>
            </a:r>
            <a:endParaRPr lang="en-US" altLang="ja-JP" dirty="0"/>
          </a:p>
          <a:p>
            <a:r>
              <a:rPr lang="ja-JP" altLang="en-US" dirty="0"/>
              <a:t>投球パフォーマンスを客観把握</a:t>
            </a:r>
            <a:endParaRPr lang="en-US" altLang="ja-JP" dirty="0"/>
          </a:p>
          <a:p>
            <a:r>
              <a:rPr lang="ja-JP" altLang="en-US" dirty="0"/>
              <a:t>公式試合には使えない</a:t>
            </a:r>
            <a:endParaRPr lang="en-US" altLang="ja-JP" dirty="0"/>
          </a:p>
          <a:p>
            <a:pPr lvl="1"/>
            <a:r>
              <a:rPr lang="ja-JP" altLang="en-US" dirty="0"/>
              <a:t>そもそも、バットで打ってはダメ？</a:t>
            </a: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E92157-3103-410D-87BE-F42F8AA25339}"/>
              </a:ext>
            </a:extLst>
          </p:cNvPr>
          <p:cNvSpPr/>
          <p:nvPr/>
        </p:nvSpPr>
        <p:spPr>
          <a:xfrm>
            <a:off x="1681480" y="6073556"/>
            <a:ext cx="457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https://kaden.watch.impress.co.jp/docs/news/1124386.html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621C6C-917E-4F08-93C0-A32E01A0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20" y="1049782"/>
            <a:ext cx="2722880" cy="2059178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B09B2E5-E1C5-466F-B965-9250CAEBC55E}"/>
              </a:ext>
            </a:extLst>
          </p:cNvPr>
          <p:cNvGrpSpPr/>
          <p:nvPr/>
        </p:nvGrpSpPr>
        <p:grpSpPr>
          <a:xfrm>
            <a:off x="6675968" y="3243897"/>
            <a:ext cx="5048671" cy="3475990"/>
            <a:chOff x="2286000" y="2214562"/>
            <a:chExt cx="7650480" cy="526732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23253DC-EB9B-4D27-8317-0E8BB0FFE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14562"/>
              <a:ext cx="7650480" cy="242887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4534F99-F9E7-4F7B-8546-CA1F7B110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4643437"/>
              <a:ext cx="7650480" cy="2838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79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9B1BD6-80A7-43B4-ADA4-78E243F0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pc="15" dirty="0"/>
              <a:t>3D</a:t>
            </a:r>
            <a:r>
              <a:rPr lang="ja-JP" altLang="en-US" dirty="0"/>
              <a:t>センシングでゴル</a:t>
            </a:r>
            <a:r>
              <a:rPr lang="ja-JP" altLang="en-US" spc="-15" dirty="0"/>
              <a:t>フ</a:t>
            </a:r>
            <a:r>
              <a:rPr lang="ja-JP" altLang="en-US" dirty="0"/>
              <a:t>のス</a:t>
            </a:r>
            <a:r>
              <a:rPr lang="ja-JP" altLang="en-US" spc="-15" dirty="0"/>
              <a:t>イ</a:t>
            </a:r>
            <a:r>
              <a:rPr lang="ja-JP" altLang="en-US" dirty="0"/>
              <a:t>ング</a:t>
            </a:r>
            <a:endParaRPr kumimoji="1" lang="ja-JP" altLang="en-US" dirty="0"/>
          </a:p>
        </p:txBody>
      </p:sp>
      <p:pic>
        <p:nvPicPr>
          <p:cNvPr id="4" name="オンライン メディア 3">
            <a:hlinkClick r:id="" action="ppaction://media"/>
            <a:extLst>
              <a:ext uri="{FF2B5EF4-FFF2-40B4-BE49-F238E27FC236}">
                <a16:creationId xmlns:a16="http://schemas.microsoft.com/office/drawing/2014/main" id="{5025930E-7FCB-4BA5-9BDD-254EFC9C70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19650" y="1915716"/>
            <a:ext cx="6534150" cy="367546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43A07B-E399-403A-A7EA-18DEA6EA7876}"/>
              </a:ext>
            </a:extLst>
          </p:cNvPr>
          <p:cNvSpPr/>
          <p:nvPr/>
        </p:nvSpPr>
        <p:spPr>
          <a:xfrm>
            <a:off x="4419600" y="5793859"/>
            <a:ext cx="441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http://journal.jp.fujitsu.com/2016/12/05/01/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F789F8D-AF2A-4D76-BFE6-004C6755C11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981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身体にセンサーを</a:t>
            </a:r>
            <a:r>
              <a:rPr lang="ja-JP" altLang="en-US" spc="-50" dirty="0">
                <a:solidFill>
                  <a:srgbClr val="404040"/>
                </a:solidFill>
                <a:latin typeface="Droid Sans Fallback"/>
                <a:cs typeface="Droid Sans Fallback"/>
              </a:rPr>
              <a:t>装着しなくてもよい</a:t>
            </a:r>
            <a:r>
              <a:rPr lang="ja-JP" altLang="en-US" spc="-375" dirty="0">
                <a:solidFill>
                  <a:srgbClr val="404040"/>
                </a:solidFill>
                <a:latin typeface="Droid Sans Fallback"/>
                <a:cs typeface="Droid Sans Fallback"/>
              </a:rPr>
              <a:t> </a:t>
            </a:r>
            <a:endParaRPr lang="en-US" altLang="ja-JP" spc="-37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スイングフォームをデジタル化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理想のフォームとの差を分析し、近づけられる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4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B4087-10E9-4C8F-A8C1-72DF892E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次世代センサーシューズ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7AF962-0686-4939-9E6F-FF861797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2222" cy="4351338"/>
          </a:xfrm>
        </p:spPr>
        <p:txBody>
          <a:bodyPr>
            <a:normAutofit/>
          </a:bodyPr>
          <a:lstStyle/>
          <a:p>
            <a:r>
              <a:rPr lang="ja-JP" altLang="en-US" dirty="0"/>
              <a:t>各種データをリアルタイムに取得</a:t>
            </a:r>
            <a:endParaRPr lang="en-US" altLang="ja-JP" dirty="0"/>
          </a:p>
          <a:p>
            <a:pPr lvl="1"/>
            <a:r>
              <a:rPr lang="ja-JP" altLang="en-US" dirty="0"/>
              <a:t>圧力、曲がり、加速度、回転、足の方向</a:t>
            </a:r>
          </a:p>
          <a:p>
            <a:pPr lvl="1"/>
            <a:r>
              <a:rPr lang="ja-JP" altLang="en-US" dirty="0"/>
              <a:t>温度、湿度、気圧</a:t>
            </a:r>
          </a:p>
          <a:p>
            <a:r>
              <a:rPr lang="ja-JP" altLang="en-US" dirty="0"/>
              <a:t>サーバに送信して分析</a:t>
            </a:r>
            <a:endParaRPr lang="en-US" altLang="ja-JP" dirty="0"/>
          </a:p>
          <a:p>
            <a:r>
              <a:rPr lang="ja-JP" altLang="en-US" dirty="0"/>
              <a:t>データと成績との相関関係を多変量解析</a:t>
            </a:r>
            <a:endParaRPr lang="en-US" altLang="ja-JP" dirty="0"/>
          </a:p>
          <a:p>
            <a:r>
              <a:rPr lang="ja-JP" altLang="en-US" dirty="0"/>
              <a:t>健康管理やゲームにも応用できる</a:t>
            </a:r>
          </a:p>
          <a:p>
            <a:endParaRPr kumimoji="1" lang="ja-JP" altLang="en-US" dirty="0"/>
          </a:p>
        </p:txBody>
      </p:sp>
      <p:pic>
        <p:nvPicPr>
          <p:cNvPr id="4" name="オンライン メディア 3">
            <a:hlinkClick r:id="" action="ppaction://media"/>
            <a:extLst>
              <a:ext uri="{FF2B5EF4-FFF2-40B4-BE49-F238E27FC236}">
                <a16:creationId xmlns:a16="http://schemas.microsoft.com/office/drawing/2014/main" id="{C1942320-262C-454C-A16F-A3F861FF4A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0422" y="1825625"/>
            <a:ext cx="6423378" cy="361315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7C4565-3324-407E-BEE8-EEF6FE17EE92}"/>
              </a:ext>
            </a:extLst>
          </p:cNvPr>
          <p:cNvSpPr/>
          <p:nvPr/>
        </p:nvSpPr>
        <p:spPr>
          <a:xfrm>
            <a:off x="4930422" y="5807631"/>
            <a:ext cx="441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http://journal.jp.fujitsu.com/2016/02/01/01/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276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競技の戦略立案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7613A-62B3-4363-B98F-2CF51627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女子バレー</a:t>
            </a:r>
            <a:r>
              <a:rPr lang="ja-JP" altLang="en-US" spc="5" dirty="0"/>
              <a:t>の</a:t>
            </a:r>
            <a:r>
              <a:rPr lang="ja-JP" altLang="en-US" spc="-125" dirty="0"/>
              <a:t>プレイデータ</a:t>
            </a:r>
            <a:r>
              <a:rPr lang="ja-JP" altLang="en-US" dirty="0"/>
              <a:t>活用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F9D174-E399-46C0-8A72-B646B51F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年ロンドンオリンピック</a:t>
            </a:r>
            <a:endParaRPr lang="en-US" altLang="ja-JP" dirty="0"/>
          </a:p>
          <a:p>
            <a:pPr lvl="1"/>
            <a:r>
              <a:rPr lang="ja-JP" altLang="en-US" dirty="0"/>
              <a:t>銅メダルを獲得</a:t>
            </a:r>
          </a:p>
          <a:p>
            <a:r>
              <a:rPr lang="ja-JP" altLang="en-US" dirty="0"/>
              <a:t>真鍋監督が</a:t>
            </a:r>
            <a:r>
              <a:rPr lang="en-US" altLang="ja-JP" dirty="0"/>
              <a:t>iPad</a:t>
            </a:r>
            <a:r>
              <a:rPr lang="ja-JP" altLang="en-US" dirty="0"/>
              <a:t>を見ながら選手に指示</a:t>
            </a:r>
          </a:p>
          <a:p>
            <a:endParaRPr kumimoji="1" lang="ja-JP" altLang="en-US" dirty="0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79451AC2-D6C4-40EB-A18E-7B7C5C91F44C}"/>
              </a:ext>
            </a:extLst>
          </p:cNvPr>
          <p:cNvSpPr/>
          <p:nvPr/>
        </p:nvSpPr>
        <p:spPr>
          <a:xfrm>
            <a:off x="7305675" y="1825624"/>
            <a:ext cx="4048125" cy="371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29DF2B-88D5-4DBE-ACF3-8B5C70C2344E}"/>
              </a:ext>
            </a:extLst>
          </p:cNvPr>
          <p:cNvSpPr/>
          <p:nvPr/>
        </p:nvSpPr>
        <p:spPr>
          <a:xfrm>
            <a:off x="7305675" y="5737384"/>
            <a:ext cx="4381500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39"/>
              </a:lnSpc>
            </a:pPr>
            <a:r>
              <a:rPr lang="nl-NL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http://diamond.jp/mwimgs/b/0/-</a:t>
            </a:r>
            <a:endParaRPr lang="nl-NL" altLang="ja-JP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/i</a:t>
            </a:r>
            <a:r>
              <a:rPr lang="nl-NL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g_b080</a:t>
            </a:r>
            <a:r>
              <a:rPr lang="nl-NL" altLang="ja-JP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lang="nl-NL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b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</a:t>
            </a:r>
            <a:r>
              <a:rPr lang="nl-NL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6a</a:t>
            </a:r>
            <a:r>
              <a:rPr lang="nl-NL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lang="nl-NL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94</a:t>
            </a:r>
            <a:r>
              <a:rPr lang="nl-NL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9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lang="nl-NL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3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d2</a:t>
            </a:r>
            <a:r>
              <a:rPr lang="nl-NL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7</a:t>
            </a:r>
            <a:r>
              <a:rPr lang="nl-NL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f </a:t>
            </a:r>
            <a:r>
              <a:rPr lang="nl-NL" altLang="ja-JP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nl-NL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778122234527099.jpg</a:t>
            </a:r>
            <a:endParaRPr lang="nl-NL" altLang="ja-JP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93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FAB662-9745-4073-8290-722A68E4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女子バレー</a:t>
            </a:r>
            <a:r>
              <a:rPr lang="ja-JP" altLang="en-US" spc="5" dirty="0"/>
              <a:t>の</a:t>
            </a:r>
            <a:r>
              <a:rPr lang="ja-JP" altLang="en-US" spc="-125" dirty="0"/>
              <a:t>プレイデータ</a:t>
            </a:r>
            <a:r>
              <a:rPr lang="ja-JP" altLang="en-US" dirty="0"/>
              <a:t>活用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5FBE7B-6DF4-43CB-9B4C-BA348946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49DFBBD0-A701-4976-BB53-1C9ADA734339}"/>
              </a:ext>
            </a:extLst>
          </p:cNvPr>
          <p:cNvSpPr/>
          <p:nvPr/>
        </p:nvSpPr>
        <p:spPr>
          <a:xfrm>
            <a:off x="3035808" y="2378582"/>
            <a:ext cx="6120384" cy="294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AB0E4680-8E50-4869-A073-0E5A4CAC844B}"/>
              </a:ext>
            </a:extLst>
          </p:cNvPr>
          <p:cNvSpPr/>
          <p:nvPr/>
        </p:nvSpPr>
        <p:spPr>
          <a:xfrm>
            <a:off x="8534399" y="1217294"/>
            <a:ext cx="17145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7F55E226-A40C-41E0-8A23-120AF99321D8}"/>
              </a:ext>
            </a:extLst>
          </p:cNvPr>
          <p:cNvSpPr/>
          <p:nvPr/>
        </p:nvSpPr>
        <p:spPr>
          <a:xfrm>
            <a:off x="2121407" y="3376803"/>
            <a:ext cx="1417320" cy="2837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D580160F-6861-47C2-9637-97BD40242816}"/>
              </a:ext>
            </a:extLst>
          </p:cNvPr>
          <p:cNvSpPr txBox="1"/>
          <p:nvPr/>
        </p:nvSpPr>
        <p:spPr>
          <a:xfrm>
            <a:off x="2157171" y="6060668"/>
            <a:ext cx="17386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800" spc="-185" dirty="0">
                <a:latin typeface="Arial"/>
                <a:cs typeface="Arial"/>
              </a:rPr>
              <a:t>監督側：</a:t>
            </a:r>
            <a:endParaRPr lang="en-US" altLang="ja-JP" sz="1800" spc="-18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iPad</a:t>
            </a:r>
            <a:r>
              <a:rPr sz="1800" spc="-185" dirty="0">
                <a:latin typeface="Droid Sans Fallback"/>
                <a:cs typeface="Droid Sans Fallback"/>
              </a:rPr>
              <a:t>： </a:t>
            </a:r>
            <a:r>
              <a:rPr sz="1800" spc="-25" dirty="0">
                <a:latin typeface="Arial"/>
                <a:cs typeface="Arial"/>
              </a:rPr>
              <a:t>Volley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7EF0EB35-E270-4F44-862D-30BE08DBBF45}"/>
              </a:ext>
            </a:extLst>
          </p:cNvPr>
          <p:cNvSpPr txBox="1"/>
          <p:nvPr/>
        </p:nvSpPr>
        <p:spPr>
          <a:xfrm>
            <a:off x="7090410" y="1557528"/>
            <a:ext cx="21501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800" spc="-240" dirty="0">
                <a:latin typeface="Droid Sans Fallback"/>
                <a:cs typeface="Droid Sans Fallback"/>
              </a:rPr>
              <a:t>アナリスト側</a:t>
            </a:r>
            <a:endParaRPr lang="en-US" altLang="ja-JP" sz="1800" spc="-240" dirty="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40" dirty="0">
                <a:latin typeface="Droid Sans Fallback"/>
                <a:cs typeface="Droid Sans Fallback"/>
              </a:rPr>
              <a:t>PC</a:t>
            </a:r>
            <a:r>
              <a:rPr sz="1800" spc="-575" dirty="0">
                <a:latin typeface="Droid Sans Fallback"/>
                <a:cs typeface="Droid Sans Fallback"/>
              </a:rPr>
              <a:t>：</a:t>
            </a:r>
            <a:r>
              <a:rPr sz="1800" spc="-10" dirty="0">
                <a:latin typeface="Droid Sans Fallback"/>
                <a:cs typeface="Droid Sans Fallback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r>
              <a:rPr lang="ja-JP" altLang="en-US" spc="-5" dirty="0">
                <a:latin typeface="Arial"/>
                <a:cs typeface="Arial"/>
              </a:rPr>
              <a:t> </a:t>
            </a:r>
            <a:r>
              <a:rPr lang="en-US" altLang="ja-JP" spc="-5" dirty="0">
                <a:latin typeface="Arial"/>
                <a:cs typeface="Arial"/>
              </a:rPr>
              <a:t>Volley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40DF8C81-0A17-48B0-B295-5B9B98DB9C81}"/>
              </a:ext>
            </a:extLst>
          </p:cNvPr>
          <p:cNvSpPr/>
          <p:nvPr/>
        </p:nvSpPr>
        <p:spPr>
          <a:xfrm>
            <a:off x="2751924" y="1638680"/>
            <a:ext cx="5500370" cy="1769745"/>
          </a:xfrm>
          <a:custGeom>
            <a:avLst/>
            <a:gdLst/>
            <a:ahLst/>
            <a:cxnLst/>
            <a:rect l="l" t="t" r="r" b="b"/>
            <a:pathLst>
              <a:path w="5500370" h="1769745">
                <a:moveTo>
                  <a:pt x="5372900" y="690118"/>
                </a:moveTo>
                <a:lnTo>
                  <a:pt x="5351310" y="721487"/>
                </a:lnTo>
                <a:lnTo>
                  <a:pt x="5368836" y="733552"/>
                </a:lnTo>
                <a:lnTo>
                  <a:pt x="5388013" y="746506"/>
                </a:lnTo>
                <a:lnTo>
                  <a:pt x="5423827" y="769493"/>
                </a:lnTo>
                <a:lnTo>
                  <a:pt x="5470817" y="795909"/>
                </a:lnTo>
                <a:lnTo>
                  <a:pt x="5484152" y="802132"/>
                </a:lnTo>
                <a:lnTo>
                  <a:pt x="5500154" y="767461"/>
                </a:lnTo>
                <a:lnTo>
                  <a:pt x="5487908" y="761873"/>
                </a:lnTo>
                <a:lnTo>
                  <a:pt x="5487073" y="761492"/>
                </a:lnTo>
                <a:lnTo>
                  <a:pt x="5473738" y="754634"/>
                </a:lnTo>
                <a:lnTo>
                  <a:pt x="5473921" y="754634"/>
                </a:lnTo>
                <a:lnTo>
                  <a:pt x="5459711" y="746633"/>
                </a:lnTo>
                <a:lnTo>
                  <a:pt x="5443639" y="736981"/>
                </a:lnTo>
                <a:lnTo>
                  <a:pt x="5427151" y="726567"/>
                </a:lnTo>
                <a:lnTo>
                  <a:pt x="5409289" y="714883"/>
                </a:lnTo>
                <a:lnTo>
                  <a:pt x="5390172" y="702056"/>
                </a:lnTo>
                <a:lnTo>
                  <a:pt x="5372900" y="690118"/>
                </a:lnTo>
                <a:close/>
              </a:path>
              <a:path w="5500370" h="1769745">
                <a:moveTo>
                  <a:pt x="5487253" y="761574"/>
                </a:moveTo>
                <a:lnTo>
                  <a:pt x="5487835" y="761873"/>
                </a:lnTo>
                <a:lnTo>
                  <a:pt x="5487253" y="761574"/>
                </a:lnTo>
                <a:close/>
              </a:path>
              <a:path w="5500370" h="1769745">
                <a:moveTo>
                  <a:pt x="5487093" y="761492"/>
                </a:moveTo>
                <a:lnTo>
                  <a:pt x="5487253" y="761574"/>
                </a:lnTo>
                <a:lnTo>
                  <a:pt x="5487093" y="761492"/>
                </a:lnTo>
                <a:close/>
              </a:path>
              <a:path w="5500370" h="1769745">
                <a:moveTo>
                  <a:pt x="5473921" y="754634"/>
                </a:moveTo>
                <a:lnTo>
                  <a:pt x="5473738" y="754634"/>
                </a:lnTo>
                <a:lnTo>
                  <a:pt x="5474373" y="754888"/>
                </a:lnTo>
                <a:lnTo>
                  <a:pt x="5473921" y="754634"/>
                </a:lnTo>
                <a:close/>
              </a:path>
              <a:path w="5500370" h="1769745">
                <a:moveTo>
                  <a:pt x="5459260" y="746379"/>
                </a:moveTo>
                <a:lnTo>
                  <a:pt x="5459641" y="746633"/>
                </a:lnTo>
                <a:lnTo>
                  <a:pt x="5459260" y="746379"/>
                </a:lnTo>
                <a:close/>
              </a:path>
              <a:path w="5500370" h="1769745">
                <a:moveTo>
                  <a:pt x="5443691" y="736981"/>
                </a:moveTo>
                <a:lnTo>
                  <a:pt x="5443893" y="737108"/>
                </a:lnTo>
                <a:lnTo>
                  <a:pt x="5443691" y="736981"/>
                </a:lnTo>
                <a:close/>
              </a:path>
              <a:path w="5500370" h="1769745">
                <a:moveTo>
                  <a:pt x="5426748" y="726313"/>
                </a:moveTo>
                <a:lnTo>
                  <a:pt x="5427129" y="726567"/>
                </a:lnTo>
                <a:lnTo>
                  <a:pt x="5426748" y="726313"/>
                </a:lnTo>
                <a:close/>
              </a:path>
              <a:path w="5500370" h="1769745">
                <a:moveTo>
                  <a:pt x="5409095" y="714756"/>
                </a:moveTo>
                <a:lnTo>
                  <a:pt x="5409289" y="714883"/>
                </a:lnTo>
                <a:lnTo>
                  <a:pt x="5409095" y="714756"/>
                </a:lnTo>
                <a:close/>
              </a:path>
              <a:path w="5500370" h="1769745">
                <a:moveTo>
                  <a:pt x="5277952" y="623316"/>
                </a:moveTo>
                <a:lnTo>
                  <a:pt x="5211991" y="623316"/>
                </a:lnTo>
                <a:lnTo>
                  <a:pt x="5257584" y="655574"/>
                </a:lnTo>
                <a:lnTo>
                  <a:pt x="5279555" y="624459"/>
                </a:lnTo>
                <a:lnTo>
                  <a:pt x="5277952" y="623316"/>
                </a:lnTo>
                <a:close/>
              </a:path>
              <a:path w="5500370" h="1769745">
                <a:moveTo>
                  <a:pt x="5253094" y="605663"/>
                </a:moveTo>
                <a:lnTo>
                  <a:pt x="5186591" y="605663"/>
                </a:lnTo>
                <a:lnTo>
                  <a:pt x="5212118" y="623443"/>
                </a:lnTo>
                <a:lnTo>
                  <a:pt x="5277952" y="623316"/>
                </a:lnTo>
                <a:lnTo>
                  <a:pt x="5258727" y="609600"/>
                </a:lnTo>
                <a:lnTo>
                  <a:pt x="5253094" y="605663"/>
                </a:lnTo>
                <a:close/>
              </a:path>
              <a:path w="5500370" h="1769745">
                <a:moveTo>
                  <a:pt x="5227453" y="587756"/>
                </a:moveTo>
                <a:lnTo>
                  <a:pt x="5160429" y="587756"/>
                </a:lnTo>
                <a:lnTo>
                  <a:pt x="5186718" y="605790"/>
                </a:lnTo>
                <a:lnTo>
                  <a:pt x="5253094" y="605663"/>
                </a:lnTo>
                <a:lnTo>
                  <a:pt x="5227453" y="587756"/>
                </a:lnTo>
                <a:close/>
              </a:path>
              <a:path w="5500370" h="1769745">
                <a:moveTo>
                  <a:pt x="5201273" y="569595"/>
                </a:moveTo>
                <a:lnTo>
                  <a:pt x="5133759" y="569595"/>
                </a:lnTo>
                <a:lnTo>
                  <a:pt x="5160556" y="587883"/>
                </a:lnTo>
                <a:lnTo>
                  <a:pt x="5227453" y="587756"/>
                </a:lnTo>
                <a:lnTo>
                  <a:pt x="5208308" y="574421"/>
                </a:lnTo>
                <a:lnTo>
                  <a:pt x="5201273" y="569595"/>
                </a:lnTo>
                <a:close/>
              </a:path>
              <a:path w="5500370" h="1769745">
                <a:moveTo>
                  <a:pt x="5153952" y="537337"/>
                </a:moveTo>
                <a:lnTo>
                  <a:pt x="5132743" y="569087"/>
                </a:lnTo>
                <a:lnTo>
                  <a:pt x="5133759" y="569722"/>
                </a:lnTo>
                <a:lnTo>
                  <a:pt x="5201273" y="569595"/>
                </a:lnTo>
                <a:lnTo>
                  <a:pt x="5154968" y="538099"/>
                </a:lnTo>
                <a:lnTo>
                  <a:pt x="5153952" y="537337"/>
                </a:lnTo>
                <a:close/>
              </a:path>
              <a:path w="5500370" h="1769745">
                <a:moveTo>
                  <a:pt x="5055253" y="478536"/>
                </a:moveTo>
                <a:lnTo>
                  <a:pt x="4990757" y="478536"/>
                </a:lnTo>
                <a:lnTo>
                  <a:pt x="5020729" y="496697"/>
                </a:lnTo>
                <a:lnTo>
                  <a:pt x="5037366" y="507111"/>
                </a:lnTo>
                <a:lnTo>
                  <a:pt x="5055253" y="478536"/>
                </a:lnTo>
                <a:close/>
              </a:path>
              <a:path w="5500370" h="1769745">
                <a:moveTo>
                  <a:pt x="5020475" y="496570"/>
                </a:moveTo>
                <a:lnTo>
                  <a:pt x="5020678" y="496697"/>
                </a:lnTo>
                <a:lnTo>
                  <a:pt x="5020475" y="496570"/>
                </a:lnTo>
                <a:close/>
              </a:path>
              <a:path w="5500370" h="1769745">
                <a:moveTo>
                  <a:pt x="4924844" y="397510"/>
                </a:moveTo>
                <a:lnTo>
                  <a:pt x="4906810" y="431038"/>
                </a:lnTo>
                <a:lnTo>
                  <a:pt x="4930178" y="443611"/>
                </a:lnTo>
                <a:lnTo>
                  <a:pt x="4991138" y="478790"/>
                </a:lnTo>
                <a:lnTo>
                  <a:pt x="4990757" y="478536"/>
                </a:lnTo>
                <a:lnTo>
                  <a:pt x="5055253" y="478536"/>
                </a:lnTo>
                <a:lnTo>
                  <a:pt x="5057559" y="474853"/>
                </a:lnTo>
                <a:lnTo>
                  <a:pt x="5040541" y="464185"/>
                </a:lnTo>
                <a:lnTo>
                  <a:pt x="5010315" y="445897"/>
                </a:lnTo>
                <a:lnTo>
                  <a:pt x="4948466" y="410210"/>
                </a:lnTo>
                <a:lnTo>
                  <a:pt x="4924844" y="397510"/>
                </a:lnTo>
                <a:close/>
              </a:path>
              <a:path w="5500370" h="1769745">
                <a:moveTo>
                  <a:pt x="4929670" y="443357"/>
                </a:moveTo>
                <a:lnTo>
                  <a:pt x="4930110" y="443611"/>
                </a:lnTo>
                <a:lnTo>
                  <a:pt x="4929670" y="443357"/>
                </a:lnTo>
                <a:close/>
              </a:path>
              <a:path w="5500370" h="1769745">
                <a:moveTo>
                  <a:pt x="4819934" y="349758"/>
                </a:moveTo>
                <a:lnTo>
                  <a:pt x="4736757" y="349758"/>
                </a:lnTo>
                <a:lnTo>
                  <a:pt x="4770285" y="363855"/>
                </a:lnTo>
                <a:lnTo>
                  <a:pt x="4803051" y="378587"/>
                </a:lnTo>
                <a:lnTo>
                  <a:pt x="4805718" y="379857"/>
                </a:lnTo>
                <a:lnTo>
                  <a:pt x="4819934" y="349758"/>
                </a:lnTo>
                <a:close/>
              </a:path>
              <a:path w="5500370" h="1769745">
                <a:moveTo>
                  <a:pt x="4802670" y="378460"/>
                </a:moveTo>
                <a:lnTo>
                  <a:pt x="4802947" y="378587"/>
                </a:lnTo>
                <a:lnTo>
                  <a:pt x="4802670" y="378460"/>
                </a:lnTo>
                <a:close/>
              </a:path>
              <a:path w="5500370" h="1769745">
                <a:moveTo>
                  <a:pt x="4769904" y="363728"/>
                </a:moveTo>
                <a:lnTo>
                  <a:pt x="4770187" y="363855"/>
                </a:lnTo>
                <a:lnTo>
                  <a:pt x="4769904" y="363728"/>
                </a:lnTo>
                <a:close/>
              </a:path>
              <a:path w="5500370" h="1769745">
                <a:moveTo>
                  <a:pt x="4703356" y="336677"/>
                </a:moveTo>
                <a:lnTo>
                  <a:pt x="4737138" y="350012"/>
                </a:lnTo>
                <a:lnTo>
                  <a:pt x="4736757" y="349758"/>
                </a:lnTo>
                <a:lnTo>
                  <a:pt x="4819934" y="349758"/>
                </a:lnTo>
                <a:lnTo>
                  <a:pt x="4821974" y="345440"/>
                </a:lnTo>
                <a:lnTo>
                  <a:pt x="4818799" y="343916"/>
                </a:lnTo>
                <a:lnTo>
                  <a:pt x="4803021" y="336804"/>
                </a:lnTo>
                <a:lnTo>
                  <a:pt x="4703864" y="336804"/>
                </a:lnTo>
                <a:lnTo>
                  <a:pt x="4703356" y="336677"/>
                </a:lnTo>
                <a:close/>
              </a:path>
              <a:path w="5500370" h="1769745">
                <a:moveTo>
                  <a:pt x="4774977" y="324485"/>
                </a:moveTo>
                <a:lnTo>
                  <a:pt x="4669828" y="324485"/>
                </a:lnTo>
                <a:lnTo>
                  <a:pt x="4703864" y="336804"/>
                </a:lnTo>
                <a:lnTo>
                  <a:pt x="4803021" y="336804"/>
                </a:lnTo>
                <a:lnTo>
                  <a:pt x="4785271" y="328803"/>
                </a:lnTo>
                <a:lnTo>
                  <a:pt x="4774977" y="324485"/>
                </a:lnTo>
                <a:close/>
              </a:path>
              <a:path w="5500370" h="1769745">
                <a:moveTo>
                  <a:pt x="4678972" y="287401"/>
                </a:moveTo>
                <a:lnTo>
                  <a:pt x="4666526" y="323342"/>
                </a:lnTo>
                <a:lnTo>
                  <a:pt x="4669955" y="324612"/>
                </a:lnTo>
                <a:lnTo>
                  <a:pt x="4774977" y="324485"/>
                </a:lnTo>
                <a:lnTo>
                  <a:pt x="4751362" y="314579"/>
                </a:lnTo>
                <a:lnTo>
                  <a:pt x="4717072" y="301117"/>
                </a:lnTo>
                <a:lnTo>
                  <a:pt x="4678972" y="287401"/>
                </a:lnTo>
                <a:close/>
              </a:path>
              <a:path w="5500370" h="1769745">
                <a:moveTo>
                  <a:pt x="4425861" y="202184"/>
                </a:moveTo>
                <a:lnTo>
                  <a:pt x="4414050" y="238506"/>
                </a:lnTo>
                <a:lnTo>
                  <a:pt x="4483646" y="261112"/>
                </a:lnTo>
                <a:lnTo>
                  <a:pt x="4483519" y="261112"/>
                </a:lnTo>
                <a:lnTo>
                  <a:pt x="4523143" y="274320"/>
                </a:lnTo>
                <a:lnTo>
                  <a:pt x="4558576" y="286258"/>
                </a:lnTo>
                <a:lnTo>
                  <a:pt x="4570768" y="250190"/>
                </a:lnTo>
                <a:lnTo>
                  <a:pt x="4495584" y="224917"/>
                </a:lnTo>
                <a:lnTo>
                  <a:pt x="4425861" y="202184"/>
                </a:lnTo>
                <a:close/>
              </a:path>
              <a:path w="5500370" h="1769745">
                <a:moveTo>
                  <a:pt x="4308485" y="194056"/>
                </a:moveTo>
                <a:lnTo>
                  <a:pt x="4270159" y="194056"/>
                </a:lnTo>
                <a:lnTo>
                  <a:pt x="4305338" y="204597"/>
                </a:lnTo>
                <a:lnTo>
                  <a:pt x="4308485" y="194056"/>
                </a:lnTo>
                <a:close/>
              </a:path>
              <a:path w="5500370" h="1769745">
                <a:moveTo>
                  <a:pt x="4312429" y="180848"/>
                </a:moveTo>
                <a:lnTo>
                  <a:pt x="4224820" y="180848"/>
                </a:lnTo>
                <a:lnTo>
                  <a:pt x="4270286" y="194183"/>
                </a:lnTo>
                <a:lnTo>
                  <a:pt x="4308485" y="194056"/>
                </a:lnTo>
                <a:lnTo>
                  <a:pt x="4312429" y="180848"/>
                </a:lnTo>
                <a:close/>
              </a:path>
              <a:path w="5500370" h="1769745">
                <a:moveTo>
                  <a:pt x="4169321" y="125984"/>
                </a:moveTo>
                <a:lnTo>
                  <a:pt x="4159288" y="162814"/>
                </a:lnTo>
                <a:lnTo>
                  <a:pt x="4178592" y="168021"/>
                </a:lnTo>
                <a:lnTo>
                  <a:pt x="4224947" y="180975"/>
                </a:lnTo>
                <a:lnTo>
                  <a:pt x="4312429" y="180848"/>
                </a:lnTo>
                <a:lnTo>
                  <a:pt x="4316260" y="168021"/>
                </a:lnTo>
                <a:lnTo>
                  <a:pt x="4235361" y="144272"/>
                </a:lnTo>
                <a:lnTo>
                  <a:pt x="4169321" y="125984"/>
                </a:lnTo>
                <a:close/>
              </a:path>
              <a:path w="5500370" h="1769745">
                <a:moveTo>
                  <a:pt x="4049900" y="130937"/>
                </a:moveTo>
                <a:lnTo>
                  <a:pt x="4035209" y="130937"/>
                </a:lnTo>
                <a:lnTo>
                  <a:pt x="4049052" y="134366"/>
                </a:lnTo>
                <a:lnTo>
                  <a:pt x="4049900" y="130937"/>
                </a:lnTo>
                <a:close/>
              </a:path>
              <a:path w="5500370" h="1769745">
                <a:moveTo>
                  <a:pt x="4052759" y="119380"/>
                </a:moveTo>
                <a:lnTo>
                  <a:pt x="3986060" y="119380"/>
                </a:lnTo>
                <a:lnTo>
                  <a:pt x="4035463" y="131064"/>
                </a:lnTo>
                <a:lnTo>
                  <a:pt x="4035209" y="130937"/>
                </a:lnTo>
                <a:lnTo>
                  <a:pt x="4049900" y="130937"/>
                </a:lnTo>
                <a:lnTo>
                  <a:pt x="4052759" y="119380"/>
                </a:lnTo>
                <a:close/>
              </a:path>
              <a:path w="5500370" h="1769745">
                <a:moveTo>
                  <a:pt x="3908844" y="63754"/>
                </a:moveTo>
                <a:lnTo>
                  <a:pt x="3901097" y="101092"/>
                </a:lnTo>
                <a:lnTo>
                  <a:pt x="3936530" y="108458"/>
                </a:lnTo>
                <a:lnTo>
                  <a:pt x="3936276" y="108458"/>
                </a:lnTo>
                <a:lnTo>
                  <a:pt x="3986314" y="119507"/>
                </a:lnTo>
                <a:lnTo>
                  <a:pt x="3986060" y="119380"/>
                </a:lnTo>
                <a:lnTo>
                  <a:pt x="4052759" y="119380"/>
                </a:lnTo>
                <a:lnTo>
                  <a:pt x="4058196" y="97409"/>
                </a:lnTo>
                <a:lnTo>
                  <a:pt x="3994696" y="82296"/>
                </a:lnTo>
                <a:lnTo>
                  <a:pt x="3908844" y="63754"/>
                </a:lnTo>
                <a:close/>
              </a:path>
              <a:path w="5500370" h="1769745">
                <a:moveTo>
                  <a:pt x="3789516" y="78994"/>
                </a:moveTo>
                <a:lnTo>
                  <a:pt x="3783749" y="78994"/>
                </a:lnTo>
                <a:lnTo>
                  <a:pt x="3789337" y="80010"/>
                </a:lnTo>
                <a:lnTo>
                  <a:pt x="3789516" y="78994"/>
                </a:lnTo>
                <a:close/>
              </a:path>
              <a:path w="5500370" h="1769745">
                <a:moveTo>
                  <a:pt x="3792336" y="62992"/>
                </a:moveTo>
                <a:lnTo>
                  <a:pt x="3679736" y="62992"/>
                </a:lnTo>
                <a:lnTo>
                  <a:pt x="3732187" y="70612"/>
                </a:lnTo>
                <a:lnTo>
                  <a:pt x="3731933" y="70612"/>
                </a:lnTo>
                <a:lnTo>
                  <a:pt x="3784003" y="79121"/>
                </a:lnTo>
                <a:lnTo>
                  <a:pt x="3783749" y="78994"/>
                </a:lnTo>
                <a:lnTo>
                  <a:pt x="3789516" y="78994"/>
                </a:lnTo>
                <a:lnTo>
                  <a:pt x="3792336" y="62992"/>
                </a:lnTo>
                <a:close/>
              </a:path>
              <a:path w="5500370" h="1769745">
                <a:moveTo>
                  <a:pt x="3644303" y="20066"/>
                </a:moveTo>
                <a:lnTo>
                  <a:pt x="3639477" y="57912"/>
                </a:lnTo>
                <a:lnTo>
                  <a:pt x="3680117" y="63119"/>
                </a:lnTo>
                <a:lnTo>
                  <a:pt x="3679736" y="62992"/>
                </a:lnTo>
                <a:lnTo>
                  <a:pt x="3792336" y="62992"/>
                </a:lnTo>
                <a:lnTo>
                  <a:pt x="3795941" y="42545"/>
                </a:lnTo>
                <a:lnTo>
                  <a:pt x="3790226" y="41529"/>
                </a:lnTo>
                <a:lnTo>
                  <a:pt x="3737902" y="33020"/>
                </a:lnTo>
                <a:lnTo>
                  <a:pt x="3685070" y="25273"/>
                </a:lnTo>
                <a:lnTo>
                  <a:pt x="3644303" y="20066"/>
                </a:lnTo>
                <a:close/>
              </a:path>
              <a:path w="5500370" h="1769745">
                <a:moveTo>
                  <a:pt x="3526837" y="41910"/>
                </a:moveTo>
                <a:lnTo>
                  <a:pt x="3467646" y="41910"/>
                </a:lnTo>
                <a:lnTo>
                  <a:pt x="3521367" y="45720"/>
                </a:lnTo>
                <a:lnTo>
                  <a:pt x="3520986" y="45720"/>
                </a:lnTo>
                <a:lnTo>
                  <a:pt x="3526447" y="46228"/>
                </a:lnTo>
                <a:lnTo>
                  <a:pt x="3526837" y="41910"/>
                </a:lnTo>
                <a:close/>
              </a:path>
              <a:path w="5500370" h="1769745">
                <a:moveTo>
                  <a:pt x="3376587" y="0"/>
                </a:moveTo>
                <a:lnTo>
                  <a:pt x="3375444" y="38100"/>
                </a:lnTo>
                <a:lnTo>
                  <a:pt x="3414433" y="39243"/>
                </a:lnTo>
                <a:lnTo>
                  <a:pt x="3413925" y="39243"/>
                </a:lnTo>
                <a:lnTo>
                  <a:pt x="3468027" y="42037"/>
                </a:lnTo>
                <a:lnTo>
                  <a:pt x="3467646" y="41910"/>
                </a:lnTo>
                <a:lnTo>
                  <a:pt x="3526837" y="41910"/>
                </a:lnTo>
                <a:lnTo>
                  <a:pt x="3529876" y="8255"/>
                </a:lnTo>
                <a:lnTo>
                  <a:pt x="3524288" y="7747"/>
                </a:lnTo>
                <a:lnTo>
                  <a:pt x="3470059" y="3937"/>
                </a:lnTo>
                <a:lnTo>
                  <a:pt x="3415703" y="1143"/>
                </a:lnTo>
                <a:lnTo>
                  <a:pt x="3376587" y="0"/>
                </a:lnTo>
                <a:close/>
              </a:path>
              <a:path w="5500370" h="1769745">
                <a:moveTo>
                  <a:pt x="3261398" y="0"/>
                </a:moveTo>
                <a:lnTo>
                  <a:pt x="3251365" y="254"/>
                </a:lnTo>
                <a:lnTo>
                  <a:pt x="3196374" y="2540"/>
                </a:lnTo>
                <a:lnTo>
                  <a:pt x="3141383" y="6223"/>
                </a:lnTo>
                <a:lnTo>
                  <a:pt x="3107982" y="9144"/>
                </a:lnTo>
                <a:lnTo>
                  <a:pt x="3111284" y="47117"/>
                </a:lnTo>
                <a:lnTo>
                  <a:pt x="3144558" y="44196"/>
                </a:lnTo>
                <a:lnTo>
                  <a:pt x="3144177" y="44196"/>
                </a:lnTo>
                <a:lnTo>
                  <a:pt x="3198660" y="40513"/>
                </a:lnTo>
                <a:lnTo>
                  <a:pt x="3198152" y="40513"/>
                </a:lnTo>
                <a:lnTo>
                  <a:pt x="3252762" y="38227"/>
                </a:lnTo>
                <a:lnTo>
                  <a:pt x="3252254" y="38227"/>
                </a:lnTo>
                <a:lnTo>
                  <a:pt x="3262033" y="38100"/>
                </a:lnTo>
                <a:lnTo>
                  <a:pt x="3261398" y="0"/>
                </a:lnTo>
                <a:close/>
              </a:path>
              <a:path w="5500370" h="1769745">
                <a:moveTo>
                  <a:pt x="2993682" y="21336"/>
                </a:moveTo>
                <a:lnTo>
                  <a:pt x="2910116" y="31750"/>
                </a:lnTo>
                <a:lnTo>
                  <a:pt x="2842171" y="41783"/>
                </a:lnTo>
                <a:lnTo>
                  <a:pt x="2847759" y="79502"/>
                </a:lnTo>
                <a:lnTo>
                  <a:pt x="2915450" y="69469"/>
                </a:lnTo>
                <a:lnTo>
                  <a:pt x="2915069" y="69469"/>
                </a:lnTo>
                <a:lnTo>
                  <a:pt x="2998381" y="59182"/>
                </a:lnTo>
                <a:lnTo>
                  <a:pt x="2993682" y="21336"/>
                </a:lnTo>
                <a:close/>
              </a:path>
              <a:path w="5500370" h="1769745">
                <a:moveTo>
                  <a:pt x="2728887" y="60071"/>
                </a:moveTo>
                <a:lnTo>
                  <a:pt x="2659926" y="72009"/>
                </a:lnTo>
                <a:lnTo>
                  <a:pt x="2578646" y="87884"/>
                </a:lnTo>
                <a:lnTo>
                  <a:pt x="2586012" y="125349"/>
                </a:lnTo>
                <a:lnTo>
                  <a:pt x="2667038" y="109474"/>
                </a:lnTo>
                <a:lnTo>
                  <a:pt x="2667262" y="109474"/>
                </a:lnTo>
                <a:lnTo>
                  <a:pt x="2735364" y="97663"/>
                </a:lnTo>
                <a:lnTo>
                  <a:pt x="2728887" y="60071"/>
                </a:lnTo>
                <a:close/>
              </a:path>
              <a:path w="5500370" h="1769745">
                <a:moveTo>
                  <a:pt x="2667262" y="109474"/>
                </a:moveTo>
                <a:lnTo>
                  <a:pt x="2667038" y="109474"/>
                </a:lnTo>
                <a:lnTo>
                  <a:pt x="2666530" y="109601"/>
                </a:lnTo>
                <a:lnTo>
                  <a:pt x="2667262" y="109474"/>
                </a:lnTo>
                <a:close/>
              </a:path>
              <a:path w="5500370" h="1769745">
                <a:moveTo>
                  <a:pt x="2466378" y="111252"/>
                </a:moveTo>
                <a:lnTo>
                  <a:pt x="2398052" y="126238"/>
                </a:lnTo>
                <a:lnTo>
                  <a:pt x="2317407" y="145542"/>
                </a:lnTo>
                <a:lnTo>
                  <a:pt x="2326297" y="182626"/>
                </a:lnTo>
                <a:lnTo>
                  <a:pt x="2406688" y="163322"/>
                </a:lnTo>
                <a:lnTo>
                  <a:pt x="2406885" y="163322"/>
                </a:lnTo>
                <a:lnTo>
                  <a:pt x="2474506" y="148463"/>
                </a:lnTo>
                <a:lnTo>
                  <a:pt x="2466378" y="111252"/>
                </a:lnTo>
                <a:close/>
              </a:path>
              <a:path w="5500370" h="1769745">
                <a:moveTo>
                  <a:pt x="2406885" y="163322"/>
                </a:moveTo>
                <a:lnTo>
                  <a:pt x="2406688" y="163322"/>
                </a:lnTo>
                <a:lnTo>
                  <a:pt x="2406307" y="163449"/>
                </a:lnTo>
                <a:lnTo>
                  <a:pt x="2406885" y="163322"/>
                </a:lnTo>
                <a:close/>
              </a:path>
              <a:path w="5500370" h="1769745">
                <a:moveTo>
                  <a:pt x="2206282" y="173609"/>
                </a:moveTo>
                <a:lnTo>
                  <a:pt x="2131987" y="193294"/>
                </a:lnTo>
                <a:lnTo>
                  <a:pt x="2058962" y="214249"/>
                </a:lnTo>
                <a:lnTo>
                  <a:pt x="2069503" y="250952"/>
                </a:lnTo>
                <a:lnTo>
                  <a:pt x="2142274" y="229997"/>
                </a:lnTo>
                <a:lnTo>
                  <a:pt x="2215934" y="210439"/>
                </a:lnTo>
                <a:lnTo>
                  <a:pt x="2206282" y="173609"/>
                </a:lnTo>
                <a:close/>
              </a:path>
              <a:path w="5500370" h="1769745">
                <a:moveTo>
                  <a:pt x="2142370" y="229997"/>
                </a:moveTo>
                <a:lnTo>
                  <a:pt x="2141893" y="230124"/>
                </a:lnTo>
                <a:lnTo>
                  <a:pt x="2142370" y="229997"/>
                </a:lnTo>
                <a:close/>
              </a:path>
              <a:path w="5500370" h="1769745">
                <a:moveTo>
                  <a:pt x="1948980" y="247269"/>
                </a:moveTo>
                <a:lnTo>
                  <a:pt x="1869478" y="272161"/>
                </a:lnTo>
                <a:lnTo>
                  <a:pt x="1803692" y="294767"/>
                </a:lnTo>
                <a:lnTo>
                  <a:pt x="1816011" y="330835"/>
                </a:lnTo>
                <a:lnTo>
                  <a:pt x="1881172" y="308483"/>
                </a:lnTo>
                <a:lnTo>
                  <a:pt x="1960410" y="283591"/>
                </a:lnTo>
                <a:lnTo>
                  <a:pt x="1948980" y="247269"/>
                </a:lnTo>
                <a:close/>
              </a:path>
              <a:path w="5500370" h="1769745">
                <a:moveTo>
                  <a:pt x="1695488" y="333248"/>
                </a:moveTo>
                <a:lnTo>
                  <a:pt x="1618018" y="362204"/>
                </a:lnTo>
                <a:lnTo>
                  <a:pt x="1552994" y="388747"/>
                </a:lnTo>
                <a:lnTo>
                  <a:pt x="1567472" y="424053"/>
                </a:lnTo>
                <a:lnTo>
                  <a:pt x="1631804" y="397764"/>
                </a:lnTo>
                <a:lnTo>
                  <a:pt x="1631607" y="397764"/>
                </a:lnTo>
                <a:lnTo>
                  <a:pt x="1708823" y="368935"/>
                </a:lnTo>
                <a:lnTo>
                  <a:pt x="1695488" y="333248"/>
                </a:lnTo>
                <a:close/>
              </a:path>
              <a:path w="5500370" h="1769745">
                <a:moveTo>
                  <a:pt x="1632115" y="397637"/>
                </a:moveTo>
                <a:lnTo>
                  <a:pt x="1631607" y="397764"/>
                </a:lnTo>
                <a:lnTo>
                  <a:pt x="1631804" y="397764"/>
                </a:lnTo>
                <a:lnTo>
                  <a:pt x="1632115" y="397637"/>
                </a:lnTo>
                <a:close/>
              </a:path>
              <a:path w="5500370" h="1769745">
                <a:moveTo>
                  <a:pt x="1447330" y="433578"/>
                </a:moveTo>
                <a:lnTo>
                  <a:pt x="1441107" y="436372"/>
                </a:lnTo>
                <a:lnTo>
                  <a:pt x="1384973" y="462280"/>
                </a:lnTo>
                <a:lnTo>
                  <a:pt x="1330490" y="488696"/>
                </a:lnTo>
                <a:lnTo>
                  <a:pt x="1308773" y="499872"/>
                </a:lnTo>
                <a:lnTo>
                  <a:pt x="1326172" y="533781"/>
                </a:lnTo>
                <a:lnTo>
                  <a:pt x="1347388" y="522859"/>
                </a:lnTo>
                <a:lnTo>
                  <a:pt x="1347254" y="522859"/>
                </a:lnTo>
                <a:lnTo>
                  <a:pt x="1401356" y="496570"/>
                </a:lnTo>
                <a:lnTo>
                  <a:pt x="1401651" y="496570"/>
                </a:lnTo>
                <a:lnTo>
                  <a:pt x="1456855" y="471043"/>
                </a:lnTo>
                <a:lnTo>
                  <a:pt x="1462697" y="468503"/>
                </a:lnTo>
                <a:lnTo>
                  <a:pt x="1447330" y="433578"/>
                </a:lnTo>
                <a:close/>
              </a:path>
              <a:path w="5500370" h="1769745">
                <a:moveTo>
                  <a:pt x="1347635" y="522732"/>
                </a:moveTo>
                <a:lnTo>
                  <a:pt x="1347254" y="522859"/>
                </a:lnTo>
                <a:lnTo>
                  <a:pt x="1347388" y="522859"/>
                </a:lnTo>
                <a:lnTo>
                  <a:pt x="1347635" y="522732"/>
                </a:lnTo>
                <a:close/>
              </a:path>
              <a:path w="5500370" h="1769745">
                <a:moveTo>
                  <a:pt x="1401651" y="496570"/>
                </a:moveTo>
                <a:lnTo>
                  <a:pt x="1401356" y="496570"/>
                </a:lnTo>
                <a:lnTo>
                  <a:pt x="1401102" y="496824"/>
                </a:lnTo>
                <a:lnTo>
                  <a:pt x="1401651" y="496570"/>
                </a:lnTo>
                <a:close/>
              </a:path>
              <a:path w="5500370" h="1769745">
                <a:moveTo>
                  <a:pt x="1456891" y="471043"/>
                </a:moveTo>
                <a:lnTo>
                  <a:pt x="1456601" y="471170"/>
                </a:lnTo>
                <a:lnTo>
                  <a:pt x="1456891" y="471043"/>
                </a:lnTo>
                <a:close/>
              </a:path>
              <a:path w="5500370" h="1769745">
                <a:moveTo>
                  <a:pt x="1207427" y="554482"/>
                </a:moveTo>
                <a:lnTo>
                  <a:pt x="1177836" y="571500"/>
                </a:lnTo>
                <a:lnTo>
                  <a:pt x="1129830" y="600456"/>
                </a:lnTo>
                <a:lnTo>
                  <a:pt x="1081951" y="630682"/>
                </a:lnTo>
                <a:lnTo>
                  <a:pt x="1076363" y="634365"/>
                </a:lnTo>
                <a:lnTo>
                  <a:pt x="1097191" y="666242"/>
                </a:lnTo>
                <a:lnTo>
                  <a:pt x="1102525" y="662686"/>
                </a:lnTo>
                <a:lnTo>
                  <a:pt x="1150023" y="632714"/>
                </a:lnTo>
                <a:lnTo>
                  <a:pt x="1150188" y="632714"/>
                </a:lnTo>
                <a:lnTo>
                  <a:pt x="1197394" y="604139"/>
                </a:lnTo>
                <a:lnTo>
                  <a:pt x="1226350" y="587502"/>
                </a:lnTo>
                <a:lnTo>
                  <a:pt x="1207427" y="554482"/>
                </a:lnTo>
                <a:close/>
              </a:path>
              <a:path w="5500370" h="1769745">
                <a:moveTo>
                  <a:pt x="1102599" y="662686"/>
                </a:moveTo>
                <a:lnTo>
                  <a:pt x="1102398" y="662813"/>
                </a:lnTo>
                <a:lnTo>
                  <a:pt x="1102599" y="662686"/>
                </a:lnTo>
                <a:close/>
              </a:path>
              <a:path w="5500370" h="1769745">
                <a:moveTo>
                  <a:pt x="1150188" y="632714"/>
                </a:moveTo>
                <a:lnTo>
                  <a:pt x="1150023" y="632714"/>
                </a:lnTo>
                <a:lnTo>
                  <a:pt x="1149769" y="632968"/>
                </a:lnTo>
                <a:lnTo>
                  <a:pt x="1150188" y="632714"/>
                </a:lnTo>
                <a:close/>
              </a:path>
              <a:path w="5500370" h="1769745">
                <a:moveTo>
                  <a:pt x="1197454" y="604139"/>
                </a:moveTo>
                <a:lnTo>
                  <a:pt x="1197013" y="604393"/>
                </a:lnTo>
                <a:lnTo>
                  <a:pt x="1197454" y="604139"/>
                </a:lnTo>
                <a:close/>
              </a:path>
              <a:path w="5500370" h="1769745">
                <a:moveTo>
                  <a:pt x="980732" y="698119"/>
                </a:moveTo>
                <a:lnTo>
                  <a:pt x="937552" y="728218"/>
                </a:lnTo>
                <a:lnTo>
                  <a:pt x="889673" y="762889"/>
                </a:lnTo>
                <a:lnTo>
                  <a:pt x="856653" y="787527"/>
                </a:lnTo>
                <a:lnTo>
                  <a:pt x="879513" y="818007"/>
                </a:lnTo>
                <a:lnTo>
                  <a:pt x="912235" y="793623"/>
                </a:lnTo>
                <a:lnTo>
                  <a:pt x="959777" y="759206"/>
                </a:lnTo>
                <a:lnTo>
                  <a:pt x="1002576" y="729361"/>
                </a:lnTo>
                <a:lnTo>
                  <a:pt x="980732" y="698119"/>
                </a:lnTo>
                <a:close/>
              </a:path>
              <a:path w="5500370" h="1769745">
                <a:moveTo>
                  <a:pt x="912406" y="793496"/>
                </a:moveTo>
                <a:lnTo>
                  <a:pt x="912152" y="793623"/>
                </a:lnTo>
                <a:lnTo>
                  <a:pt x="912406" y="793496"/>
                </a:lnTo>
                <a:close/>
              </a:path>
              <a:path w="5500370" h="1769745">
                <a:moveTo>
                  <a:pt x="959886" y="759206"/>
                </a:moveTo>
                <a:lnTo>
                  <a:pt x="959523" y="759460"/>
                </a:lnTo>
                <a:lnTo>
                  <a:pt x="959886" y="759206"/>
                </a:lnTo>
                <a:close/>
              </a:path>
              <a:path w="5500370" h="1769745">
                <a:moveTo>
                  <a:pt x="765848" y="857758"/>
                </a:moveTo>
                <a:lnTo>
                  <a:pt x="748195" y="871601"/>
                </a:lnTo>
                <a:lnTo>
                  <a:pt x="701840" y="909320"/>
                </a:lnTo>
                <a:lnTo>
                  <a:pt x="656247" y="947674"/>
                </a:lnTo>
                <a:lnTo>
                  <a:pt x="647611" y="955167"/>
                </a:lnTo>
                <a:lnTo>
                  <a:pt x="672503" y="983996"/>
                </a:lnTo>
                <a:lnTo>
                  <a:pt x="681012" y="976630"/>
                </a:lnTo>
                <a:lnTo>
                  <a:pt x="726199" y="938784"/>
                </a:lnTo>
                <a:lnTo>
                  <a:pt x="772041" y="901446"/>
                </a:lnTo>
                <a:lnTo>
                  <a:pt x="789470" y="887603"/>
                </a:lnTo>
                <a:lnTo>
                  <a:pt x="765848" y="857758"/>
                </a:lnTo>
                <a:close/>
              </a:path>
              <a:path w="5500370" h="1769745">
                <a:moveTo>
                  <a:pt x="681036" y="976630"/>
                </a:moveTo>
                <a:lnTo>
                  <a:pt x="680885" y="976757"/>
                </a:lnTo>
                <a:lnTo>
                  <a:pt x="681036" y="976630"/>
                </a:lnTo>
                <a:close/>
              </a:path>
              <a:path w="5500370" h="1769745">
                <a:moveTo>
                  <a:pt x="726351" y="938657"/>
                </a:moveTo>
                <a:lnTo>
                  <a:pt x="726097" y="938784"/>
                </a:lnTo>
                <a:lnTo>
                  <a:pt x="726351" y="938657"/>
                </a:lnTo>
                <a:close/>
              </a:path>
              <a:path w="5500370" h="1769745">
                <a:moveTo>
                  <a:pt x="772198" y="901319"/>
                </a:moveTo>
                <a:lnTo>
                  <a:pt x="771944" y="901446"/>
                </a:lnTo>
                <a:lnTo>
                  <a:pt x="772198" y="901319"/>
                </a:lnTo>
                <a:close/>
              </a:path>
              <a:path w="5500370" h="1769745">
                <a:moveTo>
                  <a:pt x="561378" y="1030986"/>
                </a:moveTo>
                <a:lnTo>
                  <a:pt x="523659" y="1065530"/>
                </a:lnTo>
                <a:lnTo>
                  <a:pt x="481241" y="1105535"/>
                </a:lnTo>
                <a:lnTo>
                  <a:pt x="449999" y="1135888"/>
                </a:lnTo>
                <a:lnTo>
                  <a:pt x="476542" y="1163193"/>
                </a:lnTo>
                <a:lnTo>
                  <a:pt x="507652" y="1133094"/>
                </a:lnTo>
                <a:lnTo>
                  <a:pt x="549694" y="1093343"/>
                </a:lnTo>
                <a:lnTo>
                  <a:pt x="587032" y="1059180"/>
                </a:lnTo>
                <a:lnTo>
                  <a:pt x="561378" y="1030986"/>
                </a:lnTo>
                <a:close/>
              </a:path>
              <a:path w="5500370" h="1769745">
                <a:moveTo>
                  <a:pt x="507784" y="1132967"/>
                </a:moveTo>
                <a:lnTo>
                  <a:pt x="507530" y="1133094"/>
                </a:lnTo>
                <a:lnTo>
                  <a:pt x="507784" y="1132967"/>
                </a:lnTo>
                <a:close/>
              </a:path>
              <a:path w="5500370" h="1769745">
                <a:moveTo>
                  <a:pt x="369227" y="1217676"/>
                </a:moveTo>
                <a:lnTo>
                  <a:pt x="360591" y="1226566"/>
                </a:lnTo>
                <a:lnTo>
                  <a:pt x="322872" y="1267079"/>
                </a:lnTo>
                <a:lnTo>
                  <a:pt x="286423" y="1307592"/>
                </a:lnTo>
                <a:lnTo>
                  <a:pt x="265976" y="1331087"/>
                </a:lnTo>
                <a:lnTo>
                  <a:pt x="294805" y="1356106"/>
                </a:lnTo>
                <a:lnTo>
                  <a:pt x="314905" y="1332865"/>
                </a:lnTo>
                <a:lnTo>
                  <a:pt x="351066" y="1292733"/>
                </a:lnTo>
                <a:lnTo>
                  <a:pt x="388404" y="1252601"/>
                </a:lnTo>
                <a:lnTo>
                  <a:pt x="396659" y="1244092"/>
                </a:lnTo>
                <a:lnTo>
                  <a:pt x="369227" y="1217676"/>
                </a:lnTo>
                <a:close/>
              </a:path>
              <a:path w="5500370" h="1769745">
                <a:moveTo>
                  <a:pt x="315125" y="1332611"/>
                </a:moveTo>
                <a:lnTo>
                  <a:pt x="314871" y="1332865"/>
                </a:lnTo>
                <a:lnTo>
                  <a:pt x="315125" y="1332611"/>
                </a:lnTo>
                <a:close/>
              </a:path>
              <a:path w="5500370" h="1769745">
                <a:moveTo>
                  <a:pt x="351174" y="1292733"/>
                </a:moveTo>
                <a:lnTo>
                  <a:pt x="350939" y="1292987"/>
                </a:lnTo>
                <a:lnTo>
                  <a:pt x="351174" y="1292733"/>
                </a:lnTo>
                <a:close/>
              </a:path>
              <a:path w="5500370" h="1769745">
                <a:moveTo>
                  <a:pt x="388514" y="1252601"/>
                </a:moveTo>
                <a:lnTo>
                  <a:pt x="388150" y="1252982"/>
                </a:lnTo>
                <a:lnTo>
                  <a:pt x="388514" y="1252601"/>
                </a:lnTo>
                <a:close/>
              </a:path>
              <a:path w="5500370" h="1769745">
                <a:moveTo>
                  <a:pt x="192697" y="1419860"/>
                </a:moveTo>
                <a:lnTo>
                  <a:pt x="186347" y="1427861"/>
                </a:lnTo>
                <a:lnTo>
                  <a:pt x="156248" y="1467358"/>
                </a:lnTo>
                <a:lnTo>
                  <a:pt x="128054" y="1506347"/>
                </a:lnTo>
                <a:lnTo>
                  <a:pt x="102273" y="1544066"/>
                </a:lnTo>
                <a:lnTo>
                  <a:pt x="133642" y="1565656"/>
                </a:lnTo>
                <a:lnTo>
                  <a:pt x="159423" y="1528064"/>
                </a:lnTo>
                <a:lnTo>
                  <a:pt x="186982" y="1489837"/>
                </a:lnTo>
                <a:lnTo>
                  <a:pt x="216379" y="1451356"/>
                </a:lnTo>
                <a:lnTo>
                  <a:pt x="222542" y="1443609"/>
                </a:lnTo>
                <a:lnTo>
                  <a:pt x="192697" y="1419860"/>
                </a:lnTo>
                <a:close/>
              </a:path>
              <a:path w="5500370" h="1769745">
                <a:moveTo>
                  <a:pt x="159443" y="1528064"/>
                </a:moveTo>
                <a:lnTo>
                  <a:pt x="159169" y="1528445"/>
                </a:lnTo>
                <a:lnTo>
                  <a:pt x="159443" y="1528064"/>
                </a:lnTo>
                <a:close/>
              </a:path>
              <a:path w="5500370" h="1769745">
                <a:moveTo>
                  <a:pt x="187018" y="1489837"/>
                </a:moveTo>
                <a:lnTo>
                  <a:pt x="186728" y="1490218"/>
                </a:lnTo>
                <a:lnTo>
                  <a:pt x="187018" y="1489837"/>
                </a:lnTo>
                <a:close/>
              </a:path>
              <a:path w="5500370" h="1769745">
                <a:moveTo>
                  <a:pt x="216573" y="1451102"/>
                </a:moveTo>
                <a:lnTo>
                  <a:pt x="216319" y="1451356"/>
                </a:lnTo>
                <a:lnTo>
                  <a:pt x="216573" y="1451102"/>
                </a:lnTo>
                <a:close/>
              </a:path>
              <a:path w="5500370" h="1769745">
                <a:moveTo>
                  <a:pt x="0" y="1641729"/>
                </a:moveTo>
                <a:lnTo>
                  <a:pt x="5753" y="1769364"/>
                </a:lnTo>
                <a:lnTo>
                  <a:pt x="101034" y="1691005"/>
                </a:lnTo>
                <a:lnTo>
                  <a:pt x="61404" y="1691005"/>
                </a:lnTo>
                <a:lnTo>
                  <a:pt x="27533" y="1673606"/>
                </a:lnTo>
                <a:lnTo>
                  <a:pt x="35745" y="1657638"/>
                </a:lnTo>
                <a:lnTo>
                  <a:pt x="0" y="1641729"/>
                </a:lnTo>
                <a:close/>
              </a:path>
              <a:path w="5500370" h="1769745">
                <a:moveTo>
                  <a:pt x="35745" y="1657638"/>
                </a:moveTo>
                <a:lnTo>
                  <a:pt x="27533" y="1673606"/>
                </a:lnTo>
                <a:lnTo>
                  <a:pt x="61404" y="1691005"/>
                </a:lnTo>
                <a:lnTo>
                  <a:pt x="70620" y="1673161"/>
                </a:lnTo>
                <a:lnTo>
                  <a:pt x="35745" y="1657638"/>
                </a:lnTo>
                <a:close/>
              </a:path>
              <a:path w="5500370" h="1769745">
                <a:moveTo>
                  <a:pt x="70620" y="1673161"/>
                </a:moveTo>
                <a:lnTo>
                  <a:pt x="61404" y="1691005"/>
                </a:lnTo>
                <a:lnTo>
                  <a:pt x="101034" y="1691005"/>
                </a:lnTo>
                <a:lnTo>
                  <a:pt x="104432" y="1688211"/>
                </a:lnTo>
                <a:lnTo>
                  <a:pt x="70620" y="1673161"/>
                </a:lnTo>
                <a:close/>
              </a:path>
              <a:path w="5500370" h="1769745">
                <a:moveTo>
                  <a:pt x="42621" y="1644269"/>
                </a:moveTo>
                <a:lnTo>
                  <a:pt x="35745" y="1657638"/>
                </a:lnTo>
                <a:lnTo>
                  <a:pt x="70620" y="1673161"/>
                </a:lnTo>
                <a:lnTo>
                  <a:pt x="76492" y="1661795"/>
                </a:lnTo>
                <a:lnTo>
                  <a:pt x="42621" y="164426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87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A11A6-8358-4EE8-85A2-EAB0ABFE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使われているソフトウェア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8C4B27-8B2B-4A81-9C21-A59367F59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lang="ja-JP" altLang="en-US" sz="4000" spc="-5" dirty="0">
                <a:solidFill>
                  <a:srgbClr val="404040"/>
                </a:solidFill>
                <a:latin typeface="Arial"/>
                <a:cs typeface="Arial"/>
              </a:rPr>
              <a:t>監督側：</a:t>
            </a:r>
            <a:r>
              <a:rPr lang="en-US" altLang="ja-JP" sz="4000" spc="-5" dirty="0">
                <a:solidFill>
                  <a:srgbClr val="404040"/>
                </a:solidFill>
                <a:latin typeface="Arial"/>
                <a:cs typeface="Arial"/>
              </a:rPr>
              <a:t>Volley </a:t>
            </a:r>
            <a:r>
              <a:rPr lang="en-US" altLang="ja-JP" sz="4000" dirty="0">
                <a:solidFill>
                  <a:srgbClr val="404040"/>
                </a:solidFill>
                <a:latin typeface="Arial"/>
                <a:cs typeface="Arial"/>
              </a:rPr>
              <a:t>Pad</a:t>
            </a:r>
            <a:endParaRPr lang="ja-JP" altLang="en-US" sz="40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715"/>
              </a:spcBef>
            </a:pPr>
            <a:r>
              <a:rPr lang="en-US" altLang="ja-JP" sz="3600" spc="-5" dirty="0">
                <a:solidFill>
                  <a:srgbClr val="404040"/>
                </a:solidFill>
                <a:latin typeface="Arial"/>
                <a:cs typeface="Arial"/>
              </a:rPr>
              <a:t>iPad</a:t>
            </a:r>
            <a:r>
              <a:rPr lang="ja-JP" altLang="en-US" sz="3600" spc="-440" dirty="0">
                <a:solidFill>
                  <a:srgbClr val="404040"/>
                </a:solidFill>
                <a:latin typeface="Droid Sans Fallback"/>
                <a:cs typeface="Droid Sans Fallback"/>
              </a:rPr>
              <a:t>アプリ、加賀ソルネット</a:t>
            </a:r>
            <a:endParaRPr lang="ja-JP" altLang="en-US" sz="3600" dirty="0">
              <a:latin typeface="Droid Sans Fallback"/>
              <a:cs typeface="Droid Sans Fallback"/>
            </a:endParaRPr>
          </a:p>
          <a:p>
            <a:pPr marL="413384">
              <a:lnSpc>
                <a:spcPts val="2350"/>
              </a:lnSpc>
              <a:spcBef>
                <a:spcPts val="595"/>
              </a:spcBef>
            </a:pPr>
            <a:r>
              <a:rPr lang="ja-JP" altLang="en-US" spc="-170" dirty="0">
                <a:solidFill>
                  <a:srgbClr val="404040"/>
                </a:solidFill>
                <a:latin typeface="Droid Sans Fallback"/>
                <a:cs typeface="Droid Sans Fallback"/>
              </a:rPr>
              <a:t>選手別の</a:t>
            </a:r>
            <a:endParaRPr lang="en-US" altLang="ja-JP" spc="-17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870584" lvl="1">
              <a:lnSpc>
                <a:spcPts val="2350"/>
              </a:lnSpc>
              <a:spcBef>
                <a:spcPts val="595"/>
              </a:spcBef>
            </a:pPr>
            <a:r>
              <a:rPr lang="ja-JP" altLang="en-US" spc="-170" dirty="0">
                <a:solidFill>
                  <a:srgbClr val="404040"/>
                </a:solidFill>
                <a:latin typeface="Droid Sans Fallback"/>
                <a:cs typeface="Droid Sans Fallback"/>
              </a:rPr>
              <a:t>アタッ</a:t>
            </a:r>
            <a:r>
              <a:rPr lang="ja-JP" altLang="en-US" spc="-215" dirty="0">
                <a:solidFill>
                  <a:srgbClr val="404040"/>
                </a:solidFill>
                <a:latin typeface="Droid Sans Fallback"/>
                <a:cs typeface="Droid Sans Fallback"/>
              </a:rPr>
              <a:t>ク本数、決定率</a:t>
            </a:r>
            <a:r>
              <a:rPr lang="ja-JP" altLang="en-US" spc="-229" dirty="0">
                <a:solidFill>
                  <a:srgbClr val="404040"/>
                </a:solidFill>
                <a:latin typeface="Droid Sans Fallback"/>
                <a:cs typeface="Droid Sans Fallback"/>
              </a:rPr>
              <a:t>、</a:t>
            </a:r>
            <a:r>
              <a:rPr lang="ja-JP" altLang="en-US" spc="-190" dirty="0">
                <a:solidFill>
                  <a:srgbClr val="404040"/>
                </a:solidFill>
                <a:latin typeface="Droid Sans Fallback"/>
                <a:cs typeface="Droid Sans Fallback"/>
              </a:rPr>
              <a:t>レシ</a:t>
            </a:r>
            <a:r>
              <a:rPr lang="ja-JP" altLang="en-US" spc="-200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pc="-225" dirty="0">
                <a:solidFill>
                  <a:srgbClr val="404040"/>
                </a:solidFill>
                <a:latin typeface="Droid Sans Fallback"/>
                <a:cs typeface="Droid Sans Fallback"/>
              </a:rPr>
              <a:t>ブ本数</a:t>
            </a:r>
            <a:r>
              <a:rPr lang="ja-JP" altLang="en-US" spc="-245" dirty="0">
                <a:solidFill>
                  <a:srgbClr val="404040"/>
                </a:solidFill>
                <a:latin typeface="Droid Sans Fallback"/>
                <a:cs typeface="Droid Sans Fallback"/>
              </a:rPr>
              <a:t>、</a:t>
            </a:r>
            <a:r>
              <a:rPr lang="ja-JP" altLang="en-US" spc="-190" dirty="0">
                <a:solidFill>
                  <a:srgbClr val="404040"/>
                </a:solidFill>
                <a:latin typeface="Droid Sans Fallback"/>
                <a:cs typeface="Droid Sans Fallback"/>
              </a:rPr>
              <a:t>レシ</a:t>
            </a:r>
            <a:r>
              <a:rPr lang="ja-JP" altLang="en-US" spc="-200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pc="-135" dirty="0">
                <a:solidFill>
                  <a:srgbClr val="404040"/>
                </a:solidFill>
                <a:latin typeface="Droid Sans Fallback"/>
                <a:cs typeface="Droid Sans Fallback"/>
              </a:rPr>
              <a:t>ブが</a:t>
            </a:r>
            <a:r>
              <a:rPr lang="ja-JP" altLang="en-US" spc="-150" dirty="0">
                <a:solidFill>
                  <a:srgbClr val="404040"/>
                </a:solidFill>
                <a:latin typeface="Droid Sans Fallback"/>
                <a:cs typeface="Droid Sans Fallback"/>
              </a:rPr>
              <a:t>セ</a:t>
            </a:r>
            <a:r>
              <a:rPr lang="ja-JP" altLang="en-US" spc="-305" dirty="0">
                <a:solidFill>
                  <a:srgbClr val="404040"/>
                </a:solidFill>
                <a:latin typeface="Droid Sans Fallback"/>
                <a:cs typeface="Droid Sans Fallback"/>
              </a:rPr>
              <a:t>ッターに</a:t>
            </a:r>
            <a:r>
              <a:rPr lang="ja-JP" altLang="en-US" spc="-130" dirty="0">
                <a:solidFill>
                  <a:srgbClr val="404040"/>
                </a:solidFill>
                <a:latin typeface="Droid Sans Fallback"/>
                <a:cs typeface="Droid Sans Fallback"/>
              </a:rPr>
              <a:t>きれい</a:t>
            </a:r>
            <a:r>
              <a:rPr lang="ja-JP" altLang="en-US" spc="-140" dirty="0">
                <a:solidFill>
                  <a:srgbClr val="404040"/>
                </a:solidFill>
                <a:latin typeface="Droid Sans Fallback"/>
                <a:cs typeface="Droid Sans Fallback"/>
              </a:rPr>
              <a:t>に</a:t>
            </a:r>
            <a:r>
              <a:rPr lang="ja-JP" altLang="en-US" spc="-190" dirty="0">
                <a:solidFill>
                  <a:srgbClr val="404040"/>
                </a:solidFill>
                <a:latin typeface="Droid Sans Fallback"/>
                <a:cs typeface="Droid Sans Fallback"/>
              </a:rPr>
              <a:t>返</a:t>
            </a:r>
            <a:r>
              <a:rPr lang="ja-JP" altLang="en-US" spc="-200" dirty="0">
                <a:solidFill>
                  <a:srgbClr val="404040"/>
                </a:solidFill>
                <a:latin typeface="Droid Sans Fallback"/>
                <a:cs typeface="Droid Sans Fallback"/>
              </a:rPr>
              <a:t>っ</a:t>
            </a:r>
            <a:r>
              <a:rPr lang="ja-JP" altLang="en-US" spc="-204" dirty="0">
                <a:solidFill>
                  <a:srgbClr val="404040"/>
                </a:solidFill>
                <a:latin typeface="Droid Sans Fallback"/>
                <a:cs typeface="Droid Sans Fallback"/>
              </a:rPr>
              <a:t>た率、</a:t>
            </a:r>
            <a:r>
              <a:rPr lang="ja-JP" altLang="en-US" spc="-215" dirty="0">
                <a:solidFill>
                  <a:srgbClr val="404040"/>
                </a:solidFill>
                <a:latin typeface="Droid Sans Fallback"/>
                <a:cs typeface="Droid Sans Fallback"/>
              </a:rPr>
              <a:t>サ</a:t>
            </a:r>
            <a:r>
              <a:rPr lang="ja-JP" altLang="en-US" spc="-85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pc="-240" dirty="0">
                <a:solidFill>
                  <a:srgbClr val="404040"/>
                </a:solidFill>
                <a:latin typeface="Droid Sans Fallback"/>
                <a:cs typeface="Droid Sans Fallback"/>
              </a:rPr>
              <a:t>ブ</a:t>
            </a:r>
            <a:r>
              <a:rPr lang="ja-JP" altLang="en-US" spc="-455" dirty="0">
                <a:solidFill>
                  <a:srgbClr val="404040"/>
                </a:solidFill>
                <a:latin typeface="Droid Sans Fallback"/>
                <a:cs typeface="Droid Sans Fallback"/>
              </a:rPr>
              <a:t>、</a:t>
            </a:r>
            <a:r>
              <a:rPr lang="ja-JP" altLang="en-US" spc="-459" dirty="0">
                <a:solidFill>
                  <a:srgbClr val="404040"/>
                </a:solidFill>
                <a:latin typeface="Droid Sans Fallback"/>
                <a:cs typeface="Droid Sans Fallback"/>
              </a:rPr>
              <a:t>ブ</a:t>
            </a:r>
            <a:r>
              <a:rPr lang="ja-JP" altLang="en-US" spc="-400" dirty="0">
                <a:solidFill>
                  <a:srgbClr val="404040"/>
                </a:solidFill>
                <a:latin typeface="Droid Sans Fallback"/>
                <a:cs typeface="Droid Sans Fallback"/>
              </a:rPr>
              <a:t>ロッ</a:t>
            </a:r>
            <a:r>
              <a:rPr lang="ja-JP" altLang="en-US" spc="-405" dirty="0">
                <a:solidFill>
                  <a:srgbClr val="404040"/>
                </a:solidFill>
                <a:latin typeface="Droid Sans Fallback"/>
                <a:cs typeface="Droid Sans Fallback"/>
              </a:rPr>
              <a:t>ク</a:t>
            </a:r>
            <a:r>
              <a:rPr lang="ja-JP" altLang="en-US" spc="-95" dirty="0">
                <a:solidFill>
                  <a:srgbClr val="404040"/>
                </a:solidFill>
                <a:latin typeface="Droid Sans Fallback"/>
                <a:cs typeface="Droid Sans Fallback"/>
              </a:rPr>
              <a:t>数</a:t>
            </a:r>
            <a:r>
              <a:rPr lang="ja-JP" altLang="en-US" spc="-110" dirty="0">
                <a:solidFill>
                  <a:srgbClr val="404040"/>
                </a:solidFill>
                <a:latin typeface="Droid Sans Fallback"/>
                <a:cs typeface="Droid Sans Fallback"/>
              </a:rPr>
              <a:t>な</a:t>
            </a:r>
            <a:r>
              <a:rPr lang="ja-JP" altLang="en-US" spc="-240" dirty="0">
                <a:solidFill>
                  <a:srgbClr val="404040"/>
                </a:solidFill>
                <a:latin typeface="Droid Sans Fallback"/>
                <a:cs typeface="Droid Sans Fallback"/>
              </a:rPr>
              <a:t>どが表示される</a:t>
            </a:r>
            <a:endParaRPr lang="ja-JP" alt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4000" dirty="0">
                <a:solidFill>
                  <a:srgbClr val="404040"/>
                </a:solidFill>
                <a:latin typeface="Arial"/>
                <a:cs typeface="Arial"/>
              </a:rPr>
              <a:t>アナリスト側：</a:t>
            </a:r>
            <a:r>
              <a:rPr lang="en-US" altLang="ja-JP" sz="4000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lang="ja-JP" altLang="en-US" sz="4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ja-JP" sz="4000" spc="-5" dirty="0">
                <a:solidFill>
                  <a:srgbClr val="404040"/>
                </a:solidFill>
                <a:latin typeface="Arial"/>
                <a:cs typeface="Arial"/>
              </a:rPr>
              <a:t>Volley</a:t>
            </a:r>
            <a:endParaRPr lang="ja-JP" altLang="en-US" sz="40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635"/>
              </a:spcBef>
            </a:pPr>
            <a:r>
              <a:rPr lang="en-US" altLang="ja-JP" sz="3200" spc="-310" dirty="0">
                <a:solidFill>
                  <a:srgbClr val="404040"/>
                </a:solidFill>
                <a:latin typeface="Droid Sans Fallback"/>
                <a:cs typeface="Droid Sans Fallback"/>
              </a:rPr>
              <a:t>PC</a:t>
            </a:r>
            <a:r>
              <a:rPr lang="ja-JP" altLang="en-US" sz="3200" spc="-310" dirty="0">
                <a:solidFill>
                  <a:srgbClr val="404040"/>
                </a:solidFill>
                <a:latin typeface="Droid Sans Fallback"/>
                <a:cs typeface="Droid Sans Fallback"/>
              </a:rPr>
              <a:t>アプリ</a:t>
            </a:r>
            <a:r>
              <a:rPr lang="ja-JP" altLang="en-US" sz="3200" spc="-425" dirty="0">
                <a:solidFill>
                  <a:srgbClr val="404040"/>
                </a:solidFill>
                <a:latin typeface="Droid Sans Fallback"/>
                <a:cs typeface="Droid Sans Fallback"/>
              </a:rPr>
              <a:t>、バレ</a:t>
            </a:r>
            <a:r>
              <a:rPr lang="ja-JP" altLang="en-US" sz="3200" spc="-434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z="3200" spc="-105" dirty="0">
                <a:solidFill>
                  <a:srgbClr val="404040"/>
                </a:solidFill>
                <a:latin typeface="Droid Sans Fallback"/>
                <a:cs typeface="Droid Sans Fallback"/>
              </a:rPr>
              <a:t>ボ</a:t>
            </a:r>
            <a:r>
              <a:rPr lang="ja-JP" altLang="en-US" sz="3200" spc="-30" dirty="0">
                <a:solidFill>
                  <a:srgbClr val="404040"/>
                </a:solidFill>
                <a:latin typeface="Droid Sans Fallback"/>
                <a:cs typeface="Droid Sans Fallback"/>
              </a:rPr>
              <a:t>ール</a:t>
            </a:r>
            <a:r>
              <a:rPr lang="ja-JP" altLang="en-US" sz="3200" spc="-40" dirty="0">
                <a:solidFill>
                  <a:srgbClr val="404040"/>
                </a:solidFill>
                <a:latin typeface="Droid Sans Fallback"/>
                <a:cs typeface="Droid Sans Fallback"/>
              </a:rPr>
              <a:t>の</a:t>
            </a:r>
            <a:r>
              <a:rPr lang="ja-JP" altLang="en-US" sz="3200" spc="-355" dirty="0">
                <a:solidFill>
                  <a:srgbClr val="404040"/>
                </a:solidFill>
                <a:latin typeface="Droid Sans Fallback"/>
                <a:cs typeface="Droid Sans Fallback"/>
              </a:rPr>
              <a:t>分析ソフト</a:t>
            </a:r>
            <a:endParaRPr lang="ja-JP" altLang="en-US" sz="3200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655"/>
              </a:spcBef>
            </a:pPr>
            <a:r>
              <a:rPr lang="ja-JP" altLang="en-US" sz="3600" spc="-390" dirty="0">
                <a:solidFill>
                  <a:srgbClr val="404040"/>
                </a:solidFill>
                <a:latin typeface="Droid Sans Fallback"/>
                <a:cs typeface="Droid Sans Fallback"/>
              </a:rPr>
              <a:t>イタリアのデー</a:t>
            </a:r>
            <a:r>
              <a:rPr lang="ja-JP" altLang="en-US" sz="3600" spc="-400" dirty="0">
                <a:solidFill>
                  <a:srgbClr val="404040"/>
                </a:solidFill>
                <a:latin typeface="Droid Sans Fallback"/>
                <a:cs typeface="Droid Sans Fallback"/>
              </a:rPr>
              <a:t>タ</a:t>
            </a:r>
            <a:r>
              <a:rPr lang="ja-JP" altLang="en-US" sz="3600" spc="-565" dirty="0">
                <a:solidFill>
                  <a:srgbClr val="404040"/>
                </a:solidFill>
                <a:latin typeface="Droid Sans Fallback"/>
                <a:cs typeface="Droid Sans Fallback"/>
              </a:rPr>
              <a:t>プロジェクト</a:t>
            </a:r>
            <a:r>
              <a:rPr lang="ja-JP" altLang="en-US" sz="3600" spc="-254" dirty="0">
                <a:solidFill>
                  <a:srgbClr val="404040"/>
                </a:solidFill>
                <a:latin typeface="Droid Sans Fallback"/>
                <a:cs typeface="Droid Sans Fallback"/>
              </a:rPr>
              <a:t>社</a:t>
            </a:r>
            <a:endParaRPr lang="ja-JP" altLang="en-US" sz="3600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675"/>
              </a:spcBef>
            </a:pPr>
            <a:r>
              <a:rPr lang="en-US" altLang="ja-JP" sz="3600" dirty="0">
                <a:solidFill>
                  <a:srgbClr val="404040"/>
                </a:solidFill>
                <a:latin typeface="Arial"/>
                <a:cs typeface="Arial"/>
              </a:rPr>
              <a:t>50</a:t>
            </a:r>
            <a:r>
              <a:rPr lang="ja-JP" altLang="en-US" sz="3600" spc="-5" dirty="0">
                <a:solidFill>
                  <a:srgbClr val="404040"/>
                </a:solidFill>
                <a:latin typeface="Droid Sans Fallback"/>
                <a:cs typeface="Droid Sans Fallback"/>
              </a:rPr>
              <a:t>万円程度</a:t>
            </a:r>
            <a:endParaRPr lang="en-US" altLang="ja-JP" sz="3600" spc="-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675"/>
              </a:spcBef>
            </a:pPr>
            <a:r>
              <a:rPr lang="ja-JP" altLang="en-US" sz="3600" dirty="0">
                <a:latin typeface="Droid Sans Fallback"/>
                <a:cs typeface="Droid Sans Fallback"/>
              </a:rPr>
              <a:t>選手の誰がどのような動きをしたかを 記号化して入力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91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429CD-A42F-4B22-82BD-D689D8AB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バレーでのデータ分析の歴史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EB299-915C-45C3-A3BF-64CC6A5CC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1980</a:t>
            </a:r>
            <a:r>
              <a:rPr kumimoji="1" lang="ja-JP" altLang="en-US" dirty="0"/>
              <a:t>年代：ヨーロッパで始まる</a:t>
            </a:r>
            <a:endParaRPr kumimoji="1" lang="en-US" altLang="ja-JP" dirty="0"/>
          </a:p>
          <a:p>
            <a:r>
              <a:rPr lang="en-US" altLang="ja-JP" dirty="0"/>
              <a:t>1990</a:t>
            </a:r>
            <a:r>
              <a:rPr lang="ja-JP" altLang="en-US" dirty="0"/>
              <a:t>年代：イタリア男子が世界選手権３連覇</a:t>
            </a:r>
            <a:endParaRPr lang="en-US" altLang="ja-JP" dirty="0"/>
          </a:p>
          <a:p>
            <a:pPr lvl="1"/>
            <a:r>
              <a:rPr lang="ja-JP" altLang="en-US" dirty="0"/>
              <a:t>データバレーが脚光を浴びる</a:t>
            </a:r>
            <a:endParaRPr lang="en-US" altLang="ja-JP" dirty="0"/>
          </a:p>
          <a:p>
            <a:r>
              <a:rPr lang="en-US" altLang="ja-JP" dirty="0"/>
              <a:t>2003</a:t>
            </a:r>
            <a:r>
              <a:rPr lang="ja-JP" altLang="en-US" dirty="0"/>
              <a:t>年：	日本チームが利用開始</a:t>
            </a:r>
          </a:p>
          <a:p>
            <a:r>
              <a:rPr lang="en-US" altLang="ja-JP" dirty="0"/>
              <a:t>2008</a:t>
            </a:r>
            <a:r>
              <a:rPr lang="ja-JP" altLang="en-US" dirty="0"/>
              <a:t>年：	北京オリンピック</a:t>
            </a:r>
          </a:p>
          <a:p>
            <a:pPr lvl="1"/>
            <a:r>
              <a:rPr lang="ja-JP" altLang="en-US" dirty="0"/>
              <a:t>男女</a:t>
            </a:r>
            <a:r>
              <a:rPr lang="en-US" altLang="ja-JP" dirty="0"/>
              <a:t>22</a:t>
            </a:r>
            <a:r>
              <a:rPr lang="ja-JP" altLang="en-US" dirty="0"/>
              <a:t>チーム中、</a:t>
            </a:r>
            <a:r>
              <a:rPr lang="en-US" altLang="ja-JP" dirty="0"/>
              <a:t>20</a:t>
            </a:r>
            <a:r>
              <a:rPr lang="ja-JP" altLang="en-US" dirty="0"/>
              <a:t>チームが採用。「軍拡競争」状態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31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086501-D196-4E4C-9C55-23AE8465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Volley</a:t>
            </a:r>
            <a:r>
              <a:rPr kumimoji="1" lang="ja-JP" altLang="en-US" dirty="0"/>
              <a:t>の画面（アナリスト側）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56DEA-9694-4454-A172-6BA769753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スパイクの位置と方向を視覚的に表示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83A28B62-31BC-4122-838D-E3DA2BFB9F7D}"/>
              </a:ext>
            </a:extLst>
          </p:cNvPr>
          <p:cNvSpPr/>
          <p:nvPr/>
        </p:nvSpPr>
        <p:spPr>
          <a:xfrm>
            <a:off x="2820162" y="2291906"/>
            <a:ext cx="6551676" cy="395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0506EB-3BB6-4DC0-B9B7-CC79499A067D}"/>
              </a:ext>
            </a:extLst>
          </p:cNvPr>
          <p:cNvSpPr/>
          <p:nvPr/>
        </p:nvSpPr>
        <p:spPr>
          <a:xfrm>
            <a:off x="2715387" y="6243638"/>
            <a:ext cx="9124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http://www.nikkei.com/content/pic/20110816/96958A9C93819499E2EAE2E </a:t>
            </a:r>
            <a:r>
              <a:rPr lang="en-US" altLang="ja-JP" sz="1600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19E8DE2EAE2EAE0E2E3E3E2E2E2E2E2E2- </a:t>
            </a:r>
            <a:r>
              <a:rPr lang="en-US" altLang="ja-JP" sz="1600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DSXBZO3374999008082011000001-PB1-41.jpg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9079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45750-0ED9-47A1-BAFB-287EC7D0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スポーツ分野の</a:t>
            </a:r>
            <a:r>
              <a:rPr lang="ja-JP" altLang="en-US" spc="-15" dirty="0"/>
              <a:t>情</a:t>
            </a:r>
            <a:r>
              <a:rPr lang="ja-JP" altLang="en-US" dirty="0"/>
              <a:t>報シ</a:t>
            </a:r>
            <a:r>
              <a:rPr lang="ja-JP" altLang="en-US" spc="-15" dirty="0"/>
              <a:t>ス</a:t>
            </a:r>
            <a:r>
              <a:rPr lang="ja-JP" altLang="en-US" dirty="0"/>
              <a:t>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A50EF-0F78-4ACD-BF94-9B020C12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036955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競技技術の向上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競技の戦略立案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審判の自動化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観客の</a:t>
            </a:r>
            <a:r>
              <a:rPr lang="ja-JP" altLang="en-US" spc="-10" dirty="0">
                <a:solidFill>
                  <a:srgbClr val="404040"/>
                </a:solidFill>
                <a:latin typeface="Droid Sans Fallback"/>
                <a:cs typeface="Droid Sans Fallback"/>
              </a:rPr>
              <a:t>楽</a:t>
            </a:r>
            <a:r>
              <a:rPr lang="ja-JP" altLang="en-US" spc="-370" dirty="0">
                <a:solidFill>
                  <a:srgbClr val="404040"/>
                </a:solidFill>
                <a:latin typeface="Droid Sans Fallback"/>
                <a:cs typeface="Droid Sans Fallback"/>
              </a:rPr>
              <a:t>しみを増やす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ja-JP" altLang="en-US" spc="-300" dirty="0">
                <a:solidFill>
                  <a:srgbClr val="404040"/>
                </a:solidFill>
                <a:latin typeface="Droid Sans Fallback"/>
                <a:cs typeface="Droid Sans Fallback"/>
              </a:rPr>
              <a:t>ロ</a:t>
            </a:r>
            <a:r>
              <a:rPr lang="ja-JP" altLang="en-US" spc="-310" dirty="0">
                <a:solidFill>
                  <a:srgbClr val="404040"/>
                </a:solidFill>
                <a:latin typeface="Droid Sans Fallback"/>
                <a:cs typeface="Droid Sans Fallback"/>
              </a:rPr>
              <a:t>ボ</a:t>
            </a:r>
            <a:r>
              <a:rPr lang="ja-JP" altLang="en-US" spc="-610" dirty="0">
                <a:solidFill>
                  <a:srgbClr val="404040"/>
                </a:solidFill>
                <a:latin typeface="Droid Sans Fallback"/>
                <a:cs typeface="Droid Sans Fallback"/>
              </a:rPr>
              <a:t>ットによ</a:t>
            </a:r>
            <a:r>
              <a:rPr lang="ja-JP" altLang="en-US" spc="-620" dirty="0">
                <a:solidFill>
                  <a:srgbClr val="404040"/>
                </a:solidFill>
                <a:latin typeface="Droid Sans Fallback"/>
                <a:cs typeface="Droid Sans Fallback"/>
              </a:rPr>
              <a:t>る</a:t>
            </a:r>
            <a:r>
              <a:rPr lang="ja-JP" altLang="en-US" spc="-260" dirty="0">
                <a:solidFill>
                  <a:srgbClr val="404040"/>
                </a:solidFill>
                <a:latin typeface="Droid Sans Fallback"/>
                <a:cs typeface="Droid Sans Fallback"/>
              </a:rPr>
              <a:t>スポーツ</a:t>
            </a:r>
            <a:endParaRPr lang="ja-JP" altLang="en-US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0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04378-555B-4537-AF42-619292B3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福岡ソフトバンクホー</a:t>
            </a:r>
            <a:r>
              <a:rPr lang="ja-JP" altLang="en-US" spc="-15" dirty="0"/>
              <a:t>ク</a:t>
            </a:r>
            <a:r>
              <a:rPr lang="ja-JP" altLang="en-US" dirty="0"/>
              <a:t>スの</a:t>
            </a:r>
            <a:r>
              <a:rPr lang="ja-JP" altLang="en-US" spc="-15" dirty="0"/>
              <a:t>試</a:t>
            </a:r>
            <a:r>
              <a:rPr lang="ja-JP" altLang="en-US" dirty="0"/>
              <a:t>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1F2CA6-E667-44B7-A884-587A673E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310">
              <a:lnSpc>
                <a:spcPct val="100000"/>
              </a:lnSpc>
              <a:spcBef>
                <a:spcPts val="1025"/>
              </a:spcBef>
            </a:pPr>
            <a:r>
              <a:rPr lang="en-US" altLang="ja-JP" spc="-10" dirty="0">
                <a:solidFill>
                  <a:srgbClr val="404040"/>
                </a:solidFill>
                <a:latin typeface="Arial"/>
                <a:cs typeface="Arial"/>
              </a:rPr>
              <a:t>2009</a:t>
            </a:r>
            <a:r>
              <a:rPr lang="ja-JP" altLang="en-US" spc="-135" dirty="0">
                <a:solidFill>
                  <a:srgbClr val="404040"/>
                </a:solidFill>
                <a:latin typeface="Droid Sans Fallback"/>
                <a:cs typeface="Droid Sans Fallback"/>
              </a:rPr>
              <a:t>年から選手に</a:t>
            </a:r>
            <a:r>
              <a:rPr lang="en-US" altLang="ja-JP" spc="-5" dirty="0">
                <a:solidFill>
                  <a:srgbClr val="404040"/>
                </a:solidFill>
                <a:latin typeface="Arial"/>
                <a:cs typeface="Arial"/>
              </a:rPr>
              <a:t>iPhone</a:t>
            </a:r>
            <a:r>
              <a:rPr lang="ja-JP" altLang="en-US" spc="-390" dirty="0">
                <a:solidFill>
                  <a:srgbClr val="404040"/>
                </a:solidFill>
                <a:latin typeface="Droid Sans Fallback"/>
                <a:cs typeface="Droid Sans Fallback"/>
              </a:rPr>
              <a:t>を配布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 marR="50165" indent="54610">
              <a:lnSpc>
                <a:spcPts val="3679"/>
              </a:lnSpc>
              <a:spcBef>
                <a:spcPts val="1185"/>
              </a:spcBef>
            </a:pPr>
            <a:r>
              <a:rPr lang="ja-JP" altLang="en-US" spc="-20" dirty="0">
                <a:solidFill>
                  <a:srgbClr val="404040"/>
                </a:solidFill>
                <a:latin typeface="Droid Sans Fallback"/>
                <a:cs typeface="Droid Sans Fallback"/>
              </a:rPr>
              <a:t>選手の試合中の映像やデ</a:t>
            </a:r>
            <a:r>
              <a:rPr lang="ja-JP" altLang="en-US" spc="-35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pc="-185" dirty="0">
                <a:solidFill>
                  <a:srgbClr val="404040"/>
                </a:solidFill>
                <a:latin typeface="Droid Sans Fallback"/>
                <a:cs typeface="Droid Sans Fallback"/>
              </a:rPr>
              <a:t>タが検</a:t>
            </a:r>
            <a:r>
              <a:rPr lang="ja-JP" altLang="en-US" spc="-204" dirty="0">
                <a:solidFill>
                  <a:srgbClr val="404040"/>
                </a:solidFill>
                <a:latin typeface="Droid Sans Fallback"/>
                <a:cs typeface="Droid Sans Fallback"/>
              </a:rPr>
              <a:t>索</a:t>
            </a:r>
            <a:r>
              <a:rPr lang="ja-JP" altLang="en-US" spc="-85" dirty="0">
                <a:solidFill>
                  <a:srgbClr val="404040"/>
                </a:solidFill>
                <a:latin typeface="Droid Sans Fallback"/>
                <a:cs typeface="Droid Sans Fallback"/>
              </a:rPr>
              <a:t>閲覧で</a:t>
            </a:r>
            <a:r>
              <a:rPr lang="ja-JP" altLang="en-US" spc="-400" dirty="0">
                <a:solidFill>
                  <a:srgbClr val="404040"/>
                </a:solidFill>
                <a:latin typeface="Droid Sans Fallback"/>
                <a:cs typeface="Droid Sans Fallback"/>
              </a:rPr>
              <a:t>きる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467995" marR="789940">
              <a:lnSpc>
                <a:spcPts val="4029"/>
              </a:lnSpc>
              <a:spcBef>
                <a:spcPts val="160"/>
              </a:spcBef>
            </a:pPr>
            <a:r>
              <a:rPr lang="ja-JP" altLang="en-US" sz="2400" spc="-265" dirty="0">
                <a:solidFill>
                  <a:srgbClr val="404040"/>
                </a:solidFill>
                <a:latin typeface="Droid Sans Fallback"/>
                <a:cs typeface="Droid Sans Fallback"/>
              </a:rPr>
              <a:t>ホームラ</a:t>
            </a:r>
            <a:r>
              <a:rPr lang="ja-JP" altLang="en-US" sz="2400" spc="-280" dirty="0">
                <a:solidFill>
                  <a:srgbClr val="404040"/>
                </a:solidFill>
                <a:latin typeface="Droid Sans Fallback"/>
                <a:cs typeface="Droid Sans Fallback"/>
              </a:rPr>
              <a:t>ン</a:t>
            </a:r>
            <a:r>
              <a:rPr lang="ja-JP" altLang="en-US" sz="2400" spc="-270" dirty="0">
                <a:solidFill>
                  <a:srgbClr val="404040"/>
                </a:solidFill>
                <a:latin typeface="Droid Sans Fallback"/>
                <a:cs typeface="Droid Sans Fallback"/>
              </a:rPr>
              <a:t>シー</a:t>
            </a:r>
            <a:r>
              <a:rPr lang="ja-JP" altLang="en-US" sz="2400" spc="-275" dirty="0">
                <a:solidFill>
                  <a:srgbClr val="404040"/>
                </a:solidFill>
                <a:latin typeface="Droid Sans Fallback"/>
                <a:cs typeface="Droid Sans Fallback"/>
              </a:rPr>
              <a:t>ン</a:t>
            </a:r>
            <a:r>
              <a:rPr lang="ja-JP" altLang="en-US" sz="2400" spc="-235" dirty="0">
                <a:solidFill>
                  <a:srgbClr val="404040"/>
                </a:solidFill>
                <a:latin typeface="Droid Sans Fallback"/>
                <a:cs typeface="Droid Sans Fallback"/>
              </a:rPr>
              <a:t>を見</a:t>
            </a:r>
            <a:r>
              <a:rPr lang="ja-JP" altLang="en-US" sz="2400" spc="-245" dirty="0">
                <a:solidFill>
                  <a:srgbClr val="404040"/>
                </a:solidFill>
                <a:latin typeface="Droid Sans Fallback"/>
                <a:cs typeface="Droid Sans Fallback"/>
              </a:rPr>
              <a:t>て</a:t>
            </a:r>
            <a:r>
              <a:rPr lang="ja-JP" altLang="en-US" sz="2400" spc="-685" dirty="0">
                <a:solidFill>
                  <a:srgbClr val="404040"/>
                </a:solidFill>
                <a:latin typeface="Droid Sans Fallback"/>
                <a:cs typeface="Droid Sans Fallback"/>
              </a:rPr>
              <a:t>、フ</a:t>
            </a:r>
            <a:r>
              <a:rPr lang="ja-JP" altLang="en-US" sz="2400" spc="-695" dirty="0">
                <a:solidFill>
                  <a:srgbClr val="404040"/>
                </a:solidFill>
                <a:latin typeface="Droid Sans Fallback"/>
                <a:cs typeface="Droid Sans Fallback"/>
              </a:rPr>
              <a:t>ォ</a:t>
            </a:r>
            <a:r>
              <a:rPr lang="ja-JP" altLang="en-US" sz="2400" spc="-290" dirty="0">
                <a:solidFill>
                  <a:srgbClr val="404040"/>
                </a:solidFill>
                <a:latin typeface="Droid Sans Fallback"/>
                <a:cs typeface="Droid Sans Fallback"/>
              </a:rPr>
              <a:t>ームチ</a:t>
            </a:r>
            <a:r>
              <a:rPr lang="ja-JP" altLang="en-US" sz="2400" spc="-285" dirty="0">
                <a:solidFill>
                  <a:srgbClr val="404040"/>
                </a:solidFill>
                <a:latin typeface="Droid Sans Fallback"/>
                <a:cs typeface="Droid Sans Fallback"/>
              </a:rPr>
              <a:t>ェ</a:t>
            </a:r>
            <a:r>
              <a:rPr lang="ja-JP" altLang="en-US" sz="2400" spc="-740" dirty="0">
                <a:solidFill>
                  <a:srgbClr val="404040"/>
                </a:solidFill>
                <a:latin typeface="Droid Sans Fallback"/>
                <a:cs typeface="Droid Sans Fallback"/>
              </a:rPr>
              <a:t>ッ</a:t>
            </a:r>
            <a:r>
              <a:rPr lang="ja-JP" altLang="en-US" sz="2400" spc="-560" dirty="0">
                <a:solidFill>
                  <a:srgbClr val="404040"/>
                </a:solidFill>
                <a:latin typeface="Droid Sans Fallback"/>
                <a:cs typeface="Droid Sans Fallback"/>
              </a:rPr>
              <a:t>ク</a:t>
            </a:r>
            <a:endParaRPr lang="en-US" altLang="ja-JP" sz="2400" spc="-56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7995" marR="789940">
              <a:lnSpc>
                <a:spcPts val="4029"/>
              </a:lnSpc>
              <a:spcBef>
                <a:spcPts val="160"/>
              </a:spcBef>
            </a:pPr>
            <a:r>
              <a:rPr lang="ja-JP" altLang="en-US" sz="2400" spc="-75" dirty="0">
                <a:solidFill>
                  <a:srgbClr val="404040"/>
                </a:solidFill>
                <a:latin typeface="Droid Sans Fallback"/>
                <a:cs typeface="Droid Sans Fallback"/>
              </a:rPr>
              <a:t>相手チームの投手の決め球</a:t>
            </a:r>
            <a:r>
              <a:rPr lang="ja-JP" altLang="en-US" sz="2400" spc="-70" dirty="0">
                <a:solidFill>
                  <a:srgbClr val="404040"/>
                </a:solidFill>
                <a:latin typeface="Droid Sans Fallback"/>
                <a:cs typeface="Droid Sans Fallback"/>
              </a:rPr>
              <a:t>を</a:t>
            </a:r>
            <a:r>
              <a:rPr lang="ja-JP" altLang="en-US" sz="2400" spc="-445" dirty="0">
                <a:solidFill>
                  <a:srgbClr val="404040"/>
                </a:solidFill>
                <a:latin typeface="Droid Sans Fallback"/>
                <a:cs typeface="Droid Sans Fallback"/>
              </a:rPr>
              <a:t>見る</a:t>
            </a:r>
            <a:endParaRPr lang="ja-JP" altLang="en-US" sz="2400" dirty="0">
              <a:latin typeface="Droid Sans Fallback"/>
              <a:cs typeface="Droid Sans Fallback"/>
            </a:endParaRPr>
          </a:p>
          <a:p>
            <a:pPr marL="467995">
              <a:lnSpc>
                <a:spcPct val="100000"/>
              </a:lnSpc>
              <a:spcBef>
                <a:spcPts val="430"/>
              </a:spcBef>
            </a:pPr>
            <a:r>
              <a:rPr lang="ja-JP" altLang="en-US" sz="2400" spc="-275" dirty="0">
                <a:solidFill>
                  <a:srgbClr val="404040"/>
                </a:solidFill>
                <a:latin typeface="Droid Sans Fallback"/>
                <a:cs typeface="Droid Sans Fallback"/>
              </a:rPr>
              <a:t>投球フ</a:t>
            </a:r>
            <a:r>
              <a:rPr lang="ja-JP" altLang="en-US" sz="2400" spc="-290" dirty="0">
                <a:solidFill>
                  <a:srgbClr val="404040"/>
                </a:solidFill>
                <a:latin typeface="Droid Sans Fallback"/>
                <a:cs typeface="Droid Sans Fallback"/>
              </a:rPr>
              <a:t>ォ</a:t>
            </a:r>
            <a:r>
              <a:rPr lang="ja-JP" altLang="en-US" sz="2400" spc="-430" dirty="0">
                <a:solidFill>
                  <a:srgbClr val="404040"/>
                </a:solidFill>
                <a:latin typeface="Droid Sans Fallback"/>
                <a:cs typeface="Droid Sans Fallback"/>
              </a:rPr>
              <a:t>ームのチェック</a:t>
            </a:r>
            <a:endParaRPr lang="ja-JP" altLang="en-US" sz="2400" dirty="0">
              <a:latin typeface="Droid Sans Fallback"/>
              <a:cs typeface="Droid Sans Fallb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ja-JP" altLang="en-US" dirty="0">
                <a:latin typeface="Times New Roman"/>
                <a:cs typeface="Times New Roman"/>
              </a:rPr>
              <a:t>使用システム</a:t>
            </a:r>
          </a:p>
          <a:p>
            <a:pPr marL="467995">
              <a:lnSpc>
                <a:spcPct val="100000"/>
              </a:lnSpc>
            </a:pPr>
            <a:r>
              <a:rPr lang="ja-JP" altLang="en-US" sz="2400" spc="-165" dirty="0">
                <a:solidFill>
                  <a:srgbClr val="404040"/>
                </a:solidFill>
                <a:latin typeface="Droid Sans Fallback"/>
                <a:cs typeface="Droid Sans Fallback"/>
              </a:rPr>
              <a:t>ベースボールア</a:t>
            </a:r>
            <a:r>
              <a:rPr lang="ja-JP" altLang="en-US" sz="2400" spc="-170" dirty="0">
                <a:solidFill>
                  <a:srgbClr val="404040"/>
                </a:solidFill>
                <a:latin typeface="Droid Sans Fallback"/>
                <a:cs typeface="Droid Sans Fallback"/>
              </a:rPr>
              <a:t>ナ</a:t>
            </a:r>
            <a:r>
              <a:rPr lang="ja-JP" altLang="en-US" sz="2400" spc="-400" dirty="0">
                <a:solidFill>
                  <a:srgbClr val="404040"/>
                </a:solidFill>
                <a:latin typeface="Droid Sans Fallback"/>
                <a:cs typeface="Droid Sans Fallback"/>
              </a:rPr>
              <a:t>ライザー（デ</a:t>
            </a:r>
            <a:r>
              <a:rPr lang="ja-JP" altLang="en-US" sz="2400" spc="-390" dirty="0">
                <a:solidFill>
                  <a:srgbClr val="404040"/>
                </a:solidFill>
                <a:latin typeface="Droid Sans Fallback"/>
                <a:cs typeface="Droid Sans Fallback"/>
              </a:rPr>
              <a:t>ー</a:t>
            </a:r>
            <a:r>
              <a:rPr lang="ja-JP" altLang="en-US" sz="2400" spc="-535" dirty="0">
                <a:solidFill>
                  <a:srgbClr val="404040"/>
                </a:solidFill>
                <a:latin typeface="Droid Sans Fallback"/>
                <a:cs typeface="Droid Sans Fallback"/>
              </a:rPr>
              <a:t>タス</a:t>
            </a:r>
            <a:r>
              <a:rPr lang="ja-JP" altLang="en-US" sz="2400" spc="-530" dirty="0">
                <a:solidFill>
                  <a:srgbClr val="404040"/>
                </a:solidFill>
                <a:latin typeface="Droid Sans Fallback"/>
                <a:cs typeface="Droid Sans Fallback"/>
              </a:rPr>
              <a:t>タ</a:t>
            </a:r>
            <a:r>
              <a:rPr lang="ja-JP" altLang="en-US" sz="2400" spc="-225" dirty="0">
                <a:solidFill>
                  <a:srgbClr val="404040"/>
                </a:solidFill>
                <a:latin typeface="Droid Sans Fallback"/>
                <a:cs typeface="Droid Sans Fallback"/>
              </a:rPr>
              <a:t>ジア</a:t>
            </a:r>
            <a:r>
              <a:rPr lang="ja-JP" altLang="en-US" sz="2400" spc="-215" dirty="0">
                <a:solidFill>
                  <a:srgbClr val="404040"/>
                </a:solidFill>
                <a:latin typeface="Droid Sans Fallback"/>
                <a:cs typeface="Droid Sans Fallback"/>
              </a:rPr>
              <a:t>ム</a:t>
            </a:r>
            <a:r>
              <a:rPr lang="ja-JP" altLang="en-US" sz="2400" spc="-705" dirty="0">
                <a:solidFill>
                  <a:srgbClr val="404040"/>
                </a:solidFill>
                <a:latin typeface="Droid Sans Fallback"/>
                <a:cs typeface="Droid Sans Fallback"/>
              </a:rPr>
              <a:t>社）</a:t>
            </a:r>
            <a:endParaRPr lang="ja-JP" altLang="en-US" sz="2400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審判の自動化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82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99717-FC5E-469A-8D15-248E4E2A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pc="20" dirty="0"/>
              <a:t>3D</a:t>
            </a:r>
            <a:r>
              <a:rPr lang="ja-JP" altLang="en-US" dirty="0"/>
              <a:t>センシングで体操の採点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D0EB6-F749-4C0C-8F89-63D2A133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90" dirty="0">
                <a:latin typeface="Droid Sans Fallback"/>
                <a:cs typeface="Droid Sans Fallback"/>
              </a:rPr>
              <a:t>富士通が研究開発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</a:pPr>
            <a:r>
              <a:rPr lang="ja-JP" altLang="en-US" spc="-170" dirty="0">
                <a:latin typeface="Droid Sans Fallback"/>
                <a:cs typeface="Droid Sans Fallback"/>
              </a:rPr>
              <a:t>センサー／マ</a:t>
            </a:r>
            <a:r>
              <a:rPr lang="ja-JP" altLang="en-US" spc="-180" dirty="0">
                <a:latin typeface="Droid Sans Fallback"/>
                <a:cs typeface="Droid Sans Fallback"/>
              </a:rPr>
              <a:t>ー</a:t>
            </a:r>
            <a:r>
              <a:rPr lang="ja-JP" altLang="en-US" spc="-135" dirty="0">
                <a:latin typeface="Droid Sans Fallback"/>
                <a:cs typeface="Droid Sans Fallback"/>
              </a:rPr>
              <a:t>カー不要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 marR="302895">
              <a:lnSpc>
                <a:spcPct val="100000"/>
              </a:lnSpc>
            </a:pPr>
            <a:r>
              <a:rPr lang="ja-JP" altLang="en-US" spc="-225" dirty="0">
                <a:latin typeface="Droid Sans Fallback"/>
                <a:cs typeface="Droid Sans Fallback"/>
              </a:rPr>
              <a:t>レ</a:t>
            </a:r>
            <a:r>
              <a:rPr lang="ja-JP" altLang="en-US" spc="-235" dirty="0">
                <a:latin typeface="Droid Sans Fallback"/>
                <a:cs typeface="Droid Sans Fallback"/>
              </a:rPr>
              <a:t>ー</a:t>
            </a:r>
            <a:r>
              <a:rPr lang="ja-JP" altLang="en-US" spc="-254" dirty="0">
                <a:latin typeface="Droid Sans Fallback"/>
                <a:cs typeface="Droid Sans Fallback"/>
              </a:rPr>
              <a:t>ザー光を使って </a:t>
            </a:r>
            <a:r>
              <a:rPr lang="ja-JP" altLang="en-US" spc="-190" dirty="0">
                <a:latin typeface="Droid Sans Fallback"/>
                <a:cs typeface="Droid Sans Fallback"/>
              </a:rPr>
              <a:t>計測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</a:pPr>
            <a:r>
              <a:rPr lang="ja-JP" altLang="en-US" spc="-120" dirty="0">
                <a:latin typeface="Droid Sans Fallback"/>
                <a:cs typeface="Droid Sans Fallback"/>
              </a:rPr>
              <a:t>審判を（半）自動化</a:t>
            </a:r>
            <a:endParaRPr lang="ja-JP" altLang="en-US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120F8F-FB3F-4987-BAD0-E268309B825D}"/>
              </a:ext>
            </a:extLst>
          </p:cNvPr>
          <p:cNvSpPr/>
          <p:nvPr/>
        </p:nvSpPr>
        <p:spPr>
          <a:xfrm>
            <a:off x="4944534" y="5430837"/>
            <a:ext cx="441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http://journal.jp.fujitsu.com/2016/09/07/01/</a:t>
            </a:r>
            <a:endParaRPr lang="ja-JP" altLang="en-US" dirty="0"/>
          </a:p>
        </p:txBody>
      </p:sp>
      <p:pic>
        <p:nvPicPr>
          <p:cNvPr id="6" name="k_BZXQ0TA5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63672" y="1572096"/>
            <a:ext cx="6347010" cy="35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48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F7233-B3DD-464F-B9FA-98B00FD3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サッカーの動きのデータ化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F09B99-68EF-465C-96D0-D87194BA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6500" cy="4667250"/>
          </a:xfrm>
        </p:spPr>
        <p:txBody>
          <a:bodyPr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ja-JP" altLang="en-US" sz="3200" spc="-295" dirty="0">
                <a:solidFill>
                  <a:srgbClr val="404040"/>
                </a:solidFill>
                <a:latin typeface="Droid Sans Fallback"/>
                <a:cs typeface="Droid Sans Fallback"/>
              </a:rPr>
              <a:t>デー</a:t>
            </a:r>
            <a:r>
              <a:rPr lang="ja-JP" altLang="en-US" sz="3200" spc="-310" dirty="0">
                <a:solidFill>
                  <a:srgbClr val="404040"/>
                </a:solidFill>
                <a:latin typeface="Droid Sans Fallback"/>
                <a:cs typeface="Droid Sans Fallback"/>
              </a:rPr>
              <a:t>タ</a:t>
            </a:r>
            <a:r>
              <a:rPr lang="ja-JP" altLang="en-US" sz="3200" spc="-475" dirty="0">
                <a:solidFill>
                  <a:srgbClr val="404040"/>
                </a:solidFill>
                <a:latin typeface="Droid Sans Fallback"/>
                <a:cs typeface="Droid Sans Fallback"/>
              </a:rPr>
              <a:t>ス</a:t>
            </a:r>
            <a:r>
              <a:rPr lang="ja-JP" altLang="en-US" sz="3200" spc="-484" dirty="0">
                <a:solidFill>
                  <a:srgbClr val="404040"/>
                </a:solidFill>
                <a:latin typeface="Droid Sans Fallback"/>
                <a:cs typeface="Droid Sans Fallback"/>
              </a:rPr>
              <a:t>タ</a:t>
            </a:r>
            <a:r>
              <a:rPr lang="ja-JP" altLang="en-US" sz="3200" spc="-295" dirty="0">
                <a:solidFill>
                  <a:srgbClr val="404040"/>
                </a:solidFill>
                <a:latin typeface="Droid Sans Fallback"/>
                <a:cs typeface="Droid Sans Fallback"/>
              </a:rPr>
              <a:t>ジ</a:t>
            </a:r>
            <a:r>
              <a:rPr lang="ja-JP" altLang="en-US" sz="3200" spc="-305" dirty="0">
                <a:solidFill>
                  <a:srgbClr val="404040"/>
                </a:solidFill>
                <a:latin typeface="Droid Sans Fallback"/>
                <a:cs typeface="Droid Sans Fallback"/>
              </a:rPr>
              <a:t>ア</a:t>
            </a:r>
            <a:r>
              <a:rPr lang="ja-JP" altLang="en-US" sz="3200" spc="-35" dirty="0">
                <a:solidFill>
                  <a:srgbClr val="404040"/>
                </a:solidFill>
                <a:latin typeface="Droid Sans Fallback"/>
                <a:cs typeface="Droid Sans Fallback"/>
              </a:rPr>
              <a:t>ム社</a:t>
            </a:r>
            <a:endParaRPr lang="ja-JP" altLang="en-US" sz="3200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595"/>
              </a:spcBef>
            </a:pPr>
            <a:r>
              <a:rPr lang="en-US" altLang="ja-JP" dirty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lang="ja-JP" altLang="en-US" spc="-290" dirty="0">
                <a:solidFill>
                  <a:srgbClr val="404040"/>
                </a:solidFill>
                <a:latin typeface="Droid Sans Fallback"/>
                <a:cs typeface="Droid Sans Fallback"/>
              </a:rPr>
              <a:t>リー</a:t>
            </a:r>
            <a:r>
              <a:rPr lang="ja-JP" altLang="en-US" spc="-295" dirty="0">
                <a:solidFill>
                  <a:srgbClr val="404040"/>
                </a:solidFill>
                <a:latin typeface="Droid Sans Fallback"/>
                <a:cs typeface="Droid Sans Fallback"/>
              </a:rPr>
              <a:t>グ</a:t>
            </a:r>
            <a:r>
              <a:rPr lang="ja-JP" altLang="en-US" spc="-155" dirty="0">
                <a:solidFill>
                  <a:srgbClr val="404040"/>
                </a:solidFill>
                <a:latin typeface="Droid Sans Fallback"/>
                <a:cs typeface="Droid Sans Fallback"/>
              </a:rPr>
              <a:t>の選手の動きを入力</a:t>
            </a:r>
            <a:endParaRPr lang="en-US" altLang="ja-JP" spc="-15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595"/>
              </a:spcBef>
            </a:pPr>
            <a:r>
              <a:rPr lang="ja-JP" altLang="en-US" dirty="0">
                <a:latin typeface="Droid Sans Fallback"/>
                <a:cs typeface="Droid Sans Fallback"/>
              </a:rPr>
              <a:t>人海戦術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altLang="ja-JP" spc="-10" dirty="0"/>
              <a:t>TRACAB</a:t>
            </a:r>
            <a:r>
              <a:rPr lang="ja-JP" altLang="en-US" spc="-5" dirty="0">
                <a:latin typeface="Droid Sans Fallback"/>
                <a:cs typeface="Droid Sans Fallback"/>
              </a:rPr>
              <a:t>の採用</a:t>
            </a:r>
          </a:p>
          <a:p>
            <a:pPr marL="413384">
              <a:lnSpc>
                <a:spcPct val="100000"/>
              </a:lnSpc>
              <a:spcBef>
                <a:spcPts val="595"/>
              </a:spcBef>
            </a:pPr>
            <a:r>
              <a:rPr lang="ja-JP" altLang="en-US" spc="-295" dirty="0">
                <a:latin typeface="Droid Sans Fallback"/>
                <a:cs typeface="Droid Sans Fallback"/>
              </a:rPr>
              <a:t>スタジアムのカメラでピッチ上の</a:t>
            </a:r>
            <a:r>
              <a:rPr lang="ja-JP" altLang="en-US" spc="-280" dirty="0">
                <a:latin typeface="Droid Sans Fallback"/>
                <a:cs typeface="Droid Sans Fallback"/>
              </a:rPr>
              <a:t>すべての動き（選手、ボール、審判） </a:t>
            </a:r>
            <a:r>
              <a:rPr lang="ja-JP" altLang="en-US" spc="-185" dirty="0">
                <a:latin typeface="Droid Sans Fallback"/>
                <a:cs typeface="Droid Sans Fallback"/>
              </a:rPr>
              <a:t>をデ</a:t>
            </a:r>
            <a:r>
              <a:rPr lang="ja-JP" altLang="en-US" spc="-195" dirty="0">
                <a:latin typeface="Droid Sans Fallback"/>
                <a:cs typeface="Droid Sans Fallback"/>
              </a:rPr>
              <a:t>ー</a:t>
            </a:r>
            <a:r>
              <a:rPr lang="ja-JP" altLang="en-US" spc="-455" dirty="0">
                <a:latin typeface="Droid Sans Fallback"/>
                <a:cs typeface="Droid Sans Fallback"/>
              </a:rPr>
              <a:t>タ化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580"/>
              </a:spcBef>
            </a:pPr>
            <a:r>
              <a:rPr lang="ja-JP" altLang="en-US" spc="-105" dirty="0">
                <a:latin typeface="Droid Sans Fallback"/>
                <a:cs typeface="Droid Sans Fallback"/>
              </a:rPr>
              <a:t>選手のタグ付けや</a:t>
            </a:r>
            <a:r>
              <a:rPr lang="ja-JP" altLang="en-US" spc="-140" dirty="0">
                <a:latin typeface="Droid Sans Fallback"/>
                <a:cs typeface="Droid Sans Fallback"/>
              </a:rPr>
              <a:t>プレーの判断は手作業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575"/>
              </a:spcBef>
            </a:pPr>
            <a:r>
              <a:rPr lang="ja-JP" altLang="en-US" spc="-95" dirty="0">
                <a:latin typeface="Droid Sans Fallback"/>
                <a:cs typeface="Droid Sans Fallback"/>
              </a:rPr>
              <a:t>デ</a:t>
            </a:r>
            <a:r>
              <a:rPr lang="ja-JP" altLang="en-US" spc="-105" dirty="0">
                <a:latin typeface="Droid Sans Fallback"/>
                <a:cs typeface="Droid Sans Fallback"/>
              </a:rPr>
              <a:t>ー</a:t>
            </a:r>
            <a:r>
              <a:rPr lang="ja-JP" altLang="en-US" spc="-190" dirty="0">
                <a:latin typeface="Droid Sans Fallback"/>
                <a:cs typeface="Droid Sans Fallback"/>
              </a:rPr>
              <a:t>タ入</a:t>
            </a:r>
            <a:r>
              <a:rPr lang="ja-JP" altLang="en-US" spc="-200" dirty="0">
                <a:latin typeface="Droid Sans Fallback"/>
                <a:cs typeface="Droid Sans Fallback"/>
              </a:rPr>
              <a:t>力時間</a:t>
            </a:r>
            <a:r>
              <a:rPr lang="ja-JP" altLang="en-US" dirty="0">
                <a:latin typeface="Droid Sans Fallback"/>
                <a:cs typeface="Droid Sans Fallback"/>
              </a:rPr>
              <a:t>は</a:t>
            </a:r>
            <a:r>
              <a:rPr lang="en-US" altLang="ja-JP" spc="-1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ja-JP" altLang="en-US" spc="-105" dirty="0">
                <a:solidFill>
                  <a:srgbClr val="404040"/>
                </a:solidFill>
                <a:latin typeface="Droid Sans Fallback"/>
                <a:cs typeface="Droid Sans Fallback"/>
              </a:rPr>
              <a:t>時間／試合→</a:t>
            </a:r>
            <a:r>
              <a:rPr lang="en-US" altLang="ja-JP" spc="-1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lang="ja-JP" altLang="en-US" spc="-240" dirty="0">
                <a:solidFill>
                  <a:srgbClr val="404040"/>
                </a:solidFill>
                <a:latin typeface="Droid Sans Fallback"/>
                <a:cs typeface="Droid Sans Fallback"/>
              </a:rPr>
              <a:t>時間／試合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413384">
              <a:lnSpc>
                <a:spcPct val="100000"/>
              </a:lnSpc>
              <a:spcBef>
                <a:spcPts val="575"/>
              </a:spcBef>
            </a:pPr>
            <a:endParaRPr lang="ja-JP" altLang="en-US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F9EA2D8F-4FEC-49B4-A59E-208EF8906C94}"/>
              </a:ext>
            </a:extLst>
          </p:cNvPr>
          <p:cNvSpPr/>
          <p:nvPr/>
        </p:nvSpPr>
        <p:spPr>
          <a:xfrm>
            <a:off x="7553324" y="1281112"/>
            <a:ext cx="3800475" cy="215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A6B1E277-28EA-49FD-9953-FC4A05008676}"/>
              </a:ext>
            </a:extLst>
          </p:cNvPr>
          <p:cNvSpPr/>
          <p:nvPr/>
        </p:nvSpPr>
        <p:spPr>
          <a:xfrm>
            <a:off x="7553324" y="4145775"/>
            <a:ext cx="3800475" cy="2037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6A5B225-7562-4258-A3BC-1FB25F5CBF33}"/>
              </a:ext>
            </a:extLst>
          </p:cNvPr>
          <p:cNvSpPr/>
          <p:nvPr/>
        </p:nvSpPr>
        <p:spPr>
          <a:xfrm>
            <a:off x="7391400" y="3518698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https://sportiva.shueisha.co.j </a:t>
            </a:r>
            <a:r>
              <a:rPr lang="en-US" altLang="ja-JP" sz="1400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p/</a:t>
            </a:r>
            <a:r>
              <a:rPr lang="en-US" altLang="ja-JP" sz="1400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clm</a:t>
            </a:r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/football/</a:t>
            </a:r>
            <a:r>
              <a:rPr lang="en-US" altLang="ja-JP" sz="1400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jleague_other</a:t>
            </a:r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 </a:t>
            </a:r>
            <a:r>
              <a:rPr lang="en-US" altLang="ja-JP" sz="1400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sz="1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2016/07/22/post_1161/index. </a:t>
            </a:r>
            <a:r>
              <a:rPr lang="en-US" altLang="ja-JP" sz="1400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sz="1400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php</a:t>
            </a:r>
            <a:endParaRPr lang="en-US" altLang="ja-JP" sz="1400" dirty="0"/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5911DE14-BBAD-42C7-9A1C-F2D5C680A910}"/>
              </a:ext>
            </a:extLst>
          </p:cNvPr>
          <p:cNvSpPr txBox="1"/>
          <p:nvPr/>
        </p:nvSpPr>
        <p:spPr>
          <a:xfrm>
            <a:off x="7553324" y="6265125"/>
            <a:ext cx="4572000" cy="45549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45"/>
              </a:spcBef>
            </a:pPr>
            <a:r>
              <a:rPr sz="1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https://www.datastadium.co.jp/s </a:t>
            </a:r>
            <a:r>
              <a:rPr sz="1400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ervice/img/tracking_img_01.jpg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049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審判の機械化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z="2800" dirty="0">
                <a:latin typeface="Droid Sans Fallback"/>
                <a:cs typeface="Droid Sans Fallback"/>
              </a:rPr>
              <a:t>機械化が進まない理由はなんでしょうか？</a:t>
            </a:r>
            <a:endParaRPr lang="en-US" altLang="ja-JP" sz="2800" dirty="0"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z="2800" dirty="0">
                <a:latin typeface="Droid Sans Fallback"/>
                <a:cs typeface="Droid Sans Fallback"/>
              </a:rPr>
              <a:t>機械化のメリット、デメリットを挙げましょう</a:t>
            </a:r>
            <a:endParaRPr lang="en-US" altLang="ja-JP" sz="2800" dirty="0"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z="2800" dirty="0">
                <a:latin typeface="Droid Sans Fallback"/>
                <a:cs typeface="Droid Sans Fallback"/>
              </a:rPr>
              <a:t>機械化ができそうな運動競技を挙げましょう</a:t>
            </a:r>
          </a:p>
        </p:txBody>
      </p:sp>
    </p:spTree>
    <p:extLst>
      <p:ext uri="{BB962C8B-B14F-4D97-AF65-F5344CB8AC3E}">
        <p14:creationId xmlns:p14="http://schemas.microsoft.com/office/powerpoint/2010/main" val="3750087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観客の楽しみを増やす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ファンの確保が、競技を盛り上げるための最優先事項</a:t>
            </a:r>
          </a:p>
        </p:txBody>
      </p:sp>
    </p:spTree>
    <p:extLst>
      <p:ext uri="{BB962C8B-B14F-4D97-AF65-F5344CB8AC3E}">
        <p14:creationId xmlns:p14="http://schemas.microsoft.com/office/powerpoint/2010/main" val="2829170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B96893-B3A9-4159-9EBD-BD4C0E83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スマートスタジアム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53F3A9-9509-4FA7-8BD4-C5AFF4A05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8875" cy="4351338"/>
          </a:xfrm>
        </p:spPr>
        <p:txBody>
          <a:bodyPr/>
          <a:lstStyle/>
          <a:p>
            <a:r>
              <a:rPr lang="ja-JP" altLang="en-US" dirty="0"/>
              <a:t>リーバイス・スタジアム</a:t>
            </a:r>
          </a:p>
          <a:p>
            <a:pPr lvl="1"/>
            <a:r>
              <a:rPr lang="en-US" altLang="ja-JP" dirty="0"/>
              <a:t>NFL 49ers</a:t>
            </a:r>
          </a:p>
          <a:p>
            <a:pPr lvl="1"/>
            <a:r>
              <a:rPr lang="en-US" altLang="ja-JP" dirty="0"/>
              <a:t>2014</a:t>
            </a:r>
            <a:r>
              <a:rPr lang="ja-JP" altLang="en-US" dirty="0"/>
              <a:t>年オープン シリコンバレー</a:t>
            </a:r>
          </a:p>
          <a:p>
            <a:pPr lvl="1"/>
            <a:r>
              <a:rPr lang="en-US" altLang="ja-JP" dirty="0"/>
              <a:t>Wi-Fi</a:t>
            </a:r>
            <a:r>
              <a:rPr lang="ja-JP" altLang="en-US" dirty="0"/>
              <a:t>の</a:t>
            </a:r>
            <a:r>
              <a:rPr lang="en-US" altLang="ja-JP" dirty="0"/>
              <a:t>AP 1200</a:t>
            </a:r>
            <a:r>
              <a:rPr lang="ja-JP" altLang="en-US" dirty="0"/>
              <a:t>基、</a:t>
            </a:r>
            <a:r>
              <a:rPr lang="en-US" altLang="ja-JP" dirty="0"/>
              <a:t>Bluetooth</a:t>
            </a:r>
            <a:r>
              <a:rPr lang="ja-JP" altLang="en-US" dirty="0"/>
              <a:t>ビーコン </a:t>
            </a:r>
            <a:r>
              <a:rPr lang="en-US" altLang="ja-JP" dirty="0"/>
              <a:t>1200</a:t>
            </a:r>
            <a:r>
              <a:rPr lang="ja-JP" altLang="en-US" dirty="0"/>
              <a:t>基</a:t>
            </a:r>
          </a:p>
          <a:p>
            <a:r>
              <a:rPr lang="en-US" altLang="ja-JP" dirty="0"/>
              <a:t>NACK5</a:t>
            </a:r>
            <a:r>
              <a:rPr lang="ja-JP" altLang="en-US" dirty="0"/>
              <a:t>スタジアム大宮</a:t>
            </a:r>
          </a:p>
          <a:p>
            <a:pPr lvl="1"/>
            <a:r>
              <a:rPr lang="en-US" altLang="ja-JP" dirty="0"/>
              <a:t>J1 </a:t>
            </a:r>
            <a:r>
              <a:rPr lang="ja-JP" altLang="en-US" dirty="0"/>
              <a:t>大宮アルディージャ</a:t>
            </a:r>
          </a:p>
          <a:p>
            <a:pPr lvl="1"/>
            <a:r>
              <a:rPr lang="en-US" altLang="ja-JP" dirty="0"/>
              <a:t>2016</a:t>
            </a:r>
            <a:r>
              <a:rPr lang="ja-JP" altLang="en-US" dirty="0"/>
              <a:t>年改修</a:t>
            </a:r>
          </a:p>
          <a:p>
            <a:pPr lvl="1"/>
            <a:r>
              <a:rPr lang="en-US" altLang="ja-JP" dirty="0"/>
              <a:t>Wi-Fi</a:t>
            </a:r>
            <a:r>
              <a:rPr lang="ja-JP" altLang="en-US" dirty="0"/>
              <a:t>の</a:t>
            </a:r>
            <a:r>
              <a:rPr lang="en-US" altLang="ja-JP" dirty="0"/>
              <a:t>AP 75</a:t>
            </a:r>
            <a:r>
              <a:rPr lang="ja-JP" altLang="en-US" dirty="0"/>
              <a:t>基</a:t>
            </a:r>
          </a:p>
          <a:p>
            <a:endParaRPr kumimoji="1" lang="ja-JP" altLang="en-US" dirty="0"/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F61C5C1F-F676-4CEE-84C4-439E164BA2EA}"/>
              </a:ext>
            </a:extLst>
          </p:cNvPr>
          <p:cNvSpPr/>
          <p:nvPr/>
        </p:nvSpPr>
        <p:spPr>
          <a:xfrm>
            <a:off x="6877050" y="1825625"/>
            <a:ext cx="4476750" cy="340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88A6AE-89DF-4CD1-BE63-7E1DA7FFD6C0}"/>
              </a:ext>
            </a:extLst>
          </p:cNvPr>
          <p:cNvSpPr/>
          <p:nvPr/>
        </p:nvSpPr>
        <p:spPr>
          <a:xfrm>
            <a:off x="6877051" y="5421312"/>
            <a:ext cx="447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http://sportie.com/wp- </a:t>
            </a:r>
            <a:r>
              <a:rPr lang="en-US" altLang="ja-JP" sz="1400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content/uploads/2016/09/15221 </a:t>
            </a:r>
            <a:r>
              <a:rPr lang="en-US" altLang="ja-JP" sz="1400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825696_a74fc48dd7_z.jpg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41653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DE60F-06FC-4FE1-AA7E-7D4485DA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スマートスタジアムの機能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700CEC-47F9-418F-AC4A-253982F9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err="1"/>
              <a:t>WiFi</a:t>
            </a:r>
            <a:r>
              <a:rPr lang="ja-JP" altLang="en-US" dirty="0"/>
              <a:t>環境：ストリーミング映像も視聴できる帯域幅</a:t>
            </a:r>
          </a:p>
          <a:p>
            <a:r>
              <a:rPr lang="ja-JP" altLang="en-US" dirty="0"/>
              <a:t>デジタルチケット</a:t>
            </a:r>
            <a:endParaRPr lang="en-US" altLang="ja-JP" dirty="0"/>
          </a:p>
          <a:p>
            <a:r>
              <a:rPr lang="ja-JP" altLang="en-US" dirty="0"/>
              <a:t>フードデリバリー</a:t>
            </a:r>
          </a:p>
          <a:p>
            <a:pPr lvl="1"/>
            <a:r>
              <a:rPr lang="ja-JP" altLang="en-US" dirty="0"/>
              <a:t>アプリで注文、オンライン決済、座席にデリバリー</a:t>
            </a:r>
          </a:p>
          <a:p>
            <a:r>
              <a:rPr lang="ja-JP" altLang="en-US" dirty="0"/>
              <a:t>スタジアム内の情報</a:t>
            </a:r>
          </a:p>
          <a:p>
            <a:pPr lvl="1"/>
            <a:r>
              <a:rPr lang="ja-JP" altLang="en-US" dirty="0"/>
              <a:t>経路案内、トイレの混雑状況表示など</a:t>
            </a:r>
          </a:p>
          <a:p>
            <a:r>
              <a:rPr lang="ja-JP" altLang="en-US" dirty="0"/>
              <a:t>リプレイ映像、限定映像</a:t>
            </a:r>
            <a:endParaRPr lang="en-US" altLang="ja-JP" dirty="0"/>
          </a:p>
          <a:p>
            <a:pPr lvl="1"/>
            <a:r>
              <a:rPr lang="ja-JP" altLang="en-US" dirty="0"/>
              <a:t>見逃したプレイを見るなど</a:t>
            </a:r>
          </a:p>
          <a:p>
            <a:r>
              <a:rPr lang="ja-JP" altLang="en-US" dirty="0"/>
              <a:t>将来課題</a:t>
            </a:r>
          </a:p>
          <a:p>
            <a:pPr lvl="1"/>
            <a:r>
              <a:rPr lang="en-US" altLang="ja-JP" dirty="0"/>
              <a:t>VR</a:t>
            </a:r>
            <a:r>
              <a:rPr lang="ja-JP" altLang="en-US" dirty="0" err="1"/>
              <a:t>、</a:t>
            </a:r>
            <a:r>
              <a:rPr lang="en-US" altLang="ja-JP" dirty="0"/>
              <a:t>AR</a:t>
            </a:r>
            <a:r>
              <a:rPr lang="ja-JP" altLang="en-US" dirty="0" err="1"/>
              <a:t>、</a:t>
            </a:r>
            <a:r>
              <a:rPr lang="en-US" altLang="ja-JP" dirty="0"/>
              <a:t>IoT</a:t>
            </a:r>
            <a:r>
              <a:rPr lang="ja-JP" altLang="en-US" dirty="0"/>
              <a:t>などの活用（現状では、</a:t>
            </a:r>
            <a:r>
              <a:rPr lang="en-US" altLang="ja-JP" dirty="0"/>
              <a:t>Bluetooth</a:t>
            </a:r>
            <a:r>
              <a:rPr lang="ja-JP" altLang="en-US" dirty="0"/>
              <a:t>ビーコンが有効活用されていないようだ）</a:t>
            </a:r>
          </a:p>
          <a:p>
            <a:pPr lvl="1"/>
            <a:r>
              <a:rPr lang="ja-JP" altLang="en-US" dirty="0"/>
              <a:t>選手や審判の目線映像</a:t>
            </a:r>
            <a:endParaRPr lang="en-US" altLang="ja-JP" dirty="0"/>
          </a:p>
          <a:p>
            <a:pPr lvl="1"/>
            <a:r>
              <a:rPr lang="ja-JP" altLang="en-US" dirty="0"/>
              <a:t>各国語での案内表示・音声など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1612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ロボットによるスポーツ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観戦者から見れば、プレイヤーは人間だけに限定されない</a:t>
            </a:r>
          </a:p>
        </p:txBody>
      </p:sp>
    </p:spTree>
    <p:extLst>
      <p:ext uri="{BB962C8B-B14F-4D97-AF65-F5344CB8AC3E}">
        <p14:creationId xmlns:p14="http://schemas.microsoft.com/office/powerpoint/2010/main" val="1343016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62E55E-CE07-4622-B935-2C0172C1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ロボカップサッカー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7C1970-6DB8-4DE9-8584-E14F32D5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r>
              <a:rPr lang="ja-JP" altLang="en-US" dirty="0"/>
              <a:t>ロボットによるサッカー大会</a:t>
            </a:r>
          </a:p>
          <a:p>
            <a:pPr lvl="1"/>
            <a:r>
              <a:rPr lang="ja-JP" altLang="en-US" dirty="0"/>
              <a:t>ロボット技術や人工知能技術を利用</a:t>
            </a:r>
            <a:endParaRPr lang="en-US" altLang="ja-JP" dirty="0"/>
          </a:p>
          <a:p>
            <a:pPr lvl="1"/>
            <a:r>
              <a:rPr lang="ja-JP" altLang="en-US" dirty="0"/>
              <a:t>技術向上に貢献してきた</a:t>
            </a:r>
            <a:endParaRPr lang="en-US" altLang="ja-JP" dirty="0"/>
          </a:p>
          <a:p>
            <a:pPr lvl="1"/>
            <a:r>
              <a:rPr lang="en-US" altLang="ja-JP" dirty="0"/>
              <a:t>1997</a:t>
            </a:r>
            <a:r>
              <a:rPr lang="ja-JP" altLang="en-US" dirty="0"/>
              <a:t>年から開始</a:t>
            </a:r>
            <a:endParaRPr lang="en-US" altLang="ja-JP" dirty="0"/>
          </a:p>
          <a:p>
            <a:pPr lvl="1"/>
            <a:r>
              <a:rPr lang="ja-JP" altLang="en-US" dirty="0"/>
              <a:t>日本の研究者が中心</a:t>
            </a:r>
          </a:p>
          <a:p>
            <a:r>
              <a:rPr lang="en-US" altLang="ja-JP" dirty="0"/>
              <a:t>2050</a:t>
            </a:r>
            <a:r>
              <a:rPr lang="ja-JP" altLang="en-US" dirty="0"/>
              <a:t>年人型ロボットでワールドカップチャンピオ ンに勝つことが「目標」</a:t>
            </a: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99D7C884-8D10-4A4B-AC1C-ED920D809E59}"/>
              </a:ext>
            </a:extLst>
          </p:cNvPr>
          <p:cNvSpPr/>
          <p:nvPr/>
        </p:nvSpPr>
        <p:spPr>
          <a:xfrm>
            <a:off x="6477000" y="1690688"/>
            <a:ext cx="4876800" cy="3281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378708-627F-495F-B1EF-AD74FF7FFD56}"/>
              </a:ext>
            </a:extLst>
          </p:cNvPr>
          <p:cNvSpPr/>
          <p:nvPr/>
        </p:nvSpPr>
        <p:spPr>
          <a:xfrm>
            <a:off x="6362700" y="5192713"/>
            <a:ext cx="5231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http://afpbb.ismcdn.jp/mwimgs/c/a/5 </a:t>
            </a:r>
            <a:r>
              <a:rPr lang="en-US" altLang="ja-JP" sz="1400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00x400/img_cafbc3118ddb0e99e69 </a:t>
            </a:r>
            <a:r>
              <a:rPr lang="en-US" altLang="ja-JP" sz="1400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sz="1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1d5d558c149ea226101.jpg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764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Web</a:t>
            </a:r>
            <a:r>
              <a:rPr lang="ja-JP" altLang="en-US" dirty="0"/>
              <a:t>プラットフォーム上の学習支援システム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21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スマートスタジアム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スタジアムやアミューズメント施設に、どんなシステムやサービスがあったらいいと思いますか？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ロボットによるスポーツ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今は人間だけがやっている競技で、どの種目がロボットに向く、観戦して楽しいでしょうか？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92335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15CBA-6B6F-4097-9DEE-12413FB4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プラットフォーム上の学習支援システム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81DB52-79FE-4F42-B5A3-CDFD5AA5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学習支援システム</a:t>
            </a:r>
            <a:endParaRPr lang="en-US" altLang="ja-JP" dirty="0"/>
          </a:p>
          <a:p>
            <a:pPr lvl="1"/>
            <a:r>
              <a:rPr kumimoji="1" lang="en-US" altLang="ja-JP" dirty="0"/>
              <a:t>LMS: Learning Management</a:t>
            </a:r>
            <a:r>
              <a:rPr lang="ja-JP" altLang="en-US" dirty="0"/>
              <a:t> </a:t>
            </a:r>
            <a:r>
              <a:rPr lang="en-US" altLang="ja-JP" dirty="0"/>
              <a:t>System</a:t>
            </a:r>
          </a:p>
          <a:p>
            <a:pPr lvl="1"/>
            <a:r>
              <a:rPr kumimoji="1" lang="ja-JP" altLang="en-US" dirty="0"/>
              <a:t>教材の蓄積・配信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課題の管理・コメント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学習履歴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ディスカッション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出欠管理　など</a:t>
            </a:r>
          </a:p>
        </p:txBody>
      </p:sp>
    </p:spTree>
    <p:extLst>
      <p:ext uri="{BB962C8B-B14F-4D97-AF65-F5344CB8AC3E}">
        <p14:creationId xmlns:p14="http://schemas.microsoft.com/office/powerpoint/2010/main" val="242925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15CBA-6B6F-4097-9DEE-12413FB4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プラットフォーム上の学習支援システム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81DB52-79FE-4F42-B5A3-CDFD5AA5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36543" cy="4351338"/>
          </a:xfrm>
        </p:spPr>
        <p:txBody>
          <a:bodyPr/>
          <a:lstStyle/>
          <a:p>
            <a:r>
              <a:rPr lang="en-US" altLang="ja-JP" dirty="0" err="1"/>
              <a:t>moodle</a:t>
            </a:r>
            <a:r>
              <a:rPr lang="en-US" altLang="ja-JP" dirty="0"/>
              <a:t>(</a:t>
            </a:r>
            <a:r>
              <a:rPr lang="en-US" altLang="ja-JP" dirty="0">
                <a:hlinkClick r:id="rId2"/>
              </a:rPr>
              <a:t>https://moodle.org</a:t>
            </a:r>
            <a:r>
              <a:rPr lang="en-US" altLang="ja-JP" dirty="0"/>
              <a:t>)</a:t>
            </a:r>
          </a:p>
          <a:p>
            <a:pPr lvl="1"/>
            <a:r>
              <a:rPr kumimoji="1" lang="en-US" altLang="ja-JP" dirty="0"/>
              <a:t>PH</a:t>
            </a:r>
            <a:r>
              <a:rPr lang="en-US" altLang="ja-JP" dirty="0"/>
              <a:t>P</a:t>
            </a:r>
            <a:r>
              <a:rPr lang="ja-JP" altLang="en-US" dirty="0"/>
              <a:t>言語ベース</a:t>
            </a:r>
            <a:endParaRPr lang="en-US" altLang="ja-JP" dirty="0"/>
          </a:p>
          <a:p>
            <a:pPr lvl="1"/>
            <a:r>
              <a:rPr kumimoji="1" lang="en-US" altLang="ja-JP" dirty="0"/>
              <a:t>Oh-o! Meiji</a:t>
            </a:r>
            <a:r>
              <a:rPr kumimoji="1" lang="ja-JP" altLang="en-US" dirty="0"/>
              <a:t>（明大）などは</a:t>
            </a:r>
            <a:r>
              <a:rPr kumimoji="1" lang="en-US" altLang="ja-JP" dirty="0" err="1"/>
              <a:t>moodle</a:t>
            </a:r>
            <a:r>
              <a:rPr kumimoji="1" lang="ja-JP" altLang="en-US" dirty="0"/>
              <a:t>上に構築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 err="1"/>
              <a:t>manaba</a:t>
            </a:r>
            <a:r>
              <a:rPr lang="en-US" altLang="ja-JP" dirty="0"/>
              <a:t>(</a:t>
            </a:r>
            <a:r>
              <a:rPr lang="en-US" altLang="ja-JP" dirty="0">
                <a:hlinkClick r:id="rId3"/>
              </a:rPr>
              <a:t>http://manaba.jp</a:t>
            </a:r>
            <a:r>
              <a:rPr lang="en-US" altLang="ja-JP" dirty="0"/>
              <a:t> </a:t>
            </a:r>
            <a:r>
              <a:rPr lang="ja-JP" altLang="en-US" dirty="0"/>
              <a:t>朝日ネット</a:t>
            </a:r>
            <a:r>
              <a:rPr lang="en-US" altLang="ja-JP" dirty="0"/>
              <a:t>)</a:t>
            </a:r>
          </a:p>
          <a:p>
            <a:pPr lvl="1"/>
            <a:r>
              <a:rPr kumimoji="1" lang="en-US" altLang="ja-JP" dirty="0" err="1"/>
              <a:t>Toyonet</a:t>
            </a:r>
            <a:r>
              <a:rPr kumimoji="1" lang="en-US" altLang="ja-JP" dirty="0"/>
              <a:t>-Ace</a:t>
            </a:r>
            <a:r>
              <a:rPr kumimoji="1" lang="ja-JP" altLang="en-US" dirty="0"/>
              <a:t>（東洋大）などは</a:t>
            </a:r>
            <a:r>
              <a:rPr kumimoji="1" lang="en-US" altLang="ja-JP" dirty="0" err="1"/>
              <a:t>manaba</a:t>
            </a:r>
            <a:r>
              <a:rPr kumimoji="1" lang="ja-JP" altLang="en-US" dirty="0"/>
              <a:t>上に構築</a:t>
            </a:r>
            <a:endParaRPr kumimoji="1" lang="en-US" altLang="ja-JP" dirty="0"/>
          </a:p>
          <a:p>
            <a:pPr lvl="1"/>
            <a:r>
              <a:rPr kumimoji="1" lang="en-US" altLang="ja-JP" dirty="0" err="1"/>
              <a:t>respon</a:t>
            </a:r>
            <a:r>
              <a:rPr kumimoji="1" lang="ja-JP" altLang="en-US" dirty="0"/>
              <a:t>サブシステムによるライブな授業が可能（クイズ、アンケートなど）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AC6BFE-0F77-446A-A01B-82DCC8E48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1326469"/>
            <a:ext cx="3519372" cy="21025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2F8214-124F-4617-A4E8-9BFF8497A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4160952"/>
            <a:ext cx="3519372" cy="18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授業や学習支援ツールのデジタル化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5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DAD66-CFB2-4F65-9947-950C1DB5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授業のデジタル化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DDF70F-A32C-4C30-8DB6-1C203055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iTunes U</a:t>
            </a:r>
          </a:p>
          <a:p>
            <a:pPr lvl="1"/>
            <a:r>
              <a:rPr kumimoji="1" lang="ja-JP" altLang="en-US" dirty="0"/>
              <a:t>世界中の大学講義を動画で視聴できるアプリ</a:t>
            </a:r>
            <a:endParaRPr kumimoji="1" lang="en-US" altLang="ja-JP" dirty="0"/>
          </a:p>
          <a:p>
            <a:r>
              <a:rPr kumimoji="1" lang="ja-JP" altLang="en-US" dirty="0"/>
              <a:t>スタディサプリ（リクルート）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予備校授業の動画が視聴できる受験サプリ。有償（月額</a:t>
            </a:r>
            <a:r>
              <a:rPr kumimoji="1" lang="en-US" altLang="ja-JP" dirty="0"/>
              <a:t>1000</a:t>
            </a:r>
            <a:r>
              <a:rPr kumimoji="1" lang="ja-JP" altLang="en-US" dirty="0"/>
              <a:t>円程度）</a:t>
            </a:r>
            <a:endParaRPr kumimoji="1" lang="en-US" altLang="ja-JP" dirty="0"/>
          </a:p>
          <a:p>
            <a:r>
              <a:rPr kumimoji="1" lang="ja-JP" altLang="en-US" dirty="0"/>
              <a:t>ドットインストール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プログラミングの学習の動画を視聴できる</a:t>
            </a:r>
            <a:endParaRPr kumimoji="1" lang="en-US" altLang="ja-JP" dirty="0"/>
          </a:p>
          <a:p>
            <a:r>
              <a:rPr kumimoji="1" lang="ja-JP" altLang="en-US" dirty="0"/>
              <a:t>明治大学のメディア授業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931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D1C198-754C-4CC2-9A39-FAB46EBA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授業支援ツールのデジタル化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4E8FC0-EE79-4F97-9266-A0B10378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教科書</a:t>
            </a:r>
            <a:endParaRPr kumimoji="1" lang="en-US" altLang="ja-JP" dirty="0"/>
          </a:p>
          <a:p>
            <a:r>
              <a:rPr kumimoji="1" lang="ja-JP" altLang="en-US" dirty="0"/>
              <a:t>電子白板</a:t>
            </a:r>
            <a:endParaRPr kumimoji="1" lang="en-US" altLang="ja-JP" dirty="0"/>
          </a:p>
          <a:p>
            <a:r>
              <a:rPr kumimoji="1" lang="ja-JP" altLang="en-US" dirty="0"/>
              <a:t>スライド</a:t>
            </a:r>
            <a:endParaRPr kumimoji="1" lang="en-US" altLang="ja-JP" dirty="0"/>
          </a:p>
          <a:p>
            <a:r>
              <a:rPr kumimoji="1" lang="ja-JP" altLang="en-US" dirty="0"/>
              <a:t>出席票</a:t>
            </a:r>
          </a:p>
        </p:txBody>
      </p:sp>
    </p:spTree>
    <p:extLst>
      <p:ext uri="{BB962C8B-B14F-4D97-AF65-F5344CB8AC3E}">
        <p14:creationId xmlns:p14="http://schemas.microsoft.com/office/powerpoint/2010/main" val="245874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1654</Words>
  <Application>Microsoft Office PowerPoint</Application>
  <PresentationFormat>ワイド画面</PresentationFormat>
  <Paragraphs>237</Paragraphs>
  <Slides>40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40</vt:i4>
      </vt:variant>
    </vt:vector>
  </HeadingPairs>
  <TitlesOfParts>
    <vt:vector size="52" baseType="lpstr">
      <vt:lpstr>Droid Sans Fallback</vt:lpstr>
      <vt:lpstr>游ゴシック</vt:lpstr>
      <vt:lpstr>游ゴシック Light</vt:lpstr>
      <vt:lpstr>Arial</vt:lpstr>
      <vt:lpstr>Calibri</vt:lpstr>
      <vt:lpstr>Calibri Light</vt:lpstr>
      <vt:lpstr>Times New Roman</vt:lpstr>
      <vt:lpstr>Trebuchet MS</vt:lpstr>
      <vt:lpstr>Wingdings 3</vt:lpstr>
      <vt:lpstr>Office テーマ</vt:lpstr>
      <vt:lpstr>ファセット</vt:lpstr>
      <vt:lpstr>レトロスペクト</vt:lpstr>
      <vt:lpstr>情報システム論 教育・スポーツ分野 の情報システム</vt:lpstr>
      <vt:lpstr>教育分野の情報システム</vt:lpstr>
      <vt:lpstr>スポーツ分野の情報システム</vt:lpstr>
      <vt:lpstr>Webプラットフォーム上の学習支援システム</vt:lpstr>
      <vt:lpstr>Webプラットフォーム上の学習支援システム</vt:lpstr>
      <vt:lpstr>Webプラットフォーム上の学習支援システム</vt:lpstr>
      <vt:lpstr>授業や学習支援ツールのデジタル化</vt:lpstr>
      <vt:lpstr>授業のデジタル化</vt:lpstr>
      <vt:lpstr>授業支援ツールのデジタル化</vt:lpstr>
      <vt:lpstr>教科書のデジタル化</vt:lpstr>
      <vt:lpstr>デジタルペーパー</vt:lpstr>
      <vt:lpstr>曲がる液晶ディスプレイ</vt:lpstr>
      <vt:lpstr>ホワイトボード</vt:lpstr>
      <vt:lpstr>スライド</vt:lpstr>
      <vt:lpstr>出席票のデジタル化</vt:lpstr>
      <vt:lpstr>人工知能(AI)を 利用した学習</vt:lpstr>
      <vt:lpstr>人工知能(AI)を利用した学習</vt:lpstr>
      <vt:lpstr>教育用VRコンテンツ</vt:lpstr>
      <vt:lpstr>教育用VRコンテンツ</vt:lpstr>
      <vt:lpstr>競技技術の向上</vt:lpstr>
      <vt:lpstr>投球測定用野球ボール</vt:lpstr>
      <vt:lpstr>3Dセンシングでゴルフのスイング</vt:lpstr>
      <vt:lpstr>次世代センサーシューズ</vt:lpstr>
      <vt:lpstr>競技の戦略立案</vt:lpstr>
      <vt:lpstr>女子バレーのプレイデータ活用</vt:lpstr>
      <vt:lpstr>女子バレーのプレイデータ活用</vt:lpstr>
      <vt:lpstr>使われているソフトウェア</vt:lpstr>
      <vt:lpstr>バレーでのデータ分析の歴史</vt:lpstr>
      <vt:lpstr>Data Volleyの画面（アナリスト側）</vt:lpstr>
      <vt:lpstr>福岡ソフトバンクホークスの試み</vt:lpstr>
      <vt:lpstr>審判の自動化</vt:lpstr>
      <vt:lpstr>3Dセンシングで体操の採点</vt:lpstr>
      <vt:lpstr>サッカーの動きのデータ化</vt:lpstr>
      <vt:lpstr>ディスカッション</vt:lpstr>
      <vt:lpstr>観客の楽しみを増やす</vt:lpstr>
      <vt:lpstr>スマートスタジアム</vt:lpstr>
      <vt:lpstr>スマートスタジアムの機能</vt:lpstr>
      <vt:lpstr>ロボットによるスポーツ</vt:lpstr>
      <vt:lpstr>ロボカップサッカー</vt:lpstr>
      <vt:lpstr>ディスカッション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93</cp:revision>
  <dcterms:created xsi:type="dcterms:W3CDTF">2018-04-14T06:33:55Z</dcterms:created>
  <dcterms:modified xsi:type="dcterms:W3CDTF">2020-04-11T01:17:49Z</dcterms:modified>
</cp:coreProperties>
</file>