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1"/>
  </p:notesMasterIdLst>
  <p:sldIdLst>
    <p:sldId id="364" r:id="rId4"/>
    <p:sldId id="365" r:id="rId5"/>
    <p:sldId id="367" r:id="rId6"/>
    <p:sldId id="397" r:id="rId7"/>
    <p:sldId id="406" r:id="rId8"/>
    <p:sldId id="411" r:id="rId9"/>
    <p:sldId id="394" r:id="rId10"/>
    <p:sldId id="412" r:id="rId11"/>
    <p:sldId id="413" r:id="rId12"/>
    <p:sldId id="409" r:id="rId13"/>
    <p:sldId id="414" r:id="rId14"/>
    <p:sldId id="415" r:id="rId15"/>
    <p:sldId id="416" r:id="rId16"/>
    <p:sldId id="410" r:id="rId17"/>
    <p:sldId id="399" r:id="rId18"/>
    <p:sldId id="405" r:id="rId19"/>
    <p:sldId id="388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4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9F61-D0A2-4501-8E06-779A17F018FE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C5EB-BFC8-4C84-B9EE-10E1A8C971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56925-56C2-43AB-A721-9AA702692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A0EB2-17DB-436D-811C-2841F4C2E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CC2A8-8F0E-45A6-962F-5DD6CF5C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F1016-7BC5-4E84-A66F-490D63A6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6E452-AA05-415A-8393-E83B31C9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60679-94AD-4613-90FF-641F2030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BEEE05-946D-4781-BFE7-994BD2E8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D72A8-12E2-4885-BAC4-737398E9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EE71D-84B0-499D-A705-2200763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9C91A-4EB5-4B34-A012-792DC48B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5D7B8A-40A6-4DF6-8079-180DB1107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A3CCF-3B6B-4B79-93FB-4E8487B34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03122-EBD8-4612-AC52-C0FD211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62887-E1D4-4041-AC0A-5B377EB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EB070-DE5C-4F95-AE4E-DD69D0B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8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18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35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7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59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7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92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9D849-5E2D-4068-9231-B434F97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0E6E6-DFFC-4488-B5B3-C71CDF94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77F5-00FD-47C7-B38C-F60202B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65B49-7423-4674-A2FB-5918EC2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7734C-CEF0-484A-884A-D2421B22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7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4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94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364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81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169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795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707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33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15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8B159-10AA-453F-9267-5B10ED5C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B762B3-4E25-4BA3-A674-8898C4B5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DC068-2097-4B15-93C1-B25D2D32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2E7BF-864D-4170-8F46-C10B92F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C99F4-15CB-4935-AA1C-E263517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3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23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86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6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46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736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0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42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93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62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0F0B5-F167-48F1-B609-D0685267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9482F-0614-48B5-B015-24B2694F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B173-14BE-4602-A3D9-4D7FDE2C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8CB5D-4360-4CBB-940D-766E72D2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88BCA-CB00-4EB4-90BE-31D9EA4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BD41B5-1BB3-45C5-AFAF-80ACFB81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12B55-A272-4597-AF5F-123DD645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C63EC8-C04F-42C5-BE04-5B295E3E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9C243D-3524-4039-AA35-4ACA05F5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873B9-48D9-4A0C-83E0-0CDF6139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D22D66-1FDD-4F9E-97B4-635F2032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5094ED-F7DE-4C1F-9C00-DC16B252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287E91-4694-411E-A95B-4893F4E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C41AC-D3F9-4FE7-A75A-3AC05DAA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C67CF-38B4-47B3-935E-B093E10A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956C57-F15D-4A22-83E2-00A1F1E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573D0F-B8B2-4660-937A-2F53338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BDCD9D-CD7E-4D43-8C62-F41CCD78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E5B96D-551D-4934-B6ED-50A81FA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1EF501-0F6F-4021-8F8D-74CAA78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9C49-E841-4865-BDEB-71CA8F70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076FEB-CD92-41B1-8932-4689ABA8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7F5FF5-D28D-4EC6-88DE-2DC3D6E5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F017A-A3DB-4219-84C9-A1DAC436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9B495B-F2E0-4DC7-92E6-E7F4CF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15AAB-B20A-4492-83D3-7D71EC58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D21C0E-98A7-4AC1-A228-9EFA8F6F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94169-A503-4484-9A09-40FC442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D79A8F-1BB4-4601-992B-C3779F43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2C437-B7F2-40C1-9030-FB31F3C7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FC1415-BA4A-422D-9574-BAFD3A7E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1F4A75-DA1F-4CFE-86DB-E73A985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EA75E-4228-43D1-AC4E-C7B33B5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5C948B-C233-4CB5-A447-EA1EF2AA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6C5D7F-6DBF-43EF-AE87-D84F9F62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5602E-8978-4A5A-8B61-88844A5BB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73F620-C818-48B6-B113-FDCFF77FC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CBB303-55FE-43C7-A8AB-EAF7E011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1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3034C-203C-41AC-BE08-3F1BFCBE8D28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B91BA3-8DF2-4915-8486-0BA2F2467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twDfasPGQ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1E9FE-FAB3-422D-86D6-04F6FA358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184130" cy="2387600"/>
          </a:xfrm>
        </p:spPr>
        <p:txBody>
          <a:bodyPr/>
          <a:lstStyle/>
          <a:p>
            <a:r>
              <a:rPr kumimoji="1" lang="ja-JP" altLang="en-US" sz="4000" dirty="0"/>
              <a:t>情報システム論</a:t>
            </a:r>
            <a:br>
              <a:rPr kumimoji="1" lang="en-US" altLang="ja-JP" dirty="0"/>
            </a:br>
            <a:r>
              <a:rPr lang="ja-JP" altLang="en-US" dirty="0"/>
              <a:t>工業生産・物流分野の</a:t>
            </a:r>
            <a:br>
              <a:rPr lang="en-US" altLang="ja-JP" dirty="0"/>
            </a:br>
            <a:r>
              <a:rPr lang="ja-JP" altLang="en-US" dirty="0"/>
              <a:t>情報システム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D9556-B04E-4AFF-AC65-C6EF6A156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明治大学　山之口洋（野口喜洋）</a:t>
            </a:r>
          </a:p>
        </p:txBody>
      </p:sp>
    </p:spTree>
    <p:extLst>
      <p:ext uri="{BB962C8B-B14F-4D97-AF65-F5344CB8AC3E}">
        <p14:creationId xmlns:p14="http://schemas.microsoft.com/office/powerpoint/2010/main" val="76898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技術・技能・技芸の伝承</a:t>
            </a:r>
            <a:endParaRPr lang="en-US" altLang="ja-JP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ja-JP" altLang="en-US" dirty="0"/>
              <a:t>廃棄物選別システムを例に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8536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C0568-0D42-4B71-ADEA-487BEBA3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人間と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による協同作業の意味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770B2C-C976-4B89-89CE-9DAFA8A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側面がある</a:t>
            </a:r>
            <a:endParaRPr kumimoji="1" lang="en-US" altLang="ja-JP" dirty="0"/>
          </a:p>
          <a:p>
            <a:r>
              <a:rPr kumimoji="1" lang="ja-JP" altLang="en-US" dirty="0"/>
              <a:t>作業の効率化・省力化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に仕事が奪われる？」</a:t>
            </a:r>
            <a:endParaRPr kumimoji="1" lang="en-US" altLang="ja-JP" dirty="0"/>
          </a:p>
          <a:p>
            <a:r>
              <a:rPr lang="en-US" altLang="ja-JP" dirty="0"/>
              <a:t>3K</a:t>
            </a:r>
            <a:r>
              <a:rPr lang="ja-JP" altLang="en-US" dirty="0"/>
              <a:t>労働（きつい、汚い、危険）からの解放</a:t>
            </a:r>
            <a:endParaRPr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技術・技能・技芸の伝承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AI</a:t>
            </a:r>
            <a:r>
              <a:rPr lang="ja-JP" altLang="en-US" dirty="0"/>
              <a:t>は人間の作業を真似ることでやり方を学習</a:t>
            </a:r>
            <a:endParaRPr lang="en-US" altLang="ja-JP" dirty="0"/>
          </a:p>
          <a:p>
            <a:pPr lvl="1"/>
            <a:r>
              <a:rPr kumimoji="1" lang="ja-JP" altLang="en-US" dirty="0"/>
              <a:t>反対に、新人が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から作業を真似ることもできる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これは、技術や技能の伝承を支援するシステムと考えることができる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後継者不足や不在で、伝承が途絶え、熟練技術が失われることを防止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573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552F4-4661-4A74-B02C-62231946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廃棄物選別システム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41D209-95AD-42FC-8D23-03017F4A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4271" cy="435133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（株）シタラ興産</a:t>
            </a:r>
            <a:endParaRPr kumimoji="1" lang="en-US" altLang="ja-JP" dirty="0"/>
          </a:p>
          <a:p>
            <a:r>
              <a:rPr kumimoji="1" lang="ja-JP" altLang="en-US" dirty="0"/>
              <a:t>人手による選別が必要な部分が残る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取り除くべき「異物」を数量的に定義できない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従来：選別ラインに</a:t>
            </a:r>
            <a:r>
              <a:rPr kumimoji="1" lang="en-US" altLang="ja-JP" dirty="0"/>
              <a:t>20</a:t>
            </a:r>
            <a:r>
              <a:rPr kumimoji="1" lang="ja-JP" altLang="en-US" dirty="0"/>
              <a:t>名程度の作業者が並んで作業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熟練者は効率的に作業できる</a:t>
            </a:r>
            <a:endParaRPr kumimoji="1" lang="en-US" altLang="ja-JP" dirty="0"/>
          </a:p>
          <a:p>
            <a:r>
              <a:rPr lang="en-US" altLang="ja-JP" dirty="0"/>
              <a:t>AI</a:t>
            </a:r>
            <a:r>
              <a:rPr lang="ja-JP" altLang="en-US" dirty="0"/>
              <a:t>による選別システムを導入</a:t>
            </a:r>
            <a:endParaRPr lang="en-US" altLang="ja-JP" dirty="0"/>
          </a:p>
          <a:p>
            <a:pPr lvl="1"/>
            <a:r>
              <a:rPr kumimoji="1" lang="ja-JP" altLang="en-US" dirty="0"/>
              <a:t>全自動での作業は無理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協同作業による興味深い技術伝承のかたち</a:t>
            </a: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59A2937-0A8F-43D1-86D2-70885858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1154201"/>
            <a:ext cx="4361329" cy="50227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ABDE3B7-4EFC-4027-BF6D-9B5F35661D35}"/>
              </a:ext>
            </a:extLst>
          </p:cNvPr>
          <p:cNvSpPr/>
          <p:nvPr/>
        </p:nvSpPr>
        <p:spPr>
          <a:xfrm>
            <a:off x="9744635" y="3675528"/>
            <a:ext cx="1685365" cy="14253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53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552F4-4661-4A74-B02C-62231946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廃棄物選別システム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41D209-95AD-42FC-8D23-03017F4A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4271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選別システムの「学習」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カメラや各種センサでコンベア上の廃棄物を観察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人が「異物」と判断したもののデータを収集し、特徴量を学習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ロボットアームで選別し、作業者がそれをチェック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しだいに高精度の作業が可能に</a:t>
            </a:r>
            <a:endParaRPr kumimoji="1" lang="en-US" altLang="ja-JP" dirty="0"/>
          </a:p>
          <a:p>
            <a:r>
              <a:rPr lang="ja-JP" altLang="en-US" dirty="0"/>
              <a:t>新入作業者教育への応用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AI</a:t>
            </a:r>
            <a:r>
              <a:rPr kumimoji="1" lang="ja-JP" altLang="en-US" dirty="0"/>
              <a:t>の作業を見ながら、選別の「コツ」を学ぶ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情報システムを媒介にした、熟練者から新人への「技能の伝承」と考えられる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15FF8F-394C-40FF-AF7E-81B3D0DA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32" y="1135201"/>
            <a:ext cx="3706368" cy="24719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04D3A22-1BCE-4C73-A680-4373B5EB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32" y="3607129"/>
            <a:ext cx="3706368" cy="2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新しい物流のかたち</a:t>
            </a:r>
            <a:endParaRPr lang="en-US" altLang="ja-JP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ja-JP" altLang="en-US" dirty="0"/>
              <a:t>ドローン配送システム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590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C0568-0D42-4B71-ADEA-487BEBA3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ドローン物流システム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770B2C-C976-4B89-89CE-9DAFA8A3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6175" cy="4667250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最初に聞いた時は「？」と思った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たかがピザを空輸？　エネルギーの無駄じゃん？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だが宅配システムはもともと、エネルギーの無駄が多い</a:t>
            </a:r>
            <a:endParaRPr kumimoji="1" lang="en-US" altLang="ja-JP" dirty="0"/>
          </a:p>
          <a:p>
            <a:r>
              <a:rPr kumimoji="1" lang="ja-JP" altLang="en-US" dirty="0"/>
              <a:t>陸上交通路に関係なく配送可能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僻地や離島では効果大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主要交通路はトラックや列車で配送し、そこからドローンで分散</a:t>
            </a:r>
            <a:endParaRPr kumimoji="1" lang="en-US" altLang="ja-JP" dirty="0"/>
          </a:p>
          <a:p>
            <a:pPr lvl="2"/>
            <a:r>
              <a:rPr kumimoji="1" lang="ja-JP" altLang="en-US" b="1" dirty="0">
                <a:solidFill>
                  <a:srgbClr val="FF0000"/>
                </a:solidFill>
              </a:rPr>
              <a:t>ラスト</a:t>
            </a:r>
            <a:r>
              <a:rPr kumimoji="1" lang="en-US" altLang="ja-JP" b="1" dirty="0">
                <a:solidFill>
                  <a:srgbClr val="FF0000"/>
                </a:solidFill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</a:rPr>
              <a:t>マイル問題</a:t>
            </a:r>
            <a:r>
              <a:rPr kumimoji="1" lang="ja-JP" altLang="en-US" dirty="0"/>
              <a:t>の解決策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国情や地域特性にも左右される</a:t>
            </a:r>
            <a:endParaRPr kumimoji="1" lang="en-US" altLang="ja-JP" dirty="0"/>
          </a:p>
          <a:p>
            <a:r>
              <a:rPr kumimoji="1" lang="ja-JP" altLang="en-US" dirty="0"/>
              <a:t>緊急貨物には最適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移植臓器や輸血用血液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19A7D2-F4F5-45C7-A3F1-5BD440EF6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3702050"/>
            <a:ext cx="3019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9F11E-13DF-490D-B447-18120DFA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飛行船とドローンによる物流システム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CF547F-F4C6-463E-957D-9EBF2A73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kumimoji="1" lang="ja-JP" altLang="en-US" dirty="0"/>
              <a:t>米国</a:t>
            </a:r>
            <a:r>
              <a:rPr kumimoji="1" lang="en-US" altLang="ja-JP" dirty="0"/>
              <a:t>Amazon</a:t>
            </a:r>
            <a:r>
              <a:rPr kumimoji="1" lang="ja-JP" altLang="en-US" dirty="0"/>
              <a:t>が特許申請</a:t>
            </a:r>
            <a:endParaRPr kumimoji="1" lang="en-US" altLang="ja-JP" dirty="0"/>
          </a:p>
          <a:p>
            <a:r>
              <a:rPr kumimoji="1" lang="ja-JP" altLang="en-US" dirty="0"/>
              <a:t>飛行船＝空の倉庫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エネルギーをほぼ使わずに、大量の貨物を運搬できる</a:t>
            </a:r>
            <a:endParaRPr kumimoji="1" lang="en-US" altLang="ja-JP" dirty="0"/>
          </a:p>
          <a:p>
            <a:r>
              <a:rPr kumimoji="1" lang="ja-JP" altLang="en-US" dirty="0"/>
              <a:t>ドローン＝配送車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目的地にもよりの場所で、飛行船から飛び立つ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配達後は飛行船に戻る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2A76F67-C1DE-4AD1-8413-6332A2037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257800" cy="38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5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F89EA-D68E-4923-BDEC-D48782C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ディスカッション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B38EC-8201-4693-B6A8-B2A07D81A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31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altLang="ja-JP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3D</a:t>
            </a: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プリンターの新しい利用法を考えてください</a:t>
            </a: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404040"/>
                </a:solidFill>
                <a:latin typeface="Droid Sans Fallback"/>
                <a:cs typeface="Droid Sans Fallback"/>
              </a:rPr>
              <a:t>技術的可能性は問いません</a:t>
            </a:r>
            <a:endParaRPr lang="en-US" altLang="ja-JP" spc="5" dirty="0">
              <a:solidFill>
                <a:srgbClr val="404040"/>
              </a:solidFill>
              <a:latin typeface="Droid Sans Fallback"/>
              <a:cs typeface="Droid Sans Fallback"/>
            </a:endParaRPr>
          </a:p>
          <a:p>
            <a:pPr marL="469900" lvl="1">
              <a:lnSpc>
                <a:spcPct val="100000"/>
              </a:lnSpc>
              <a:spcBef>
                <a:spcPts val="900"/>
              </a:spcBef>
            </a:pPr>
            <a:r>
              <a:rPr lang="ja-JP" altLang="en-US" spc="5" dirty="0">
                <a:solidFill>
                  <a:srgbClr val="C00000"/>
                </a:solidFill>
                <a:latin typeface="Droid Sans Fallback"/>
                <a:cs typeface="Droid Sans Fallback"/>
              </a:rPr>
              <a:t>専攻学問、志望職業、趣味の領域から見つけてください</a:t>
            </a:r>
            <a:endParaRPr lang="en-US" altLang="ja-JP" spc="5" dirty="0">
              <a:solidFill>
                <a:srgbClr val="C00000"/>
              </a:solidFill>
              <a:latin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218811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73A8-AC21-47C2-9632-D620694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工業生産・物流分野の情報システム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FC0C1-3A9B-4DB5-BFEA-FC55E626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新しい工法（モノづくりの手法）</a:t>
            </a:r>
            <a:endParaRPr lang="en-US" altLang="ja-JP" dirty="0"/>
          </a:p>
          <a:p>
            <a:r>
              <a:rPr lang="ja-JP" altLang="en-US" dirty="0"/>
              <a:t>多品種少量生産、カスタムメイド</a:t>
            </a:r>
            <a:endParaRPr lang="en-US" altLang="ja-JP" dirty="0"/>
          </a:p>
          <a:p>
            <a:r>
              <a:rPr lang="ja-JP" altLang="en-US" dirty="0"/>
              <a:t>技術・技能・技芸の伝承</a:t>
            </a:r>
            <a:endParaRPr lang="en-US" altLang="ja-JP" dirty="0"/>
          </a:p>
          <a:p>
            <a:r>
              <a:rPr lang="ja-JP" altLang="en-US" dirty="0"/>
              <a:t>新しい物流のかたち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05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新しい工法</a:t>
            </a:r>
            <a:br>
              <a:rPr lang="en-US" altLang="ja-JP" dirty="0"/>
            </a:br>
            <a:r>
              <a:rPr lang="ja-JP" altLang="en-US" dirty="0"/>
              <a:t>（モノづくりの手法）</a:t>
            </a:r>
            <a:endParaRPr lang="en-US" altLang="ja-JP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3D</a:t>
            </a:r>
            <a:r>
              <a:rPr lang="ja-JP" altLang="en-US" dirty="0"/>
              <a:t>プリンタによる住宅建設システム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73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853FAA-C09F-49C5-93A2-FACB8BC7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住宅を丸ごと</a:t>
            </a:r>
            <a:r>
              <a:rPr kumimoji="1" lang="en-US" altLang="ja-JP" dirty="0"/>
              <a:t>3D</a:t>
            </a:r>
            <a:r>
              <a:rPr kumimoji="1" lang="ja-JP" altLang="en-US" dirty="0"/>
              <a:t>プリンターで「建設」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FE9BD6-34A8-45F5-9D29-D9252C720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8440" cy="466725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米国・南カリフォルニア大学が開発</a:t>
            </a:r>
            <a:endParaRPr kumimoji="1" lang="en-US" altLang="ja-JP" dirty="0"/>
          </a:p>
          <a:p>
            <a:r>
              <a:rPr kumimoji="1" lang="ja-JP" altLang="en-US" dirty="0"/>
              <a:t>コンター・クラフティング工法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コンクリート素材を少しずつ積み上げながら建てる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部品を組み合わせるのでは不可能な造形も可能</a:t>
            </a:r>
            <a:endParaRPr kumimoji="1" lang="en-US" altLang="ja-JP" dirty="0"/>
          </a:p>
          <a:p>
            <a:r>
              <a:rPr kumimoji="1" lang="ja-JP" altLang="en-US" dirty="0"/>
              <a:t>安価な量産住宅に向く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コストの多くは人件費や工賃（工事期間に比例）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多品種少量生産が可能な工法なのに矛盾も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6B1A18-9634-4B52-B0C3-FD359E6D4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48" y="1559858"/>
            <a:ext cx="4231052" cy="22613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A7AE05-AE9F-48EA-961D-29088BB67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48" y="3821205"/>
            <a:ext cx="4231052" cy="26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C6F95-129E-41D3-8E4D-C2099A2E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住宅を丸ごと</a:t>
            </a:r>
            <a:r>
              <a:rPr lang="en-US" altLang="ja-JP" dirty="0"/>
              <a:t>3D</a:t>
            </a:r>
            <a:r>
              <a:rPr lang="ja-JP" altLang="en-US" dirty="0"/>
              <a:t>プリンターで「建設」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A9622-553E-4F9C-B16E-828460F9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ロシア</a:t>
            </a:r>
            <a:r>
              <a:rPr kumimoji="1" lang="en-US" altLang="ja-JP" dirty="0" err="1"/>
              <a:t>Apis</a:t>
            </a:r>
            <a:r>
              <a:rPr kumimoji="1" lang="en-US" altLang="ja-JP" dirty="0"/>
              <a:t> Cor</a:t>
            </a:r>
            <a:r>
              <a:rPr kumimoji="1" lang="ja-JP" altLang="en-US" dirty="0"/>
              <a:t>社</a:t>
            </a:r>
            <a:endParaRPr kumimoji="1" lang="en-US" altLang="ja-JP" dirty="0"/>
          </a:p>
          <a:p>
            <a:r>
              <a:rPr kumimoji="1" lang="ja-JP" altLang="en-US" dirty="0"/>
              <a:t>極寒のロシアでも快適にすごせる住宅を</a:t>
            </a:r>
            <a:r>
              <a:rPr kumimoji="1" lang="en-US" altLang="ja-JP" dirty="0"/>
              <a:t>……</a:t>
            </a:r>
          </a:p>
          <a:p>
            <a:pPr lvl="1"/>
            <a:r>
              <a:rPr kumimoji="1" lang="ja-JP" altLang="en-US" dirty="0"/>
              <a:t>速く：</a:t>
            </a:r>
            <a:r>
              <a:rPr kumimoji="1" lang="en-US" altLang="ja-JP" dirty="0"/>
              <a:t>24</a:t>
            </a:r>
            <a:r>
              <a:rPr kumimoji="1" lang="ja-JP" altLang="en-US" dirty="0"/>
              <a:t>時間で工事完成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安く：</a:t>
            </a:r>
            <a:r>
              <a:rPr kumimoji="1" lang="en-US" altLang="ja-JP" dirty="0"/>
              <a:t>$10,134</a:t>
            </a:r>
            <a:r>
              <a:rPr kumimoji="1" lang="ja-JP" altLang="en-US" dirty="0"/>
              <a:t>（平米単価は約</a:t>
            </a:r>
            <a:r>
              <a:rPr kumimoji="1" lang="en-US" altLang="ja-JP" dirty="0"/>
              <a:t>60%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ja-JP" altLang="en-US" dirty="0"/>
              <a:t>極座標型</a:t>
            </a:r>
            <a:r>
              <a:rPr kumimoji="1" lang="en-US" altLang="ja-JP" dirty="0"/>
              <a:t>3D</a:t>
            </a:r>
            <a:r>
              <a:rPr kumimoji="1" lang="ja-JP" altLang="en-US" dirty="0"/>
              <a:t>プリンタ</a:t>
            </a:r>
            <a:endParaRPr kumimoji="1" lang="en-US" altLang="ja-JP" dirty="0"/>
          </a:p>
          <a:p>
            <a:pPr lvl="1"/>
            <a:r>
              <a:rPr lang="ja-JP" altLang="en-US" dirty="0"/>
              <a:t>重量</a:t>
            </a:r>
            <a:r>
              <a:rPr lang="en-US" altLang="ja-JP" dirty="0"/>
              <a:t>2</a:t>
            </a:r>
            <a:r>
              <a:rPr lang="ja-JP" altLang="en-US" dirty="0"/>
              <a:t>トン。分解して</a:t>
            </a:r>
            <a:r>
              <a:rPr lang="en-US" altLang="ja-JP" dirty="0"/>
              <a:t>2</a:t>
            </a:r>
            <a:r>
              <a:rPr lang="ja-JP" altLang="en-US" dirty="0"/>
              <a:t>名で運搬可能</a:t>
            </a:r>
            <a:endParaRPr lang="en-US" altLang="ja-JP" dirty="0"/>
          </a:p>
          <a:p>
            <a:pPr lvl="1"/>
            <a:r>
              <a:rPr lang="ja-JP" altLang="en-US" dirty="0"/>
              <a:t>最大</a:t>
            </a:r>
            <a:r>
              <a:rPr lang="en-US" altLang="ja-JP" dirty="0"/>
              <a:t>132</a:t>
            </a:r>
            <a:r>
              <a:rPr lang="ja-JP" altLang="en-US" dirty="0"/>
              <a:t>㎡の円形住宅が建築できる</a:t>
            </a:r>
            <a:endParaRPr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5" name="オンライン メディア 4">
            <a:hlinkClick r:id="" action="ppaction://media"/>
            <a:extLst>
              <a:ext uri="{FF2B5EF4-FFF2-40B4-BE49-F238E27FC236}">
                <a16:creationId xmlns:a16="http://schemas.microsoft.com/office/drawing/2014/main" id="{B13FF224-7E2F-4013-8E69-66962F3E0D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3535362"/>
            <a:ext cx="5257800" cy="29575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687B221-A157-4CB7-A4FA-5B81AEA45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3" y="1345079"/>
            <a:ext cx="3823447" cy="21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C6F95-129E-41D3-8E4D-C2099A2E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4D</a:t>
            </a:r>
            <a:r>
              <a:rPr lang="ja-JP" altLang="en-US" dirty="0"/>
              <a:t>プリント技術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A9622-553E-4F9C-B16E-828460F9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マサチューセッツ工科大学（</a:t>
            </a:r>
            <a:r>
              <a:rPr lang="en-US" altLang="ja-JP" dirty="0"/>
              <a:t>MIT</a:t>
            </a:r>
            <a:r>
              <a:rPr lang="ja-JP" altLang="en-US" dirty="0"/>
              <a:t>）、</a:t>
            </a:r>
            <a:r>
              <a:rPr lang="en-US" altLang="ja-JP" dirty="0"/>
              <a:t>2013-</a:t>
            </a:r>
            <a:endParaRPr kumimoji="1" lang="en-US" altLang="ja-JP" dirty="0"/>
          </a:p>
          <a:p>
            <a:r>
              <a:rPr kumimoji="1" lang="en-US" altLang="ja-JP" dirty="0"/>
              <a:t>3D</a:t>
            </a:r>
            <a:r>
              <a:rPr kumimoji="1" lang="ja-JP" altLang="en-US" dirty="0"/>
              <a:t>プリンターで出力した物体が、自動的に変形して「自分を組み立てる」技術</a:t>
            </a:r>
            <a:endParaRPr kumimoji="1" lang="en-US" altLang="ja-JP" dirty="0"/>
          </a:p>
          <a:p>
            <a:r>
              <a:rPr kumimoji="1" lang="ja-JP" altLang="en-US" dirty="0"/>
              <a:t>熱に反応し、あらかじめ決めた順序でパーツが折れ曲がる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日本の「オリガミ」からヒント</a:t>
            </a:r>
            <a:endParaRPr kumimoji="1" lang="en-US" altLang="ja-JP" dirty="0"/>
          </a:p>
          <a:p>
            <a:pPr lvl="1"/>
            <a:r>
              <a:rPr lang="ja-JP" altLang="en-US" dirty="0"/>
              <a:t>特殊な素材と、普通の</a:t>
            </a:r>
            <a:r>
              <a:rPr lang="en-US" altLang="ja-JP" dirty="0"/>
              <a:t>3D</a:t>
            </a:r>
            <a:r>
              <a:rPr lang="ja-JP" altLang="en-US" dirty="0"/>
              <a:t>プリンターで出力可能</a:t>
            </a:r>
            <a:endParaRPr lang="en-US" altLang="ja-JP" dirty="0"/>
          </a:p>
          <a:p>
            <a:pPr lvl="1"/>
            <a:r>
              <a:rPr lang="ja-JP" altLang="en-US" dirty="0"/>
              <a:t>フラットに出力し、自動的に組み上がれば、コストや時間を節約できる</a:t>
            </a:r>
            <a:endParaRPr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310AB0-5C76-42FA-98B6-FB9A1279F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607220"/>
            <a:ext cx="5257801" cy="29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192F-7A19-47B1-97F2-94F85CC88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多品種少量生産、カスタムメイド</a:t>
            </a:r>
            <a:endParaRPr lang="en-US" altLang="ja-JP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1A4561-719C-400A-BFD8-CD40F81D4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altLang="ja-JP" dirty="0"/>
              <a:t>ZOZOSUIT</a:t>
            </a:r>
          </a:p>
        </p:txBody>
      </p:sp>
    </p:spTree>
    <p:extLst>
      <p:ext uri="{BB962C8B-B14F-4D97-AF65-F5344CB8AC3E}">
        <p14:creationId xmlns:p14="http://schemas.microsoft.com/office/powerpoint/2010/main" val="101556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C6F95-129E-41D3-8E4D-C2099A2E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ZOZOSUIT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A9622-553E-4F9C-B16E-828460F9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ショッピングサイト</a:t>
            </a:r>
            <a:r>
              <a:rPr lang="en-US" altLang="ja-JP" dirty="0"/>
              <a:t>ZOZOTOWN</a:t>
            </a:r>
            <a:r>
              <a:rPr lang="ja-JP" altLang="en-US" dirty="0"/>
              <a:t>による、スマホ採寸システム</a:t>
            </a:r>
            <a:endParaRPr lang="en-US" altLang="ja-JP" dirty="0"/>
          </a:p>
          <a:p>
            <a:r>
              <a:rPr lang="ja-JP" altLang="en-US" dirty="0"/>
              <a:t>ユーザが自分で身体の各部を採寸できる</a:t>
            </a:r>
            <a:endParaRPr lang="en-US" altLang="ja-JP" dirty="0"/>
          </a:p>
          <a:p>
            <a:r>
              <a:rPr lang="ja-JP" altLang="en-US" dirty="0"/>
              <a:t>「着てみられない」という</a:t>
            </a:r>
            <a:r>
              <a:rPr lang="en-US" altLang="ja-JP" dirty="0"/>
              <a:t>Web</a:t>
            </a:r>
            <a:r>
              <a:rPr lang="ja-JP" altLang="en-US" dirty="0"/>
              <a:t>ショッピングの欠点をほぼ解消</a:t>
            </a:r>
            <a:endParaRPr lang="en-US" altLang="ja-JP" dirty="0"/>
          </a:p>
          <a:p>
            <a:r>
              <a:rPr lang="ja-JP" altLang="en-US" dirty="0"/>
              <a:t>身体サイズのビッグデータは他のビジネスにも貴重</a:t>
            </a:r>
            <a:endParaRPr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1F3E17D-927C-4F3C-B4CE-BA80C1431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404625"/>
            <a:ext cx="4940300" cy="30416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F11E5F-B715-48C7-AEA3-63BB27EC3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3429000"/>
            <a:ext cx="4940300" cy="31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C6F95-129E-41D3-8E4D-C2099A2E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ZOZOSUIT</a:t>
            </a:r>
            <a:r>
              <a:rPr lang="ja-JP" altLang="en-US" dirty="0"/>
              <a:t>改良の歴史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A9622-553E-4F9C-B16E-828460F9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ja-JP" altLang="en-US" dirty="0"/>
              <a:t>センサー内蔵方式の</a:t>
            </a:r>
            <a:r>
              <a:rPr lang="en-US" altLang="ja-JP" dirty="0"/>
              <a:t>v.1.0</a:t>
            </a:r>
            <a:r>
              <a:rPr lang="ja-JP" altLang="en-US" dirty="0"/>
              <a:t>を発表</a:t>
            </a:r>
            <a:r>
              <a:rPr lang="en-US" altLang="ja-JP" dirty="0"/>
              <a:t>(2017)</a:t>
            </a:r>
          </a:p>
          <a:p>
            <a:r>
              <a:rPr lang="ja-JP" altLang="en-US" dirty="0"/>
              <a:t>計測精度が意外に出ないという欠陥が発覚</a:t>
            </a:r>
            <a:endParaRPr lang="en-US" altLang="ja-JP" dirty="0"/>
          </a:p>
          <a:p>
            <a:r>
              <a:rPr lang="ja-JP" altLang="en-US" dirty="0"/>
              <a:t>新アイデアを公募</a:t>
            </a:r>
            <a:endParaRPr lang="en-US" altLang="ja-JP" dirty="0"/>
          </a:p>
          <a:p>
            <a:pPr lvl="1"/>
            <a:r>
              <a:rPr lang="ja-JP" altLang="en-US" dirty="0"/>
              <a:t>匿名の研究者</a:t>
            </a:r>
            <a:r>
              <a:rPr lang="en-US" altLang="ja-JP" dirty="0"/>
              <a:t>3</a:t>
            </a:r>
            <a:r>
              <a:rPr lang="ja-JP" altLang="en-US" dirty="0"/>
              <a:t>名による手法を</a:t>
            </a:r>
            <a:r>
              <a:rPr lang="en-US" altLang="ja-JP" dirty="0"/>
              <a:t>3</a:t>
            </a:r>
            <a:r>
              <a:rPr lang="ja-JP" altLang="en-US" dirty="0"/>
              <a:t>億円で買い取り</a:t>
            </a:r>
            <a:endParaRPr lang="en-US" altLang="ja-JP" dirty="0"/>
          </a:p>
          <a:p>
            <a:r>
              <a:rPr lang="ja-JP" altLang="en-US" dirty="0"/>
              <a:t>水玉模様とスマホによる</a:t>
            </a:r>
            <a:r>
              <a:rPr lang="en-US" altLang="ja-JP" dirty="0"/>
              <a:t>v.2.0</a:t>
            </a:r>
            <a:r>
              <a:rPr lang="ja-JP" altLang="en-US" dirty="0"/>
              <a:t>を発表</a:t>
            </a:r>
            <a:r>
              <a:rPr lang="en-US" altLang="ja-JP" dirty="0"/>
              <a:t>(2018)</a:t>
            </a:r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626FEB7-B54F-4481-A885-75DAED87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5" y="1027906"/>
            <a:ext cx="3875895" cy="27641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411829D-FF4B-4C2C-893A-17E229A50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35" y="3792071"/>
            <a:ext cx="2302032" cy="27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834</Words>
  <Application>Microsoft Office PowerPoint</Application>
  <PresentationFormat>ワイド画面</PresentationFormat>
  <Paragraphs>99</Paragraphs>
  <Slides>17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Droid Sans Fallback</vt:lpstr>
      <vt:lpstr>游ゴシック</vt:lpstr>
      <vt:lpstr>游ゴシック Light</vt:lpstr>
      <vt:lpstr>Arial</vt:lpstr>
      <vt:lpstr>Calibri</vt:lpstr>
      <vt:lpstr>Calibri Light</vt:lpstr>
      <vt:lpstr>Trebuchet MS</vt:lpstr>
      <vt:lpstr>Wingdings 3</vt:lpstr>
      <vt:lpstr>Office テーマ</vt:lpstr>
      <vt:lpstr>ファセット</vt:lpstr>
      <vt:lpstr>レトロスペクト</vt:lpstr>
      <vt:lpstr>情報システム論 工業生産・物流分野の 情報システム</vt:lpstr>
      <vt:lpstr>工業生産・物流分野の情報システム</vt:lpstr>
      <vt:lpstr>新しい工法 （モノづくりの手法）</vt:lpstr>
      <vt:lpstr>住宅を丸ごと3Dプリンターで「建設」</vt:lpstr>
      <vt:lpstr>住宅を丸ごと3Dプリンターで「建設」</vt:lpstr>
      <vt:lpstr>4Dプリント技術</vt:lpstr>
      <vt:lpstr>多品種少量生産、カスタムメイド</vt:lpstr>
      <vt:lpstr>ZOZOSUIT</vt:lpstr>
      <vt:lpstr>ZOZOSUIT改良の歴史</vt:lpstr>
      <vt:lpstr>技術・技能・技芸の伝承</vt:lpstr>
      <vt:lpstr>人間とAIによる協同作業の意味</vt:lpstr>
      <vt:lpstr>廃棄物選別システム</vt:lpstr>
      <vt:lpstr>廃棄物選別システム</vt:lpstr>
      <vt:lpstr>新しい物流のかたち</vt:lpstr>
      <vt:lpstr>ドローン物流システム</vt:lpstr>
      <vt:lpstr>飛行船とドローンによる物流システム</vt:lpstr>
      <vt:lpstr>ディスカッション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情報システム論 教育分野の情報システム</dc:title>
  <dc:creator>山之口 洋</dc:creator>
  <cp:lastModifiedBy>洋 山之口</cp:lastModifiedBy>
  <cp:revision>140</cp:revision>
  <dcterms:created xsi:type="dcterms:W3CDTF">2018-04-14T06:33:55Z</dcterms:created>
  <dcterms:modified xsi:type="dcterms:W3CDTF">2020-07-01T03:13:14Z</dcterms:modified>
</cp:coreProperties>
</file>