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7" r:id="rId3"/>
  </p:sldMasterIdLst>
  <p:notesMasterIdLst>
    <p:notesMasterId r:id="rId24"/>
  </p:notesMasterIdLst>
  <p:sldIdLst>
    <p:sldId id="364" r:id="rId4"/>
    <p:sldId id="365" r:id="rId5"/>
    <p:sldId id="367" r:id="rId6"/>
    <p:sldId id="413" r:id="rId7"/>
    <p:sldId id="409" r:id="rId8"/>
    <p:sldId id="416" r:id="rId9"/>
    <p:sldId id="420" r:id="rId10"/>
    <p:sldId id="417" r:id="rId11"/>
    <p:sldId id="418" r:id="rId12"/>
    <p:sldId id="410" r:id="rId13"/>
    <p:sldId id="421" r:id="rId14"/>
    <p:sldId id="423" r:id="rId15"/>
    <p:sldId id="419" r:id="rId16"/>
    <p:sldId id="422" r:id="rId17"/>
    <p:sldId id="415" r:id="rId18"/>
    <p:sldId id="414" r:id="rId19"/>
    <p:sldId id="426" r:id="rId20"/>
    <p:sldId id="412" r:id="rId21"/>
    <p:sldId id="424" r:id="rId22"/>
    <p:sldId id="425"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0"/>
    <a:srgbClr val="C0FF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78" autoAdjust="0"/>
    <p:restoredTop sz="94660"/>
  </p:normalViewPr>
  <p:slideViewPr>
    <p:cSldViewPr snapToGrid="0">
      <p:cViewPr varScale="1">
        <p:scale>
          <a:sx n="79" d="100"/>
          <a:sy n="79" d="100"/>
        </p:scale>
        <p:origin x="120" y="28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F89F61-D0A2-4501-8E06-779A17F018FE}" type="datetimeFigureOut">
              <a:rPr kumimoji="1" lang="ja-JP" altLang="en-US" smtClean="0"/>
              <a:t>2020/5/15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78C5EB-BFC8-4C84-B9EE-10E1A8C971DD}" type="slidenum">
              <a:rPr kumimoji="1" lang="ja-JP" altLang="en-US" smtClean="0"/>
              <a:t>‹#›</a:t>
            </a:fld>
            <a:endParaRPr kumimoji="1" lang="ja-JP" altLang="en-US"/>
          </a:p>
        </p:txBody>
      </p:sp>
    </p:spTree>
    <p:extLst>
      <p:ext uri="{BB962C8B-B14F-4D97-AF65-F5344CB8AC3E}">
        <p14:creationId xmlns:p14="http://schemas.microsoft.com/office/powerpoint/2010/main" val="1540311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C56925-56C2-43AB-A721-9AA7026927A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53A0EB2-17DB-436D-811C-2841F4C2E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FACC2A8-8F0E-45A6-962F-5DD6CF5CD5B7}"/>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フッター プレースホルダー 4">
            <a:extLst>
              <a:ext uri="{FF2B5EF4-FFF2-40B4-BE49-F238E27FC236}">
                <a16:creationId xmlns:a16="http://schemas.microsoft.com/office/drawing/2014/main" id="{237F1016-7BC5-4E84-A66F-490D63A66F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836E452-AA05-415A-8393-E83B31C94A7F}"/>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511390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860679-94AD-4613-90FF-641F2030017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0BEEE05-946D-4781-BFE7-994BD2E8A5D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13D72A8-12E2-4885-BAC4-737398E98949}"/>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フッター プレースホルダー 4">
            <a:extLst>
              <a:ext uri="{FF2B5EF4-FFF2-40B4-BE49-F238E27FC236}">
                <a16:creationId xmlns:a16="http://schemas.microsoft.com/office/drawing/2014/main" id="{FD8EE71D-84B0-499D-A705-22007636DF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49C91A-4EB5-4B34-A012-792DC48B2C2D}"/>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51636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85D7B8A-40A6-4DF6-8079-180DB1107A3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50A3CCF-3B6B-4B79-93FB-4E8487B341E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C03122-EBD8-4612-AC52-C0FD211FF850}"/>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フッター プレースホルダー 4">
            <a:extLst>
              <a:ext uri="{FF2B5EF4-FFF2-40B4-BE49-F238E27FC236}">
                <a16:creationId xmlns:a16="http://schemas.microsoft.com/office/drawing/2014/main" id="{04962887-E1D4-4041-AC0A-5B377EB098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81EB070-DE5C-4F95-AE4E-DD69D0BC257C}"/>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222020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530990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939753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71376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680358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99190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47437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425405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177945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49D849-5E2D-4068-9231-B434F975E41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000E6E6-DFFC-4488-B5B3-C71CDF94D1A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3577F5-00FD-47C7-B38C-F60202BEE708}"/>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フッター プレースホルダー 4">
            <a:extLst>
              <a:ext uri="{FF2B5EF4-FFF2-40B4-BE49-F238E27FC236}">
                <a16:creationId xmlns:a16="http://schemas.microsoft.com/office/drawing/2014/main" id="{84265B49-7423-4674-A2FB-5918EC20AB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D7734C-CEF0-484A-884A-D2421B2277D1}"/>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246812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133681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691736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106903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6162209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665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5078206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8765410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5079907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7434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614377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8B159-10AA-453F-9267-5B10ED5CEC6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CB762B3-4E25-4BA3-A674-8898C4B5B4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DDC068-2097-4B15-93C1-B25D2D3209BD}"/>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フッター プレースホルダー 4">
            <a:extLst>
              <a:ext uri="{FF2B5EF4-FFF2-40B4-BE49-F238E27FC236}">
                <a16:creationId xmlns:a16="http://schemas.microsoft.com/office/drawing/2014/main" id="{3A32E7BF-864D-4170-8F46-C10B92F702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0C99F4-15CB-4935-AA1C-E2635179AAD5}"/>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0461365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028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9978702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604573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2432553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9191250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2B3034C-203C-41AC-BE08-3F1BFCBE8D28}" type="datetimeFigureOut">
              <a:rPr kumimoji="1" lang="ja-JP" altLang="en-US" smtClean="0"/>
              <a:t>2020/5/15</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9458321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7392017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9749107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78871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40F0B5-F167-48F1-B609-D0685267B8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09482F-0614-48B5-B015-24B2694F464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96EB173-14BE-4602-A3D9-4D7FDE2C956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888CB5D-4360-4CBB-940D-766E72D2E8BF}"/>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フッター プレースホルダー 5">
            <a:extLst>
              <a:ext uri="{FF2B5EF4-FFF2-40B4-BE49-F238E27FC236}">
                <a16:creationId xmlns:a16="http://schemas.microsoft.com/office/drawing/2014/main" id="{95B88BCA-CB00-4EB4-90BE-31D9EA4FB3A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BD41B5-1BB3-45C5-AFAF-80ACFB819082}"/>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481619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912B55-A272-4597-AF5F-123DD645C6E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C63EC8-C04F-42C5-BE04-5B295E3E7A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79C243D-3524-4039-AA35-4ACA05F5C93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A873B9-48D9-4A0C-83E0-0CDF613990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FD22D66-1FDD-4F9E-97B4-635F2032B93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F5094ED-F7DE-4C1F-9C00-DC16B252A740}"/>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8" name="フッター プレースホルダー 7">
            <a:extLst>
              <a:ext uri="{FF2B5EF4-FFF2-40B4-BE49-F238E27FC236}">
                <a16:creationId xmlns:a16="http://schemas.microsoft.com/office/drawing/2014/main" id="{DB287E91-4694-411E-A95B-4893F4E1545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5DC41AC-D3F9-4FE7-A75A-3AC05DAAE6B6}"/>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07661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9C67CF-38B4-47B3-935E-B093E10A8E9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9956C57-F15D-4A22-83E2-00A1F1EF9073}"/>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4" name="フッター プレースホルダー 3">
            <a:extLst>
              <a:ext uri="{FF2B5EF4-FFF2-40B4-BE49-F238E27FC236}">
                <a16:creationId xmlns:a16="http://schemas.microsoft.com/office/drawing/2014/main" id="{76573D0F-B8B2-4660-937A-2F533381E48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4BDCD9D-CD7E-4D43-8C62-F41CCD787961}"/>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561446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E5B96D-551D-4934-B6ED-50A81FAD7640}"/>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3" name="フッター プレースホルダー 2">
            <a:extLst>
              <a:ext uri="{FF2B5EF4-FFF2-40B4-BE49-F238E27FC236}">
                <a16:creationId xmlns:a16="http://schemas.microsoft.com/office/drawing/2014/main" id="{C81EF501-0F6F-4021-8F8D-74CAA785775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D359C49-E841-4865-BDEB-71CA8F709CB3}"/>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4685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076FEB-CD92-41B1-8932-4689ABA8F40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47F5FF5-D28D-4EC6-88DE-2DC3D6E526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BBF017A-A3DB-4219-84C9-A1DAC4364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9B495B-F2E0-4DC7-92E6-E7F4CF8B3182}"/>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フッター プレースホルダー 5">
            <a:extLst>
              <a:ext uri="{FF2B5EF4-FFF2-40B4-BE49-F238E27FC236}">
                <a16:creationId xmlns:a16="http://schemas.microsoft.com/office/drawing/2014/main" id="{A3815AAB-B20A-4492-83D3-7D71EC589BE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7D21C0E-98A7-4AC1-A228-9EFA8F6FB314}"/>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188254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D94169-A503-4484-9A09-40FC442F1E1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9D79A8F-1BB4-4601-992B-C3779F439D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022C437-B7F2-40C1-9030-FB31F3C790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5FC1415-BA4A-422D-9574-BAFD3A7EFBFD}"/>
              </a:ext>
            </a:extLst>
          </p:cNvPr>
          <p:cNvSpPr>
            <a:spLocks noGrp="1"/>
          </p:cNvSpPr>
          <p:nvPr>
            <p:ph type="dt" sz="half" idx="10"/>
          </p:nvPr>
        </p:nvSpPr>
        <p:spPr/>
        <p:txBody>
          <a:bodyPr/>
          <a:lstStyle/>
          <a:p>
            <a:fld id="{E2B3034C-203C-41AC-BE08-3F1BFCBE8D28}" type="datetimeFigureOut">
              <a:rPr kumimoji="1" lang="ja-JP" altLang="en-US" smtClean="0"/>
              <a:t>2020/5/15</a:t>
            </a:fld>
            <a:endParaRPr kumimoji="1" lang="ja-JP" altLang="en-US"/>
          </a:p>
        </p:txBody>
      </p:sp>
      <p:sp>
        <p:nvSpPr>
          <p:cNvPr id="6" name="フッター プレースホルダー 5">
            <a:extLst>
              <a:ext uri="{FF2B5EF4-FFF2-40B4-BE49-F238E27FC236}">
                <a16:creationId xmlns:a16="http://schemas.microsoft.com/office/drawing/2014/main" id="{D41F4A75-DA1F-4CFE-86DB-E73A985CA4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51EA75E-4228-43D1-AC4E-C7B33B54F092}"/>
              </a:ext>
            </a:extLst>
          </p:cNvPr>
          <p:cNvSpPr>
            <a:spLocks noGrp="1"/>
          </p:cNvSpPr>
          <p:nvPr>
            <p:ph type="sldNum" sz="quarter" idx="12"/>
          </p:nvPr>
        </p:nvSpPr>
        <p:spPr/>
        <p:txBody>
          <a:body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356789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15C948B-C233-4CB5-A447-EA1EF2AAA4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86C5D7F-6DBF-43EF-AE87-D84F9F629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D5602E-8978-4A5A-8B61-88844A5BB9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3034C-203C-41AC-BE08-3F1BFCBE8D28}" type="datetimeFigureOut">
              <a:rPr kumimoji="1" lang="ja-JP" altLang="en-US" smtClean="0"/>
              <a:t>2020/5/15</a:t>
            </a:fld>
            <a:endParaRPr kumimoji="1" lang="ja-JP" altLang="en-US"/>
          </a:p>
        </p:txBody>
      </p:sp>
      <p:sp>
        <p:nvSpPr>
          <p:cNvPr id="5" name="フッター プレースホルダー 4">
            <a:extLst>
              <a:ext uri="{FF2B5EF4-FFF2-40B4-BE49-F238E27FC236}">
                <a16:creationId xmlns:a16="http://schemas.microsoft.com/office/drawing/2014/main" id="{EE73F620-C818-48B6-B113-FDCFF77FCE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0CBB303-55FE-43C7-A8AB-EAF7E01163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25264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B91BA3-8DF2-4915-8486-0BA2F24674F7}" type="slidenum">
              <a:rPr kumimoji="1" lang="ja-JP" altLang="en-US" smtClean="0"/>
              <a:t>‹#›</a:t>
            </a:fld>
            <a:endParaRPr kumimoji="1" lang="ja-JP" altLang="en-US"/>
          </a:p>
        </p:txBody>
      </p:sp>
    </p:spTree>
    <p:extLst>
      <p:ext uri="{BB962C8B-B14F-4D97-AF65-F5344CB8AC3E}">
        <p14:creationId xmlns:p14="http://schemas.microsoft.com/office/powerpoint/2010/main" val="3234336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2B3034C-203C-41AC-BE08-3F1BFCBE8D28}" type="datetimeFigureOut">
              <a:rPr kumimoji="1" lang="ja-JP" altLang="en-US" smtClean="0"/>
              <a:t>2020/5/15</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9B91BA3-8DF2-4915-8486-0BA2F24674F7}"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026666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https://www.youtube.com/embed/hQY4ZkFOV44"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pmoUU4M4xkc" TargetMode="External"/><Relationship Id="rId1" Type="http://schemas.openxmlformats.org/officeDocument/2006/relationships/video" Target="https://www.youtube.com/embed/THk92rev1VA" TargetMode="Externa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video" Target="https://www.youtube.com/embed/rdRZMGcA4zs" TargetMode="External"/><Relationship Id="rId5" Type="http://schemas.openxmlformats.org/officeDocument/2006/relationships/image" Target="../media/image4.png"/><Relationship Id="rId4" Type="http://schemas.openxmlformats.org/officeDocument/2006/relationships/image" Target="../media/image7.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https://www.youtube.com/embed/QDppJ9NWta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https://www.youtube.com/embed/jL4briNGxn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qTblKJjTadQ?feature=oemb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https://www.youtube.com/embed/ublntnIBJ8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FFC0"/>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E1E9FE-FAB3-422D-86D6-04F6FA358033}"/>
              </a:ext>
            </a:extLst>
          </p:cNvPr>
          <p:cNvSpPr>
            <a:spLocks noGrp="1"/>
          </p:cNvSpPr>
          <p:nvPr>
            <p:ph type="ctrTitle"/>
          </p:nvPr>
        </p:nvSpPr>
        <p:spPr>
          <a:xfrm>
            <a:off x="914400" y="1122363"/>
            <a:ext cx="10184130" cy="2387600"/>
          </a:xfrm>
        </p:spPr>
        <p:txBody>
          <a:bodyPr>
            <a:normAutofit/>
          </a:bodyPr>
          <a:lstStyle/>
          <a:p>
            <a:r>
              <a:rPr kumimoji="1" lang="ja-JP" altLang="en-US" sz="4000" dirty="0"/>
              <a:t>情報システム論</a:t>
            </a:r>
            <a:br>
              <a:rPr kumimoji="1" lang="en-US" altLang="ja-JP" dirty="0"/>
            </a:br>
            <a:r>
              <a:rPr lang="ja-JP" altLang="en-US" dirty="0"/>
              <a:t>仮想現実</a:t>
            </a:r>
            <a:r>
              <a:rPr lang="en-US" altLang="ja-JP" dirty="0"/>
              <a:t>(VR) </a:t>
            </a:r>
            <a:r>
              <a:rPr lang="ja-JP" altLang="en-US" dirty="0"/>
              <a:t>・エンターテインメント分野の情報システム</a:t>
            </a:r>
            <a:endParaRPr kumimoji="1" lang="ja-JP" altLang="en-US" dirty="0"/>
          </a:p>
        </p:txBody>
      </p:sp>
      <p:sp>
        <p:nvSpPr>
          <p:cNvPr id="3" name="字幕 2">
            <a:extLst>
              <a:ext uri="{FF2B5EF4-FFF2-40B4-BE49-F238E27FC236}">
                <a16:creationId xmlns:a16="http://schemas.microsoft.com/office/drawing/2014/main" id="{0C4D9556-B04E-4AFF-AC65-C6EF6A1569EA}"/>
              </a:ext>
            </a:extLst>
          </p:cNvPr>
          <p:cNvSpPr>
            <a:spLocks noGrp="1"/>
          </p:cNvSpPr>
          <p:nvPr>
            <p:ph type="subTitle" idx="1"/>
          </p:nvPr>
        </p:nvSpPr>
        <p:spPr/>
        <p:txBody>
          <a:bodyPr/>
          <a:lstStyle/>
          <a:p>
            <a:r>
              <a:rPr lang="ja-JP" altLang="en-US" dirty="0"/>
              <a:t>明治大学　山之口洋（野口喜洋）</a:t>
            </a:r>
          </a:p>
        </p:txBody>
      </p:sp>
    </p:spTree>
    <p:extLst>
      <p:ext uri="{BB962C8B-B14F-4D97-AF65-F5344CB8AC3E}">
        <p14:creationId xmlns:p14="http://schemas.microsoft.com/office/powerpoint/2010/main" val="768983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0"/>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E3192F-7A19-47B1-97F2-94F85CC8823A}"/>
              </a:ext>
            </a:extLst>
          </p:cNvPr>
          <p:cNvSpPr>
            <a:spLocks noGrp="1"/>
          </p:cNvSpPr>
          <p:nvPr>
            <p:ph type="ctrTitle"/>
          </p:nvPr>
        </p:nvSpPr>
        <p:spPr/>
        <p:txBody>
          <a:bodyPr/>
          <a:lstStyle/>
          <a:p>
            <a:r>
              <a:rPr lang="en-US" altLang="ja-JP" dirty="0"/>
              <a:t>VR</a:t>
            </a:r>
            <a:r>
              <a:rPr lang="ja-JP" altLang="en-US" dirty="0"/>
              <a:t>によるゲーム、エンターテインメント</a:t>
            </a:r>
          </a:p>
        </p:txBody>
      </p:sp>
      <p:sp>
        <p:nvSpPr>
          <p:cNvPr id="3" name="字幕 2">
            <a:extLst>
              <a:ext uri="{FF2B5EF4-FFF2-40B4-BE49-F238E27FC236}">
                <a16:creationId xmlns:a16="http://schemas.microsoft.com/office/drawing/2014/main" id="{411A4561-719C-400A-BFD8-CD40F81D4F33}"/>
              </a:ext>
            </a:extLst>
          </p:cNvPr>
          <p:cNvSpPr>
            <a:spLocks noGrp="1"/>
          </p:cNvSpPr>
          <p:nvPr>
            <p:ph type="subTitle" idx="1"/>
          </p:nvPr>
        </p:nvSpPr>
        <p:spPr/>
        <p:txBody>
          <a:bodyPr/>
          <a:lstStyle/>
          <a:p>
            <a:r>
              <a:rPr kumimoji="1" lang="ja-JP" altLang="en-US" dirty="0"/>
              <a:t>セカンドライフから</a:t>
            </a:r>
            <a:r>
              <a:rPr kumimoji="1" lang="en-US" altLang="ja-JP" dirty="0"/>
              <a:t>VR Chat</a:t>
            </a:r>
            <a:r>
              <a:rPr kumimoji="1" lang="ja-JP" altLang="en-US" dirty="0"/>
              <a:t>へ</a:t>
            </a:r>
          </a:p>
        </p:txBody>
      </p:sp>
    </p:spTree>
    <p:extLst>
      <p:ext uri="{BB962C8B-B14F-4D97-AF65-F5344CB8AC3E}">
        <p14:creationId xmlns:p14="http://schemas.microsoft.com/office/powerpoint/2010/main" val="3545469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05B8DA-FB92-470B-97D5-4825DC244486}"/>
              </a:ext>
            </a:extLst>
          </p:cNvPr>
          <p:cNvSpPr>
            <a:spLocks noGrp="1"/>
          </p:cNvSpPr>
          <p:nvPr>
            <p:ph type="title"/>
          </p:nvPr>
        </p:nvSpPr>
        <p:spPr/>
        <p:txBody>
          <a:bodyPr/>
          <a:lstStyle/>
          <a:p>
            <a:r>
              <a:rPr kumimoji="1" lang="en-US" altLang="ja-JP" dirty="0"/>
              <a:t>Google Earth V</a:t>
            </a:r>
            <a:r>
              <a:rPr lang="en-US" altLang="ja-JP" dirty="0"/>
              <a:t>R</a:t>
            </a:r>
            <a:endParaRPr kumimoji="1" lang="ja-JP" altLang="en-US" dirty="0"/>
          </a:p>
        </p:txBody>
      </p:sp>
      <p:sp>
        <p:nvSpPr>
          <p:cNvPr id="3" name="コンテンツ プレースホルダー 2">
            <a:extLst>
              <a:ext uri="{FF2B5EF4-FFF2-40B4-BE49-F238E27FC236}">
                <a16:creationId xmlns:a16="http://schemas.microsoft.com/office/drawing/2014/main" id="{5154EBA8-E4F0-4D50-AE90-36C5C884A4A5}"/>
              </a:ext>
            </a:extLst>
          </p:cNvPr>
          <p:cNvSpPr>
            <a:spLocks noGrp="1"/>
          </p:cNvSpPr>
          <p:nvPr>
            <p:ph idx="1"/>
          </p:nvPr>
        </p:nvSpPr>
        <p:spPr>
          <a:xfrm>
            <a:off x="838200" y="1825625"/>
            <a:ext cx="5261113" cy="4351338"/>
          </a:xfrm>
        </p:spPr>
        <p:txBody>
          <a:bodyPr>
            <a:normAutofit lnSpcReduction="10000"/>
          </a:bodyPr>
          <a:lstStyle/>
          <a:p>
            <a:r>
              <a:rPr kumimoji="1" lang="en-US" altLang="ja-JP" dirty="0"/>
              <a:t>2017</a:t>
            </a:r>
            <a:r>
              <a:rPr kumimoji="1" lang="ja-JP" altLang="en-US" dirty="0"/>
              <a:t>年</a:t>
            </a:r>
            <a:r>
              <a:rPr kumimoji="1" lang="en-US" altLang="ja-JP" dirty="0"/>
              <a:t>11</a:t>
            </a:r>
            <a:r>
              <a:rPr kumimoji="1" lang="ja-JP" altLang="en-US" dirty="0"/>
              <a:t>月サービス開始</a:t>
            </a:r>
            <a:endParaRPr kumimoji="1" lang="en-US" altLang="ja-JP" dirty="0"/>
          </a:p>
          <a:p>
            <a:r>
              <a:rPr kumimoji="1" lang="ja-JP" altLang="en-US" dirty="0"/>
              <a:t>世界中どこにでも自分が行きたい場所に行ける</a:t>
            </a:r>
            <a:endParaRPr kumimoji="1" lang="en-US" altLang="ja-JP" dirty="0"/>
          </a:p>
          <a:p>
            <a:pPr lvl="1"/>
            <a:r>
              <a:rPr kumimoji="1" lang="ja-JP" altLang="en-US" dirty="0"/>
              <a:t>移動時間がほぼ</a:t>
            </a:r>
            <a:r>
              <a:rPr kumimoji="1" lang="en-US" altLang="ja-JP" dirty="0"/>
              <a:t>0</a:t>
            </a:r>
          </a:p>
          <a:p>
            <a:r>
              <a:rPr kumimoji="1" lang="ja-JP" altLang="en-US" dirty="0"/>
              <a:t>ビジネス利用の可能性</a:t>
            </a:r>
            <a:endParaRPr kumimoji="1" lang="en-US" altLang="ja-JP" dirty="0"/>
          </a:p>
          <a:p>
            <a:pPr lvl="1"/>
            <a:r>
              <a:rPr kumimoji="1" lang="ja-JP" altLang="en-US" dirty="0"/>
              <a:t>旅行代理店</a:t>
            </a:r>
            <a:endParaRPr kumimoji="1" lang="en-US" altLang="ja-JP" dirty="0"/>
          </a:p>
          <a:p>
            <a:pPr lvl="1"/>
            <a:r>
              <a:rPr kumimoji="1" lang="ja-JP" altLang="en-US" dirty="0"/>
              <a:t>不動産</a:t>
            </a:r>
            <a:endParaRPr kumimoji="1" lang="en-US" altLang="ja-JP" dirty="0"/>
          </a:p>
          <a:p>
            <a:pPr lvl="1"/>
            <a:r>
              <a:rPr kumimoji="1" lang="ja-JP" altLang="en-US" dirty="0"/>
              <a:t>スポーツジム</a:t>
            </a:r>
            <a:r>
              <a:rPr kumimoji="1" lang="en-US" altLang="ja-JP" dirty="0"/>
              <a:t>……</a:t>
            </a:r>
          </a:p>
          <a:p>
            <a:r>
              <a:rPr kumimoji="1" lang="ja-JP" altLang="en-US" dirty="0"/>
              <a:t>臨場感向上が課題</a:t>
            </a:r>
            <a:endParaRPr kumimoji="1" lang="en-US" altLang="ja-JP" dirty="0"/>
          </a:p>
          <a:p>
            <a:pPr lvl="1"/>
            <a:r>
              <a:rPr kumimoji="1" lang="ja-JP" altLang="en-US" dirty="0"/>
              <a:t>近づくとハリボテ感ハンパねぇ</a:t>
            </a:r>
            <a:endParaRPr kumimoji="1" lang="en-US" altLang="ja-JP" dirty="0"/>
          </a:p>
          <a:p>
            <a:pPr lvl="1"/>
            <a:r>
              <a:rPr kumimoji="1" lang="ja-JP" altLang="en-US" dirty="0"/>
              <a:t>現実の「旅」をしのぐ可能性も</a:t>
            </a:r>
            <a:endParaRPr kumimoji="1" lang="en-US" altLang="ja-JP" dirty="0"/>
          </a:p>
        </p:txBody>
      </p:sp>
      <p:pic>
        <p:nvPicPr>
          <p:cNvPr id="4" name="オンライン メディア 3">
            <a:hlinkClick r:id="" action="ppaction://media"/>
            <a:extLst>
              <a:ext uri="{FF2B5EF4-FFF2-40B4-BE49-F238E27FC236}">
                <a16:creationId xmlns:a16="http://schemas.microsoft.com/office/drawing/2014/main" id="{D93E291C-0307-456F-9AF3-E7FA9F85D1B1}"/>
              </a:ext>
            </a:extLst>
          </p:cNvPr>
          <p:cNvPicPr>
            <a:picLocks noRot="1" noChangeAspect="1"/>
          </p:cNvPicPr>
          <p:nvPr>
            <a:videoFile r:link="rId1"/>
          </p:nvPr>
        </p:nvPicPr>
        <p:blipFill>
          <a:blip r:embed="rId3"/>
          <a:stretch>
            <a:fillRect/>
          </a:stretch>
        </p:blipFill>
        <p:spPr>
          <a:xfrm>
            <a:off x="6092687" y="3041374"/>
            <a:ext cx="5261113" cy="2959376"/>
          </a:xfrm>
          <a:prstGeom prst="rect">
            <a:avLst/>
          </a:prstGeom>
        </p:spPr>
      </p:pic>
    </p:spTree>
    <p:extLst>
      <p:ext uri="{BB962C8B-B14F-4D97-AF65-F5344CB8AC3E}">
        <p14:creationId xmlns:p14="http://schemas.microsoft.com/office/powerpoint/2010/main" val="1678674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05B8DA-FB92-470B-97D5-4825DC244486}"/>
              </a:ext>
            </a:extLst>
          </p:cNvPr>
          <p:cNvSpPr>
            <a:spLocks noGrp="1"/>
          </p:cNvSpPr>
          <p:nvPr>
            <p:ph type="title"/>
          </p:nvPr>
        </p:nvSpPr>
        <p:spPr/>
        <p:txBody>
          <a:bodyPr/>
          <a:lstStyle/>
          <a:p>
            <a:r>
              <a:rPr kumimoji="1" lang="en-US" altLang="ja-JP" dirty="0" err="1"/>
              <a:t>V</a:t>
            </a:r>
            <a:r>
              <a:rPr lang="en-US" altLang="ja-JP" dirty="0" err="1"/>
              <a:t>Rchat</a:t>
            </a:r>
            <a:endParaRPr kumimoji="1" lang="ja-JP" altLang="en-US" dirty="0"/>
          </a:p>
        </p:txBody>
      </p:sp>
      <p:sp>
        <p:nvSpPr>
          <p:cNvPr id="3" name="コンテンツ プレースホルダー 2">
            <a:extLst>
              <a:ext uri="{FF2B5EF4-FFF2-40B4-BE49-F238E27FC236}">
                <a16:creationId xmlns:a16="http://schemas.microsoft.com/office/drawing/2014/main" id="{5154EBA8-E4F0-4D50-AE90-36C5C884A4A5}"/>
              </a:ext>
            </a:extLst>
          </p:cNvPr>
          <p:cNvSpPr>
            <a:spLocks noGrp="1"/>
          </p:cNvSpPr>
          <p:nvPr>
            <p:ph idx="1"/>
          </p:nvPr>
        </p:nvSpPr>
        <p:spPr>
          <a:xfrm>
            <a:off x="838200" y="1825625"/>
            <a:ext cx="5261113" cy="4351338"/>
          </a:xfrm>
        </p:spPr>
        <p:txBody>
          <a:bodyPr>
            <a:normAutofit fontScale="85000" lnSpcReduction="10000"/>
          </a:bodyPr>
          <a:lstStyle/>
          <a:p>
            <a:r>
              <a:rPr kumimoji="1" lang="ja-JP" altLang="en-US" dirty="0"/>
              <a:t>仮想空間（世界）における</a:t>
            </a:r>
            <a:r>
              <a:rPr kumimoji="1" lang="en-US" altLang="ja-JP" dirty="0"/>
              <a:t>SNS</a:t>
            </a:r>
          </a:p>
          <a:p>
            <a:r>
              <a:rPr kumimoji="1" lang="en-US" altLang="ja-JP" dirty="0"/>
              <a:t>2000</a:t>
            </a:r>
            <a:r>
              <a:rPr kumimoji="1" lang="ja-JP" altLang="en-US" dirty="0"/>
              <a:t>年代後半にブームとなった</a:t>
            </a:r>
            <a:r>
              <a:rPr kumimoji="1" lang="ja-JP" altLang="en-US" dirty="0">
                <a:solidFill>
                  <a:srgbClr val="C00000"/>
                </a:solidFill>
              </a:rPr>
              <a:t>セカンドライフ</a:t>
            </a:r>
            <a:r>
              <a:rPr kumimoji="1" lang="ja-JP" altLang="en-US" dirty="0"/>
              <a:t>の</a:t>
            </a:r>
            <a:r>
              <a:rPr kumimoji="1" lang="en-US" altLang="ja-JP" dirty="0"/>
              <a:t>VR</a:t>
            </a:r>
            <a:r>
              <a:rPr kumimoji="1" lang="ja-JP" altLang="en-US" dirty="0"/>
              <a:t>版</a:t>
            </a:r>
            <a:endParaRPr kumimoji="1" lang="en-US" altLang="ja-JP" dirty="0"/>
          </a:p>
          <a:p>
            <a:pPr lvl="1"/>
            <a:r>
              <a:rPr kumimoji="1" lang="ja-JP" altLang="en-US" dirty="0"/>
              <a:t>参加者はアバターとなって交流</a:t>
            </a:r>
            <a:endParaRPr kumimoji="1" lang="en-US" altLang="ja-JP" dirty="0"/>
          </a:p>
          <a:p>
            <a:pPr lvl="1"/>
            <a:r>
              <a:rPr kumimoji="1" lang="ja-JP" altLang="en-US" dirty="0"/>
              <a:t>ミニゲーム、</a:t>
            </a:r>
            <a:r>
              <a:rPr kumimoji="1" lang="en-US" altLang="ja-JP" dirty="0"/>
              <a:t>3D</a:t>
            </a:r>
            <a:r>
              <a:rPr kumimoji="1" lang="ja-JP" altLang="en-US" dirty="0"/>
              <a:t>お絵かき、チャットなど</a:t>
            </a:r>
            <a:endParaRPr kumimoji="1" lang="en-US" altLang="ja-JP" dirty="0"/>
          </a:p>
          <a:p>
            <a:r>
              <a:rPr kumimoji="1" lang="ja-JP" altLang="en-US" dirty="0"/>
              <a:t>同種システム多数</a:t>
            </a:r>
            <a:endParaRPr kumimoji="1" lang="en-US" altLang="ja-JP" dirty="0"/>
          </a:p>
          <a:p>
            <a:pPr lvl="1"/>
            <a:r>
              <a:rPr lang="en-US" altLang="ja-JP" dirty="0"/>
              <a:t>Facebook Spaces</a:t>
            </a:r>
            <a:r>
              <a:rPr lang="ja-JP" altLang="en-US" dirty="0"/>
              <a:t>（</a:t>
            </a:r>
            <a:r>
              <a:rPr lang="en-US" altLang="ja-JP" dirty="0"/>
              <a:t>β</a:t>
            </a:r>
            <a:r>
              <a:rPr lang="ja-JP" altLang="en-US" dirty="0"/>
              <a:t>版）</a:t>
            </a:r>
            <a:endParaRPr lang="en-US" altLang="ja-JP" dirty="0"/>
          </a:p>
          <a:p>
            <a:pPr lvl="1"/>
            <a:r>
              <a:rPr kumimoji="1" lang="en-US" altLang="ja-JP" dirty="0"/>
              <a:t>Social Trivia</a:t>
            </a:r>
            <a:r>
              <a:rPr kumimoji="1" lang="ja-JP" altLang="en-US" dirty="0"/>
              <a:t>（</a:t>
            </a:r>
            <a:r>
              <a:rPr kumimoji="1" lang="en-US" altLang="ja-JP" dirty="0"/>
              <a:t>Oculus</a:t>
            </a:r>
            <a:r>
              <a:rPr kumimoji="1" lang="ja-JP" altLang="en-US" dirty="0"/>
              <a:t>社）</a:t>
            </a:r>
            <a:endParaRPr kumimoji="1" lang="en-US" altLang="ja-JP" dirty="0"/>
          </a:p>
          <a:p>
            <a:pPr lvl="1"/>
            <a:r>
              <a:rPr lang="en-US" altLang="ja-JP" dirty="0" err="1"/>
              <a:t>vTime</a:t>
            </a:r>
            <a:r>
              <a:rPr lang="ja-JP" altLang="en-US" dirty="0"/>
              <a:t>（</a:t>
            </a:r>
            <a:r>
              <a:rPr lang="en-US" altLang="ja-JP" dirty="0"/>
              <a:t>Starship</a:t>
            </a:r>
            <a:r>
              <a:rPr lang="ja-JP" altLang="en-US" dirty="0"/>
              <a:t>社）</a:t>
            </a:r>
            <a:endParaRPr lang="en-US" altLang="ja-JP" dirty="0"/>
          </a:p>
          <a:p>
            <a:pPr lvl="1"/>
            <a:r>
              <a:rPr lang="en-US" altLang="ja-JP" dirty="0"/>
              <a:t>Minecraft</a:t>
            </a:r>
            <a:r>
              <a:rPr lang="ja-JP" altLang="en-US" dirty="0"/>
              <a:t>（</a:t>
            </a:r>
            <a:r>
              <a:rPr lang="en-US" altLang="ja-JP" dirty="0"/>
              <a:t>Mojang AB</a:t>
            </a:r>
            <a:r>
              <a:rPr lang="ja-JP" altLang="en-US" dirty="0"/>
              <a:t>）→サンドボックスゲーム、</a:t>
            </a:r>
            <a:r>
              <a:rPr lang="en-US" altLang="ja-JP" dirty="0"/>
              <a:t>VR</a:t>
            </a:r>
            <a:r>
              <a:rPr lang="ja-JP" altLang="en-US" dirty="0"/>
              <a:t>化は途上</a:t>
            </a:r>
            <a:endParaRPr lang="en-US" altLang="ja-JP" dirty="0"/>
          </a:p>
          <a:p>
            <a:r>
              <a:rPr kumimoji="1" lang="ja-JP" altLang="en-US" dirty="0"/>
              <a:t>ヒトと</a:t>
            </a:r>
            <a:r>
              <a:rPr kumimoji="1" lang="en-US" altLang="ja-JP" dirty="0"/>
              <a:t>AI</a:t>
            </a:r>
            <a:r>
              <a:rPr kumimoji="1" lang="ja-JP" altLang="en-US" dirty="0"/>
              <a:t>との接点としても有効？</a:t>
            </a:r>
            <a:endParaRPr kumimoji="1" lang="en-US" altLang="ja-JP" dirty="0"/>
          </a:p>
        </p:txBody>
      </p:sp>
      <p:pic>
        <p:nvPicPr>
          <p:cNvPr id="6" name="図 5">
            <a:extLst>
              <a:ext uri="{FF2B5EF4-FFF2-40B4-BE49-F238E27FC236}">
                <a16:creationId xmlns:a16="http://schemas.microsoft.com/office/drawing/2014/main" id="{CE89364F-6B91-4C74-807A-CFE8860F72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9312" y="1825625"/>
            <a:ext cx="5254487" cy="2955649"/>
          </a:xfrm>
          <a:prstGeom prst="rect">
            <a:avLst/>
          </a:prstGeom>
        </p:spPr>
      </p:pic>
    </p:spTree>
    <p:extLst>
      <p:ext uri="{BB962C8B-B14F-4D97-AF65-F5344CB8AC3E}">
        <p14:creationId xmlns:p14="http://schemas.microsoft.com/office/powerpoint/2010/main" val="87196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0"/>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E3192F-7A19-47B1-97F2-94F85CC8823A}"/>
              </a:ext>
            </a:extLst>
          </p:cNvPr>
          <p:cNvSpPr>
            <a:spLocks noGrp="1"/>
          </p:cNvSpPr>
          <p:nvPr>
            <p:ph type="ctrTitle"/>
          </p:nvPr>
        </p:nvSpPr>
        <p:spPr/>
        <p:txBody>
          <a:bodyPr>
            <a:normAutofit/>
          </a:bodyPr>
          <a:lstStyle/>
          <a:p>
            <a:r>
              <a:rPr lang="en-US" altLang="ja-JP" dirty="0"/>
              <a:t>VR</a:t>
            </a:r>
            <a:r>
              <a:rPr lang="ja-JP" altLang="en-US" dirty="0"/>
              <a:t>の研究課題</a:t>
            </a:r>
          </a:p>
        </p:txBody>
      </p:sp>
      <p:sp>
        <p:nvSpPr>
          <p:cNvPr id="5" name="字幕 4">
            <a:extLst>
              <a:ext uri="{FF2B5EF4-FFF2-40B4-BE49-F238E27FC236}">
                <a16:creationId xmlns:a16="http://schemas.microsoft.com/office/drawing/2014/main" id="{2747901B-6AE7-407D-80F8-D496B086D82D}"/>
              </a:ext>
            </a:extLst>
          </p:cNvPr>
          <p:cNvSpPr>
            <a:spLocks noGrp="1"/>
          </p:cNvSpPr>
          <p:nvPr>
            <p:ph type="subTitle" idx="1"/>
          </p:nvPr>
        </p:nvSpPr>
        <p:spPr/>
        <p:txBody>
          <a:bodyPr/>
          <a:lstStyle/>
          <a:p>
            <a:r>
              <a:rPr lang="en-US" altLang="ja-JP" dirty="0"/>
              <a:t>2</a:t>
            </a:r>
            <a:r>
              <a:rPr lang="ja-JP" altLang="en-US" dirty="0" err="1"/>
              <a:t>つの</a:t>
            </a:r>
            <a:r>
              <a:rPr lang="ja-JP" altLang="en-US" dirty="0"/>
              <a:t>インタフェースの充実</a:t>
            </a:r>
          </a:p>
        </p:txBody>
      </p:sp>
    </p:spTree>
    <p:extLst>
      <p:ext uri="{BB962C8B-B14F-4D97-AF65-F5344CB8AC3E}">
        <p14:creationId xmlns:p14="http://schemas.microsoft.com/office/powerpoint/2010/main" val="932358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6AD076-932D-419D-A6F3-5B27F6575634}"/>
              </a:ext>
            </a:extLst>
          </p:cNvPr>
          <p:cNvSpPr>
            <a:spLocks noGrp="1"/>
          </p:cNvSpPr>
          <p:nvPr>
            <p:ph type="title"/>
          </p:nvPr>
        </p:nvSpPr>
        <p:spPr/>
        <p:txBody>
          <a:bodyPr/>
          <a:lstStyle/>
          <a:p>
            <a:r>
              <a:rPr kumimoji="1" lang="en-US" altLang="ja-JP" dirty="0"/>
              <a:t>VR</a:t>
            </a:r>
            <a:r>
              <a:rPr kumimoji="1" lang="ja-JP" altLang="en-US" dirty="0"/>
              <a:t>の研究課題</a:t>
            </a:r>
          </a:p>
        </p:txBody>
      </p:sp>
      <p:sp>
        <p:nvSpPr>
          <p:cNvPr id="3" name="コンテンツ プレースホルダー 2">
            <a:extLst>
              <a:ext uri="{FF2B5EF4-FFF2-40B4-BE49-F238E27FC236}">
                <a16:creationId xmlns:a16="http://schemas.microsoft.com/office/drawing/2014/main" id="{F5E966E1-C11B-450E-BC44-D93D2662E890}"/>
              </a:ext>
            </a:extLst>
          </p:cNvPr>
          <p:cNvSpPr>
            <a:spLocks noGrp="1"/>
          </p:cNvSpPr>
          <p:nvPr>
            <p:ph idx="1"/>
          </p:nvPr>
        </p:nvSpPr>
        <p:spPr/>
        <p:txBody>
          <a:bodyPr/>
          <a:lstStyle/>
          <a:p>
            <a:r>
              <a:rPr kumimoji="1" lang="ja-JP" altLang="en-US" dirty="0"/>
              <a:t>インタフェース</a:t>
            </a:r>
            <a:r>
              <a:rPr kumimoji="1" lang="en-US" altLang="ja-JP" dirty="0"/>
              <a:t>1</a:t>
            </a:r>
            <a:r>
              <a:rPr kumimoji="1" lang="ja-JP" altLang="en-US" dirty="0"/>
              <a:t>：疑似環境→ヒトの感覚器</a:t>
            </a:r>
            <a:endParaRPr kumimoji="1" lang="en-US" altLang="ja-JP" dirty="0"/>
          </a:p>
          <a:p>
            <a:pPr lvl="1"/>
            <a:r>
              <a:rPr kumimoji="1" lang="ja-JP" altLang="en-US" dirty="0"/>
              <a:t>解像度や追随性→</a:t>
            </a:r>
            <a:r>
              <a:rPr kumimoji="1" lang="en-US" altLang="ja-JP" dirty="0"/>
              <a:t>PC</a:t>
            </a:r>
            <a:r>
              <a:rPr kumimoji="1" lang="ja-JP" altLang="en-US" dirty="0"/>
              <a:t>の性能問題</a:t>
            </a:r>
            <a:endParaRPr kumimoji="1" lang="en-US" altLang="ja-JP" dirty="0"/>
          </a:p>
          <a:p>
            <a:pPr lvl="1"/>
            <a:r>
              <a:rPr kumimoji="1" lang="ja-JP" altLang="en-US" dirty="0"/>
              <a:t>平衡感覚とのずれ→</a:t>
            </a:r>
            <a:r>
              <a:rPr kumimoji="1" lang="en-US" altLang="ja-JP" dirty="0"/>
              <a:t>VR</a:t>
            </a:r>
            <a:r>
              <a:rPr kumimoji="1" lang="ja-JP" altLang="en-US" dirty="0"/>
              <a:t>酔い</a:t>
            </a:r>
            <a:endParaRPr kumimoji="1" lang="en-US" altLang="ja-JP" dirty="0"/>
          </a:p>
          <a:p>
            <a:r>
              <a:rPr kumimoji="1" lang="ja-JP" altLang="en-US" dirty="0"/>
              <a:t>インタフェース</a:t>
            </a:r>
            <a:r>
              <a:rPr kumimoji="1" lang="en-US" altLang="ja-JP" dirty="0"/>
              <a:t>2</a:t>
            </a:r>
            <a:r>
              <a:rPr kumimoji="1" lang="ja-JP" altLang="en-US" dirty="0"/>
              <a:t>：ヒトの効果器（身体）→疑似環境</a:t>
            </a:r>
            <a:endParaRPr kumimoji="1" lang="en-US" altLang="ja-JP" dirty="0"/>
          </a:p>
          <a:p>
            <a:pPr lvl="1"/>
            <a:r>
              <a:rPr kumimoji="1" lang="ja-JP" altLang="en-US" dirty="0"/>
              <a:t>自由度が不足</a:t>
            </a:r>
            <a:endParaRPr kumimoji="1" lang="en-US" altLang="ja-JP" dirty="0"/>
          </a:p>
          <a:p>
            <a:pPr lvl="1"/>
            <a:r>
              <a:rPr kumimoji="1" lang="ja-JP" altLang="en-US" dirty="0"/>
              <a:t>場所の移動が困難→危険を伴う</a:t>
            </a:r>
            <a:endParaRPr kumimoji="1" lang="en-US" altLang="ja-JP" dirty="0"/>
          </a:p>
          <a:p>
            <a:r>
              <a:rPr kumimoji="1" lang="ja-JP" altLang="en-US" dirty="0"/>
              <a:t>ヒトの現実感覚への悪影響？</a:t>
            </a:r>
            <a:endParaRPr kumimoji="1" lang="en-US" altLang="ja-JP" dirty="0"/>
          </a:p>
          <a:p>
            <a:pPr lvl="1"/>
            <a:r>
              <a:rPr lang="ja-JP" altLang="en-US" dirty="0"/>
              <a:t>現実逃避を助長</a:t>
            </a:r>
            <a:endParaRPr lang="en-US" altLang="ja-JP" dirty="0"/>
          </a:p>
          <a:p>
            <a:pPr lvl="1"/>
            <a:r>
              <a:rPr lang="en-US" altLang="ja-JP" dirty="0"/>
              <a:t>VR</a:t>
            </a:r>
            <a:r>
              <a:rPr lang="ja-JP" altLang="en-US" dirty="0"/>
              <a:t>版ゲーム廃人</a:t>
            </a:r>
            <a:endParaRPr kumimoji="1" lang="en-US" altLang="ja-JP" dirty="0"/>
          </a:p>
        </p:txBody>
      </p:sp>
    </p:spTree>
    <p:extLst>
      <p:ext uri="{BB962C8B-B14F-4D97-AF65-F5344CB8AC3E}">
        <p14:creationId xmlns:p14="http://schemas.microsoft.com/office/powerpoint/2010/main" val="2846020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B6BD8D-1873-4B35-B77C-7154F648114B}"/>
              </a:ext>
            </a:extLst>
          </p:cNvPr>
          <p:cNvSpPr>
            <a:spLocks noGrp="1"/>
          </p:cNvSpPr>
          <p:nvPr>
            <p:ph type="title"/>
          </p:nvPr>
        </p:nvSpPr>
        <p:spPr/>
        <p:txBody>
          <a:bodyPr/>
          <a:lstStyle/>
          <a:p>
            <a:r>
              <a:rPr kumimoji="1" lang="ja-JP" altLang="en-US" dirty="0"/>
              <a:t>感覚の拡張</a:t>
            </a:r>
          </a:p>
        </p:txBody>
      </p:sp>
      <p:sp>
        <p:nvSpPr>
          <p:cNvPr id="3" name="コンテンツ プレースホルダー 2">
            <a:extLst>
              <a:ext uri="{FF2B5EF4-FFF2-40B4-BE49-F238E27FC236}">
                <a16:creationId xmlns:a16="http://schemas.microsoft.com/office/drawing/2014/main" id="{F59CE22C-6579-4566-B1AC-A4D4178F8AEC}"/>
              </a:ext>
            </a:extLst>
          </p:cNvPr>
          <p:cNvSpPr>
            <a:spLocks noGrp="1"/>
          </p:cNvSpPr>
          <p:nvPr>
            <p:ph idx="1"/>
          </p:nvPr>
        </p:nvSpPr>
        <p:spPr>
          <a:xfrm>
            <a:off x="838200" y="1825625"/>
            <a:ext cx="5900530" cy="4351338"/>
          </a:xfrm>
        </p:spPr>
        <p:txBody>
          <a:bodyPr>
            <a:normAutofit/>
          </a:bodyPr>
          <a:lstStyle/>
          <a:p>
            <a:r>
              <a:rPr kumimoji="1" lang="ja-JP" altLang="en-US" dirty="0"/>
              <a:t>無限回廊</a:t>
            </a:r>
            <a:endParaRPr kumimoji="1" lang="en-US" altLang="ja-JP" dirty="0"/>
          </a:p>
          <a:p>
            <a:pPr lvl="1"/>
            <a:r>
              <a:rPr kumimoji="1" lang="en-US" altLang="ja-JP" dirty="0"/>
              <a:t>VR</a:t>
            </a:r>
            <a:r>
              <a:rPr kumimoji="1" lang="ja-JP" altLang="en-US" dirty="0"/>
              <a:t>空間内を「どこまでも自由に歩ける」システム</a:t>
            </a:r>
            <a:endParaRPr kumimoji="1" lang="en-US" altLang="ja-JP" dirty="0"/>
          </a:p>
          <a:p>
            <a:pPr lvl="1"/>
            <a:r>
              <a:rPr kumimoji="1" lang="ja-JP" altLang="en-US" dirty="0"/>
              <a:t>途中で右折や左折も可能</a:t>
            </a:r>
            <a:endParaRPr kumimoji="1" lang="en-US" altLang="ja-JP" dirty="0"/>
          </a:p>
          <a:p>
            <a:r>
              <a:rPr lang="ja-JP" altLang="en-US" dirty="0"/>
              <a:t>人工加速度感</a:t>
            </a:r>
            <a:endParaRPr lang="en-US" altLang="ja-JP" dirty="0"/>
          </a:p>
          <a:p>
            <a:pPr lvl="1"/>
            <a:r>
              <a:rPr lang="en-US" altLang="ja-JP" dirty="0"/>
              <a:t>NTT</a:t>
            </a:r>
            <a:r>
              <a:rPr lang="ja-JP" altLang="en-US" dirty="0"/>
              <a:t>コミュニケーション科学基礎研究所・雨宮研</a:t>
            </a:r>
            <a:endParaRPr lang="en-US" altLang="ja-JP" dirty="0"/>
          </a:p>
          <a:p>
            <a:pPr lvl="1"/>
            <a:r>
              <a:rPr lang="ja-JP" altLang="en-US" dirty="0"/>
              <a:t>両耳の後ろに電極を貼って微弱電流を流すと、陽極側に仮想的な加速度感が発生</a:t>
            </a:r>
            <a:endParaRPr lang="en-US" altLang="ja-JP" sz="1800" dirty="0"/>
          </a:p>
          <a:p>
            <a:pPr lvl="1"/>
            <a:r>
              <a:rPr lang="ja-JP" altLang="en-US" dirty="0"/>
              <a:t>「</a:t>
            </a:r>
            <a:r>
              <a:rPr lang="en-US" altLang="ja-JP" dirty="0"/>
              <a:t>VR</a:t>
            </a:r>
            <a:r>
              <a:rPr lang="ja-JP" altLang="en-US" dirty="0"/>
              <a:t>酔い」の解消にも効果</a:t>
            </a:r>
            <a:endParaRPr lang="en-US" altLang="ja-JP" sz="3200" dirty="0"/>
          </a:p>
          <a:p>
            <a:endParaRPr kumimoji="1" lang="ja-JP" altLang="en-US" dirty="0"/>
          </a:p>
        </p:txBody>
      </p:sp>
      <p:pic>
        <p:nvPicPr>
          <p:cNvPr id="4" name="オンライン メディア 3">
            <a:hlinkClick r:id="" action="ppaction://media"/>
            <a:extLst>
              <a:ext uri="{FF2B5EF4-FFF2-40B4-BE49-F238E27FC236}">
                <a16:creationId xmlns:a16="http://schemas.microsoft.com/office/drawing/2014/main" id="{0D9A540A-4B53-435C-B0A0-A720797D73DC}"/>
              </a:ext>
            </a:extLst>
          </p:cNvPr>
          <p:cNvPicPr>
            <a:picLocks noRot="1" noChangeAspect="1"/>
          </p:cNvPicPr>
          <p:nvPr>
            <a:videoFile r:link="rId1"/>
          </p:nvPr>
        </p:nvPicPr>
        <p:blipFill>
          <a:blip r:embed="rId4"/>
          <a:stretch>
            <a:fillRect/>
          </a:stretch>
        </p:blipFill>
        <p:spPr>
          <a:xfrm>
            <a:off x="6897757" y="995915"/>
            <a:ext cx="4754217" cy="2674247"/>
          </a:xfrm>
          <a:prstGeom prst="rect">
            <a:avLst/>
          </a:prstGeom>
        </p:spPr>
      </p:pic>
      <p:pic>
        <p:nvPicPr>
          <p:cNvPr id="5" name="オンライン メディア 4">
            <a:hlinkClick r:id="" action="ppaction://media"/>
            <a:extLst>
              <a:ext uri="{FF2B5EF4-FFF2-40B4-BE49-F238E27FC236}">
                <a16:creationId xmlns:a16="http://schemas.microsoft.com/office/drawing/2014/main" id="{4F159DB4-A9A2-4ED5-AC47-0C9E2FA0086E}"/>
              </a:ext>
            </a:extLst>
          </p:cNvPr>
          <p:cNvPicPr>
            <a:picLocks noRot="1" noChangeAspect="1"/>
          </p:cNvPicPr>
          <p:nvPr>
            <a:videoFile r:link="rId2"/>
          </p:nvPr>
        </p:nvPicPr>
        <p:blipFill>
          <a:blip r:embed="rId4"/>
          <a:stretch>
            <a:fillRect/>
          </a:stretch>
        </p:blipFill>
        <p:spPr>
          <a:xfrm>
            <a:off x="6897757" y="3818628"/>
            <a:ext cx="4754217" cy="2674247"/>
          </a:xfrm>
          <a:prstGeom prst="rect">
            <a:avLst/>
          </a:prstGeom>
        </p:spPr>
      </p:pic>
    </p:spTree>
    <p:extLst>
      <p:ext uri="{BB962C8B-B14F-4D97-AF65-F5344CB8AC3E}">
        <p14:creationId xmlns:p14="http://schemas.microsoft.com/office/powerpoint/2010/main" val="3271689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953359-BE44-40EA-AE54-854896C2C898}"/>
              </a:ext>
            </a:extLst>
          </p:cNvPr>
          <p:cNvSpPr>
            <a:spLocks noGrp="1"/>
          </p:cNvSpPr>
          <p:nvPr>
            <p:ph type="title"/>
          </p:nvPr>
        </p:nvSpPr>
        <p:spPr/>
        <p:txBody>
          <a:bodyPr/>
          <a:lstStyle/>
          <a:p>
            <a:r>
              <a:rPr lang="ja-JP" altLang="en-US" dirty="0"/>
              <a:t>各種「行動」の取得</a:t>
            </a:r>
            <a:endParaRPr kumimoji="1" lang="ja-JP" altLang="en-US" dirty="0"/>
          </a:p>
        </p:txBody>
      </p:sp>
      <p:sp>
        <p:nvSpPr>
          <p:cNvPr id="3" name="コンテンツ プレースホルダー 2">
            <a:extLst>
              <a:ext uri="{FF2B5EF4-FFF2-40B4-BE49-F238E27FC236}">
                <a16:creationId xmlns:a16="http://schemas.microsoft.com/office/drawing/2014/main" id="{A0998055-6AC6-4135-9EB5-4DC395DD6C21}"/>
              </a:ext>
            </a:extLst>
          </p:cNvPr>
          <p:cNvSpPr>
            <a:spLocks noGrp="1"/>
          </p:cNvSpPr>
          <p:nvPr>
            <p:ph idx="1"/>
          </p:nvPr>
        </p:nvSpPr>
        <p:spPr/>
        <p:txBody>
          <a:bodyPr/>
          <a:lstStyle/>
          <a:p>
            <a:r>
              <a:rPr lang="en-US" altLang="ja-JP" dirty="0"/>
              <a:t>Virtuix Omni</a:t>
            </a:r>
          </a:p>
          <a:p>
            <a:pPr lvl="1"/>
            <a:r>
              <a:rPr kumimoji="1" lang="ja-JP" altLang="en-US" dirty="0"/>
              <a:t>仮想世界での移動（歩く・走る）を実現</a:t>
            </a:r>
            <a:endParaRPr kumimoji="1" lang="en-US" altLang="ja-JP" dirty="0"/>
          </a:p>
          <a:p>
            <a:r>
              <a:rPr kumimoji="1" lang="en-US" altLang="ja-JP" dirty="0"/>
              <a:t>FOVE</a:t>
            </a:r>
          </a:p>
          <a:p>
            <a:pPr lvl="1"/>
            <a:r>
              <a:rPr kumimoji="1" lang="ja-JP" altLang="en-US" dirty="0"/>
              <a:t>アイトラッカー</a:t>
            </a:r>
            <a:r>
              <a:rPr kumimoji="1" lang="en-US" altLang="ja-JP" dirty="0"/>
              <a:t>(</a:t>
            </a:r>
            <a:r>
              <a:rPr kumimoji="1" lang="ja-JP" altLang="en-US" dirty="0"/>
              <a:t>視線入力）が可能な</a:t>
            </a:r>
            <a:r>
              <a:rPr lang="en-US" altLang="ja-JP" dirty="0"/>
              <a:t>HMD</a:t>
            </a:r>
          </a:p>
          <a:p>
            <a:pPr lvl="1"/>
            <a:r>
              <a:rPr kumimoji="1" lang="ja-JP" altLang="en-US" dirty="0"/>
              <a:t>仮想空間でのコミュニケーションに有効</a:t>
            </a:r>
            <a:endParaRPr kumimoji="1" lang="en-US" altLang="ja-JP" dirty="0"/>
          </a:p>
          <a:p>
            <a:r>
              <a:rPr kumimoji="1" lang="en-US" altLang="ja-JP" dirty="0"/>
              <a:t>Leap Motion</a:t>
            </a:r>
          </a:p>
          <a:p>
            <a:pPr lvl="1"/>
            <a:r>
              <a:rPr kumimoji="1" lang="ja-JP" altLang="en-US" dirty="0"/>
              <a:t>両手と指の動きを入力</a:t>
            </a:r>
            <a:endParaRPr kumimoji="1" lang="en-US" altLang="ja-JP" dirty="0"/>
          </a:p>
          <a:p>
            <a:pPr lvl="1"/>
            <a:r>
              <a:rPr kumimoji="1" lang="ja-JP" altLang="en-US" dirty="0"/>
              <a:t>操作可能な「自由度」が飛躍的に増加</a:t>
            </a:r>
            <a:endParaRPr kumimoji="1" lang="en-US" altLang="ja-JP" dirty="0"/>
          </a:p>
          <a:p>
            <a:pPr lvl="2"/>
            <a:r>
              <a:rPr kumimoji="1" lang="ja-JP" altLang="en-US" dirty="0"/>
              <a:t>仮想世界にキーボードを置くなど</a:t>
            </a:r>
            <a:endParaRPr kumimoji="1" lang="en-US" altLang="ja-JP" dirty="0"/>
          </a:p>
          <a:p>
            <a:endParaRPr kumimoji="1" lang="ja-JP" altLang="en-US" dirty="0"/>
          </a:p>
        </p:txBody>
      </p:sp>
      <p:pic>
        <p:nvPicPr>
          <p:cNvPr id="16" name="図 15">
            <a:extLst>
              <a:ext uri="{FF2B5EF4-FFF2-40B4-BE49-F238E27FC236}">
                <a16:creationId xmlns:a16="http://schemas.microsoft.com/office/drawing/2014/main" id="{E6AE99E8-2535-4D4B-8009-5C60116CFA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9477" y="3154822"/>
            <a:ext cx="2554357" cy="1692943"/>
          </a:xfrm>
          <a:prstGeom prst="rect">
            <a:avLst/>
          </a:prstGeom>
        </p:spPr>
      </p:pic>
      <p:pic>
        <p:nvPicPr>
          <p:cNvPr id="18" name="図 17">
            <a:extLst>
              <a:ext uri="{FF2B5EF4-FFF2-40B4-BE49-F238E27FC236}">
                <a16:creationId xmlns:a16="http://schemas.microsoft.com/office/drawing/2014/main" id="{99756CA8-65D2-43DF-8BA7-16018450B5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9478" y="4920080"/>
            <a:ext cx="2554357" cy="1501548"/>
          </a:xfrm>
          <a:prstGeom prst="rect">
            <a:avLst/>
          </a:prstGeom>
        </p:spPr>
      </p:pic>
      <p:pic>
        <p:nvPicPr>
          <p:cNvPr id="19" name="オンライン メディア 18">
            <a:hlinkClick r:id="" action="ppaction://media"/>
            <a:extLst>
              <a:ext uri="{FF2B5EF4-FFF2-40B4-BE49-F238E27FC236}">
                <a16:creationId xmlns:a16="http://schemas.microsoft.com/office/drawing/2014/main" id="{7B526D29-854C-4A58-B054-A20644B9A5D9}"/>
              </a:ext>
            </a:extLst>
          </p:cNvPr>
          <p:cNvPicPr>
            <a:picLocks noRot="1" noChangeAspect="1"/>
          </p:cNvPicPr>
          <p:nvPr>
            <a:videoFile r:link="rId1"/>
          </p:nvPr>
        </p:nvPicPr>
        <p:blipFill>
          <a:blip r:embed="rId5"/>
          <a:stretch>
            <a:fillRect/>
          </a:stretch>
        </p:blipFill>
        <p:spPr>
          <a:xfrm>
            <a:off x="7169426" y="365125"/>
            <a:ext cx="4572000" cy="2571750"/>
          </a:xfrm>
          <a:prstGeom prst="rect">
            <a:avLst/>
          </a:prstGeom>
        </p:spPr>
      </p:pic>
    </p:spTree>
    <p:extLst>
      <p:ext uri="{BB962C8B-B14F-4D97-AF65-F5344CB8AC3E}">
        <p14:creationId xmlns:p14="http://schemas.microsoft.com/office/powerpoint/2010/main" val="1737549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66CDF8-0EA8-4AC5-93C3-217192B48A20}"/>
              </a:ext>
            </a:extLst>
          </p:cNvPr>
          <p:cNvSpPr>
            <a:spLocks noGrp="1"/>
          </p:cNvSpPr>
          <p:nvPr>
            <p:ph type="title"/>
          </p:nvPr>
        </p:nvSpPr>
        <p:spPr/>
        <p:txBody>
          <a:bodyPr/>
          <a:lstStyle/>
          <a:p>
            <a:r>
              <a:rPr kumimoji="1" lang="ja-JP" altLang="en-US" dirty="0"/>
              <a:t>ディスカッション（</a:t>
            </a:r>
            <a:r>
              <a:rPr kumimoji="1" lang="en-US" altLang="ja-JP" dirty="0"/>
              <a:t>VR</a:t>
            </a:r>
            <a:r>
              <a:rPr kumimoji="1" lang="ja-JP" altLang="en-US" dirty="0"/>
              <a:t>・</a:t>
            </a:r>
            <a:r>
              <a:rPr kumimoji="1" lang="en-US" altLang="ja-JP"/>
              <a:t>AR</a:t>
            </a:r>
            <a:r>
              <a:rPr kumimoji="1" lang="ja-JP" altLang="en-US"/>
              <a:t>）</a:t>
            </a:r>
            <a:endParaRPr kumimoji="1" lang="ja-JP" altLang="en-US" dirty="0"/>
          </a:p>
        </p:txBody>
      </p:sp>
      <p:sp>
        <p:nvSpPr>
          <p:cNvPr id="3" name="コンテンツ プレースホルダー 2">
            <a:extLst>
              <a:ext uri="{FF2B5EF4-FFF2-40B4-BE49-F238E27FC236}">
                <a16:creationId xmlns:a16="http://schemas.microsoft.com/office/drawing/2014/main" id="{5F7A2708-CC04-4A15-84C2-37E6777B9AD6}"/>
              </a:ext>
            </a:extLst>
          </p:cNvPr>
          <p:cNvSpPr>
            <a:spLocks noGrp="1"/>
          </p:cNvSpPr>
          <p:nvPr>
            <p:ph idx="1"/>
          </p:nvPr>
        </p:nvSpPr>
        <p:spPr/>
        <p:txBody>
          <a:bodyPr/>
          <a:lstStyle/>
          <a:p>
            <a:r>
              <a:rPr kumimoji="1" lang="en-US" altLang="ja-JP" dirty="0"/>
              <a:t>VR</a:t>
            </a:r>
            <a:r>
              <a:rPr kumimoji="1" lang="ja-JP" altLang="en-US" dirty="0"/>
              <a:t>・</a:t>
            </a:r>
            <a:r>
              <a:rPr kumimoji="1" lang="en-US" altLang="ja-JP" dirty="0"/>
              <a:t>AR</a:t>
            </a:r>
            <a:r>
              <a:rPr kumimoji="1" lang="ja-JP" altLang="en-US" dirty="0"/>
              <a:t>分野では要素技術の高度化によってつぎつぎと新しい表現が可能になっていることがわかりました。では</a:t>
            </a:r>
            <a:r>
              <a:rPr kumimoji="1" lang="en-US" altLang="ja-JP" dirty="0"/>
              <a:t>……</a:t>
            </a:r>
          </a:p>
          <a:p>
            <a:r>
              <a:rPr kumimoji="1" lang="ja-JP" altLang="en-US" dirty="0"/>
              <a:t>皆さんはどのような分野で</a:t>
            </a:r>
            <a:r>
              <a:rPr kumimoji="1" lang="en-US" altLang="ja-JP" dirty="0"/>
              <a:t>VR</a:t>
            </a:r>
            <a:r>
              <a:rPr kumimoji="1" lang="ja-JP" altLang="en-US" dirty="0"/>
              <a:t>・</a:t>
            </a:r>
            <a:r>
              <a:rPr kumimoji="1" lang="en-US" altLang="ja-JP" dirty="0"/>
              <a:t>AR</a:t>
            </a:r>
            <a:r>
              <a:rPr kumimoji="1" lang="ja-JP" altLang="en-US" dirty="0"/>
              <a:t>が発展すると思いますか。また、個人的にはどこに関わってみたいですか</a:t>
            </a:r>
            <a:endParaRPr kumimoji="1" lang="en-US" altLang="ja-JP" dirty="0"/>
          </a:p>
          <a:p>
            <a:pPr lvl="1"/>
            <a:r>
              <a:rPr kumimoji="1" lang="ja-JP" altLang="en-US" dirty="0"/>
              <a:t>仕事・実用分野</a:t>
            </a:r>
            <a:endParaRPr kumimoji="1" lang="en-US" altLang="ja-JP" dirty="0"/>
          </a:p>
          <a:p>
            <a:pPr lvl="1"/>
            <a:r>
              <a:rPr kumimoji="1" lang="ja-JP" altLang="en-US" dirty="0"/>
              <a:t>ゲーム分野</a:t>
            </a:r>
            <a:endParaRPr kumimoji="1" lang="en-US" altLang="ja-JP" dirty="0"/>
          </a:p>
          <a:p>
            <a:pPr lvl="1"/>
            <a:r>
              <a:rPr kumimoji="1" lang="ja-JP" altLang="en-US" dirty="0"/>
              <a:t>アート分野</a:t>
            </a:r>
            <a:endParaRPr kumimoji="1" lang="en-US" altLang="ja-JP" dirty="0"/>
          </a:p>
          <a:p>
            <a:r>
              <a:rPr kumimoji="1" lang="ja-JP" altLang="en-US" dirty="0"/>
              <a:t>選択するだけではなく、どんなことができたらよいか、想像してください</a:t>
            </a:r>
            <a:endParaRPr kumimoji="1" lang="en-US" altLang="ja-JP" dirty="0"/>
          </a:p>
          <a:p>
            <a:pPr lvl="1"/>
            <a:r>
              <a:rPr kumimoji="1" lang="ja-JP" altLang="en-US" dirty="0"/>
              <a:t>技術的実現性は問いません</a:t>
            </a:r>
          </a:p>
        </p:txBody>
      </p:sp>
    </p:spTree>
    <p:extLst>
      <p:ext uri="{BB962C8B-B14F-4D97-AF65-F5344CB8AC3E}">
        <p14:creationId xmlns:p14="http://schemas.microsoft.com/office/powerpoint/2010/main" val="4026284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0"/>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E3192F-7A19-47B1-97F2-94F85CC8823A}"/>
              </a:ext>
            </a:extLst>
          </p:cNvPr>
          <p:cNvSpPr>
            <a:spLocks noGrp="1"/>
          </p:cNvSpPr>
          <p:nvPr>
            <p:ph type="ctrTitle"/>
          </p:nvPr>
        </p:nvSpPr>
        <p:spPr/>
        <p:txBody>
          <a:bodyPr/>
          <a:lstStyle/>
          <a:p>
            <a:r>
              <a:rPr lang="ja-JP" altLang="en-US" dirty="0"/>
              <a:t>芸術分野の情報システム</a:t>
            </a:r>
          </a:p>
        </p:txBody>
      </p:sp>
      <p:sp>
        <p:nvSpPr>
          <p:cNvPr id="3" name="字幕 2">
            <a:extLst>
              <a:ext uri="{FF2B5EF4-FFF2-40B4-BE49-F238E27FC236}">
                <a16:creationId xmlns:a16="http://schemas.microsoft.com/office/drawing/2014/main" id="{411A4561-719C-400A-BFD8-CD40F81D4F33}"/>
              </a:ext>
            </a:extLst>
          </p:cNvPr>
          <p:cNvSpPr>
            <a:spLocks noGrp="1"/>
          </p:cNvSpPr>
          <p:nvPr>
            <p:ph type="subTitle" idx="1"/>
          </p:nvPr>
        </p:nvSpPr>
        <p:spPr/>
        <p:txBody>
          <a:bodyPr/>
          <a:lstStyle/>
          <a:p>
            <a:r>
              <a:rPr kumimoji="1" lang="ja-JP" altLang="en-US"/>
              <a:t>情報システムで現代美術の「壁」を打破する</a:t>
            </a:r>
            <a:endParaRPr kumimoji="1" lang="ja-JP" altLang="en-US" dirty="0"/>
          </a:p>
        </p:txBody>
      </p:sp>
    </p:spTree>
    <p:extLst>
      <p:ext uri="{BB962C8B-B14F-4D97-AF65-F5344CB8AC3E}">
        <p14:creationId xmlns:p14="http://schemas.microsoft.com/office/powerpoint/2010/main" val="987153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A12C51-ECFF-47DD-B347-75EDB4357A2B}"/>
              </a:ext>
            </a:extLst>
          </p:cNvPr>
          <p:cNvSpPr>
            <a:spLocks noGrp="1"/>
          </p:cNvSpPr>
          <p:nvPr>
            <p:ph type="title"/>
          </p:nvPr>
        </p:nvSpPr>
        <p:spPr/>
        <p:txBody>
          <a:bodyPr/>
          <a:lstStyle/>
          <a:p>
            <a:r>
              <a:rPr kumimoji="1" lang="ja-JP" altLang="en-US" dirty="0"/>
              <a:t>超高速プロジェクションマッピング</a:t>
            </a:r>
          </a:p>
        </p:txBody>
      </p:sp>
      <p:sp>
        <p:nvSpPr>
          <p:cNvPr id="3" name="コンテンツ プレースホルダー 2">
            <a:extLst>
              <a:ext uri="{FF2B5EF4-FFF2-40B4-BE49-F238E27FC236}">
                <a16:creationId xmlns:a16="http://schemas.microsoft.com/office/drawing/2014/main" id="{8D5567E6-824A-474A-85E7-1D11AA816CF3}"/>
              </a:ext>
            </a:extLst>
          </p:cNvPr>
          <p:cNvSpPr>
            <a:spLocks noGrp="1"/>
          </p:cNvSpPr>
          <p:nvPr>
            <p:ph idx="1"/>
          </p:nvPr>
        </p:nvSpPr>
        <p:spPr>
          <a:xfrm>
            <a:off x="838200" y="1825625"/>
            <a:ext cx="5257800" cy="4351338"/>
          </a:xfrm>
        </p:spPr>
        <p:txBody>
          <a:bodyPr/>
          <a:lstStyle/>
          <a:p>
            <a:r>
              <a:rPr lang="en-US" altLang="ja-JP" dirty="0" err="1"/>
              <a:t>DynaFlash</a:t>
            </a:r>
            <a:r>
              <a:rPr lang="en-US" altLang="ja-JP" dirty="0"/>
              <a:t> v2</a:t>
            </a:r>
          </a:p>
          <a:p>
            <a:pPr lvl="1"/>
            <a:r>
              <a:rPr lang="ja-JP" altLang="en-US" dirty="0"/>
              <a:t>東京大学、石川・妹尾研</a:t>
            </a:r>
            <a:endParaRPr lang="en-US" altLang="ja-JP" dirty="0"/>
          </a:p>
          <a:p>
            <a:pPr lvl="1"/>
            <a:r>
              <a:rPr kumimoji="1" lang="ja-JP" altLang="en-US" dirty="0"/>
              <a:t>移動物体や、衣服などの柔軟で複雑な面にも貼り付くように映像を投影できる</a:t>
            </a:r>
            <a:endParaRPr kumimoji="1" lang="en-US" altLang="ja-JP" dirty="0"/>
          </a:p>
          <a:p>
            <a:pPr lvl="1"/>
            <a:r>
              <a:rPr kumimoji="1" lang="ja-JP" altLang="en-US" dirty="0"/>
              <a:t>現実と仮想の境目をあいまいにするような映像表現も可能</a:t>
            </a:r>
            <a:endParaRPr kumimoji="1" lang="en-US" altLang="ja-JP" dirty="0"/>
          </a:p>
          <a:p>
            <a:pPr lvl="2"/>
            <a:r>
              <a:rPr kumimoji="1" lang="ja-JP" altLang="en-US" dirty="0"/>
              <a:t>「毛の生えた屋台」</a:t>
            </a:r>
          </a:p>
        </p:txBody>
      </p:sp>
      <p:pic>
        <p:nvPicPr>
          <p:cNvPr id="4" name="オンライン メディア 3">
            <a:hlinkClick r:id="" action="ppaction://media"/>
            <a:extLst>
              <a:ext uri="{FF2B5EF4-FFF2-40B4-BE49-F238E27FC236}">
                <a16:creationId xmlns:a16="http://schemas.microsoft.com/office/drawing/2014/main" id="{32DE8080-742A-4F42-AA2C-F6374751BAD2}"/>
              </a:ext>
            </a:extLst>
          </p:cNvPr>
          <p:cNvPicPr>
            <a:picLocks noRot="1" noChangeAspect="1"/>
          </p:cNvPicPr>
          <p:nvPr>
            <a:videoFile r:link="rId1"/>
          </p:nvPr>
        </p:nvPicPr>
        <p:blipFill>
          <a:blip r:embed="rId3"/>
          <a:stretch>
            <a:fillRect/>
          </a:stretch>
        </p:blipFill>
        <p:spPr>
          <a:xfrm>
            <a:off x="6096000" y="1690688"/>
            <a:ext cx="5257800" cy="2957513"/>
          </a:xfrm>
          <a:prstGeom prst="rect">
            <a:avLst/>
          </a:prstGeom>
        </p:spPr>
      </p:pic>
    </p:spTree>
    <p:extLst>
      <p:ext uri="{BB962C8B-B14F-4D97-AF65-F5344CB8AC3E}">
        <p14:creationId xmlns:p14="http://schemas.microsoft.com/office/powerpoint/2010/main" val="1509538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D973A8-AC21-47C2-9632-D6206948210C}"/>
              </a:ext>
            </a:extLst>
          </p:cNvPr>
          <p:cNvSpPr>
            <a:spLocks noGrp="1"/>
          </p:cNvSpPr>
          <p:nvPr>
            <p:ph type="title"/>
          </p:nvPr>
        </p:nvSpPr>
        <p:spPr/>
        <p:txBody>
          <a:bodyPr/>
          <a:lstStyle/>
          <a:p>
            <a:r>
              <a:rPr lang="ja-JP" altLang="en-US" dirty="0"/>
              <a:t>仮想現実</a:t>
            </a:r>
            <a:r>
              <a:rPr lang="en-US" altLang="ja-JP" dirty="0"/>
              <a:t>(VR) </a:t>
            </a:r>
            <a:r>
              <a:rPr lang="ja-JP" altLang="en-US" dirty="0"/>
              <a:t>・エンターテインメント分野の情報システム</a:t>
            </a:r>
            <a:endParaRPr kumimoji="1" lang="ja-JP" altLang="en-US" dirty="0"/>
          </a:p>
        </p:txBody>
      </p:sp>
      <p:sp>
        <p:nvSpPr>
          <p:cNvPr id="3" name="コンテンツ プレースホルダー 2">
            <a:extLst>
              <a:ext uri="{FF2B5EF4-FFF2-40B4-BE49-F238E27FC236}">
                <a16:creationId xmlns:a16="http://schemas.microsoft.com/office/drawing/2014/main" id="{310FC0C1-3A9B-4DB5-BFEA-FC55E626DE90}"/>
              </a:ext>
            </a:extLst>
          </p:cNvPr>
          <p:cNvSpPr>
            <a:spLocks noGrp="1"/>
          </p:cNvSpPr>
          <p:nvPr>
            <p:ph idx="1"/>
          </p:nvPr>
        </p:nvSpPr>
        <p:spPr/>
        <p:txBody>
          <a:bodyPr/>
          <a:lstStyle/>
          <a:p>
            <a:r>
              <a:rPr lang="ja-JP" altLang="en-US" dirty="0"/>
              <a:t>仮想現実</a:t>
            </a:r>
            <a:r>
              <a:rPr lang="en-US" altLang="ja-JP" dirty="0"/>
              <a:t>(VR)</a:t>
            </a:r>
            <a:r>
              <a:rPr lang="ja-JP" altLang="en-US" dirty="0"/>
              <a:t>技術とは</a:t>
            </a:r>
            <a:endParaRPr lang="en-US" altLang="ja-JP" dirty="0"/>
          </a:p>
          <a:p>
            <a:r>
              <a:rPr lang="en-US" altLang="ja-JP" dirty="0"/>
              <a:t>VR</a:t>
            </a:r>
            <a:r>
              <a:rPr lang="ja-JP" altLang="en-US" dirty="0"/>
              <a:t>・</a:t>
            </a:r>
            <a:r>
              <a:rPr lang="en-US" altLang="ja-JP" dirty="0"/>
              <a:t>AR</a:t>
            </a:r>
            <a:r>
              <a:rPr lang="ja-JP" altLang="en-US" dirty="0"/>
              <a:t>で「仕事」を変える</a:t>
            </a:r>
            <a:endParaRPr lang="en-US" altLang="ja-JP" dirty="0"/>
          </a:p>
          <a:p>
            <a:r>
              <a:rPr lang="en-US" altLang="ja-JP" dirty="0"/>
              <a:t>VR</a:t>
            </a:r>
            <a:r>
              <a:rPr lang="ja-JP" altLang="en-US" dirty="0"/>
              <a:t>によるゲーム、エンターテインメント</a:t>
            </a:r>
            <a:endParaRPr lang="en-US" altLang="ja-JP" dirty="0"/>
          </a:p>
          <a:p>
            <a:r>
              <a:rPr lang="en-US" altLang="ja-JP" dirty="0"/>
              <a:t>VR</a:t>
            </a:r>
            <a:r>
              <a:rPr lang="ja-JP" altLang="en-US" dirty="0"/>
              <a:t>の研究課題</a:t>
            </a:r>
            <a:endParaRPr lang="en-US" altLang="ja-JP" dirty="0"/>
          </a:p>
          <a:p>
            <a:r>
              <a:rPr lang="ja-JP" altLang="en-US" dirty="0"/>
              <a:t>芸術分野の情報システム</a:t>
            </a:r>
            <a:endParaRPr lang="en-US" altLang="ja-JP" dirty="0"/>
          </a:p>
          <a:p>
            <a:pPr marL="0" indent="0">
              <a:buNone/>
            </a:pPr>
            <a:endParaRPr kumimoji="1" lang="ja-JP" altLang="en-US" dirty="0"/>
          </a:p>
        </p:txBody>
      </p:sp>
    </p:spTree>
    <p:extLst>
      <p:ext uri="{BB962C8B-B14F-4D97-AF65-F5344CB8AC3E}">
        <p14:creationId xmlns:p14="http://schemas.microsoft.com/office/powerpoint/2010/main" val="1110526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C2BB92-182C-4725-AA42-60A902690F80}"/>
              </a:ext>
            </a:extLst>
          </p:cNvPr>
          <p:cNvSpPr>
            <a:spLocks noGrp="1"/>
          </p:cNvSpPr>
          <p:nvPr>
            <p:ph type="title"/>
          </p:nvPr>
        </p:nvSpPr>
        <p:spPr/>
        <p:txBody>
          <a:bodyPr/>
          <a:lstStyle/>
          <a:p>
            <a:r>
              <a:rPr kumimoji="1" lang="ja-JP" altLang="en-US" dirty="0"/>
              <a:t>インタラクティブアート</a:t>
            </a:r>
          </a:p>
        </p:txBody>
      </p:sp>
      <p:sp>
        <p:nvSpPr>
          <p:cNvPr id="3" name="コンテンツ プレースホルダー 2">
            <a:extLst>
              <a:ext uri="{FF2B5EF4-FFF2-40B4-BE49-F238E27FC236}">
                <a16:creationId xmlns:a16="http://schemas.microsoft.com/office/drawing/2014/main" id="{D705C4B9-C21E-4E36-8B46-B922049005D5}"/>
              </a:ext>
            </a:extLst>
          </p:cNvPr>
          <p:cNvSpPr>
            <a:spLocks noGrp="1"/>
          </p:cNvSpPr>
          <p:nvPr>
            <p:ph idx="1"/>
          </p:nvPr>
        </p:nvSpPr>
        <p:spPr/>
        <p:txBody>
          <a:bodyPr/>
          <a:lstStyle/>
          <a:p>
            <a:r>
              <a:rPr kumimoji="1" lang="ja-JP" altLang="en-US" dirty="0"/>
              <a:t>人間とのインタラクションでアート表現が変化</a:t>
            </a:r>
            <a:endParaRPr kumimoji="1" lang="en-US" altLang="ja-JP" dirty="0"/>
          </a:p>
          <a:p>
            <a:pPr lvl="1"/>
            <a:r>
              <a:rPr kumimoji="1" lang="ja-JP" altLang="en-US" dirty="0"/>
              <a:t>美術館の展示などに最適</a:t>
            </a:r>
            <a:endParaRPr kumimoji="1" lang="en-US" altLang="ja-JP" dirty="0"/>
          </a:p>
          <a:p>
            <a:pPr lvl="1"/>
            <a:r>
              <a:rPr kumimoji="1" lang="ja-JP" altLang="en-US" dirty="0"/>
              <a:t>子どもへのアピール力「未来の遊園地」</a:t>
            </a:r>
            <a:endParaRPr kumimoji="1" lang="en-US" altLang="ja-JP" dirty="0"/>
          </a:p>
          <a:p>
            <a:r>
              <a:rPr kumimoji="1" lang="en-US" altLang="ja-JP" dirty="0"/>
              <a:t>LED10</a:t>
            </a:r>
            <a:r>
              <a:rPr kumimoji="1" lang="ja-JP" altLang="en-US" dirty="0"/>
              <a:t>万個で「宇宙」を表現</a:t>
            </a:r>
            <a:endParaRPr kumimoji="1" lang="en-US" altLang="ja-JP" dirty="0"/>
          </a:p>
          <a:p>
            <a:pPr lvl="1"/>
            <a:r>
              <a:rPr kumimoji="1" lang="ja-JP" altLang="en-US" dirty="0"/>
              <a:t>あす</a:t>
            </a:r>
            <a:r>
              <a:rPr kumimoji="1" lang="ja-JP" altLang="en-US" dirty="0" err="1"/>
              <a:t>たむらんど</a:t>
            </a:r>
            <a:r>
              <a:rPr kumimoji="1" lang="ja-JP" altLang="en-US" dirty="0"/>
              <a:t>徳島、</a:t>
            </a:r>
            <a:r>
              <a:rPr kumimoji="1" lang="en-US" altLang="ja-JP" dirty="0"/>
              <a:t>2016</a:t>
            </a:r>
            <a:r>
              <a:rPr kumimoji="1" lang="ja-JP" altLang="en-US" dirty="0"/>
              <a:t>年</a:t>
            </a:r>
            <a:endParaRPr kumimoji="1" lang="en-US" altLang="ja-JP" dirty="0"/>
          </a:p>
          <a:p>
            <a:pPr lvl="1"/>
            <a:r>
              <a:rPr kumimoji="1" lang="ja-JP" altLang="en-US" dirty="0"/>
              <a:t>チームラボ制作</a:t>
            </a:r>
          </a:p>
        </p:txBody>
      </p:sp>
      <p:pic>
        <p:nvPicPr>
          <p:cNvPr id="4" name="オンライン メディア 3">
            <a:hlinkClick r:id="" action="ppaction://media"/>
            <a:extLst>
              <a:ext uri="{FF2B5EF4-FFF2-40B4-BE49-F238E27FC236}">
                <a16:creationId xmlns:a16="http://schemas.microsoft.com/office/drawing/2014/main" id="{5F430068-8A59-4B44-9396-4C32D3E33321}"/>
              </a:ext>
            </a:extLst>
          </p:cNvPr>
          <p:cNvPicPr>
            <a:picLocks noRot="1" noChangeAspect="1"/>
          </p:cNvPicPr>
          <p:nvPr>
            <a:videoFile r:link="rId1"/>
          </p:nvPr>
        </p:nvPicPr>
        <p:blipFill>
          <a:blip r:embed="rId3"/>
          <a:stretch>
            <a:fillRect/>
          </a:stretch>
        </p:blipFill>
        <p:spPr>
          <a:xfrm>
            <a:off x="6096000" y="3043237"/>
            <a:ext cx="5257800" cy="2957513"/>
          </a:xfrm>
          <a:prstGeom prst="rect">
            <a:avLst/>
          </a:prstGeom>
        </p:spPr>
      </p:pic>
    </p:spTree>
    <p:extLst>
      <p:ext uri="{BB962C8B-B14F-4D97-AF65-F5344CB8AC3E}">
        <p14:creationId xmlns:p14="http://schemas.microsoft.com/office/powerpoint/2010/main" val="178834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0"/>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E3192F-7A19-47B1-97F2-94F85CC8823A}"/>
              </a:ext>
            </a:extLst>
          </p:cNvPr>
          <p:cNvSpPr>
            <a:spLocks noGrp="1"/>
          </p:cNvSpPr>
          <p:nvPr>
            <p:ph type="ctrTitle"/>
          </p:nvPr>
        </p:nvSpPr>
        <p:spPr/>
        <p:txBody>
          <a:bodyPr/>
          <a:lstStyle/>
          <a:p>
            <a:r>
              <a:rPr lang="ja-JP" altLang="en-US" dirty="0"/>
              <a:t>仮想現実</a:t>
            </a:r>
            <a:r>
              <a:rPr lang="en-US" altLang="ja-JP" dirty="0"/>
              <a:t>(VR)</a:t>
            </a:r>
            <a:r>
              <a:rPr lang="ja-JP" altLang="en-US" dirty="0"/>
              <a:t>技術とは</a:t>
            </a:r>
          </a:p>
        </p:txBody>
      </p:sp>
      <p:sp>
        <p:nvSpPr>
          <p:cNvPr id="3" name="字幕 2">
            <a:extLst>
              <a:ext uri="{FF2B5EF4-FFF2-40B4-BE49-F238E27FC236}">
                <a16:creationId xmlns:a16="http://schemas.microsoft.com/office/drawing/2014/main" id="{411A4561-719C-400A-BFD8-CD40F81D4F33}"/>
              </a:ext>
            </a:extLst>
          </p:cNvPr>
          <p:cNvSpPr>
            <a:spLocks noGrp="1"/>
          </p:cNvSpPr>
          <p:nvPr>
            <p:ph type="subTitle" idx="1"/>
          </p:nvPr>
        </p:nvSpPr>
        <p:spPr/>
        <p:txBody>
          <a:bodyPr/>
          <a:lstStyle/>
          <a:p>
            <a:r>
              <a:rPr kumimoji="1" lang="ja-JP" altLang="en-US" dirty="0"/>
              <a:t>ヒトが認知する「世界」が変わる</a:t>
            </a:r>
          </a:p>
        </p:txBody>
      </p:sp>
    </p:spTree>
    <p:extLst>
      <p:ext uri="{BB962C8B-B14F-4D97-AF65-F5344CB8AC3E}">
        <p14:creationId xmlns:p14="http://schemas.microsoft.com/office/powerpoint/2010/main" val="1204731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8919E-4847-40E0-AF4F-FF4A798687D7}"/>
              </a:ext>
            </a:extLst>
          </p:cNvPr>
          <p:cNvSpPr>
            <a:spLocks noGrp="1"/>
          </p:cNvSpPr>
          <p:nvPr>
            <p:ph type="title"/>
          </p:nvPr>
        </p:nvSpPr>
        <p:spPr/>
        <p:txBody>
          <a:bodyPr/>
          <a:lstStyle/>
          <a:p>
            <a:r>
              <a:rPr kumimoji="1" lang="ja-JP" altLang="en-US" dirty="0"/>
              <a:t>仮想現実</a:t>
            </a:r>
            <a:r>
              <a:rPr kumimoji="1" lang="en-US" altLang="ja-JP" dirty="0"/>
              <a:t>(VR)</a:t>
            </a:r>
            <a:endParaRPr kumimoji="1" lang="ja-JP" altLang="en-US" dirty="0"/>
          </a:p>
        </p:txBody>
      </p:sp>
      <p:sp>
        <p:nvSpPr>
          <p:cNvPr id="3" name="コンテンツ プレースホルダー 2">
            <a:extLst>
              <a:ext uri="{FF2B5EF4-FFF2-40B4-BE49-F238E27FC236}">
                <a16:creationId xmlns:a16="http://schemas.microsoft.com/office/drawing/2014/main" id="{156AC0EC-F4E2-4EA7-86B6-64C304030E51}"/>
              </a:ext>
            </a:extLst>
          </p:cNvPr>
          <p:cNvSpPr>
            <a:spLocks noGrp="1"/>
          </p:cNvSpPr>
          <p:nvPr>
            <p:ph idx="1"/>
          </p:nvPr>
        </p:nvSpPr>
        <p:spPr/>
        <p:txBody>
          <a:bodyPr/>
          <a:lstStyle/>
          <a:p>
            <a:r>
              <a:rPr kumimoji="1" lang="ja-JP" altLang="en-US" dirty="0"/>
              <a:t>人間の五覚（視角・聴覚・触覚</a:t>
            </a:r>
            <a:r>
              <a:rPr kumimoji="1" lang="en-US" altLang="ja-JP" dirty="0"/>
              <a:t>……</a:t>
            </a:r>
            <a:r>
              <a:rPr kumimoji="1" lang="ja-JP" altLang="en-US" dirty="0"/>
              <a:t>）に人工的な入力を与え、</a:t>
            </a:r>
            <a:r>
              <a:rPr kumimoji="1" lang="ja-JP" altLang="en-US" dirty="0">
                <a:solidFill>
                  <a:srgbClr val="FF0000"/>
                </a:solidFill>
              </a:rPr>
              <a:t>現実とは別の場所や体験をしていると錯覚させる</a:t>
            </a:r>
            <a:r>
              <a:rPr kumimoji="1" lang="ja-JP" altLang="en-US" dirty="0"/>
              <a:t>システム</a:t>
            </a:r>
            <a:endParaRPr kumimoji="1" lang="en-US" altLang="ja-JP" dirty="0"/>
          </a:p>
          <a:p>
            <a:r>
              <a:rPr kumimoji="1" lang="ja-JP" altLang="en-US" dirty="0"/>
              <a:t>人間の「外部ループ」における</a:t>
            </a:r>
            <a:r>
              <a:rPr kumimoji="1" lang="ja-JP" altLang="en-US" dirty="0">
                <a:solidFill>
                  <a:schemeClr val="accent1"/>
                </a:solidFill>
              </a:rPr>
              <a:t>環境</a:t>
            </a:r>
            <a:r>
              <a:rPr kumimoji="1" lang="ja-JP" altLang="en-US" dirty="0"/>
              <a:t>を</a:t>
            </a:r>
            <a:r>
              <a:rPr kumimoji="1" lang="ja-JP" altLang="en-US" dirty="0">
                <a:solidFill>
                  <a:schemeClr val="accent1"/>
                </a:solidFill>
              </a:rPr>
              <a:t>疑似環境</a:t>
            </a:r>
            <a:r>
              <a:rPr kumimoji="1" lang="ja-JP" altLang="en-US" dirty="0"/>
              <a:t>で置換・増強</a:t>
            </a:r>
            <a:endParaRPr kumimoji="1" lang="en-US" altLang="ja-JP" dirty="0"/>
          </a:p>
          <a:p>
            <a:r>
              <a:rPr lang="en-US" altLang="ja-JP" dirty="0"/>
              <a:t>2</a:t>
            </a:r>
            <a:r>
              <a:rPr lang="ja-JP" altLang="en-US" dirty="0" err="1"/>
              <a:t>つの</a:t>
            </a:r>
            <a:r>
              <a:rPr lang="ja-JP" altLang="en-US" dirty="0"/>
              <a:t>インタフェースが重要</a:t>
            </a:r>
            <a:endParaRPr lang="en-US" altLang="ja-JP" dirty="0"/>
          </a:p>
          <a:p>
            <a:pPr lvl="1"/>
            <a:r>
              <a:rPr kumimoji="1" lang="en-US" altLang="ja-JP" dirty="0"/>
              <a:t>1</a:t>
            </a:r>
            <a:r>
              <a:rPr lang="en-US" altLang="ja-JP" dirty="0"/>
              <a:t>:</a:t>
            </a:r>
            <a:r>
              <a:rPr lang="ja-JP" altLang="en-US" dirty="0"/>
              <a:t>感覚への自然な入力</a:t>
            </a:r>
            <a:endParaRPr lang="en-US" altLang="ja-JP" dirty="0"/>
          </a:p>
          <a:p>
            <a:pPr lvl="1"/>
            <a:r>
              <a:rPr kumimoji="1" lang="en-US" altLang="ja-JP" dirty="0"/>
              <a:t>2:</a:t>
            </a:r>
            <a:r>
              <a:rPr kumimoji="1" lang="ja-JP" altLang="en-US" dirty="0"/>
              <a:t>各種反応・行動の取得</a:t>
            </a:r>
            <a:endParaRPr kumimoji="1" lang="en-US" altLang="ja-JP" dirty="0"/>
          </a:p>
          <a:p>
            <a:r>
              <a:rPr kumimoji="1" lang="ja-JP" altLang="en-US" dirty="0"/>
              <a:t>環境と疑似環境の重なり具合</a:t>
            </a:r>
            <a:endParaRPr kumimoji="1" lang="en-US" altLang="ja-JP" dirty="0"/>
          </a:p>
          <a:p>
            <a:pPr lvl="1"/>
            <a:r>
              <a:rPr kumimoji="1" lang="ja-JP" altLang="en-US" dirty="0"/>
              <a:t>仮想現実</a:t>
            </a:r>
            <a:r>
              <a:rPr kumimoji="1" lang="en-US" altLang="ja-JP" dirty="0"/>
              <a:t>(VR)</a:t>
            </a:r>
          </a:p>
          <a:p>
            <a:pPr lvl="1"/>
            <a:r>
              <a:rPr kumimoji="1" lang="ja-JP" altLang="en-US" dirty="0"/>
              <a:t>拡張現実</a:t>
            </a:r>
            <a:r>
              <a:rPr kumimoji="1" lang="en-US" altLang="ja-JP" dirty="0"/>
              <a:t>(AR)</a:t>
            </a:r>
          </a:p>
          <a:p>
            <a:endParaRPr kumimoji="1" lang="ja-JP" altLang="en-US" dirty="0"/>
          </a:p>
        </p:txBody>
      </p:sp>
      <p:sp>
        <p:nvSpPr>
          <p:cNvPr id="4" name="四角形: 角を丸くする 3">
            <a:extLst>
              <a:ext uri="{FF2B5EF4-FFF2-40B4-BE49-F238E27FC236}">
                <a16:creationId xmlns:a16="http://schemas.microsoft.com/office/drawing/2014/main" id="{ED7BE8BC-C2FF-4C0D-96D7-370C03E5946F}"/>
              </a:ext>
            </a:extLst>
          </p:cNvPr>
          <p:cNvSpPr/>
          <p:nvPr/>
        </p:nvSpPr>
        <p:spPr>
          <a:xfrm>
            <a:off x="7104821" y="3429000"/>
            <a:ext cx="1152939" cy="64604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感覚器</a:t>
            </a:r>
          </a:p>
        </p:txBody>
      </p:sp>
      <p:sp>
        <p:nvSpPr>
          <p:cNvPr id="5" name="四角形: 角を丸くする 4">
            <a:extLst>
              <a:ext uri="{FF2B5EF4-FFF2-40B4-BE49-F238E27FC236}">
                <a16:creationId xmlns:a16="http://schemas.microsoft.com/office/drawing/2014/main" id="{152544F0-C16C-444E-B3E8-2D16B03DEB4E}"/>
              </a:ext>
            </a:extLst>
          </p:cNvPr>
          <p:cNvSpPr/>
          <p:nvPr/>
        </p:nvSpPr>
        <p:spPr>
          <a:xfrm>
            <a:off x="8257760" y="4664627"/>
            <a:ext cx="1152939" cy="64604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t>環境</a:t>
            </a:r>
          </a:p>
        </p:txBody>
      </p:sp>
      <p:sp>
        <p:nvSpPr>
          <p:cNvPr id="6" name="四角形: 角を丸くする 5">
            <a:extLst>
              <a:ext uri="{FF2B5EF4-FFF2-40B4-BE49-F238E27FC236}">
                <a16:creationId xmlns:a16="http://schemas.microsoft.com/office/drawing/2014/main" id="{17D9EE44-D56A-452B-A978-9AF1177926A6}"/>
              </a:ext>
            </a:extLst>
          </p:cNvPr>
          <p:cNvSpPr/>
          <p:nvPr/>
        </p:nvSpPr>
        <p:spPr>
          <a:xfrm>
            <a:off x="9410699" y="3424824"/>
            <a:ext cx="1152939" cy="64604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t>身体</a:t>
            </a:r>
          </a:p>
        </p:txBody>
      </p:sp>
      <p:sp>
        <p:nvSpPr>
          <p:cNvPr id="7" name="四角形: 角を丸くする 6">
            <a:extLst>
              <a:ext uri="{FF2B5EF4-FFF2-40B4-BE49-F238E27FC236}">
                <a16:creationId xmlns:a16="http://schemas.microsoft.com/office/drawing/2014/main" id="{90D1A011-3C85-4182-AE88-ECA9A16D7E71}"/>
              </a:ext>
            </a:extLst>
          </p:cNvPr>
          <p:cNvSpPr/>
          <p:nvPr/>
        </p:nvSpPr>
        <p:spPr>
          <a:xfrm>
            <a:off x="8257761" y="3429000"/>
            <a:ext cx="1152939" cy="6460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脳</a:t>
            </a:r>
          </a:p>
        </p:txBody>
      </p:sp>
      <p:cxnSp>
        <p:nvCxnSpPr>
          <p:cNvPr id="9" name="コネクタ: 曲線 8">
            <a:extLst>
              <a:ext uri="{FF2B5EF4-FFF2-40B4-BE49-F238E27FC236}">
                <a16:creationId xmlns:a16="http://schemas.microsoft.com/office/drawing/2014/main" id="{423C4F01-6696-4790-AFC2-A0335D8CD62C}"/>
              </a:ext>
            </a:extLst>
          </p:cNvPr>
          <p:cNvCxnSpPr>
            <a:cxnSpLocks/>
            <a:stCxn id="6" idx="3"/>
            <a:endCxn id="5" idx="3"/>
          </p:cNvCxnSpPr>
          <p:nvPr/>
        </p:nvCxnSpPr>
        <p:spPr>
          <a:xfrm flipH="1">
            <a:off x="9410699" y="3747846"/>
            <a:ext cx="1152939" cy="1239803"/>
          </a:xfrm>
          <a:prstGeom prst="curvedConnector3">
            <a:avLst>
              <a:gd name="adj1" fmla="val -19828"/>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コネクタ: 曲線 11">
            <a:extLst>
              <a:ext uri="{FF2B5EF4-FFF2-40B4-BE49-F238E27FC236}">
                <a16:creationId xmlns:a16="http://schemas.microsoft.com/office/drawing/2014/main" id="{5CF79E76-C0D5-49FA-8053-BC88EC77276C}"/>
              </a:ext>
            </a:extLst>
          </p:cNvPr>
          <p:cNvCxnSpPr>
            <a:cxnSpLocks/>
            <a:stCxn id="5" idx="1"/>
            <a:endCxn id="4" idx="1"/>
          </p:cNvCxnSpPr>
          <p:nvPr/>
        </p:nvCxnSpPr>
        <p:spPr>
          <a:xfrm rot="10800000">
            <a:off x="7104822" y="3752023"/>
            <a:ext cx="1152939" cy="1235627"/>
          </a:xfrm>
          <a:prstGeom prst="curvedConnector3">
            <a:avLst>
              <a:gd name="adj1" fmla="val 119828"/>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99BEA944-A19E-4648-A7DC-8B20A0E508CE}"/>
              </a:ext>
            </a:extLst>
          </p:cNvPr>
          <p:cNvSpPr txBox="1"/>
          <p:nvPr/>
        </p:nvSpPr>
        <p:spPr>
          <a:xfrm>
            <a:off x="8164816" y="4180993"/>
            <a:ext cx="1338828" cy="369332"/>
          </a:xfrm>
          <a:prstGeom prst="rect">
            <a:avLst/>
          </a:prstGeom>
          <a:noFill/>
        </p:spPr>
        <p:txBody>
          <a:bodyPr wrap="none" rtlCol="0">
            <a:spAutoFit/>
          </a:bodyPr>
          <a:lstStyle/>
          <a:p>
            <a:pPr algn="ctr"/>
            <a:r>
              <a:rPr kumimoji="1" lang="ja-JP" altLang="en-US" dirty="0"/>
              <a:t>外部ループ</a:t>
            </a:r>
          </a:p>
        </p:txBody>
      </p:sp>
      <p:sp>
        <p:nvSpPr>
          <p:cNvPr id="18" name="テキスト ボックス 17">
            <a:extLst>
              <a:ext uri="{FF2B5EF4-FFF2-40B4-BE49-F238E27FC236}">
                <a16:creationId xmlns:a16="http://schemas.microsoft.com/office/drawing/2014/main" id="{21F601FF-39F8-4A58-85F6-811B2B6E6AE1}"/>
              </a:ext>
            </a:extLst>
          </p:cNvPr>
          <p:cNvSpPr txBox="1"/>
          <p:nvPr/>
        </p:nvSpPr>
        <p:spPr>
          <a:xfrm>
            <a:off x="10746626" y="4018295"/>
            <a:ext cx="1236236" cy="646331"/>
          </a:xfrm>
          <a:prstGeom prst="rect">
            <a:avLst/>
          </a:prstGeom>
          <a:noFill/>
        </p:spPr>
        <p:txBody>
          <a:bodyPr wrap="none" rtlCol="0">
            <a:spAutoFit/>
          </a:bodyPr>
          <a:lstStyle/>
          <a:p>
            <a:pPr algn="ctr"/>
            <a:r>
              <a:rPr kumimoji="1" lang="ja-JP" altLang="en-US" dirty="0"/>
              <a:t>インタ</a:t>
            </a:r>
            <a:endParaRPr kumimoji="1" lang="en-US" altLang="ja-JP" dirty="0"/>
          </a:p>
          <a:p>
            <a:pPr algn="ctr"/>
            <a:r>
              <a:rPr kumimoji="1" lang="ja-JP" altLang="en-US" dirty="0"/>
              <a:t>フェース</a:t>
            </a:r>
            <a:r>
              <a:rPr kumimoji="1" lang="en-US" altLang="ja-JP" dirty="0"/>
              <a:t>2</a:t>
            </a:r>
          </a:p>
        </p:txBody>
      </p:sp>
      <p:sp>
        <p:nvSpPr>
          <p:cNvPr id="19" name="テキスト ボックス 18">
            <a:extLst>
              <a:ext uri="{FF2B5EF4-FFF2-40B4-BE49-F238E27FC236}">
                <a16:creationId xmlns:a16="http://schemas.microsoft.com/office/drawing/2014/main" id="{352803A9-C441-4534-B311-C8C2A1EA7B26}"/>
              </a:ext>
            </a:extLst>
          </p:cNvPr>
          <p:cNvSpPr txBox="1"/>
          <p:nvPr/>
        </p:nvSpPr>
        <p:spPr>
          <a:xfrm>
            <a:off x="5733993" y="4018296"/>
            <a:ext cx="1236236" cy="646331"/>
          </a:xfrm>
          <a:prstGeom prst="rect">
            <a:avLst/>
          </a:prstGeom>
          <a:noFill/>
        </p:spPr>
        <p:txBody>
          <a:bodyPr wrap="none" rtlCol="0">
            <a:spAutoFit/>
          </a:bodyPr>
          <a:lstStyle/>
          <a:p>
            <a:pPr algn="ctr"/>
            <a:r>
              <a:rPr kumimoji="1" lang="ja-JP" altLang="en-US" dirty="0"/>
              <a:t>インタ</a:t>
            </a:r>
            <a:endParaRPr kumimoji="1" lang="en-US" altLang="ja-JP" dirty="0"/>
          </a:p>
          <a:p>
            <a:pPr algn="ctr"/>
            <a:r>
              <a:rPr kumimoji="1" lang="ja-JP" altLang="en-US" dirty="0"/>
              <a:t>フェース</a:t>
            </a:r>
            <a:r>
              <a:rPr kumimoji="1" lang="en-US" altLang="ja-JP" dirty="0"/>
              <a:t>1</a:t>
            </a:r>
          </a:p>
        </p:txBody>
      </p:sp>
      <p:cxnSp>
        <p:nvCxnSpPr>
          <p:cNvPr id="21" name="直線コネクタ 20">
            <a:extLst>
              <a:ext uri="{FF2B5EF4-FFF2-40B4-BE49-F238E27FC236}">
                <a16:creationId xmlns:a16="http://schemas.microsoft.com/office/drawing/2014/main" id="{C7C698A6-1BA2-4E54-8691-76B22F5917C4}"/>
              </a:ext>
            </a:extLst>
          </p:cNvPr>
          <p:cNvCxnSpPr/>
          <p:nvPr/>
        </p:nvCxnSpPr>
        <p:spPr>
          <a:xfrm>
            <a:off x="6757220" y="3991750"/>
            <a:ext cx="318052" cy="158233"/>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36F32252-3166-4E78-B3FA-765C1D387E18}"/>
              </a:ext>
            </a:extLst>
          </p:cNvPr>
          <p:cNvCxnSpPr>
            <a:cxnSpLocks/>
          </p:cNvCxnSpPr>
          <p:nvPr/>
        </p:nvCxnSpPr>
        <p:spPr>
          <a:xfrm flipH="1">
            <a:off x="10593187" y="3912634"/>
            <a:ext cx="318052" cy="158233"/>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四角形: 角を丸くする 27">
            <a:extLst>
              <a:ext uri="{FF2B5EF4-FFF2-40B4-BE49-F238E27FC236}">
                <a16:creationId xmlns:a16="http://schemas.microsoft.com/office/drawing/2014/main" id="{D4EE2508-2586-44CD-A305-77940484F54C}"/>
              </a:ext>
            </a:extLst>
          </p:cNvPr>
          <p:cNvSpPr/>
          <p:nvPr/>
        </p:nvSpPr>
        <p:spPr>
          <a:xfrm>
            <a:off x="8315736" y="4728091"/>
            <a:ext cx="1152939" cy="646043"/>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dirty="0"/>
              <a:t>疑似</a:t>
            </a:r>
            <a:endParaRPr kumimoji="1" lang="en-US" altLang="ja-JP" dirty="0"/>
          </a:p>
          <a:p>
            <a:pPr algn="ctr"/>
            <a:r>
              <a:rPr kumimoji="1" lang="ja-JP" altLang="en-US" dirty="0"/>
              <a:t>環境</a:t>
            </a:r>
          </a:p>
        </p:txBody>
      </p:sp>
    </p:spTree>
    <p:extLst>
      <p:ext uri="{BB962C8B-B14F-4D97-AF65-F5344CB8AC3E}">
        <p14:creationId xmlns:p14="http://schemas.microsoft.com/office/powerpoint/2010/main" val="308249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0"/>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E3192F-7A19-47B1-97F2-94F85CC8823A}"/>
              </a:ext>
            </a:extLst>
          </p:cNvPr>
          <p:cNvSpPr>
            <a:spLocks noGrp="1"/>
          </p:cNvSpPr>
          <p:nvPr>
            <p:ph type="ctrTitle"/>
          </p:nvPr>
        </p:nvSpPr>
        <p:spPr/>
        <p:txBody>
          <a:bodyPr/>
          <a:lstStyle/>
          <a:p>
            <a:r>
              <a:rPr lang="en-US" altLang="ja-JP" dirty="0"/>
              <a:t>VR</a:t>
            </a:r>
            <a:r>
              <a:rPr lang="ja-JP" altLang="en-US" dirty="0"/>
              <a:t>・</a:t>
            </a:r>
            <a:r>
              <a:rPr lang="en-US" altLang="ja-JP" dirty="0"/>
              <a:t>AR</a:t>
            </a:r>
            <a:r>
              <a:rPr lang="ja-JP" altLang="en-US" dirty="0"/>
              <a:t>で</a:t>
            </a:r>
            <a:br>
              <a:rPr lang="en-US" altLang="ja-JP" dirty="0"/>
            </a:br>
            <a:r>
              <a:rPr lang="ja-JP" altLang="en-US" dirty="0"/>
              <a:t>「仕事」を変える</a:t>
            </a:r>
          </a:p>
        </p:txBody>
      </p:sp>
      <p:sp>
        <p:nvSpPr>
          <p:cNvPr id="3" name="字幕 2">
            <a:extLst>
              <a:ext uri="{FF2B5EF4-FFF2-40B4-BE49-F238E27FC236}">
                <a16:creationId xmlns:a16="http://schemas.microsoft.com/office/drawing/2014/main" id="{411A4561-719C-400A-BFD8-CD40F81D4F33}"/>
              </a:ext>
            </a:extLst>
          </p:cNvPr>
          <p:cNvSpPr>
            <a:spLocks noGrp="1"/>
          </p:cNvSpPr>
          <p:nvPr>
            <p:ph type="subTitle" idx="1"/>
          </p:nvPr>
        </p:nvSpPr>
        <p:spPr/>
        <p:txBody>
          <a:bodyPr/>
          <a:lstStyle/>
          <a:p>
            <a:r>
              <a:rPr kumimoji="1" lang="ja-JP" altLang="en-US" dirty="0"/>
              <a:t>拡張現実としての仕事空間（ワークスペース）</a:t>
            </a:r>
          </a:p>
        </p:txBody>
      </p:sp>
    </p:spTree>
    <p:extLst>
      <p:ext uri="{BB962C8B-B14F-4D97-AF65-F5344CB8AC3E}">
        <p14:creationId xmlns:p14="http://schemas.microsoft.com/office/powerpoint/2010/main" val="875242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6643D8-F998-44B9-8F98-54E909A02B0B}"/>
              </a:ext>
            </a:extLst>
          </p:cNvPr>
          <p:cNvSpPr>
            <a:spLocks noGrp="1"/>
          </p:cNvSpPr>
          <p:nvPr>
            <p:ph type="title"/>
          </p:nvPr>
        </p:nvSpPr>
        <p:spPr/>
        <p:txBody>
          <a:bodyPr/>
          <a:lstStyle/>
          <a:p>
            <a:r>
              <a:rPr kumimoji="1" lang="ja-JP" altLang="en-US" dirty="0"/>
              <a:t>ワークスペースの拡張現実</a:t>
            </a:r>
            <a:r>
              <a:rPr kumimoji="1" lang="en-US" altLang="ja-JP" dirty="0"/>
              <a:t>(AR)</a:t>
            </a:r>
            <a:r>
              <a:rPr kumimoji="1" lang="ja-JP" altLang="en-US" dirty="0"/>
              <a:t>化</a:t>
            </a:r>
          </a:p>
        </p:txBody>
      </p:sp>
      <p:sp>
        <p:nvSpPr>
          <p:cNvPr id="3" name="コンテンツ プレースホルダー 2">
            <a:extLst>
              <a:ext uri="{FF2B5EF4-FFF2-40B4-BE49-F238E27FC236}">
                <a16:creationId xmlns:a16="http://schemas.microsoft.com/office/drawing/2014/main" id="{88369595-0E23-413E-969E-1B0C2EEA141E}"/>
              </a:ext>
            </a:extLst>
          </p:cNvPr>
          <p:cNvSpPr>
            <a:spLocks noGrp="1"/>
          </p:cNvSpPr>
          <p:nvPr>
            <p:ph idx="1"/>
          </p:nvPr>
        </p:nvSpPr>
        <p:spPr/>
        <p:txBody>
          <a:bodyPr>
            <a:normAutofit fontScale="85000" lnSpcReduction="20000"/>
          </a:bodyPr>
          <a:lstStyle/>
          <a:p>
            <a:r>
              <a:rPr kumimoji="1" lang="ja-JP" altLang="en-US" dirty="0"/>
              <a:t>仕事は、現実世界のモノやヒトに働きかけることが主</a:t>
            </a:r>
            <a:endParaRPr kumimoji="1" lang="en-US" altLang="ja-JP" dirty="0"/>
          </a:p>
          <a:p>
            <a:pPr lvl="1"/>
            <a:r>
              <a:rPr kumimoji="1" lang="en-US" altLang="ja-JP" dirty="0"/>
              <a:t>VR</a:t>
            </a:r>
            <a:r>
              <a:rPr kumimoji="1" lang="ja-JP" altLang="en-US" dirty="0"/>
              <a:t>より</a:t>
            </a:r>
            <a:r>
              <a:rPr kumimoji="1" lang="en-US" altLang="ja-JP" dirty="0"/>
              <a:t>AR</a:t>
            </a:r>
            <a:r>
              <a:rPr kumimoji="1" lang="ja-JP" altLang="en-US" dirty="0"/>
              <a:t>が有効</a:t>
            </a:r>
            <a:endParaRPr kumimoji="1" lang="en-US" altLang="ja-JP" dirty="0"/>
          </a:p>
          <a:p>
            <a:pPr lvl="1"/>
            <a:r>
              <a:rPr kumimoji="1" lang="ja-JP" altLang="en-US" dirty="0"/>
              <a:t>作業のための情報を効率的に提示</a:t>
            </a:r>
            <a:endParaRPr kumimoji="1" lang="en-US" altLang="ja-JP" dirty="0"/>
          </a:p>
          <a:p>
            <a:r>
              <a:rPr kumimoji="1" lang="ja-JP" altLang="en-US" dirty="0"/>
              <a:t>モノの情報</a:t>
            </a:r>
            <a:endParaRPr kumimoji="1" lang="en-US" altLang="ja-JP" dirty="0"/>
          </a:p>
          <a:p>
            <a:pPr lvl="1"/>
            <a:r>
              <a:rPr kumimoji="1" lang="ja-JP" altLang="en-US" dirty="0"/>
              <a:t>サイズや重量などの物理属性</a:t>
            </a:r>
            <a:endParaRPr kumimoji="1" lang="en-US" altLang="ja-JP" dirty="0"/>
          </a:p>
          <a:p>
            <a:pPr lvl="1"/>
            <a:r>
              <a:rPr kumimoji="1" lang="ja-JP" altLang="en-US" dirty="0"/>
              <a:t>危険な化学属性を警告</a:t>
            </a:r>
            <a:endParaRPr kumimoji="1" lang="en-US" altLang="ja-JP" dirty="0"/>
          </a:p>
          <a:p>
            <a:pPr lvl="1"/>
            <a:r>
              <a:rPr kumimoji="1" lang="ja-JP" altLang="en-US" dirty="0"/>
              <a:t>内視鏡手術における術野の</a:t>
            </a:r>
            <a:r>
              <a:rPr kumimoji="1" lang="en-US" altLang="ja-JP" dirty="0"/>
              <a:t>AR</a:t>
            </a:r>
            <a:r>
              <a:rPr kumimoji="1" lang="ja-JP" altLang="en-US" dirty="0"/>
              <a:t>化</a:t>
            </a:r>
            <a:endParaRPr kumimoji="1" lang="en-US" altLang="ja-JP" dirty="0"/>
          </a:p>
          <a:p>
            <a:pPr lvl="1"/>
            <a:r>
              <a:rPr kumimoji="1" lang="ja-JP" altLang="en-US" dirty="0"/>
              <a:t>組立作業の手順を表示</a:t>
            </a:r>
            <a:r>
              <a:rPr kumimoji="1" lang="en-US" altLang="ja-JP" dirty="0"/>
              <a:t>……</a:t>
            </a:r>
          </a:p>
          <a:p>
            <a:r>
              <a:rPr kumimoji="1" lang="ja-JP" altLang="en-US" dirty="0"/>
              <a:t>ヒトの情報</a:t>
            </a:r>
            <a:endParaRPr kumimoji="1" lang="en-US" altLang="ja-JP" dirty="0"/>
          </a:p>
          <a:p>
            <a:pPr lvl="1"/>
            <a:r>
              <a:rPr kumimoji="1" lang="ja-JP" altLang="en-US" dirty="0"/>
              <a:t>所属や氏名などの属人的情報</a:t>
            </a:r>
            <a:endParaRPr kumimoji="1" lang="en-US" altLang="ja-JP" dirty="0"/>
          </a:p>
          <a:p>
            <a:pPr lvl="1"/>
            <a:r>
              <a:rPr kumimoji="1" lang="ja-JP" altLang="en-US" dirty="0"/>
              <a:t>履歴情報（いつ、どこで会ったなど）</a:t>
            </a:r>
            <a:endParaRPr kumimoji="1" lang="en-US" altLang="ja-JP" dirty="0"/>
          </a:p>
          <a:p>
            <a:pPr lvl="1"/>
            <a:r>
              <a:rPr kumimoji="1" lang="ja-JP" altLang="en-US" dirty="0"/>
              <a:t>過去の言動</a:t>
            </a:r>
            <a:endParaRPr kumimoji="1" lang="en-US" altLang="ja-JP" dirty="0"/>
          </a:p>
          <a:p>
            <a:pPr lvl="1"/>
            <a:r>
              <a:rPr kumimoji="1" lang="ja-JP" altLang="en-US" dirty="0"/>
              <a:t>電子カルテ情報</a:t>
            </a:r>
            <a:endParaRPr kumimoji="1" lang="en-US" altLang="ja-JP" dirty="0"/>
          </a:p>
          <a:p>
            <a:r>
              <a:rPr lang="en-US" altLang="ja-JP" dirty="0"/>
              <a:t>IoT</a:t>
            </a:r>
            <a:r>
              <a:rPr lang="ja-JP" altLang="en-US" dirty="0"/>
              <a:t>との連携</a:t>
            </a:r>
            <a:endParaRPr kumimoji="1" lang="en-US" altLang="ja-JP" dirty="0"/>
          </a:p>
        </p:txBody>
      </p:sp>
    </p:spTree>
    <p:extLst>
      <p:ext uri="{BB962C8B-B14F-4D97-AF65-F5344CB8AC3E}">
        <p14:creationId xmlns:p14="http://schemas.microsoft.com/office/powerpoint/2010/main" val="2251281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8A9BB4-F49D-4FD9-8709-EAA129CDC8CF}"/>
              </a:ext>
            </a:extLst>
          </p:cNvPr>
          <p:cNvSpPr>
            <a:spLocks noGrp="1"/>
          </p:cNvSpPr>
          <p:nvPr>
            <p:ph type="title"/>
          </p:nvPr>
        </p:nvSpPr>
        <p:spPr/>
        <p:txBody>
          <a:bodyPr/>
          <a:lstStyle/>
          <a:p>
            <a:r>
              <a:rPr kumimoji="1" lang="ja-JP" altLang="en-US" dirty="0"/>
              <a:t>エンタープライズ分野の</a:t>
            </a:r>
            <a:r>
              <a:rPr kumimoji="1" lang="en-US" altLang="ja-JP" dirty="0"/>
              <a:t>AR</a:t>
            </a:r>
            <a:r>
              <a:rPr kumimoji="1" lang="ja-JP" altLang="en-US" dirty="0"/>
              <a:t>・</a:t>
            </a:r>
            <a:r>
              <a:rPr lang="en-US" altLang="ja-JP" dirty="0"/>
              <a:t>VR</a:t>
            </a:r>
            <a:r>
              <a:rPr lang="ja-JP" altLang="en-US" dirty="0"/>
              <a:t>市場</a:t>
            </a:r>
            <a:endParaRPr kumimoji="1" lang="ja-JP" altLang="en-US" dirty="0"/>
          </a:p>
        </p:txBody>
      </p:sp>
      <p:sp>
        <p:nvSpPr>
          <p:cNvPr id="3" name="コンテンツ プレースホルダー 2">
            <a:extLst>
              <a:ext uri="{FF2B5EF4-FFF2-40B4-BE49-F238E27FC236}">
                <a16:creationId xmlns:a16="http://schemas.microsoft.com/office/drawing/2014/main" id="{5C404203-86D1-4246-A047-EA8AC8AD6F7F}"/>
              </a:ext>
            </a:extLst>
          </p:cNvPr>
          <p:cNvSpPr>
            <a:spLocks noGrp="1"/>
          </p:cNvSpPr>
          <p:nvPr>
            <p:ph idx="1"/>
          </p:nvPr>
        </p:nvSpPr>
        <p:spPr/>
        <p:txBody>
          <a:bodyPr/>
          <a:lstStyle/>
          <a:p>
            <a:r>
              <a:rPr kumimoji="1" lang="ja-JP" altLang="en-US" dirty="0"/>
              <a:t>通信業界の情報サイト、</a:t>
            </a:r>
            <a:r>
              <a:rPr kumimoji="1" lang="en-US" altLang="ja-JP" dirty="0" err="1"/>
              <a:t>LightReading</a:t>
            </a:r>
            <a:r>
              <a:rPr kumimoji="1" lang="ja-JP" altLang="en-US" dirty="0"/>
              <a:t>調べ</a:t>
            </a:r>
            <a:endParaRPr kumimoji="1" lang="en-US" altLang="ja-JP" dirty="0"/>
          </a:p>
          <a:p>
            <a:r>
              <a:rPr lang="en-US" altLang="ja-JP" dirty="0"/>
              <a:t>AR</a:t>
            </a:r>
            <a:r>
              <a:rPr lang="ja-JP" altLang="en-US" dirty="0"/>
              <a:t>・</a:t>
            </a:r>
            <a:r>
              <a:rPr lang="en-US" altLang="ja-JP" dirty="0"/>
              <a:t>VR</a:t>
            </a:r>
            <a:r>
              <a:rPr lang="ja-JP" altLang="en-US" dirty="0" err="1"/>
              <a:t>への</a:t>
            </a:r>
            <a:r>
              <a:rPr lang="ja-JP" altLang="en-US" dirty="0"/>
              <a:t>年間融資額</a:t>
            </a:r>
            <a:endParaRPr lang="en-US" altLang="ja-JP" dirty="0"/>
          </a:p>
          <a:p>
            <a:r>
              <a:rPr lang="en-US" altLang="ja-JP" dirty="0"/>
              <a:t>2025</a:t>
            </a:r>
            <a:r>
              <a:rPr lang="ja-JP" altLang="en-US" dirty="0"/>
              <a:t>年の市場規模</a:t>
            </a:r>
            <a:endParaRPr lang="en-US" altLang="ja-JP" dirty="0"/>
          </a:p>
          <a:p>
            <a:pPr lvl="1"/>
            <a:r>
              <a:rPr lang="ja-JP" altLang="en-US" dirty="0"/>
              <a:t>ゴールドマン・サックス予想</a:t>
            </a:r>
            <a:endParaRPr lang="en-US" altLang="ja-JP" dirty="0"/>
          </a:p>
          <a:p>
            <a:pPr lvl="1"/>
            <a:r>
              <a:rPr lang="en-US" altLang="ja-JP" dirty="0"/>
              <a:t>47</a:t>
            </a:r>
            <a:r>
              <a:rPr lang="ja-JP" altLang="en-US" dirty="0"/>
              <a:t>億ドル（約</a:t>
            </a:r>
            <a:r>
              <a:rPr lang="en-US" altLang="ja-JP" dirty="0"/>
              <a:t>5236</a:t>
            </a:r>
            <a:r>
              <a:rPr lang="ja-JP" altLang="en-US" dirty="0"/>
              <a:t>億円）</a:t>
            </a:r>
            <a:endParaRPr lang="en-US" altLang="ja-JP" dirty="0"/>
          </a:p>
          <a:p>
            <a:pPr lvl="1"/>
            <a:r>
              <a:rPr lang="ja-JP" altLang="en-US" dirty="0"/>
              <a:t>ユーザー数は</a:t>
            </a:r>
            <a:r>
              <a:rPr lang="en-US" altLang="ja-JP" dirty="0"/>
              <a:t>320</a:t>
            </a:r>
            <a:r>
              <a:rPr lang="ja-JP" altLang="en-US" dirty="0"/>
              <a:t>万人</a:t>
            </a:r>
            <a:endParaRPr kumimoji="1" lang="ja-JP" altLang="en-US" dirty="0"/>
          </a:p>
        </p:txBody>
      </p:sp>
      <p:pic>
        <p:nvPicPr>
          <p:cNvPr id="5" name="図 4">
            <a:extLst>
              <a:ext uri="{FF2B5EF4-FFF2-40B4-BE49-F238E27FC236}">
                <a16:creationId xmlns:a16="http://schemas.microsoft.com/office/drawing/2014/main" id="{5F26F5CA-D9C2-4F7B-ABAD-7C1E68A1F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549524"/>
            <a:ext cx="5257800" cy="3943351"/>
          </a:xfrm>
          <a:prstGeom prst="rect">
            <a:avLst/>
          </a:prstGeom>
        </p:spPr>
      </p:pic>
    </p:spTree>
    <p:extLst>
      <p:ext uri="{BB962C8B-B14F-4D97-AF65-F5344CB8AC3E}">
        <p14:creationId xmlns:p14="http://schemas.microsoft.com/office/powerpoint/2010/main" val="3112424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11DD72-0C31-4837-9E06-CA008B692593}"/>
              </a:ext>
            </a:extLst>
          </p:cNvPr>
          <p:cNvSpPr>
            <a:spLocks noGrp="1"/>
          </p:cNvSpPr>
          <p:nvPr>
            <p:ph type="title"/>
          </p:nvPr>
        </p:nvSpPr>
        <p:spPr/>
        <p:txBody>
          <a:bodyPr/>
          <a:lstStyle/>
          <a:p>
            <a:r>
              <a:rPr kumimoji="1" lang="ja-JP" altLang="en-US" dirty="0"/>
              <a:t>配線作業支援システム（</a:t>
            </a:r>
            <a:r>
              <a:rPr lang="en-US" altLang="ja-JP" dirty="0"/>
              <a:t> Upskill</a:t>
            </a:r>
            <a:r>
              <a:rPr lang="ja-JP" altLang="en-US" dirty="0"/>
              <a:t>社</a:t>
            </a:r>
            <a:r>
              <a:rPr kumimoji="1" lang="ja-JP" altLang="en-US" dirty="0"/>
              <a:t>）</a:t>
            </a:r>
          </a:p>
        </p:txBody>
      </p:sp>
      <p:sp>
        <p:nvSpPr>
          <p:cNvPr id="3" name="コンテンツ プレースホルダー 2">
            <a:extLst>
              <a:ext uri="{FF2B5EF4-FFF2-40B4-BE49-F238E27FC236}">
                <a16:creationId xmlns:a16="http://schemas.microsoft.com/office/drawing/2014/main" id="{D74237CB-A2E7-4A3C-923D-1D4FFEF400E3}"/>
              </a:ext>
            </a:extLst>
          </p:cNvPr>
          <p:cNvSpPr>
            <a:spLocks noGrp="1"/>
          </p:cNvSpPr>
          <p:nvPr>
            <p:ph idx="1"/>
          </p:nvPr>
        </p:nvSpPr>
        <p:spPr>
          <a:xfrm>
            <a:off x="838200" y="1825625"/>
            <a:ext cx="5257800" cy="4351338"/>
          </a:xfrm>
        </p:spPr>
        <p:txBody>
          <a:bodyPr/>
          <a:lstStyle/>
          <a:p>
            <a:r>
              <a:rPr kumimoji="1" lang="ja-JP" altLang="en-US" dirty="0"/>
              <a:t>米ボーイング社</a:t>
            </a:r>
            <a:endParaRPr kumimoji="1" lang="en-US" altLang="ja-JP" dirty="0"/>
          </a:p>
          <a:p>
            <a:r>
              <a:rPr kumimoji="1" lang="ja-JP" altLang="en-US" dirty="0"/>
              <a:t>航空機の配線業務に、スマートグラスによる</a:t>
            </a:r>
            <a:r>
              <a:rPr kumimoji="1" lang="en-US" altLang="ja-JP" dirty="0"/>
              <a:t>AR</a:t>
            </a:r>
            <a:r>
              <a:rPr kumimoji="1" lang="ja-JP" altLang="en-US" dirty="0"/>
              <a:t>を導入</a:t>
            </a:r>
            <a:endParaRPr kumimoji="1" lang="en-US" altLang="ja-JP" dirty="0"/>
          </a:p>
          <a:p>
            <a:r>
              <a:rPr kumimoji="1" lang="ja-JP" altLang="en-US" dirty="0"/>
              <a:t>人的エラーをほぼ</a:t>
            </a:r>
            <a:r>
              <a:rPr kumimoji="1" lang="en-US" altLang="ja-JP" dirty="0"/>
              <a:t>0</a:t>
            </a:r>
            <a:r>
              <a:rPr kumimoji="1" lang="ja-JP" altLang="en-US" dirty="0"/>
              <a:t>に</a:t>
            </a:r>
            <a:endParaRPr kumimoji="1" lang="en-US" altLang="ja-JP" dirty="0"/>
          </a:p>
          <a:p>
            <a:r>
              <a:rPr kumimoji="1" lang="ja-JP" altLang="en-US" dirty="0"/>
              <a:t>作業時間を</a:t>
            </a:r>
            <a:r>
              <a:rPr kumimoji="1" lang="en-US" altLang="ja-JP" dirty="0"/>
              <a:t>25%</a:t>
            </a:r>
            <a:r>
              <a:rPr kumimoji="1" lang="ja-JP" altLang="en-US" dirty="0"/>
              <a:t>削減</a:t>
            </a:r>
          </a:p>
        </p:txBody>
      </p:sp>
      <p:pic>
        <p:nvPicPr>
          <p:cNvPr id="6" name="オンライン メディア 5" title="Upskill and Boeing Use Skylight to Reinvent Wire Harness Assembly">
            <a:hlinkClick r:id="" action="ppaction://media"/>
            <a:extLst>
              <a:ext uri="{FF2B5EF4-FFF2-40B4-BE49-F238E27FC236}">
                <a16:creationId xmlns:a16="http://schemas.microsoft.com/office/drawing/2014/main" id="{B7C299A4-8514-4255-B080-1E0D5AAB2EA5}"/>
              </a:ext>
            </a:extLst>
          </p:cNvPr>
          <p:cNvPicPr>
            <a:picLocks noRot="1" noChangeAspect="1"/>
          </p:cNvPicPr>
          <p:nvPr>
            <a:videoFile r:link="rId1"/>
          </p:nvPr>
        </p:nvPicPr>
        <p:blipFill>
          <a:blip r:embed="rId3"/>
          <a:stretch>
            <a:fillRect/>
          </a:stretch>
        </p:blipFill>
        <p:spPr>
          <a:xfrm>
            <a:off x="5831614" y="1825625"/>
            <a:ext cx="5836130" cy="3282823"/>
          </a:xfrm>
          <a:prstGeom prst="rect">
            <a:avLst/>
          </a:prstGeom>
        </p:spPr>
      </p:pic>
    </p:spTree>
    <p:extLst>
      <p:ext uri="{BB962C8B-B14F-4D97-AF65-F5344CB8AC3E}">
        <p14:creationId xmlns:p14="http://schemas.microsoft.com/office/powerpoint/2010/main" val="216987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0FBFED-C65F-4471-A751-4BEDAEBA5030}"/>
              </a:ext>
            </a:extLst>
          </p:cNvPr>
          <p:cNvSpPr>
            <a:spLocks noGrp="1"/>
          </p:cNvSpPr>
          <p:nvPr>
            <p:ph type="title"/>
          </p:nvPr>
        </p:nvSpPr>
        <p:spPr/>
        <p:txBody>
          <a:bodyPr/>
          <a:lstStyle/>
          <a:p>
            <a:r>
              <a:rPr kumimoji="1" lang="ja-JP" altLang="en-US" dirty="0"/>
              <a:t>電子カルテシステム（</a:t>
            </a:r>
            <a:r>
              <a:rPr kumimoji="1" lang="en-US" altLang="ja-JP" dirty="0" err="1"/>
              <a:t>Augmedix</a:t>
            </a:r>
            <a:r>
              <a:rPr kumimoji="1" lang="ja-JP" altLang="en-US" dirty="0"/>
              <a:t>社）</a:t>
            </a:r>
          </a:p>
        </p:txBody>
      </p:sp>
      <p:sp>
        <p:nvSpPr>
          <p:cNvPr id="3" name="コンテンツ プレースホルダー 2">
            <a:extLst>
              <a:ext uri="{FF2B5EF4-FFF2-40B4-BE49-F238E27FC236}">
                <a16:creationId xmlns:a16="http://schemas.microsoft.com/office/drawing/2014/main" id="{AC755177-445D-49A1-AF3B-2653D2B8C8FF}"/>
              </a:ext>
            </a:extLst>
          </p:cNvPr>
          <p:cNvSpPr>
            <a:spLocks noGrp="1"/>
          </p:cNvSpPr>
          <p:nvPr>
            <p:ph idx="1"/>
          </p:nvPr>
        </p:nvSpPr>
        <p:spPr/>
        <p:txBody>
          <a:bodyPr/>
          <a:lstStyle/>
          <a:p>
            <a:r>
              <a:rPr lang="en-US" altLang="ja-JP" dirty="0"/>
              <a:t>AR</a:t>
            </a:r>
            <a:r>
              <a:rPr lang="ja-JP" altLang="en-US" dirty="0"/>
              <a:t>を組み合わせた電子カルテシステム</a:t>
            </a:r>
            <a:endParaRPr lang="en-US" altLang="ja-JP" dirty="0"/>
          </a:p>
          <a:p>
            <a:r>
              <a:rPr kumimoji="1" lang="ja-JP" altLang="en-US" dirty="0"/>
              <a:t>医者が</a:t>
            </a:r>
            <a:r>
              <a:rPr kumimoji="1" lang="en-US" altLang="ja-JP" dirty="0"/>
              <a:t>PC</a:t>
            </a:r>
            <a:r>
              <a:rPr kumimoji="1" lang="ja-JP" altLang="en-US" dirty="0"/>
              <a:t>画面を参照しながら患者とも向き合わねばならない無理を解消</a:t>
            </a:r>
            <a:endParaRPr kumimoji="1" lang="en-US" altLang="ja-JP" dirty="0"/>
          </a:p>
          <a:p>
            <a:r>
              <a:rPr kumimoji="1" lang="ja-JP" altLang="en-US" dirty="0"/>
              <a:t>患者の名前や病歴、処置内容</a:t>
            </a:r>
            <a:endParaRPr kumimoji="1" lang="en-US" altLang="ja-JP" dirty="0"/>
          </a:p>
          <a:p>
            <a:r>
              <a:rPr kumimoji="1" lang="ja-JP" altLang="en-US" dirty="0"/>
              <a:t>会話内容を音声データで記録</a:t>
            </a:r>
            <a:endParaRPr kumimoji="1" lang="en-US" altLang="ja-JP" dirty="0"/>
          </a:p>
          <a:p>
            <a:pPr lvl="1"/>
            <a:r>
              <a:rPr kumimoji="1" lang="ja-JP" altLang="en-US" dirty="0"/>
              <a:t>カルテへの診療内容記入を削減</a:t>
            </a:r>
          </a:p>
        </p:txBody>
      </p:sp>
      <p:pic>
        <p:nvPicPr>
          <p:cNvPr id="4" name="オンライン メディア 3">
            <a:hlinkClick r:id="" action="ppaction://media"/>
            <a:extLst>
              <a:ext uri="{FF2B5EF4-FFF2-40B4-BE49-F238E27FC236}">
                <a16:creationId xmlns:a16="http://schemas.microsoft.com/office/drawing/2014/main" id="{F69D6CEB-A45C-475C-984C-4E1AA6EDE7E8}"/>
              </a:ext>
            </a:extLst>
          </p:cNvPr>
          <p:cNvPicPr>
            <a:picLocks noRot="1" noChangeAspect="1"/>
          </p:cNvPicPr>
          <p:nvPr>
            <a:videoFile r:link="rId1"/>
          </p:nvPr>
        </p:nvPicPr>
        <p:blipFill>
          <a:blip r:embed="rId3"/>
          <a:stretch>
            <a:fillRect/>
          </a:stretch>
        </p:blipFill>
        <p:spPr>
          <a:xfrm>
            <a:off x="6003235" y="2991057"/>
            <a:ext cx="5350565" cy="3009693"/>
          </a:xfrm>
          <a:prstGeom prst="rect">
            <a:avLst/>
          </a:prstGeom>
        </p:spPr>
      </p:pic>
    </p:spTree>
    <p:extLst>
      <p:ext uri="{BB962C8B-B14F-4D97-AF65-F5344CB8AC3E}">
        <p14:creationId xmlns:p14="http://schemas.microsoft.com/office/powerpoint/2010/main" val="30552661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3057</TotalTime>
  <Words>984</Words>
  <Application>Microsoft Office PowerPoint</Application>
  <PresentationFormat>ワイド画面</PresentationFormat>
  <Paragraphs>142</Paragraphs>
  <Slides>20</Slides>
  <Notes>0</Notes>
  <HiddenSlides>0</HiddenSlides>
  <MMClips>8</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20</vt:i4>
      </vt:variant>
    </vt:vector>
  </HeadingPairs>
  <TitlesOfParts>
    <vt:vector size="30" baseType="lpstr">
      <vt:lpstr>游ゴシック</vt:lpstr>
      <vt:lpstr>游ゴシック Light</vt:lpstr>
      <vt:lpstr>Arial</vt:lpstr>
      <vt:lpstr>Calibri</vt:lpstr>
      <vt:lpstr>Calibri Light</vt:lpstr>
      <vt:lpstr>Trebuchet MS</vt:lpstr>
      <vt:lpstr>Wingdings 3</vt:lpstr>
      <vt:lpstr>Office テーマ</vt:lpstr>
      <vt:lpstr>ファセット</vt:lpstr>
      <vt:lpstr>レトロスペクト</vt:lpstr>
      <vt:lpstr>情報システム論 仮想現実(VR) ・エンターテインメント分野の情報システム</vt:lpstr>
      <vt:lpstr>仮想現実(VR) ・エンターテインメント分野の情報システム</vt:lpstr>
      <vt:lpstr>仮想現実(VR)技術とは</vt:lpstr>
      <vt:lpstr>仮想現実(VR)</vt:lpstr>
      <vt:lpstr>VR・ARで 「仕事」を変える</vt:lpstr>
      <vt:lpstr>ワークスペースの拡張現実(AR)化</vt:lpstr>
      <vt:lpstr>エンタープライズ分野のAR・VR市場</vt:lpstr>
      <vt:lpstr>配線作業支援システム（ Upskill社）</vt:lpstr>
      <vt:lpstr>電子カルテシステム（Augmedix社）</vt:lpstr>
      <vt:lpstr>VRによるゲーム、エンターテインメント</vt:lpstr>
      <vt:lpstr>Google Earth VR</vt:lpstr>
      <vt:lpstr>VRchat</vt:lpstr>
      <vt:lpstr>VRの研究課題</vt:lpstr>
      <vt:lpstr>VRの研究課題</vt:lpstr>
      <vt:lpstr>感覚の拡張</vt:lpstr>
      <vt:lpstr>各種「行動」の取得</vt:lpstr>
      <vt:lpstr>ディスカッション（VR・AR）</vt:lpstr>
      <vt:lpstr>芸術分野の情報システム</vt:lpstr>
      <vt:lpstr>超高速プロジェクションマッピング</vt:lpstr>
      <vt:lpstr>インタラクティブアート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情報システム論 教育分野の情報システム</dc:title>
  <dc:creator>山之口 洋</dc:creator>
  <cp:lastModifiedBy>洋 山之口</cp:lastModifiedBy>
  <cp:revision>159</cp:revision>
  <dcterms:created xsi:type="dcterms:W3CDTF">2018-04-14T06:33:55Z</dcterms:created>
  <dcterms:modified xsi:type="dcterms:W3CDTF">2020-05-14T23:35:30Z</dcterms:modified>
</cp:coreProperties>
</file>