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9"/>
  </p:notesMasterIdLst>
  <p:sldIdLst>
    <p:sldId id="389" r:id="rId4"/>
    <p:sldId id="390" r:id="rId5"/>
    <p:sldId id="416" r:id="rId6"/>
    <p:sldId id="417" r:id="rId7"/>
    <p:sldId id="394" r:id="rId8"/>
    <p:sldId id="408" r:id="rId9"/>
    <p:sldId id="409" r:id="rId10"/>
    <p:sldId id="410" r:id="rId11"/>
    <p:sldId id="411" r:id="rId12"/>
    <p:sldId id="385" r:id="rId13"/>
    <p:sldId id="415" r:id="rId14"/>
    <p:sldId id="386" r:id="rId15"/>
    <p:sldId id="395" r:id="rId16"/>
    <p:sldId id="387" r:id="rId17"/>
    <p:sldId id="420" r:id="rId18"/>
    <p:sldId id="426" r:id="rId19"/>
    <p:sldId id="396" r:id="rId20"/>
    <p:sldId id="418" r:id="rId21"/>
    <p:sldId id="414" r:id="rId22"/>
    <p:sldId id="397" r:id="rId23"/>
    <p:sldId id="421" r:id="rId24"/>
    <p:sldId id="422" r:id="rId25"/>
    <p:sldId id="423" r:id="rId26"/>
    <p:sldId id="424" r:id="rId27"/>
    <p:sldId id="425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9F61-D0A2-4501-8E06-779A17F018FE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C5EB-BFC8-4C84-B9EE-10E1A8C97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原理としては</a:t>
            </a:r>
            <a:r>
              <a:rPr kumimoji="1" lang="en-US" altLang="ja-JP" dirty="0"/>
              <a:t>100</a:t>
            </a:r>
            <a:r>
              <a:rPr kumimoji="1" lang="ja-JP" altLang="en-US" dirty="0"/>
              <a:t>年以上前から知られています．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C7DA-F959-46F9-A332-0EB944D308D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0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11:47</a:t>
            </a:r>
            <a:r>
              <a:rPr kumimoji="1" lang="ja-JP" altLang="en-US"/>
              <a:t>ころから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C7DA-F959-46F9-A332-0EB944D308D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6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56925-56C2-43AB-A721-9AA702692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A0EB2-17DB-436D-811C-2841F4C2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CC2A8-8F0E-45A6-962F-5DD6CF5C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F1016-7BC5-4E84-A66F-490D63A6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6E452-AA05-415A-8393-E83B31C9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60679-94AD-4613-90FF-641F2030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BEEE05-946D-4781-BFE7-994BD2E8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D72A8-12E2-4885-BAC4-737398E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EE71D-84B0-499D-A705-2200763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9C91A-4EB5-4B34-A012-792DC4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5D7B8A-40A6-4DF6-8079-180DB1107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A3CCF-3B6B-4B79-93FB-4E8487B34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03122-EBD8-4612-AC52-C0FD211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62887-E1D4-4041-AC0A-5B377EB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EB070-DE5C-4F95-AE4E-DD69D0B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53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3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7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41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72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76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86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03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9D849-5E2D-4068-9231-B434F97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0E6E6-DFFC-4488-B5B3-C71CDF94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77F5-00FD-47C7-B38C-F60202B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65B49-7423-4674-A2FB-5918EC2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7734C-CEF0-484A-884A-D2421B22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467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4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620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500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18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496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6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703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93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5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8B159-10AA-453F-9267-5B10ED5C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762B3-4E25-4BA3-A674-8898C4B5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DC068-2097-4B15-93C1-B25D2D3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E7BF-864D-4170-8F46-C10B92F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C99F4-15CB-4935-AA1C-E263517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3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952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909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911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114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962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425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55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34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08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0F0B5-F167-48F1-B609-D068526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9482F-0614-48B5-B015-24B2694F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B173-14BE-4602-A3D9-4D7FDE2C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8CB5D-4360-4CBB-940D-766E72D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88BCA-CB00-4EB4-90BE-31D9EA4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D41B5-1BB3-45C5-AFAF-80ACFB81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2B55-A272-4597-AF5F-123DD645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C63EC8-C04F-42C5-BE04-5B295E3E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9C243D-3524-4039-AA35-4ACA05F5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873B9-48D9-4A0C-83E0-0CDF6139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D22D66-1FDD-4F9E-97B4-635F2032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5094ED-F7DE-4C1F-9C00-DC16B25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287E91-4694-411E-A95B-4893F4E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C41AC-D3F9-4FE7-A75A-3AC05DA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C67CF-38B4-47B3-935E-B093E10A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956C57-F15D-4A22-83E2-00A1F1E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573D0F-B8B2-4660-937A-2F53338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BDCD9D-CD7E-4D43-8C62-F41CCD7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E5B96D-551D-4934-B6ED-50A81FA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1EF501-0F6F-4021-8F8D-74CAA78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9C49-E841-4865-BDEB-71CA8F70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076FEB-CD92-41B1-8932-4689ABA8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7F5FF5-D28D-4EC6-88DE-2DC3D6E5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F017A-A3DB-4219-84C9-A1DAC436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9B495B-F2E0-4DC7-92E6-E7F4CF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15AAB-B20A-4492-83D3-7D71EC58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21C0E-98A7-4AC1-A228-9EFA8F6F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94169-A503-4484-9A09-40FC442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D79A8F-1BB4-4601-992B-C3779F4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2C437-B7F2-40C1-9030-FB31F3C7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FC1415-BA4A-422D-9574-BAFD3A7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F4A75-DA1F-4CFE-86DB-E73A985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EA75E-4228-43D1-AC4E-C7B33B5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5C948B-C233-4CB5-A447-EA1EF2AA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C5D7F-6DBF-43EF-AE87-D84F9F62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5602E-8978-4A5A-8B61-88844A5BB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3F620-C818-48B6-B113-FDCFF77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BB303-55FE-43C7-A8AB-EAF7E011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2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Pn4ekC1Fz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l.ntt.co.jp/people/t-amemiya/research_j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iguelNicolelis_2012P-480p-ja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bing.com/images/search?view=detailV2&amp;ccid=28nIwSoL&amp;id=D22B4453F38FD28E63CE9C4E52BCBF38475E1570&amp;thid=OIP.28nIwSoLxsze5KeRzcvp8AHaED&amp;q=AI+%e7%9f%a5%e8%83%bd%e3%80%80%e4%ba%ba%e9%96%93&amp;simid=608019736104928937&amp;selectedIndex=19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1E9FE-FAB3-422D-86D6-04F6FA358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000" dirty="0"/>
              <a:t>情報システム論</a:t>
            </a:r>
            <a:br>
              <a:rPr kumimoji="1" lang="en-US" altLang="ja-JP" dirty="0"/>
            </a:br>
            <a:r>
              <a:rPr kumimoji="1" lang="ja-JP" altLang="en-US" dirty="0"/>
              <a:t>人工知能</a:t>
            </a:r>
            <a:r>
              <a:rPr kumimoji="1" lang="en-US" altLang="ja-JP" dirty="0"/>
              <a:t>(AI)</a:t>
            </a:r>
            <a:r>
              <a:rPr kumimoji="1" lang="ja-JP" altLang="en-US" dirty="0"/>
              <a:t>分野の</a:t>
            </a:r>
            <a:br>
              <a:rPr kumimoji="1" lang="en-US" altLang="ja-JP" dirty="0"/>
            </a:br>
            <a:r>
              <a:rPr kumimoji="1" lang="ja-JP" altLang="en-US" dirty="0"/>
              <a:t>情報システム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D9556-B04E-4AFF-AC65-C6EF6A156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明治大学　山之口洋（野口喜洋）</a:t>
            </a:r>
          </a:p>
        </p:txBody>
      </p:sp>
    </p:spTree>
    <p:extLst>
      <p:ext uri="{BB962C8B-B14F-4D97-AF65-F5344CB8AC3E}">
        <p14:creationId xmlns:p14="http://schemas.microsoft.com/office/powerpoint/2010/main" val="394079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</a:t>
            </a:r>
            <a:r>
              <a:rPr lang="ja-JP" altLang="en-US" dirty="0"/>
              <a:t>：遺伝子工学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デザイナー・ベビー</a:t>
            </a:r>
            <a:endParaRPr kumimoji="1" lang="en-US" altLang="ja-JP" dirty="0"/>
          </a:p>
          <a:p>
            <a:r>
              <a:rPr lang="ja-JP" altLang="en-US" dirty="0"/>
              <a:t>老化阻止と若返り</a:t>
            </a:r>
            <a:endParaRPr lang="en-US" altLang="ja-JP" dirty="0"/>
          </a:p>
          <a:p>
            <a:r>
              <a:rPr kumimoji="1" lang="ja-JP" altLang="en-US" dirty="0"/>
              <a:t>オーダーメイド医療</a:t>
            </a:r>
            <a:endParaRPr kumimoji="1" lang="en-US" altLang="ja-JP" dirty="0"/>
          </a:p>
          <a:p>
            <a:r>
              <a:rPr kumimoji="1" lang="ja-JP" altLang="en-US" dirty="0"/>
              <a:t>治療目的クローン（臓器のスペアなど）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428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</a:t>
            </a:r>
            <a:r>
              <a:rPr lang="ja-JP" altLang="en-US" dirty="0"/>
              <a:t>：ナノテクノロジー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ja-JP" dirty="0"/>
              <a:t>3D</a:t>
            </a:r>
            <a:r>
              <a:rPr lang="ja-JP" altLang="en-US" dirty="0"/>
              <a:t>プリンターから分子アセンブラへ</a:t>
            </a:r>
            <a:endParaRPr lang="en-US" altLang="ja-JP" dirty="0"/>
          </a:p>
          <a:p>
            <a:pPr lvl="1"/>
            <a:r>
              <a:rPr lang="ja-JP" altLang="en-US" dirty="0"/>
              <a:t>カーボンナノチューブによる次世代エネルギー開発</a:t>
            </a:r>
            <a:endParaRPr lang="en-US" altLang="ja-JP" dirty="0"/>
          </a:p>
          <a:p>
            <a:pPr lvl="2"/>
            <a:r>
              <a:rPr lang="ja-JP" altLang="en-US" dirty="0"/>
              <a:t>太陽電池</a:t>
            </a:r>
            <a:endParaRPr lang="en-US" altLang="ja-JP" dirty="0"/>
          </a:p>
          <a:p>
            <a:pPr lvl="2"/>
            <a:r>
              <a:rPr lang="ja-JP" altLang="en-US" dirty="0"/>
              <a:t>燃料電池</a:t>
            </a:r>
            <a:r>
              <a:rPr lang="en-US" altLang="ja-JP" dirty="0"/>
              <a:t>(H</a:t>
            </a:r>
            <a:r>
              <a:rPr lang="en-US" altLang="ja-JP" baseline="-25000" dirty="0"/>
              <a:t>2</a:t>
            </a:r>
            <a:r>
              <a:rPr lang="ja-JP" altLang="en-US" dirty="0"/>
              <a:t>製造・貯蔵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体内・脳内で働くナノボット</a:t>
            </a:r>
            <a:endParaRPr lang="en-US" altLang="ja-JP" dirty="0"/>
          </a:p>
          <a:p>
            <a:pPr lvl="1"/>
            <a:r>
              <a:rPr lang="ja-JP" altLang="en-US" dirty="0"/>
              <a:t>素材としての</a:t>
            </a:r>
            <a:r>
              <a:rPr lang="en-US" altLang="ja-JP" dirty="0"/>
              <a:t>DNA</a:t>
            </a:r>
            <a:r>
              <a:rPr lang="ja-JP" altLang="en-US" dirty="0"/>
              <a:t>（</a:t>
            </a:r>
            <a:r>
              <a:rPr lang="en-US" altLang="ja-JP" dirty="0"/>
              <a:t>100nm</a:t>
            </a:r>
            <a:r>
              <a:rPr lang="ja-JP" altLang="en-US" dirty="0"/>
              <a:t>以下の構造なら自在に作れる）</a:t>
            </a:r>
            <a:endParaRPr lang="en-US" altLang="ja-JP" dirty="0"/>
          </a:p>
          <a:p>
            <a:pPr lvl="2"/>
            <a:r>
              <a:rPr lang="en-US" altLang="ja-JP" dirty="0"/>
              <a:t>DNA</a:t>
            </a:r>
            <a:r>
              <a:rPr lang="ja-JP" altLang="en-US" dirty="0"/>
              <a:t>オリガミ</a:t>
            </a:r>
            <a:endParaRPr lang="en-US" altLang="ja-JP" dirty="0"/>
          </a:p>
          <a:p>
            <a:pPr lvl="2"/>
            <a:r>
              <a:rPr lang="en-US" altLang="ja-JP" dirty="0"/>
              <a:t>DNA</a:t>
            </a:r>
            <a:r>
              <a:rPr lang="ja-JP" altLang="en-US" dirty="0"/>
              <a:t>ロボット（</a:t>
            </a:r>
            <a:r>
              <a:rPr lang="en-US" altLang="ja-JP" dirty="0"/>
              <a:t>BMI</a:t>
            </a:r>
            <a:r>
              <a:rPr lang="ja-JP" altLang="en-US" dirty="0"/>
              <a:t>のキーテク）</a:t>
            </a:r>
          </a:p>
        </p:txBody>
      </p:sp>
    </p:spTree>
    <p:extLst>
      <p:ext uri="{BB962C8B-B14F-4D97-AF65-F5344CB8AC3E}">
        <p14:creationId xmlns:p14="http://schemas.microsoft.com/office/powerpoint/2010/main" val="344882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</a:t>
            </a:r>
            <a:r>
              <a:rPr lang="ja-JP" altLang="en-US" dirty="0"/>
              <a:t>：ロボット工学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ロボット分野の情報システムの回で解説した</a:t>
            </a:r>
            <a:endParaRPr lang="en-US" altLang="ja-JP" dirty="0"/>
          </a:p>
          <a:p>
            <a:r>
              <a:rPr lang="ja-JP" altLang="en-US" dirty="0"/>
              <a:t>人間本来の生物的知能を超える非生物的知能の開発</a:t>
            </a:r>
            <a:endParaRPr lang="en-US" altLang="ja-JP" dirty="0"/>
          </a:p>
          <a:p>
            <a:pPr lvl="1"/>
            <a:r>
              <a:rPr lang="ja-JP" altLang="en-US" dirty="0"/>
              <a:t>「進化」の制約から自由に知識や技術を発達させられる</a:t>
            </a:r>
            <a:endParaRPr lang="en-US" altLang="ja-JP" dirty="0"/>
          </a:p>
          <a:p>
            <a:pPr lvl="1"/>
            <a:r>
              <a:rPr lang="ja-JP" altLang="en-US" dirty="0"/>
              <a:t>知識の共有が容易</a:t>
            </a:r>
            <a:endParaRPr lang="en-US" altLang="ja-JP" dirty="0"/>
          </a:p>
          <a:p>
            <a:r>
              <a:rPr lang="en-US" altLang="ja-JP" dirty="0"/>
              <a:t>N:</a:t>
            </a:r>
            <a:r>
              <a:rPr lang="ja-JP" altLang="en-US" dirty="0"/>
              <a:t>ナノテクによる寄与</a:t>
            </a:r>
            <a:endParaRPr lang="en-US" altLang="ja-JP" dirty="0"/>
          </a:p>
          <a:p>
            <a:pPr lvl="1"/>
            <a:r>
              <a:rPr lang="ja-JP" altLang="en-US" dirty="0"/>
              <a:t>ハードウェア　←ナノテクによるコンピューティング</a:t>
            </a:r>
            <a:endParaRPr lang="en-US" altLang="ja-JP" dirty="0"/>
          </a:p>
          <a:p>
            <a:pPr lvl="1"/>
            <a:r>
              <a:rPr lang="ja-JP" altLang="en-US" dirty="0"/>
              <a:t>ソフトウェア　←脳のリバエンで再現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203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ディープ・ラーニングというブレイクスルー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《</a:t>
            </a:r>
            <a:r>
              <a:rPr kumimoji="1" lang="ja-JP" altLang="en-US" dirty="0"/>
              <a:t>意味</a:t>
            </a:r>
            <a:r>
              <a:rPr kumimoji="1" lang="en-US" altLang="ja-JP" dirty="0"/>
              <a:t>》</a:t>
            </a:r>
            <a:r>
              <a:rPr kumimoji="1" lang="ja-JP" altLang="en-US" dirty="0"/>
              <a:t>を理解しはじめた機械</a:t>
            </a:r>
          </a:p>
        </p:txBody>
      </p:sp>
    </p:spTree>
    <p:extLst>
      <p:ext uri="{BB962C8B-B14F-4D97-AF65-F5344CB8AC3E}">
        <p14:creationId xmlns:p14="http://schemas.microsoft.com/office/powerpoint/2010/main" val="50211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ディープ・ラーニング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38200" y="1721148"/>
            <a:ext cx="7886700" cy="4771727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ニューラル・ネットワーク</a:t>
            </a:r>
            <a:endParaRPr lang="en-US" altLang="ja-JP" dirty="0"/>
          </a:p>
          <a:p>
            <a:pPr lvl="1"/>
            <a:r>
              <a:rPr lang="ja-JP" altLang="en-US" dirty="0"/>
              <a:t>人間のパターン認識能力をシミュレート</a:t>
            </a:r>
            <a:endParaRPr lang="en-US" altLang="ja-JP" dirty="0"/>
          </a:p>
          <a:p>
            <a:pPr lvl="1"/>
            <a:r>
              <a:rPr lang="ja-JP" altLang="en-US" dirty="0"/>
              <a:t>手書き文字認識</a:t>
            </a:r>
            <a:endParaRPr lang="en-US" altLang="ja-JP" dirty="0"/>
          </a:p>
          <a:p>
            <a:pPr lvl="1"/>
            <a:r>
              <a:rPr lang="ja-JP" altLang="en-US" dirty="0"/>
              <a:t>顔や身振りの認識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ディープ・ラーニング（深層学習）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多層構造の</a:t>
            </a:r>
            <a:r>
              <a:rPr lang="en-US" altLang="ja-JP" dirty="0"/>
              <a:t>NN</a:t>
            </a:r>
            <a:r>
              <a:rPr lang="ja-JP" altLang="en-US" dirty="0"/>
              <a:t>による学習</a:t>
            </a:r>
            <a:endParaRPr lang="en-US" altLang="ja-JP" dirty="0"/>
          </a:p>
          <a:p>
            <a:pPr lvl="1"/>
            <a:r>
              <a:rPr lang="ja-JP" altLang="en-US" dirty="0"/>
              <a:t>「深い理解」とは関係ない</a:t>
            </a:r>
            <a:endParaRPr lang="en-US" altLang="ja-JP" dirty="0"/>
          </a:p>
          <a:p>
            <a:pPr lvl="1"/>
            <a:r>
              <a:rPr lang="ja-JP" altLang="en-US" dirty="0"/>
              <a:t>今までは技術者が与えていたルールや特徴量自体を</a:t>
            </a:r>
            <a:r>
              <a:rPr lang="ja-JP" altLang="en-US" dirty="0">
                <a:solidFill>
                  <a:srgbClr val="FF0000"/>
                </a:solidFill>
              </a:rPr>
              <a:t>自力で学べる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ビッグデータと、膨大な計算パワーが必要</a:t>
            </a:r>
          </a:p>
          <a:p>
            <a:pPr lvl="1"/>
            <a:r>
              <a:rPr lang="ja-JP" altLang="en-US" dirty="0"/>
              <a:t>人間が持つ</a:t>
            </a:r>
            <a:r>
              <a:rPr lang="ja-JP" altLang="en-US" dirty="0">
                <a:solidFill>
                  <a:srgbClr val="FF0000"/>
                </a:solidFill>
              </a:rPr>
              <a:t>表象（シニフィエ、脳内イメージ）</a:t>
            </a:r>
            <a:r>
              <a:rPr lang="ja-JP" altLang="en-US" dirty="0"/>
              <a:t>についての示唆も得られる</a:t>
            </a:r>
            <a:endParaRPr lang="en-US" altLang="ja-JP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93" y="1691176"/>
            <a:ext cx="3543707" cy="26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5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1143000"/>
          </a:xfrm>
        </p:spPr>
        <p:txBody>
          <a:bodyPr>
            <a:normAutofit/>
          </a:bodyPr>
          <a:lstStyle/>
          <a:p>
            <a:r>
              <a:rPr lang="ja-JP" altLang="en-US" dirty="0"/>
              <a:t>ディープ・ラーニング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7353" y="1700809"/>
            <a:ext cx="325721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1117432" y="1627657"/>
            <a:ext cx="6764696" cy="462683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endParaRPr lang="en-US" altLang="ja-JP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2012</a:t>
            </a:r>
            <a:r>
              <a:rPr lang="ja-JP" altLang="en-US" dirty="0"/>
              <a:t>年、トロント大学（ジェフリー・ヒントンら）、</a:t>
            </a:r>
            <a:r>
              <a:rPr lang="en-US" altLang="ja-JP" dirty="0"/>
              <a:t>Google</a:t>
            </a:r>
            <a:r>
              <a:rPr lang="ja-JP" altLang="en-US" dirty="0"/>
              <a:t>による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1000</a:t>
            </a:r>
            <a:r>
              <a:rPr lang="ja-JP" altLang="en-US" dirty="0"/>
              <a:t>万枚の</a:t>
            </a:r>
            <a:r>
              <a:rPr lang="en-US" altLang="ja-JP" dirty="0" err="1"/>
              <a:t>Youtube</a:t>
            </a:r>
            <a:r>
              <a:rPr lang="ja-JP" altLang="en-US" dirty="0"/>
              <a:t>画像を元に、</a:t>
            </a:r>
            <a:r>
              <a:rPr lang="en-US" altLang="ja-JP" dirty="0"/>
              <a:t>AI</a:t>
            </a:r>
            <a:r>
              <a:rPr lang="ja-JP" altLang="en-US" dirty="0"/>
              <a:t>が自力で</a:t>
            </a:r>
            <a:r>
              <a:rPr lang="en-US" altLang="ja-JP" dirty="0"/>
              <a:t>《</a:t>
            </a:r>
            <a:r>
              <a:rPr lang="ja-JP" altLang="en-US" dirty="0"/>
              <a:t>猫の顔</a:t>
            </a:r>
            <a:r>
              <a:rPr lang="en-US" altLang="ja-JP" dirty="0"/>
              <a:t>》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0000"/>
                </a:solidFill>
              </a:rPr>
              <a:t>概念学習</a:t>
            </a:r>
            <a:r>
              <a:rPr lang="ja-JP" altLang="en-US" dirty="0"/>
              <a:t>に成功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ルールを与えない学習により</a:t>
            </a:r>
            <a:r>
              <a:rPr lang="en-US" altLang="ja-JP" dirty="0"/>
              <a:t>《</a:t>
            </a:r>
            <a:r>
              <a:rPr lang="ja-JP" altLang="en-US" dirty="0"/>
              <a:t>斜線</a:t>
            </a:r>
            <a:r>
              <a:rPr lang="en-US" altLang="ja-JP" dirty="0"/>
              <a:t>》《</a:t>
            </a:r>
            <a:r>
              <a:rPr lang="ja-JP" altLang="en-US" dirty="0"/>
              <a:t>猫</a:t>
            </a:r>
            <a:r>
              <a:rPr lang="en-US" altLang="ja-JP" dirty="0"/>
              <a:t>》《</a:t>
            </a:r>
            <a:r>
              <a:rPr lang="ja-JP" altLang="en-US" dirty="0"/>
              <a:t>（人の）顔</a:t>
            </a:r>
            <a:r>
              <a:rPr lang="en-US" altLang="ja-JP" dirty="0"/>
              <a:t>》</a:t>
            </a:r>
            <a:r>
              <a:rPr lang="ja-JP" altLang="en-US" dirty="0"/>
              <a:t>を見分けるニューロンが出現する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dirty="0"/>
              <a:t>「概念」を獲得し、階層構造化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dirty="0"/>
              <a:t>言葉の</a:t>
            </a:r>
            <a:r>
              <a:rPr lang="en-US" altLang="ja-JP" dirty="0"/>
              <a:t>《</a:t>
            </a:r>
            <a:r>
              <a:rPr lang="ja-JP" altLang="en-US" dirty="0"/>
              <a:t>意味</a:t>
            </a:r>
            <a:r>
              <a:rPr lang="en-US" altLang="ja-JP" dirty="0"/>
              <a:t>》</a:t>
            </a:r>
            <a:r>
              <a:rPr lang="ja-JP" altLang="en-US" dirty="0"/>
              <a:t>としてグラウンディング（リンク）する先がようやく得られた！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dirty="0"/>
              <a:t>幼児の言語学習と同様、ラベル付け（「顔」「猫」など）は人間がやる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人間の脳構造と類似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dirty="0"/>
              <a:t>認識単位である大脳皮質の「カラム」の階層構造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dirty="0"/>
              <a:t>正統な技術であることの傍証</a:t>
            </a:r>
          </a:p>
        </p:txBody>
      </p:sp>
    </p:spTree>
    <p:extLst>
      <p:ext uri="{BB962C8B-B14F-4D97-AF65-F5344CB8AC3E}">
        <p14:creationId xmlns:p14="http://schemas.microsoft.com/office/powerpoint/2010/main" val="32061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画像分類のデモ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38200" y="1721148"/>
            <a:ext cx="7886700" cy="477172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深層学習ネットワーク：</a:t>
            </a:r>
            <a:r>
              <a:rPr lang="en-US" altLang="ja-JP" dirty="0"/>
              <a:t>VGG-16</a:t>
            </a:r>
          </a:p>
          <a:p>
            <a:pPr lvl="1"/>
            <a:r>
              <a:rPr lang="ja-JP" altLang="en-US" dirty="0"/>
              <a:t>オックスフォード大学の</a:t>
            </a:r>
            <a:r>
              <a:rPr lang="en-US" altLang="ja-JP" dirty="0"/>
              <a:t>VGG</a:t>
            </a:r>
            <a:r>
              <a:rPr lang="ja-JP" altLang="en-US" dirty="0"/>
              <a:t>チームが開発</a:t>
            </a:r>
            <a:endParaRPr lang="en-US" altLang="ja-JP" dirty="0"/>
          </a:p>
          <a:p>
            <a:pPr lvl="1"/>
            <a:r>
              <a:rPr lang="en-US" altLang="ja-JP" dirty="0"/>
              <a:t>ILSVRC2014</a:t>
            </a:r>
            <a:r>
              <a:rPr lang="ja-JP" altLang="en-US" dirty="0"/>
              <a:t>（大規模な画像認識コンテスト）で</a:t>
            </a:r>
            <a:r>
              <a:rPr lang="en-US" altLang="ja-JP" dirty="0"/>
              <a:t>2</a:t>
            </a:r>
            <a:r>
              <a:rPr lang="ja-JP" altLang="en-US" dirty="0"/>
              <a:t>位</a:t>
            </a:r>
            <a:endParaRPr lang="en-US" altLang="ja-JP" dirty="0"/>
          </a:p>
          <a:p>
            <a:pPr lvl="1"/>
            <a:r>
              <a:rPr lang="ja-JP" altLang="en-US" dirty="0"/>
              <a:t>畳み込みニューラルネットワークの手法</a:t>
            </a:r>
            <a:endParaRPr lang="en-US" altLang="ja-JP" dirty="0"/>
          </a:p>
          <a:p>
            <a:r>
              <a:rPr lang="ja-JP" altLang="en-US" dirty="0"/>
              <a:t>画像のビッグデータ：</a:t>
            </a:r>
            <a:r>
              <a:rPr lang="en-US" altLang="ja-JP" dirty="0"/>
              <a:t>ImageNet</a:t>
            </a:r>
          </a:p>
          <a:p>
            <a:pPr lvl="1"/>
            <a:r>
              <a:rPr lang="ja-JP" altLang="en-US" dirty="0"/>
              <a:t>スタンフォード大学がインターネット上から集めた画像データ</a:t>
            </a:r>
            <a:endParaRPr lang="en-US" altLang="ja-JP" dirty="0"/>
          </a:p>
          <a:p>
            <a:pPr lvl="1"/>
            <a:r>
              <a:rPr lang="ja-JP" altLang="en-US" dirty="0"/>
              <a:t>学習用データ</a:t>
            </a:r>
            <a:r>
              <a:rPr lang="en-US" altLang="ja-JP" dirty="0"/>
              <a:t>120</a:t>
            </a:r>
            <a:r>
              <a:rPr lang="ja-JP" altLang="en-US" dirty="0"/>
              <a:t>万枚、検証用データ</a:t>
            </a:r>
            <a:r>
              <a:rPr lang="en-US" altLang="ja-JP" dirty="0"/>
              <a:t>5</a:t>
            </a:r>
            <a:r>
              <a:rPr lang="ja-JP" altLang="en-US" dirty="0"/>
              <a:t>万枚、テスト用データ</a:t>
            </a:r>
            <a:r>
              <a:rPr lang="en-US" altLang="ja-JP" dirty="0"/>
              <a:t>10</a:t>
            </a:r>
            <a:r>
              <a:rPr lang="ja-JP" altLang="en-US" dirty="0"/>
              <a:t>万枚</a:t>
            </a:r>
            <a:endParaRPr lang="en-US" altLang="ja-JP" dirty="0"/>
          </a:p>
          <a:p>
            <a:pPr lvl="1"/>
            <a:r>
              <a:rPr lang="en-US" altLang="ja-JP" dirty="0"/>
              <a:t>ILSVRC2012</a:t>
            </a:r>
            <a:r>
              <a:rPr lang="ja-JP" altLang="en-US" dirty="0"/>
              <a:t>データセットとも呼ばれる</a:t>
            </a:r>
            <a:endParaRPr lang="en-US" altLang="ja-JP" dirty="0"/>
          </a:p>
          <a:p>
            <a:r>
              <a:rPr lang="ja-JP" altLang="en-US" dirty="0"/>
              <a:t>実験環境</a:t>
            </a:r>
            <a:endParaRPr lang="en-US" altLang="ja-JP" dirty="0"/>
          </a:p>
          <a:p>
            <a:pPr lvl="1"/>
            <a:r>
              <a:rPr lang="ja-JP" altLang="en-US" dirty="0"/>
              <a:t>講師（山之口洋）の自宅</a:t>
            </a:r>
            <a:r>
              <a:rPr lang="en-US" altLang="ja-JP" dirty="0"/>
              <a:t>PC</a:t>
            </a:r>
          </a:p>
          <a:p>
            <a:pPr lvl="1"/>
            <a:r>
              <a:rPr lang="ja-JP" altLang="en-US" dirty="0"/>
              <a:t>ネット上から集めた</a:t>
            </a:r>
            <a:r>
              <a:rPr lang="en-US" altLang="ja-JP" dirty="0"/>
              <a:t>25</a:t>
            </a:r>
            <a:r>
              <a:rPr lang="ja-JP" altLang="en-US" dirty="0"/>
              <a:t>枚の画像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72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人工知能</a:t>
            </a:r>
            <a:r>
              <a:rPr lang="en-US" altLang="ja-JP" dirty="0"/>
              <a:t>(AI)</a:t>
            </a:r>
            <a:r>
              <a:rPr lang="ja-JP" altLang="en-US" dirty="0"/>
              <a:t>とどうつきあうか？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正しく知り、正しく恐れよ</a:t>
            </a:r>
          </a:p>
        </p:txBody>
      </p:sp>
    </p:spTree>
    <p:extLst>
      <p:ext uri="{BB962C8B-B14F-4D97-AF65-F5344CB8AC3E}">
        <p14:creationId xmlns:p14="http://schemas.microsoft.com/office/powerpoint/2010/main" val="2822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が仕事を奪う？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38200" y="1517904"/>
            <a:ext cx="5096256" cy="49000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47%</a:t>
            </a:r>
            <a:r>
              <a:rPr kumimoji="1" lang="ja-JP" altLang="en-US" dirty="0"/>
              <a:t>の</a:t>
            </a:r>
            <a:r>
              <a:rPr kumimoji="1" lang="en-US" altLang="ja-JP" dirty="0"/>
              <a:t>《</a:t>
            </a:r>
            <a:r>
              <a:rPr kumimoji="1" lang="ja-JP" altLang="en-US" dirty="0"/>
              <a:t>仕事</a:t>
            </a:r>
            <a:r>
              <a:rPr kumimoji="1" lang="en-US" altLang="ja-JP" dirty="0"/>
              <a:t>》</a:t>
            </a:r>
            <a:r>
              <a:rPr kumimoji="1" lang="ja-JP" altLang="en-US" dirty="0"/>
              <a:t>が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に奪われる？</a:t>
            </a:r>
            <a:endParaRPr kumimoji="1"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次・</a:t>
            </a:r>
            <a:r>
              <a:rPr lang="en-US" altLang="ja-JP" dirty="0"/>
              <a:t>2</a:t>
            </a:r>
            <a:r>
              <a:rPr lang="ja-JP" altLang="en-US" dirty="0"/>
              <a:t>次産業が危ない</a:t>
            </a:r>
            <a:endParaRPr lang="en-US" altLang="ja-JP" dirty="0"/>
          </a:p>
          <a:p>
            <a:pPr lvl="1"/>
            <a:r>
              <a:rPr kumimoji="1" lang="ja-JP" altLang="en-US" dirty="0"/>
              <a:t>単純な</a:t>
            </a:r>
            <a:r>
              <a:rPr kumimoji="1" lang="en-US" altLang="ja-JP" dirty="0"/>
              <a:t>3</a:t>
            </a:r>
            <a:r>
              <a:rPr kumimoji="1" lang="ja-JP" altLang="en-US" dirty="0"/>
              <a:t>次産業（サービス業）</a:t>
            </a:r>
            <a:endParaRPr lang="en-US" altLang="ja-JP" dirty="0"/>
          </a:p>
          <a:p>
            <a:r>
              <a:rPr kumimoji="1" lang="ja-JP" altLang="en-US" dirty="0"/>
              <a:t>消えそうな仕事</a:t>
            </a:r>
            <a:endParaRPr kumimoji="1" lang="en-US" altLang="ja-JP" dirty="0"/>
          </a:p>
          <a:p>
            <a:pPr lvl="1"/>
            <a:r>
              <a:rPr lang="en-US" altLang="ja-JP" dirty="0"/>
              <a:t>《</a:t>
            </a:r>
            <a:r>
              <a:rPr lang="ja-JP" altLang="en-US" dirty="0"/>
              <a:t>パターン化</a:t>
            </a:r>
            <a:r>
              <a:rPr lang="en-US" altLang="ja-JP" dirty="0"/>
              <a:t>》</a:t>
            </a:r>
            <a:r>
              <a:rPr kumimoji="1" lang="ja-JP" altLang="en-US" dirty="0"/>
              <a:t>できる仕事</a:t>
            </a:r>
            <a:endParaRPr kumimoji="1" lang="en-US" altLang="ja-JP" dirty="0"/>
          </a:p>
          <a:p>
            <a:pPr lvl="1"/>
            <a:r>
              <a:rPr lang="ja-JP" altLang="en-US" dirty="0"/>
              <a:t>マニュアルが決まっている</a:t>
            </a:r>
            <a:endParaRPr lang="en-US" altLang="ja-JP" dirty="0"/>
          </a:p>
          <a:p>
            <a:pPr lvl="2"/>
            <a:r>
              <a:rPr kumimoji="1" lang="ja-JP" altLang="en-US" dirty="0"/>
              <a:t>ルーティン（手続き）がある</a:t>
            </a:r>
            <a:endParaRPr kumimoji="1" lang="en-US" altLang="ja-JP" dirty="0"/>
          </a:p>
          <a:p>
            <a:pPr lvl="1"/>
            <a:r>
              <a:rPr lang="ja-JP" altLang="en-US" dirty="0"/>
              <a:t>ビッグデータが蓄積されている分野</a:t>
            </a:r>
            <a:endParaRPr lang="en-US" altLang="ja-JP" dirty="0"/>
          </a:p>
          <a:p>
            <a:pPr lvl="1"/>
            <a:r>
              <a:rPr lang="ja-JP" altLang="en-US" dirty="0"/>
              <a:t>教育・法曹・芸術は本当に安泰？</a:t>
            </a:r>
            <a:endParaRPr lang="en-US" altLang="ja-JP" dirty="0"/>
          </a:p>
          <a:p>
            <a:r>
              <a:rPr lang="ja-JP" altLang="en-US" dirty="0"/>
              <a:t>機械による失業は過去にもあった</a:t>
            </a:r>
            <a:endParaRPr lang="en-US" altLang="ja-JP" dirty="0"/>
          </a:p>
          <a:p>
            <a:pPr lvl="1"/>
            <a:r>
              <a:rPr lang="ja-JP" altLang="en-US" dirty="0"/>
              <a:t>なくなる仕事がある一方、新しい仕事も出現</a:t>
            </a:r>
            <a:endParaRPr lang="en-US" altLang="ja-JP" dirty="0"/>
          </a:p>
          <a:p>
            <a:r>
              <a:rPr lang="en-US" altLang="ja-JP" dirty="0"/>
              <a:t>AI</a:t>
            </a:r>
            <a:r>
              <a:rPr lang="ja-JP" altLang="en-US" dirty="0"/>
              <a:t>は、仕事の世界を</a:t>
            </a:r>
            <a:r>
              <a:rPr lang="en-US" altLang="ja-JP" dirty="0"/>
              <a:t>2</a:t>
            </a:r>
            <a:r>
              <a:rPr lang="ja-JP" altLang="en-US" dirty="0"/>
              <a:t>極分化する</a:t>
            </a:r>
            <a:endParaRPr lang="en-US" altLang="ja-JP" dirty="0"/>
          </a:p>
          <a:p>
            <a:pPr lvl="1"/>
            <a:r>
              <a:rPr lang="en-US" altLang="ja-JP" dirty="0"/>
              <a:t>AI</a:t>
            </a:r>
            <a:r>
              <a:rPr lang="ja-JP" altLang="en-US" dirty="0"/>
              <a:t>に使われてしまう労働者</a:t>
            </a:r>
            <a:endParaRPr lang="en-US" altLang="ja-JP" dirty="0"/>
          </a:p>
          <a:p>
            <a:pPr lvl="1"/>
            <a:r>
              <a:rPr lang="en-US" altLang="ja-JP" b="1" dirty="0">
                <a:solidFill>
                  <a:srgbClr val="FF0000"/>
                </a:solidFill>
              </a:rPr>
              <a:t>AI</a:t>
            </a:r>
            <a:r>
              <a:rPr lang="ja-JP" altLang="en-US" b="1" dirty="0">
                <a:solidFill>
                  <a:srgbClr val="FF0000"/>
                </a:solidFill>
              </a:rPr>
              <a:t>を使いこなし進化する労働者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resident.ismcdn.jp/mwimgs/d/f/-/img_dff35817fd35709712f63f178373936f45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3503"/>
            <a:ext cx="4995672" cy="5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7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これから社会に出るみなさんの課題：</a:t>
            </a:r>
            <a:br>
              <a:rPr lang="en-US" altLang="ja-JP" dirty="0"/>
            </a:br>
            <a:r>
              <a:rPr lang="en-US" altLang="ja-JP" dirty="0"/>
              <a:t>AI</a:t>
            </a:r>
            <a:r>
              <a:rPr lang="ja-JP" altLang="en-US" dirty="0"/>
              <a:t>とどう向き合うか</a:t>
            </a:r>
            <a:endParaRPr kumimoji="1" lang="ja-JP" altLang="en-US" dirty="0"/>
          </a:p>
        </p:txBody>
      </p:sp>
      <p:sp>
        <p:nvSpPr>
          <p:cNvPr id="10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38200" y="1690688"/>
            <a:ext cx="5042992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は敵か？</a:t>
            </a:r>
            <a:endParaRPr lang="en-US" altLang="ja-JP" dirty="0"/>
          </a:p>
          <a:p>
            <a:r>
              <a:rPr lang="ja-JP" altLang="en-US" dirty="0"/>
              <a:t>熊に追われてるとき</a:t>
            </a:r>
            <a:r>
              <a:rPr lang="ja-JP" altLang="en-US" dirty="0">
                <a:solidFill>
                  <a:srgbClr val="FF0000"/>
                </a:solidFill>
              </a:rPr>
              <a:t>あなたの敵は？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AI</a:t>
            </a:r>
            <a:r>
              <a:rPr lang="ja-JP" altLang="en-US" dirty="0"/>
              <a:t>を敵に回さず味方として手なずけ、飼い慣らいそう！</a:t>
            </a:r>
            <a:endParaRPr lang="en-US" altLang="ja-JP" dirty="0"/>
          </a:p>
        </p:txBody>
      </p:sp>
      <p:pic>
        <p:nvPicPr>
          <p:cNvPr id="1028" name="Picture 4" descr="http://gori.me/wp-content/uploads/2014/01/national-geograph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92" y="1690688"/>
            <a:ext cx="5472608" cy="36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6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82D0E-8635-4FA2-BC46-4C7E893F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人工知能</a:t>
            </a:r>
            <a:r>
              <a:rPr kumimoji="1" lang="en-US" altLang="ja-JP" dirty="0"/>
              <a:t>(AI)</a:t>
            </a:r>
            <a:r>
              <a:rPr kumimoji="1" lang="ja-JP" altLang="en-US" dirty="0"/>
              <a:t>分野の情報システム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5C3F8D-008C-4243-8445-CA274FC7A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《</a:t>
            </a:r>
            <a:r>
              <a:rPr lang="ja-JP" altLang="en-US" dirty="0"/>
              <a:t>シンギュラリティ</a:t>
            </a:r>
            <a:r>
              <a:rPr lang="en-US" altLang="ja-JP" dirty="0"/>
              <a:t>》</a:t>
            </a:r>
            <a:r>
              <a:rPr lang="ja-JP" altLang="en-US" dirty="0"/>
              <a:t>は来るか？</a:t>
            </a:r>
            <a:endParaRPr lang="en-US" altLang="ja-JP" dirty="0"/>
          </a:p>
          <a:p>
            <a:r>
              <a:rPr lang="ja-JP" altLang="en-US" dirty="0"/>
              <a:t>ディープ・ラーニングというブレイクスルー</a:t>
            </a:r>
            <a:endParaRPr kumimoji="1" lang="en-US" altLang="ja-JP" dirty="0"/>
          </a:p>
          <a:p>
            <a:r>
              <a:rPr kumimoji="1" lang="ja-JP" altLang="en-US" dirty="0"/>
              <a:t>人工知能</a:t>
            </a:r>
            <a:r>
              <a:rPr lang="en-US" altLang="ja-JP" dirty="0"/>
              <a:t>(AI)</a:t>
            </a:r>
            <a:r>
              <a:rPr lang="ja-JP" altLang="en-US" dirty="0"/>
              <a:t>とどうつきあうべきか？</a:t>
            </a:r>
            <a:endParaRPr lang="en-US" altLang="ja-JP" dirty="0"/>
          </a:p>
          <a:p>
            <a:r>
              <a:rPr kumimoji="1" lang="en-US" altLang="ja-JP" dirty="0"/>
              <a:t>Human 2.0</a:t>
            </a:r>
          </a:p>
          <a:p>
            <a:r>
              <a:rPr kumimoji="1" lang="ja-JP" altLang="en-US" dirty="0"/>
              <a:t>ディスカッション</a:t>
            </a:r>
          </a:p>
        </p:txBody>
      </p:sp>
    </p:spTree>
    <p:extLst>
      <p:ext uri="{BB962C8B-B14F-4D97-AF65-F5344CB8AC3E}">
        <p14:creationId xmlns:p14="http://schemas.microsoft.com/office/powerpoint/2010/main" val="148488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Human 2.0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サイボーグ化する人類</a:t>
            </a:r>
          </a:p>
        </p:txBody>
      </p:sp>
    </p:spTree>
    <p:extLst>
      <p:ext uri="{BB962C8B-B14F-4D97-AF65-F5344CB8AC3E}">
        <p14:creationId xmlns:p14="http://schemas.microsoft.com/office/powerpoint/2010/main" val="286813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感覚の拡張</a:t>
            </a:r>
            <a:endParaRPr lang="ja-JP" altLang="en-US" sz="2400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dirty="0">
                <a:hlinkClick r:id="rId3"/>
              </a:rPr>
              <a:t>「空飛ぶ眼」（東大・暦本純一研）</a:t>
            </a:r>
            <a:r>
              <a:rPr lang="en-US" altLang="ja-JP" dirty="0"/>
              <a:t>(2’35”-)</a:t>
            </a:r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自動運転ヘリにカメラを搭載し「自分に対する他人視点」を得る 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暦本氏：これまでのコンピューティングは主に「知力の増強」を主眼としていたが、これからは「身体の増強」の領域に踏み込む</a:t>
            </a:r>
            <a:endParaRPr lang="en-US" altLang="ja-JP" dirty="0"/>
          </a:p>
          <a:p>
            <a:pPr>
              <a:buFont typeface="Wingdings" pitchFamily="2" charset="2"/>
              <a:buChar char="l"/>
            </a:pPr>
            <a:r>
              <a:rPr lang="ja-JP" altLang="en-US" dirty="0">
                <a:hlinkClick r:id="rId4"/>
              </a:rPr>
              <a:t>「人工加速度感」（</a:t>
            </a:r>
            <a:r>
              <a:rPr lang="en-US" altLang="ja-JP" dirty="0">
                <a:hlinkClick r:id="rId4"/>
              </a:rPr>
              <a:t>NTT</a:t>
            </a:r>
            <a:r>
              <a:rPr lang="ja-JP" altLang="en-US" dirty="0">
                <a:hlinkClick r:id="rId4"/>
              </a:rPr>
              <a:t>コミュニケーション科学基礎研究所・雨宮智浩研）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両耳の後ろに微弱電流を流すと仮想的な加速度感が発生する</a:t>
            </a:r>
            <a:endParaRPr lang="en-US" altLang="ja-JP" sz="1800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「</a:t>
            </a:r>
            <a:r>
              <a:rPr lang="en-US" altLang="ja-JP" dirty="0"/>
              <a:t>VR</a:t>
            </a:r>
            <a:r>
              <a:rPr lang="ja-JP" altLang="en-US" dirty="0"/>
              <a:t>酔い」解消に効果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65186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脳と機械を直結する：</a:t>
            </a:r>
            <a:r>
              <a:rPr lang="en-US" altLang="ja-JP" dirty="0"/>
              <a:t>BMI(Brain Machine Interface)</a:t>
            </a:r>
            <a:endParaRPr lang="ja-JP" altLang="en-US" sz="2400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dirty="0"/>
              <a:t>猿の脳と二足歩行ロボットの接続に成功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ミゲル・ニコレリス（デューク大）の</a:t>
            </a:r>
            <a:r>
              <a:rPr lang="ja-JP" altLang="en-US" dirty="0">
                <a:hlinkClick r:id="rId3" action="ppaction://hlinkfile"/>
              </a:rPr>
              <a:t>実験</a:t>
            </a:r>
            <a:r>
              <a:rPr lang="en-US" altLang="ja-JP" dirty="0"/>
              <a:t>(10’28”-)</a:t>
            </a:r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ロボットはネットワークに接続できるので、脳からの信号を取り出せれば、どこにあってもよい</a:t>
            </a:r>
            <a:endParaRPr lang="en-US" altLang="ja-JP" dirty="0"/>
          </a:p>
          <a:p>
            <a:pPr lvl="2">
              <a:buFont typeface="Wingdings" pitchFamily="2" charset="2"/>
              <a:buChar char="l"/>
            </a:pPr>
            <a:r>
              <a:rPr lang="ja-JP" altLang="en-US" dirty="0"/>
              <a:t>ロボットには、人間と違い</a:t>
            </a:r>
            <a:r>
              <a:rPr lang="ja-JP" altLang="en-US" b="1" dirty="0">
                <a:solidFill>
                  <a:srgbClr val="FF0000"/>
                </a:solidFill>
              </a:rPr>
              <a:t>身体の境界</a:t>
            </a:r>
            <a:r>
              <a:rPr lang="ja-JP" altLang="en-US" dirty="0"/>
              <a:t>がない</a:t>
            </a:r>
            <a:endParaRPr lang="en-US" altLang="ja-JP" dirty="0"/>
          </a:p>
          <a:p>
            <a:pPr lvl="2">
              <a:buFont typeface="Wingdings" pitchFamily="2" charset="2"/>
              <a:buChar char="l"/>
            </a:pPr>
            <a:r>
              <a:rPr lang="ja-JP" altLang="en-US" dirty="0"/>
              <a:t>地球規模、宇宙規模の身体も可能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人間への応用には、</a:t>
            </a:r>
            <a:r>
              <a:rPr lang="ja-JP" altLang="en-US" b="1" dirty="0">
                <a:solidFill>
                  <a:srgbClr val="FF0000"/>
                </a:solidFill>
              </a:rPr>
              <a:t>倫理</a:t>
            </a:r>
            <a:r>
              <a:rPr lang="ja-JP" altLang="en-US" dirty="0"/>
              <a:t>問題をクリアしなければならない</a:t>
            </a:r>
            <a:endParaRPr lang="en-US" altLang="ja-JP" dirty="0"/>
          </a:p>
          <a:p>
            <a:pPr>
              <a:buFont typeface="Wingdings" pitchFamily="2" charset="2"/>
              <a:buChar char="l"/>
            </a:pPr>
            <a:r>
              <a:rPr lang="ja-JP" altLang="en-US" dirty="0"/>
              <a:t>「脳機能局在論」対「脳機能分散論」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脳機能局在論：特定の行動や感情は、単一ニューロンの発火としてコードされる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脳機能分散論：脳全体が奏でる</a:t>
            </a:r>
            <a:r>
              <a:rPr lang="ja-JP" altLang="en-US" b="1" dirty="0">
                <a:solidFill>
                  <a:srgbClr val="FF0000"/>
                </a:solidFill>
              </a:rPr>
              <a:t>シンフォニー</a:t>
            </a:r>
            <a:r>
              <a:rPr lang="ja-JP" altLang="en-US" dirty="0"/>
              <a:t>として、ホログラフィックにコードされる</a:t>
            </a:r>
            <a:endParaRPr lang="en-US" altLang="ja-JP" dirty="0"/>
          </a:p>
          <a:p>
            <a:pPr lvl="1">
              <a:buNone/>
            </a:pPr>
            <a:endParaRPr lang="en-US" altLang="ja-JP" dirty="0"/>
          </a:p>
          <a:p>
            <a:pPr lvl="1">
              <a:buFont typeface="Wingdings" pitchFamily="2" charset="2"/>
              <a:buChar char="l"/>
            </a:pP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80613" y="5911790"/>
            <a:ext cx="627321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BMI</a:t>
            </a:r>
            <a:r>
              <a:rPr lang="ja-JP" altLang="en-US" sz="2000" dirty="0"/>
              <a:t>への疑問：神経繊維毎の</a:t>
            </a:r>
            <a:r>
              <a:rPr lang="ja-JP" altLang="en-US" sz="2000" dirty="0">
                <a:solidFill>
                  <a:srgbClr val="FF0000"/>
                </a:solidFill>
              </a:rPr>
              <a:t>対応関係</a:t>
            </a:r>
            <a:r>
              <a:rPr lang="ja-JP" altLang="en-US" sz="2000" dirty="0"/>
              <a:t>はどうなるの？</a:t>
            </a:r>
          </a:p>
        </p:txBody>
      </p:sp>
    </p:spTree>
    <p:extLst>
      <p:ext uri="{BB962C8B-B14F-4D97-AF65-F5344CB8AC3E}">
        <p14:creationId xmlns:p14="http://schemas.microsoft.com/office/powerpoint/2010/main" val="1380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「倫理」の壁</a:t>
            </a:r>
            <a:endParaRPr lang="ja-JP" altLang="en-US" sz="2400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56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dirty="0"/>
              <a:t>ヒトの脳への外科的侵襲は、治療の場合しか認められていない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この「倫理の壁」が絶対なら、動物実験から先には進めない</a:t>
            </a:r>
            <a:endParaRPr lang="en-US" altLang="ja-JP" dirty="0"/>
          </a:p>
          <a:p>
            <a:pPr>
              <a:buFont typeface="Wingdings" pitchFamily="2" charset="2"/>
              <a:buChar char="l"/>
            </a:pPr>
            <a:r>
              <a:rPr lang="ja-JP" altLang="en-US" dirty="0"/>
              <a:t>「壁」を乗り越える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低侵襲技法の開発</a:t>
            </a:r>
            <a:endParaRPr lang="en-US" altLang="ja-JP" dirty="0"/>
          </a:p>
          <a:p>
            <a:pPr lvl="2">
              <a:buFont typeface="Wingdings" pitchFamily="2" charset="2"/>
              <a:buChar char="l"/>
            </a:pPr>
            <a:r>
              <a:rPr lang="ja-JP" altLang="en-US" dirty="0"/>
              <a:t>針なし電極</a:t>
            </a:r>
            <a:endParaRPr lang="en-US" altLang="ja-JP" dirty="0"/>
          </a:p>
          <a:p>
            <a:pPr lvl="2">
              <a:buFont typeface="Wingdings" pitchFamily="2" charset="2"/>
              <a:buChar char="l"/>
            </a:pPr>
            <a:r>
              <a:rPr lang="ja-JP" altLang="en-US" dirty="0"/>
              <a:t>頭骨外から光で感知</a:t>
            </a:r>
            <a:endParaRPr lang="en-US" altLang="ja-JP" dirty="0"/>
          </a:p>
          <a:p>
            <a:pPr lvl="2">
              <a:buFont typeface="Wingdings" pitchFamily="2" charset="2"/>
              <a:buChar char="l"/>
            </a:pPr>
            <a:r>
              <a:rPr lang="ja-JP" altLang="en-US" dirty="0"/>
              <a:t>ナノボットなど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脊髄断裂治療など、障害者治療から入るアプローチ</a:t>
            </a:r>
            <a:endParaRPr lang="en-US" altLang="ja-JP" dirty="0"/>
          </a:p>
          <a:p>
            <a:pPr>
              <a:buFont typeface="Wingdings" pitchFamily="2" charset="2"/>
              <a:buChar char="l"/>
            </a:pPr>
            <a:r>
              <a:rPr lang="ja-JP" altLang="en-US" dirty="0"/>
              <a:t>サイボーグになりたい健常者はどうすればよいか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「怖いから</a:t>
            </a:r>
            <a:r>
              <a:rPr lang="en-US" altLang="ja-JP" dirty="0"/>
              <a:t>BMI</a:t>
            </a:r>
            <a:r>
              <a:rPr lang="ja-JP" altLang="en-US" dirty="0"/>
              <a:t>したくない派」と「多少のリスクなら</a:t>
            </a:r>
            <a:r>
              <a:rPr lang="en-US" altLang="ja-JP" dirty="0"/>
              <a:t>BMI</a:t>
            </a:r>
            <a:r>
              <a:rPr lang="ja-JP" altLang="en-US" dirty="0"/>
              <a:t>したい派」に別れる？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臓器移植と同様、多数が望めば「壁」はくずれる</a:t>
            </a:r>
            <a:endParaRPr lang="en-US" altLang="ja-JP" dirty="0"/>
          </a:p>
          <a:p>
            <a:pPr lvl="2">
              <a:buFont typeface="Wingdings" pitchFamily="2" charset="2"/>
              <a:buChar char="l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793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ディスカッション</a:t>
            </a:r>
            <a:endParaRPr lang="ja-JP" altLang="en-US" sz="2400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dirty="0"/>
              <a:t>将来つきたい職業、関心のある職業を１つ選び、</a:t>
            </a:r>
            <a:r>
              <a:rPr lang="en-US" altLang="ja-JP" dirty="0"/>
              <a:t>AI(</a:t>
            </a:r>
            <a:r>
              <a:rPr lang="ja-JP" altLang="en-US" dirty="0"/>
              <a:t>知能ロボットも含む）との具体的な協業の方法を考えてみよう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en-US" altLang="ja-JP" dirty="0"/>
              <a:t>AI</a:t>
            </a:r>
            <a:r>
              <a:rPr lang="ja-JP" altLang="en-US" dirty="0"/>
              <a:t>にやってほしいこと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自分たち人間がやりたいこと</a:t>
            </a:r>
            <a:endParaRPr lang="en-US" altLang="ja-JP" dirty="0"/>
          </a:p>
          <a:p>
            <a:pPr marL="342900" lvl="1" indent="0">
              <a:buNone/>
            </a:pPr>
            <a:r>
              <a:rPr lang="en-US" altLang="ja-JP" dirty="0"/>
              <a:t>	</a:t>
            </a:r>
          </a:p>
          <a:p>
            <a:pPr>
              <a:buFont typeface="Wingdings" pitchFamily="2" charset="2"/>
              <a:buChar char="l"/>
            </a:pPr>
            <a:r>
              <a:rPr lang="ja-JP" altLang="en-US" dirty="0"/>
              <a:t>もしサイボーグ</a:t>
            </a:r>
            <a:r>
              <a:rPr lang="en-US" altLang="ja-JP" dirty="0"/>
              <a:t>(Human 2.0)</a:t>
            </a:r>
            <a:r>
              <a:rPr lang="ja-JP" altLang="en-US" dirty="0"/>
              <a:t>化によって自分の能力を増強、拡張できるなら、どんな能力が欲しいですか？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討論するより、いろんなアイデアを挙げてみよう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467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先輩たちの回答例</a:t>
            </a:r>
            <a:endParaRPr lang="ja-JP" altLang="en-US" sz="2400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dirty="0"/>
              <a:t>質問もしサイボーグ化によって自分の能力を増強、拡張できるなら、どんな能力が欲しいか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記憶や思考が決して失われない</a:t>
            </a:r>
            <a:r>
              <a:rPr lang="ja-JP" altLang="en-US" b="1" dirty="0">
                <a:solidFill>
                  <a:srgbClr val="FF0000"/>
                </a:solidFill>
              </a:rPr>
              <a:t>完全記憶能力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FF0000"/>
                </a:solidFill>
              </a:rPr>
              <a:t>寝なくても生きていける</a:t>
            </a:r>
            <a:r>
              <a:rPr lang="ja-JP" altLang="en-US" dirty="0"/>
              <a:t>ようにする（生活時間を増やす）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FF0000"/>
                </a:solidFill>
              </a:rPr>
              <a:t>飛行能力</a:t>
            </a:r>
            <a:r>
              <a:rPr lang="ja-JP" altLang="en-US" dirty="0"/>
              <a:t>、超人的な歩行（移動）能力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FF0000"/>
                </a:solidFill>
              </a:rPr>
              <a:t>外国語</a:t>
            </a:r>
            <a:r>
              <a:rPr lang="ja-JP" altLang="en-US" dirty="0"/>
              <a:t>を苦労なく習得したい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髪の毛を機械にして</a:t>
            </a:r>
            <a:r>
              <a:rPr lang="ja-JP" altLang="en-US" b="1" dirty="0">
                <a:solidFill>
                  <a:srgbClr val="FF0000"/>
                </a:solidFill>
              </a:rPr>
              <a:t>髪型を自由に変えられる</a:t>
            </a:r>
            <a:r>
              <a:rPr lang="ja-JP" altLang="en-US" dirty="0"/>
              <a:t>ようにする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どんなに食べても満腹にならず</a:t>
            </a:r>
            <a:r>
              <a:rPr lang="ja-JP" altLang="en-US" b="1" dirty="0">
                <a:solidFill>
                  <a:srgbClr val="FF0000"/>
                </a:solidFill>
              </a:rPr>
              <a:t>太らない身体</a:t>
            </a:r>
            <a:r>
              <a:rPr lang="ja-JP" altLang="en-US" dirty="0"/>
              <a:t>になりたい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hi-IN" altLang="ja-JP" dirty="0"/>
              <a:t>とてつもない</a:t>
            </a:r>
            <a:r>
              <a:rPr lang="ja-JP" altLang="en-US" dirty="0"/>
              <a:t>（いろんな意味で）</a:t>
            </a:r>
            <a:r>
              <a:rPr lang="hi-IN" altLang="ja-JP" dirty="0"/>
              <a:t>視力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暑さ寒さに耐える能力（自己冷暖房）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FF0000"/>
                </a:solidFill>
              </a:rPr>
              <a:t>未来予知</a:t>
            </a:r>
            <a:r>
              <a:rPr lang="ja-JP" altLang="en-US" dirty="0"/>
              <a:t>の能力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r>
              <a:rPr lang="ja-JP" altLang="en-US" dirty="0"/>
              <a:t>相手の気持ちや</a:t>
            </a:r>
            <a:r>
              <a:rPr lang="ja-JP" altLang="en-US" b="1" dirty="0">
                <a:solidFill>
                  <a:srgbClr val="FF0000"/>
                </a:solidFill>
              </a:rPr>
              <a:t>心を読み取れる</a:t>
            </a:r>
            <a:r>
              <a:rPr lang="ja-JP" altLang="en-US" dirty="0"/>
              <a:t>能力</a:t>
            </a:r>
            <a:endParaRPr lang="en-US" altLang="ja-JP" dirty="0"/>
          </a:p>
          <a:p>
            <a:pPr lvl="1">
              <a:buFont typeface="Wingdings" pitchFamily="2" charset="2"/>
              <a:buChar char="l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7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AI</a:t>
            </a:r>
            <a:r>
              <a:rPr lang="ja-JP" altLang="en-US" dirty="0"/>
              <a:t>の得意「種目」、不得意「種目」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38199" y="1406900"/>
            <a:ext cx="10515599" cy="526004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チェス</a:t>
            </a:r>
            <a:r>
              <a:rPr lang="en-US" altLang="ja-JP" dirty="0"/>
              <a:t>(1997)</a:t>
            </a:r>
            <a:r>
              <a:rPr lang="ja-JP" altLang="en-US" dirty="0" err="1"/>
              <a:t>、</a:t>
            </a:r>
            <a:r>
              <a:rPr lang="ja-JP" altLang="en-US" dirty="0"/>
              <a:t>囲碁</a:t>
            </a:r>
            <a:r>
              <a:rPr lang="en-US" altLang="ja-JP" dirty="0"/>
              <a:t>(2016)</a:t>
            </a:r>
            <a:r>
              <a:rPr lang="ja-JP" altLang="en-US" dirty="0" err="1"/>
              <a:t>、</a:t>
            </a:r>
            <a:r>
              <a:rPr lang="ja-JP" altLang="en-US" dirty="0"/>
              <a:t>将棋</a:t>
            </a:r>
            <a:r>
              <a:rPr lang="en-US" altLang="ja-JP" dirty="0"/>
              <a:t>(2016)</a:t>
            </a:r>
            <a:r>
              <a:rPr lang="ja-JP" altLang="en-US" dirty="0"/>
              <a:t>のチャンピオンが</a:t>
            </a:r>
            <a:r>
              <a:rPr lang="en-US" altLang="ja-JP" dirty="0"/>
              <a:t>AI</a:t>
            </a:r>
            <a:r>
              <a:rPr lang="ja-JP" altLang="en-US" dirty="0"/>
              <a:t>（</a:t>
            </a:r>
            <a:r>
              <a:rPr lang="en-US" altLang="ja-JP" dirty="0"/>
              <a:t>Google</a:t>
            </a:r>
            <a:r>
              <a:rPr lang="ja-JP" altLang="en-US" dirty="0"/>
              <a:t>の</a:t>
            </a:r>
            <a:r>
              <a:rPr lang="en-US" altLang="ja-JP" dirty="0"/>
              <a:t>《α</a:t>
            </a:r>
            <a:r>
              <a:rPr lang="ja-JP" altLang="en-US" dirty="0"/>
              <a:t>碁</a:t>
            </a:r>
            <a:r>
              <a:rPr lang="en-US" altLang="ja-JP" dirty="0"/>
              <a:t>》</a:t>
            </a:r>
            <a:r>
              <a:rPr lang="ja-JP" altLang="en-US" dirty="0"/>
              <a:t>）に敗れる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ディープ・ラーニング</a:t>
            </a:r>
            <a:r>
              <a:rPr lang="ja-JP" altLang="en-US" dirty="0"/>
              <a:t>の能力が世に知られるきっかけに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日経「星新一賞」に、</a:t>
            </a:r>
            <a:r>
              <a:rPr lang="en-US" altLang="ja-JP" dirty="0">
                <a:solidFill>
                  <a:srgbClr val="FF0000"/>
                </a:solidFill>
              </a:rPr>
              <a:t>AI</a:t>
            </a:r>
            <a:r>
              <a:rPr lang="ja-JP" altLang="en-US" dirty="0">
                <a:solidFill>
                  <a:srgbClr val="FF0000"/>
                </a:solidFill>
              </a:rPr>
              <a:t>による小説</a:t>
            </a:r>
            <a:r>
              <a:rPr lang="ja-JP" altLang="en-US" dirty="0"/>
              <a:t>が応募される</a:t>
            </a:r>
            <a:endParaRPr lang="en-US" altLang="ja-JP" dirty="0"/>
          </a:p>
          <a:p>
            <a:pPr lvl="1"/>
            <a:r>
              <a:rPr lang="ja-JP" altLang="en-US" dirty="0"/>
              <a:t>公立はこだて未来大学 松原仁教授のチーム「きまぐれ人工知能プロジェクト 作家です</a:t>
            </a:r>
            <a:r>
              <a:rPr lang="ja-JP" altLang="en-US" dirty="0" err="1"/>
              <a:t>のよ</a:t>
            </a:r>
            <a:r>
              <a:rPr lang="ja-JP" altLang="en-US" dirty="0"/>
              <a:t>」から</a:t>
            </a:r>
            <a:r>
              <a:rPr lang="en-US" altLang="ja-JP" dirty="0"/>
              <a:t>2</a:t>
            </a:r>
            <a:r>
              <a:rPr lang="ja-JP" altLang="en-US" dirty="0"/>
              <a:t>作品</a:t>
            </a:r>
            <a:endParaRPr lang="en-US" altLang="ja-JP" dirty="0"/>
          </a:p>
          <a:p>
            <a:pPr lvl="2"/>
            <a:r>
              <a:rPr lang="ja-JP" altLang="en-US" dirty="0"/>
              <a:t>星新一のショートショート（</a:t>
            </a:r>
            <a:r>
              <a:rPr lang="en-US" altLang="ja-JP" dirty="0"/>
              <a:t>1001</a:t>
            </a:r>
            <a:r>
              <a:rPr lang="ja-JP" altLang="en-US" dirty="0"/>
              <a:t>作品）をビッグデータとして利用</a:t>
            </a:r>
            <a:endParaRPr lang="en-US" altLang="ja-JP" dirty="0"/>
          </a:p>
          <a:p>
            <a:pPr lvl="1"/>
            <a:r>
              <a:rPr lang="ja-JP" altLang="en-US" dirty="0"/>
              <a:t>他にも</a:t>
            </a:r>
            <a:r>
              <a:rPr lang="en-US" altLang="ja-JP" dirty="0"/>
              <a:t>9</a:t>
            </a:r>
            <a:r>
              <a:rPr lang="ja-JP" altLang="en-US" dirty="0"/>
              <a:t>作品が</a:t>
            </a:r>
            <a:r>
              <a:rPr lang="en-US" altLang="ja-JP" dirty="0"/>
              <a:t>AI</a:t>
            </a:r>
            <a:r>
              <a:rPr lang="ja-JP" altLang="en-US" dirty="0"/>
              <a:t>創作と認定</a:t>
            </a:r>
            <a:endParaRPr lang="en-US" altLang="ja-JP" dirty="0"/>
          </a:p>
        </p:txBody>
      </p:sp>
      <p:pic>
        <p:nvPicPr>
          <p:cNvPr id="5122" name="Picture 2" descr="http://www.nikkei.com/content/pic/20160531/96958A99889DE2E0EBE6E7E7E1E2E1E2E2E7E0E2E3E49097E282E2E3-DSXKZO0294555030052016BE0P02-PB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552904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ikkei.com/content/pic/20160227/96958A9F889DEBE5E4E1E0EBEBE2E0E6E2E0E0E2E3E4E2E2E2E2E2E2-DSXMZO9763300024022016000001-PB1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38" y="2552904"/>
            <a:ext cx="32403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6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034902" y="1690689"/>
            <a:ext cx="10203712" cy="5050679"/>
          </a:xfrm>
        </p:spPr>
        <p:txBody>
          <a:bodyPr>
            <a:normAutofit lnSpcReduction="10000"/>
          </a:bodyPr>
          <a:lstStyle/>
          <a:p>
            <a:r>
              <a:rPr lang="ja-JP" altLang="en-US" sz="3200" dirty="0"/>
              <a:t>ＩＢＭの認知</a:t>
            </a:r>
            <a:r>
              <a:rPr lang="en-US" altLang="ja-JP" sz="3200" dirty="0"/>
              <a:t>(cognitive)</a:t>
            </a:r>
            <a:r>
              <a:rPr lang="ja-JP" altLang="en-US" sz="3200" dirty="0"/>
              <a:t>コンピュータ「ワトソン」の活躍</a:t>
            </a:r>
            <a:endParaRPr lang="en-US" altLang="ja-JP" sz="3200" dirty="0"/>
          </a:p>
          <a:p>
            <a:pPr lvl="1"/>
            <a:r>
              <a:rPr lang="ja-JP" altLang="en-US" sz="2800" dirty="0"/>
              <a:t>レシピのビッグ・データから新しいレシピを自動的に考える</a:t>
            </a:r>
            <a:r>
              <a:rPr lang="ja-JP" altLang="en-US" sz="2800" dirty="0">
                <a:solidFill>
                  <a:srgbClr val="FF0000"/>
                </a:solidFill>
              </a:rPr>
              <a:t>「シェフ・ワトソン」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2"/>
            <a:r>
              <a:rPr lang="ja-JP" altLang="en-US" sz="2400" dirty="0"/>
              <a:t>２０１４年、新作レシピを一流シェフが調理した試食会</a:t>
            </a:r>
            <a:endParaRPr lang="en-US" altLang="ja-JP" sz="2400" dirty="0"/>
          </a:p>
          <a:p>
            <a:pPr lvl="1"/>
            <a:r>
              <a:rPr lang="ja-JP" altLang="en-US" sz="2800" dirty="0"/>
              <a:t>アメリカのクイズ番組で、人間のチャンピオンを破って優勝</a:t>
            </a:r>
            <a:endParaRPr lang="en-US" altLang="ja-JP" sz="2800" dirty="0"/>
          </a:p>
          <a:p>
            <a:pPr lvl="2"/>
            <a:r>
              <a:rPr lang="ja-JP" altLang="en-US" sz="2400" dirty="0"/>
              <a:t>賞金１００万ドル</a:t>
            </a:r>
            <a:endParaRPr lang="en-US" altLang="ja-JP" sz="2400" dirty="0"/>
          </a:p>
          <a:p>
            <a:pPr lvl="2"/>
            <a:r>
              <a:rPr lang="ja-JP" altLang="en-US" sz="2400" dirty="0"/>
              <a:t>出題例：米国が外交関係を持たない世界の４カ国のうち最も北にある国は？</a:t>
            </a:r>
            <a:endParaRPr lang="en-US" altLang="ja-JP" sz="2400" dirty="0"/>
          </a:p>
          <a:p>
            <a:pPr lvl="2"/>
            <a:r>
              <a:rPr lang="ja-JP" altLang="en-US" sz="2400" dirty="0"/>
              <a:t>答：北朝鮮</a:t>
            </a:r>
            <a:endParaRPr lang="en-US" altLang="ja-JP" sz="2400" dirty="0"/>
          </a:p>
          <a:p>
            <a:pPr lvl="1"/>
            <a:r>
              <a:rPr lang="ja-JP" altLang="en-US" sz="2800" dirty="0"/>
              <a:t>ディープ・ラーニング（第</a:t>
            </a:r>
            <a:r>
              <a:rPr lang="en-US" altLang="ja-JP" sz="2800" dirty="0"/>
              <a:t>3</a:t>
            </a:r>
            <a:r>
              <a:rPr lang="ja-JP" altLang="en-US" sz="2800" dirty="0"/>
              <a:t>世代</a:t>
            </a:r>
            <a:r>
              <a:rPr lang="en-US" altLang="ja-JP" sz="2800" dirty="0"/>
              <a:t>AI</a:t>
            </a:r>
            <a:r>
              <a:rPr lang="ja-JP" altLang="en-US" sz="2800" dirty="0"/>
              <a:t>）ではなく、ライト・オントロジー（第</a:t>
            </a:r>
            <a:r>
              <a:rPr lang="en-US" altLang="ja-JP" sz="2800" dirty="0"/>
              <a:t>2</a:t>
            </a:r>
            <a:r>
              <a:rPr lang="ja-JP" altLang="en-US" sz="2800" dirty="0"/>
              <a:t>世代</a:t>
            </a:r>
            <a:r>
              <a:rPr lang="en-US" altLang="ja-JP" sz="2800" dirty="0"/>
              <a:t>AI</a:t>
            </a:r>
            <a:r>
              <a:rPr lang="ja-JP" altLang="en-US" sz="2800" dirty="0"/>
              <a:t>）の発展形</a:t>
            </a:r>
            <a:endParaRPr lang="en-US" altLang="ja-JP" sz="2800" dirty="0"/>
          </a:p>
        </p:txBody>
      </p:sp>
      <p:sp>
        <p:nvSpPr>
          <p:cNvPr id="7" name="タイトル 2">
            <a:extLst>
              <a:ext uri="{FF2B5EF4-FFF2-40B4-BE49-F238E27FC236}">
                <a16:creationId xmlns:a16="http://schemas.microsoft.com/office/drawing/2014/main" id="{1F125A28-BC2E-49D8-9001-EC839B7C21B0}"/>
              </a:ext>
            </a:extLst>
          </p:cNvPr>
          <p:cNvSpPr txBox="1">
            <a:spLocks/>
          </p:cNvSpPr>
          <p:nvPr/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AI</a:t>
            </a:r>
            <a:r>
              <a:rPr lang="ja-JP" altLang="en-US" dirty="0"/>
              <a:t>の得意「種目」、不得意「種目」</a:t>
            </a:r>
          </a:p>
        </p:txBody>
      </p:sp>
    </p:spTree>
    <p:extLst>
      <p:ext uri="{BB962C8B-B14F-4D97-AF65-F5344CB8AC3E}">
        <p14:creationId xmlns:p14="http://schemas.microsoft.com/office/powerpoint/2010/main" val="7303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《</a:t>
            </a:r>
            <a:r>
              <a:rPr lang="ja-JP" altLang="en-US" dirty="0"/>
              <a:t>シンギュラリティ</a:t>
            </a:r>
            <a:r>
              <a:rPr lang="en-US" altLang="ja-JP" dirty="0"/>
              <a:t>》</a:t>
            </a:r>
            <a:r>
              <a:rPr lang="ja-JP" altLang="en-US" dirty="0"/>
              <a:t>は来るか？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が人類を追い越す日</a:t>
            </a:r>
          </a:p>
        </p:txBody>
      </p:sp>
    </p:spTree>
    <p:extLst>
      <p:ext uri="{BB962C8B-B14F-4D97-AF65-F5344CB8AC3E}">
        <p14:creationId xmlns:p14="http://schemas.microsoft.com/office/powerpoint/2010/main" val="30690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次にわたる「</a:t>
            </a:r>
            <a:r>
              <a:rPr lang="en-US" altLang="ja-JP" dirty="0"/>
              <a:t>AI</a:t>
            </a:r>
            <a:r>
              <a:rPr lang="ja-JP" altLang="en-US" dirty="0"/>
              <a:t>ブーム」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043145" y="1417637"/>
            <a:ext cx="5527775" cy="4132557"/>
          </a:xfrm>
        </p:spPr>
        <p:txBody>
          <a:bodyPr>
            <a:normAutofit/>
          </a:bodyPr>
          <a:lstStyle/>
          <a:p>
            <a:r>
              <a:rPr lang="ja-JP" altLang="en-US" dirty="0"/>
              <a:t>盛衰のパターンは同じ</a:t>
            </a:r>
            <a:endParaRPr lang="en-US" altLang="ja-JP" dirty="0"/>
          </a:p>
          <a:p>
            <a:pPr lvl="1"/>
            <a:r>
              <a:rPr lang="ja-JP" altLang="en-US" dirty="0"/>
              <a:t>楽観的予想による過剰な期待</a:t>
            </a:r>
            <a:endParaRPr lang="en-US" altLang="ja-JP" dirty="0"/>
          </a:p>
          <a:p>
            <a:pPr lvl="1"/>
            <a:r>
              <a:rPr lang="ja-JP" altLang="en-US" dirty="0"/>
              <a:t>現実の壁に阻まれ幻滅→批判の嵐</a:t>
            </a:r>
            <a:endParaRPr lang="en-US" altLang="ja-JP" dirty="0"/>
          </a:p>
          <a:p>
            <a:r>
              <a:rPr lang="ja-JP" altLang="en-US" dirty="0"/>
              <a:t>ブームの主役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次：</a:t>
            </a:r>
            <a:r>
              <a:rPr lang="ja-JP" altLang="en-US" dirty="0">
                <a:solidFill>
                  <a:srgbClr val="FF0000"/>
                </a:solidFill>
              </a:rPr>
              <a:t>機械翻訳</a:t>
            </a:r>
            <a:r>
              <a:rPr lang="ja-JP" altLang="en-US" dirty="0"/>
              <a:t>、推論、探索</a:t>
            </a:r>
            <a:endParaRPr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次：知識表現、</a:t>
            </a:r>
            <a:r>
              <a:rPr lang="ja-JP" altLang="en-US" dirty="0">
                <a:solidFill>
                  <a:srgbClr val="FF0000"/>
                </a:solidFill>
              </a:rPr>
              <a:t>エキスパートシステム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3</a:t>
            </a:r>
            <a:r>
              <a:rPr lang="ja-JP" altLang="en-US" dirty="0"/>
              <a:t>次：機械学習、</a:t>
            </a:r>
            <a:r>
              <a:rPr lang="ja-JP" altLang="en-US" dirty="0">
                <a:solidFill>
                  <a:srgbClr val="FF0000"/>
                </a:solidFill>
              </a:rPr>
              <a:t>ディープ・ラーニング</a:t>
            </a:r>
            <a:endParaRPr lang="en-US" altLang="ja-JP" dirty="0">
              <a:solidFill>
                <a:srgbClr val="FF0000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59C6CEC-FD27-4FFA-8A0F-1C195875F989}"/>
              </a:ext>
            </a:extLst>
          </p:cNvPr>
          <p:cNvGrpSpPr/>
          <p:nvPr/>
        </p:nvGrpSpPr>
        <p:grpSpPr>
          <a:xfrm>
            <a:off x="6747395" y="1923380"/>
            <a:ext cx="4680520" cy="3058931"/>
            <a:chOff x="6747395" y="1923380"/>
            <a:chExt cx="4680520" cy="3058931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395" y="1923380"/>
              <a:ext cx="4680520" cy="294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角丸四角形 3"/>
            <p:cNvSpPr/>
            <p:nvPr/>
          </p:nvSpPr>
          <p:spPr>
            <a:xfrm>
              <a:off x="8388232" y="4756010"/>
              <a:ext cx="936104" cy="2263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900" b="1" dirty="0">
                  <a:solidFill>
                    <a:srgbClr val="0070C0"/>
                  </a:solidFill>
                </a:rPr>
                <a:t>私の研究期間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51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《</a:t>
            </a:r>
            <a:r>
              <a:rPr lang="ja-JP" altLang="en-US" dirty="0"/>
              <a:t>シンギュラリティ</a:t>
            </a:r>
            <a:r>
              <a:rPr lang="en-US" altLang="ja-JP" dirty="0"/>
              <a:t>》</a:t>
            </a:r>
            <a:r>
              <a:rPr lang="ja-JP" altLang="en-US" dirty="0"/>
              <a:t>とは？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38200" y="1825625"/>
            <a:ext cx="5991159" cy="4351338"/>
          </a:xfrm>
        </p:spPr>
        <p:txBody>
          <a:bodyPr/>
          <a:lstStyle/>
          <a:p>
            <a:r>
              <a:rPr lang="ja-JP" altLang="en-US" dirty="0"/>
              <a:t>特異点：もとは数学的な概念</a:t>
            </a:r>
            <a:endParaRPr lang="en-US" altLang="ja-JP" dirty="0"/>
          </a:p>
          <a:p>
            <a:pPr lvl="1"/>
            <a:r>
              <a:rPr kumimoji="1" lang="ja-JP" altLang="en-US" dirty="0"/>
              <a:t>関数</a:t>
            </a:r>
            <a:r>
              <a:rPr kumimoji="1" lang="en-US" altLang="ja-JP" dirty="0"/>
              <a:t>y=1/x</a:t>
            </a:r>
            <a:r>
              <a:rPr kumimoji="1" lang="ja-JP" altLang="en-US" dirty="0"/>
              <a:t>における</a:t>
            </a:r>
            <a:r>
              <a:rPr kumimoji="1" lang="en-US" altLang="ja-JP" dirty="0"/>
              <a:t>(0, +</a:t>
            </a:r>
            <a:r>
              <a:rPr kumimoji="1" lang="ja-JP" altLang="en-US" dirty="0"/>
              <a:t>∞</a:t>
            </a:r>
            <a:r>
              <a:rPr kumimoji="1" lang="en-US" altLang="ja-JP" dirty="0"/>
              <a:t>)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r>
              <a:rPr kumimoji="1" lang="ja-JP" altLang="en-US" dirty="0"/>
              <a:t>技術的特異点</a:t>
            </a:r>
            <a:endParaRPr kumimoji="1" lang="en-US" altLang="ja-JP" dirty="0"/>
          </a:p>
          <a:p>
            <a:pPr lvl="1"/>
            <a:r>
              <a:rPr lang="ja-JP" altLang="en-US" dirty="0"/>
              <a:t>機械知能</a:t>
            </a:r>
            <a:r>
              <a:rPr lang="en-US" altLang="ja-JP" dirty="0"/>
              <a:t>(AI)</a:t>
            </a:r>
            <a:r>
              <a:rPr lang="ja-JP" altLang="en-US" dirty="0"/>
              <a:t>の能力がヒトを決定的に追い越す点、または時期</a:t>
            </a:r>
            <a:endParaRPr lang="en-US" altLang="ja-JP" dirty="0"/>
          </a:p>
          <a:p>
            <a:pPr lvl="2"/>
            <a:r>
              <a:rPr lang="en-US" altLang="ja-JP" dirty="0"/>
              <a:t>2029</a:t>
            </a:r>
            <a:r>
              <a:rPr lang="ja-JP" altLang="en-US" dirty="0"/>
              <a:t>　ロボット＞個人</a:t>
            </a:r>
            <a:endParaRPr lang="en-US" altLang="ja-JP" dirty="0"/>
          </a:p>
          <a:p>
            <a:pPr lvl="2"/>
            <a:r>
              <a:rPr lang="en-US" altLang="ja-JP" dirty="0"/>
              <a:t>2045</a:t>
            </a:r>
            <a:r>
              <a:rPr lang="ja-JP" altLang="en-US" dirty="0"/>
              <a:t>　</a:t>
            </a:r>
            <a:r>
              <a:rPr lang="en-US" altLang="ja-JP" dirty="0"/>
              <a:t>AI</a:t>
            </a:r>
            <a:r>
              <a:rPr lang="ja-JP" altLang="en-US" dirty="0"/>
              <a:t>全体＞人類全体</a:t>
            </a:r>
            <a:endParaRPr lang="en-US" altLang="ja-JP" dirty="0"/>
          </a:p>
          <a:p>
            <a:pPr lvl="2"/>
            <a:r>
              <a:rPr lang="en-US" altLang="ja-JP" dirty="0"/>
              <a:t>AI</a:t>
            </a:r>
            <a:r>
              <a:rPr lang="ja-JP" altLang="en-US" dirty="0"/>
              <a:t>の特性から、一度追い越されたら追いつけない</a:t>
            </a:r>
            <a:endParaRPr lang="en-US" altLang="ja-JP" dirty="0"/>
          </a:p>
        </p:txBody>
      </p:sp>
      <p:pic>
        <p:nvPicPr>
          <p:cNvPr id="1026" name="Picture 2" descr="AI 知能　人間 に対する画像結果">
            <a:hlinkClick r:id="rId2"/>
            <a:extLst>
              <a:ext uri="{FF2B5EF4-FFF2-40B4-BE49-F238E27FC236}">
                <a16:creationId xmlns:a16="http://schemas.microsoft.com/office/drawing/2014/main" id="{DCE552FE-2D2B-419F-A86B-4BF087CC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359" y="3910764"/>
            <a:ext cx="4524441" cy="24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0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提唱者：レイ・カーツワイル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838200" y="1481328"/>
            <a:ext cx="6317512" cy="521718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dirty="0"/>
              <a:t>発明家／未来学者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AI</a:t>
            </a:r>
            <a:r>
              <a:rPr lang="ja-JP" altLang="en-US" dirty="0">
                <a:solidFill>
                  <a:srgbClr val="FF0000"/>
                </a:solidFill>
              </a:rPr>
              <a:t>の専門家ではない</a:t>
            </a:r>
            <a:r>
              <a:rPr lang="ja-JP" altLang="en-US" dirty="0"/>
              <a:t>が、未来予測の精度に定評</a:t>
            </a:r>
            <a:endParaRPr lang="en-US" altLang="ja-JP" dirty="0"/>
          </a:p>
          <a:p>
            <a:pPr lvl="2"/>
            <a:r>
              <a:rPr lang="en-US" altLang="ja-JP" dirty="0"/>
              <a:t>WWW</a:t>
            </a:r>
          </a:p>
          <a:p>
            <a:pPr lvl="2"/>
            <a:r>
              <a:rPr lang="en-US" altLang="ja-JP" dirty="0"/>
              <a:t>AI</a:t>
            </a:r>
            <a:r>
              <a:rPr lang="ja-JP" altLang="en-US" dirty="0"/>
              <a:t>兵器</a:t>
            </a:r>
            <a:endParaRPr lang="en-US" altLang="ja-JP" dirty="0"/>
          </a:p>
          <a:p>
            <a:pPr lvl="2"/>
            <a:r>
              <a:rPr lang="en-US" altLang="ja-JP" dirty="0"/>
              <a:t>AI</a:t>
            </a:r>
            <a:r>
              <a:rPr lang="ja-JP" altLang="en-US" dirty="0"/>
              <a:t>がチェスの世界チャンピオンに勝つなど</a:t>
            </a:r>
            <a:endParaRPr lang="en-US" altLang="ja-JP" dirty="0"/>
          </a:p>
          <a:p>
            <a:pPr lvl="1"/>
            <a:r>
              <a:rPr lang="en-US" altLang="ja-JP" dirty="0"/>
              <a:t>2005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月の本 </a:t>
            </a:r>
            <a:r>
              <a:rPr lang="en-US" altLang="ja-JP" dirty="0"/>
              <a:t>“The Singularity is Near”</a:t>
            </a:r>
            <a:r>
              <a:rPr lang="ja-JP" altLang="en-US" dirty="0"/>
              <a:t>で、</a:t>
            </a:r>
            <a:r>
              <a:rPr lang="en-US" altLang="ja-JP" dirty="0"/>
              <a:t>22</a:t>
            </a:r>
            <a:r>
              <a:rPr lang="ja-JP" altLang="en-US" dirty="0"/>
              <a:t>世紀までの人類の未来を予測</a:t>
            </a:r>
            <a:endParaRPr lang="en-US" altLang="ja-JP" dirty="0"/>
          </a:p>
          <a:p>
            <a:r>
              <a:rPr lang="ja-JP" altLang="en-US" dirty="0"/>
              <a:t>主な構成</a:t>
            </a:r>
            <a:endParaRPr lang="en-US" altLang="ja-JP" dirty="0"/>
          </a:p>
          <a:p>
            <a:pPr lvl="1"/>
            <a:r>
              <a:rPr lang="ja-JP" altLang="en-US" dirty="0"/>
              <a:t>収穫加速の法則</a:t>
            </a:r>
            <a:endParaRPr lang="en-US" altLang="ja-JP" dirty="0"/>
          </a:p>
          <a:p>
            <a:pPr lvl="2"/>
            <a:r>
              <a:rPr lang="ja-JP" altLang="en-US" dirty="0"/>
              <a:t>技術進歩の指数関数的な推移</a:t>
            </a:r>
            <a:endParaRPr lang="en-US" altLang="ja-JP" dirty="0"/>
          </a:p>
          <a:p>
            <a:pPr lvl="2"/>
            <a:r>
              <a:rPr lang="ja-JP" altLang="en-US" dirty="0"/>
              <a:t>人類の進化は直線的</a:t>
            </a:r>
            <a:endParaRPr lang="en-US" altLang="ja-JP" dirty="0"/>
          </a:p>
          <a:p>
            <a:pPr lvl="1"/>
            <a:r>
              <a:rPr lang="ja-JP" altLang="en-US" dirty="0"/>
              <a:t>キーテクノロジー：</a:t>
            </a:r>
            <a:r>
              <a:rPr lang="en-US" altLang="ja-JP" dirty="0"/>
              <a:t>GNR</a:t>
            </a:r>
          </a:p>
          <a:p>
            <a:pPr lvl="2"/>
            <a:r>
              <a:rPr lang="en-US" altLang="ja-JP" b="1" dirty="0">
                <a:solidFill>
                  <a:srgbClr val="FF0000"/>
                </a:solidFill>
              </a:rPr>
              <a:t>G</a:t>
            </a:r>
            <a:r>
              <a:rPr lang="en-US" altLang="ja-JP" dirty="0"/>
              <a:t>:</a:t>
            </a:r>
            <a:r>
              <a:rPr lang="ja-JP" altLang="en-US" dirty="0"/>
              <a:t>遺伝子工学</a:t>
            </a:r>
            <a:endParaRPr lang="en-US" altLang="ja-JP" dirty="0"/>
          </a:p>
          <a:p>
            <a:pPr lvl="2"/>
            <a:r>
              <a:rPr lang="en-US" altLang="ja-JP" b="1" dirty="0">
                <a:solidFill>
                  <a:srgbClr val="FF0000"/>
                </a:solidFill>
              </a:rPr>
              <a:t>N</a:t>
            </a:r>
            <a:r>
              <a:rPr lang="en-US" altLang="ja-JP" dirty="0"/>
              <a:t>:</a:t>
            </a:r>
            <a:r>
              <a:rPr lang="ja-JP" altLang="en-US" dirty="0"/>
              <a:t>ナノテクノロジー</a:t>
            </a:r>
            <a:endParaRPr lang="en-US" altLang="ja-JP" dirty="0"/>
          </a:p>
          <a:p>
            <a:pPr lvl="2"/>
            <a:r>
              <a:rPr lang="en-US" altLang="ja-JP" b="1" dirty="0">
                <a:solidFill>
                  <a:srgbClr val="FF0000"/>
                </a:solidFill>
              </a:rPr>
              <a:t>R</a:t>
            </a:r>
            <a:r>
              <a:rPr lang="en-US" altLang="ja-JP" dirty="0"/>
              <a:t>:</a:t>
            </a:r>
            <a:r>
              <a:rPr lang="ja-JP" altLang="en-US" dirty="0"/>
              <a:t>ロボット</a:t>
            </a:r>
            <a:endParaRPr lang="en-US" altLang="ja-JP" dirty="0"/>
          </a:p>
          <a:p>
            <a:pPr lvl="1"/>
            <a:r>
              <a:rPr lang="ja-JP" altLang="en-US" dirty="0"/>
              <a:t>人類は生物としての制約から自由になり、信じられない高みに達する→</a:t>
            </a:r>
            <a:r>
              <a:rPr lang="en-US" altLang="ja-JP" dirty="0"/>
              <a:t>Human2.0</a:t>
            </a:r>
          </a:p>
        </p:txBody>
      </p:sp>
      <p:pic>
        <p:nvPicPr>
          <p:cNvPr id="2056" name="Picture 8" descr="D:\本\51blwMkeqxL__SX298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481328"/>
            <a:ext cx="2857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2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収穫加速の法則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進化のプロセスにおける産物が、加速度的なペースで生みだされ、指数関数的に成長していること</a:t>
            </a:r>
            <a:endParaRPr lang="en-US" altLang="ja-JP" dirty="0"/>
          </a:p>
          <a:p>
            <a:r>
              <a:rPr kumimoji="1" lang="en-US" altLang="ja-JP" dirty="0"/>
              <a:t>4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実例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699DCE3-C20A-4244-9662-3813C1046C07}"/>
              </a:ext>
            </a:extLst>
          </p:cNvPr>
          <p:cNvGrpSpPr/>
          <p:nvPr/>
        </p:nvGrpSpPr>
        <p:grpSpPr>
          <a:xfrm>
            <a:off x="3466364" y="2752344"/>
            <a:ext cx="5259272" cy="3936890"/>
            <a:chOff x="4151785" y="2492897"/>
            <a:chExt cx="5688631" cy="43243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785" y="2492897"/>
              <a:ext cx="2184685" cy="22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048" y="2492898"/>
              <a:ext cx="2880320" cy="210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785" y="4823469"/>
              <a:ext cx="2664295" cy="194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96" y="4823470"/>
              <a:ext cx="2880320" cy="199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261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2887</TotalTime>
  <Words>1753</Words>
  <Application>Microsoft Office PowerPoint</Application>
  <PresentationFormat>ワイド画面</PresentationFormat>
  <Paragraphs>201</Paragraphs>
  <Slides>25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25</vt:i4>
      </vt:variant>
    </vt:vector>
  </HeadingPairs>
  <TitlesOfParts>
    <vt:vector size="38" baseType="lpstr">
      <vt:lpstr>游ゴシック</vt:lpstr>
      <vt:lpstr>游ゴシック Light</vt:lpstr>
      <vt:lpstr>Arial</vt:lpstr>
      <vt:lpstr>Calibri</vt:lpstr>
      <vt:lpstr>Calibri Light</vt:lpstr>
      <vt:lpstr>Trebuchet MS</vt:lpstr>
      <vt:lpstr>Verdana</vt:lpstr>
      <vt:lpstr>Wingdings</vt:lpstr>
      <vt:lpstr>Wingdings 2</vt:lpstr>
      <vt:lpstr>Wingdings 3</vt:lpstr>
      <vt:lpstr>Office テーマ</vt:lpstr>
      <vt:lpstr>ファセット</vt:lpstr>
      <vt:lpstr>レトロスペクト</vt:lpstr>
      <vt:lpstr>情報システム論 人工知能(AI)分野の 情報システム</vt:lpstr>
      <vt:lpstr>人工知能(AI)分野の情報システム</vt:lpstr>
      <vt:lpstr>AIの得意「種目」、不得意「種目」</vt:lpstr>
      <vt:lpstr>PowerPoint プレゼンテーション</vt:lpstr>
      <vt:lpstr>《シンギュラリティ》は来るか？</vt:lpstr>
      <vt:lpstr>3次にわたる「AIブーム」</vt:lpstr>
      <vt:lpstr>《シンギュラリティ》とは？</vt:lpstr>
      <vt:lpstr>提唱者：レイ・カーツワイル</vt:lpstr>
      <vt:lpstr>収穫加速の法則</vt:lpstr>
      <vt:lpstr>G：遺伝子工学</vt:lpstr>
      <vt:lpstr>N：ナノテクノロジー</vt:lpstr>
      <vt:lpstr>R：ロボット工学</vt:lpstr>
      <vt:lpstr>ディープ・ラーニングというブレイクスルー</vt:lpstr>
      <vt:lpstr>ディープ・ラーニング</vt:lpstr>
      <vt:lpstr>ディープ・ラーニング</vt:lpstr>
      <vt:lpstr>画像分類のデモ</vt:lpstr>
      <vt:lpstr>人工知能(AI)とどうつきあうか？</vt:lpstr>
      <vt:lpstr>AIが仕事を奪う？</vt:lpstr>
      <vt:lpstr>これから社会に出るみなさんの課題： AIとどう向き合うか</vt:lpstr>
      <vt:lpstr>Human 2.0</vt:lpstr>
      <vt:lpstr>感覚の拡張</vt:lpstr>
      <vt:lpstr>脳と機械を直結する：BMI(Brain Machine Interface)</vt:lpstr>
      <vt:lpstr>「倫理」の壁</vt:lpstr>
      <vt:lpstr>ディスカッション</vt:lpstr>
      <vt:lpstr>先輩たちの回答例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情報システム論 教育分野の情報システム</dc:title>
  <dc:creator>山之口 洋</dc:creator>
  <cp:lastModifiedBy>洋 山之口</cp:lastModifiedBy>
  <cp:revision>99</cp:revision>
  <dcterms:created xsi:type="dcterms:W3CDTF">2018-04-14T06:33:55Z</dcterms:created>
  <dcterms:modified xsi:type="dcterms:W3CDTF">2020-07-25T05:33:46Z</dcterms:modified>
</cp:coreProperties>
</file>