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Lst>
  <p:notesMasterIdLst>
    <p:notesMasterId r:id="rId26"/>
  </p:notesMasterIdLst>
  <p:sldIdLst>
    <p:sldId id="364" r:id="rId4"/>
    <p:sldId id="365" r:id="rId5"/>
    <p:sldId id="367" r:id="rId6"/>
    <p:sldId id="432" r:id="rId7"/>
    <p:sldId id="433" r:id="rId8"/>
    <p:sldId id="434" r:id="rId9"/>
    <p:sldId id="428" r:id="rId10"/>
    <p:sldId id="435" r:id="rId11"/>
    <p:sldId id="436" r:id="rId12"/>
    <p:sldId id="437" r:id="rId13"/>
    <p:sldId id="438" r:id="rId14"/>
    <p:sldId id="439" r:id="rId15"/>
    <p:sldId id="429" r:id="rId16"/>
    <p:sldId id="416" r:id="rId17"/>
    <p:sldId id="430" r:id="rId18"/>
    <p:sldId id="440" r:id="rId19"/>
    <p:sldId id="441" r:id="rId20"/>
    <p:sldId id="431" r:id="rId21"/>
    <p:sldId id="443" r:id="rId22"/>
    <p:sldId id="427" r:id="rId23"/>
    <p:sldId id="442" r:id="rId24"/>
    <p:sldId id="426" r:id="rId2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0"/>
    <a:srgbClr val="C0FF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78" autoAdjust="0"/>
    <p:restoredTop sz="94660"/>
  </p:normalViewPr>
  <p:slideViewPr>
    <p:cSldViewPr snapToGrid="0">
      <p:cViewPr varScale="1">
        <p:scale>
          <a:sx n="79" d="100"/>
          <a:sy n="79" d="100"/>
        </p:scale>
        <p:origin x="114" y="288"/>
      </p:cViewPr>
      <p:guideLst/>
    </p:cSldViewPr>
  </p:slideViewPr>
  <p:notesTextViewPr>
    <p:cViewPr>
      <p:scale>
        <a:sx n="1" d="1"/>
        <a:sy n="1" d="1"/>
      </p:scale>
      <p:origin x="0" y="0"/>
    </p:cViewPr>
  </p:notesTextViewPr>
  <p:sorterViewPr>
    <p:cViewPr varScale="1">
      <p:scale>
        <a:sx n="100" d="100"/>
        <a:sy n="100" d="100"/>
      </p:scale>
      <p:origin x="0" y="-75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F89F61-D0A2-4501-8E06-779A17F018FE}" type="datetimeFigureOut">
              <a:rPr kumimoji="1" lang="ja-JP" altLang="en-US" smtClean="0"/>
              <a:t>2020/7/1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78C5EB-BFC8-4C84-B9EE-10E1A8C971DD}" type="slidenum">
              <a:rPr kumimoji="1" lang="ja-JP" altLang="en-US" smtClean="0"/>
              <a:t>‹#›</a:t>
            </a:fld>
            <a:endParaRPr kumimoji="1" lang="ja-JP" altLang="en-US"/>
          </a:p>
        </p:txBody>
      </p:sp>
    </p:spTree>
    <p:extLst>
      <p:ext uri="{BB962C8B-B14F-4D97-AF65-F5344CB8AC3E}">
        <p14:creationId xmlns:p14="http://schemas.microsoft.com/office/powerpoint/2010/main" val="15403113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C56925-56C2-43AB-A721-9AA7026927A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53A0EB2-17DB-436D-811C-2841F4C2E3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FACC2A8-8F0E-45A6-962F-5DD6CF5CD5B7}"/>
              </a:ext>
            </a:extLst>
          </p:cNvPr>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フッター プレースホルダー 4">
            <a:extLst>
              <a:ext uri="{FF2B5EF4-FFF2-40B4-BE49-F238E27FC236}">
                <a16:creationId xmlns:a16="http://schemas.microsoft.com/office/drawing/2014/main" id="{237F1016-7BC5-4E84-A66F-490D63A66FA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836E452-AA05-415A-8393-E83B31C94A7F}"/>
              </a:ext>
            </a:extLst>
          </p:cNvPr>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3511390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860679-94AD-4613-90FF-641F2030017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0BEEE05-946D-4781-BFE7-994BD2E8A5D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13D72A8-12E2-4885-BAC4-737398E98949}"/>
              </a:ext>
            </a:extLst>
          </p:cNvPr>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フッター プレースホルダー 4">
            <a:extLst>
              <a:ext uri="{FF2B5EF4-FFF2-40B4-BE49-F238E27FC236}">
                <a16:creationId xmlns:a16="http://schemas.microsoft.com/office/drawing/2014/main" id="{FD8EE71D-84B0-499D-A705-22007636DF3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49C91A-4EB5-4B34-A012-792DC48B2C2D}"/>
              </a:ext>
            </a:extLst>
          </p:cNvPr>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2516360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85D7B8A-40A6-4DF6-8079-180DB1107A3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50A3CCF-3B6B-4B79-93FB-4E8487B341E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5C03122-EBD8-4612-AC52-C0FD211FF850}"/>
              </a:ext>
            </a:extLst>
          </p:cNvPr>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フッター プレースホルダー 4">
            <a:extLst>
              <a:ext uri="{FF2B5EF4-FFF2-40B4-BE49-F238E27FC236}">
                <a16:creationId xmlns:a16="http://schemas.microsoft.com/office/drawing/2014/main" id="{04962887-E1D4-4041-AC0A-5B377EB0984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81EB070-DE5C-4F95-AE4E-DD69D0BC257C}"/>
              </a:ext>
            </a:extLst>
          </p:cNvPr>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1222020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1669348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2633167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370903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866546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25236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1280787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538437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2865418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49D849-5E2D-4068-9231-B434F975E41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000E6E6-DFFC-4488-B5B3-C71CDF94D1A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13577F5-00FD-47C7-B38C-F60202BEE708}"/>
              </a:ext>
            </a:extLst>
          </p:cNvPr>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フッター プレースホルダー 4">
            <a:extLst>
              <a:ext uri="{FF2B5EF4-FFF2-40B4-BE49-F238E27FC236}">
                <a16:creationId xmlns:a16="http://schemas.microsoft.com/office/drawing/2014/main" id="{84265B49-7423-4674-A2FB-5918EC20AB7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ED7734C-CEF0-484A-884A-D2421B2277D1}"/>
              </a:ext>
            </a:extLst>
          </p:cNvPr>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124681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976473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404212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113580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3310537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97483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4105790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653715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1214013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793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4020564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D8B159-10AA-453F-9267-5B10ED5CEC6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CB762B3-4E25-4BA3-A674-8898C4B5B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5DDC068-2097-4B15-93C1-B25D2D3209BD}"/>
              </a:ext>
            </a:extLst>
          </p:cNvPr>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フッター プレースホルダー 4">
            <a:extLst>
              <a:ext uri="{FF2B5EF4-FFF2-40B4-BE49-F238E27FC236}">
                <a16:creationId xmlns:a16="http://schemas.microsoft.com/office/drawing/2014/main" id="{3A32E7BF-864D-4170-8F46-C10B92F7024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80C99F4-15CB-4935-AA1C-E2635179AAD5}"/>
              </a:ext>
            </a:extLst>
          </p:cNvPr>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30461365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625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27355687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3477637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11705605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2591870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2B3034C-203C-41AC-BE08-3F1BFCBE8D28}" type="datetimeFigureOut">
              <a:rPr kumimoji="1" lang="ja-JP" altLang="en-US" smtClean="0"/>
              <a:t>2020/7/1</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30711337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2270371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15662155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36164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40F0B5-F167-48F1-B609-D0685267B8F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709482F-0614-48B5-B015-24B2694F464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96EB173-14BE-4602-A3D9-4D7FDE2C956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888CB5D-4360-4CBB-940D-766E72D2E8BF}"/>
              </a:ext>
            </a:extLst>
          </p:cNvPr>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6" name="フッター プレースホルダー 5">
            <a:extLst>
              <a:ext uri="{FF2B5EF4-FFF2-40B4-BE49-F238E27FC236}">
                <a16:creationId xmlns:a16="http://schemas.microsoft.com/office/drawing/2014/main" id="{95B88BCA-CB00-4EB4-90BE-31D9EA4FB3A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FBD41B5-1BB3-45C5-AFAF-80ACFB819082}"/>
              </a:ext>
            </a:extLst>
          </p:cNvPr>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3481619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912B55-A272-4597-AF5F-123DD645C6E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C63EC8-C04F-42C5-BE04-5B295E3E7A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79C243D-3524-4039-AA35-4ACA05F5C93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2A873B9-48D9-4A0C-83E0-0CDF613990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FD22D66-1FDD-4F9E-97B4-635F2032B93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F5094ED-F7DE-4C1F-9C00-DC16B252A740}"/>
              </a:ext>
            </a:extLst>
          </p:cNvPr>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8" name="フッター プレースホルダー 7">
            <a:extLst>
              <a:ext uri="{FF2B5EF4-FFF2-40B4-BE49-F238E27FC236}">
                <a16:creationId xmlns:a16="http://schemas.microsoft.com/office/drawing/2014/main" id="{DB287E91-4694-411E-A95B-4893F4E1545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5DC41AC-D3F9-4FE7-A75A-3AC05DAAE6B6}"/>
              </a:ext>
            </a:extLst>
          </p:cNvPr>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3076610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9C67CF-38B4-47B3-935E-B093E10A8E9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9956C57-F15D-4A22-83E2-00A1F1EF9073}"/>
              </a:ext>
            </a:extLst>
          </p:cNvPr>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4" name="フッター プレースホルダー 3">
            <a:extLst>
              <a:ext uri="{FF2B5EF4-FFF2-40B4-BE49-F238E27FC236}">
                <a16:creationId xmlns:a16="http://schemas.microsoft.com/office/drawing/2014/main" id="{76573D0F-B8B2-4660-937A-2F533381E48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4BDCD9D-CD7E-4D43-8C62-F41CCD787961}"/>
              </a:ext>
            </a:extLst>
          </p:cNvPr>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256144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DE5B96D-551D-4934-B6ED-50A81FAD7640}"/>
              </a:ext>
            </a:extLst>
          </p:cNvPr>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3" name="フッター プレースホルダー 2">
            <a:extLst>
              <a:ext uri="{FF2B5EF4-FFF2-40B4-BE49-F238E27FC236}">
                <a16:creationId xmlns:a16="http://schemas.microsoft.com/office/drawing/2014/main" id="{C81EF501-0F6F-4021-8F8D-74CAA785775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D359C49-E841-4865-BDEB-71CA8F709CB3}"/>
              </a:ext>
            </a:extLst>
          </p:cNvPr>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46851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076FEB-CD92-41B1-8932-4689ABA8F40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7F5FF5-D28D-4EC6-88DE-2DC3D6E526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BBF017A-A3DB-4219-84C9-A1DAC4364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49B495B-F2E0-4DC7-92E6-E7F4CF8B3182}"/>
              </a:ext>
            </a:extLst>
          </p:cNvPr>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6" name="フッター プレースホルダー 5">
            <a:extLst>
              <a:ext uri="{FF2B5EF4-FFF2-40B4-BE49-F238E27FC236}">
                <a16:creationId xmlns:a16="http://schemas.microsoft.com/office/drawing/2014/main" id="{A3815AAB-B20A-4492-83D3-7D71EC589BE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7D21C0E-98A7-4AC1-A228-9EFA8F6FB314}"/>
              </a:ext>
            </a:extLst>
          </p:cNvPr>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188254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D94169-A503-4484-9A09-40FC442F1E1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9D79A8F-1BB4-4601-992B-C3779F439D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022C437-B7F2-40C1-9030-FB31F3C790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5FC1415-BA4A-422D-9574-BAFD3A7EFBFD}"/>
              </a:ext>
            </a:extLst>
          </p:cNvPr>
          <p:cNvSpPr>
            <a:spLocks noGrp="1"/>
          </p:cNvSpPr>
          <p:nvPr>
            <p:ph type="dt" sz="half" idx="10"/>
          </p:nvPr>
        </p:nvSpPr>
        <p:spPr/>
        <p:txBody>
          <a:bodyPr/>
          <a:lstStyle/>
          <a:p>
            <a:fld id="{E2B3034C-203C-41AC-BE08-3F1BFCBE8D28}" type="datetimeFigureOut">
              <a:rPr kumimoji="1" lang="ja-JP" altLang="en-US" smtClean="0"/>
              <a:t>2020/7/1</a:t>
            </a:fld>
            <a:endParaRPr kumimoji="1" lang="ja-JP" altLang="en-US"/>
          </a:p>
        </p:txBody>
      </p:sp>
      <p:sp>
        <p:nvSpPr>
          <p:cNvPr id="6" name="フッター プレースホルダー 5">
            <a:extLst>
              <a:ext uri="{FF2B5EF4-FFF2-40B4-BE49-F238E27FC236}">
                <a16:creationId xmlns:a16="http://schemas.microsoft.com/office/drawing/2014/main" id="{D41F4A75-DA1F-4CFE-86DB-E73A985CA4D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51EA75E-4228-43D1-AC4E-C7B33B54F092}"/>
              </a:ext>
            </a:extLst>
          </p:cNvPr>
          <p:cNvSpPr>
            <a:spLocks noGrp="1"/>
          </p:cNvSpPr>
          <p:nvPr>
            <p:ph type="sldNum" sz="quarter" idx="12"/>
          </p:nvPr>
        </p:nvSpPr>
        <p:spPr/>
        <p:txBody>
          <a:body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3356789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15C948B-C233-4CB5-A447-EA1EF2AAA4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86C5D7F-6DBF-43EF-AE87-D84F9F6291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7D5602E-8978-4A5A-8B61-88844A5BB9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3034C-203C-41AC-BE08-3F1BFCBE8D28}" type="datetimeFigureOut">
              <a:rPr kumimoji="1" lang="ja-JP" altLang="en-US" smtClean="0"/>
              <a:t>2020/7/1</a:t>
            </a:fld>
            <a:endParaRPr kumimoji="1" lang="ja-JP" altLang="en-US"/>
          </a:p>
        </p:txBody>
      </p:sp>
      <p:sp>
        <p:nvSpPr>
          <p:cNvPr id="5" name="フッター プレースホルダー 4">
            <a:extLst>
              <a:ext uri="{FF2B5EF4-FFF2-40B4-BE49-F238E27FC236}">
                <a16:creationId xmlns:a16="http://schemas.microsoft.com/office/drawing/2014/main" id="{EE73F620-C818-48B6-B113-FDCFF77FCE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0CBB303-55FE-43C7-A8AB-EAF7E01163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252642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9B91BA3-8DF2-4915-8486-0BA2F24674F7}" type="slidenum">
              <a:rPr kumimoji="1" lang="ja-JP" altLang="en-US" smtClean="0"/>
              <a:t>‹#›</a:t>
            </a:fld>
            <a:endParaRPr kumimoji="1" lang="ja-JP" altLang="en-US"/>
          </a:p>
        </p:txBody>
      </p:sp>
    </p:spTree>
    <p:extLst>
      <p:ext uri="{BB962C8B-B14F-4D97-AF65-F5344CB8AC3E}">
        <p14:creationId xmlns:p14="http://schemas.microsoft.com/office/powerpoint/2010/main" val="3136540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2B3034C-203C-41AC-BE08-3F1BFCBE8D28}" type="datetimeFigureOut">
              <a:rPr kumimoji="1" lang="ja-JP" altLang="en-US" smtClean="0"/>
              <a:t>2020/7/1</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9B91BA3-8DF2-4915-8486-0BA2F24674F7}"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52075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TkHsZ4l_DH0?feature=oembe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https://www.youtube.com/embed/Yef1RQfQgrI"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FFC0"/>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E1E9FE-FAB3-422D-86D6-04F6FA358033}"/>
              </a:ext>
            </a:extLst>
          </p:cNvPr>
          <p:cNvSpPr>
            <a:spLocks noGrp="1"/>
          </p:cNvSpPr>
          <p:nvPr>
            <p:ph type="ctrTitle"/>
          </p:nvPr>
        </p:nvSpPr>
        <p:spPr>
          <a:xfrm>
            <a:off x="914400" y="1122363"/>
            <a:ext cx="10184130" cy="2387600"/>
          </a:xfrm>
        </p:spPr>
        <p:txBody>
          <a:bodyPr>
            <a:normAutofit/>
          </a:bodyPr>
          <a:lstStyle/>
          <a:p>
            <a:r>
              <a:rPr kumimoji="1" lang="ja-JP" altLang="en-US" sz="4000" dirty="0"/>
              <a:t>情報システム論</a:t>
            </a:r>
            <a:br>
              <a:rPr kumimoji="1" lang="en-US" altLang="ja-JP" dirty="0"/>
            </a:br>
            <a:r>
              <a:rPr kumimoji="1" lang="ja-JP" altLang="en-US" dirty="0"/>
              <a:t>交通</a:t>
            </a:r>
            <a:r>
              <a:rPr lang="ja-JP" altLang="en-US" dirty="0"/>
              <a:t>分野の情報システム</a:t>
            </a:r>
            <a:endParaRPr kumimoji="1" lang="ja-JP" altLang="en-US" dirty="0"/>
          </a:p>
        </p:txBody>
      </p:sp>
      <p:sp>
        <p:nvSpPr>
          <p:cNvPr id="3" name="字幕 2">
            <a:extLst>
              <a:ext uri="{FF2B5EF4-FFF2-40B4-BE49-F238E27FC236}">
                <a16:creationId xmlns:a16="http://schemas.microsoft.com/office/drawing/2014/main" id="{0C4D9556-B04E-4AFF-AC65-C6EF6A1569EA}"/>
              </a:ext>
            </a:extLst>
          </p:cNvPr>
          <p:cNvSpPr>
            <a:spLocks noGrp="1"/>
          </p:cNvSpPr>
          <p:nvPr>
            <p:ph type="subTitle" idx="1"/>
          </p:nvPr>
        </p:nvSpPr>
        <p:spPr/>
        <p:txBody>
          <a:bodyPr>
            <a:normAutofit lnSpcReduction="10000"/>
          </a:bodyPr>
          <a:lstStyle/>
          <a:p>
            <a:r>
              <a:rPr lang="ja-JP" altLang="en-US" dirty="0"/>
              <a:t>陸・海・空・宇宙で人を運ぶ</a:t>
            </a:r>
            <a:endParaRPr lang="en-US" altLang="ja-JP"/>
          </a:p>
          <a:p>
            <a:endParaRPr lang="en-US" altLang="ja-JP" dirty="0"/>
          </a:p>
          <a:p>
            <a:r>
              <a:rPr lang="ja-JP" altLang="en-US" dirty="0"/>
              <a:t>明治大学　山之口洋（野口喜洋）</a:t>
            </a:r>
          </a:p>
        </p:txBody>
      </p:sp>
    </p:spTree>
    <p:extLst>
      <p:ext uri="{BB962C8B-B14F-4D97-AF65-F5344CB8AC3E}">
        <p14:creationId xmlns:p14="http://schemas.microsoft.com/office/powerpoint/2010/main" val="768983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1E3C4A-710F-4C25-8382-D281097214A6}"/>
              </a:ext>
            </a:extLst>
          </p:cNvPr>
          <p:cNvSpPr>
            <a:spLocks noGrp="1"/>
          </p:cNvSpPr>
          <p:nvPr>
            <p:ph type="title"/>
          </p:nvPr>
        </p:nvSpPr>
        <p:spPr/>
        <p:txBody>
          <a:bodyPr/>
          <a:lstStyle/>
          <a:p>
            <a:r>
              <a:rPr kumimoji="1" lang="ja-JP" altLang="en-US" dirty="0"/>
              <a:t>自動運転システムの構成</a:t>
            </a:r>
          </a:p>
        </p:txBody>
      </p:sp>
      <p:sp>
        <p:nvSpPr>
          <p:cNvPr id="3" name="コンテンツ プレースホルダー 2">
            <a:extLst>
              <a:ext uri="{FF2B5EF4-FFF2-40B4-BE49-F238E27FC236}">
                <a16:creationId xmlns:a16="http://schemas.microsoft.com/office/drawing/2014/main" id="{E0824319-185E-428B-B7EA-00E987BD29AB}"/>
              </a:ext>
            </a:extLst>
          </p:cNvPr>
          <p:cNvSpPr>
            <a:spLocks noGrp="1"/>
          </p:cNvSpPr>
          <p:nvPr>
            <p:ph idx="1"/>
          </p:nvPr>
        </p:nvSpPr>
        <p:spPr>
          <a:xfrm>
            <a:off x="838200" y="1825624"/>
            <a:ext cx="6728012" cy="4871011"/>
          </a:xfrm>
        </p:spPr>
        <p:txBody>
          <a:bodyPr>
            <a:normAutofit fontScale="92500"/>
          </a:bodyPr>
          <a:lstStyle/>
          <a:p>
            <a:r>
              <a:rPr kumimoji="1" lang="ja-JP" altLang="en-US" dirty="0"/>
              <a:t>収集</a:t>
            </a:r>
            <a:endParaRPr kumimoji="1" lang="en-US" altLang="ja-JP" dirty="0"/>
          </a:p>
          <a:p>
            <a:pPr lvl="1"/>
            <a:r>
              <a:rPr kumimoji="1" lang="ja-JP" altLang="en-US" dirty="0"/>
              <a:t>各種センサで人の目を代替</a:t>
            </a:r>
            <a:endParaRPr kumimoji="1" lang="en-US" altLang="ja-JP" dirty="0"/>
          </a:p>
          <a:p>
            <a:pPr lvl="1"/>
            <a:r>
              <a:rPr kumimoji="1" lang="ja-JP" altLang="en-US" dirty="0"/>
              <a:t>関連システムと連携、人を超える認識が可能</a:t>
            </a:r>
            <a:endParaRPr kumimoji="1" lang="en-US" altLang="ja-JP" dirty="0"/>
          </a:p>
          <a:p>
            <a:r>
              <a:rPr kumimoji="1" lang="ja-JP" altLang="en-US" dirty="0"/>
              <a:t>蓄積</a:t>
            </a:r>
            <a:endParaRPr kumimoji="1" lang="en-US" altLang="ja-JP" dirty="0"/>
          </a:p>
          <a:p>
            <a:pPr lvl="1"/>
            <a:r>
              <a:rPr kumimoji="1" lang="ja-JP" altLang="en-US" dirty="0"/>
              <a:t>走行パターンを</a:t>
            </a:r>
            <a:r>
              <a:rPr kumimoji="1" lang="en-US" altLang="ja-JP" dirty="0"/>
              <a:t>AI</a:t>
            </a:r>
            <a:r>
              <a:rPr kumimoji="1" lang="ja-JP" altLang="en-US" dirty="0"/>
              <a:t>処理、運転者の特性を判断</a:t>
            </a:r>
            <a:endParaRPr kumimoji="1" lang="en-US" altLang="ja-JP" dirty="0"/>
          </a:p>
          <a:p>
            <a:r>
              <a:rPr kumimoji="1" lang="ja-JP" altLang="en-US" dirty="0"/>
              <a:t>処理</a:t>
            </a:r>
            <a:endParaRPr kumimoji="1" lang="en-US" altLang="ja-JP" dirty="0"/>
          </a:p>
          <a:p>
            <a:pPr lvl="1"/>
            <a:r>
              <a:rPr kumimoji="1" lang="ja-JP" altLang="en-US" dirty="0"/>
              <a:t>リアルタイム処理が絶対条件</a:t>
            </a:r>
            <a:endParaRPr kumimoji="1" lang="en-US" altLang="ja-JP" dirty="0"/>
          </a:p>
          <a:p>
            <a:pPr lvl="1"/>
            <a:r>
              <a:rPr kumimoji="1" lang="ja-JP" altLang="en-US" dirty="0"/>
              <a:t>性能上の要求が厳しい</a:t>
            </a:r>
            <a:endParaRPr kumimoji="1" lang="en-US" altLang="ja-JP" dirty="0"/>
          </a:p>
          <a:p>
            <a:r>
              <a:rPr kumimoji="1" lang="ja-JP" altLang="en-US" dirty="0"/>
              <a:t>利用</a:t>
            </a:r>
            <a:endParaRPr lang="en-US" altLang="ja-JP" dirty="0"/>
          </a:p>
          <a:p>
            <a:pPr lvl="1"/>
            <a:r>
              <a:rPr kumimoji="1" lang="ja-JP" altLang="en-US" dirty="0"/>
              <a:t>人間が運転から解放される</a:t>
            </a:r>
            <a:endParaRPr kumimoji="1" lang="en-US" altLang="ja-JP" dirty="0"/>
          </a:p>
          <a:p>
            <a:pPr lvl="1"/>
            <a:r>
              <a:rPr kumimoji="1" lang="ja-JP" altLang="en-US" dirty="0"/>
              <a:t>安全走行、スマート走行（渋滞回避など）に寄与</a:t>
            </a:r>
            <a:endParaRPr kumimoji="1" lang="en-US" altLang="ja-JP" dirty="0"/>
          </a:p>
        </p:txBody>
      </p:sp>
      <p:pic>
        <p:nvPicPr>
          <p:cNvPr id="5" name="図 4">
            <a:extLst>
              <a:ext uri="{FF2B5EF4-FFF2-40B4-BE49-F238E27FC236}">
                <a16:creationId xmlns:a16="http://schemas.microsoft.com/office/drawing/2014/main" id="{17419CB0-868E-4D33-AA2E-6D87060BE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5614" y="1325744"/>
            <a:ext cx="3826420" cy="1483714"/>
          </a:xfrm>
          <a:prstGeom prst="rect">
            <a:avLst/>
          </a:prstGeom>
        </p:spPr>
      </p:pic>
      <p:pic>
        <p:nvPicPr>
          <p:cNvPr id="7" name="図 6">
            <a:extLst>
              <a:ext uri="{FF2B5EF4-FFF2-40B4-BE49-F238E27FC236}">
                <a16:creationId xmlns:a16="http://schemas.microsoft.com/office/drawing/2014/main" id="{1AEB9D0A-54C1-4A5E-B3E1-02FCCCFB2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2157" y="2809458"/>
            <a:ext cx="2859877" cy="1325563"/>
          </a:xfrm>
          <a:prstGeom prst="rect">
            <a:avLst/>
          </a:prstGeom>
        </p:spPr>
      </p:pic>
      <p:pic>
        <p:nvPicPr>
          <p:cNvPr id="9" name="図 8">
            <a:extLst>
              <a:ext uri="{FF2B5EF4-FFF2-40B4-BE49-F238E27FC236}">
                <a16:creationId xmlns:a16="http://schemas.microsoft.com/office/drawing/2014/main" id="{12E355E5-2E4D-4779-AD5A-714395AFD4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3971" y="4135021"/>
            <a:ext cx="3828063" cy="2213227"/>
          </a:xfrm>
          <a:prstGeom prst="rect">
            <a:avLst/>
          </a:prstGeom>
        </p:spPr>
      </p:pic>
    </p:spTree>
    <p:extLst>
      <p:ext uri="{BB962C8B-B14F-4D97-AF65-F5344CB8AC3E}">
        <p14:creationId xmlns:p14="http://schemas.microsoft.com/office/powerpoint/2010/main" val="3162981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1E3C4A-710F-4C25-8382-D281097214A6}"/>
              </a:ext>
            </a:extLst>
          </p:cNvPr>
          <p:cNvSpPr>
            <a:spLocks noGrp="1"/>
          </p:cNvSpPr>
          <p:nvPr>
            <p:ph type="title"/>
          </p:nvPr>
        </p:nvSpPr>
        <p:spPr/>
        <p:txBody>
          <a:bodyPr/>
          <a:lstStyle/>
          <a:p>
            <a:r>
              <a:rPr kumimoji="1" lang="ja-JP" altLang="en-US" dirty="0"/>
              <a:t>多様なターゲット</a:t>
            </a:r>
          </a:p>
        </p:txBody>
      </p:sp>
      <p:sp>
        <p:nvSpPr>
          <p:cNvPr id="3" name="コンテンツ プレースホルダー 2">
            <a:extLst>
              <a:ext uri="{FF2B5EF4-FFF2-40B4-BE49-F238E27FC236}">
                <a16:creationId xmlns:a16="http://schemas.microsoft.com/office/drawing/2014/main" id="{E0824319-185E-428B-B7EA-00E987BD29AB}"/>
              </a:ext>
            </a:extLst>
          </p:cNvPr>
          <p:cNvSpPr>
            <a:spLocks noGrp="1"/>
          </p:cNvSpPr>
          <p:nvPr>
            <p:ph idx="1"/>
          </p:nvPr>
        </p:nvSpPr>
        <p:spPr>
          <a:xfrm>
            <a:off x="838200" y="1825624"/>
            <a:ext cx="6728012" cy="4871011"/>
          </a:xfrm>
        </p:spPr>
        <p:txBody>
          <a:bodyPr>
            <a:normAutofit lnSpcReduction="10000"/>
          </a:bodyPr>
          <a:lstStyle/>
          <a:p>
            <a:r>
              <a:rPr kumimoji="1" lang="ja-JP" altLang="en-US" dirty="0"/>
              <a:t>「自家用車の完全自動運転」だけが目標ではない</a:t>
            </a:r>
            <a:endParaRPr kumimoji="1" lang="en-US" altLang="ja-JP" dirty="0"/>
          </a:p>
          <a:p>
            <a:pPr lvl="1"/>
            <a:r>
              <a:rPr kumimoji="1" lang="ja-JP" altLang="en-US" dirty="0"/>
              <a:t>事故への厳しい目（</a:t>
            </a:r>
            <a:r>
              <a:rPr kumimoji="1" lang="en-US" altLang="ja-JP" dirty="0"/>
              <a:t>ex.</a:t>
            </a:r>
            <a:r>
              <a:rPr kumimoji="1" lang="ja-JP" altLang="en-US" dirty="0"/>
              <a:t>タカタ、テスラ）</a:t>
            </a:r>
            <a:endParaRPr kumimoji="1" lang="en-US" altLang="ja-JP" dirty="0"/>
          </a:p>
          <a:p>
            <a:pPr lvl="1"/>
            <a:r>
              <a:rPr kumimoji="1" lang="ja-JP" altLang="en-US" dirty="0"/>
              <a:t>超えるべきハードルはまだ多い</a:t>
            </a:r>
            <a:endParaRPr kumimoji="1" lang="en-US" altLang="ja-JP" dirty="0"/>
          </a:p>
          <a:p>
            <a:pPr lvl="1"/>
            <a:r>
              <a:rPr kumimoji="1" lang="ja-JP" altLang="en-US" dirty="0"/>
              <a:t>法整備も途上</a:t>
            </a:r>
            <a:endParaRPr kumimoji="1" lang="en-US" altLang="ja-JP" dirty="0"/>
          </a:p>
          <a:p>
            <a:r>
              <a:rPr kumimoji="1" lang="ja-JP" altLang="en-US" dirty="0"/>
              <a:t>高速道路自動走行車</a:t>
            </a:r>
            <a:endParaRPr kumimoji="1" lang="en-US" altLang="ja-JP" dirty="0"/>
          </a:p>
          <a:p>
            <a:pPr lvl="1"/>
            <a:r>
              <a:rPr kumimoji="1" lang="ja-JP" altLang="en-US" dirty="0">
                <a:solidFill>
                  <a:srgbClr val="C00000"/>
                </a:solidFill>
              </a:rPr>
              <a:t>専用レーン</a:t>
            </a:r>
            <a:r>
              <a:rPr kumimoji="1" lang="ja-JP" altLang="en-US" dirty="0"/>
              <a:t>（支援システム）を整備</a:t>
            </a:r>
            <a:endParaRPr kumimoji="1" lang="en-US" altLang="ja-JP" dirty="0"/>
          </a:p>
          <a:p>
            <a:pPr lvl="1"/>
            <a:r>
              <a:rPr kumimoji="1" lang="ja-JP" altLang="en-US" dirty="0"/>
              <a:t>長距離トラックの</a:t>
            </a:r>
            <a:r>
              <a:rPr kumimoji="1" lang="ja-JP" altLang="en-US" dirty="0">
                <a:solidFill>
                  <a:srgbClr val="C00000"/>
                </a:solidFill>
              </a:rPr>
              <a:t>「隊列走行（コンボイ）」</a:t>
            </a:r>
            <a:endParaRPr kumimoji="1" lang="en-US" altLang="ja-JP" dirty="0">
              <a:solidFill>
                <a:srgbClr val="C00000"/>
              </a:solidFill>
            </a:endParaRPr>
          </a:p>
          <a:p>
            <a:r>
              <a:rPr kumimoji="1" lang="ja-JP" altLang="en-US" dirty="0"/>
              <a:t>地域公共交通システムへの応用</a:t>
            </a:r>
            <a:endParaRPr kumimoji="1" lang="en-US" altLang="ja-JP" dirty="0"/>
          </a:p>
          <a:p>
            <a:pPr lvl="1"/>
            <a:r>
              <a:rPr kumimoji="1" lang="ja-JP" altLang="en-US" dirty="0"/>
              <a:t>路線バス（一定経路を往復）</a:t>
            </a:r>
            <a:endParaRPr kumimoji="1" lang="en-US" altLang="ja-JP" dirty="0"/>
          </a:p>
          <a:p>
            <a:pPr lvl="1"/>
            <a:r>
              <a:rPr lang="en-US" altLang="ja-JP" dirty="0"/>
              <a:t>2020</a:t>
            </a:r>
            <a:r>
              <a:rPr lang="ja-JP" altLang="en-US" dirty="0"/>
              <a:t>年の東京オリンピック前の導入をめざす</a:t>
            </a:r>
            <a:endParaRPr kumimoji="1" lang="en-US" altLang="ja-JP" dirty="0"/>
          </a:p>
        </p:txBody>
      </p:sp>
      <p:pic>
        <p:nvPicPr>
          <p:cNvPr id="6" name="図 5">
            <a:extLst>
              <a:ext uri="{FF2B5EF4-FFF2-40B4-BE49-F238E27FC236}">
                <a16:creationId xmlns:a16="http://schemas.microsoft.com/office/drawing/2014/main" id="{346791A8-1BEF-4F13-A616-8775ABCE0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8240" y="560949"/>
            <a:ext cx="4762500" cy="3000375"/>
          </a:xfrm>
          <a:prstGeom prst="rect">
            <a:avLst/>
          </a:prstGeom>
        </p:spPr>
      </p:pic>
      <p:pic>
        <p:nvPicPr>
          <p:cNvPr id="10" name="図 9">
            <a:extLst>
              <a:ext uri="{FF2B5EF4-FFF2-40B4-BE49-F238E27FC236}">
                <a16:creationId xmlns:a16="http://schemas.microsoft.com/office/drawing/2014/main" id="{E87F8365-F6D1-486C-8B34-EA6A57E36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8240" y="3696260"/>
            <a:ext cx="4773760" cy="3000375"/>
          </a:xfrm>
          <a:prstGeom prst="rect">
            <a:avLst/>
          </a:prstGeom>
        </p:spPr>
      </p:pic>
    </p:spTree>
    <p:extLst>
      <p:ext uri="{BB962C8B-B14F-4D97-AF65-F5344CB8AC3E}">
        <p14:creationId xmlns:p14="http://schemas.microsoft.com/office/powerpoint/2010/main" val="2422491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1E3C4A-710F-4C25-8382-D281097214A6}"/>
              </a:ext>
            </a:extLst>
          </p:cNvPr>
          <p:cNvSpPr>
            <a:spLocks noGrp="1"/>
          </p:cNvSpPr>
          <p:nvPr>
            <p:ph type="title"/>
          </p:nvPr>
        </p:nvSpPr>
        <p:spPr/>
        <p:txBody>
          <a:bodyPr/>
          <a:lstStyle/>
          <a:p>
            <a:r>
              <a:rPr kumimoji="1" lang="ja-JP" altLang="en-US" dirty="0"/>
              <a:t>多様なターゲット</a:t>
            </a:r>
          </a:p>
        </p:txBody>
      </p:sp>
      <p:sp>
        <p:nvSpPr>
          <p:cNvPr id="3" name="コンテンツ プレースホルダー 2">
            <a:extLst>
              <a:ext uri="{FF2B5EF4-FFF2-40B4-BE49-F238E27FC236}">
                <a16:creationId xmlns:a16="http://schemas.microsoft.com/office/drawing/2014/main" id="{E0824319-185E-428B-B7EA-00E987BD29AB}"/>
              </a:ext>
            </a:extLst>
          </p:cNvPr>
          <p:cNvSpPr>
            <a:spLocks noGrp="1"/>
          </p:cNvSpPr>
          <p:nvPr>
            <p:ph idx="1"/>
          </p:nvPr>
        </p:nvSpPr>
        <p:spPr>
          <a:xfrm>
            <a:off x="838200" y="1825624"/>
            <a:ext cx="6571593" cy="4871011"/>
          </a:xfrm>
        </p:spPr>
        <p:txBody>
          <a:bodyPr>
            <a:normAutofit/>
          </a:bodyPr>
          <a:lstStyle/>
          <a:p>
            <a:r>
              <a:rPr kumimoji="1" lang="ja-JP" altLang="en-US" dirty="0"/>
              <a:t>地域コミュニティ向け小型自動走行システム</a:t>
            </a:r>
            <a:endParaRPr kumimoji="1" lang="en-US" altLang="ja-JP" dirty="0"/>
          </a:p>
          <a:p>
            <a:pPr lvl="1"/>
            <a:r>
              <a:rPr kumimoji="1" lang="ja-JP" altLang="en-US" dirty="0"/>
              <a:t>シニアカー以上、自動車未満</a:t>
            </a:r>
            <a:endParaRPr kumimoji="1" lang="en-US" altLang="ja-JP" dirty="0"/>
          </a:p>
          <a:p>
            <a:pPr lvl="1"/>
            <a:r>
              <a:rPr kumimoji="1" lang="ja-JP" altLang="en-US" dirty="0"/>
              <a:t>高齢者が運転にしがみつくのは地方での足がないから</a:t>
            </a:r>
            <a:endParaRPr kumimoji="1" lang="en-US" altLang="ja-JP" dirty="0"/>
          </a:p>
          <a:p>
            <a:pPr lvl="1"/>
            <a:r>
              <a:rPr kumimoji="1" lang="ja-JP" altLang="en-US" dirty="0"/>
              <a:t>小型・低速ゆえに技術課題が比較的少ない</a:t>
            </a:r>
            <a:endParaRPr kumimoji="1" lang="en-US" altLang="ja-JP" dirty="0"/>
          </a:p>
          <a:p>
            <a:pPr lvl="1"/>
            <a:r>
              <a:rPr kumimoji="1" lang="ja-JP" altLang="en-US" dirty="0"/>
              <a:t>交通事故を減らす効果を期待</a:t>
            </a:r>
            <a:endParaRPr kumimoji="1" lang="en-US" altLang="ja-JP" dirty="0"/>
          </a:p>
        </p:txBody>
      </p:sp>
      <p:pic>
        <p:nvPicPr>
          <p:cNvPr id="5" name="図 4">
            <a:extLst>
              <a:ext uri="{FF2B5EF4-FFF2-40B4-BE49-F238E27FC236}">
                <a16:creationId xmlns:a16="http://schemas.microsoft.com/office/drawing/2014/main" id="{FCFC0591-23D1-47B7-AD2D-C287CE533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210" y="1925282"/>
            <a:ext cx="4857790" cy="3007436"/>
          </a:xfrm>
          <a:prstGeom prst="rect">
            <a:avLst/>
          </a:prstGeom>
        </p:spPr>
      </p:pic>
    </p:spTree>
    <p:extLst>
      <p:ext uri="{BB962C8B-B14F-4D97-AF65-F5344CB8AC3E}">
        <p14:creationId xmlns:p14="http://schemas.microsoft.com/office/powerpoint/2010/main" val="440401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C0"/>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E3192F-7A19-47B1-97F2-94F85CC8823A}"/>
              </a:ext>
            </a:extLst>
          </p:cNvPr>
          <p:cNvSpPr>
            <a:spLocks noGrp="1"/>
          </p:cNvSpPr>
          <p:nvPr>
            <p:ph type="ctrTitle"/>
          </p:nvPr>
        </p:nvSpPr>
        <p:spPr/>
        <p:txBody>
          <a:bodyPr/>
          <a:lstStyle/>
          <a:p>
            <a:r>
              <a:rPr lang="ja-JP" altLang="en-US" dirty="0"/>
              <a:t>自動運転船舶</a:t>
            </a:r>
          </a:p>
        </p:txBody>
      </p:sp>
      <p:sp>
        <p:nvSpPr>
          <p:cNvPr id="3" name="字幕 2">
            <a:extLst>
              <a:ext uri="{FF2B5EF4-FFF2-40B4-BE49-F238E27FC236}">
                <a16:creationId xmlns:a16="http://schemas.microsoft.com/office/drawing/2014/main" id="{411A4561-719C-400A-BFD8-CD40F81D4F33}"/>
              </a:ext>
            </a:extLst>
          </p:cNvPr>
          <p:cNvSpPr>
            <a:spLocks noGrp="1"/>
          </p:cNvSpPr>
          <p:nvPr>
            <p:ph type="subTitle" idx="1"/>
          </p:nvPr>
        </p:nvSpPr>
        <p:spPr/>
        <p:txBody>
          <a:bodyPr/>
          <a:lstStyle/>
          <a:p>
            <a:r>
              <a:rPr kumimoji="1" lang="ja-JP" altLang="en-US" dirty="0"/>
              <a:t>「持続可能な社会」に向けた新しい海運のカタチ</a:t>
            </a:r>
          </a:p>
        </p:txBody>
      </p:sp>
    </p:spTree>
    <p:extLst>
      <p:ext uri="{BB962C8B-B14F-4D97-AF65-F5344CB8AC3E}">
        <p14:creationId xmlns:p14="http://schemas.microsoft.com/office/powerpoint/2010/main" val="2138277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6643D8-F998-44B9-8F98-54E909A02B0B}"/>
              </a:ext>
            </a:extLst>
          </p:cNvPr>
          <p:cNvSpPr>
            <a:spLocks noGrp="1"/>
          </p:cNvSpPr>
          <p:nvPr>
            <p:ph type="title"/>
          </p:nvPr>
        </p:nvSpPr>
        <p:spPr/>
        <p:txBody>
          <a:bodyPr/>
          <a:lstStyle/>
          <a:p>
            <a:r>
              <a:rPr kumimoji="1" lang="ja-JP" altLang="en-US" dirty="0"/>
              <a:t>自動運転船舶</a:t>
            </a:r>
            <a:r>
              <a:rPr kumimoji="1" lang="en-US" altLang="ja-JP" dirty="0"/>
              <a:t>(Unmanned vessel)</a:t>
            </a:r>
            <a:endParaRPr kumimoji="1" lang="ja-JP" altLang="en-US" dirty="0"/>
          </a:p>
        </p:txBody>
      </p:sp>
      <p:sp>
        <p:nvSpPr>
          <p:cNvPr id="3" name="コンテンツ プレースホルダー 2">
            <a:extLst>
              <a:ext uri="{FF2B5EF4-FFF2-40B4-BE49-F238E27FC236}">
                <a16:creationId xmlns:a16="http://schemas.microsoft.com/office/drawing/2014/main" id="{88369595-0E23-413E-969E-1B0C2EEA141E}"/>
              </a:ext>
            </a:extLst>
          </p:cNvPr>
          <p:cNvSpPr>
            <a:spLocks noGrp="1"/>
          </p:cNvSpPr>
          <p:nvPr>
            <p:ph idx="1"/>
          </p:nvPr>
        </p:nvSpPr>
        <p:spPr>
          <a:xfrm>
            <a:off x="838199" y="1825625"/>
            <a:ext cx="4899213" cy="4667250"/>
          </a:xfrm>
        </p:spPr>
        <p:txBody>
          <a:bodyPr>
            <a:normAutofit fontScale="85000" lnSpcReduction="20000"/>
          </a:bodyPr>
          <a:lstStyle/>
          <a:p>
            <a:r>
              <a:rPr kumimoji="1" lang="en-US" altLang="ja-JP" dirty="0"/>
              <a:t>Rolls-Royce</a:t>
            </a:r>
            <a:r>
              <a:rPr kumimoji="1" lang="ja-JP" altLang="en-US" dirty="0"/>
              <a:t>社が研究開発で先行</a:t>
            </a:r>
            <a:endParaRPr kumimoji="1" lang="en-US" altLang="ja-JP" dirty="0"/>
          </a:p>
          <a:p>
            <a:r>
              <a:rPr kumimoji="1" lang="ja-JP" altLang="en-US" dirty="0"/>
              <a:t>日本郵船や日本財団も推進</a:t>
            </a:r>
            <a:endParaRPr kumimoji="1" lang="en-US" altLang="ja-JP" dirty="0"/>
          </a:p>
          <a:p>
            <a:r>
              <a:rPr kumimoji="1" lang="ja-JP" altLang="en-US" dirty="0"/>
              <a:t>メリット</a:t>
            </a:r>
            <a:endParaRPr kumimoji="1" lang="en-US" altLang="ja-JP" dirty="0"/>
          </a:p>
          <a:p>
            <a:pPr lvl="1"/>
            <a:r>
              <a:rPr kumimoji="1" lang="ja-JP" altLang="en-US" dirty="0"/>
              <a:t>人件費削減</a:t>
            </a:r>
            <a:endParaRPr kumimoji="1" lang="en-US" altLang="ja-JP" dirty="0"/>
          </a:p>
          <a:p>
            <a:pPr lvl="1"/>
            <a:r>
              <a:rPr kumimoji="1" lang="ja-JP" altLang="en-US" dirty="0"/>
              <a:t>適速運行で燃料費／</a:t>
            </a:r>
            <a:r>
              <a:rPr kumimoji="1" lang="en-US" altLang="ja-JP" dirty="0"/>
              <a:t>CO2</a:t>
            </a:r>
            <a:r>
              <a:rPr kumimoji="1" lang="ja-JP" altLang="en-US" dirty="0"/>
              <a:t>排出を削減</a:t>
            </a:r>
            <a:endParaRPr kumimoji="1" lang="en-US" altLang="ja-JP" dirty="0"/>
          </a:p>
          <a:p>
            <a:pPr lvl="1"/>
            <a:r>
              <a:rPr kumimoji="1" lang="ja-JP" altLang="en-US" dirty="0"/>
              <a:t>貨物スペースを拡大</a:t>
            </a:r>
            <a:endParaRPr kumimoji="1" lang="en-US" altLang="ja-JP" dirty="0"/>
          </a:p>
          <a:p>
            <a:r>
              <a:rPr kumimoji="1" lang="ja-JP" altLang="en-US" dirty="0"/>
              <a:t>主要技術（≒自動運転車）</a:t>
            </a:r>
            <a:endParaRPr kumimoji="1" lang="en-US" altLang="ja-JP" dirty="0"/>
          </a:p>
          <a:p>
            <a:pPr lvl="1"/>
            <a:r>
              <a:rPr kumimoji="1" lang="ja-JP" altLang="en-US" dirty="0"/>
              <a:t>レーザー測距</a:t>
            </a:r>
            <a:endParaRPr kumimoji="1" lang="en-US" altLang="ja-JP" dirty="0"/>
          </a:p>
          <a:p>
            <a:pPr lvl="1"/>
            <a:r>
              <a:rPr kumimoji="1" lang="ja-JP" altLang="en-US" dirty="0"/>
              <a:t>カメラ画像解析</a:t>
            </a:r>
            <a:endParaRPr kumimoji="1" lang="en-US" altLang="ja-JP" dirty="0"/>
          </a:p>
          <a:p>
            <a:pPr lvl="1"/>
            <a:r>
              <a:rPr kumimoji="1" lang="en-US" altLang="ja-JP" dirty="0"/>
              <a:t>AI</a:t>
            </a:r>
            <a:r>
              <a:rPr kumimoji="1" lang="ja-JP" altLang="en-US" dirty="0"/>
              <a:t>による状況判断</a:t>
            </a:r>
            <a:endParaRPr kumimoji="1" lang="en-US" altLang="ja-JP" dirty="0"/>
          </a:p>
          <a:p>
            <a:r>
              <a:rPr kumimoji="1" lang="ja-JP" altLang="en-US" dirty="0"/>
              <a:t>課題</a:t>
            </a:r>
            <a:endParaRPr kumimoji="1" lang="en-US" altLang="ja-JP" dirty="0"/>
          </a:p>
          <a:p>
            <a:pPr lvl="1"/>
            <a:r>
              <a:rPr kumimoji="1" lang="ja-JP" altLang="en-US" dirty="0"/>
              <a:t>海賊（シージャック）、ハッキング</a:t>
            </a:r>
            <a:endParaRPr kumimoji="1" lang="en-US" altLang="ja-JP" dirty="0"/>
          </a:p>
          <a:p>
            <a:pPr lvl="1"/>
            <a:r>
              <a:rPr kumimoji="1" lang="ja-JP" altLang="en-US" dirty="0"/>
              <a:t>事故発生時の法的責任</a:t>
            </a:r>
            <a:endParaRPr kumimoji="1" lang="en-US" altLang="ja-JP" dirty="0"/>
          </a:p>
          <a:p>
            <a:pPr marL="0" indent="0">
              <a:buNone/>
            </a:pPr>
            <a:endParaRPr kumimoji="1" lang="en-US" altLang="ja-JP" dirty="0"/>
          </a:p>
        </p:txBody>
      </p:sp>
      <p:pic>
        <p:nvPicPr>
          <p:cNvPr id="5" name="オンライン メディア 4" title="Future2040￯ﾽﾞ￧ﾄﾡ￤ﾺﾺ￩ﾁﾋ￨ﾈﾪ￨ﾈﾹ￣ﾁﾌ￣ﾁﾤ￣ﾁﾏ￣ﾂﾋ￦ﾗﾥ￦ﾜﾬ￣ﾁﾮ￦ﾜﾪ￦ﾝﾥ￯ﾽﾞ">
            <a:hlinkClick r:id="" action="ppaction://media"/>
            <a:extLst>
              <a:ext uri="{FF2B5EF4-FFF2-40B4-BE49-F238E27FC236}">
                <a16:creationId xmlns:a16="http://schemas.microsoft.com/office/drawing/2014/main" id="{CC86D2AD-DC2E-4DAB-9E82-AF017A85660F}"/>
              </a:ext>
            </a:extLst>
          </p:cNvPr>
          <p:cNvPicPr>
            <a:picLocks noRot="1" noChangeAspect="1"/>
          </p:cNvPicPr>
          <p:nvPr>
            <a:videoFile r:link="rId1"/>
          </p:nvPr>
        </p:nvPicPr>
        <p:blipFill>
          <a:blip r:embed="rId3"/>
          <a:stretch>
            <a:fillRect/>
          </a:stretch>
        </p:blipFill>
        <p:spPr>
          <a:xfrm>
            <a:off x="5998464" y="2178334"/>
            <a:ext cx="5834948" cy="3282158"/>
          </a:xfrm>
          <a:prstGeom prst="rect">
            <a:avLst/>
          </a:prstGeom>
        </p:spPr>
      </p:pic>
    </p:spTree>
    <p:extLst>
      <p:ext uri="{BB962C8B-B14F-4D97-AF65-F5344CB8AC3E}">
        <p14:creationId xmlns:p14="http://schemas.microsoft.com/office/powerpoint/2010/main" val="225128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C0"/>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E3192F-7A19-47B1-97F2-94F85CC8823A}"/>
              </a:ext>
            </a:extLst>
          </p:cNvPr>
          <p:cNvSpPr>
            <a:spLocks noGrp="1"/>
          </p:cNvSpPr>
          <p:nvPr>
            <p:ph type="ctrTitle"/>
          </p:nvPr>
        </p:nvSpPr>
        <p:spPr/>
        <p:txBody>
          <a:bodyPr/>
          <a:lstStyle/>
          <a:p>
            <a:r>
              <a:rPr lang="ja-JP" altLang="en-US" dirty="0"/>
              <a:t>運動能力向上機</a:t>
            </a:r>
          </a:p>
        </p:txBody>
      </p:sp>
      <p:sp>
        <p:nvSpPr>
          <p:cNvPr id="3" name="字幕 2">
            <a:extLst>
              <a:ext uri="{FF2B5EF4-FFF2-40B4-BE49-F238E27FC236}">
                <a16:creationId xmlns:a16="http://schemas.microsoft.com/office/drawing/2014/main" id="{411A4561-719C-400A-BFD8-CD40F81D4F33}"/>
              </a:ext>
            </a:extLst>
          </p:cNvPr>
          <p:cNvSpPr>
            <a:spLocks noGrp="1"/>
          </p:cNvSpPr>
          <p:nvPr>
            <p:ph type="subTitle" idx="1"/>
          </p:nvPr>
        </p:nvSpPr>
        <p:spPr/>
        <p:txBody>
          <a:bodyPr/>
          <a:lstStyle/>
          <a:p>
            <a:r>
              <a:rPr kumimoji="1" lang="ja-JP" altLang="en-US" dirty="0"/>
              <a:t>コンピュータ制御なしには「飛べない」ヒコーキ</a:t>
            </a:r>
          </a:p>
        </p:txBody>
      </p:sp>
    </p:spTree>
    <p:extLst>
      <p:ext uri="{BB962C8B-B14F-4D97-AF65-F5344CB8AC3E}">
        <p14:creationId xmlns:p14="http://schemas.microsoft.com/office/powerpoint/2010/main" val="4103331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1E3C4A-710F-4C25-8382-D281097214A6}"/>
              </a:ext>
            </a:extLst>
          </p:cNvPr>
          <p:cNvSpPr>
            <a:spLocks noGrp="1"/>
          </p:cNvSpPr>
          <p:nvPr>
            <p:ph type="title"/>
          </p:nvPr>
        </p:nvSpPr>
        <p:spPr/>
        <p:txBody>
          <a:bodyPr/>
          <a:lstStyle/>
          <a:p>
            <a:r>
              <a:rPr kumimoji="1" lang="ja-JP" altLang="en-US" dirty="0"/>
              <a:t>運動能力向上機</a:t>
            </a:r>
          </a:p>
        </p:txBody>
      </p:sp>
      <p:sp>
        <p:nvSpPr>
          <p:cNvPr id="3" name="コンテンツ プレースホルダー 2">
            <a:extLst>
              <a:ext uri="{FF2B5EF4-FFF2-40B4-BE49-F238E27FC236}">
                <a16:creationId xmlns:a16="http://schemas.microsoft.com/office/drawing/2014/main" id="{E0824319-185E-428B-B7EA-00E987BD29AB}"/>
              </a:ext>
            </a:extLst>
          </p:cNvPr>
          <p:cNvSpPr>
            <a:spLocks noGrp="1"/>
          </p:cNvSpPr>
          <p:nvPr>
            <p:ph idx="1"/>
          </p:nvPr>
        </p:nvSpPr>
        <p:spPr>
          <a:xfrm>
            <a:off x="838200" y="1825624"/>
            <a:ext cx="6571593" cy="4871011"/>
          </a:xfrm>
        </p:spPr>
        <p:txBody>
          <a:bodyPr>
            <a:normAutofit/>
          </a:bodyPr>
          <a:lstStyle/>
          <a:p>
            <a:r>
              <a:rPr kumimoji="1" lang="ja-JP" altLang="en-US" dirty="0"/>
              <a:t>通常の飛行機は</a:t>
            </a:r>
            <a:r>
              <a:rPr kumimoji="1" lang="ja-JP" altLang="en-US" dirty="0">
                <a:solidFill>
                  <a:srgbClr val="C00000"/>
                </a:solidFill>
              </a:rPr>
              <a:t>静的安定性</a:t>
            </a:r>
            <a:r>
              <a:rPr kumimoji="1" lang="ja-JP" altLang="en-US" dirty="0"/>
              <a:t>を確保</a:t>
            </a:r>
            <a:endParaRPr kumimoji="1" lang="en-US" altLang="ja-JP" dirty="0"/>
          </a:p>
          <a:p>
            <a:pPr lvl="1"/>
            <a:r>
              <a:rPr kumimoji="1" lang="ja-JP" altLang="en-US" dirty="0"/>
              <a:t>紙ヒコーキ</a:t>
            </a:r>
            <a:endParaRPr kumimoji="1" lang="en-US" altLang="ja-JP" dirty="0"/>
          </a:p>
          <a:p>
            <a:pPr lvl="1"/>
            <a:r>
              <a:rPr kumimoji="1" lang="ja-JP" altLang="en-US" dirty="0"/>
              <a:t>自家用機（セスナなど）</a:t>
            </a:r>
            <a:endParaRPr kumimoji="1" lang="en-US" altLang="ja-JP" dirty="0"/>
          </a:p>
          <a:p>
            <a:r>
              <a:rPr kumimoji="1" lang="ja-JP" altLang="en-US" dirty="0"/>
              <a:t>戦闘機などは、</a:t>
            </a:r>
            <a:r>
              <a:rPr kumimoji="1" lang="ja-JP" altLang="en-US" dirty="0">
                <a:solidFill>
                  <a:srgbClr val="C00000"/>
                </a:solidFill>
              </a:rPr>
              <a:t>高い運動性能</a:t>
            </a:r>
            <a:r>
              <a:rPr kumimoji="1" lang="ja-JP" altLang="en-US" dirty="0"/>
              <a:t>が要求</a:t>
            </a:r>
            <a:endParaRPr kumimoji="1" lang="en-US" altLang="ja-JP" dirty="0"/>
          </a:p>
          <a:p>
            <a:pPr lvl="1"/>
            <a:r>
              <a:rPr kumimoji="1" lang="en-US" altLang="ja-JP" dirty="0"/>
              <a:t>CCV</a:t>
            </a:r>
            <a:r>
              <a:rPr kumimoji="1" lang="ja-JP" altLang="en-US" dirty="0"/>
              <a:t>（コンピュータ制御機）：あえて</a:t>
            </a:r>
            <a:r>
              <a:rPr kumimoji="1" lang="ja-JP" altLang="en-US" dirty="0">
                <a:solidFill>
                  <a:schemeClr val="accent1"/>
                </a:solidFill>
              </a:rPr>
              <a:t>静的安定性</a:t>
            </a:r>
            <a:r>
              <a:rPr kumimoji="1" lang="ja-JP" altLang="en-US" dirty="0"/>
              <a:t>をくずす</a:t>
            </a:r>
            <a:endParaRPr kumimoji="1" lang="en-US" altLang="ja-JP" dirty="0"/>
          </a:p>
          <a:p>
            <a:pPr lvl="1"/>
            <a:r>
              <a:rPr kumimoji="1" lang="ja-JP" altLang="en-US" dirty="0"/>
              <a:t>常にコンピュータで制御することで</a:t>
            </a:r>
            <a:r>
              <a:rPr kumimoji="1" lang="ja-JP" altLang="en-US" dirty="0">
                <a:solidFill>
                  <a:schemeClr val="accent1"/>
                </a:solidFill>
              </a:rPr>
              <a:t>動的安定性</a:t>
            </a:r>
            <a:r>
              <a:rPr kumimoji="1" lang="ja-JP" altLang="en-US" dirty="0"/>
              <a:t>を確保</a:t>
            </a:r>
            <a:endParaRPr kumimoji="1" lang="en-US" altLang="ja-JP" dirty="0"/>
          </a:p>
          <a:p>
            <a:pPr lvl="2"/>
            <a:r>
              <a:rPr kumimoji="1" lang="ja-JP" altLang="en-US" dirty="0"/>
              <a:t>セグウェイと同様</a:t>
            </a:r>
            <a:endParaRPr kumimoji="1" lang="en-US" altLang="ja-JP" dirty="0"/>
          </a:p>
          <a:p>
            <a:pPr lvl="1"/>
            <a:r>
              <a:rPr lang="en-US" altLang="ja-JP" dirty="0"/>
              <a:t>FBW</a:t>
            </a:r>
            <a:r>
              <a:rPr lang="ja-JP" altLang="en-US" dirty="0"/>
              <a:t>（フライ・バイ・ワイヤ：電子的な機の制御）が前提</a:t>
            </a:r>
            <a:endParaRPr kumimoji="1" lang="en-US" altLang="ja-JP" dirty="0"/>
          </a:p>
          <a:p>
            <a:pPr lvl="1"/>
            <a:endParaRPr kumimoji="1" lang="en-US" altLang="ja-JP" dirty="0"/>
          </a:p>
        </p:txBody>
      </p:sp>
      <p:pic>
        <p:nvPicPr>
          <p:cNvPr id="6" name="図 5">
            <a:extLst>
              <a:ext uri="{FF2B5EF4-FFF2-40B4-BE49-F238E27FC236}">
                <a16:creationId xmlns:a16="http://schemas.microsoft.com/office/drawing/2014/main" id="{97AF2063-C4F5-44E3-8293-3AF645B7B4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9929" y="785621"/>
            <a:ext cx="4832071" cy="2640204"/>
          </a:xfrm>
          <a:prstGeom prst="rect">
            <a:avLst/>
          </a:prstGeom>
        </p:spPr>
      </p:pic>
      <p:pic>
        <p:nvPicPr>
          <p:cNvPr id="8" name="図 7">
            <a:extLst>
              <a:ext uri="{FF2B5EF4-FFF2-40B4-BE49-F238E27FC236}">
                <a16:creationId xmlns:a16="http://schemas.microsoft.com/office/drawing/2014/main" id="{07170171-2BF1-4C5E-9500-717739C53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793" y="3425825"/>
            <a:ext cx="4782207" cy="2878263"/>
          </a:xfrm>
          <a:prstGeom prst="rect">
            <a:avLst/>
          </a:prstGeom>
        </p:spPr>
      </p:pic>
      <p:sp>
        <p:nvSpPr>
          <p:cNvPr id="9" name="テキスト ボックス 8">
            <a:extLst>
              <a:ext uri="{FF2B5EF4-FFF2-40B4-BE49-F238E27FC236}">
                <a16:creationId xmlns:a16="http://schemas.microsoft.com/office/drawing/2014/main" id="{B76A02D1-A89B-493B-A4C4-4EC859F1C4DC}"/>
              </a:ext>
            </a:extLst>
          </p:cNvPr>
          <p:cNvSpPr txBox="1"/>
          <p:nvPr/>
        </p:nvSpPr>
        <p:spPr>
          <a:xfrm>
            <a:off x="8786648" y="6511969"/>
            <a:ext cx="2957861" cy="369332"/>
          </a:xfrm>
          <a:prstGeom prst="rect">
            <a:avLst/>
          </a:prstGeom>
          <a:noFill/>
        </p:spPr>
        <p:txBody>
          <a:bodyPr wrap="none" rtlCol="0">
            <a:spAutoFit/>
          </a:bodyPr>
          <a:lstStyle/>
          <a:p>
            <a:r>
              <a:rPr lang="ja-JP" altLang="en-US" dirty="0"/>
              <a:t>前進翼機　</a:t>
            </a:r>
            <a:r>
              <a:rPr lang="en-US" altLang="ja-JP" dirty="0"/>
              <a:t>Grumman</a:t>
            </a:r>
            <a:r>
              <a:rPr lang="ja-JP" altLang="en-US" dirty="0"/>
              <a:t> </a:t>
            </a:r>
            <a:r>
              <a:rPr lang="en-US" altLang="ja-JP" dirty="0"/>
              <a:t>X-29</a:t>
            </a:r>
            <a:endParaRPr kumimoji="1" lang="ja-JP" altLang="en-US" dirty="0"/>
          </a:p>
        </p:txBody>
      </p:sp>
    </p:spTree>
    <p:extLst>
      <p:ext uri="{BB962C8B-B14F-4D97-AF65-F5344CB8AC3E}">
        <p14:creationId xmlns:p14="http://schemas.microsoft.com/office/powerpoint/2010/main" val="294166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1E3C4A-710F-4C25-8382-D281097214A6}"/>
              </a:ext>
            </a:extLst>
          </p:cNvPr>
          <p:cNvSpPr>
            <a:spLocks noGrp="1"/>
          </p:cNvSpPr>
          <p:nvPr>
            <p:ph type="title"/>
          </p:nvPr>
        </p:nvSpPr>
        <p:spPr/>
        <p:txBody>
          <a:bodyPr/>
          <a:lstStyle/>
          <a:p>
            <a:r>
              <a:rPr kumimoji="1" lang="ja-JP" altLang="en-US" dirty="0"/>
              <a:t>運動能力向上機の得失</a:t>
            </a:r>
          </a:p>
        </p:txBody>
      </p:sp>
      <p:sp>
        <p:nvSpPr>
          <p:cNvPr id="3" name="コンテンツ プレースホルダー 2">
            <a:extLst>
              <a:ext uri="{FF2B5EF4-FFF2-40B4-BE49-F238E27FC236}">
                <a16:creationId xmlns:a16="http://schemas.microsoft.com/office/drawing/2014/main" id="{E0824319-185E-428B-B7EA-00E987BD29AB}"/>
              </a:ext>
            </a:extLst>
          </p:cNvPr>
          <p:cNvSpPr>
            <a:spLocks noGrp="1"/>
          </p:cNvSpPr>
          <p:nvPr>
            <p:ph idx="1"/>
          </p:nvPr>
        </p:nvSpPr>
        <p:spPr>
          <a:xfrm>
            <a:off x="838200" y="1825624"/>
            <a:ext cx="6571593" cy="4871011"/>
          </a:xfrm>
        </p:spPr>
        <p:txBody>
          <a:bodyPr>
            <a:normAutofit/>
          </a:bodyPr>
          <a:lstStyle/>
          <a:p>
            <a:r>
              <a:rPr kumimoji="1" lang="ja-JP" altLang="en-US" dirty="0"/>
              <a:t>メリット</a:t>
            </a:r>
            <a:endParaRPr kumimoji="1" lang="en-US" altLang="ja-JP" dirty="0"/>
          </a:p>
          <a:p>
            <a:pPr lvl="1"/>
            <a:r>
              <a:rPr kumimoji="1" lang="ja-JP" altLang="en-US" dirty="0"/>
              <a:t>格闘戦時の高い運動性能（対戦闘機、ミサイル）</a:t>
            </a:r>
            <a:endParaRPr kumimoji="1" lang="en-US" altLang="ja-JP" dirty="0"/>
          </a:p>
          <a:p>
            <a:pPr lvl="1"/>
            <a:r>
              <a:rPr kumimoji="1" lang="ja-JP" altLang="en-US" dirty="0"/>
              <a:t>通常機には取れない空中姿勢が可能</a:t>
            </a:r>
            <a:endParaRPr kumimoji="1" lang="en-US" altLang="ja-JP" dirty="0"/>
          </a:p>
          <a:p>
            <a:r>
              <a:rPr kumimoji="1" lang="ja-JP" altLang="en-US" dirty="0"/>
              <a:t>デメリット</a:t>
            </a:r>
            <a:endParaRPr kumimoji="1" lang="en-US" altLang="ja-JP" dirty="0"/>
          </a:p>
          <a:p>
            <a:pPr lvl="1"/>
            <a:r>
              <a:rPr kumimoji="1" lang="ja-JP" altLang="en-US" dirty="0"/>
              <a:t>機体重量が増える</a:t>
            </a:r>
            <a:endParaRPr kumimoji="1" lang="en-US" altLang="ja-JP" dirty="0"/>
          </a:p>
          <a:p>
            <a:pPr lvl="1"/>
            <a:r>
              <a:rPr kumimoji="1" lang="ja-JP" altLang="en-US" dirty="0"/>
              <a:t>燃費が低下（能動的な制御分）</a:t>
            </a:r>
            <a:endParaRPr kumimoji="1" lang="en-US" altLang="ja-JP" dirty="0"/>
          </a:p>
          <a:p>
            <a:pPr lvl="1"/>
            <a:r>
              <a:rPr kumimoji="1" lang="ja-JP" altLang="en-US" dirty="0"/>
              <a:t>中の人が</a:t>
            </a:r>
            <a:r>
              <a:rPr kumimoji="1" lang="en-US" altLang="ja-JP" dirty="0"/>
              <a:t>G</a:t>
            </a:r>
            <a:r>
              <a:rPr kumimoji="1" lang="ja-JP" altLang="en-US" dirty="0"/>
              <a:t>に耐えられない</a:t>
            </a:r>
            <a:endParaRPr kumimoji="1" lang="en-US" altLang="ja-JP" dirty="0"/>
          </a:p>
          <a:p>
            <a:pPr lvl="1"/>
            <a:r>
              <a:rPr kumimoji="1" lang="ja-JP" altLang="en-US" dirty="0"/>
              <a:t>ステルス性能を持たせにくい</a:t>
            </a:r>
            <a:endParaRPr kumimoji="1" lang="en-US" altLang="ja-JP" dirty="0"/>
          </a:p>
          <a:p>
            <a:r>
              <a:rPr kumimoji="1" lang="ja-JP" altLang="en-US" dirty="0"/>
              <a:t>無人機や巡航ミサイルへと開発の主流は移っていった</a:t>
            </a:r>
            <a:endParaRPr kumimoji="1" lang="en-US" altLang="ja-JP" dirty="0"/>
          </a:p>
        </p:txBody>
      </p:sp>
      <p:pic>
        <p:nvPicPr>
          <p:cNvPr id="5" name="図 4">
            <a:extLst>
              <a:ext uri="{FF2B5EF4-FFF2-40B4-BE49-F238E27FC236}">
                <a16:creationId xmlns:a16="http://schemas.microsoft.com/office/drawing/2014/main" id="{368A000D-60DB-4ACA-BECC-C51DD68D53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246" y="1109175"/>
            <a:ext cx="3080263" cy="1760150"/>
          </a:xfrm>
          <a:prstGeom prst="rect">
            <a:avLst/>
          </a:prstGeom>
        </p:spPr>
      </p:pic>
      <p:pic>
        <p:nvPicPr>
          <p:cNvPr id="10" name="図 9">
            <a:extLst>
              <a:ext uri="{FF2B5EF4-FFF2-40B4-BE49-F238E27FC236}">
                <a16:creationId xmlns:a16="http://schemas.microsoft.com/office/drawing/2014/main" id="{D4EC460D-9928-464E-A476-677DA07C08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9618" y="2811518"/>
            <a:ext cx="3074891" cy="1066799"/>
          </a:xfrm>
          <a:prstGeom prst="rect">
            <a:avLst/>
          </a:prstGeom>
        </p:spPr>
      </p:pic>
      <p:pic>
        <p:nvPicPr>
          <p:cNvPr id="12" name="図 11">
            <a:extLst>
              <a:ext uri="{FF2B5EF4-FFF2-40B4-BE49-F238E27FC236}">
                <a16:creationId xmlns:a16="http://schemas.microsoft.com/office/drawing/2014/main" id="{269488A2-8200-497D-BD89-3C44E3203E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4246" y="3878317"/>
            <a:ext cx="3080263" cy="1634425"/>
          </a:xfrm>
          <a:prstGeom prst="rect">
            <a:avLst/>
          </a:prstGeom>
        </p:spPr>
      </p:pic>
    </p:spTree>
    <p:extLst>
      <p:ext uri="{BB962C8B-B14F-4D97-AF65-F5344CB8AC3E}">
        <p14:creationId xmlns:p14="http://schemas.microsoft.com/office/powerpoint/2010/main" val="59128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C0"/>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E3192F-7A19-47B1-97F2-94F85CC8823A}"/>
              </a:ext>
            </a:extLst>
          </p:cNvPr>
          <p:cNvSpPr>
            <a:spLocks noGrp="1"/>
          </p:cNvSpPr>
          <p:nvPr>
            <p:ph type="ctrTitle"/>
          </p:nvPr>
        </p:nvSpPr>
        <p:spPr/>
        <p:txBody>
          <a:bodyPr/>
          <a:lstStyle/>
          <a:p>
            <a:r>
              <a:rPr lang="ja-JP" altLang="en-US" dirty="0"/>
              <a:t>宇宙エレベーター</a:t>
            </a:r>
          </a:p>
        </p:txBody>
      </p:sp>
      <p:sp>
        <p:nvSpPr>
          <p:cNvPr id="3" name="字幕 2">
            <a:extLst>
              <a:ext uri="{FF2B5EF4-FFF2-40B4-BE49-F238E27FC236}">
                <a16:creationId xmlns:a16="http://schemas.microsoft.com/office/drawing/2014/main" id="{411A4561-719C-400A-BFD8-CD40F81D4F33}"/>
              </a:ext>
            </a:extLst>
          </p:cNvPr>
          <p:cNvSpPr>
            <a:spLocks noGrp="1"/>
          </p:cNvSpPr>
          <p:nvPr>
            <p:ph type="subTitle" idx="1"/>
          </p:nvPr>
        </p:nvSpPr>
        <p:spPr/>
        <p:txBody>
          <a:bodyPr/>
          <a:lstStyle/>
          <a:p>
            <a:r>
              <a:rPr kumimoji="1" lang="ja-JP" altLang="en-US" dirty="0"/>
              <a:t>地上と宇宙（の入り口）を「安く・快適に」結ぶ</a:t>
            </a:r>
          </a:p>
        </p:txBody>
      </p:sp>
    </p:spTree>
    <p:extLst>
      <p:ext uri="{BB962C8B-B14F-4D97-AF65-F5344CB8AC3E}">
        <p14:creationId xmlns:p14="http://schemas.microsoft.com/office/powerpoint/2010/main" val="4001420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1E3C4A-710F-4C25-8382-D281097214A6}"/>
              </a:ext>
            </a:extLst>
          </p:cNvPr>
          <p:cNvSpPr>
            <a:spLocks noGrp="1"/>
          </p:cNvSpPr>
          <p:nvPr>
            <p:ph type="title"/>
          </p:nvPr>
        </p:nvSpPr>
        <p:spPr/>
        <p:txBody>
          <a:bodyPr/>
          <a:lstStyle/>
          <a:p>
            <a:r>
              <a:rPr kumimoji="1" lang="ja-JP" altLang="en-US" dirty="0"/>
              <a:t>「宇宙空間は過酷な死の世界」のウソ</a:t>
            </a:r>
          </a:p>
        </p:txBody>
      </p:sp>
      <p:sp>
        <p:nvSpPr>
          <p:cNvPr id="3" name="コンテンツ プレースホルダー 2">
            <a:extLst>
              <a:ext uri="{FF2B5EF4-FFF2-40B4-BE49-F238E27FC236}">
                <a16:creationId xmlns:a16="http://schemas.microsoft.com/office/drawing/2014/main" id="{E0824319-185E-428B-B7EA-00E987BD29AB}"/>
              </a:ext>
            </a:extLst>
          </p:cNvPr>
          <p:cNvSpPr>
            <a:spLocks noGrp="1"/>
          </p:cNvSpPr>
          <p:nvPr>
            <p:ph idx="1"/>
          </p:nvPr>
        </p:nvSpPr>
        <p:spPr>
          <a:xfrm>
            <a:off x="838200" y="1825624"/>
            <a:ext cx="10515600" cy="4871011"/>
          </a:xfrm>
        </p:spPr>
        <p:txBody>
          <a:bodyPr>
            <a:normAutofit lnSpcReduction="10000"/>
          </a:bodyPr>
          <a:lstStyle/>
          <a:p>
            <a:r>
              <a:rPr kumimoji="1" lang="ja-JP" altLang="en-US" dirty="0"/>
              <a:t>真空</a:t>
            </a:r>
            <a:endParaRPr kumimoji="1" lang="en-US" altLang="ja-JP" dirty="0"/>
          </a:p>
          <a:p>
            <a:pPr lvl="1"/>
            <a:r>
              <a:rPr kumimoji="1" lang="ja-JP" altLang="en-US" dirty="0"/>
              <a:t>地上との気圧差は</a:t>
            </a:r>
            <a:r>
              <a:rPr kumimoji="1" lang="en-US" altLang="ja-JP" dirty="0"/>
              <a:t>1</a:t>
            </a:r>
            <a:r>
              <a:rPr kumimoji="1" lang="ja-JP" altLang="en-US" dirty="0"/>
              <a:t>気圧</a:t>
            </a:r>
            <a:endParaRPr kumimoji="1" lang="en-US" altLang="ja-JP" dirty="0"/>
          </a:p>
          <a:p>
            <a:pPr lvl="1"/>
            <a:r>
              <a:rPr kumimoji="1" lang="ja-JP" altLang="en-US" dirty="0"/>
              <a:t>深海の方がはるかに大きい</a:t>
            </a:r>
            <a:endParaRPr kumimoji="1" lang="en-US" altLang="ja-JP" dirty="0"/>
          </a:p>
          <a:p>
            <a:r>
              <a:rPr kumimoji="1" lang="ja-JP" altLang="en-US" dirty="0"/>
              <a:t>無重力</a:t>
            </a:r>
            <a:endParaRPr kumimoji="1" lang="en-US" altLang="ja-JP" dirty="0"/>
          </a:p>
          <a:p>
            <a:pPr lvl="1"/>
            <a:r>
              <a:rPr kumimoji="1" lang="ja-JP" altLang="en-US" dirty="0"/>
              <a:t>建築にはむしろ好都合</a:t>
            </a:r>
            <a:endParaRPr kumimoji="1" lang="en-US" altLang="ja-JP" dirty="0"/>
          </a:p>
          <a:p>
            <a:r>
              <a:rPr kumimoji="1" lang="ja-JP" altLang="en-US" dirty="0"/>
              <a:t>過酷なのは、地上が</a:t>
            </a:r>
            <a:r>
              <a:rPr kumimoji="1" lang="ja-JP" altLang="en-US" dirty="0">
                <a:solidFill>
                  <a:srgbClr val="C00000"/>
                </a:solidFill>
              </a:rPr>
              <a:t>「重力の井戸の底」</a:t>
            </a:r>
            <a:r>
              <a:rPr kumimoji="1" lang="ja-JP" altLang="en-US" dirty="0"/>
              <a:t>であること</a:t>
            </a:r>
            <a:endParaRPr kumimoji="1" lang="en-US" altLang="ja-JP" dirty="0"/>
          </a:p>
          <a:p>
            <a:pPr lvl="1"/>
            <a:r>
              <a:rPr kumimoji="1" lang="ja-JP" altLang="en-US" dirty="0"/>
              <a:t>打ち上げの困難、エネルギーの無駄</a:t>
            </a:r>
            <a:endParaRPr kumimoji="1" lang="en-US" altLang="ja-JP" dirty="0"/>
          </a:p>
          <a:p>
            <a:pPr lvl="1"/>
            <a:r>
              <a:rPr kumimoji="1" lang="ja-JP" altLang="en-US" dirty="0"/>
              <a:t>再突入時の大気摩擦</a:t>
            </a:r>
            <a:endParaRPr kumimoji="1" lang="en-US" altLang="ja-JP" dirty="0"/>
          </a:p>
          <a:p>
            <a:pPr lvl="1"/>
            <a:r>
              <a:rPr kumimoji="1" lang="ja-JP" altLang="en-US" dirty="0"/>
              <a:t>エレベーターなら、問題にならない</a:t>
            </a:r>
            <a:endParaRPr kumimoji="1" lang="en-US" altLang="ja-JP" dirty="0"/>
          </a:p>
          <a:p>
            <a:r>
              <a:rPr kumimoji="1" lang="ja-JP" altLang="en-US" dirty="0"/>
              <a:t>生命に満ちあふれた世界こそが「死の世界」</a:t>
            </a:r>
            <a:endParaRPr kumimoji="1" lang="en-US" altLang="ja-JP" dirty="0"/>
          </a:p>
          <a:p>
            <a:pPr lvl="1"/>
            <a:r>
              <a:rPr kumimoji="1" lang="ja-JP" altLang="en-US" dirty="0"/>
              <a:t>熱帯、都会など</a:t>
            </a:r>
          </a:p>
          <a:p>
            <a:r>
              <a:rPr kumimoji="1" lang="ja-JP" altLang="en-US" dirty="0"/>
              <a:t>放射能はやっぱり危険</a:t>
            </a:r>
            <a:endParaRPr kumimoji="1" lang="en-US" altLang="ja-JP" dirty="0"/>
          </a:p>
        </p:txBody>
      </p:sp>
    </p:spTree>
    <p:extLst>
      <p:ext uri="{BB962C8B-B14F-4D97-AF65-F5344CB8AC3E}">
        <p14:creationId xmlns:p14="http://schemas.microsoft.com/office/powerpoint/2010/main" val="986268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D973A8-AC21-47C2-9632-D6206948210C}"/>
              </a:ext>
            </a:extLst>
          </p:cNvPr>
          <p:cNvSpPr>
            <a:spLocks noGrp="1"/>
          </p:cNvSpPr>
          <p:nvPr>
            <p:ph type="title"/>
          </p:nvPr>
        </p:nvSpPr>
        <p:spPr/>
        <p:txBody>
          <a:bodyPr/>
          <a:lstStyle/>
          <a:p>
            <a:r>
              <a:rPr lang="ja-JP" altLang="en-US" dirty="0"/>
              <a:t>交通分野の情報システム</a:t>
            </a:r>
            <a:endParaRPr kumimoji="1" lang="ja-JP" altLang="en-US" dirty="0"/>
          </a:p>
        </p:txBody>
      </p:sp>
      <p:sp>
        <p:nvSpPr>
          <p:cNvPr id="3" name="コンテンツ プレースホルダー 2">
            <a:extLst>
              <a:ext uri="{FF2B5EF4-FFF2-40B4-BE49-F238E27FC236}">
                <a16:creationId xmlns:a16="http://schemas.microsoft.com/office/drawing/2014/main" id="{310FC0C1-3A9B-4DB5-BFEA-FC55E626DE90}"/>
              </a:ext>
            </a:extLst>
          </p:cNvPr>
          <p:cNvSpPr>
            <a:spLocks noGrp="1"/>
          </p:cNvSpPr>
          <p:nvPr>
            <p:ph idx="1"/>
          </p:nvPr>
        </p:nvSpPr>
        <p:spPr/>
        <p:txBody>
          <a:bodyPr/>
          <a:lstStyle/>
          <a:p>
            <a:r>
              <a:rPr lang="ja-JP" altLang="en-US" dirty="0"/>
              <a:t>カーシェアリングシステム</a:t>
            </a:r>
            <a:endParaRPr lang="en-US" altLang="ja-JP" dirty="0"/>
          </a:p>
          <a:p>
            <a:r>
              <a:rPr lang="ja-JP" altLang="en-US" dirty="0"/>
              <a:t>自動運転車</a:t>
            </a:r>
            <a:endParaRPr lang="en-US" altLang="ja-JP" dirty="0"/>
          </a:p>
          <a:p>
            <a:r>
              <a:rPr lang="ja-JP" altLang="en-US" dirty="0"/>
              <a:t>自動運転船舶</a:t>
            </a:r>
            <a:endParaRPr lang="en-US" altLang="ja-JP" dirty="0"/>
          </a:p>
          <a:p>
            <a:r>
              <a:rPr lang="ja-JP" altLang="en-US" dirty="0"/>
              <a:t>運動能力向上機</a:t>
            </a:r>
            <a:endParaRPr lang="en-US" altLang="ja-JP" dirty="0"/>
          </a:p>
          <a:p>
            <a:r>
              <a:rPr lang="ja-JP" altLang="en-US" dirty="0"/>
              <a:t>宇宙エレベーター</a:t>
            </a:r>
            <a:endParaRPr lang="en-US" altLang="ja-JP" dirty="0"/>
          </a:p>
          <a:p>
            <a:endParaRPr lang="en-US" altLang="ja-JP" dirty="0"/>
          </a:p>
          <a:p>
            <a:endParaRPr lang="en-US" altLang="ja-JP" dirty="0"/>
          </a:p>
          <a:p>
            <a:pPr marL="0" indent="0">
              <a:buNone/>
            </a:pPr>
            <a:endParaRPr kumimoji="1" lang="ja-JP" altLang="en-US" dirty="0"/>
          </a:p>
        </p:txBody>
      </p:sp>
      <p:sp>
        <p:nvSpPr>
          <p:cNvPr id="9" name="リボン: 下に曲がる 8">
            <a:extLst>
              <a:ext uri="{FF2B5EF4-FFF2-40B4-BE49-F238E27FC236}">
                <a16:creationId xmlns:a16="http://schemas.microsoft.com/office/drawing/2014/main" id="{3A28C9AE-480C-4F7B-95EC-16F08DDFD36D}"/>
              </a:ext>
            </a:extLst>
          </p:cNvPr>
          <p:cNvSpPr/>
          <p:nvPr/>
        </p:nvSpPr>
        <p:spPr>
          <a:xfrm>
            <a:off x="5448995" y="1800108"/>
            <a:ext cx="844228" cy="442447"/>
          </a:xfrm>
          <a:prstGeom prst="ribbon">
            <a:avLst>
              <a:gd name="adj1" fmla="val 16667"/>
              <a:gd name="adj2" fmla="val 69533"/>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dirty="0"/>
              <a:t>陸</a:t>
            </a:r>
          </a:p>
        </p:txBody>
      </p:sp>
      <p:sp>
        <p:nvSpPr>
          <p:cNvPr id="10" name="リボン: 下に曲がる 9">
            <a:extLst>
              <a:ext uri="{FF2B5EF4-FFF2-40B4-BE49-F238E27FC236}">
                <a16:creationId xmlns:a16="http://schemas.microsoft.com/office/drawing/2014/main" id="{E38D2A88-0083-4B5A-B759-75EEDD292C2F}"/>
              </a:ext>
            </a:extLst>
          </p:cNvPr>
          <p:cNvSpPr/>
          <p:nvPr/>
        </p:nvSpPr>
        <p:spPr>
          <a:xfrm>
            <a:off x="3636579" y="2868285"/>
            <a:ext cx="844228" cy="442447"/>
          </a:xfrm>
          <a:prstGeom prst="ribbon">
            <a:avLst>
              <a:gd name="adj1" fmla="val 16667"/>
              <a:gd name="adj2" fmla="val 69533"/>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dirty="0"/>
              <a:t>海</a:t>
            </a:r>
          </a:p>
        </p:txBody>
      </p:sp>
      <p:sp>
        <p:nvSpPr>
          <p:cNvPr id="11" name="リボン: 下に曲がる 10">
            <a:extLst>
              <a:ext uri="{FF2B5EF4-FFF2-40B4-BE49-F238E27FC236}">
                <a16:creationId xmlns:a16="http://schemas.microsoft.com/office/drawing/2014/main" id="{3323A38C-8C0F-4157-80F5-1DF1032B077C}"/>
              </a:ext>
            </a:extLst>
          </p:cNvPr>
          <p:cNvSpPr/>
          <p:nvPr/>
        </p:nvSpPr>
        <p:spPr>
          <a:xfrm>
            <a:off x="3928087" y="3389615"/>
            <a:ext cx="769419" cy="442447"/>
          </a:xfrm>
          <a:prstGeom prst="ribbon">
            <a:avLst>
              <a:gd name="adj1" fmla="val 16667"/>
              <a:gd name="adj2" fmla="val 69533"/>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dirty="0"/>
              <a:t>空</a:t>
            </a:r>
          </a:p>
        </p:txBody>
      </p:sp>
      <p:sp>
        <p:nvSpPr>
          <p:cNvPr id="12" name="リボン: 下に曲がる 11">
            <a:extLst>
              <a:ext uri="{FF2B5EF4-FFF2-40B4-BE49-F238E27FC236}">
                <a16:creationId xmlns:a16="http://schemas.microsoft.com/office/drawing/2014/main" id="{8C9CE8F4-FCAD-4CD8-AED8-55BFCB68F38E}"/>
              </a:ext>
            </a:extLst>
          </p:cNvPr>
          <p:cNvSpPr/>
          <p:nvPr/>
        </p:nvSpPr>
        <p:spPr>
          <a:xfrm>
            <a:off x="4217894" y="3910945"/>
            <a:ext cx="959223" cy="442447"/>
          </a:xfrm>
          <a:prstGeom prst="ribbon">
            <a:avLst>
              <a:gd name="adj1" fmla="val 16667"/>
              <a:gd name="adj2" fmla="val 69533"/>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dirty="0"/>
              <a:t>宇宙</a:t>
            </a:r>
          </a:p>
        </p:txBody>
      </p:sp>
      <p:sp>
        <p:nvSpPr>
          <p:cNvPr id="13" name="リボン: 下に曲がる 12">
            <a:extLst>
              <a:ext uri="{FF2B5EF4-FFF2-40B4-BE49-F238E27FC236}">
                <a16:creationId xmlns:a16="http://schemas.microsoft.com/office/drawing/2014/main" id="{9C85DD04-C868-4F66-8046-A4D654A09597}"/>
              </a:ext>
            </a:extLst>
          </p:cNvPr>
          <p:cNvSpPr/>
          <p:nvPr/>
        </p:nvSpPr>
        <p:spPr>
          <a:xfrm>
            <a:off x="3171960" y="2346955"/>
            <a:ext cx="844228" cy="442447"/>
          </a:xfrm>
          <a:prstGeom prst="ribbon">
            <a:avLst>
              <a:gd name="adj1" fmla="val 16667"/>
              <a:gd name="adj2" fmla="val 69533"/>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dirty="0"/>
              <a:t>陸</a:t>
            </a:r>
          </a:p>
        </p:txBody>
      </p:sp>
    </p:spTree>
    <p:extLst>
      <p:ext uri="{BB962C8B-B14F-4D97-AF65-F5344CB8AC3E}">
        <p14:creationId xmlns:p14="http://schemas.microsoft.com/office/powerpoint/2010/main" val="1110526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6643D8-F998-44B9-8F98-54E909A02B0B}"/>
              </a:ext>
            </a:extLst>
          </p:cNvPr>
          <p:cNvSpPr>
            <a:spLocks noGrp="1"/>
          </p:cNvSpPr>
          <p:nvPr>
            <p:ph type="title"/>
          </p:nvPr>
        </p:nvSpPr>
        <p:spPr/>
        <p:txBody>
          <a:bodyPr/>
          <a:lstStyle/>
          <a:p>
            <a:r>
              <a:rPr kumimoji="1" lang="ja-JP" altLang="en-US" dirty="0"/>
              <a:t>宇宙エレベーター</a:t>
            </a:r>
          </a:p>
        </p:txBody>
      </p:sp>
      <p:sp>
        <p:nvSpPr>
          <p:cNvPr id="3" name="コンテンツ プレースホルダー 2">
            <a:extLst>
              <a:ext uri="{FF2B5EF4-FFF2-40B4-BE49-F238E27FC236}">
                <a16:creationId xmlns:a16="http://schemas.microsoft.com/office/drawing/2014/main" id="{88369595-0E23-413E-969E-1B0C2EEA141E}"/>
              </a:ext>
            </a:extLst>
          </p:cNvPr>
          <p:cNvSpPr>
            <a:spLocks noGrp="1"/>
          </p:cNvSpPr>
          <p:nvPr>
            <p:ph idx="1"/>
          </p:nvPr>
        </p:nvSpPr>
        <p:spPr>
          <a:xfrm>
            <a:off x="838199" y="1825625"/>
            <a:ext cx="4899213" cy="4667250"/>
          </a:xfrm>
        </p:spPr>
        <p:txBody>
          <a:bodyPr>
            <a:normAutofit/>
          </a:bodyPr>
          <a:lstStyle/>
          <a:p>
            <a:r>
              <a:rPr kumimoji="1" lang="ja-JP" altLang="en-US" dirty="0"/>
              <a:t>大林組が計画</a:t>
            </a:r>
            <a:endParaRPr kumimoji="1" lang="en-US" altLang="ja-JP" dirty="0"/>
          </a:p>
          <a:p>
            <a:pPr lvl="1"/>
            <a:r>
              <a:rPr kumimoji="1" lang="en-US" altLang="ja-JP" dirty="0"/>
              <a:t>2050</a:t>
            </a:r>
            <a:r>
              <a:rPr kumimoji="1" lang="ja-JP" altLang="en-US" dirty="0"/>
              <a:t>年の完成をめざす</a:t>
            </a:r>
            <a:endParaRPr kumimoji="1" lang="en-US" altLang="ja-JP" dirty="0"/>
          </a:p>
          <a:p>
            <a:r>
              <a:rPr kumimoji="1" lang="ja-JP" altLang="en-US" dirty="0"/>
              <a:t>各種宇宙ミッションが、重力井戸に降りることなく可能に</a:t>
            </a:r>
            <a:endParaRPr kumimoji="1" lang="en-US" altLang="ja-JP" dirty="0"/>
          </a:p>
          <a:p>
            <a:r>
              <a:rPr kumimoji="1" lang="ja-JP" altLang="en-US" dirty="0"/>
              <a:t>コア技術</a:t>
            </a:r>
            <a:endParaRPr kumimoji="1" lang="en-US" altLang="ja-JP" dirty="0"/>
          </a:p>
          <a:p>
            <a:pPr lvl="1"/>
            <a:r>
              <a:rPr lang="ja-JP" altLang="en-US" dirty="0"/>
              <a:t>カーボンナノファイバー</a:t>
            </a:r>
            <a:endParaRPr lang="en-US" altLang="ja-JP" dirty="0"/>
          </a:p>
          <a:p>
            <a:pPr lvl="1"/>
            <a:r>
              <a:rPr kumimoji="1" lang="ja-JP" altLang="en-US" dirty="0"/>
              <a:t>宇宙空間での建築技術</a:t>
            </a:r>
            <a:endParaRPr kumimoji="1" lang="en-US" altLang="ja-JP" dirty="0"/>
          </a:p>
          <a:p>
            <a:pPr lvl="2"/>
            <a:r>
              <a:rPr lang="ja-JP" altLang="en-US" dirty="0"/>
              <a:t>国際宇宙ステーションで実証済</a:t>
            </a:r>
            <a:endParaRPr lang="en-US" altLang="ja-JP" dirty="0"/>
          </a:p>
          <a:p>
            <a:pPr lvl="1"/>
            <a:r>
              <a:rPr lang="ja-JP" altLang="en-US" dirty="0"/>
              <a:t>海上リグ</a:t>
            </a:r>
            <a:endParaRPr lang="en-US" altLang="ja-JP" dirty="0"/>
          </a:p>
          <a:p>
            <a:pPr lvl="2"/>
            <a:r>
              <a:rPr kumimoji="1" lang="ja-JP" altLang="en-US" dirty="0"/>
              <a:t>海底油田から転用可</a:t>
            </a:r>
            <a:endParaRPr kumimoji="1" lang="en-US" altLang="ja-JP" dirty="0"/>
          </a:p>
          <a:p>
            <a:endParaRPr kumimoji="1" lang="en-US" altLang="ja-JP" dirty="0"/>
          </a:p>
          <a:p>
            <a:pPr marL="0" indent="0">
              <a:buNone/>
            </a:pPr>
            <a:endParaRPr kumimoji="1" lang="en-US" altLang="ja-JP" dirty="0"/>
          </a:p>
        </p:txBody>
      </p:sp>
      <p:pic>
        <p:nvPicPr>
          <p:cNvPr id="5" name="オンライン メディア 4">
            <a:hlinkClick r:id="" action="ppaction://media"/>
            <a:extLst>
              <a:ext uri="{FF2B5EF4-FFF2-40B4-BE49-F238E27FC236}">
                <a16:creationId xmlns:a16="http://schemas.microsoft.com/office/drawing/2014/main" id="{92E1B08A-D6EA-456B-9C93-E2793C4A3120}"/>
              </a:ext>
            </a:extLst>
          </p:cNvPr>
          <p:cNvPicPr>
            <a:picLocks noRot="1" noChangeAspect="1"/>
          </p:cNvPicPr>
          <p:nvPr>
            <a:videoFile r:link="rId1"/>
          </p:nvPr>
        </p:nvPicPr>
        <p:blipFill>
          <a:blip r:embed="rId3"/>
          <a:stretch>
            <a:fillRect/>
          </a:stretch>
        </p:blipFill>
        <p:spPr>
          <a:xfrm>
            <a:off x="5898777" y="2208961"/>
            <a:ext cx="6055659" cy="3406308"/>
          </a:xfrm>
          <a:prstGeom prst="rect">
            <a:avLst/>
          </a:prstGeom>
        </p:spPr>
      </p:pic>
    </p:spTree>
    <p:extLst>
      <p:ext uri="{BB962C8B-B14F-4D97-AF65-F5344CB8AC3E}">
        <p14:creationId xmlns:p14="http://schemas.microsoft.com/office/powerpoint/2010/main" val="1000791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6643D8-F998-44B9-8F98-54E909A02B0B}"/>
              </a:ext>
            </a:extLst>
          </p:cNvPr>
          <p:cNvSpPr>
            <a:spLocks noGrp="1"/>
          </p:cNvSpPr>
          <p:nvPr>
            <p:ph type="title"/>
          </p:nvPr>
        </p:nvSpPr>
        <p:spPr/>
        <p:txBody>
          <a:bodyPr/>
          <a:lstStyle/>
          <a:p>
            <a:r>
              <a:rPr kumimoji="1" lang="ja-JP" altLang="en-US" dirty="0"/>
              <a:t>宇宙エレベーター</a:t>
            </a:r>
          </a:p>
        </p:txBody>
      </p:sp>
      <p:sp>
        <p:nvSpPr>
          <p:cNvPr id="3" name="コンテンツ プレースホルダー 2">
            <a:extLst>
              <a:ext uri="{FF2B5EF4-FFF2-40B4-BE49-F238E27FC236}">
                <a16:creationId xmlns:a16="http://schemas.microsoft.com/office/drawing/2014/main" id="{88369595-0E23-413E-969E-1B0C2EEA141E}"/>
              </a:ext>
            </a:extLst>
          </p:cNvPr>
          <p:cNvSpPr>
            <a:spLocks noGrp="1"/>
          </p:cNvSpPr>
          <p:nvPr>
            <p:ph idx="1"/>
          </p:nvPr>
        </p:nvSpPr>
        <p:spPr>
          <a:xfrm>
            <a:off x="838199" y="1825625"/>
            <a:ext cx="4899213" cy="4667250"/>
          </a:xfrm>
        </p:spPr>
        <p:txBody>
          <a:bodyPr>
            <a:normAutofit/>
          </a:bodyPr>
          <a:lstStyle/>
          <a:p>
            <a:r>
              <a:rPr kumimoji="1" lang="ja-JP" altLang="en-US" dirty="0"/>
              <a:t>宇宙の</a:t>
            </a:r>
            <a:r>
              <a:rPr kumimoji="1" lang="ja-JP" altLang="en-US" dirty="0">
                <a:solidFill>
                  <a:srgbClr val="C00000"/>
                </a:solidFill>
              </a:rPr>
              <a:t>南北線</a:t>
            </a:r>
            <a:endParaRPr kumimoji="1" lang="en-US" altLang="ja-JP" dirty="0">
              <a:solidFill>
                <a:srgbClr val="C00000"/>
              </a:solidFill>
            </a:endParaRPr>
          </a:p>
          <a:p>
            <a:pPr lvl="1"/>
            <a:r>
              <a:rPr kumimoji="1" lang="ja-JP" altLang="en-US" dirty="0"/>
              <a:t>アースポートは赤道上（海上または赤道通過国）</a:t>
            </a:r>
            <a:endParaRPr kumimoji="1" lang="en-US" altLang="ja-JP" dirty="0"/>
          </a:p>
          <a:p>
            <a:pPr lvl="1"/>
            <a:r>
              <a:rPr lang="ja-JP" altLang="en-US" dirty="0"/>
              <a:t>各高度にゲートやステーションを建設</a:t>
            </a:r>
            <a:endParaRPr lang="en-US" altLang="ja-JP" dirty="0"/>
          </a:p>
          <a:p>
            <a:r>
              <a:rPr kumimoji="1" lang="ja-JP" altLang="en-US" dirty="0"/>
              <a:t>宇宙の</a:t>
            </a:r>
            <a:r>
              <a:rPr kumimoji="1" lang="ja-JP" altLang="en-US" dirty="0">
                <a:solidFill>
                  <a:schemeClr val="accent1"/>
                </a:solidFill>
              </a:rPr>
              <a:t>東西線</a:t>
            </a:r>
            <a:endParaRPr kumimoji="1" lang="en-US" altLang="ja-JP" dirty="0">
              <a:solidFill>
                <a:schemeClr val="accent1"/>
              </a:solidFill>
            </a:endParaRPr>
          </a:p>
          <a:p>
            <a:pPr lvl="1"/>
            <a:r>
              <a:rPr kumimoji="1" lang="en-US" altLang="ja-JP" dirty="0"/>
              <a:t>36,000</a:t>
            </a:r>
            <a:r>
              <a:rPr kumimoji="1" lang="ja-JP" altLang="en-US" dirty="0"/>
              <a:t>キロ上空で静止衛星軌道（これも赤道上）と交差</a:t>
            </a:r>
            <a:endParaRPr kumimoji="1" lang="en-US" altLang="ja-JP" dirty="0"/>
          </a:p>
          <a:p>
            <a:pPr lvl="1"/>
            <a:r>
              <a:rPr kumimoji="1" lang="ja-JP" altLang="en-US" dirty="0"/>
              <a:t>置くだけで静止衛星に</a:t>
            </a:r>
            <a:endParaRPr kumimoji="1" lang="en-US" altLang="ja-JP" dirty="0"/>
          </a:p>
          <a:p>
            <a:pPr lvl="1"/>
            <a:r>
              <a:rPr lang="ja-JP" altLang="en-US" dirty="0"/>
              <a:t>地球を一周する軌道の建設も可能</a:t>
            </a:r>
            <a:endParaRPr kumimoji="1" lang="en-US" altLang="ja-JP" dirty="0"/>
          </a:p>
          <a:p>
            <a:pPr marL="0" indent="0">
              <a:buNone/>
            </a:pPr>
            <a:endParaRPr kumimoji="1" lang="en-US" altLang="ja-JP" dirty="0"/>
          </a:p>
        </p:txBody>
      </p:sp>
      <p:pic>
        <p:nvPicPr>
          <p:cNvPr id="6" name="図 5">
            <a:extLst>
              <a:ext uri="{FF2B5EF4-FFF2-40B4-BE49-F238E27FC236}">
                <a16:creationId xmlns:a16="http://schemas.microsoft.com/office/drawing/2014/main" id="{5791CBB8-AC27-4DB4-8F29-08AC2C2ABA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1021" y="1690688"/>
            <a:ext cx="3712779" cy="4386842"/>
          </a:xfrm>
          <a:prstGeom prst="rect">
            <a:avLst/>
          </a:prstGeom>
        </p:spPr>
      </p:pic>
      <p:pic>
        <p:nvPicPr>
          <p:cNvPr id="8" name="図 7">
            <a:extLst>
              <a:ext uri="{FF2B5EF4-FFF2-40B4-BE49-F238E27FC236}">
                <a16:creationId xmlns:a16="http://schemas.microsoft.com/office/drawing/2014/main" id="{6D8FAE5F-9883-412B-BDB2-21CE65B897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100271"/>
            <a:ext cx="2014148" cy="1977259"/>
          </a:xfrm>
          <a:prstGeom prst="rect">
            <a:avLst/>
          </a:prstGeom>
        </p:spPr>
      </p:pic>
    </p:spTree>
    <p:extLst>
      <p:ext uri="{BB962C8B-B14F-4D97-AF65-F5344CB8AC3E}">
        <p14:creationId xmlns:p14="http://schemas.microsoft.com/office/powerpoint/2010/main" val="2079967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66CDF8-0EA8-4AC5-93C3-217192B48A20}"/>
              </a:ext>
            </a:extLst>
          </p:cNvPr>
          <p:cNvSpPr>
            <a:spLocks noGrp="1"/>
          </p:cNvSpPr>
          <p:nvPr>
            <p:ph type="title"/>
          </p:nvPr>
        </p:nvSpPr>
        <p:spPr/>
        <p:txBody>
          <a:bodyPr/>
          <a:lstStyle/>
          <a:p>
            <a:r>
              <a:rPr kumimoji="1" lang="ja-JP" altLang="en-US" dirty="0"/>
              <a:t>ディスカッション</a:t>
            </a:r>
          </a:p>
        </p:txBody>
      </p:sp>
      <p:sp>
        <p:nvSpPr>
          <p:cNvPr id="3" name="コンテンツ プレースホルダー 2">
            <a:extLst>
              <a:ext uri="{FF2B5EF4-FFF2-40B4-BE49-F238E27FC236}">
                <a16:creationId xmlns:a16="http://schemas.microsoft.com/office/drawing/2014/main" id="{5F7A2708-CC04-4A15-84C2-37E6777B9AD6}"/>
              </a:ext>
            </a:extLst>
          </p:cNvPr>
          <p:cNvSpPr>
            <a:spLocks noGrp="1"/>
          </p:cNvSpPr>
          <p:nvPr>
            <p:ph idx="1"/>
          </p:nvPr>
        </p:nvSpPr>
        <p:spPr/>
        <p:txBody>
          <a:bodyPr/>
          <a:lstStyle/>
          <a:p>
            <a:r>
              <a:rPr lang="ja-JP" altLang="en-US" dirty="0"/>
              <a:t>交通システムが進歩すると、さまざまな場所へのヒトの移動が促進されます</a:t>
            </a:r>
            <a:endParaRPr lang="en-US" altLang="ja-JP" dirty="0"/>
          </a:p>
          <a:p>
            <a:r>
              <a:rPr kumimoji="1" lang="ja-JP" altLang="en-US" dirty="0"/>
              <a:t>一方で、仮想現実</a:t>
            </a:r>
            <a:r>
              <a:rPr kumimoji="1" lang="en-US" altLang="ja-JP" dirty="0"/>
              <a:t>(VR)</a:t>
            </a:r>
            <a:r>
              <a:rPr kumimoji="1" lang="ja-JP" altLang="en-US" dirty="0"/>
              <a:t>などのシステムによって、自宅にいながら世界中のほかの場所を体験できるシステムも進歩しています</a:t>
            </a:r>
            <a:endParaRPr kumimoji="1" lang="en-US" altLang="ja-JP" dirty="0"/>
          </a:p>
          <a:p>
            <a:r>
              <a:rPr lang="ja-JP" altLang="en-US" dirty="0"/>
              <a:t>これら</a:t>
            </a:r>
            <a:r>
              <a:rPr lang="en-US" altLang="ja-JP" dirty="0"/>
              <a:t>2</a:t>
            </a:r>
            <a:r>
              <a:rPr lang="ja-JP" altLang="en-US" dirty="0"/>
              <a:t>つの流れは、どう収束してゆくと思いますか</a:t>
            </a:r>
            <a:endParaRPr kumimoji="1" lang="en-US" altLang="ja-JP" dirty="0"/>
          </a:p>
          <a:p>
            <a:pPr lvl="1"/>
            <a:r>
              <a:rPr kumimoji="1" lang="ja-JP" altLang="en-US" dirty="0"/>
              <a:t>今回のディスカッションテーマは少し難易度が高いです</a:t>
            </a:r>
            <a:endParaRPr kumimoji="1" lang="en-US" altLang="ja-JP" dirty="0"/>
          </a:p>
          <a:p>
            <a:pPr lvl="1"/>
            <a:r>
              <a:rPr kumimoji="1" lang="ja-JP" altLang="en-US" dirty="0"/>
              <a:t>講師にも今のところ回答はありません</a:t>
            </a:r>
            <a:endParaRPr kumimoji="1" lang="en-US" altLang="ja-JP" dirty="0"/>
          </a:p>
          <a:p>
            <a:pPr lvl="1"/>
            <a:r>
              <a:rPr kumimoji="1" lang="ja-JP" altLang="en-US" dirty="0"/>
              <a:t>自由に考え、意見を述べてください</a:t>
            </a:r>
          </a:p>
        </p:txBody>
      </p:sp>
    </p:spTree>
    <p:extLst>
      <p:ext uri="{BB962C8B-B14F-4D97-AF65-F5344CB8AC3E}">
        <p14:creationId xmlns:p14="http://schemas.microsoft.com/office/powerpoint/2010/main" val="4026284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0"/>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E3192F-7A19-47B1-97F2-94F85CC8823A}"/>
              </a:ext>
            </a:extLst>
          </p:cNvPr>
          <p:cNvSpPr>
            <a:spLocks noGrp="1"/>
          </p:cNvSpPr>
          <p:nvPr>
            <p:ph type="ctrTitle"/>
          </p:nvPr>
        </p:nvSpPr>
        <p:spPr>
          <a:xfrm>
            <a:off x="1268506" y="1122363"/>
            <a:ext cx="9654988" cy="2387600"/>
          </a:xfrm>
        </p:spPr>
        <p:txBody>
          <a:bodyPr/>
          <a:lstStyle/>
          <a:p>
            <a:r>
              <a:rPr lang="ja-JP" altLang="en-US" dirty="0"/>
              <a:t>カーシェアリングシステム</a:t>
            </a:r>
          </a:p>
        </p:txBody>
      </p:sp>
      <p:sp>
        <p:nvSpPr>
          <p:cNvPr id="3" name="字幕 2">
            <a:extLst>
              <a:ext uri="{FF2B5EF4-FFF2-40B4-BE49-F238E27FC236}">
                <a16:creationId xmlns:a16="http://schemas.microsoft.com/office/drawing/2014/main" id="{411A4561-719C-400A-BFD8-CD40F81D4F33}"/>
              </a:ext>
            </a:extLst>
          </p:cNvPr>
          <p:cNvSpPr>
            <a:spLocks noGrp="1"/>
          </p:cNvSpPr>
          <p:nvPr>
            <p:ph type="subTitle" idx="1"/>
          </p:nvPr>
        </p:nvSpPr>
        <p:spPr/>
        <p:txBody>
          <a:bodyPr/>
          <a:lstStyle/>
          <a:p>
            <a:r>
              <a:rPr kumimoji="1" lang="ja-JP" altLang="en-US" dirty="0"/>
              <a:t>クルマを「使う時だけ借りる」スタイル</a:t>
            </a:r>
          </a:p>
        </p:txBody>
      </p:sp>
    </p:spTree>
    <p:extLst>
      <p:ext uri="{BB962C8B-B14F-4D97-AF65-F5344CB8AC3E}">
        <p14:creationId xmlns:p14="http://schemas.microsoft.com/office/powerpoint/2010/main" val="1204731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1E3C4A-710F-4C25-8382-D281097214A6}"/>
              </a:ext>
            </a:extLst>
          </p:cNvPr>
          <p:cNvSpPr>
            <a:spLocks noGrp="1"/>
          </p:cNvSpPr>
          <p:nvPr>
            <p:ph type="title"/>
          </p:nvPr>
        </p:nvSpPr>
        <p:spPr/>
        <p:txBody>
          <a:bodyPr/>
          <a:lstStyle/>
          <a:p>
            <a:r>
              <a:rPr kumimoji="1" lang="ja-JP" altLang="en-US" dirty="0"/>
              <a:t>シェアリング経済の広がり</a:t>
            </a:r>
          </a:p>
        </p:txBody>
      </p:sp>
      <p:sp>
        <p:nvSpPr>
          <p:cNvPr id="3" name="コンテンツ プレースホルダー 2">
            <a:extLst>
              <a:ext uri="{FF2B5EF4-FFF2-40B4-BE49-F238E27FC236}">
                <a16:creationId xmlns:a16="http://schemas.microsoft.com/office/drawing/2014/main" id="{E0824319-185E-428B-B7EA-00E987BD29AB}"/>
              </a:ext>
            </a:extLst>
          </p:cNvPr>
          <p:cNvSpPr>
            <a:spLocks noGrp="1"/>
          </p:cNvSpPr>
          <p:nvPr>
            <p:ph idx="1"/>
          </p:nvPr>
        </p:nvSpPr>
        <p:spPr>
          <a:xfrm>
            <a:off x="838200" y="1825624"/>
            <a:ext cx="10515600" cy="4772399"/>
          </a:xfrm>
        </p:spPr>
        <p:txBody>
          <a:bodyPr>
            <a:normAutofit/>
          </a:bodyPr>
          <a:lstStyle/>
          <a:p>
            <a:r>
              <a:rPr kumimoji="1" lang="ja-JP" altLang="en-US" dirty="0"/>
              <a:t>消費者の意識が変化</a:t>
            </a:r>
            <a:endParaRPr kumimoji="1" lang="en-US" altLang="ja-JP" dirty="0"/>
          </a:p>
          <a:p>
            <a:pPr lvl="1"/>
            <a:r>
              <a:rPr kumimoji="1" lang="ja-JP" altLang="en-US" dirty="0"/>
              <a:t>モノを「記号として消費」する意識が薄れてきた</a:t>
            </a:r>
            <a:endParaRPr kumimoji="1" lang="en-US" altLang="ja-JP" dirty="0"/>
          </a:p>
          <a:p>
            <a:pPr marL="914400" lvl="2" indent="0">
              <a:buNone/>
            </a:pPr>
            <a:r>
              <a:rPr lang="ja-JP" altLang="en-US" sz="1800" dirty="0"/>
              <a:t>人びとはけっして</a:t>
            </a:r>
            <a:r>
              <a:rPr lang="ja-JP" altLang="en-US" sz="1800" dirty="0">
                <a:solidFill>
                  <a:schemeClr val="accent1"/>
                </a:solidFill>
              </a:rPr>
              <a:t>モノ自体を</a:t>
            </a:r>
            <a:r>
              <a:rPr lang="en-US" altLang="ja-JP" sz="1800" dirty="0">
                <a:solidFill>
                  <a:schemeClr val="accent1"/>
                </a:solidFill>
              </a:rPr>
              <a:t>(</a:t>
            </a:r>
            <a:r>
              <a:rPr lang="ja-JP" altLang="en-US" sz="1800" dirty="0">
                <a:solidFill>
                  <a:schemeClr val="accent1"/>
                </a:solidFill>
              </a:rPr>
              <a:t>その使用価値において</a:t>
            </a:r>
            <a:r>
              <a:rPr lang="en-US" altLang="ja-JP" sz="1800" dirty="0">
                <a:solidFill>
                  <a:schemeClr val="accent1"/>
                </a:solidFill>
              </a:rPr>
              <a:t>)</a:t>
            </a:r>
            <a:r>
              <a:rPr lang="ja-JP" altLang="en-US" sz="1800" dirty="0">
                <a:solidFill>
                  <a:schemeClr val="accent1"/>
                </a:solidFill>
              </a:rPr>
              <a:t>消費することはない。</a:t>
            </a:r>
            <a:r>
              <a:rPr lang="ja-JP" altLang="en-US" sz="1800" dirty="0"/>
              <a:t>理想的な準拠としてとらえられた自己の集団への所属を示すために、あるいはより高い地位の集団をめざして自己の集団から抜け出すために、人びとは</a:t>
            </a:r>
            <a:r>
              <a:rPr lang="ja-JP" altLang="en-US" sz="1800" dirty="0">
                <a:solidFill>
                  <a:srgbClr val="C00000"/>
                </a:solidFill>
              </a:rPr>
              <a:t>自分を他者と区別する記号として</a:t>
            </a:r>
            <a:r>
              <a:rPr lang="en-US" altLang="ja-JP" sz="1800" dirty="0">
                <a:solidFill>
                  <a:srgbClr val="C00000"/>
                </a:solidFill>
              </a:rPr>
              <a:t>(</a:t>
            </a:r>
            <a:r>
              <a:rPr lang="ja-JP" altLang="en-US" sz="1800" dirty="0">
                <a:solidFill>
                  <a:srgbClr val="C00000"/>
                </a:solidFill>
              </a:rPr>
              <a:t>最も広い意味での</a:t>
            </a:r>
            <a:r>
              <a:rPr lang="en-US" altLang="ja-JP" sz="1800" dirty="0">
                <a:solidFill>
                  <a:srgbClr val="C00000"/>
                </a:solidFill>
              </a:rPr>
              <a:t>)</a:t>
            </a:r>
            <a:r>
              <a:rPr lang="ja-JP" altLang="en-US" sz="1800" dirty="0">
                <a:solidFill>
                  <a:srgbClr val="C00000"/>
                </a:solidFill>
              </a:rPr>
              <a:t>モノ</a:t>
            </a:r>
            <a:r>
              <a:rPr lang="ja-JP" altLang="en-US" sz="1800" dirty="0"/>
              <a:t>を常に操作している。</a:t>
            </a:r>
            <a:endParaRPr lang="en-US" altLang="ja-JP" sz="1800" dirty="0"/>
          </a:p>
          <a:p>
            <a:pPr marL="914400" lvl="2" indent="0" algn="r">
              <a:buNone/>
            </a:pPr>
            <a:r>
              <a:rPr lang="ja-JP" altLang="en-US" sz="1800" dirty="0"/>
              <a:t>ジャン・ボードリヤール</a:t>
            </a:r>
            <a:r>
              <a:rPr lang="en-US" altLang="ja-JP" sz="1800" dirty="0"/>
              <a:t>『</a:t>
            </a:r>
            <a:r>
              <a:rPr lang="ja-JP" altLang="en-US" sz="1800" dirty="0"/>
              <a:t>消費社会の神話と構造</a:t>
            </a:r>
            <a:r>
              <a:rPr lang="en-US" altLang="ja-JP" sz="1800" dirty="0"/>
              <a:t>』(1970)</a:t>
            </a:r>
          </a:p>
          <a:p>
            <a:pPr lvl="1"/>
            <a:r>
              <a:rPr kumimoji="1" lang="ja-JP" altLang="en-US" dirty="0"/>
              <a:t>「中古・借りる・共有する」ことへの抵抗も薄れてきた</a:t>
            </a:r>
            <a:endParaRPr kumimoji="1" lang="en-US" altLang="ja-JP" dirty="0"/>
          </a:p>
          <a:p>
            <a:pPr lvl="2"/>
            <a:r>
              <a:rPr kumimoji="1" lang="ja-JP" altLang="en-US" dirty="0"/>
              <a:t>ブックオフ</a:t>
            </a:r>
            <a:endParaRPr kumimoji="1" lang="en-US" altLang="ja-JP" dirty="0"/>
          </a:p>
          <a:p>
            <a:pPr lvl="2"/>
            <a:r>
              <a:rPr kumimoji="1" lang="ja-JP" altLang="en-US" dirty="0"/>
              <a:t>シェアハウス</a:t>
            </a:r>
            <a:endParaRPr kumimoji="1" lang="en-US" altLang="ja-JP" dirty="0"/>
          </a:p>
          <a:p>
            <a:pPr lvl="2"/>
            <a:r>
              <a:rPr kumimoji="1" lang="ja-JP" altLang="en-US" dirty="0"/>
              <a:t>カーシェアリング（タイムズ</a:t>
            </a:r>
            <a:r>
              <a:rPr kumimoji="1" lang="en-US" altLang="ja-JP" dirty="0"/>
              <a:t>24</a:t>
            </a:r>
            <a:r>
              <a:rPr kumimoji="1" lang="ja-JP" altLang="en-US" dirty="0" err="1"/>
              <a:t>、</a:t>
            </a:r>
            <a:r>
              <a:rPr kumimoji="1" lang="ja-JP" altLang="en-US" dirty="0"/>
              <a:t>三井リパークなど）</a:t>
            </a:r>
            <a:endParaRPr kumimoji="1" lang="en-US" altLang="ja-JP" dirty="0"/>
          </a:p>
          <a:p>
            <a:pPr lvl="2"/>
            <a:r>
              <a:rPr kumimoji="1" lang="ja-JP" altLang="en-US" dirty="0"/>
              <a:t>コミュニティサイクル（東京都環境局）</a:t>
            </a:r>
            <a:endParaRPr kumimoji="1" lang="en-US" altLang="ja-JP" dirty="0"/>
          </a:p>
          <a:p>
            <a:r>
              <a:rPr kumimoji="1" lang="ja-JP" altLang="en-US" dirty="0"/>
              <a:t>「地球に優しい」側面がクローズアップ</a:t>
            </a:r>
            <a:endParaRPr kumimoji="1" lang="en-US" altLang="ja-JP" dirty="0"/>
          </a:p>
        </p:txBody>
      </p:sp>
    </p:spTree>
    <p:extLst>
      <p:ext uri="{BB962C8B-B14F-4D97-AF65-F5344CB8AC3E}">
        <p14:creationId xmlns:p14="http://schemas.microsoft.com/office/powerpoint/2010/main" val="3432248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1E3C4A-710F-4C25-8382-D281097214A6}"/>
              </a:ext>
            </a:extLst>
          </p:cNvPr>
          <p:cNvSpPr>
            <a:spLocks noGrp="1"/>
          </p:cNvSpPr>
          <p:nvPr>
            <p:ph type="title"/>
          </p:nvPr>
        </p:nvSpPr>
        <p:spPr/>
        <p:txBody>
          <a:bodyPr/>
          <a:lstStyle/>
          <a:p>
            <a:r>
              <a:rPr kumimoji="1" lang="ja-JP" altLang="en-US" dirty="0"/>
              <a:t>タイムズカープラス（タイムズ</a:t>
            </a:r>
            <a:r>
              <a:rPr kumimoji="1" lang="en-US" altLang="ja-JP" dirty="0"/>
              <a:t>24</a:t>
            </a:r>
            <a:r>
              <a:rPr kumimoji="1" lang="ja-JP" altLang="en-US" dirty="0"/>
              <a:t>）</a:t>
            </a:r>
          </a:p>
        </p:txBody>
      </p:sp>
      <p:sp>
        <p:nvSpPr>
          <p:cNvPr id="3" name="コンテンツ プレースホルダー 2">
            <a:extLst>
              <a:ext uri="{FF2B5EF4-FFF2-40B4-BE49-F238E27FC236}">
                <a16:creationId xmlns:a16="http://schemas.microsoft.com/office/drawing/2014/main" id="{E0824319-185E-428B-B7EA-00E987BD29AB}"/>
              </a:ext>
            </a:extLst>
          </p:cNvPr>
          <p:cNvSpPr>
            <a:spLocks noGrp="1"/>
          </p:cNvSpPr>
          <p:nvPr>
            <p:ph idx="1"/>
          </p:nvPr>
        </p:nvSpPr>
        <p:spPr>
          <a:xfrm>
            <a:off x="838200" y="1825624"/>
            <a:ext cx="6172200" cy="4772399"/>
          </a:xfrm>
        </p:spPr>
        <p:txBody>
          <a:bodyPr>
            <a:normAutofit lnSpcReduction="10000"/>
          </a:bodyPr>
          <a:lstStyle/>
          <a:p>
            <a:r>
              <a:rPr kumimoji="1" lang="ja-JP" altLang="en-US" dirty="0"/>
              <a:t>各種</a:t>
            </a:r>
            <a:r>
              <a:rPr kumimoji="1" lang="en-US" altLang="ja-JP" dirty="0"/>
              <a:t>ICT</a:t>
            </a:r>
            <a:r>
              <a:rPr kumimoji="1" lang="ja-JP" altLang="en-US" dirty="0"/>
              <a:t>の「組合せ技」の妙</a:t>
            </a:r>
            <a:endParaRPr kumimoji="1" lang="en-US" altLang="ja-JP" dirty="0"/>
          </a:p>
          <a:p>
            <a:pPr lvl="1"/>
            <a:r>
              <a:rPr kumimoji="1" lang="ja-JP" altLang="en-US" dirty="0"/>
              <a:t>インターネット上の予約システム</a:t>
            </a:r>
            <a:endParaRPr kumimoji="1" lang="en-US" altLang="ja-JP" dirty="0"/>
          </a:p>
          <a:p>
            <a:pPr lvl="2"/>
            <a:r>
              <a:rPr kumimoji="1" lang="ja-JP" altLang="en-US" dirty="0"/>
              <a:t>現在値付近の「ステーション→空き車両→空き時間」を確認・選択して予約</a:t>
            </a:r>
            <a:endParaRPr kumimoji="1" lang="en-US" altLang="ja-JP" dirty="0"/>
          </a:p>
          <a:p>
            <a:pPr lvl="1"/>
            <a:r>
              <a:rPr kumimoji="1" lang="ja-JP" altLang="en-US" dirty="0"/>
              <a:t>非接触</a:t>
            </a:r>
            <a:r>
              <a:rPr lang="en-US" altLang="ja-JP" dirty="0"/>
              <a:t>IC</a:t>
            </a:r>
            <a:r>
              <a:rPr lang="ja-JP" altLang="en-US" dirty="0"/>
              <a:t>カード（他の業者ではスマホ）</a:t>
            </a:r>
            <a:endParaRPr lang="en-US" altLang="ja-JP" dirty="0"/>
          </a:p>
          <a:p>
            <a:pPr lvl="2"/>
            <a:r>
              <a:rPr lang="ja-JP" altLang="en-US" dirty="0"/>
              <a:t>車の窓外からロックオン／オフ</a:t>
            </a:r>
            <a:endParaRPr lang="en-US" altLang="ja-JP" dirty="0"/>
          </a:p>
          <a:p>
            <a:pPr lvl="1"/>
            <a:r>
              <a:rPr lang="ja-JP" altLang="en-US" dirty="0"/>
              <a:t>カーナビゲーションシステム</a:t>
            </a:r>
            <a:endParaRPr lang="en-US" altLang="ja-JP" dirty="0"/>
          </a:p>
          <a:p>
            <a:pPr lvl="2"/>
            <a:r>
              <a:rPr lang="ja-JP" altLang="en-US" dirty="0"/>
              <a:t>メーカーと協力し、カーナビシステムの一部としてシェアリング管理システムを実現</a:t>
            </a:r>
            <a:endParaRPr lang="en-US" altLang="ja-JP" dirty="0"/>
          </a:p>
          <a:p>
            <a:r>
              <a:rPr lang="ja-JP" altLang="en-US" dirty="0"/>
              <a:t>本業を活かす</a:t>
            </a:r>
            <a:endParaRPr lang="en-US" altLang="ja-JP" dirty="0"/>
          </a:p>
          <a:p>
            <a:pPr lvl="1"/>
            <a:r>
              <a:rPr lang="ja-JP" altLang="en-US" dirty="0"/>
              <a:t>駐車場レンタル最大手</a:t>
            </a:r>
            <a:endParaRPr lang="en-US" altLang="ja-JP" dirty="0"/>
          </a:p>
          <a:p>
            <a:pPr lvl="1"/>
            <a:r>
              <a:rPr lang="ja-JP" altLang="en-US" dirty="0"/>
              <a:t>将来は</a:t>
            </a:r>
            <a:r>
              <a:rPr lang="ja-JP" altLang="en-US" dirty="0">
                <a:solidFill>
                  <a:srgbClr val="C00000"/>
                </a:solidFill>
              </a:rPr>
              <a:t>電気自動車（と充電ステーション）</a:t>
            </a:r>
            <a:r>
              <a:rPr lang="ja-JP" altLang="en-US" dirty="0"/>
              <a:t>も活用できる</a:t>
            </a:r>
            <a:endParaRPr lang="en-US" altLang="ja-JP" dirty="0"/>
          </a:p>
          <a:p>
            <a:pPr lvl="2"/>
            <a:endParaRPr kumimoji="1" lang="en-US" altLang="ja-JP" dirty="0"/>
          </a:p>
        </p:txBody>
      </p:sp>
      <p:pic>
        <p:nvPicPr>
          <p:cNvPr id="5" name="図 4">
            <a:extLst>
              <a:ext uri="{FF2B5EF4-FFF2-40B4-BE49-F238E27FC236}">
                <a16:creationId xmlns:a16="http://schemas.microsoft.com/office/drawing/2014/main" id="{030BD68A-B40B-49AD-948E-73370C898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1825624"/>
            <a:ext cx="4343400" cy="2529434"/>
          </a:xfrm>
          <a:prstGeom prst="rect">
            <a:avLst/>
          </a:prstGeom>
        </p:spPr>
      </p:pic>
    </p:spTree>
    <p:extLst>
      <p:ext uri="{BB962C8B-B14F-4D97-AF65-F5344CB8AC3E}">
        <p14:creationId xmlns:p14="http://schemas.microsoft.com/office/powerpoint/2010/main" val="3432980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1E3C4A-710F-4C25-8382-D281097214A6}"/>
              </a:ext>
            </a:extLst>
          </p:cNvPr>
          <p:cNvSpPr>
            <a:spLocks noGrp="1"/>
          </p:cNvSpPr>
          <p:nvPr>
            <p:ph type="title"/>
          </p:nvPr>
        </p:nvSpPr>
        <p:spPr/>
        <p:txBody>
          <a:bodyPr/>
          <a:lstStyle/>
          <a:p>
            <a:r>
              <a:rPr kumimoji="1" lang="ja-JP" altLang="en-US" dirty="0"/>
              <a:t>運用の工夫と課題</a:t>
            </a:r>
          </a:p>
        </p:txBody>
      </p:sp>
      <p:sp>
        <p:nvSpPr>
          <p:cNvPr id="3" name="コンテンツ プレースホルダー 2">
            <a:extLst>
              <a:ext uri="{FF2B5EF4-FFF2-40B4-BE49-F238E27FC236}">
                <a16:creationId xmlns:a16="http://schemas.microsoft.com/office/drawing/2014/main" id="{E0824319-185E-428B-B7EA-00E987BD29AB}"/>
              </a:ext>
            </a:extLst>
          </p:cNvPr>
          <p:cNvSpPr>
            <a:spLocks noGrp="1"/>
          </p:cNvSpPr>
          <p:nvPr>
            <p:ph idx="1"/>
          </p:nvPr>
        </p:nvSpPr>
        <p:spPr>
          <a:xfrm>
            <a:off x="838200" y="1825624"/>
            <a:ext cx="10515600" cy="4871011"/>
          </a:xfrm>
        </p:spPr>
        <p:txBody>
          <a:bodyPr>
            <a:normAutofit lnSpcReduction="10000"/>
          </a:bodyPr>
          <a:lstStyle/>
          <a:p>
            <a:r>
              <a:rPr kumimoji="1" lang="ja-JP" altLang="en-US" dirty="0"/>
              <a:t>基本は</a:t>
            </a:r>
            <a:r>
              <a:rPr kumimoji="1" lang="en-US" altLang="ja-JP" dirty="0"/>
              <a:t>216</a:t>
            </a:r>
            <a:r>
              <a:rPr kumimoji="1" lang="ja-JP" altLang="en-US" dirty="0"/>
              <a:t>円／</a:t>
            </a:r>
            <a:r>
              <a:rPr kumimoji="1" lang="en-US" altLang="ja-JP" dirty="0"/>
              <a:t>15</a:t>
            </a:r>
            <a:r>
              <a:rPr kumimoji="1" lang="ja-JP" altLang="en-US" dirty="0"/>
              <a:t>分</a:t>
            </a:r>
            <a:endParaRPr kumimoji="1" lang="en-US" altLang="ja-JP" dirty="0"/>
          </a:p>
          <a:p>
            <a:r>
              <a:rPr kumimoji="1" lang="ja-JP" altLang="en-US" dirty="0"/>
              <a:t>消費者へのサービスと配慮</a:t>
            </a:r>
            <a:endParaRPr kumimoji="1" lang="en-US" altLang="ja-JP" dirty="0"/>
          </a:p>
          <a:p>
            <a:pPr lvl="1"/>
            <a:r>
              <a:rPr kumimoji="1" lang="ja-JP" altLang="en-US" dirty="0"/>
              <a:t>予約時間の</a:t>
            </a:r>
            <a:r>
              <a:rPr kumimoji="1" lang="en-US" altLang="ja-JP" dirty="0"/>
              <a:t>15</a:t>
            </a:r>
            <a:r>
              <a:rPr kumimoji="1" lang="ja-JP" altLang="en-US" dirty="0"/>
              <a:t>分前から利用できる</a:t>
            </a:r>
            <a:endParaRPr kumimoji="1" lang="en-US" altLang="ja-JP" dirty="0"/>
          </a:p>
          <a:p>
            <a:pPr lvl="1"/>
            <a:r>
              <a:rPr kumimoji="1" lang="ja-JP" altLang="en-US" dirty="0"/>
              <a:t>給油や洗車で</a:t>
            </a:r>
            <a:r>
              <a:rPr kumimoji="1" lang="en-US" altLang="ja-JP" dirty="0"/>
              <a:t>15</a:t>
            </a:r>
            <a:r>
              <a:rPr kumimoji="1" lang="ja-JP" altLang="en-US" dirty="0"/>
              <a:t>分サービス</a:t>
            </a:r>
            <a:endParaRPr kumimoji="1" lang="en-US" altLang="ja-JP" dirty="0"/>
          </a:p>
          <a:p>
            <a:pPr lvl="1"/>
            <a:r>
              <a:rPr kumimoji="1" lang="ja-JP" altLang="en-US" dirty="0"/>
              <a:t>「タイムズポイント」やクーポンで囲い込み</a:t>
            </a:r>
            <a:endParaRPr kumimoji="1" lang="en-US" altLang="ja-JP" dirty="0"/>
          </a:p>
          <a:p>
            <a:r>
              <a:rPr kumimoji="1" lang="ja-JP" altLang="en-US" dirty="0"/>
              <a:t>課題も</a:t>
            </a:r>
            <a:endParaRPr kumimoji="1" lang="en-US" altLang="ja-JP" dirty="0"/>
          </a:p>
          <a:p>
            <a:pPr lvl="1"/>
            <a:r>
              <a:rPr kumimoji="1" lang="ja-JP" altLang="en-US" dirty="0"/>
              <a:t>利用マナーの悪い客への対処</a:t>
            </a:r>
            <a:endParaRPr kumimoji="1" lang="en-US" altLang="ja-JP" dirty="0"/>
          </a:p>
          <a:p>
            <a:pPr lvl="2"/>
            <a:r>
              <a:rPr kumimoji="1" lang="ja-JP" altLang="en-US" dirty="0"/>
              <a:t>車内を汚す客</a:t>
            </a:r>
            <a:endParaRPr kumimoji="1" lang="en-US" altLang="ja-JP" dirty="0"/>
          </a:p>
          <a:p>
            <a:pPr lvl="2"/>
            <a:r>
              <a:rPr kumimoji="1" lang="ja-JP" altLang="en-US" dirty="0"/>
              <a:t>喫煙（本来は全面禁止）</a:t>
            </a:r>
            <a:endParaRPr kumimoji="1" lang="en-US" altLang="ja-JP" dirty="0"/>
          </a:p>
          <a:p>
            <a:pPr lvl="2"/>
            <a:r>
              <a:rPr kumimoji="1" lang="ja-JP" altLang="en-US" dirty="0"/>
              <a:t>事故の未報告車</a:t>
            </a:r>
            <a:endParaRPr kumimoji="1" lang="en-US" altLang="ja-JP" dirty="0"/>
          </a:p>
          <a:p>
            <a:pPr marL="914400" lvl="2" indent="0">
              <a:buNone/>
            </a:pPr>
            <a:r>
              <a:rPr kumimoji="1" lang="ja-JP" altLang="en-US" dirty="0"/>
              <a:t>→利用者間（つぎの利用者）の</a:t>
            </a:r>
            <a:r>
              <a:rPr kumimoji="1" lang="ja-JP" altLang="en-US" dirty="0">
                <a:solidFill>
                  <a:srgbClr val="C00000"/>
                </a:solidFill>
              </a:rPr>
              <a:t>相互監視と</a:t>
            </a:r>
            <a:r>
              <a:rPr kumimoji="1" lang="ja-JP" altLang="en-US" strike="dblStrike" dirty="0">
                <a:solidFill>
                  <a:srgbClr val="C00000"/>
                </a:solidFill>
              </a:rPr>
              <a:t>密告</a:t>
            </a:r>
            <a:r>
              <a:rPr kumimoji="1" lang="ja-JP" altLang="en-US" dirty="0">
                <a:solidFill>
                  <a:srgbClr val="C00000"/>
                </a:solidFill>
              </a:rPr>
              <a:t>報告</a:t>
            </a:r>
            <a:r>
              <a:rPr kumimoji="1" lang="ja-JP" altLang="en-US" dirty="0"/>
              <a:t>システム</a:t>
            </a:r>
            <a:endParaRPr lang="en-US" altLang="ja-JP" dirty="0"/>
          </a:p>
          <a:p>
            <a:pPr lvl="1"/>
            <a:r>
              <a:rPr kumimoji="1" lang="ja-JP" altLang="en-US" dirty="0"/>
              <a:t>シェアリング経済は</a:t>
            </a:r>
            <a:r>
              <a:rPr kumimoji="1" lang="ja-JP" altLang="en-US" dirty="0">
                <a:solidFill>
                  <a:srgbClr val="C00000"/>
                </a:solidFill>
              </a:rPr>
              <a:t>性善説</a:t>
            </a:r>
            <a:r>
              <a:rPr kumimoji="1" lang="ja-JP" altLang="en-US" dirty="0"/>
              <a:t>に立つ</a:t>
            </a:r>
            <a:endParaRPr kumimoji="1" lang="en-US" altLang="ja-JP" dirty="0"/>
          </a:p>
          <a:p>
            <a:pPr lvl="2"/>
            <a:r>
              <a:rPr kumimoji="1" lang="ja-JP" altLang="en-US" dirty="0"/>
              <a:t>モラルが低下すれば成立しないことも</a:t>
            </a:r>
            <a:endParaRPr kumimoji="1" lang="en-US" altLang="ja-JP" dirty="0"/>
          </a:p>
          <a:p>
            <a:pPr marL="914400" lvl="2" indent="0">
              <a:buNone/>
            </a:pPr>
            <a:endParaRPr kumimoji="1" lang="en-US" altLang="ja-JP" dirty="0"/>
          </a:p>
          <a:p>
            <a:pPr lvl="1"/>
            <a:endParaRPr kumimoji="1" lang="en-US" altLang="ja-JP" dirty="0"/>
          </a:p>
        </p:txBody>
      </p:sp>
    </p:spTree>
    <p:extLst>
      <p:ext uri="{BB962C8B-B14F-4D97-AF65-F5344CB8AC3E}">
        <p14:creationId xmlns:p14="http://schemas.microsoft.com/office/powerpoint/2010/main" val="1453016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0"/>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E3192F-7A19-47B1-97F2-94F85CC8823A}"/>
              </a:ext>
            </a:extLst>
          </p:cNvPr>
          <p:cNvSpPr>
            <a:spLocks noGrp="1"/>
          </p:cNvSpPr>
          <p:nvPr>
            <p:ph type="ctrTitle"/>
          </p:nvPr>
        </p:nvSpPr>
        <p:spPr/>
        <p:txBody>
          <a:bodyPr/>
          <a:lstStyle/>
          <a:p>
            <a:r>
              <a:rPr lang="ja-JP" altLang="en-US" dirty="0"/>
              <a:t>自動運転車</a:t>
            </a:r>
          </a:p>
        </p:txBody>
      </p:sp>
      <p:sp>
        <p:nvSpPr>
          <p:cNvPr id="3" name="字幕 2">
            <a:extLst>
              <a:ext uri="{FF2B5EF4-FFF2-40B4-BE49-F238E27FC236}">
                <a16:creationId xmlns:a16="http://schemas.microsoft.com/office/drawing/2014/main" id="{411A4561-719C-400A-BFD8-CD40F81D4F33}"/>
              </a:ext>
            </a:extLst>
          </p:cNvPr>
          <p:cNvSpPr>
            <a:spLocks noGrp="1"/>
          </p:cNvSpPr>
          <p:nvPr>
            <p:ph type="subTitle" idx="1"/>
          </p:nvPr>
        </p:nvSpPr>
        <p:spPr/>
        <p:txBody>
          <a:bodyPr/>
          <a:lstStyle/>
          <a:p>
            <a:r>
              <a:rPr kumimoji="1" lang="ja-JP" altLang="en-US" dirty="0"/>
              <a:t>「クルマ社会」を見直す</a:t>
            </a:r>
          </a:p>
        </p:txBody>
      </p:sp>
    </p:spTree>
    <p:extLst>
      <p:ext uri="{BB962C8B-B14F-4D97-AF65-F5344CB8AC3E}">
        <p14:creationId xmlns:p14="http://schemas.microsoft.com/office/powerpoint/2010/main" val="3771204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1E3C4A-710F-4C25-8382-D281097214A6}"/>
              </a:ext>
            </a:extLst>
          </p:cNvPr>
          <p:cNvSpPr>
            <a:spLocks noGrp="1"/>
          </p:cNvSpPr>
          <p:nvPr>
            <p:ph type="title"/>
          </p:nvPr>
        </p:nvSpPr>
        <p:spPr/>
        <p:txBody>
          <a:bodyPr/>
          <a:lstStyle/>
          <a:p>
            <a:r>
              <a:rPr kumimoji="1" lang="ja-JP" altLang="en-US" dirty="0"/>
              <a:t>車社会をめぐる不都合な真実</a:t>
            </a:r>
          </a:p>
        </p:txBody>
      </p:sp>
      <p:sp>
        <p:nvSpPr>
          <p:cNvPr id="3" name="コンテンツ プレースホルダー 2">
            <a:extLst>
              <a:ext uri="{FF2B5EF4-FFF2-40B4-BE49-F238E27FC236}">
                <a16:creationId xmlns:a16="http://schemas.microsoft.com/office/drawing/2014/main" id="{E0824319-185E-428B-B7EA-00E987BD29AB}"/>
              </a:ext>
            </a:extLst>
          </p:cNvPr>
          <p:cNvSpPr>
            <a:spLocks noGrp="1"/>
          </p:cNvSpPr>
          <p:nvPr>
            <p:ph idx="1"/>
          </p:nvPr>
        </p:nvSpPr>
        <p:spPr>
          <a:xfrm>
            <a:off x="838200" y="1825624"/>
            <a:ext cx="10515600" cy="4871011"/>
          </a:xfrm>
        </p:spPr>
        <p:txBody>
          <a:bodyPr>
            <a:normAutofit/>
          </a:bodyPr>
          <a:lstStyle/>
          <a:p>
            <a:r>
              <a:rPr kumimoji="1" lang="ja-JP" altLang="en-US" dirty="0"/>
              <a:t>年間</a:t>
            </a:r>
            <a:r>
              <a:rPr kumimoji="1" lang="en-US" altLang="ja-JP" dirty="0">
                <a:solidFill>
                  <a:srgbClr val="C00000"/>
                </a:solidFill>
              </a:rPr>
              <a:t>125</a:t>
            </a:r>
            <a:r>
              <a:rPr kumimoji="1" lang="ja-JP" altLang="en-US" dirty="0">
                <a:solidFill>
                  <a:srgbClr val="C00000"/>
                </a:solidFill>
              </a:rPr>
              <a:t>万人の交通事故死者</a:t>
            </a:r>
            <a:r>
              <a:rPr kumimoji="1" lang="ja-JP" altLang="en-US" dirty="0"/>
              <a:t>（</a:t>
            </a:r>
            <a:r>
              <a:rPr kumimoji="1" lang="en-US" altLang="ja-JP" dirty="0"/>
              <a:t>2013</a:t>
            </a:r>
            <a:r>
              <a:rPr kumimoji="1" lang="ja-JP" altLang="en-US" dirty="0"/>
              <a:t>・</a:t>
            </a:r>
            <a:r>
              <a:rPr kumimoji="1" lang="en-US" altLang="ja-JP" dirty="0"/>
              <a:t>WHO</a:t>
            </a:r>
            <a:r>
              <a:rPr kumimoji="1" lang="ja-JP" altLang="en-US" dirty="0"/>
              <a:t>調べ）</a:t>
            </a:r>
            <a:endParaRPr kumimoji="1" lang="en-US" altLang="ja-JP" dirty="0"/>
          </a:p>
          <a:p>
            <a:pPr lvl="1"/>
            <a:r>
              <a:rPr kumimoji="1" lang="ja-JP" altLang="en-US" dirty="0"/>
              <a:t>戦争・紛争による死者数は</a:t>
            </a:r>
            <a:r>
              <a:rPr kumimoji="1" lang="en-US" altLang="ja-JP" dirty="0"/>
              <a:t>15.7</a:t>
            </a:r>
            <a:r>
              <a:rPr kumimoji="1" lang="ja-JP" altLang="en-US" dirty="0"/>
              <a:t>万人（</a:t>
            </a:r>
            <a:r>
              <a:rPr kumimoji="1" lang="en-US" altLang="ja-JP" dirty="0"/>
              <a:t>2016</a:t>
            </a:r>
            <a:r>
              <a:rPr kumimoji="1" lang="ja-JP" altLang="en-US" dirty="0"/>
              <a:t>・国際戦略研究所</a:t>
            </a:r>
            <a:r>
              <a:rPr kumimoji="1" lang="en-US" altLang="ja-JP" dirty="0"/>
              <a:t>(IISS)</a:t>
            </a:r>
            <a:r>
              <a:rPr kumimoji="1" lang="ja-JP" altLang="en-US" dirty="0"/>
              <a:t>調べ）</a:t>
            </a:r>
            <a:endParaRPr kumimoji="1" lang="en-US" altLang="ja-JP" dirty="0"/>
          </a:p>
          <a:p>
            <a:r>
              <a:rPr kumimoji="1" lang="ja-JP" altLang="en-US" dirty="0"/>
              <a:t>圧倒的な利便性と対比して、</a:t>
            </a:r>
            <a:r>
              <a:rPr kumimoji="1" lang="ja-JP" altLang="en-US" dirty="0">
                <a:solidFill>
                  <a:schemeClr val="accent1"/>
                </a:solidFill>
              </a:rPr>
              <a:t>見ないフリ</a:t>
            </a:r>
            <a:r>
              <a:rPr kumimoji="1" lang="ja-JP" altLang="en-US" dirty="0"/>
              <a:t>をしている</a:t>
            </a:r>
            <a:endParaRPr kumimoji="1" lang="en-US" altLang="ja-JP" dirty="0"/>
          </a:p>
          <a:p>
            <a:pPr lvl="1"/>
            <a:r>
              <a:rPr kumimoji="1" lang="ja-JP" altLang="en-US" dirty="0"/>
              <a:t>廃止論者（</a:t>
            </a:r>
            <a:r>
              <a:rPr kumimoji="1" lang="en-US" altLang="ja-JP" dirty="0"/>
              <a:t>ex.</a:t>
            </a:r>
            <a:r>
              <a:rPr kumimoji="1" lang="ja-JP" altLang="en-US" dirty="0"/>
              <a:t>ラルフ・ネーダー）には</a:t>
            </a:r>
            <a:r>
              <a:rPr kumimoji="1" lang="ja-JP" altLang="en-US" dirty="0">
                <a:solidFill>
                  <a:srgbClr val="C00000"/>
                </a:solidFill>
              </a:rPr>
              <a:t>「金目当て」</a:t>
            </a:r>
            <a:r>
              <a:rPr kumimoji="1" lang="ja-JP" altLang="en-US" dirty="0"/>
              <a:t>との批判も</a:t>
            </a:r>
            <a:endParaRPr kumimoji="1" lang="en-US" altLang="ja-JP" dirty="0"/>
          </a:p>
          <a:p>
            <a:pPr lvl="1"/>
            <a:r>
              <a:rPr kumimoji="1" lang="ja-JP" altLang="en-US" dirty="0"/>
              <a:t>先進国における最大の産業分野</a:t>
            </a:r>
            <a:endParaRPr kumimoji="1" lang="en-US" altLang="ja-JP" dirty="0"/>
          </a:p>
          <a:p>
            <a:pPr lvl="2"/>
            <a:r>
              <a:rPr kumimoji="1" lang="ja-JP" altLang="en-US" dirty="0"/>
              <a:t>国際的なロビー活動</a:t>
            </a:r>
            <a:endParaRPr kumimoji="1" lang="en-US" altLang="ja-JP" dirty="0"/>
          </a:p>
          <a:p>
            <a:pPr lvl="1"/>
            <a:r>
              <a:rPr kumimoji="1" lang="ja-JP" altLang="en-US" dirty="0">
                <a:solidFill>
                  <a:srgbClr val="C00000"/>
                </a:solidFill>
              </a:rPr>
              <a:t>「しかたないね」</a:t>
            </a:r>
            <a:r>
              <a:rPr kumimoji="1" lang="ja-JP" altLang="en-US" dirty="0"/>
              <a:t>で本当によいか</a:t>
            </a:r>
            <a:endParaRPr kumimoji="1" lang="en-US" altLang="ja-JP" dirty="0"/>
          </a:p>
          <a:p>
            <a:r>
              <a:rPr kumimoji="1" lang="ja-JP" altLang="en-US" dirty="0"/>
              <a:t>情報システム化する車</a:t>
            </a:r>
            <a:endParaRPr kumimoji="1" lang="en-US" altLang="ja-JP" dirty="0"/>
          </a:p>
          <a:p>
            <a:pPr lvl="1"/>
            <a:r>
              <a:rPr kumimoji="1" lang="ja-JP" altLang="en-US" dirty="0"/>
              <a:t>さまざまな</a:t>
            </a:r>
            <a:r>
              <a:rPr kumimoji="1" lang="ja-JP" altLang="en-US" dirty="0">
                <a:solidFill>
                  <a:schemeClr val="accent1"/>
                </a:solidFill>
              </a:rPr>
              <a:t>安全機能</a:t>
            </a:r>
            <a:r>
              <a:rPr kumimoji="1" lang="ja-JP" altLang="en-US" dirty="0"/>
              <a:t>で事故死は</a:t>
            </a:r>
            <a:r>
              <a:rPr lang="ja-JP" altLang="en-US" dirty="0"/>
              <a:t>確実に</a:t>
            </a:r>
            <a:r>
              <a:rPr kumimoji="1" lang="ja-JP" altLang="en-US" dirty="0"/>
              <a:t>減らせる</a:t>
            </a:r>
            <a:endParaRPr kumimoji="1" lang="en-US" altLang="ja-JP" dirty="0"/>
          </a:p>
          <a:p>
            <a:pPr lvl="1"/>
            <a:r>
              <a:rPr lang="ja-JP" altLang="en-US" dirty="0">
                <a:solidFill>
                  <a:schemeClr val="accent1"/>
                </a:solidFill>
              </a:rPr>
              <a:t>「自動運転」</a:t>
            </a:r>
            <a:r>
              <a:rPr lang="ja-JP" altLang="en-US" dirty="0"/>
              <a:t>も安全機能の</a:t>
            </a:r>
            <a:r>
              <a:rPr lang="en-US" altLang="ja-JP" dirty="0"/>
              <a:t>1</a:t>
            </a:r>
            <a:r>
              <a:rPr lang="ja-JP" altLang="en-US" dirty="0"/>
              <a:t>つと考える方がよい</a:t>
            </a:r>
            <a:endParaRPr lang="en-US" altLang="ja-JP" dirty="0"/>
          </a:p>
        </p:txBody>
      </p:sp>
    </p:spTree>
    <p:extLst>
      <p:ext uri="{BB962C8B-B14F-4D97-AF65-F5344CB8AC3E}">
        <p14:creationId xmlns:p14="http://schemas.microsoft.com/office/powerpoint/2010/main" val="2386341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1E3C4A-710F-4C25-8382-D281097214A6}"/>
              </a:ext>
            </a:extLst>
          </p:cNvPr>
          <p:cNvSpPr>
            <a:spLocks noGrp="1"/>
          </p:cNvSpPr>
          <p:nvPr>
            <p:ph type="title"/>
          </p:nvPr>
        </p:nvSpPr>
        <p:spPr/>
        <p:txBody>
          <a:bodyPr/>
          <a:lstStyle/>
          <a:p>
            <a:r>
              <a:rPr kumimoji="1" lang="ja-JP" altLang="en-US" dirty="0"/>
              <a:t>自動運転システムのレベル</a:t>
            </a:r>
          </a:p>
        </p:txBody>
      </p:sp>
      <p:pic>
        <p:nvPicPr>
          <p:cNvPr id="7" name="コンテンツ プレースホルダー 6">
            <a:extLst>
              <a:ext uri="{FF2B5EF4-FFF2-40B4-BE49-F238E27FC236}">
                <a16:creationId xmlns:a16="http://schemas.microsoft.com/office/drawing/2014/main" id="{CE490221-2DDB-4306-B7E9-0B383FF86C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3284" y="1220323"/>
            <a:ext cx="7725432" cy="5518166"/>
          </a:xfrm>
        </p:spPr>
      </p:pic>
    </p:spTree>
    <p:extLst>
      <p:ext uri="{BB962C8B-B14F-4D97-AF65-F5344CB8AC3E}">
        <p14:creationId xmlns:p14="http://schemas.microsoft.com/office/powerpoint/2010/main" val="303011233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3948</TotalTime>
  <Words>1239</Words>
  <Application>Microsoft Office PowerPoint</Application>
  <PresentationFormat>ワイド画面</PresentationFormat>
  <Paragraphs>175</Paragraphs>
  <Slides>22</Slides>
  <Notes>0</Notes>
  <HiddenSlides>0</HiddenSlides>
  <MMClips>2</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22</vt:i4>
      </vt:variant>
    </vt:vector>
  </HeadingPairs>
  <TitlesOfParts>
    <vt:vector size="32" baseType="lpstr">
      <vt:lpstr>游ゴシック</vt:lpstr>
      <vt:lpstr>游ゴシック Light</vt:lpstr>
      <vt:lpstr>Arial</vt:lpstr>
      <vt:lpstr>Calibri</vt:lpstr>
      <vt:lpstr>Calibri Light</vt:lpstr>
      <vt:lpstr>Trebuchet MS</vt:lpstr>
      <vt:lpstr>Wingdings 3</vt:lpstr>
      <vt:lpstr>Office テーマ</vt:lpstr>
      <vt:lpstr>ファセット</vt:lpstr>
      <vt:lpstr>レトロスペクト</vt:lpstr>
      <vt:lpstr>情報システム論 交通分野の情報システム</vt:lpstr>
      <vt:lpstr>交通分野の情報システム</vt:lpstr>
      <vt:lpstr>カーシェアリングシステム</vt:lpstr>
      <vt:lpstr>シェアリング経済の広がり</vt:lpstr>
      <vt:lpstr>タイムズカープラス（タイムズ24）</vt:lpstr>
      <vt:lpstr>運用の工夫と課題</vt:lpstr>
      <vt:lpstr>自動運転車</vt:lpstr>
      <vt:lpstr>車社会をめぐる不都合な真実</vt:lpstr>
      <vt:lpstr>自動運転システムのレベル</vt:lpstr>
      <vt:lpstr>自動運転システムの構成</vt:lpstr>
      <vt:lpstr>多様なターゲット</vt:lpstr>
      <vt:lpstr>多様なターゲット</vt:lpstr>
      <vt:lpstr>自動運転船舶</vt:lpstr>
      <vt:lpstr>自動運転船舶(Unmanned vessel)</vt:lpstr>
      <vt:lpstr>運動能力向上機</vt:lpstr>
      <vt:lpstr>運動能力向上機</vt:lpstr>
      <vt:lpstr>運動能力向上機の得失</vt:lpstr>
      <vt:lpstr>宇宙エレベーター</vt:lpstr>
      <vt:lpstr>「宇宙空間は過酷な死の世界」のウソ</vt:lpstr>
      <vt:lpstr>宇宙エレベーター</vt:lpstr>
      <vt:lpstr>宇宙エレベーター</vt:lpstr>
      <vt:lpstr>ディスカッション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情報システム論 教育分野の情報システム</dc:title>
  <dc:creator>山之口 洋</dc:creator>
  <cp:lastModifiedBy>洋 山之口</cp:lastModifiedBy>
  <cp:revision>216</cp:revision>
  <dcterms:created xsi:type="dcterms:W3CDTF">2018-04-14T06:33:55Z</dcterms:created>
  <dcterms:modified xsi:type="dcterms:W3CDTF">2020-07-01T03:13:27Z</dcterms:modified>
</cp:coreProperties>
</file>