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2.jpg" ContentType="image/jpg"/>
  <Override PartName="/ppt/media/image4.jpg" ContentType="image/jpg"/>
  <Override PartName="/ppt/media/image5.jpg" ContentType="image/jpg"/>
  <Override PartName="/ppt/media/image8.jpg" ContentType="image/jpg"/>
  <Override PartName="/ppt/media/image9.jpg" ContentType="image/jpg"/>
  <Override PartName="/ppt/media/image10.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28"/>
  </p:notesMasterIdLst>
  <p:sldIdLst>
    <p:sldId id="364" r:id="rId4"/>
    <p:sldId id="365" r:id="rId5"/>
    <p:sldId id="367" r:id="rId6"/>
    <p:sldId id="366" r:id="rId7"/>
    <p:sldId id="368" r:id="rId8"/>
    <p:sldId id="369" r:id="rId9"/>
    <p:sldId id="371" r:id="rId10"/>
    <p:sldId id="372" r:id="rId11"/>
    <p:sldId id="373" r:id="rId12"/>
    <p:sldId id="374" r:id="rId13"/>
    <p:sldId id="375" r:id="rId14"/>
    <p:sldId id="376" r:id="rId15"/>
    <p:sldId id="380" r:id="rId16"/>
    <p:sldId id="382" r:id="rId17"/>
    <p:sldId id="383" r:id="rId18"/>
    <p:sldId id="379" r:id="rId19"/>
    <p:sldId id="391" r:id="rId20"/>
    <p:sldId id="392" r:id="rId21"/>
    <p:sldId id="393" r:id="rId22"/>
    <p:sldId id="339" r:id="rId23"/>
    <p:sldId id="377" r:id="rId24"/>
    <p:sldId id="378" r:id="rId25"/>
    <p:sldId id="384" r:id="rId26"/>
    <p:sldId id="388"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0"/>
    <a:srgbClr val="C0F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25929" autoAdjust="0"/>
    <p:restoredTop sz="94660"/>
  </p:normalViewPr>
  <p:slideViewPr>
    <p:cSldViewPr snapToGrid="0">
      <p:cViewPr varScale="1">
        <p:scale>
          <a:sx n="114" d="100"/>
          <a:sy n="114" d="100"/>
        </p:scale>
        <p:origin x="114" y="1164"/>
      </p:cViewPr>
      <p:guideLst/>
    </p:cSldViewPr>
  </p:slideViewPr>
  <p:notesTextViewPr>
    <p:cViewPr>
      <p:scale>
        <a:sx n="1" d="1"/>
        <a:sy n="1" d="1"/>
      </p:scale>
      <p:origin x="0" y="0"/>
    </p:cViewPr>
  </p:notesTextViewPr>
  <p:sorterViewPr>
    <p:cViewPr varScale="1">
      <p:scale>
        <a:sx n="100" d="100"/>
        <a:sy n="100" d="100"/>
      </p:scale>
      <p:origin x="0" y="-12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37280-83FA-484E-9503-7FAF06B4DA3D}" type="doc">
      <dgm:prSet loTypeId="urn:microsoft.com/office/officeart/2005/8/layout/venn1" loCatId="relationship" qsTypeId="urn:microsoft.com/office/officeart/2005/8/quickstyle/simple1" qsCatId="simple" csTypeId="urn:microsoft.com/office/officeart/2005/8/colors/accent1_2" csCatId="accent1" phldr="1"/>
      <dgm:spPr/>
    </dgm:pt>
    <dgm:pt modelId="{D78F3301-A888-40F2-B563-9DF14B399008}">
      <dgm:prSet phldrT="[テキスト]" custT="1"/>
      <dgm:spPr/>
      <dgm:t>
        <a:bodyPr/>
        <a:lstStyle/>
        <a:p>
          <a:r>
            <a:rPr kumimoji="1" lang="ja-JP" altLang="en-US" sz="2000" dirty="0"/>
            <a:t>ロボット</a:t>
          </a:r>
        </a:p>
      </dgm:t>
    </dgm:pt>
    <dgm:pt modelId="{00EB6C82-DBBC-4C27-BD43-3BC19B514DE9}" type="parTrans" cxnId="{C63A5283-5533-4483-9838-15E840537893}">
      <dgm:prSet/>
      <dgm:spPr/>
      <dgm:t>
        <a:bodyPr/>
        <a:lstStyle/>
        <a:p>
          <a:endParaRPr kumimoji="1" lang="ja-JP" altLang="en-US" sz="1200"/>
        </a:p>
      </dgm:t>
    </dgm:pt>
    <dgm:pt modelId="{EC2EA181-AF60-44F0-9FFD-7D619ECFB371}" type="sibTrans" cxnId="{C63A5283-5533-4483-9838-15E840537893}">
      <dgm:prSet/>
      <dgm:spPr/>
      <dgm:t>
        <a:bodyPr/>
        <a:lstStyle/>
        <a:p>
          <a:endParaRPr kumimoji="1" lang="ja-JP" altLang="en-US" sz="1200"/>
        </a:p>
      </dgm:t>
    </dgm:pt>
    <dgm:pt modelId="{716DC8AC-0494-4CD4-9BBB-93F27DEFFCDE}">
      <dgm:prSet phldrT="[テキスト]" custT="1"/>
      <dgm:spPr/>
      <dgm:t>
        <a:bodyPr/>
        <a:lstStyle/>
        <a:p>
          <a:r>
            <a:rPr kumimoji="1" lang="ja-JP" altLang="en-US" sz="2000" dirty="0"/>
            <a:t>アンドロイド</a:t>
          </a:r>
        </a:p>
      </dgm:t>
    </dgm:pt>
    <dgm:pt modelId="{A75F6460-1DFA-431E-802A-62D7E9B9AE35}" type="parTrans" cxnId="{2796F950-9191-492F-BF58-9BBF4133EE10}">
      <dgm:prSet/>
      <dgm:spPr/>
      <dgm:t>
        <a:bodyPr/>
        <a:lstStyle/>
        <a:p>
          <a:endParaRPr kumimoji="1" lang="ja-JP" altLang="en-US" sz="1200"/>
        </a:p>
      </dgm:t>
    </dgm:pt>
    <dgm:pt modelId="{CCEA871A-6AEE-49F0-9EC9-F039B9C3C2D0}" type="sibTrans" cxnId="{2796F950-9191-492F-BF58-9BBF4133EE10}">
      <dgm:prSet/>
      <dgm:spPr/>
      <dgm:t>
        <a:bodyPr/>
        <a:lstStyle/>
        <a:p>
          <a:endParaRPr kumimoji="1" lang="ja-JP" altLang="en-US" sz="1200"/>
        </a:p>
      </dgm:t>
    </dgm:pt>
    <dgm:pt modelId="{8090C66D-59CE-439E-991C-65D1B6DE8167}">
      <dgm:prSet phldrT="[テキスト]" custT="1"/>
      <dgm:spPr/>
      <dgm:t>
        <a:bodyPr/>
        <a:lstStyle/>
        <a:p>
          <a:r>
            <a:rPr kumimoji="1" lang="ja-JP" altLang="en-US" sz="2000" dirty="0"/>
            <a:t>サイボーグ</a:t>
          </a:r>
        </a:p>
      </dgm:t>
    </dgm:pt>
    <dgm:pt modelId="{D56C6784-063D-48F7-8961-76424922859F}" type="parTrans" cxnId="{686857B0-3F5F-436A-985F-D7AC6C2B6494}">
      <dgm:prSet/>
      <dgm:spPr/>
      <dgm:t>
        <a:bodyPr/>
        <a:lstStyle/>
        <a:p>
          <a:endParaRPr kumimoji="1" lang="ja-JP" altLang="en-US" sz="1200"/>
        </a:p>
      </dgm:t>
    </dgm:pt>
    <dgm:pt modelId="{8B867438-A73F-46DE-B747-E596F0F2F3EE}" type="sibTrans" cxnId="{686857B0-3F5F-436A-985F-D7AC6C2B6494}">
      <dgm:prSet/>
      <dgm:spPr/>
      <dgm:t>
        <a:bodyPr/>
        <a:lstStyle/>
        <a:p>
          <a:endParaRPr kumimoji="1" lang="ja-JP" altLang="en-US" sz="1200"/>
        </a:p>
      </dgm:t>
    </dgm:pt>
    <dgm:pt modelId="{F891CCB4-4006-45CC-A536-7F4A813EC4FD}" type="pres">
      <dgm:prSet presAssocID="{6B537280-83FA-484E-9503-7FAF06B4DA3D}" presName="compositeShape" presStyleCnt="0">
        <dgm:presLayoutVars>
          <dgm:chMax val="7"/>
          <dgm:dir/>
          <dgm:resizeHandles val="exact"/>
        </dgm:presLayoutVars>
      </dgm:prSet>
      <dgm:spPr/>
    </dgm:pt>
    <dgm:pt modelId="{AFF52FD8-A57F-4AF5-8FC9-4A16CC558227}" type="pres">
      <dgm:prSet presAssocID="{D78F3301-A888-40F2-B563-9DF14B399008}" presName="circ1" presStyleLbl="vennNode1" presStyleIdx="0" presStyleCnt="3"/>
      <dgm:spPr/>
    </dgm:pt>
    <dgm:pt modelId="{D041C41D-EE52-49FA-97E8-07095E5ECF12}" type="pres">
      <dgm:prSet presAssocID="{D78F3301-A888-40F2-B563-9DF14B399008}" presName="circ1Tx" presStyleLbl="revTx" presStyleIdx="0" presStyleCnt="0">
        <dgm:presLayoutVars>
          <dgm:chMax val="0"/>
          <dgm:chPref val="0"/>
          <dgm:bulletEnabled val="1"/>
        </dgm:presLayoutVars>
      </dgm:prSet>
      <dgm:spPr/>
    </dgm:pt>
    <dgm:pt modelId="{3B226061-4594-4899-A909-B4144B8E7682}" type="pres">
      <dgm:prSet presAssocID="{716DC8AC-0494-4CD4-9BBB-93F27DEFFCDE}" presName="circ2" presStyleLbl="vennNode1" presStyleIdx="1" presStyleCnt="3"/>
      <dgm:spPr/>
    </dgm:pt>
    <dgm:pt modelId="{A497C19C-C5CC-470F-9386-ADE41DAECDC0}" type="pres">
      <dgm:prSet presAssocID="{716DC8AC-0494-4CD4-9BBB-93F27DEFFCDE}" presName="circ2Tx" presStyleLbl="revTx" presStyleIdx="0" presStyleCnt="0">
        <dgm:presLayoutVars>
          <dgm:chMax val="0"/>
          <dgm:chPref val="0"/>
          <dgm:bulletEnabled val="1"/>
        </dgm:presLayoutVars>
      </dgm:prSet>
      <dgm:spPr/>
    </dgm:pt>
    <dgm:pt modelId="{EC0E1EEB-76DE-4706-98D5-A661978677DE}" type="pres">
      <dgm:prSet presAssocID="{8090C66D-59CE-439E-991C-65D1B6DE8167}" presName="circ3" presStyleLbl="vennNode1" presStyleIdx="2" presStyleCnt="3"/>
      <dgm:spPr/>
    </dgm:pt>
    <dgm:pt modelId="{F8016E61-9197-4F9F-9868-5D070DA0EAAF}" type="pres">
      <dgm:prSet presAssocID="{8090C66D-59CE-439E-991C-65D1B6DE8167}" presName="circ3Tx" presStyleLbl="revTx" presStyleIdx="0" presStyleCnt="0">
        <dgm:presLayoutVars>
          <dgm:chMax val="0"/>
          <dgm:chPref val="0"/>
          <dgm:bulletEnabled val="1"/>
        </dgm:presLayoutVars>
      </dgm:prSet>
      <dgm:spPr/>
    </dgm:pt>
  </dgm:ptLst>
  <dgm:cxnLst>
    <dgm:cxn modelId="{4164CA0E-4F19-4637-960F-832301B2AC83}" type="presOf" srcId="{8090C66D-59CE-439E-991C-65D1B6DE8167}" destId="{F8016E61-9197-4F9F-9868-5D070DA0EAAF}" srcOrd="1" destOrd="0" presId="urn:microsoft.com/office/officeart/2005/8/layout/venn1"/>
    <dgm:cxn modelId="{6986D41B-C03A-4CA5-9798-DBF883435A74}" type="presOf" srcId="{D78F3301-A888-40F2-B563-9DF14B399008}" destId="{D041C41D-EE52-49FA-97E8-07095E5ECF12}" srcOrd="1" destOrd="0" presId="urn:microsoft.com/office/officeart/2005/8/layout/venn1"/>
    <dgm:cxn modelId="{37FDE04C-025E-409A-92D9-34701E16BA7D}" type="presOf" srcId="{716DC8AC-0494-4CD4-9BBB-93F27DEFFCDE}" destId="{3B226061-4594-4899-A909-B4144B8E7682}" srcOrd="0" destOrd="0" presId="urn:microsoft.com/office/officeart/2005/8/layout/venn1"/>
    <dgm:cxn modelId="{52DB556F-8512-4052-83A8-05CCADB8E9CE}" type="presOf" srcId="{D78F3301-A888-40F2-B563-9DF14B399008}" destId="{AFF52FD8-A57F-4AF5-8FC9-4A16CC558227}" srcOrd="0" destOrd="0" presId="urn:microsoft.com/office/officeart/2005/8/layout/venn1"/>
    <dgm:cxn modelId="{6ED7E970-E629-40CA-8CC3-AE3CF9416470}" type="presOf" srcId="{8090C66D-59CE-439E-991C-65D1B6DE8167}" destId="{EC0E1EEB-76DE-4706-98D5-A661978677DE}" srcOrd="0" destOrd="0" presId="urn:microsoft.com/office/officeart/2005/8/layout/venn1"/>
    <dgm:cxn modelId="{2796F950-9191-492F-BF58-9BBF4133EE10}" srcId="{6B537280-83FA-484E-9503-7FAF06B4DA3D}" destId="{716DC8AC-0494-4CD4-9BBB-93F27DEFFCDE}" srcOrd="1" destOrd="0" parTransId="{A75F6460-1DFA-431E-802A-62D7E9B9AE35}" sibTransId="{CCEA871A-6AEE-49F0-9EC9-F039B9C3C2D0}"/>
    <dgm:cxn modelId="{C63A5283-5533-4483-9838-15E840537893}" srcId="{6B537280-83FA-484E-9503-7FAF06B4DA3D}" destId="{D78F3301-A888-40F2-B563-9DF14B399008}" srcOrd="0" destOrd="0" parTransId="{00EB6C82-DBBC-4C27-BD43-3BC19B514DE9}" sibTransId="{EC2EA181-AF60-44F0-9FFD-7D619ECFB371}"/>
    <dgm:cxn modelId="{686857B0-3F5F-436A-985F-D7AC6C2B6494}" srcId="{6B537280-83FA-484E-9503-7FAF06B4DA3D}" destId="{8090C66D-59CE-439E-991C-65D1B6DE8167}" srcOrd="2" destOrd="0" parTransId="{D56C6784-063D-48F7-8961-76424922859F}" sibTransId="{8B867438-A73F-46DE-B747-E596F0F2F3EE}"/>
    <dgm:cxn modelId="{FD3BCBB7-DB32-4726-BC01-C25D055D51DD}" type="presOf" srcId="{716DC8AC-0494-4CD4-9BBB-93F27DEFFCDE}" destId="{A497C19C-C5CC-470F-9386-ADE41DAECDC0}" srcOrd="1" destOrd="0" presId="urn:microsoft.com/office/officeart/2005/8/layout/venn1"/>
    <dgm:cxn modelId="{3B2CBBC3-6AB7-4929-AB6F-784CE99DFCFC}" type="presOf" srcId="{6B537280-83FA-484E-9503-7FAF06B4DA3D}" destId="{F891CCB4-4006-45CC-A536-7F4A813EC4FD}" srcOrd="0" destOrd="0" presId="urn:microsoft.com/office/officeart/2005/8/layout/venn1"/>
    <dgm:cxn modelId="{14E4A413-0CA6-4CAE-851B-46662F8F4EDD}" type="presParOf" srcId="{F891CCB4-4006-45CC-A536-7F4A813EC4FD}" destId="{AFF52FD8-A57F-4AF5-8FC9-4A16CC558227}" srcOrd="0" destOrd="0" presId="urn:microsoft.com/office/officeart/2005/8/layout/venn1"/>
    <dgm:cxn modelId="{EBDADE12-6325-434C-9E28-23942FE8F280}" type="presParOf" srcId="{F891CCB4-4006-45CC-A536-7F4A813EC4FD}" destId="{D041C41D-EE52-49FA-97E8-07095E5ECF12}" srcOrd="1" destOrd="0" presId="urn:microsoft.com/office/officeart/2005/8/layout/venn1"/>
    <dgm:cxn modelId="{700A0115-A476-4751-B15D-E42DA9329432}" type="presParOf" srcId="{F891CCB4-4006-45CC-A536-7F4A813EC4FD}" destId="{3B226061-4594-4899-A909-B4144B8E7682}" srcOrd="2" destOrd="0" presId="urn:microsoft.com/office/officeart/2005/8/layout/venn1"/>
    <dgm:cxn modelId="{752C1D13-821B-49E2-BA90-1B6F2054D6DC}" type="presParOf" srcId="{F891CCB4-4006-45CC-A536-7F4A813EC4FD}" destId="{A497C19C-C5CC-470F-9386-ADE41DAECDC0}" srcOrd="3" destOrd="0" presId="urn:microsoft.com/office/officeart/2005/8/layout/venn1"/>
    <dgm:cxn modelId="{B9CC2C19-41EE-440B-BCF2-00F060384237}" type="presParOf" srcId="{F891CCB4-4006-45CC-A536-7F4A813EC4FD}" destId="{EC0E1EEB-76DE-4706-98D5-A661978677DE}" srcOrd="4" destOrd="0" presId="urn:microsoft.com/office/officeart/2005/8/layout/venn1"/>
    <dgm:cxn modelId="{C5D02577-7914-434B-A6EC-FA2A0B160657}" type="presParOf" srcId="{F891CCB4-4006-45CC-A536-7F4A813EC4FD}" destId="{F8016E61-9197-4F9F-9868-5D070DA0EAA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52FD8-A57F-4AF5-8FC9-4A16CC558227}">
      <dsp:nvSpPr>
        <dsp:cNvPr id="0" name=""/>
        <dsp:cNvSpPr/>
      </dsp:nvSpPr>
      <dsp:spPr>
        <a:xfrm>
          <a:off x="2001022" y="54906"/>
          <a:ext cx="2635492" cy="263549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ロボット</a:t>
          </a:r>
        </a:p>
      </dsp:txBody>
      <dsp:txXfrm>
        <a:off x="2352421" y="516117"/>
        <a:ext cx="1932694" cy="1185971"/>
      </dsp:txXfrm>
    </dsp:sp>
    <dsp:sp modelId="{3B226061-4594-4899-A909-B4144B8E7682}">
      <dsp:nvSpPr>
        <dsp:cNvPr id="0" name=""/>
        <dsp:cNvSpPr/>
      </dsp:nvSpPr>
      <dsp:spPr>
        <a:xfrm>
          <a:off x="2951995" y="1702089"/>
          <a:ext cx="2635492" cy="263549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アンドロイド</a:t>
          </a:r>
        </a:p>
      </dsp:txBody>
      <dsp:txXfrm>
        <a:off x="3758017" y="2382924"/>
        <a:ext cx="1581295" cy="1449521"/>
      </dsp:txXfrm>
    </dsp:sp>
    <dsp:sp modelId="{EC0E1EEB-76DE-4706-98D5-A661978677DE}">
      <dsp:nvSpPr>
        <dsp:cNvPr id="0" name=""/>
        <dsp:cNvSpPr/>
      </dsp:nvSpPr>
      <dsp:spPr>
        <a:xfrm>
          <a:off x="1050048" y="1702089"/>
          <a:ext cx="2635492" cy="263549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サイボーグ</a:t>
          </a:r>
        </a:p>
      </dsp:txBody>
      <dsp:txXfrm>
        <a:off x="1298224" y="2382924"/>
        <a:ext cx="1581295" cy="144952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89F61-D0A2-4501-8E06-779A17F018FE}" type="datetimeFigureOut">
              <a:rPr kumimoji="1" lang="ja-JP" altLang="en-US" smtClean="0"/>
              <a:t>2021/5/14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8C5EB-BFC8-4C84-B9EE-10E1A8C971DD}" type="slidenum">
              <a:rPr kumimoji="1" lang="ja-JP" altLang="en-US" smtClean="0"/>
              <a:t>‹#›</a:t>
            </a:fld>
            <a:endParaRPr kumimoji="1" lang="ja-JP" altLang="en-US"/>
          </a:p>
        </p:txBody>
      </p:sp>
    </p:spTree>
    <p:extLst>
      <p:ext uri="{BB962C8B-B14F-4D97-AF65-F5344CB8AC3E}">
        <p14:creationId xmlns:p14="http://schemas.microsoft.com/office/powerpoint/2010/main" val="15403113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30C7DA-F959-46F9-A332-0EB944D308D7}" type="slidenum">
              <a:rPr kumimoji="1" lang="ja-JP" altLang="en-US" smtClean="0"/>
              <a:pPr/>
              <a:t>19</a:t>
            </a:fld>
            <a:endParaRPr kumimoji="1" lang="ja-JP" altLang="en-US"/>
          </a:p>
        </p:txBody>
      </p:sp>
    </p:spTree>
    <p:extLst>
      <p:ext uri="{BB962C8B-B14F-4D97-AF65-F5344CB8AC3E}">
        <p14:creationId xmlns:p14="http://schemas.microsoft.com/office/powerpoint/2010/main" val="127498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30C7DA-F959-46F9-A332-0EB944D308D7}" type="slidenum">
              <a:rPr kumimoji="1" lang="ja-JP" altLang="en-US" smtClean="0"/>
              <a:pPr/>
              <a:t>20</a:t>
            </a:fld>
            <a:endParaRPr kumimoji="1" lang="ja-JP" altLang="en-US"/>
          </a:p>
        </p:txBody>
      </p:sp>
    </p:spTree>
    <p:extLst>
      <p:ext uri="{BB962C8B-B14F-4D97-AF65-F5344CB8AC3E}">
        <p14:creationId xmlns:p14="http://schemas.microsoft.com/office/powerpoint/2010/main" val="162834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C56925-56C2-43AB-A721-9AA7026927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53A0EB2-17DB-436D-811C-2841F4C2E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FACC2A8-8F0E-45A6-962F-5DD6CF5CD5B7}"/>
              </a:ext>
            </a:extLst>
          </p:cNvPr>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フッター プレースホルダー 4">
            <a:extLst>
              <a:ext uri="{FF2B5EF4-FFF2-40B4-BE49-F238E27FC236}">
                <a16:creationId xmlns:a16="http://schemas.microsoft.com/office/drawing/2014/main" id="{237F1016-7BC5-4E84-A66F-490D63A66F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36E452-AA05-415A-8393-E83B31C94A7F}"/>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51139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860679-94AD-4613-90FF-641F2030017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BEEE05-946D-4781-BFE7-994BD2E8A5D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3D72A8-12E2-4885-BAC4-737398E98949}"/>
              </a:ext>
            </a:extLst>
          </p:cNvPr>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フッター プレースホルダー 4">
            <a:extLst>
              <a:ext uri="{FF2B5EF4-FFF2-40B4-BE49-F238E27FC236}">
                <a16:creationId xmlns:a16="http://schemas.microsoft.com/office/drawing/2014/main" id="{FD8EE71D-84B0-499D-A705-22007636DF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49C91A-4EB5-4B34-A012-792DC48B2C2D}"/>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51636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5D7B8A-40A6-4DF6-8079-180DB1107A3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50A3CCF-3B6B-4B79-93FB-4E8487B341E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C03122-EBD8-4612-AC52-C0FD211FF850}"/>
              </a:ext>
            </a:extLst>
          </p:cNvPr>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フッター プレースホルダー 4">
            <a:extLst>
              <a:ext uri="{FF2B5EF4-FFF2-40B4-BE49-F238E27FC236}">
                <a16:creationId xmlns:a16="http://schemas.microsoft.com/office/drawing/2014/main" id="{04962887-E1D4-4041-AC0A-5B377EB098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1EB070-DE5C-4F95-AE4E-DD69D0BC257C}"/>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22202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676494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587219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846927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310583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033618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825635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397213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57096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49D849-5E2D-4068-9231-B434F975E41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00E6E6-DFFC-4488-B5B3-C71CDF94D1A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3577F5-00FD-47C7-B38C-F60202BEE708}"/>
              </a:ext>
            </a:extLst>
          </p:cNvPr>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フッター プレースホルダー 4">
            <a:extLst>
              <a:ext uri="{FF2B5EF4-FFF2-40B4-BE49-F238E27FC236}">
                <a16:creationId xmlns:a16="http://schemas.microsoft.com/office/drawing/2014/main" id="{84265B49-7423-4674-A2FB-5918EC20AB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D7734C-CEF0-484A-884A-D2421B2277D1}"/>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24681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975957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455422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027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509578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7472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363548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04067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047441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253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34449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8B159-10AA-453F-9267-5B10ED5CEC6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CB762B3-4E25-4BA3-A674-8898C4B5B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DDC068-2097-4B15-93C1-B25D2D3209BD}"/>
              </a:ext>
            </a:extLst>
          </p:cNvPr>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フッター プレースホルダー 4">
            <a:extLst>
              <a:ext uri="{FF2B5EF4-FFF2-40B4-BE49-F238E27FC236}">
                <a16:creationId xmlns:a16="http://schemas.microsoft.com/office/drawing/2014/main" id="{3A32E7BF-864D-4170-8F46-C10B92F702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0C99F4-15CB-4935-AA1C-E2635179AAD5}"/>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046136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569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4116947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351221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440847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6410550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B3034C-203C-41AC-BE08-3F1BFCBE8D28}"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793909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877834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389868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16568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40F0B5-F167-48F1-B609-D0685267B8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09482F-0614-48B5-B015-24B2694F464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96EB173-14BE-4602-A3D9-4D7FDE2C956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88CB5D-4360-4CBB-940D-766E72D2E8BF}"/>
              </a:ext>
            </a:extLst>
          </p:cNvPr>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6" name="フッター プレースホルダー 5">
            <a:extLst>
              <a:ext uri="{FF2B5EF4-FFF2-40B4-BE49-F238E27FC236}">
                <a16:creationId xmlns:a16="http://schemas.microsoft.com/office/drawing/2014/main" id="{95B88BCA-CB00-4EB4-90BE-31D9EA4FB3A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FBD41B5-1BB3-45C5-AFAF-80ACFB819082}"/>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48161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912B55-A272-4597-AF5F-123DD645C6E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C63EC8-C04F-42C5-BE04-5B295E3E7A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79C243D-3524-4039-AA35-4ACA05F5C93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2A873B9-48D9-4A0C-83E0-0CDF613990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FD22D66-1FDD-4F9E-97B4-635F2032B93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F5094ED-F7DE-4C1F-9C00-DC16B252A740}"/>
              </a:ext>
            </a:extLst>
          </p:cNvPr>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8" name="フッター プレースホルダー 7">
            <a:extLst>
              <a:ext uri="{FF2B5EF4-FFF2-40B4-BE49-F238E27FC236}">
                <a16:creationId xmlns:a16="http://schemas.microsoft.com/office/drawing/2014/main" id="{DB287E91-4694-411E-A95B-4893F4E1545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5DC41AC-D3F9-4FE7-A75A-3AC05DAAE6B6}"/>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07661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9C67CF-38B4-47B3-935E-B093E10A8E9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9956C57-F15D-4A22-83E2-00A1F1EF9073}"/>
              </a:ext>
            </a:extLst>
          </p:cNvPr>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4" name="フッター プレースホルダー 3">
            <a:extLst>
              <a:ext uri="{FF2B5EF4-FFF2-40B4-BE49-F238E27FC236}">
                <a16:creationId xmlns:a16="http://schemas.microsoft.com/office/drawing/2014/main" id="{76573D0F-B8B2-4660-937A-2F533381E48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4BDCD9D-CD7E-4D43-8C62-F41CCD787961}"/>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56144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DE5B96D-551D-4934-B6ED-50A81FAD7640}"/>
              </a:ext>
            </a:extLst>
          </p:cNvPr>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3" name="フッター プレースホルダー 2">
            <a:extLst>
              <a:ext uri="{FF2B5EF4-FFF2-40B4-BE49-F238E27FC236}">
                <a16:creationId xmlns:a16="http://schemas.microsoft.com/office/drawing/2014/main" id="{C81EF501-0F6F-4021-8F8D-74CAA785775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D359C49-E841-4865-BDEB-71CA8F709CB3}"/>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4685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076FEB-CD92-41B1-8932-4689ABA8F40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7F5FF5-D28D-4EC6-88DE-2DC3D6E526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BF017A-A3DB-4219-84C9-A1DAC4364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9B495B-F2E0-4DC7-92E6-E7F4CF8B3182}"/>
              </a:ext>
            </a:extLst>
          </p:cNvPr>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6" name="フッター プレースホルダー 5">
            <a:extLst>
              <a:ext uri="{FF2B5EF4-FFF2-40B4-BE49-F238E27FC236}">
                <a16:creationId xmlns:a16="http://schemas.microsoft.com/office/drawing/2014/main" id="{A3815AAB-B20A-4492-83D3-7D71EC589B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7D21C0E-98A7-4AC1-A228-9EFA8F6FB314}"/>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8825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D94169-A503-4484-9A09-40FC442F1E1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9D79A8F-1BB4-4601-992B-C3779F439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022C437-B7F2-40C1-9030-FB31F3C79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5FC1415-BA4A-422D-9574-BAFD3A7EFBFD}"/>
              </a:ext>
            </a:extLst>
          </p:cNvPr>
          <p:cNvSpPr>
            <a:spLocks noGrp="1"/>
          </p:cNvSpPr>
          <p:nvPr>
            <p:ph type="dt" sz="half" idx="10"/>
          </p:nvPr>
        </p:nvSpPr>
        <p:spPr/>
        <p:txBody>
          <a:bodyPr/>
          <a:lstStyle/>
          <a:p>
            <a:fld id="{E2B3034C-203C-41AC-BE08-3F1BFCBE8D28}" type="datetimeFigureOut">
              <a:rPr kumimoji="1" lang="ja-JP" altLang="en-US" smtClean="0"/>
              <a:t>2021/5/14</a:t>
            </a:fld>
            <a:endParaRPr kumimoji="1" lang="ja-JP" altLang="en-US"/>
          </a:p>
        </p:txBody>
      </p:sp>
      <p:sp>
        <p:nvSpPr>
          <p:cNvPr id="6" name="フッター プレースホルダー 5">
            <a:extLst>
              <a:ext uri="{FF2B5EF4-FFF2-40B4-BE49-F238E27FC236}">
                <a16:creationId xmlns:a16="http://schemas.microsoft.com/office/drawing/2014/main" id="{D41F4A75-DA1F-4CFE-86DB-E73A985CA4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51EA75E-4228-43D1-AC4E-C7B33B54F092}"/>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35678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15C948B-C233-4CB5-A447-EA1EF2AAA4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6C5D7F-6DBF-43EF-AE87-D84F9F6291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D5602E-8978-4A5A-8B61-88844A5BB9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3034C-203C-41AC-BE08-3F1BFCBE8D28}" type="datetimeFigureOut">
              <a:rPr kumimoji="1" lang="ja-JP" altLang="en-US" smtClean="0"/>
              <a:t>2021/5/14</a:t>
            </a:fld>
            <a:endParaRPr kumimoji="1" lang="ja-JP" altLang="en-US"/>
          </a:p>
        </p:txBody>
      </p:sp>
      <p:sp>
        <p:nvSpPr>
          <p:cNvPr id="5" name="フッター プレースホルダー 4">
            <a:extLst>
              <a:ext uri="{FF2B5EF4-FFF2-40B4-BE49-F238E27FC236}">
                <a16:creationId xmlns:a16="http://schemas.microsoft.com/office/drawing/2014/main" id="{EE73F620-C818-48B6-B113-FDCFF77FC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0CBB303-55FE-43C7-A8AB-EAF7E0116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52642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011922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2B3034C-203C-41AC-BE08-3F1BFCBE8D28}" type="datetimeFigureOut">
              <a:rPr kumimoji="1" lang="ja-JP" altLang="en-US" smtClean="0"/>
              <a:t>2021/5/14</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9B91BA3-8DF2-4915-8486-0BA2F24674F7}"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3680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s5BfD-YzUEg"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wlkCQXHEgjA?feature=oembed" TargetMode="External"/><Relationship Id="rId1" Type="http://schemas.openxmlformats.org/officeDocument/2006/relationships/video" Target="https://www.youtube.com/embed/rVlhMGQgDkY"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jp.wsj.com/var/plain_site/storage/images/media/images/irobot-photo-1.jpg/3296513-1-jpn-JP/iRobot-Photo-1.jpg.jpg"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i.investopedia.com/content/daily_blog/the_brand_new_drone_/drone.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media-cache-ak0.pinimg.com/originals/9e/55/88/9e5588f229bc1307503f4704b5621cad.jpg"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8" Type="http://schemas.openxmlformats.org/officeDocument/2006/relationships/hyperlink" Target="http://www.youtube.com/watch?v=6kKWnQ_LVbs" TargetMode="External"/><Relationship Id="rId3" Type="http://schemas.openxmlformats.org/officeDocument/2006/relationships/diagramLayout" Target="../diagrams/layout1.xml"/><Relationship Id="rId7" Type="http://schemas.openxmlformats.org/officeDocument/2006/relationships/image" Target="../media/image12.w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4.gif"/><Relationship Id="rId5" Type="http://schemas.openxmlformats.org/officeDocument/2006/relationships/diagramColors" Target="../diagrams/colors1.xml"/><Relationship Id="rId10" Type="http://schemas.openxmlformats.org/officeDocument/2006/relationships/image" Target="../media/image13.wmf"/><Relationship Id="rId4" Type="http://schemas.openxmlformats.org/officeDocument/2006/relationships/diagramQuickStyle" Target="../diagrams/quickStyle1.xml"/><Relationship Id="rId9" Type="http://schemas.openxmlformats.org/officeDocument/2006/relationships/hyperlink" Target="http://www.youtube.com/watch?v=UUxxYVbDxw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c8N72t7aSc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BLADERUNNER%20FINAL-8.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AGuurLH_JCU"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youtube.com/watch?v=ABMZZtvo9V8" TargetMode="Externa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1.bp.blogspot.com/-QHzXXDQcXpg/VSNG8kci9xI/AAAAAAAAA68/HRV__IbDPUA/s1600/%E3%83%89%E3%82%A4%E3%83%84%E3%81%AE%E3%83%9F%E3%83%A5%E3%83%B3%E3%83%98%E3%83%B3%E5%B7%A5%E7%A7%91%E5%A4%A7%E5%AD%A6DNA%E3%83%8A%E3%83%8E%E3%83%AD%E3%83%9C%E3%83%83%E3%83%881.bmp"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ttdata.com/jp/ja/insights/trend_keyword/img/2015020501/fig_diagram01.jp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1E9FE-FAB3-422D-86D6-04F6FA358033}"/>
              </a:ext>
            </a:extLst>
          </p:cNvPr>
          <p:cNvSpPr>
            <a:spLocks noGrp="1"/>
          </p:cNvSpPr>
          <p:nvPr>
            <p:ph type="ctrTitle"/>
          </p:nvPr>
        </p:nvSpPr>
        <p:spPr>
          <a:xfrm>
            <a:off x="914400" y="1122363"/>
            <a:ext cx="10184130" cy="2387600"/>
          </a:xfrm>
        </p:spPr>
        <p:txBody>
          <a:bodyPr/>
          <a:lstStyle/>
          <a:p>
            <a:r>
              <a:rPr kumimoji="1" lang="ja-JP" altLang="en-US" sz="4000" dirty="0"/>
              <a:t>情報システム論</a:t>
            </a:r>
            <a:br>
              <a:rPr kumimoji="1" lang="en-US" altLang="ja-JP" dirty="0"/>
            </a:br>
            <a:r>
              <a:rPr lang="ja-JP" altLang="en-US" dirty="0"/>
              <a:t>ロボット分野の情報システム</a:t>
            </a:r>
            <a:endParaRPr kumimoji="1" lang="ja-JP" altLang="en-US" dirty="0"/>
          </a:p>
        </p:txBody>
      </p:sp>
      <p:sp>
        <p:nvSpPr>
          <p:cNvPr id="3" name="字幕 2">
            <a:extLst>
              <a:ext uri="{FF2B5EF4-FFF2-40B4-BE49-F238E27FC236}">
                <a16:creationId xmlns:a16="http://schemas.microsoft.com/office/drawing/2014/main" id="{0C4D9556-B04E-4AFF-AC65-C6EF6A1569EA}"/>
              </a:ext>
            </a:extLst>
          </p:cNvPr>
          <p:cNvSpPr>
            <a:spLocks noGrp="1"/>
          </p:cNvSpPr>
          <p:nvPr>
            <p:ph type="subTitle" idx="1"/>
          </p:nvPr>
        </p:nvSpPr>
        <p:spPr/>
        <p:txBody>
          <a:bodyPr/>
          <a:lstStyle/>
          <a:p>
            <a:r>
              <a:rPr lang="ja-JP" altLang="en-US" dirty="0"/>
              <a:t>明治大学　山之口洋（野口喜洋）</a:t>
            </a:r>
          </a:p>
        </p:txBody>
      </p:sp>
    </p:spTree>
    <p:extLst>
      <p:ext uri="{BB962C8B-B14F-4D97-AF65-F5344CB8AC3E}">
        <p14:creationId xmlns:p14="http://schemas.microsoft.com/office/powerpoint/2010/main" val="768983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5C30E2-F373-4941-95C1-B8F142BBF98B}"/>
              </a:ext>
            </a:extLst>
          </p:cNvPr>
          <p:cNvSpPr>
            <a:spLocks noGrp="1"/>
          </p:cNvSpPr>
          <p:nvPr>
            <p:ph type="title"/>
          </p:nvPr>
        </p:nvSpPr>
        <p:spPr/>
        <p:txBody>
          <a:bodyPr/>
          <a:lstStyle/>
          <a:p>
            <a:r>
              <a:rPr kumimoji="1" lang="ja-JP" altLang="en-US" dirty="0"/>
              <a:t>ロボットの種類</a:t>
            </a:r>
          </a:p>
        </p:txBody>
      </p:sp>
      <p:sp>
        <p:nvSpPr>
          <p:cNvPr id="3" name="コンテンツ プレースホルダー 2">
            <a:extLst>
              <a:ext uri="{FF2B5EF4-FFF2-40B4-BE49-F238E27FC236}">
                <a16:creationId xmlns:a16="http://schemas.microsoft.com/office/drawing/2014/main" id="{DA8528F5-A46A-4848-B20F-E08F1B481D3A}"/>
              </a:ext>
            </a:extLst>
          </p:cNvPr>
          <p:cNvSpPr>
            <a:spLocks noGrp="1"/>
          </p:cNvSpPr>
          <p:nvPr>
            <p:ph idx="1"/>
          </p:nvPr>
        </p:nvSpPr>
        <p:spPr>
          <a:xfrm>
            <a:off x="838200" y="1825624"/>
            <a:ext cx="10515600" cy="4739767"/>
          </a:xfrm>
        </p:spPr>
        <p:txBody>
          <a:bodyPr>
            <a:normAutofit fontScale="92500" lnSpcReduction="20000"/>
          </a:bodyPr>
          <a:lstStyle/>
          <a:p>
            <a:r>
              <a:rPr lang="ja-JP" altLang="en-US" dirty="0"/>
              <a:t>産業ロボット</a:t>
            </a:r>
          </a:p>
          <a:p>
            <a:r>
              <a:rPr lang="ja-JP" altLang="en-US" dirty="0"/>
              <a:t>作業代行ロボット</a:t>
            </a:r>
            <a:endParaRPr lang="en-US" altLang="ja-JP" dirty="0"/>
          </a:p>
          <a:p>
            <a:pPr lvl="1"/>
            <a:r>
              <a:rPr lang="ja-JP" altLang="en-US" dirty="0"/>
              <a:t>掃除、ドローンなど</a:t>
            </a:r>
            <a:endParaRPr lang="en-US" altLang="ja-JP" dirty="0"/>
          </a:p>
          <a:p>
            <a:r>
              <a:rPr lang="ja-JP" altLang="en-US" dirty="0"/>
              <a:t> ペットロボット</a:t>
            </a:r>
          </a:p>
          <a:p>
            <a:r>
              <a:rPr lang="ja-JP" altLang="en-US" dirty="0"/>
              <a:t>人型／動物型ロボット</a:t>
            </a:r>
          </a:p>
          <a:p>
            <a:pPr lvl="1"/>
            <a:r>
              <a:rPr lang="ja-JP" altLang="en-US" dirty="0"/>
              <a:t>人の体を実現（</a:t>
            </a:r>
            <a:r>
              <a:rPr lang="en-US" altLang="ja-JP" dirty="0"/>
              <a:t>2</a:t>
            </a:r>
            <a:r>
              <a:rPr lang="ja-JP" altLang="en-US" dirty="0"/>
              <a:t>足歩行など）、知能を実現（</a:t>
            </a:r>
            <a:r>
              <a:rPr lang="en-US" altLang="ja-JP" dirty="0"/>
              <a:t>Pepper</a:t>
            </a:r>
            <a:r>
              <a:rPr lang="ja-JP" altLang="en-US" dirty="0"/>
              <a:t>など）</a:t>
            </a:r>
          </a:p>
          <a:p>
            <a:r>
              <a:rPr lang="ja-JP" altLang="en-US" dirty="0"/>
              <a:t>ソフトウェア・ロボット</a:t>
            </a:r>
          </a:p>
          <a:p>
            <a:pPr lvl="1"/>
            <a:r>
              <a:rPr lang="en-US" altLang="ja-JP" dirty="0"/>
              <a:t>AI</a:t>
            </a:r>
            <a:r>
              <a:rPr lang="ja-JP" altLang="en-US" dirty="0"/>
              <a:t>アシスタント</a:t>
            </a:r>
            <a:endParaRPr lang="en-US" altLang="ja-JP" dirty="0"/>
          </a:p>
          <a:p>
            <a:pPr lvl="2"/>
            <a:r>
              <a:rPr lang="ja-JP" altLang="en-US" dirty="0"/>
              <a:t>人間と「会話」して質問応答やコマンド実行などを行なう</a:t>
            </a:r>
          </a:p>
          <a:p>
            <a:pPr lvl="1"/>
            <a:r>
              <a:rPr lang="ja-JP" altLang="en-US" dirty="0"/>
              <a:t>検索ロボット（クローラー）</a:t>
            </a:r>
          </a:p>
          <a:p>
            <a:r>
              <a:rPr lang="ja-JP" altLang="en-US" dirty="0"/>
              <a:t>人体融合型ロボット</a:t>
            </a:r>
            <a:endParaRPr lang="en-US" altLang="ja-JP" dirty="0"/>
          </a:p>
          <a:p>
            <a:pPr lvl="1"/>
            <a:r>
              <a:rPr lang="ja-JP" altLang="en-US" dirty="0"/>
              <a:t>ウェアラブル</a:t>
            </a:r>
            <a:endParaRPr lang="en-US" altLang="ja-JP" dirty="0"/>
          </a:p>
          <a:p>
            <a:pPr lvl="1"/>
            <a:r>
              <a:rPr lang="ja-JP" altLang="en-US" dirty="0"/>
              <a:t>ナノボット</a:t>
            </a:r>
          </a:p>
          <a:p>
            <a:endParaRPr kumimoji="1" lang="ja-JP" altLang="en-US" dirty="0"/>
          </a:p>
        </p:txBody>
      </p:sp>
    </p:spTree>
    <p:extLst>
      <p:ext uri="{BB962C8B-B14F-4D97-AF65-F5344CB8AC3E}">
        <p14:creationId xmlns:p14="http://schemas.microsoft.com/office/powerpoint/2010/main" val="175965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4B5CBF-6894-4DAB-9786-E9635A09E780}"/>
              </a:ext>
            </a:extLst>
          </p:cNvPr>
          <p:cNvSpPr>
            <a:spLocks noGrp="1"/>
          </p:cNvSpPr>
          <p:nvPr>
            <p:ph type="title"/>
          </p:nvPr>
        </p:nvSpPr>
        <p:spPr/>
        <p:txBody>
          <a:bodyPr/>
          <a:lstStyle/>
          <a:p>
            <a:r>
              <a:rPr lang="ja-JP" altLang="en-US" dirty="0"/>
              <a:t>産業ロボット</a:t>
            </a:r>
            <a:endParaRPr kumimoji="1" lang="ja-JP" altLang="en-US" dirty="0"/>
          </a:p>
        </p:txBody>
      </p:sp>
      <p:pic>
        <p:nvPicPr>
          <p:cNvPr id="5" name="オンライン メディア 4">
            <a:hlinkClick r:id="" action="ppaction://media"/>
            <a:extLst>
              <a:ext uri="{FF2B5EF4-FFF2-40B4-BE49-F238E27FC236}">
                <a16:creationId xmlns:a16="http://schemas.microsoft.com/office/drawing/2014/main" id="{66CA5DA7-FF0A-48D2-A9DB-7D7EEF451CF3}"/>
              </a:ext>
            </a:extLst>
          </p:cNvPr>
          <p:cNvPicPr>
            <a:picLocks noRot="1" noChangeAspect="1"/>
          </p:cNvPicPr>
          <p:nvPr>
            <a:videoFile r:link="rId1"/>
          </p:nvPr>
        </p:nvPicPr>
        <p:blipFill>
          <a:blip r:embed="rId3"/>
          <a:stretch>
            <a:fillRect/>
          </a:stretch>
        </p:blipFill>
        <p:spPr>
          <a:xfrm>
            <a:off x="2484120" y="1439037"/>
            <a:ext cx="8287512" cy="4661726"/>
          </a:xfrm>
          <a:prstGeom prst="rect">
            <a:avLst/>
          </a:prstGeom>
        </p:spPr>
      </p:pic>
      <p:sp>
        <p:nvSpPr>
          <p:cNvPr id="6" name="正方形/長方形 5">
            <a:extLst>
              <a:ext uri="{FF2B5EF4-FFF2-40B4-BE49-F238E27FC236}">
                <a16:creationId xmlns:a16="http://schemas.microsoft.com/office/drawing/2014/main" id="{D8B23F07-14D8-4CA4-BE69-A033C45624F7}"/>
              </a:ext>
            </a:extLst>
          </p:cNvPr>
          <p:cNvSpPr/>
          <p:nvPr/>
        </p:nvSpPr>
        <p:spPr>
          <a:xfrm>
            <a:off x="2484120" y="6211669"/>
            <a:ext cx="6096000" cy="338554"/>
          </a:xfrm>
          <a:prstGeom prst="rect">
            <a:avLst/>
          </a:prstGeom>
        </p:spPr>
        <p:txBody>
          <a:bodyPr>
            <a:spAutoFit/>
          </a:bodyPr>
          <a:lstStyle/>
          <a:p>
            <a:r>
              <a:rPr lang="ja-JP" altLang="en-US" sz="1600" b="0" i="0" u="none" strike="noStrike" dirty="0">
                <a:solidFill>
                  <a:srgbClr val="111111"/>
                </a:solidFill>
                <a:effectLst/>
                <a:latin typeface="Roboto"/>
              </a:rPr>
              <a:t>トヨタテクノミュージアム産業技術記念館　溶接ロボット</a:t>
            </a:r>
            <a:endParaRPr lang="ja-JP" altLang="en-US" sz="1600" dirty="0"/>
          </a:p>
        </p:txBody>
      </p:sp>
    </p:spTree>
    <p:extLst>
      <p:ext uri="{BB962C8B-B14F-4D97-AF65-F5344CB8AC3E}">
        <p14:creationId xmlns:p14="http://schemas.microsoft.com/office/powerpoint/2010/main" val="287143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4D4CF6-A2D2-4C2C-96B8-AAE066834D7D}"/>
              </a:ext>
            </a:extLst>
          </p:cNvPr>
          <p:cNvSpPr>
            <a:spLocks noGrp="1"/>
          </p:cNvSpPr>
          <p:nvPr>
            <p:ph type="title"/>
          </p:nvPr>
        </p:nvSpPr>
        <p:spPr/>
        <p:txBody>
          <a:bodyPr/>
          <a:lstStyle/>
          <a:p>
            <a:r>
              <a:rPr kumimoji="1" lang="ja-JP" altLang="en-US" dirty="0"/>
              <a:t>人型／動物型ロボット</a:t>
            </a:r>
          </a:p>
        </p:txBody>
      </p:sp>
      <p:sp>
        <p:nvSpPr>
          <p:cNvPr id="3" name="コンテンツ プレースホルダー 2">
            <a:extLst>
              <a:ext uri="{FF2B5EF4-FFF2-40B4-BE49-F238E27FC236}">
                <a16:creationId xmlns:a16="http://schemas.microsoft.com/office/drawing/2014/main" id="{BDCE7BA2-3FF6-4897-9178-25EACEB006AA}"/>
              </a:ext>
            </a:extLst>
          </p:cNvPr>
          <p:cNvSpPr>
            <a:spLocks noGrp="1"/>
          </p:cNvSpPr>
          <p:nvPr>
            <p:ph idx="1"/>
          </p:nvPr>
        </p:nvSpPr>
        <p:spPr/>
        <p:txBody>
          <a:bodyPr/>
          <a:lstStyle/>
          <a:p>
            <a:r>
              <a:rPr lang="ja-JP" altLang="en-US" dirty="0"/>
              <a:t>ボストンダイナミクス社</a:t>
            </a:r>
            <a:endParaRPr lang="en-US" altLang="ja-JP" dirty="0"/>
          </a:p>
          <a:p>
            <a:pPr lvl="1"/>
            <a:r>
              <a:rPr lang="ja-JP" altLang="en-US" dirty="0"/>
              <a:t>ソフトバンク傘下（以前は</a:t>
            </a:r>
            <a:r>
              <a:rPr lang="en-US" altLang="ja-JP" dirty="0"/>
              <a:t>Google</a:t>
            </a:r>
            <a:r>
              <a:rPr lang="ja-JP" altLang="en-US" dirty="0"/>
              <a:t>傘下）</a:t>
            </a:r>
            <a:endParaRPr kumimoji="1" lang="ja-JP" altLang="en-US" dirty="0"/>
          </a:p>
          <a:p>
            <a:pPr lvl="1"/>
            <a:r>
              <a:rPr lang="ja-JP" altLang="en-US" dirty="0"/>
              <a:t>人型ロボット：アトラス</a:t>
            </a:r>
            <a:endParaRPr lang="en-US" altLang="ja-JP" dirty="0"/>
          </a:p>
          <a:p>
            <a:pPr lvl="1"/>
            <a:r>
              <a:rPr lang="ja-JP" altLang="en-US" dirty="0"/>
              <a:t>犬型ロボット：スポット（</a:t>
            </a:r>
            <a:r>
              <a:rPr lang="en-US" altLang="ja-JP" dirty="0"/>
              <a:t>$75,000</a:t>
            </a:r>
            <a:r>
              <a:rPr lang="ja-JP" altLang="en-US" dirty="0"/>
              <a:t>で販売）</a:t>
            </a:r>
            <a:endParaRPr lang="en-US" altLang="ja-JP" dirty="0"/>
          </a:p>
        </p:txBody>
      </p:sp>
      <p:pic>
        <p:nvPicPr>
          <p:cNvPr id="4" name="オンライン メディア 3">
            <a:hlinkClick r:id="" action="ppaction://media"/>
            <a:extLst>
              <a:ext uri="{FF2B5EF4-FFF2-40B4-BE49-F238E27FC236}">
                <a16:creationId xmlns:a16="http://schemas.microsoft.com/office/drawing/2014/main" id="{F2CE844D-086F-4222-9A88-5D9C9E4F7694}"/>
              </a:ext>
            </a:extLst>
          </p:cNvPr>
          <p:cNvPicPr>
            <a:picLocks noRot="1" noChangeAspect="1"/>
          </p:cNvPicPr>
          <p:nvPr>
            <a:videoFile r:link="rId1"/>
          </p:nvPr>
        </p:nvPicPr>
        <p:blipFill>
          <a:blip r:embed="rId4"/>
          <a:stretch>
            <a:fillRect/>
          </a:stretch>
        </p:blipFill>
        <p:spPr>
          <a:xfrm>
            <a:off x="838200" y="3605213"/>
            <a:ext cx="5133621" cy="2887662"/>
          </a:xfrm>
          <a:prstGeom prst="rect">
            <a:avLst/>
          </a:prstGeom>
        </p:spPr>
      </p:pic>
      <p:pic>
        <p:nvPicPr>
          <p:cNvPr id="6" name="オンライン メディア 5" title="Spot Launch">
            <a:hlinkClick r:id="" action="ppaction://media"/>
            <a:extLst>
              <a:ext uri="{FF2B5EF4-FFF2-40B4-BE49-F238E27FC236}">
                <a16:creationId xmlns:a16="http://schemas.microsoft.com/office/drawing/2014/main" id="{8E661118-DA1B-4C17-8AD3-98928A1A7C1E}"/>
              </a:ext>
            </a:extLst>
          </p:cNvPr>
          <p:cNvPicPr>
            <a:picLocks noRot="1" noChangeAspect="1"/>
          </p:cNvPicPr>
          <p:nvPr>
            <a:videoFile r:link="rId2"/>
          </p:nvPr>
        </p:nvPicPr>
        <p:blipFill>
          <a:blip r:embed="rId5"/>
          <a:stretch>
            <a:fillRect/>
          </a:stretch>
        </p:blipFill>
        <p:spPr>
          <a:xfrm>
            <a:off x="6220181" y="3605214"/>
            <a:ext cx="5133619" cy="2887661"/>
          </a:xfrm>
          <a:prstGeom prst="rect">
            <a:avLst/>
          </a:prstGeom>
        </p:spPr>
      </p:pic>
    </p:spTree>
    <p:extLst>
      <p:ext uri="{BB962C8B-B14F-4D97-AF65-F5344CB8AC3E}">
        <p14:creationId xmlns:p14="http://schemas.microsoft.com/office/powerpoint/2010/main" val="82142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0008F5-C9E7-419E-A76B-01F942A17AF2}"/>
              </a:ext>
            </a:extLst>
          </p:cNvPr>
          <p:cNvSpPr>
            <a:spLocks noGrp="1"/>
          </p:cNvSpPr>
          <p:nvPr>
            <p:ph type="title"/>
          </p:nvPr>
        </p:nvSpPr>
        <p:spPr/>
        <p:txBody>
          <a:bodyPr/>
          <a:lstStyle/>
          <a:p>
            <a:r>
              <a:rPr kumimoji="1" lang="ja-JP" altLang="en-US" dirty="0"/>
              <a:t>作業代行ロボット</a:t>
            </a:r>
          </a:p>
        </p:txBody>
      </p:sp>
      <p:sp>
        <p:nvSpPr>
          <p:cNvPr id="3" name="コンテンツ プレースホルダー 2">
            <a:extLst>
              <a:ext uri="{FF2B5EF4-FFF2-40B4-BE49-F238E27FC236}">
                <a16:creationId xmlns:a16="http://schemas.microsoft.com/office/drawing/2014/main" id="{5DBD1BCF-420F-4FC6-B0F9-359A42B5CAA7}"/>
              </a:ext>
            </a:extLst>
          </p:cNvPr>
          <p:cNvSpPr>
            <a:spLocks noGrp="1"/>
          </p:cNvSpPr>
          <p:nvPr>
            <p:ph idx="1"/>
          </p:nvPr>
        </p:nvSpPr>
        <p:spPr>
          <a:xfrm>
            <a:off x="838200" y="1834769"/>
            <a:ext cx="10515600" cy="4351338"/>
          </a:xfrm>
        </p:spPr>
        <p:txBody>
          <a:bodyPr/>
          <a:lstStyle/>
          <a:p>
            <a:r>
              <a:rPr kumimoji="1" lang="ja-JP" altLang="en-US" dirty="0"/>
              <a:t>ルンバ（ご存じお掃除ロボ）</a:t>
            </a:r>
            <a:endParaRPr kumimoji="1" lang="en-US" altLang="ja-JP" dirty="0"/>
          </a:p>
          <a:p>
            <a:r>
              <a:rPr kumimoji="1" lang="ja-JP" altLang="en-US" dirty="0"/>
              <a:t>ピザの宅配ドローン（アメリカなどで社会実験中）</a:t>
            </a:r>
          </a:p>
        </p:txBody>
      </p:sp>
      <p:sp>
        <p:nvSpPr>
          <p:cNvPr id="4" name="object 11">
            <a:extLst>
              <a:ext uri="{FF2B5EF4-FFF2-40B4-BE49-F238E27FC236}">
                <a16:creationId xmlns:a16="http://schemas.microsoft.com/office/drawing/2014/main" id="{B1ACACB4-D2C8-4F73-AD17-00CA863AFEA2}"/>
              </a:ext>
            </a:extLst>
          </p:cNvPr>
          <p:cNvSpPr/>
          <p:nvPr/>
        </p:nvSpPr>
        <p:spPr>
          <a:xfrm>
            <a:off x="838200" y="2741675"/>
            <a:ext cx="4483608" cy="3116721"/>
          </a:xfrm>
          <a:prstGeom prst="rect">
            <a:avLst/>
          </a:prstGeom>
          <a:blipFill>
            <a:blip r:embed="rId2" cstate="print"/>
            <a:stretch>
              <a:fillRect/>
            </a:stretch>
          </a:blipFill>
        </p:spPr>
        <p:txBody>
          <a:bodyPr wrap="square" lIns="0" tIns="0" rIns="0" bIns="0" rtlCol="0"/>
          <a:lstStyle/>
          <a:p>
            <a:endParaRPr/>
          </a:p>
        </p:txBody>
      </p:sp>
      <p:sp>
        <p:nvSpPr>
          <p:cNvPr id="5" name="object 12">
            <a:extLst>
              <a:ext uri="{FF2B5EF4-FFF2-40B4-BE49-F238E27FC236}">
                <a16:creationId xmlns:a16="http://schemas.microsoft.com/office/drawing/2014/main" id="{6EED89BF-5C9B-4F2A-8A60-DBB8ED46142C}"/>
              </a:ext>
            </a:extLst>
          </p:cNvPr>
          <p:cNvSpPr txBox="1"/>
          <p:nvPr/>
        </p:nvSpPr>
        <p:spPr>
          <a:xfrm>
            <a:off x="838200" y="6002477"/>
            <a:ext cx="9718447" cy="443711"/>
          </a:xfrm>
          <a:prstGeom prst="rect">
            <a:avLst/>
          </a:prstGeom>
        </p:spPr>
        <p:txBody>
          <a:bodyPr vert="horz" wrap="square" lIns="0" tIns="12700" rIns="0" bIns="0" rtlCol="0">
            <a:spAutoFit/>
          </a:bodyPr>
          <a:lstStyle/>
          <a:p>
            <a:pPr marL="12700" marR="5080">
              <a:lnSpc>
                <a:spcPct val="99800"/>
              </a:lnSpc>
              <a:spcBef>
                <a:spcPts val="100"/>
              </a:spcBef>
            </a:pPr>
            <a:r>
              <a:rPr sz="1400" u="sng" spc="-10" dirty="0">
                <a:solidFill>
                  <a:srgbClr val="009999"/>
                </a:solidFill>
                <a:uFill>
                  <a:solidFill>
                    <a:srgbClr val="009999"/>
                  </a:solidFill>
                </a:uFill>
                <a:latin typeface="Arial"/>
                <a:cs typeface="Arial"/>
                <a:hlinkClick r:id="rId3"/>
              </a:rPr>
              <a:t>http://jp.wsj.com/var/plain_site/storage/images/media/images/irobot- </a:t>
            </a:r>
            <a:r>
              <a:rPr sz="1400" spc="-10" dirty="0">
                <a:solidFill>
                  <a:srgbClr val="009999"/>
                </a:solidFill>
                <a:latin typeface="Arial"/>
                <a:cs typeface="Arial"/>
                <a:hlinkClick r:id="rId3"/>
              </a:rPr>
              <a:t> </a:t>
            </a:r>
            <a:r>
              <a:rPr sz="1400" u="sng" spc="-5" dirty="0">
                <a:solidFill>
                  <a:srgbClr val="009999"/>
                </a:solidFill>
                <a:uFill>
                  <a:solidFill>
                    <a:srgbClr val="009999"/>
                  </a:solidFill>
                </a:uFill>
                <a:latin typeface="Arial"/>
                <a:cs typeface="Arial"/>
                <a:hlinkClick r:id="rId3"/>
              </a:rPr>
              <a:t>photo-1.jpg/3296513-1-jpn-JP/iRobot-Photo-1.jpg.jpg </a:t>
            </a:r>
            <a:r>
              <a:rPr sz="1400" spc="-5" dirty="0">
                <a:solidFill>
                  <a:srgbClr val="009999"/>
                </a:solidFill>
                <a:latin typeface="Arial"/>
                <a:cs typeface="Arial"/>
              </a:rPr>
              <a:t> </a:t>
            </a:r>
            <a:r>
              <a:rPr sz="1400" u="sng" spc="-5" dirty="0">
                <a:solidFill>
                  <a:srgbClr val="009999"/>
                </a:solidFill>
                <a:uFill>
                  <a:solidFill>
                    <a:srgbClr val="009999"/>
                  </a:solidFill>
                </a:uFill>
                <a:latin typeface="Arial"/>
                <a:cs typeface="Arial"/>
                <a:hlinkClick r:id="rId4"/>
              </a:rPr>
              <a:t>http://i.investopedia.com/content/daily_blog/the_brand_new_drone_/dron </a:t>
            </a:r>
            <a:r>
              <a:rPr sz="1400" spc="-5" dirty="0">
                <a:solidFill>
                  <a:srgbClr val="009999"/>
                </a:solidFill>
                <a:latin typeface="Arial"/>
                <a:cs typeface="Arial"/>
                <a:hlinkClick r:id="rId4"/>
              </a:rPr>
              <a:t> </a:t>
            </a:r>
            <a:r>
              <a:rPr sz="1400" u="sng" spc="-5" dirty="0">
                <a:solidFill>
                  <a:srgbClr val="009999"/>
                </a:solidFill>
                <a:uFill>
                  <a:solidFill>
                    <a:srgbClr val="009999"/>
                  </a:solidFill>
                </a:uFill>
                <a:latin typeface="Arial"/>
                <a:cs typeface="Arial"/>
                <a:hlinkClick r:id="rId4"/>
              </a:rPr>
              <a:t>e.jpg</a:t>
            </a:r>
            <a:endParaRPr sz="1400" dirty="0">
              <a:latin typeface="Arial"/>
              <a:cs typeface="Arial"/>
            </a:endParaRPr>
          </a:p>
        </p:txBody>
      </p:sp>
      <p:sp>
        <p:nvSpPr>
          <p:cNvPr id="6" name="object 13">
            <a:extLst>
              <a:ext uri="{FF2B5EF4-FFF2-40B4-BE49-F238E27FC236}">
                <a16:creationId xmlns:a16="http://schemas.microsoft.com/office/drawing/2014/main" id="{A197251F-6479-4432-A2C4-65FBBE61D1AC}"/>
              </a:ext>
            </a:extLst>
          </p:cNvPr>
          <p:cNvSpPr/>
          <p:nvPr/>
        </p:nvSpPr>
        <p:spPr>
          <a:xfrm>
            <a:off x="7018666" y="2741675"/>
            <a:ext cx="3369795" cy="3116721"/>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2995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228E9E-BA03-4A7E-999B-3B6DF2EFDBE7}"/>
              </a:ext>
            </a:extLst>
          </p:cNvPr>
          <p:cNvSpPr>
            <a:spLocks noGrp="1"/>
          </p:cNvSpPr>
          <p:nvPr>
            <p:ph type="title"/>
          </p:nvPr>
        </p:nvSpPr>
        <p:spPr/>
        <p:txBody>
          <a:bodyPr/>
          <a:lstStyle/>
          <a:p>
            <a:r>
              <a:rPr lang="ja-JP" altLang="en-US" dirty="0"/>
              <a:t>ソフトウェア・ロボット</a:t>
            </a:r>
            <a:endParaRPr kumimoji="1" lang="ja-JP" altLang="en-US" dirty="0"/>
          </a:p>
        </p:txBody>
      </p:sp>
      <p:sp>
        <p:nvSpPr>
          <p:cNvPr id="3" name="コンテンツ プレースホルダー 2">
            <a:extLst>
              <a:ext uri="{FF2B5EF4-FFF2-40B4-BE49-F238E27FC236}">
                <a16:creationId xmlns:a16="http://schemas.microsoft.com/office/drawing/2014/main" id="{1854D146-5319-411A-9D2A-A3BDF8546321}"/>
              </a:ext>
            </a:extLst>
          </p:cNvPr>
          <p:cNvSpPr>
            <a:spLocks noGrp="1"/>
          </p:cNvSpPr>
          <p:nvPr>
            <p:ph idx="1"/>
          </p:nvPr>
        </p:nvSpPr>
        <p:spPr>
          <a:xfrm>
            <a:off x="838200" y="1487526"/>
            <a:ext cx="10515600" cy="4767199"/>
          </a:xfrm>
        </p:spPr>
        <p:txBody>
          <a:bodyPr>
            <a:normAutofit fontScale="92500" lnSpcReduction="10000"/>
          </a:bodyPr>
          <a:lstStyle/>
          <a:p>
            <a:r>
              <a:rPr lang="en-US" altLang="ja-JP" dirty="0"/>
              <a:t>AI</a:t>
            </a:r>
            <a:r>
              <a:rPr lang="ja-JP" altLang="en-US" dirty="0"/>
              <a:t>アシスタント</a:t>
            </a:r>
            <a:endParaRPr lang="en-US" altLang="ja-JP" dirty="0"/>
          </a:p>
          <a:p>
            <a:pPr lvl="1"/>
            <a:r>
              <a:rPr lang="en-US" altLang="ja-JP" dirty="0"/>
              <a:t>Google Assistant, Siri(Apple), Alexa(Amazon), Cortana(Microsoft)</a:t>
            </a:r>
            <a:r>
              <a:rPr lang="ja-JP" altLang="en-US" dirty="0"/>
              <a:t>等</a:t>
            </a:r>
            <a:endParaRPr lang="en-US" altLang="ja-JP" dirty="0"/>
          </a:p>
          <a:p>
            <a:pPr lvl="1"/>
            <a:r>
              <a:rPr lang="ja-JP" altLang="en-US" dirty="0"/>
              <a:t>テキストや音声を通じて、人間と「会話」する</a:t>
            </a:r>
          </a:p>
          <a:p>
            <a:pPr lvl="1"/>
            <a:r>
              <a:rPr lang="ja-JP" altLang="en-US" dirty="0"/>
              <a:t>決められたシナリオで選択式に会話</a:t>
            </a:r>
          </a:p>
          <a:p>
            <a:pPr lvl="1"/>
            <a:r>
              <a:rPr lang="ja-JP" altLang="en-US" dirty="0"/>
              <a:t>タクシー予約、ミーティングの調整、トランプ大統領の注目発言など、興味のあるニュースを教えてくれる</a:t>
            </a:r>
          </a:p>
          <a:p>
            <a:pPr lvl="1"/>
            <a:r>
              <a:rPr lang="ja-JP" altLang="en-US" dirty="0"/>
              <a:t>会話ログを利用して文脈に近しい応答</a:t>
            </a:r>
            <a:endParaRPr lang="en-US" altLang="ja-JP" dirty="0"/>
          </a:p>
          <a:p>
            <a:pPr lvl="1"/>
            <a:r>
              <a:rPr lang="ja-JP" altLang="en-US" dirty="0"/>
              <a:t>言葉の「意味」を理解している訳ではない（</a:t>
            </a:r>
            <a:r>
              <a:rPr lang="ja-JP" altLang="en-US" b="1" dirty="0">
                <a:solidFill>
                  <a:srgbClr val="FF0000"/>
                </a:solidFill>
              </a:rPr>
              <a:t>「表象＝脳内イメージ」</a:t>
            </a:r>
            <a:r>
              <a:rPr lang="ja-JP" altLang="en-US" dirty="0"/>
              <a:t>がないため）</a:t>
            </a:r>
          </a:p>
          <a:p>
            <a:r>
              <a:rPr kumimoji="1" lang="ja-JP" altLang="en-US" dirty="0"/>
              <a:t>検索ロボット（クローラー）</a:t>
            </a:r>
            <a:endParaRPr kumimoji="1" lang="en-US" altLang="ja-JP" dirty="0"/>
          </a:p>
          <a:p>
            <a:pPr lvl="1"/>
            <a:r>
              <a:rPr kumimoji="1" lang="en-US" altLang="ja-JP" dirty="0"/>
              <a:t>Google</a:t>
            </a:r>
            <a:r>
              <a:rPr kumimoji="1" lang="ja-JP" altLang="en-US" dirty="0"/>
              <a:t>など、</a:t>
            </a:r>
            <a:r>
              <a:rPr kumimoji="1" lang="ja-JP" altLang="en-US" b="1" dirty="0">
                <a:solidFill>
                  <a:srgbClr val="FF0000"/>
                </a:solidFill>
              </a:rPr>
              <a:t>全文検索型サーチエンジン</a:t>
            </a:r>
            <a:r>
              <a:rPr kumimoji="1" lang="ja-JP" altLang="en-US" dirty="0"/>
              <a:t>の要素技術</a:t>
            </a:r>
            <a:endParaRPr kumimoji="1" lang="en-US" altLang="ja-JP" dirty="0"/>
          </a:p>
          <a:p>
            <a:pPr lvl="2"/>
            <a:r>
              <a:rPr lang="en-US" altLang="ja-JP" dirty="0"/>
              <a:t>Web</a:t>
            </a:r>
            <a:r>
              <a:rPr lang="ja-JP" altLang="en-US" dirty="0"/>
              <a:t>サイトを自動巡回し、訪れたページの情報を収集</a:t>
            </a:r>
            <a:endParaRPr lang="en-US" altLang="ja-JP" dirty="0"/>
          </a:p>
          <a:p>
            <a:pPr lvl="1"/>
            <a:r>
              <a:rPr kumimoji="1" lang="en-US" altLang="ja-JP" dirty="0"/>
              <a:t>Web</a:t>
            </a:r>
            <a:r>
              <a:rPr kumimoji="1" lang="ja-JP" altLang="en-US" dirty="0"/>
              <a:t>ページから特定情報を集める</a:t>
            </a:r>
            <a:r>
              <a:rPr kumimoji="1" lang="en-US" altLang="ja-JP" b="1" dirty="0">
                <a:solidFill>
                  <a:srgbClr val="FF0000"/>
                </a:solidFill>
              </a:rPr>
              <a:t>Web</a:t>
            </a:r>
            <a:r>
              <a:rPr kumimoji="1" lang="ja-JP" altLang="en-US" b="1" dirty="0">
                <a:solidFill>
                  <a:srgbClr val="FF0000"/>
                </a:solidFill>
              </a:rPr>
              <a:t>スクレイピング</a:t>
            </a:r>
            <a:r>
              <a:rPr kumimoji="1" lang="ja-JP" altLang="en-US" dirty="0"/>
              <a:t>の要素技術</a:t>
            </a:r>
          </a:p>
        </p:txBody>
      </p:sp>
    </p:spTree>
    <p:extLst>
      <p:ext uri="{BB962C8B-B14F-4D97-AF65-F5344CB8AC3E}">
        <p14:creationId xmlns:p14="http://schemas.microsoft.com/office/powerpoint/2010/main" val="1891156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D6EC78-1A41-4669-84B4-955B22D1B968}"/>
              </a:ext>
            </a:extLst>
          </p:cNvPr>
          <p:cNvSpPr>
            <a:spLocks noGrp="1"/>
          </p:cNvSpPr>
          <p:nvPr>
            <p:ph type="title"/>
          </p:nvPr>
        </p:nvSpPr>
        <p:spPr/>
        <p:txBody>
          <a:bodyPr/>
          <a:lstStyle/>
          <a:p>
            <a:r>
              <a:rPr lang="ja-JP" altLang="en-US" dirty="0"/>
              <a:t>人体融合型ロボット</a:t>
            </a:r>
            <a:endParaRPr kumimoji="1" lang="ja-JP" altLang="en-US" dirty="0"/>
          </a:p>
        </p:txBody>
      </p:sp>
      <p:sp>
        <p:nvSpPr>
          <p:cNvPr id="3" name="コンテンツ プレースホルダー 2">
            <a:extLst>
              <a:ext uri="{FF2B5EF4-FFF2-40B4-BE49-F238E27FC236}">
                <a16:creationId xmlns:a16="http://schemas.microsoft.com/office/drawing/2014/main" id="{69ED8600-CC60-4C1A-9732-A1E18CE2079C}"/>
              </a:ext>
            </a:extLst>
          </p:cNvPr>
          <p:cNvSpPr>
            <a:spLocks noGrp="1"/>
          </p:cNvSpPr>
          <p:nvPr>
            <p:ph idx="1"/>
          </p:nvPr>
        </p:nvSpPr>
        <p:spPr/>
        <p:txBody>
          <a:bodyPr/>
          <a:lstStyle/>
          <a:p>
            <a:r>
              <a:rPr lang="ja-JP" altLang="en-US" dirty="0"/>
              <a:t>装着することで、人間の能力を拡張できるロボット</a:t>
            </a:r>
          </a:p>
          <a:p>
            <a:pPr lvl="1"/>
            <a:r>
              <a:rPr lang="ja-JP" altLang="en-US" dirty="0"/>
              <a:t>欠損した臓器や腕・足の代用・補足</a:t>
            </a:r>
          </a:p>
          <a:p>
            <a:pPr lvl="1"/>
            <a:r>
              <a:rPr lang="ja-JP" altLang="en-US" dirty="0"/>
              <a:t>健常者の運動機能を拡張</a:t>
            </a:r>
            <a:endParaRPr lang="en-US" altLang="ja-JP" dirty="0"/>
          </a:p>
          <a:p>
            <a:pPr lvl="1"/>
            <a:r>
              <a:rPr lang="ja-JP" altLang="en-US" dirty="0"/>
              <a:t>神経・筋の制御信号（電位変化）を拾って制御するものが多い</a:t>
            </a:r>
            <a:endParaRPr kumimoji="1" lang="ja-JP" altLang="en-US" dirty="0"/>
          </a:p>
        </p:txBody>
      </p:sp>
      <p:sp>
        <p:nvSpPr>
          <p:cNvPr id="4" name="object 18">
            <a:extLst>
              <a:ext uri="{FF2B5EF4-FFF2-40B4-BE49-F238E27FC236}">
                <a16:creationId xmlns:a16="http://schemas.microsoft.com/office/drawing/2014/main" id="{480E845E-2511-4678-B4EA-87E80B476EB6}"/>
              </a:ext>
            </a:extLst>
          </p:cNvPr>
          <p:cNvSpPr/>
          <p:nvPr/>
        </p:nvSpPr>
        <p:spPr>
          <a:xfrm>
            <a:off x="4684010" y="3538728"/>
            <a:ext cx="2823979" cy="3029711"/>
          </a:xfrm>
          <a:prstGeom prst="rect">
            <a:avLst/>
          </a:prstGeom>
          <a:blipFill>
            <a:blip r:embed="rId2" cstate="print"/>
            <a:stretch>
              <a:fillRect/>
            </a:stretch>
          </a:blipFill>
        </p:spPr>
        <p:txBody>
          <a:bodyPr wrap="square" lIns="0" tIns="0" rIns="0" bIns="0" rtlCol="0"/>
          <a:lstStyle/>
          <a:p>
            <a:endParaRPr/>
          </a:p>
        </p:txBody>
      </p:sp>
      <p:sp>
        <p:nvSpPr>
          <p:cNvPr id="5" name="正方形/長方形 4">
            <a:extLst>
              <a:ext uri="{FF2B5EF4-FFF2-40B4-BE49-F238E27FC236}">
                <a16:creationId xmlns:a16="http://schemas.microsoft.com/office/drawing/2014/main" id="{E51E4D9D-882E-417D-8102-689787F571D0}"/>
              </a:ext>
            </a:extLst>
          </p:cNvPr>
          <p:cNvSpPr/>
          <p:nvPr/>
        </p:nvSpPr>
        <p:spPr>
          <a:xfrm>
            <a:off x="7507988" y="5837470"/>
            <a:ext cx="4684012" cy="730969"/>
          </a:xfrm>
          <a:prstGeom prst="rect">
            <a:avLst/>
          </a:prstGeom>
        </p:spPr>
        <p:txBody>
          <a:bodyPr wrap="square">
            <a:spAutoFit/>
          </a:bodyPr>
          <a:lstStyle/>
          <a:p>
            <a:pPr marL="12700" marR="12700">
              <a:lnSpc>
                <a:spcPts val="1660"/>
              </a:lnSpc>
              <a:spcBef>
                <a:spcPts val="175"/>
              </a:spcBef>
            </a:pPr>
            <a:r>
              <a:rPr lang="pt-BR" altLang="ja-JP" sz="1400" u="sng" spc="-15" dirty="0">
                <a:solidFill>
                  <a:srgbClr val="009999"/>
                </a:solidFill>
                <a:uFill>
                  <a:solidFill>
                    <a:srgbClr val="009999"/>
                  </a:solidFill>
                </a:uFill>
                <a:latin typeface="Arial"/>
                <a:cs typeface="Arial"/>
                <a:hlinkClick r:id="rId3"/>
              </a:rPr>
              <a:t>https://s-media-cache- </a:t>
            </a:r>
            <a:r>
              <a:rPr lang="pt-BR" altLang="ja-JP" sz="1400" spc="-15" dirty="0">
                <a:solidFill>
                  <a:srgbClr val="009999"/>
                </a:solidFill>
                <a:latin typeface="Arial"/>
                <a:cs typeface="Arial"/>
                <a:hlinkClick r:id="rId3"/>
              </a:rPr>
              <a:t> </a:t>
            </a:r>
            <a:r>
              <a:rPr lang="pt-BR" altLang="ja-JP" sz="1400" u="sng" spc="-5" dirty="0">
                <a:solidFill>
                  <a:srgbClr val="009999"/>
                </a:solidFill>
                <a:uFill>
                  <a:solidFill>
                    <a:srgbClr val="009999"/>
                  </a:solidFill>
                </a:uFill>
                <a:latin typeface="Arial"/>
                <a:cs typeface="Arial"/>
                <a:hlinkClick r:id="rId3"/>
              </a:rPr>
              <a:t>ak0.pinimg.com/originals/9e/55/88</a:t>
            </a:r>
            <a:endParaRPr lang="pt-BR" altLang="ja-JP" sz="1400" dirty="0">
              <a:latin typeface="Arial"/>
              <a:cs typeface="Arial"/>
            </a:endParaRPr>
          </a:p>
          <a:p>
            <a:pPr marL="12700">
              <a:lnSpc>
                <a:spcPts val="1625"/>
              </a:lnSpc>
            </a:pPr>
            <a:r>
              <a:rPr lang="pt-BR" altLang="ja-JP" sz="1400" u="sng" spc="-5" dirty="0">
                <a:solidFill>
                  <a:srgbClr val="009999"/>
                </a:solidFill>
                <a:uFill>
                  <a:solidFill>
                    <a:srgbClr val="009999"/>
                  </a:solidFill>
                </a:uFill>
                <a:latin typeface="Arial"/>
                <a:cs typeface="Arial"/>
                <a:hlinkClick r:id="rId3"/>
              </a:rPr>
              <a:t>/9e5588f229bc1307503f4704b562</a:t>
            </a:r>
            <a:endParaRPr lang="pt-BR" altLang="ja-JP" sz="1400" dirty="0">
              <a:latin typeface="Arial"/>
              <a:cs typeface="Arial"/>
            </a:endParaRPr>
          </a:p>
          <a:p>
            <a:pPr marL="12700">
              <a:lnSpc>
                <a:spcPct val="100000"/>
              </a:lnSpc>
            </a:pPr>
            <a:r>
              <a:rPr lang="pt-BR" altLang="ja-JP" sz="1400" u="sng" dirty="0">
                <a:solidFill>
                  <a:srgbClr val="009999"/>
                </a:solidFill>
                <a:uFill>
                  <a:solidFill>
                    <a:srgbClr val="009999"/>
                  </a:solidFill>
                </a:uFill>
                <a:latin typeface="Arial"/>
                <a:cs typeface="Arial"/>
                <a:hlinkClick r:id="rId3"/>
              </a:rPr>
              <a:t>1cad.jpg</a:t>
            </a:r>
            <a:endParaRPr lang="ja-JP" altLang="en-US" sz="1400" dirty="0"/>
          </a:p>
        </p:txBody>
      </p:sp>
    </p:spTree>
    <p:extLst>
      <p:ext uri="{BB962C8B-B14F-4D97-AF65-F5344CB8AC3E}">
        <p14:creationId xmlns:p14="http://schemas.microsoft.com/office/powerpoint/2010/main" val="2719761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EF9302-2420-4186-AA0E-F8439B81B656}"/>
              </a:ext>
            </a:extLst>
          </p:cNvPr>
          <p:cNvSpPr>
            <a:spLocks noGrp="1"/>
          </p:cNvSpPr>
          <p:nvPr>
            <p:ph type="title"/>
          </p:nvPr>
        </p:nvSpPr>
        <p:spPr/>
        <p:txBody>
          <a:bodyPr/>
          <a:lstStyle/>
          <a:p>
            <a:r>
              <a:rPr kumimoji="1" lang="en-US" altLang="ja-JP" dirty="0"/>
              <a:t>1</a:t>
            </a:r>
            <a:r>
              <a:rPr kumimoji="1" lang="ja-JP" altLang="en-US" dirty="0"/>
              <a:t>つの危惧：ロボットと戦争の関わり</a:t>
            </a:r>
          </a:p>
        </p:txBody>
      </p:sp>
      <p:sp>
        <p:nvSpPr>
          <p:cNvPr id="3" name="コンテンツ プレースホルダー 2">
            <a:extLst>
              <a:ext uri="{FF2B5EF4-FFF2-40B4-BE49-F238E27FC236}">
                <a16:creationId xmlns:a16="http://schemas.microsoft.com/office/drawing/2014/main" id="{CAC2DD8A-02D9-4F38-B46A-3549732EDF82}"/>
              </a:ext>
            </a:extLst>
          </p:cNvPr>
          <p:cNvSpPr>
            <a:spLocks noGrp="1"/>
          </p:cNvSpPr>
          <p:nvPr>
            <p:ph idx="1"/>
          </p:nvPr>
        </p:nvSpPr>
        <p:spPr>
          <a:xfrm>
            <a:off x="838200" y="1621331"/>
            <a:ext cx="10515600" cy="4871544"/>
          </a:xfrm>
        </p:spPr>
        <p:txBody>
          <a:bodyPr>
            <a:normAutofit/>
          </a:bodyPr>
          <a:lstStyle/>
          <a:p>
            <a:r>
              <a:rPr kumimoji="1" lang="ja-JP" altLang="en-US" dirty="0"/>
              <a:t>ロボットや</a:t>
            </a:r>
            <a:r>
              <a:rPr kumimoji="1" lang="en-US" altLang="ja-JP" dirty="0"/>
              <a:t>AI</a:t>
            </a:r>
            <a:r>
              <a:rPr kumimoji="1" lang="ja-JP" altLang="en-US" dirty="0"/>
              <a:t>が戦争の手段として用いられるとどうなるか</a:t>
            </a:r>
            <a:endParaRPr kumimoji="1" lang="en-US" altLang="ja-JP" dirty="0"/>
          </a:p>
          <a:p>
            <a:r>
              <a:rPr kumimoji="1" lang="ja-JP" altLang="en-US" dirty="0"/>
              <a:t>各国のロボット研究の多くは、軍から予算を獲得している</a:t>
            </a:r>
            <a:endParaRPr kumimoji="1" lang="en-US" altLang="ja-JP" dirty="0"/>
          </a:p>
          <a:p>
            <a:r>
              <a:rPr kumimoji="1" lang="ja-JP" altLang="en-US" dirty="0"/>
              <a:t>「</a:t>
            </a:r>
            <a:r>
              <a:rPr kumimoji="1" lang="en-US" altLang="ja-JP" dirty="0"/>
              <a:t>AI</a:t>
            </a:r>
            <a:r>
              <a:rPr kumimoji="1" lang="ja-JP" altLang="en-US" dirty="0"/>
              <a:t>兵器」に関する現時点での国際的コンセンサス</a:t>
            </a:r>
            <a:endParaRPr lang="en-US" altLang="ja-JP" dirty="0"/>
          </a:p>
          <a:p>
            <a:pPr lvl="1"/>
            <a:r>
              <a:rPr kumimoji="1" lang="en-US" altLang="ja-JP" b="1" dirty="0">
                <a:solidFill>
                  <a:srgbClr val="FF0000"/>
                </a:solidFill>
              </a:rPr>
              <a:t>AI</a:t>
            </a:r>
            <a:r>
              <a:rPr kumimoji="1" lang="ja-JP" altLang="en-US" b="1" dirty="0">
                <a:solidFill>
                  <a:srgbClr val="FF0000"/>
                </a:solidFill>
              </a:rPr>
              <a:t>に攻撃判断を任せない</a:t>
            </a:r>
            <a:endParaRPr kumimoji="1" lang="en-US" altLang="ja-JP" b="1" dirty="0">
              <a:solidFill>
                <a:srgbClr val="FF0000"/>
              </a:solidFill>
            </a:endParaRPr>
          </a:p>
          <a:p>
            <a:pPr lvl="1"/>
            <a:r>
              <a:rPr kumimoji="1" lang="ja-JP" altLang="en-US" dirty="0"/>
              <a:t>実効的な監視手段はない</a:t>
            </a:r>
            <a:endParaRPr lang="en-US" altLang="ja-JP" dirty="0"/>
          </a:p>
          <a:p>
            <a:pPr lvl="1"/>
            <a:r>
              <a:rPr kumimoji="1" lang="ja-JP" altLang="en-US" dirty="0"/>
              <a:t>歯止めが利かなくなる怖れ</a:t>
            </a:r>
            <a:endParaRPr kumimoji="1" lang="en-US" altLang="ja-JP" dirty="0"/>
          </a:p>
          <a:p>
            <a:r>
              <a:rPr kumimoji="1" lang="ja-JP" altLang="en-US" dirty="0"/>
              <a:t>韓国の例：ロボット戦車</a:t>
            </a:r>
            <a:endParaRPr lang="en-US" altLang="ja-JP" dirty="0"/>
          </a:p>
          <a:p>
            <a:r>
              <a:rPr kumimoji="1" lang="ja-JP" altLang="en-US" dirty="0"/>
              <a:t>軍事利用を止める？</a:t>
            </a:r>
            <a:endParaRPr kumimoji="1" lang="en-US" altLang="ja-JP" dirty="0"/>
          </a:p>
          <a:p>
            <a:pPr lvl="1"/>
            <a:r>
              <a:rPr kumimoji="1" lang="ja-JP" altLang="en-US" dirty="0"/>
              <a:t>東大の研究者が国際的呼びかけ</a:t>
            </a:r>
            <a:endParaRPr kumimoji="1" lang="en-US" altLang="ja-JP" dirty="0"/>
          </a:p>
          <a:p>
            <a:pPr lvl="1"/>
            <a:r>
              <a:rPr kumimoji="1" lang="ja-JP" altLang="en-US" dirty="0"/>
              <a:t>日本学術会議の決定</a:t>
            </a:r>
            <a:endParaRPr kumimoji="1" lang="en-US" altLang="ja-JP" dirty="0"/>
          </a:p>
          <a:p>
            <a:pPr lvl="2"/>
            <a:r>
              <a:rPr kumimoji="1" lang="en-US" altLang="ja-JP" dirty="0"/>
              <a:t>AI</a:t>
            </a:r>
            <a:r>
              <a:rPr kumimoji="1" lang="ja-JP" altLang="en-US" dirty="0"/>
              <a:t>分野の発展が阻害、頭脳流出も</a:t>
            </a:r>
            <a:endParaRPr kumimoji="1" lang="en-US" altLang="ja-JP" dirty="0"/>
          </a:p>
        </p:txBody>
      </p:sp>
      <p:pic>
        <p:nvPicPr>
          <p:cNvPr id="5" name="図 4">
            <a:extLst>
              <a:ext uri="{FF2B5EF4-FFF2-40B4-BE49-F238E27FC236}">
                <a16:creationId xmlns:a16="http://schemas.microsoft.com/office/drawing/2014/main" id="{058CEBC1-C2C2-4CEC-ABC6-A2B93ECEE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366" y="3254693"/>
            <a:ext cx="5257800" cy="3488348"/>
          </a:xfrm>
          <a:prstGeom prst="rect">
            <a:avLst/>
          </a:prstGeom>
        </p:spPr>
      </p:pic>
    </p:spTree>
    <p:extLst>
      <p:ext uri="{BB962C8B-B14F-4D97-AF65-F5344CB8AC3E}">
        <p14:creationId xmlns:p14="http://schemas.microsoft.com/office/powerpoint/2010/main" val="270644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3192F-7A19-47B1-97F2-94F85CC8823A}"/>
              </a:ext>
            </a:extLst>
          </p:cNvPr>
          <p:cNvSpPr>
            <a:spLocks noGrp="1"/>
          </p:cNvSpPr>
          <p:nvPr>
            <p:ph type="ctrTitle"/>
          </p:nvPr>
        </p:nvSpPr>
        <p:spPr/>
        <p:txBody>
          <a:bodyPr/>
          <a:lstStyle/>
          <a:p>
            <a:r>
              <a:rPr kumimoji="1" lang="ja-JP" altLang="en-US" dirty="0"/>
              <a:t>知能ロボット研究の最先端</a:t>
            </a:r>
          </a:p>
        </p:txBody>
      </p:sp>
      <p:sp>
        <p:nvSpPr>
          <p:cNvPr id="3" name="字幕 2">
            <a:extLst>
              <a:ext uri="{FF2B5EF4-FFF2-40B4-BE49-F238E27FC236}">
                <a16:creationId xmlns:a16="http://schemas.microsoft.com/office/drawing/2014/main" id="{411A4561-719C-400A-BFD8-CD40F81D4F33}"/>
              </a:ext>
            </a:extLst>
          </p:cNvPr>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222827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dirty="0"/>
              <a:t>サイボーグ、ロボット、アンドロイド</a:t>
            </a:r>
            <a:endParaRPr lang="ja-JP" altLang="en-US" sz="2400" dirty="0"/>
          </a:p>
        </p:txBody>
      </p:sp>
      <p:sp>
        <p:nvSpPr>
          <p:cNvPr id="2" name="コンテンツ プレースホルダ 1"/>
          <p:cNvSpPr>
            <a:spLocks noGrp="1"/>
          </p:cNvSpPr>
          <p:nvPr>
            <p:ph idx="1"/>
          </p:nvPr>
        </p:nvSpPr>
        <p:spPr/>
        <p:txBody>
          <a:bodyPr>
            <a:normAutofit/>
          </a:bodyPr>
          <a:lstStyle/>
          <a:p>
            <a:pPr>
              <a:buFont typeface="Wingdings" pitchFamily="2" charset="2"/>
              <a:buChar char="l"/>
            </a:pPr>
            <a:r>
              <a:rPr lang="ja-JP" altLang="en-US" dirty="0"/>
              <a:t>素朴な疑問：どう違う？</a:t>
            </a:r>
          </a:p>
          <a:p>
            <a:pPr marL="0" indent="0">
              <a:buNone/>
            </a:pPr>
            <a:endParaRPr lang="ja-JP" altLang="en-US" dirty="0"/>
          </a:p>
        </p:txBody>
      </p:sp>
      <p:grpSp>
        <p:nvGrpSpPr>
          <p:cNvPr id="4" name="グループ化 3"/>
          <p:cNvGrpSpPr/>
          <p:nvPr/>
        </p:nvGrpSpPr>
        <p:grpSpPr>
          <a:xfrm>
            <a:off x="809589" y="2214554"/>
            <a:ext cx="6637537" cy="4392488"/>
            <a:chOff x="643328" y="1268760"/>
            <a:chExt cx="7632848" cy="4176464"/>
          </a:xfrm>
        </p:grpSpPr>
        <p:graphicFrame>
          <p:nvGraphicFramePr>
            <p:cNvPr id="5" name="コンテンツ プレースホルダ 3"/>
            <p:cNvGraphicFramePr>
              <a:graphicFrameLocks/>
            </p:cNvGraphicFramePr>
            <p:nvPr/>
          </p:nvGraphicFramePr>
          <p:xfrm>
            <a:off x="643328" y="1268760"/>
            <a:ext cx="763284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円/楕円 5"/>
            <p:cNvSpPr/>
            <p:nvPr/>
          </p:nvSpPr>
          <p:spPr>
            <a:xfrm>
              <a:off x="3122747" y="2507289"/>
              <a:ext cx="2779288" cy="2298011"/>
            </a:xfrm>
            <a:prstGeom prst="ellipse">
              <a:avLst/>
            </a:prstGeom>
            <a:solidFill>
              <a:srgbClr val="D092A7">
                <a:alpha val="50196"/>
              </a:srgbClr>
            </a:solidFill>
            <a:ln>
              <a:solidFill>
                <a:schemeClr val="accent4">
                  <a:lumMod val="40000"/>
                  <a:lumOff val="6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2000" dirty="0">
                  <a:solidFill>
                    <a:srgbClr val="FF0000"/>
                  </a:solidFill>
                </a:rPr>
                <a:t>広義の</a:t>
              </a:r>
              <a:endParaRPr lang="en-US" altLang="ja-JP" sz="2000" dirty="0">
                <a:solidFill>
                  <a:srgbClr val="FF0000"/>
                </a:solidFill>
              </a:endParaRPr>
            </a:p>
            <a:p>
              <a:pPr algn="ctr"/>
              <a:r>
                <a:rPr lang="ja-JP" altLang="en-US" sz="2000" dirty="0">
                  <a:solidFill>
                    <a:srgbClr val="FF0000"/>
                  </a:solidFill>
                </a:rPr>
                <a:t>サイボーグ</a:t>
              </a:r>
            </a:p>
          </p:txBody>
        </p:sp>
      </p:grpSp>
      <p:grpSp>
        <p:nvGrpSpPr>
          <p:cNvPr id="9" name="グループ化 8"/>
          <p:cNvGrpSpPr/>
          <p:nvPr/>
        </p:nvGrpSpPr>
        <p:grpSpPr>
          <a:xfrm>
            <a:off x="3993860" y="2636912"/>
            <a:ext cx="902762" cy="484364"/>
            <a:chOff x="5685462" y="2420890"/>
            <a:chExt cx="902762" cy="484364"/>
          </a:xfrm>
        </p:grpSpPr>
        <p:pic>
          <p:nvPicPr>
            <p:cNvPr id="1026" name="Picture 2" descr="C:\Users\yamanoguchi\AppData\Local\Microsoft\Windows\Temporary Internet Files\Content.IE5\2KA3UTMM\MC90032617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5462" y="2420890"/>
              <a:ext cx="298272" cy="31866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928051" y="2505144"/>
              <a:ext cx="660173" cy="400110"/>
            </a:xfrm>
            <a:prstGeom prst="rect">
              <a:avLst/>
            </a:prstGeom>
            <a:noFill/>
          </p:spPr>
          <p:txBody>
            <a:bodyPr wrap="square" rtlCol="0">
              <a:spAutoFit/>
            </a:bodyPr>
            <a:lstStyle/>
            <a:p>
              <a:r>
                <a:rPr lang="ja-JP" altLang="en-US" sz="1000" dirty="0">
                  <a:solidFill>
                    <a:srgbClr val="0070C0"/>
                  </a:solidFill>
                </a:rPr>
                <a:t>ドラえもん</a:t>
              </a:r>
            </a:p>
          </p:txBody>
        </p:sp>
      </p:grpSp>
      <p:grpSp>
        <p:nvGrpSpPr>
          <p:cNvPr id="11" name="グループ化 10"/>
          <p:cNvGrpSpPr/>
          <p:nvPr/>
        </p:nvGrpSpPr>
        <p:grpSpPr>
          <a:xfrm>
            <a:off x="3007493" y="3986000"/>
            <a:ext cx="902762" cy="330475"/>
            <a:chOff x="5685462" y="2420890"/>
            <a:chExt cx="902762" cy="330475"/>
          </a:xfrm>
        </p:grpSpPr>
        <p:pic>
          <p:nvPicPr>
            <p:cNvPr id="12" name="Picture 2" descr="C:\Users\yamanoguchi\AppData\Local\Microsoft\Windows\Temporary Internet Files\Content.IE5\2KA3UTMM\MC90032617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5462" y="2420890"/>
              <a:ext cx="298272" cy="318667"/>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928051" y="2505144"/>
              <a:ext cx="660173" cy="246221"/>
            </a:xfrm>
            <a:prstGeom prst="rect">
              <a:avLst/>
            </a:prstGeom>
            <a:noFill/>
          </p:spPr>
          <p:txBody>
            <a:bodyPr wrap="square" rtlCol="0">
              <a:spAutoFit/>
            </a:bodyPr>
            <a:lstStyle/>
            <a:p>
              <a:r>
                <a:rPr lang="ja-JP" altLang="en-US" sz="1000" dirty="0">
                  <a:solidFill>
                    <a:srgbClr val="0070C0"/>
                  </a:solidFill>
                </a:rPr>
                <a:t>アトム</a:t>
              </a:r>
            </a:p>
          </p:txBody>
        </p:sp>
      </p:grpSp>
      <p:grpSp>
        <p:nvGrpSpPr>
          <p:cNvPr id="14" name="グループ化 13"/>
          <p:cNvGrpSpPr/>
          <p:nvPr/>
        </p:nvGrpSpPr>
        <p:grpSpPr>
          <a:xfrm>
            <a:off x="2532689" y="4638476"/>
            <a:ext cx="949608" cy="484364"/>
            <a:chOff x="5685462" y="2420890"/>
            <a:chExt cx="949608" cy="484364"/>
          </a:xfrm>
        </p:grpSpPr>
        <p:pic>
          <p:nvPicPr>
            <p:cNvPr id="15" name="Picture 2" descr="C:\Users\yamanoguchi\AppData\Local\Microsoft\Windows\Temporary Internet Files\Content.IE5\2KA3UTMM\MC90032617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5462" y="2420890"/>
              <a:ext cx="298272" cy="31866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5928051" y="2505144"/>
              <a:ext cx="707019" cy="400110"/>
            </a:xfrm>
            <a:prstGeom prst="rect">
              <a:avLst/>
            </a:prstGeom>
            <a:noFill/>
          </p:spPr>
          <p:txBody>
            <a:bodyPr wrap="square" rtlCol="0">
              <a:spAutoFit/>
            </a:bodyPr>
            <a:lstStyle/>
            <a:p>
              <a:r>
                <a:rPr lang="ja-JP" altLang="en-US" sz="1000" dirty="0">
                  <a:solidFill>
                    <a:srgbClr val="0070C0"/>
                  </a:solidFill>
                </a:rPr>
                <a:t>仮面ライダー</a:t>
              </a:r>
            </a:p>
          </p:txBody>
        </p:sp>
      </p:grpSp>
      <p:grpSp>
        <p:nvGrpSpPr>
          <p:cNvPr id="17" name="グループ化 16"/>
          <p:cNvGrpSpPr/>
          <p:nvPr/>
        </p:nvGrpSpPr>
        <p:grpSpPr>
          <a:xfrm>
            <a:off x="3007493" y="6029960"/>
            <a:ext cx="949608" cy="330475"/>
            <a:chOff x="5685462" y="2420890"/>
            <a:chExt cx="949608" cy="330475"/>
          </a:xfrm>
        </p:grpSpPr>
        <p:pic>
          <p:nvPicPr>
            <p:cNvPr id="18" name="Picture 2" descr="C:\Users\yamanoguchi\AppData\Local\Microsoft\Windows\Temporary Internet Files\Content.IE5\2KA3UTMM\MC90032617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5462" y="2420890"/>
              <a:ext cx="298272" cy="318667"/>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5928051" y="2505144"/>
              <a:ext cx="707019" cy="246221"/>
            </a:xfrm>
            <a:prstGeom prst="rect">
              <a:avLst/>
            </a:prstGeom>
            <a:noFill/>
          </p:spPr>
          <p:txBody>
            <a:bodyPr wrap="square" rtlCol="0">
              <a:spAutoFit/>
            </a:bodyPr>
            <a:lstStyle/>
            <a:p>
              <a:r>
                <a:rPr lang="ja-JP" altLang="en-US" sz="1000" dirty="0">
                  <a:solidFill>
                    <a:srgbClr val="0070C0"/>
                  </a:solidFill>
                </a:rPr>
                <a:t>ガンダム</a:t>
              </a:r>
            </a:p>
          </p:txBody>
        </p:sp>
      </p:grpSp>
      <p:grpSp>
        <p:nvGrpSpPr>
          <p:cNvPr id="21" name="グループ化 20"/>
          <p:cNvGrpSpPr/>
          <p:nvPr/>
        </p:nvGrpSpPr>
        <p:grpSpPr>
          <a:xfrm>
            <a:off x="5388248" y="5629849"/>
            <a:ext cx="902762" cy="484364"/>
            <a:chOff x="5685462" y="2420890"/>
            <a:chExt cx="902762" cy="484364"/>
          </a:xfrm>
        </p:grpSpPr>
        <p:pic>
          <p:nvPicPr>
            <p:cNvPr id="22" name="Picture 2" descr="C:\Users\yamanoguchi\AppData\Local\Microsoft\Windows\Temporary Internet Files\Content.IE5\2KA3UTMM\MC90032617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5462" y="2420890"/>
              <a:ext cx="298272" cy="318667"/>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hlinkClick r:id="rId8"/>
            </p:cNvPr>
            <p:cNvSpPr txBox="1"/>
            <p:nvPr/>
          </p:nvSpPr>
          <p:spPr>
            <a:xfrm>
              <a:off x="5928051" y="2505144"/>
              <a:ext cx="660173" cy="400110"/>
            </a:xfrm>
            <a:prstGeom prst="rect">
              <a:avLst/>
            </a:prstGeom>
            <a:noFill/>
          </p:spPr>
          <p:txBody>
            <a:bodyPr wrap="square" rtlCol="0">
              <a:spAutoFit/>
            </a:bodyPr>
            <a:lstStyle/>
            <a:p>
              <a:r>
                <a:rPr lang="ja-JP" altLang="en-US" sz="1000" dirty="0">
                  <a:solidFill>
                    <a:srgbClr val="0070C0"/>
                  </a:solidFill>
                  <a:hlinkClick r:id="rId9"/>
                </a:rPr>
                <a:t>初音ミク</a:t>
              </a:r>
              <a:endParaRPr lang="en-US" altLang="ja-JP" sz="1000" dirty="0">
                <a:solidFill>
                  <a:srgbClr val="0070C0"/>
                </a:solidFill>
              </a:endParaRPr>
            </a:p>
          </p:txBody>
        </p:sp>
      </p:grpSp>
      <p:grpSp>
        <p:nvGrpSpPr>
          <p:cNvPr id="24" name="グループ化 23"/>
          <p:cNvGrpSpPr/>
          <p:nvPr/>
        </p:nvGrpSpPr>
        <p:grpSpPr>
          <a:xfrm>
            <a:off x="5718335" y="4775654"/>
            <a:ext cx="902762" cy="484364"/>
            <a:chOff x="5685462" y="2420890"/>
            <a:chExt cx="902762" cy="484364"/>
          </a:xfrm>
        </p:grpSpPr>
        <p:pic>
          <p:nvPicPr>
            <p:cNvPr id="25" name="Picture 2" descr="C:\Users\yamanoguchi\AppData\Local\Microsoft\Windows\Temporary Internet Files\Content.IE5\2KA3UTMM\MC90032617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5462" y="2420890"/>
              <a:ext cx="298272" cy="318667"/>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a:hlinkClick r:id="rId8"/>
            </p:cNvPr>
            <p:cNvSpPr txBox="1"/>
            <p:nvPr/>
          </p:nvSpPr>
          <p:spPr>
            <a:xfrm>
              <a:off x="5928051" y="2505144"/>
              <a:ext cx="660173" cy="400110"/>
            </a:xfrm>
            <a:prstGeom prst="rect">
              <a:avLst/>
            </a:prstGeom>
            <a:noFill/>
          </p:spPr>
          <p:txBody>
            <a:bodyPr wrap="square" rtlCol="0">
              <a:spAutoFit/>
            </a:bodyPr>
            <a:lstStyle/>
            <a:p>
              <a:r>
                <a:rPr lang="en-US" altLang="ja-JP" sz="1000" dirty="0">
                  <a:solidFill>
                    <a:srgbClr val="0070C0"/>
                  </a:solidFill>
                  <a:hlinkClick r:id="rId8"/>
                </a:rPr>
                <a:t>HRP-4C</a:t>
              </a:r>
              <a:endParaRPr lang="en-US" altLang="ja-JP" sz="1000" dirty="0">
                <a:solidFill>
                  <a:srgbClr val="0070C0"/>
                </a:solidFill>
              </a:endParaRPr>
            </a:p>
          </p:txBody>
        </p:sp>
      </p:grpSp>
      <p:grpSp>
        <p:nvGrpSpPr>
          <p:cNvPr id="27" name="グループ化 26"/>
          <p:cNvGrpSpPr/>
          <p:nvPr/>
        </p:nvGrpSpPr>
        <p:grpSpPr>
          <a:xfrm>
            <a:off x="4896622" y="3179696"/>
            <a:ext cx="902762" cy="330475"/>
            <a:chOff x="5685462" y="2420890"/>
            <a:chExt cx="902762" cy="330475"/>
          </a:xfrm>
        </p:grpSpPr>
        <p:pic>
          <p:nvPicPr>
            <p:cNvPr id="28" name="Picture 2" descr="C:\Users\yamanoguchi\AppData\Local\Microsoft\Windows\Temporary Internet Files\Content.IE5\2KA3UTMM\MC90032617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5462" y="2420890"/>
              <a:ext cx="298272" cy="318667"/>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5928051" y="2505144"/>
              <a:ext cx="660173" cy="246221"/>
            </a:xfrm>
            <a:prstGeom prst="rect">
              <a:avLst/>
            </a:prstGeom>
            <a:noFill/>
          </p:spPr>
          <p:txBody>
            <a:bodyPr wrap="square" rtlCol="0">
              <a:spAutoFit/>
            </a:bodyPr>
            <a:lstStyle/>
            <a:p>
              <a:r>
                <a:rPr lang="en-US" altLang="ja-JP" sz="1000" dirty="0">
                  <a:solidFill>
                    <a:srgbClr val="0070C0"/>
                  </a:solidFill>
                </a:rPr>
                <a:t>C3PO</a:t>
              </a:r>
              <a:endParaRPr lang="ja-JP" altLang="en-US" sz="1000" dirty="0">
                <a:solidFill>
                  <a:srgbClr val="0070C0"/>
                </a:solidFill>
              </a:endParaRPr>
            </a:p>
          </p:txBody>
        </p:sp>
      </p:grpSp>
      <p:grpSp>
        <p:nvGrpSpPr>
          <p:cNvPr id="30" name="グループ化 29"/>
          <p:cNvGrpSpPr/>
          <p:nvPr/>
        </p:nvGrpSpPr>
        <p:grpSpPr>
          <a:xfrm>
            <a:off x="5050441" y="3482575"/>
            <a:ext cx="902762" cy="330475"/>
            <a:chOff x="5685462" y="2420890"/>
            <a:chExt cx="902762" cy="330475"/>
          </a:xfrm>
        </p:grpSpPr>
        <p:pic>
          <p:nvPicPr>
            <p:cNvPr id="31" name="Picture 2" descr="C:\Users\yamanoguchi\AppData\Local\Microsoft\Windows\Temporary Internet Files\Content.IE5\2KA3UTMM\MC90032617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5462" y="2420890"/>
              <a:ext cx="298272" cy="318667"/>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5928051" y="2505144"/>
              <a:ext cx="660173" cy="246221"/>
            </a:xfrm>
            <a:prstGeom prst="rect">
              <a:avLst/>
            </a:prstGeom>
            <a:noFill/>
          </p:spPr>
          <p:txBody>
            <a:bodyPr wrap="square" rtlCol="0">
              <a:spAutoFit/>
            </a:bodyPr>
            <a:lstStyle/>
            <a:p>
              <a:r>
                <a:rPr lang="en-US" altLang="ja-JP" sz="1000" dirty="0">
                  <a:solidFill>
                    <a:srgbClr val="0070C0"/>
                  </a:solidFill>
                </a:rPr>
                <a:t>R2D2</a:t>
              </a:r>
              <a:endParaRPr lang="ja-JP" altLang="en-US" sz="1000" dirty="0">
                <a:solidFill>
                  <a:srgbClr val="0070C0"/>
                </a:solidFill>
              </a:endParaRPr>
            </a:p>
          </p:txBody>
        </p:sp>
      </p:grpSp>
      <p:sp>
        <p:nvSpPr>
          <p:cNvPr id="20" name="テキスト ボックス 19"/>
          <p:cNvSpPr txBox="1"/>
          <p:nvPr/>
        </p:nvSpPr>
        <p:spPr>
          <a:xfrm>
            <a:off x="5663953" y="2147786"/>
            <a:ext cx="4896545" cy="2308324"/>
          </a:xfrm>
          <a:prstGeom prst="rect">
            <a:avLst/>
          </a:prstGeom>
          <a:noFill/>
        </p:spPr>
        <p:txBody>
          <a:bodyPr wrap="square" rtlCol="0">
            <a:spAutoFit/>
          </a:bodyPr>
          <a:lstStyle/>
          <a:p>
            <a:pPr marL="285750" indent="-285750">
              <a:buFont typeface="Arial" pitchFamily="34" charset="0"/>
              <a:buChar char="•"/>
            </a:pPr>
            <a:r>
              <a:rPr lang="ja-JP" altLang="en-US" sz="1600" dirty="0">
                <a:solidFill>
                  <a:srgbClr val="FF0000"/>
                </a:solidFill>
              </a:rPr>
              <a:t>ロボット、アンドロイド：</a:t>
            </a:r>
            <a:r>
              <a:rPr lang="ja-JP" altLang="en-US" sz="1600" dirty="0"/>
              <a:t>人間に似せて作った機械</a:t>
            </a:r>
            <a:endParaRPr lang="en-US" altLang="ja-JP" sz="1600" dirty="0"/>
          </a:p>
          <a:p>
            <a:pPr marL="285750" indent="-285750">
              <a:buFont typeface="Arial" pitchFamily="34" charset="0"/>
              <a:buChar char="•"/>
            </a:pPr>
            <a:r>
              <a:rPr lang="ja-JP" altLang="en-US" sz="1600" dirty="0">
                <a:solidFill>
                  <a:srgbClr val="FF0000"/>
                </a:solidFill>
              </a:rPr>
              <a:t>サイボーグ：</a:t>
            </a:r>
            <a:r>
              <a:rPr lang="ja-JP" altLang="en-US" sz="1600" dirty="0"/>
              <a:t>人間を機械によって改造、拡張した存在</a:t>
            </a:r>
            <a:endParaRPr lang="en-US" altLang="ja-JP" sz="1600" dirty="0"/>
          </a:p>
          <a:p>
            <a:pPr marL="285750" indent="-285750">
              <a:buFont typeface="Arial" pitchFamily="34" charset="0"/>
              <a:buChar char="•"/>
            </a:pPr>
            <a:r>
              <a:rPr lang="ja-JP" altLang="en-US" sz="1600" dirty="0"/>
              <a:t>この講義では、総称して「（知能）ロボット」と呼ぶ</a:t>
            </a:r>
            <a:endParaRPr lang="en-US" altLang="ja-JP" sz="1600" dirty="0"/>
          </a:p>
          <a:p>
            <a:pPr marL="285750" indent="-285750">
              <a:buFont typeface="Arial" pitchFamily="34" charset="0"/>
              <a:buChar char="•"/>
            </a:pPr>
            <a:r>
              <a:rPr lang="ja-JP" altLang="en-US" sz="1600" dirty="0"/>
              <a:t>「ヒト⇆機械」の２つの方向性</a:t>
            </a:r>
            <a:endParaRPr lang="en-US" altLang="ja-JP" sz="1600" dirty="0"/>
          </a:p>
          <a:p>
            <a:pPr marL="742950" lvl="1" indent="-285750">
              <a:buFont typeface="Arial" pitchFamily="34" charset="0"/>
              <a:buChar char="•"/>
            </a:pPr>
            <a:r>
              <a:rPr lang="ja-JP" altLang="en-US" sz="1600" dirty="0"/>
              <a:t>機械からヒトへ</a:t>
            </a:r>
            <a:endParaRPr lang="en-US" altLang="ja-JP" sz="1600" dirty="0"/>
          </a:p>
          <a:p>
            <a:pPr marL="742950" lvl="1" indent="-285750">
              <a:buFont typeface="Arial" pitchFamily="34" charset="0"/>
              <a:buChar char="•"/>
            </a:pPr>
            <a:r>
              <a:rPr lang="ja-JP" altLang="en-US" sz="1600" dirty="0"/>
              <a:t>ヒトから機械へ</a:t>
            </a:r>
          </a:p>
        </p:txBody>
      </p:sp>
      <p:pic>
        <p:nvPicPr>
          <p:cNvPr id="1028" name="Picture 4" descr="C:\Users\yamanoguchi\AppData\Local\Microsoft\Windows\Temporary Internet Files\Content.IE5\2KA3UTMM\MC900310604[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14636" y="5338163"/>
            <a:ext cx="920232" cy="76261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manoguchi\AppData\Local\Microsoft\Windows\Temporary Internet Files\Content.IE5\HYR9KN3Y\MM910001118[1].gif"/>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10380" y="5286388"/>
            <a:ext cx="721094" cy="958166"/>
          </a:xfrm>
          <a:prstGeom prst="rect">
            <a:avLst/>
          </a:prstGeom>
          <a:noFill/>
          <a:extLst>
            <a:ext uri="{909E8E84-426E-40DD-AFC4-6F175D3DCCD1}">
              <a14:hiddenFill xmlns:a14="http://schemas.microsoft.com/office/drawing/2010/main">
                <a:solidFill>
                  <a:srgbClr val="FFFFFF"/>
                </a:solidFill>
              </a14:hiddenFill>
            </a:ext>
          </a:extLst>
        </p:spPr>
      </p:pic>
      <p:sp>
        <p:nvSpPr>
          <p:cNvPr id="33" name="右矢印 32"/>
          <p:cNvSpPr/>
          <p:nvPr/>
        </p:nvSpPr>
        <p:spPr>
          <a:xfrm flipH="1">
            <a:off x="7691413" y="5206318"/>
            <a:ext cx="1351215" cy="559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0070C0"/>
                </a:solidFill>
              </a:rPr>
              <a:t>ロボット・</a:t>
            </a:r>
            <a:endParaRPr lang="en-US" altLang="ja-JP" sz="1200" dirty="0">
              <a:solidFill>
                <a:srgbClr val="0070C0"/>
              </a:solidFill>
            </a:endParaRPr>
          </a:p>
          <a:p>
            <a:pPr algn="ctr"/>
            <a:r>
              <a:rPr lang="ja-JP" altLang="en-US" sz="1200" dirty="0">
                <a:solidFill>
                  <a:srgbClr val="0070C0"/>
                </a:solidFill>
              </a:rPr>
              <a:t>アンドロイド</a:t>
            </a:r>
          </a:p>
        </p:txBody>
      </p:sp>
      <p:sp>
        <p:nvSpPr>
          <p:cNvPr id="40" name="右矢印 39"/>
          <p:cNvSpPr/>
          <p:nvPr/>
        </p:nvSpPr>
        <p:spPr>
          <a:xfrm>
            <a:off x="7691414" y="5703766"/>
            <a:ext cx="1351215" cy="559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0070C0"/>
                </a:solidFill>
              </a:rPr>
              <a:t>サイボーグ</a:t>
            </a:r>
          </a:p>
        </p:txBody>
      </p:sp>
      <p:grpSp>
        <p:nvGrpSpPr>
          <p:cNvPr id="41" name="グループ化 40"/>
          <p:cNvGrpSpPr/>
          <p:nvPr/>
        </p:nvGrpSpPr>
        <p:grpSpPr>
          <a:xfrm>
            <a:off x="2427632" y="5527590"/>
            <a:ext cx="902762" cy="484364"/>
            <a:chOff x="5685462" y="2420890"/>
            <a:chExt cx="902762" cy="484364"/>
          </a:xfrm>
        </p:grpSpPr>
        <p:pic>
          <p:nvPicPr>
            <p:cNvPr id="42" name="Picture 2" descr="C:\Users\yamanoguchi\AppData\Local\Microsoft\Windows\Temporary Internet Files\Content.IE5\2KA3UTMM\MC90032617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5462" y="2420890"/>
              <a:ext cx="298272" cy="318667"/>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a:off x="5928051" y="2505144"/>
              <a:ext cx="660173" cy="400110"/>
            </a:xfrm>
            <a:prstGeom prst="rect">
              <a:avLst/>
            </a:prstGeom>
            <a:noFill/>
          </p:spPr>
          <p:txBody>
            <a:bodyPr wrap="square" rtlCol="0">
              <a:spAutoFit/>
            </a:bodyPr>
            <a:lstStyle/>
            <a:p>
              <a:r>
                <a:rPr lang="ja-JP" altLang="en-US" sz="1000" dirty="0">
                  <a:solidFill>
                    <a:srgbClr val="0070C0"/>
                  </a:solidFill>
                </a:rPr>
                <a:t>ロボコップ</a:t>
              </a:r>
            </a:p>
          </p:txBody>
        </p:sp>
      </p:grpSp>
      <p:grpSp>
        <p:nvGrpSpPr>
          <p:cNvPr id="44" name="グループ化 43"/>
          <p:cNvGrpSpPr/>
          <p:nvPr/>
        </p:nvGrpSpPr>
        <p:grpSpPr>
          <a:xfrm>
            <a:off x="4897332" y="6062619"/>
            <a:ext cx="1063592" cy="484364"/>
            <a:chOff x="5685462" y="2420890"/>
            <a:chExt cx="1063592" cy="484364"/>
          </a:xfrm>
        </p:grpSpPr>
        <p:pic>
          <p:nvPicPr>
            <p:cNvPr id="45" name="Picture 2" descr="C:\Users\yamanoguchi\AppData\Local\Microsoft\Windows\Temporary Internet Files\Content.IE5\2KA3UTMM\MC90032617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5462" y="2420890"/>
              <a:ext cx="298272" cy="318667"/>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p:cNvSpPr txBox="1"/>
            <p:nvPr/>
          </p:nvSpPr>
          <p:spPr>
            <a:xfrm>
              <a:off x="5928051" y="2505144"/>
              <a:ext cx="821003" cy="400110"/>
            </a:xfrm>
            <a:prstGeom prst="rect">
              <a:avLst/>
            </a:prstGeom>
            <a:noFill/>
          </p:spPr>
          <p:txBody>
            <a:bodyPr wrap="square" rtlCol="0">
              <a:spAutoFit/>
            </a:bodyPr>
            <a:lstStyle/>
            <a:p>
              <a:r>
                <a:rPr lang="ja-JP" altLang="en-US" sz="1000" dirty="0">
                  <a:solidFill>
                    <a:srgbClr val="0070C0"/>
                  </a:solidFill>
                </a:rPr>
                <a:t>ターミネーター</a:t>
              </a:r>
            </a:p>
          </p:txBody>
        </p:sp>
      </p:grpSp>
    </p:spTree>
    <p:extLst>
      <p:ext uri="{BB962C8B-B14F-4D97-AF65-F5344CB8AC3E}">
        <p14:creationId xmlns:p14="http://schemas.microsoft.com/office/powerpoint/2010/main" val="232863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dirty="0"/>
              <a:t>ヒトを写す鏡としての知能ロボット</a:t>
            </a:r>
            <a:br>
              <a:rPr lang="ja-JP" altLang="en-US" dirty="0"/>
            </a:br>
            <a:endParaRPr lang="ja-JP" altLang="en-US" sz="2400" dirty="0"/>
          </a:p>
        </p:txBody>
      </p:sp>
      <p:sp>
        <p:nvSpPr>
          <p:cNvPr id="2" name="コンテンツ プレースホルダ 1"/>
          <p:cNvSpPr>
            <a:spLocks noGrp="1"/>
          </p:cNvSpPr>
          <p:nvPr>
            <p:ph idx="1"/>
          </p:nvPr>
        </p:nvSpPr>
        <p:spPr>
          <a:xfrm>
            <a:off x="1981200" y="1524000"/>
            <a:ext cx="8229600" cy="4857328"/>
          </a:xfrm>
        </p:spPr>
        <p:txBody>
          <a:bodyPr>
            <a:normAutofit lnSpcReduction="10000"/>
          </a:bodyPr>
          <a:lstStyle/>
          <a:p>
            <a:pPr>
              <a:buFont typeface="Wingdings" pitchFamily="2" charset="2"/>
              <a:buChar char="l"/>
            </a:pPr>
            <a:r>
              <a:rPr lang="ja-JP" altLang="en-US" dirty="0"/>
              <a:t>知能ロボットはヒトのアイデンティティを問いかける</a:t>
            </a:r>
            <a:endParaRPr lang="en-US" altLang="ja-JP" dirty="0"/>
          </a:p>
          <a:p>
            <a:pPr lvl="1">
              <a:buFont typeface="Wingdings" pitchFamily="2" charset="2"/>
              <a:buChar char="l"/>
            </a:pPr>
            <a:r>
              <a:rPr lang="ja-JP" altLang="en-US" dirty="0">
                <a:solidFill>
                  <a:srgbClr val="FF0000"/>
                </a:solidFill>
              </a:rPr>
              <a:t>作品紹介：</a:t>
            </a:r>
            <a:r>
              <a:rPr lang="en-US" altLang="ja-JP" dirty="0">
                <a:hlinkClick r:id="rId3"/>
              </a:rPr>
              <a:t>HAL9000</a:t>
            </a:r>
            <a:r>
              <a:rPr lang="ja-JP" altLang="en-US" dirty="0">
                <a:hlinkClick r:id="rId3"/>
              </a:rPr>
              <a:t>（映画</a:t>
            </a:r>
            <a:r>
              <a:rPr lang="en-US" altLang="ja-JP" dirty="0">
                <a:hlinkClick r:id="rId3"/>
              </a:rPr>
              <a:t>『2001</a:t>
            </a:r>
            <a:r>
              <a:rPr lang="ja-JP" altLang="en-US" dirty="0">
                <a:hlinkClick r:id="rId3"/>
              </a:rPr>
              <a:t>年宇宙の旅</a:t>
            </a:r>
            <a:r>
              <a:rPr lang="en-US" altLang="ja-JP" dirty="0">
                <a:hlinkClick r:id="rId3"/>
              </a:rPr>
              <a:t>』</a:t>
            </a:r>
            <a:r>
              <a:rPr lang="ja-JP" altLang="en-US" dirty="0">
                <a:hlinkClick r:id="rId3"/>
              </a:rPr>
              <a:t>）</a:t>
            </a:r>
            <a:endParaRPr lang="en-US" altLang="ja-JP" dirty="0"/>
          </a:p>
          <a:p>
            <a:pPr>
              <a:buFont typeface="Wingdings" pitchFamily="2" charset="2"/>
              <a:buChar char="l"/>
            </a:pPr>
            <a:r>
              <a:rPr lang="ja-JP" altLang="en-US" dirty="0"/>
              <a:t>人工知能</a:t>
            </a:r>
            <a:r>
              <a:rPr lang="en-US" altLang="ja-JP" dirty="0"/>
              <a:t>(AI)</a:t>
            </a:r>
            <a:r>
              <a:rPr lang="ja-JP" altLang="en-US" dirty="0"/>
              <a:t>研究やロボット工学の２つの目的</a:t>
            </a:r>
            <a:endParaRPr lang="en-US" altLang="ja-JP" dirty="0"/>
          </a:p>
          <a:p>
            <a:pPr lvl="1">
              <a:buFont typeface="Wingdings" pitchFamily="2" charset="2"/>
              <a:buChar char="l"/>
            </a:pPr>
            <a:r>
              <a:rPr lang="ja-JP" altLang="en-US" dirty="0"/>
              <a:t>人間や生物から学んでより知的な機械やシステムを作る</a:t>
            </a:r>
            <a:endParaRPr lang="en-US" altLang="ja-JP" dirty="0"/>
          </a:p>
          <a:p>
            <a:pPr lvl="1">
              <a:buFont typeface="Wingdings" pitchFamily="2" charset="2"/>
              <a:buChar char="l"/>
            </a:pPr>
            <a:r>
              <a:rPr lang="ja-JP" altLang="en-US" dirty="0"/>
              <a:t>それにより人間自身の知能に関する知見を得る</a:t>
            </a:r>
            <a:endParaRPr lang="en-US" altLang="ja-JP" dirty="0"/>
          </a:p>
          <a:p>
            <a:pPr>
              <a:buFont typeface="Wingdings" pitchFamily="2" charset="2"/>
              <a:buChar char="l"/>
            </a:pPr>
            <a:r>
              <a:rPr lang="ja-JP" altLang="en-US" dirty="0"/>
              <a:t>読者はヒト（自分）の本質について考えさせられる／思い知らされる体験を経て、描かれたロボットに親近感を抱くのではないか</a:t>
            </a:r>
            <a:endParaRPr lang="en-US" altLang="ja-JP" dirty="0"/>
          </a:p>
          <a:p>
            <a:pPr lvl="1">
              <a:buFont typeface="Wingdings" pitchFamily="2" charset="2"/>
              <a:buChar char="l"/>
            </a:pPr>
            <a:r>
              <a:rPr lang="ja-JP" altLang="en-US" dirty="0"/>
              <a:t>人間の生きる条件を、より強調して提示する</a:t>
            </a:r>
            <a:endParaRPr lang="en-US" altLang="ja-JP" dirty="0"/>
          </a:p>
          <a:p>
            <a:pPr lvl="1">
              <a:buFont typeface="Wingdings" pitchFamily="2" charset="2"/>
              <a:buChar char="l"/>
            </a:pPr>
            <a:r>
              <a:rPr lang="ja-JP" altLang="en-US" dirty="0">
                <a:solidFill>
                  <a:srgbClr val="FF0000"/>
                </a:solidFill>
              </a:rPr>
              <a:t>作品紹介：</a:t>
            </a:r>
            <a:r>
              <a:rPr lang="en-US" altLang="ja-JP" dirty="0">
                <a:hlinkClick r:id="rId4" action="ppaction://hlinkfile"/>
              </a:rPr>
              <a:t>『</a:t>
            </a:r>
            <a:r>
              <a:rPr lang="ja-JP" altLang="en-US" dirty="0">
                <a:hlinkClick r:id="rId4" action="ppaction://hlinkfile"/>
              </a:rPr>
              <a:t>ブレードランナー</a:t>
            </a:r>
            <a:r>
              <a:rPr lang="en-US" altLang="ja-JP" dirty="0">
                <a:hlinkClick r:id="rId4" action="ppaction://hlinkfile"/>
              </a:rPr>
              <a:t>』</a:t>
            </a:r>
            <a:r>
              <a:rPr lang="ja-JP" altLang="en-US" dirty="0">
                <a:hlinkClick r:id="rId4" action="ppaction://hlinkfile"/>
              </a:rPr>
              <a:t>ロイ・バッティー</a:t>
            </a:r>
            <a:endParaRPr lang="en-US" altLang="ja-JP" dirty="0"/>
          </a:p>
        </p:txBody>
      </p:sp>
    </p:spTree>
    <p:extLst>
      <p:ext uri="{BB962C8B-B14F-4D97-AF65-F5344CB8AC3E}">
        <p14:creationId xmlns:p14="http://schemas.microsoft.com/office/powerpoint/2010/main" val="76093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D973A8-AC21-47C2-9632-D6206948210C}"/>
              </a:ext>
            </a:extLst>
          </p:cNvPr>
          <p:cNvSpPr>
            <a:spLocks noGrp="1"/>
          </p:cNvSpPr>
          <p:nvPr>
            <p:ph type="title"/>
          </p:nvPr>
        </p:nvSpPr>
        <p:spPr/>
        <p:txBody>
          <a:bodyPr/>
          <a:lstStyle/>
          <a:p>
            <a:r>
              <a:rPr kumimoji="1" lang="ja-JP" altLang="en-US" dirty="0"/>
              <a:t>ロボット分野の情報システム</a:t>
            </a:r>
          </a:p>
        </p:txBody>
      </p:sp>
      <p:sp>
        <p:nvSpPr>
          <p:cNvPr id="3" name="コンテンツ プレースホルダー 2">
            <a:extLst>
              <a:ext uri="{FF2B5EF4-FFF2-40B4-BE49-F238E27FC236}">
                <a16:creationId xmlns:a16="http://schemas.microsoft.com/office/drawing/2014/main" id="{310FC0C1-3A9B-4DB5-BFEA-FC55E626DE90}"/>
              </a:ext>
            </a:extLst>
          </p:cNvPr>
          <p:cNvSpPr>
            <a:spLocks noGrp="1"/>
          </p:cNvSpPr>
          <p:nvPr>
            <p:ph idx="1"/>
          </p:nvPr>
        </p:nvSpPr>
        <p:spPr/>
        <p:txBody>
          <a:bodyPr/>
          <a:lstStyle/>
          <a:p>
            <a:r>
              <a:rPr lang="ja-JP" altLang="en-US" dirty="0"/>
              <a:t>ロボットの歴史</a:t>
            </a:r>
            <a:endParaRPr lang="en-US" altLang="ja-JP" dirty="0"/>
          </a:p>
          <a:p>
            <a:r>
              <a:rPr lang="ja-JP" altLang="en-US" dirty="0"/>
              <a:t>ロボットの定義</a:t>
            </a:r>
            <a:endParaRPr lang="en-US" altLang="ja-JP" dirty="0"/>
          </a:p>
          <a:p>
            <a:r>
              <a:rPr lang="ja-JP" altLang="en-US" dirty="0"/>
              <a:t>ロボットの種類</a:t>
            </a:r>
          </a:p>
          <a:p>
            <a:r>
              <a:rPr lang="ja-JP" altLang="en-US" dirty="0"/>
              <a:t>知能ロボット研究の最先端</a:t>
            </a:r>
          </a:p>
          <a:p>
            <a:endParaRPr kumimoji="1" lang="ja-JP" altLang="en-US" dirty="0"/>
          </a:p>
        </p:txBody>
      </p:sp>
    </p:spTree>
    <p:extLst>
      <p:ext uri="{BB962C8B-B14F-4D97-AF65-F5344CB8AC3E}">
        <p14:creationId xmlns:p14="http://schemas.microsoft.com/office/powerpoint/2010/main" val="1110526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dirty="0"/>
              <a:t>知能ロボットはサイエンスと物語（フィクション）の境界領域</a:t>
            </a:r>
            <a:endParaRPr lang="ja-JP" altLang="en-US" sz="2400" dirty="0"/>
          </a:p>
        </p:txBody>
      </p:sp>
      <p:sp>
        <p:nvSpPr>
          <p:cNvPr id="2" name="コンテンツ プレースホルダ 1"/>
          <p:cNvSpPr>
            <a:spLocks noGrp="1"/>
          </p:cNvSpPr>
          <p:nvPr>
            <p:ph idx="1"/>
          </p:nvPr>
        </p:nvSpPr>
        <p:spPr>
          <a:xfrm>
            <a:off x="1352389" y="1944060"/>
            <a:ext cx="9897035" cy="4437267"/>
          </a:xfrm>
        </p:spPr>
        <p:txBody>
          <a:bodyPr>
            <a:normAutofit/>
          </a:bodyPr>
          <a:lstStyle/>
          <a:p>
            <a:pPr>
              <a:buFont typeface="Wingdings" pitchFamily="2" charset="2"/>
              <a:buChar char="l"/>
            </a:pPr>
            <a:r>
              <a:rPr lang="ja-JP" altLang="en-US" dirty="0">
                <a:solidFill>
                  <a:schemeClr val="tx1"/>
                </a:solidFill>
              </a:rPr>
              <a:t>知能ロボット分野自体が、本質的に物語を必要とする</a:t>
            </a:r>
            <a:endParaRPr lang="en-US" altLang="ja-JP" dirty="0">
              <a:solidFill>
                <a:schemeClr val="tx1"/>
              </a:solidFill>
            </a:endParaRPr>
          </a:p>
          <a:p>
            <a:pPr lvl="1">
              <a:buFont typeface="Wingdings" pitchFamily="2" charset="2"/>
              <a:buChar char="l"/>
            </a:pPr>
            <a:r>
              <a:rPr lang="ja-JP" altLang="en-US" dirty="0">
                <a:solidFill>
                  <a:schemeClr val="tx1"/>
                </a:solidFill>
              </a:rPr>
              <a:t>技術の組合せが無限にあるため、物語のイメージを借りて方向付けしている</a:t>
            </a:r>
            <a:endParaRPr lang="en-US" altLang="ja-JP" dirty="0">
              <a:solidFill>
                <a:schemeClr val="tx1"/>
              </a:solidFill>
            </a:endParaRPr>
          </a:p>
          <a:p>
            <a:pPr lvl="2">
              <a:buFont typeface="Wingdings" pitchFamily="2" charset="2"/>
              <a:buChar char="l"/>
            </a:pPr>
            <a:r>
              <a:rPr lang="ja-JP" altLang="en-US" dirty="0">
                <a:solidFill>
                  <a:schemeClr val="tx1"/>
                </a:solidFill>
              </a:rPr>
              <a:t>例：</a:t>
            </a:r>
            <a:r>
              <a:rPr lang="en-US" altLang="ja-JP" dirty="0">
                <a:solidFill>
                  <a:schemeClr val="tx1"/>
                </a:solidFill>
              </a:rPr>
              <a:t>『</a:t>
            </a:r>
            <a:r>
              <a:rPr lang="ja-JP" altLang="en-US" dirty="0">
                <a:solidFill>
                  <a:schemeClr val="tx1"/>
                </a:solidFill>
              </a:rPr>
              <a:t>鉄腕アトム</a:t>
            </a:r>
            <a:r>
              <a:rPr lang="en-US" altLang="ja-JP" dirty="0">
                <a:solidFill>
                  <a:schemeClr val="tx1"/>
                </a:solidFill>
              </a:rPr>
              <a:t>』</a:t>
            </a:r>
          </a:p>
          <a:p>
            <a:pPr lvl="1">
              <a:buFont typeface="Wingdings" pitchFamily="2" charset="2"/>
              <a:buChar char="l"/>
            </a:pPr>
            <a:r>
              <a:rPr lang="ja-JP" altLang="en-US" dirty="0">
                <a:solidFill>
                  <a:schemeClr val="tx1"/>
                </a:solidFill>
              </a:rPr>
              <a:t>物語の影響下で進化したというより、サイエンスと物語の複合領域というべき</a:t>
            </a:r>
            <a:endParaRPr lang="en-US" altLang="ja-JP" dirty="0">
              <a:solidFill>
                <a:schemeClr val="tx1"/>
              </a:solidFill>
            </a:endParaRPr>
          </a:p>
          <a:p>
            <a:pPr>
              <a:buFont typeface="Wingdings" pitchFamily="2" charset="2"/>
              <a:buChar char="l"/>
            </a:pPr>
            <a:r>
              <a:rPr lang="ja-JP" altLang="en-US" dirty="0"/>
              <a:t>技術の産物のすべてが、必然的に現在の姿になってはいな</a:t>
            </a:r>
            <a:endParaRPr lang="en-US" altLang="ja-JP" dirty="0"/>
          </a:p>
          <a:p>
            <a:pPr lvl="1">
              <a:buFont typeface="Wingdings" pitchFamily="2" charset="2"/>
              <a:buChar char="l"/>
            </a:pPr>
            <a:r>
              <a:rPr lang="ja-JP" altLang="en-US" dirty="0">
                <a:solidFill>
                  <a:schemeClr val="tx1"/>
                </a:solidFill>
              </a:rPr>
              <a:t>人間や生物の進化と同じ</a:t>
            </a:r>
            <a:endParaRPr lang="en-US" altLang="ja-JP" dirty="0">
              <a:solidFill>
                <a:schemeClr val="tx1"/>
              </a:solidFill>
            </a:endParaRPr>
          </a:p>
          <a:p>
            <a:pPr lvl="1">
              <a:buFont typeface="Wingdings" pitchFamily="2" charset="2"/>
              <a:buChar char="l"/>
            </a:pPr>
            <a:r>
              <a:rPr lang="ja-JP" altLang="en-US" dirty="0">
                <a:solidFill>
                  <a:schemeClr val="tx1"/>
                </a:solidFill>
              </a:rPr>
              <a:t>偶然の力、歴史的経緯、物語の影響などが作用</a:t>
            </a:r>
          </a:p>
          <a:p>
            <a:pPr lvl="1">
              <a:buFont typeface="Wingdings" pitchFamily="2" charset="2"/>
              <a:buChar char="l"/>
            </a:pPr>
            <a:r>
              <a:rPr lang="ja-JP" altLang="en-US" dirty="0"/>
              <a:t>強力な技術は人間社会を不可逆に変えるため、後戻りややり直しが利かない</a:t>
            </a:r>
            <a:endParaRPr lang="en-US" altLang="ja-JP" dirty="0"/>
          </a:p>
        </p:txBody>
      </p:sp>
    </p:spTree>
    <p:extLst>
      <p:ext uri="{BB962C8B-B14F-4D97-AF65-F5344CB8AC3E}">
        <p14:creationId xmlns:p14="http://schemas.microsoft.com/office/powerpoint/2010/main" val="3697897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dirty="0"/>
              <a:t>「不気味の谷」現象</a:t>
            </a:r>
            <a:endParaRPr lang="ja-JP" altLang="en-US" sz="2400" dirty="0"/>
          </a:p>
        </p:txBody>
      </p:sp>
      <p:sp>
        <p:nvSpPr>
          <p:cNvPr id="2" name="コンテンツ プレースホルダ 1"/>
          <p:cNvSpPr>
            <a:spLocks noGrp="1"/>
          </p:cNvSpPr>
          <p:nvPr>
            <p:ph idx="1"/>
          </p:nvPr>
        </p:nvSpPr>
        <p:spPr>
          <a:xfrm>
            <a:off x="838200" y="1671807"/>
            <a:ext cx="10515600" cy="4351338"/>
          </a:xfrm>
        </p:spPr>
        <p:txBody>
          <a:bodyPr>
            <a:normAutofit/>
          </a:bodyPr>
          <a:lstStyle/>
          <a:p>
            <a:r>
              <a:rPr lang="ja-JP" altLang="en-US" dirty="0"/>
              <a:t>ロボット工学者・森政弘が</a:t>
            </a:r>
            <a:r>
              <a:rPr lang="en-US" altLang="ja-JP" dirty="0"/>
              <a:t>1970</a:t>
            </a:r>
            <a:r>
              <a:rPr lang="ja-JP" altLang="en-US" dirty="0"/>
              <a:t>年に指摘</a:t>
            </a:r>
            <a:endParaRPr lang="en-US" altLang="ja-JP" dirty="0"/>
          </a:p>
          <a:p>
            <a:r>
              <a:rPr lang="ja-JP" altLang="en-US" dirty="0"/>
              <a:t>人間のロボットに対する感情的反応（好悪）についての予想</a:t>
            </a:r>
            <a:endParaRPr lang="en-US" altLang="ja-JP"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260649"/>
            <a:ext cx="36004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4905992" y="2877869"/>
            <a:ext cx="6447808" cy="2308324"/>
          </a:xfrm>
          <a:prstGeom prst="rect">
            <a:avLst/>
          </a:prstGeom>
          <a:noFill/>
        </p:spPr>
        <p:txBody>
          <a:bodyPr wrap="square" rtlCol="0">
            <a:spAutoFit/>
          </a:bodyPr>
          <a:lstStyle/>
          <a:p>
            <a:pPr marL="285750" lvl="1" indent="-285750">
              <a:buFont typeface="Arial" pitchFamily="34" charset="0"/>
              <a:buChar char="•"/>
            </a:pPr>
            <a:r>
              <a:rPr lang="ja-JP" altLang="en-US" dirty="0"/>
              <a:t>ロボットが外観や動作において、人間らしくなるにつれ、好感的共感的になる</a:t>
            </a:r>
            <a:endParaRPr lang="en-US" altLang="ja-JP" dirty="0"/>
          </a:p>
          <a:p>
            <a:pPr marL="285750" lvl="1" indent="-285750">
              <a:buFont typeface="Arial" pitchFamily="34" charset="0"/>
              <a:buChar char="•"/>
            </a:pPr>
            <a:r>
              <a:rPr lang="ja-JP" altLang="en-US" dirty="0"/>
              <a:t>ある程度から突然強い嫌悪感がつのる</a:t>
            </a:r>
            <a:endParaRPr lang="en-US" altLang="ja-JP" dirty="0"/>
          </a:p>
          <a:p>
            <a:pPr marL="285750" lvl="1" indent="-285750">
              <a:buFont typeface="Arial" pitchFamily="34" charset="0"/>
              <a:buChar char="•"/>
            </a:pPr>
            <a:r>
              <a:rPr lang="ja-JP" altLang="en-US" dirty="0"/>
              <a:t>人間の外観や動作と見分けがつかなくなると再びより強い好感に転じ、人間と同様の親近感を覚える</a:t>
            </a:r>
            <a:endParaRPr lang="en-US" altLang="ja-JP" dirty="0"/>
          </a:p>
          <a:p>
            <a:pPr marL="285750" lvl="1" indent="-285750">
              <a:buFont typeface="Arial" pitchFamily="34" charset="0"/>
              <a:buChar char="•"/>
            </a:pPr>
            <a:r>
              <a:rPr lang="ja-JP" altLang="en-US" dirty="0"/>
              <a:t>科学的に実証された理論ではないとの反論もある（ハンソン、ヒースラーら）</a:t>
            </a:r>
          </a:p>
          <a:p>
            <a:endParaRPr lang="ja-JP" altLang="en-US" dirty="0"/>
          </a:p>
        </p:txBody>
      </p:sp>
      <p:pic>
        <p:nvPicPr>
          <p:cNvPr id="2052" name="Picture 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601097"/>
            <a:ext cx="1588887" cy="84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
          <p:cNvSpPr>
            <a:spLocks noChangeArrowheads="1"/>
          </p:cNvSpPr>
          <p:nvPr/>
        </p:nvSpPr>
        <p:spPr bwMode="auto">
          <a:xfrm>
            <a:off x="1524001" y="-181614"/>
            <a:ext cx="184731" cy="36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39675" numCol="1" anchor="ctr" anchorCtr="0" compatLnSpc="1">
            <a:prstTxWarp prst="textNoShape">
              <a:avLst/>
            </a:prstTxWarp>
            <a:spAutoFit/>
          </a:bodyPr>
          <a:lstStyle/>
          <a:p>
            <a:pPr fontAlgn="base">
              <a:spcBef>
                <a:spcPct val="0"/>
              </a:spcBef>
              <a:spcAft>
                <a:spcPct val="0"/>
              </a:spcAft>
            </a:pPr>
            <a:endParaRPr lang="ja-JP" altLang="ja-JP">
              <a:latin typeface="Arial" pitchFamily="34" charset="0"/>
              <a:ea typeface="ＭＳ Ｐゴシック" pitchFamily="50" charset="-128"/>
              <a:cs typeface="ＭＳ Ｐゴシック" pitchFamily="50" charset="-128"/>
            </a:endParaRPr>
          </a:p>
        </p:txBody>
      </p:sp>
      <p:sp>
        <p:nvSpPr>
          <p:cNvPr id="5" name="Rectangle 2"/>
          <p:cNvSpPr>
            <a:spLocks noChangeArrowheads="1"/>
          </p:cNvSpPr>
          <p:nvPr/>
        </p:nvSpPr>
        <p:spPr bwMode="auto">
          <a:xfrm>
            <a:off x="1676401" y="-29214"/>
            <a:ext cx="184731" cy="36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39675" numCol="1" anchor="ctr" anchorCtr="0" compatLnSpc="1">
            <a:prstTxWarp prst="textNoShape">
              <a:avLst/>
            </a:prstTxWarp>
            <a:spAutoFit/>
          </a:bodyPr>
          <a:lstStyle/>
          <a:p>
            <a:pPr fontAlgn="base">
              <a:spcBef>
                <a:spcPct val="0"/>
              </a:spcBef>
              <a:spcAft>
                <a:spcPct val="0"/>
              </a:spcAft>
            </a:pPr>
            <a:endParaRPr lang="ja-JP" altLang="ja-JP">
              <a:latin typeface="Arial" pitchFamily="34" charset="0"/>
              <a:ea typeface="ＭＳ Ｐゴシック" pitchFamily="50" charset="-128"/>
              <a:cs typeface="ＭＳ Ｐゴシック" pitchFamily="50" charset="-128"/>
            </a:endParaRPr>
          </a:p>
        </p:txBody>
      </p:sp>
      <p:pic>
        <p:nvPicPr>
          <p:cNvPr id="1027" name="Picture 3" descr="E:\講演・講義\サイボーグと芸術\HRP-4C.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9251" y="5635625"/>
            <a:ext cx="114300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994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991544" y="260648"/>
            <a:ext cx="8229600" cy="1143000"/>
          </a:xfrm>
        </p:spPr>
        <p:txBody>
          <a:bodyPr>
            <a:normAutofit/>
          </a:bodyPr>
          <a:lstStyle/>
          <a:p>
            <a:r>
              <a:rPr lang="ja-JP" altLang="en-US" dirty="0"/>
              <a:t>「不気味の谷」現象</a:t>
            </a:r>
            <a:endParaRPr lang="ja-JP" altLang="en-US" sz="2400" dirty="0"/>
          </a:p>
        </p:txBody>
      </p:sp>
      <p:sp>
        <p:nvSpPr>
          <p:cNvPr id="2" name="コンテンツ プレースホルダ 1"/>
          <p:cNvSpPr>
            <a:spLocks noGrp="1"/>
          </p:cNvSpPr>
          <p:nvPr>
            <p:ph idx="1"/>
          </p:nvPr>
        </p:nvSpPr>
        <p:spPr>
          <a:xfrm>
            <a:off x="798241" y="1245487"/>
            <a:ext cx="6644975" cy="4963289"/>
          </a:xfrm>
        </p:spPr>
        <p:txBody>
          <a:bodyPr>
            <a:normAutofit fontScale="92500" lnSpcReduction="20000"/>
          </a:bodyPr>
          <a:lstStyle/>
          <a:p>
            <a:pPr>
              <a:lnSpc>
                <a:spcPct val="120000"/>
              </a:lnSpc>
            </a:pPr>
            <a:r>
              <a:rPr lang="ja-JP" altLang="en-US" dirty="0"/>
              <a:t>取りあえずの説明</a:t>
            </a:r>
            <a:endParaRPr lang="en-US" altLang="ja-JP" dirty="0"/>
          </a:p>
          <a:p>
            <a:pPr lvl="1">
              <a:lnSpc>
                <a:spcPct val="120000"/>
              </a:lnSpc>
            </a:pPr>
            <a:r>
              <a:rPr lang="ja-JP" altLang="en-US" dirty="0"/>
              <a:t>ロボットの姿や動作が現実の</a:t>
            </a:r>
            <a:r>
              <a:rPr lang="ja-JP" altLang="ja-JP" dirty="0"/>
              <a:t>人間とかけ離れている</a:t>
            </a:r>
            <a:r>
              <a:rPr lang="ja-JP" altLang="en-US" dirty="0"/>
              <a:t>と、</a:t>
            </a:r>
            <a:r>
              <a:rPr lang="ja-JP" altLang="ja-JP" dirty="0"/>
              <a:t>人間的特徴が</a:t>
            </a:r>
            <a:r>
              <a:rPr lang="ja-JP" altLang="en-US" dirty="0"/>
              <a:t>より目立ち、</a:t>
            </a:r>
            <a:r>
              <a:rPr lang="ja-JP" altLang="ja-JP" dirty="0"/>
              <a:t>認識しやすい</a:t>
            </a:r>
            <a:r>
              <a:rPr lang="ja-JP" altLang="en-US" dirty="0"/>
              <a:t>ので、</a:t>
            </a:r>
            <a:r>
              <a:rPr lang="ja-JP" altLang="ja-JP" dirty="0"/>
              <a:t>親近感を</a:t>
            </a:r>
            <a:r>
              <a:rPr lang="ja-JP" altLang="en-US" dirty="0"/>
              <a:t>抱きやすい</a:t>
            </a:r>
            <a:endParaRPr lang="en-US" altLang="ja-JP" dirty="0"/>
          </a:p>
          <a:p>
            <a:pPr lvl="1">
              <a:lnSpc>
                <a:spcPct val="120000"/>
              </a:lnSpc>
            </a:pPr>
            <a:r>
              <a:rPr lang="ja-JP" altLang="en-US" dirty="0"/>
              <a:t>姿や動作が</a:t>
            </a:r>
            <a:r>
              <a:rPr lang="ja-JP" altLang="ja-JP" dirty="0"/>
              <a:t>ある程度「人間に近く」なると、非人間的特徴の方が</a:t>
            </a:r>
            <a:r>
              <a:rPr lang="ja-JP" altLang="en-US" dirty="0"/>
              <a:t>より</a:t>
            </a:r>
            <a:r>
              <a:rPr lang="ja-JP" altLang="ja-JP" dirty="0"/>
              <a:t>目立</a:t>
            </a:r>
            <a:r>
              <a:rPr lang="ja-JP" altLang="en-US" dirty="0"/>
              <a:t>ち、違和感を感じやすい</a:t>
            </a:r>
            <a:endParaRPr lang="en-US" altLang="ja-JP" dirty="0"/>
          </a:p>
          <a:p>
            <a:pPr>
              <a:lnSpc>
                <a:spcPct val="120000"/>
              </a:lnSpc>
            </a:pPr>
            <a:r>
              <a:rPr lang="ja-JP" altLang="en-US" dirty="0"/>
              <a:t>「不気味の谷」は仮説に過ぎない</a:t>
            </a:r>
            <a:endParaRPr lang="en-US" altLang="ja-JP" dirty="0"/>
          </a:p>
          <a:p>
            <a:pPr lvl="1">
              <a:lnSpc>
                <a:spcPct val="120000"/>
              </a:lnSpc>
            </a:pPr>
            <a:r>
              <a:rPr lang="ja-JP" altLang="en-US" dirty="0"/>
              <a:t>人間に非常に近い領域は、実現されていない</a:t>
            </a:r>
            <a:endParaRPr lang="en-US" altLang="ja-JP" dirty="0"/>
          </a:p>
          <a:p>
            <a:pPr lvl="1">
              <a:lnSpc>
                <a:spcPct val="120000"/>
              </a:lnSpc>
            </a:pPr>
            <a:r>
              <a:rPr lang="ja-JP" altLang="en-US" dirty="0"/>
              <a:t>「不気味の谷」の検証法</a:t>
            </a:r>
            <a:endParaRPr lang="en-US" altLang="ja-JP" dirty="0"/>
          </a:p>
          <a:p>
            <a:pPr lvl="2">
              <a:lnSpc>
                <a:spcPct val="120000"/>
              </a:lnSpc>
            </a:pPr>
            <a:r>
              <a:rPr lang="ja-JP" altLang="en-US" dirty="0"/>
              <a:t>「不気味の谷」をこちら側（人間側）から攻めてみて、他人がどう感じるかを調べればよい</a:t>
            </a:r>
            <a:endParaRPr lang="en-US" altLang="ja-JP" dirty="0"/>
          </a:p>
          <a:p>
            <a:pPr lvl="2">
              <a:lnSpc>
                <a:spcPct val="120000"/>
              </a:lnSpc>
            </a:pPr>
            <a:r>
              <a:rPr lang="ja-JP" altLang="en-US" dirty="0">
                <a:solidFill>
                  <a:srgbClr val="FF0000"/>
                </a:solidFill>
              </a:rPr>
              <a:t>被験者募集中！</a:t>
            </a:r>
            <a:endParaRPr lang="en-US" altLang="ja-JP" dirty="0">
              <a:solidFill>
                <a:srgbClr val="FF0000"/>
              </a:solidFill>
            </a:endParaRPr>
          </a:p>
          <a:p>
            <a:pPr lvl="1">
              <a:lnSpc>
                <a:spcPct val="120000"/>
              </a:lnSpc>
              <a:buFont typeface="Wingdings" pitchFamily="2" charset="2"/>
              <a:buChar char="l"/>
            </a:pPr>
            <a:endParaRPr lang="en-US" altLang="ja-JP" dirty="0"/>
          </a:p>
          <a:p>
            <a:pPr lvl="1">
              <a:lnSpc>
                <a:spcPct val="120000"/>
              </a:lnSpc>
              <a:buFont typeface="Wingdings" pitchFamily="2" charset="2"/>
              <a:buChar char="l"/>
            </a:pPr>
            <a:endParaRPr lang="en-US" altLang="ja-JP" dirty="0"/>
          </a:p>
        </p:txBody>
      </p:sp>
      <p:pic>
        <p:nvPicPr>
          <p:cNvPr id="4" name="Picture 2" descr="http://livedoor.blogimg.jp/moetsublog/imgs/7/a/7a934c72.jpg"/>
          <p:cNvPicPr>
            <a:picLocks noChangeAspect="1" noChangeArrowheads="1"/>
          </p:cNvPicPr>
          <p:nvPr/>
        </p:nvPicPr>
        <p:blipFill>
          <a:blip r:embed="rId2" cstate="print"/>
          <a:srcRect/>
          <a:stretch>
            <a:fillRect/>
          </a:stretch>
        </p:blipFill>
        <p:spPr bwMode="auto">
          <a:xfrm>
            <a:off x="7566947" y="1403648"/>
            <a:ext cx="4125180" cy="2348880"/>
          </a:xfrm>
          <a:prstGeom prst="rect">
            <a:avLst/>
          </a:prstGeom>
          <a:noFill/>
        </p:spPr>
      </p:pic>
      <p:sp>
        <p:nvSpPr>
          <p:cNvPr id="5" name="テキスト ボックス 4"/>
          <p:cNvSpPr txBox="1"/>
          <p:nvPr/>
        </p:nvSpPr>
        <p:spPr>
          <a:xfrm>
            <a:off x="7566947" y="3939052"/>
            <a:ext cx="4125180" cy="523220"/>
          </a:xfrm>
          <a:prstGeom prst="rect">
            <a:avLst/>
          </a:prstGeom>
          <a:noFill/>
        </p:spPr>
        <p:txBody>
          <a:bodyPr wrap="square" rtlCol="0">
            <a:spAutoFit/>
          </a:bodyPr>
          <a:lstStyle/>
          <a:p>
            <a:r>
              <a:rPr lang="ja-JP" altLang="en-US" sz="1400" b="1" dirty="0"/>
              <a:t>阪大・石黒浩教授とロボット</a:t>
            </a:r>
            <a:endParaRPr lang="en-US" altLang="ja-JP" sz="1400" b="1" dirty="0"/>
          </a:p>
          <a:p>
            <a:r>
              <a:rPr lang="ja-JP" altLang="en-US" sz="1400" b="1" dirty="0"/>
              <a:t>（問題：どちらが本物でしょうか？）</a:t>
            </a:r>
          </a:p>
        </p:txBody>
      </p:sp>
    </p:spTree>
    <p:extLst>
      <p:ext uri="{BB962C8B-B14F-4D97-AF65-F5344CB8AC3E}">
        <p14:creationId xmlns:p14="http://schemas.microsoft.com/office/powerpoint/2010/main" val="3274490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CDD826-FA1B-4F0C-9B0A-20DCBA323229}"/>
              </a:ext>
            </a:extLst>
          </p:cNvPr>
          <p:cNvSpPr>
            <a:spLocks noGrp="1"/>
          </p:cNvSpPr>
          <p:nvPr>
            <p:ph type="title"/>
          </p:nvPr>
        </p:nvSpPr>
        <p:spPr/>
        <p:txBody>
          <a:bodyPr/>
          <a:lstStyle/>
          <a:p>
            <a:r>
              <a:rPr lang="ja-JP" altLang="en-US" dirty="0"/>
              <a:t>ナノボット</a:t>
            </a:r>
            <a:endParaRPr kumimoji="1" lang="ja-JP" altLang="en-US" dirty="0"/>
          </a:p>
        </p:txBody>
      </p:sp>
      <p:sp>
        <p:nvSpPr>
          <p:cNvPr id="3" name="コンテンツ プレースホルダー 2">
            <a:extLst>
              <a:ext uri="{FF2B5EF4-FFF2-40B4-BE49-F238E27FC236}">
                <a16:creationId xmlns:a16="http://schemas.microsoft.com/office/drawing/2014/main" id="{3818B4EC-9C38-4182-843B-5E8C98982246}"/>
              </a:ext>
            </a:extLst>
          </p:cNvPr>
          <p:cNvSpPr>
            <a:spLocks noGrp="1"/>
          </p:cNvSpPr>
          <p:nvPr>
            <p:ph idx="1"/>
          </p:nvPr>
        </p:nvSpPr>
        <p:spPr/>
        <p:txBody>
          <a:bodyPr/>
          <a:lstStyle/>
          <a:p>
            <a:r>
              <a:rPr kumimoji="1" lang="ja-JP" altLang="en-US" dirty="0"/>
              <a:t>細胞程度のサイズの極小ロボット</a:t>
            </a:r>
            <a:endParaRPr kumimoji="1" lang="en-US" altLang="ja-JP" dirty="0"/>
          </a:p>
          <a:p>
            <a:pPr lvl="1"/>
            <a:r>
              <a:rPr kumimoji="1" lang="ja-JP" altLang="en-US" dirty="0"/>
              <a:t>人体内で病気の診断・治療などを行う</a:t>
            </a:r>
            <a:endParaRPr kumimoji="1" lang="en-US" altLang="ja-JP" dirty="0"/>
          </a:p>
          <a:p>
            <a:pPr lvl="1"/>
            <a:r>
              <a:rPr kumimoji="1" lang="ja-JP" altLang="en-US" dirty="0"/>
              <a:t>研究段階だが実現のメドは立ちつつある</a:t>
            </a:r>
            <a:endParaRPr kumimoji="1" lang="en-US" altLang="ja-JP" dirty="0"/>
          </a:p>
          <a:p>
            <a:pPr lvl="1"/>
            <a:r>
              <a:rPr kumimoji="1" lang="en-US" altLang="ja-JP" dirty="0"/>
              <a:t>DNA</a:t>
            </a:r>
            <a:r>
              <a:rPr kumimoji="1" lang="ja-JP" altLang="en-US" dirty="0"/>
              <a:t>の素材としての側面に注目</a:t>
            </a:r>
          </a:p>
        </p:txBody>
      </p:sp>
      <p:pic>
        <p:nvPicPr>
          <p:cNvPr id="4" name="Picture 4" descr="変身合体が可能なDNAナノロボット開発、疾病治療のための医療用ナノロボットの実用化はいつ頃?">
            <a:hlinkClick r:id="rId2"/>
            <a:extLst>
              <a:ext uri="{FF2B5EF4-FFF2-40B4-BE49-F238E27FC236}">
                <a16:creationId xmlns:a16="http://schemas.microsoft.com/office/drawing/2014/main" id="{C5FEC6E9-AF70-495F-AA89-54CC011B7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129" y="3532947"/>
            <a:ext cx="4614672" cy="2455514"/>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716F701F-B0C9-4AFC-B7A0-048BE5F5E210}"/>
              </a:ext>
            </a:extLst>
          </p:cNvPr>
          <p:cNvSpPr/>
          <p:nvPr/>
        </p:nvSpPr>
        <p:spPr>
          <a:xfrm>
            <a:off x="6739129" y="6123398"/>
            <a:ext cx="3835888" cy="461665"/>
          </a:xfrm>
          <a:prstGeom prst="rect">
            <a:avLst/>
          </a:prstGeom>
        </p:spPr>
        <p:txBody>
          <a:bodyPr wrap="square">
            <a:spAutoFit/>
          </a:bodyPr>
          <a:lstStyle/>
          <a:p>
            <a:r>
              <a:rPr lang="ja-JP" altLang="en-US" sz="1200" b="1" dirty="0"/>
              <a:t>ドイツ ミュンヘン工科大学研究チームが製作した「変身合体」可能な</a:t>
            </a:r>
            <a:r>
              <a:rPr lang="en-US" altLang="ja-JP" sz="1200" b="1" dirty="0"/>
              <a:t>DNA</a:t>
            </a:r>
            <a:r>
              <a:rPr lang="ja-JP" altLang="en-US" sz="1200" b="1" dirty="0"/>
              <a:t>ナノロボット</a:t>
            </a:r>
            <a:endParaRPr lang="ja-JP" altLang="en-US" sz="1200" dirty="0"/>
          </a:p>
        </p:txBody>
      </p:sp>
      <p:pic>
        <p:nvPicPr>
          <p:cNvPr id="6" name="Picture 2">
            <a:extLst>
              <a:ext uri="{FF2B5EF4-FFF2-40B4-BE49-F238E27FC236}">
                <a16:creationId xmlns:a16="http://schemas.microsoft.com/office/drawing/2014/main" id="{ECA4CF71-3DA2-4A7A-B4B8-C3D4A43B18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9" y="3636469"/>
            <a:ext cx="4614672" cy="2979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466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7F89EA-D68E-4923-BDEC-D48782C5FA41}"/>
              </a:ext>
            </a:extLst>
          </p:cNvPr>
          <p:cNvSpPr>
            <a:spLocks noGrp="1"/>
          </p:cNvSpPr>
          <p:nvPr>
            <p:ph type="title"/>
          </p:nvPr>
        </p:nvSpPr>
        <p:spPr/>
        <p:txBody>
          <a:bodyPr/>
          <a:lstStyle/>
          <a:p>
            <a:r>
              <a:rPr lang="ja-JP" altLang="en-US" dirty="0"/>
              <a:t>ディスカッション</a:t>
            </a:r>
            <a:endParaRPr kumimoji="1" lang="ja-JP" altLang="en-US" dirty="0"/>
          </a:p>
        </p:txBody>
      </p:sp>
      <p:sp>
        <p:nvSpPr>
          <p:cNvPr id="3" name="コンテンツ プレースホルダー 2">
            <a:extLst>
              <a:ext uri="{FF2B5EF4-FFF2-40B4-BE49-F238E27FC236}">
                <a16:creationId xmlns:a16="http://schemas.microsoft.com/office/drawing/2014/main" id="{D9EB38EC-8201-4693-B6A8-B2A07D81A8E6}"/>
              </a:ext>
            </a:extLst>
          </p:cNvPr>
          <p:cNvSpPr>
            <a:spLocks noGrp="1"/>
          </p:cNvSpPr>
          <p:nvPr>
            <p:ph idx="1"/>
          </p:nvPr>
        </p:nvSpPr>
        <p:spPr>
          <a:xfrm>
            <a:off x="838200" y="1825624"/>
            <a:ext cx="10515600" cy="4584319"/>
          </a:xfrm>
        </p:spPr>
        <p:txBody>
          <a:bodyPr>
            <a:normAutofit/>
          </a:bodyPr>
          <a:lstStyle/>
          <a:p>
            <a:pPr marL="12700">
              <a:lnSpc>
                <a:spcPct val="100000"/>
              </a:lnSpc>
              <a:spcBef>
                <a:spcPts val="900"/>
              </a:spcBef>
            </a:pPr>
            <a:r>
              <a:rPr lang="ja-JP" altLang="en-US" spc="5" dirty="0">
                <a:solidFill>
                  <a:srgbClr val="404040"/>
                </a:solidFill>
                <a:latin typeface="Droid Sans Fallback"/>
                <a:cs typeface="Droid Sans Fallback"/>
              </a:rPr>
              <a:t>ショートショート</a:t>
            </a:r>
            <a:r>
              <a:rPr lang="en-US" altLang="ja-JP" spc="5" dirty="0">
                <a:solidFill>
                  <a:srgbClr val="404040"/>
                </a:solidFill>
                <a:latin typeface="Droid Sans Fallback"/>
                <a:cs typeface="Droid Sans Fallback"/>
              </a:rPr>
              <a:t>『</a:t>
            </a:r>
            <a:r>
              <a:rPr lang="ja-JP" altLang="en-US" spc="5" dirty="0">
                <a:solidFill>
                  <a:srgbClr val="404040"/>
                </a:solidFill>
                <a:latin typeface="Droid Sans Fallback"/>
                <a:cs typeface="Droid Sans Fallback"/>
              </a:rPr>
              <a:t>アズ・ユー・ライク・イット</a:t>
            </a:r>
            <a:r>
              <a:rPr lang="en-US" altLang="ja-JP" spc="5" dirty="0">
                <a:solidFill>
                  <a:srgbClr val="404040"/>
                </a:solidFill>
                <a:latin typeface="Droid Sans Fallback"/>
                <a:cs typeface="Droid Sans Fallback"/>
              </a:rPr>
              <a:t>』</a:t>
            </a:r>
            <a:r>
              <a:rPr lang="ja-JP" altLang="en-US" spc="5" dirty="0">
                <a:solidFill>
                  <a:srgbClr val="404040"/>
                </a:solidFill>
                <a:latin typeface="Droid Sans Fallback"/>
                <a:cs typeface="Droid Sans Fallback"/>
              </a:rPr>
              <a:t>を読んでください</a:t>
            </a:r>
            <a:endParaRPr lang="en-US" altLang="ja-JP" spc="5" dirty="0">
              <a:solidFill>
                <a:srgbClr val="404040"/>
              </a:solidFill>
              <a:latin typeface="Droid Sans Fallback"/>
              <a:cs typeface="Droid Sans Fallback"/>
            </a:endParaRPr>
          </a:p>
          <a:p>
            <a:pPr marL="12700">
              <a:lnSpc>
                <a:spcPct val="100000"/>
              </a:lnSpc>
              <a:spcBef>
                <a:spcPts val="900"/>
              </a:spcBef>
            </a:pPr>
            <a:r>
              <a:rPr lang="ja-JP" altLang="en-US" spc="5" dirty="0">
                <a:solidFill>
                  <a:srgbClr val="404040"/>
                </a:solidFill>
                <a:latin typeface="Droid Sans Fallback"/>
                <a:cs typeface="Droid Sans Fallback"/>
              </a:rPr>
              <a:t>ロボットが起こした問題は、誰が責任を取るべきですか？</a:t>
            </a:r>
          </a:p>
          <a:p>
            <a:pPr marL="469900" lvl="1">
              <a:lnSpc>
                <a:spcPct val="100000"/>
              </a:lnSpc>
              <a:spcBef>
                <a:spcPts val="900"/>
              </a:spcBef>
            </a:pPr>
            <a:r>
              <a:rPr lang="ja-JP" altLang="en-US" spc="5" dirty="0">
                <a:solidFill>
                  <a:srgbClr val="404040"/>
                </a:solidFill>
                <a:latin typeface="Droid Sans Fallback"/>
                <a:cs typeface="Droid Sans Fallback"/>
              </a:rPr>
              <a:t>ロボットの所有者</a:t>
            </a:r>
            <a:endParaRPr lang="en-US" altLang="ja-JP" spc="5" dirty="0">
              <a:solidFill>
                <a:srgbClr val="404040"/>
              </a:solidFill>
              <a:latin typeface="Droid Sans Fallback"/>
              <a:cs typeface="Droid Sans Fallback"/>
            </a:endParaRPr>
          </a:p>
          <a:p>
            <a:pPr marL="469900" lvl="1">
              <a:lnSpc>
                <a:spcPct val="100000"/>
              </a:lnSpc>
              <a:spcBef>
                <a:spcPts val="900"/>
              </a:spcBef>
            </a:pPr>
            <a:r>
              <a:rPr lang="ja-JP" altLang="en-US" spc="5" dirty="0">
                <a:solidFill>
                  <a:srgbClr val="404040"/>
                </a:solidFill>
                <a:latin typeface="Droid Sans Fallback"/>
                <a:cs typeface="Droid Sans Fallback"/>
              </a:rPr>
              <a:t>ロボットの製造者</a:t>
            </a:r>
          </a:p>
          <a:p>
            <a:pPr marL="469900" lvl="1">
              <a:lnSpc>
                <a:spcPct val="100000"/>
              </a:lnSpc>
              <a:spcBef>
                <a:spcPts val="900"/>
              </a:spcBef>
            </a:pPr>
            <a:r>
              <a:rPr lang="ja-JP" altLang="en-US" spc="5" dirty="0">
                <a:solidFill>
                  <a:srgbClr val="404040"/>
                </a:solidFill>
                <a:latin typeface="Droid Sans Fallback"/>
                <a:cs typeface="Droid Sans Fallback"/>
              </a:rPr>
              <a:t>ロボットの使用を認めた国</a:t>
            </a:r>
            <a:endParaRPr lang="en-US" altLang="ja-JP" spc="5" dirty="0">
              <a:solidFill>
                <a:srgbClr val="404040"/>
              </a:solidFill>
              <a:latin typeface="Droid Sans Fallback"/>
              <a:cs typeface="Droid Sans Fallback"/>
            </a:endParaRPr>
          </a:p>
          <a:p>
            <a:pPr marL="469900" lvl="1">
              <a:lnSpc>
                <a:spcPct val="100000"/>
              </a:lnSpc>
              <a:spcBef>
                <a:spcPts val="900"/>
              </a:spcBef>
            </a:pPr>
            <a:r>
              <a:rPr lang="ja-JP" altLang="en-US" spc="5" dirty="0">
                <a:solidFill>
                  <a:srgbClr val="404040"/>
                </a:solidFill>
                <a:latin typeface="Droid Sans Fallback"/>
                <a:cs typeface="Droid Sans Fallback"/>
              </a:rPr>
              <a:t>誰にも責任はない</a:t>
            </a:r>
          </a:p>
          <a:p>
            <a:pPr marL="469900" lvl="1">
              <a:lnSpc>
                <a:spcPct val="100000"/>
              </a:lnSpc>
              <a:spcBef>
                <a:spcPts val="900"/>
              </a:spcBef>
            </a:pPr>
            <a:r>
              <a:rPr lang="ja-JP" altLang="en-US" spc="5" dirty="0">
                <a:solidFill>
                  <a:srgbClr val="404040"/>
                </a:solidFill>
                <a:latin typeface="Droid Sans Fallback"/>
                <a:cs typeface="Droid Sans Fallback"/>
              </a:rPr>
              <a:t>その他</a:t>
            </a:r>
            <a:endParaRPr lang="en-US" altLang="ja-JP" spc="5" dirty="0">
              <a:solidFill>
                <a:srgbClr val="404040"/>
              </a:solidFill>
              <a:latin typeface="Droid Sans Fallback"/>
              <a:cs typeface="Droid Sans Fallback"/>
            </a:endParaRPr>
          </a:p>
          <a:p>
            <a:pPr marL="12700">
              <a:lnSpc>
                <a:spcPct val="100000"/>
              </a:lnSpc>
              <a:spcBef>
                <a:spcPts val="900"/>
              </a:spcBef>
            </a:pPr>
            <a:r>
              <a:rPr lang="ja-JP" altLang="en-US" spc="5" dirty="0">
                <a:solidFill>
                  <a:srgbClr val="404040"/>
                </a:solidFill>
                <a:latin typeface="Droid Sans Fallback"/>
                <a:cs typeface="Droid Sans Fallback"/>
              </a:rPr>
              <a:t>選択するだけでなく、理由についても話し合いましょう</a:t>
            </a:r>
            <a:endParaRPr lang="en-US" altLang="ja-JP" spc="5" dirty="0">
              <a:solidFill>
                <a:srgbClr val="404040"/>
              </a:solidFill>
              <a:latin typeface="Droid Sans Fallback"/>
              <a:cs typeface="Droid Sans Fallback"/>
            </a:endParaRPr>
          </a:p>
        </p:txBody>
      </p:sp>
    </p:spTree>
    <p:extLst>
      <p:ext uri="{BB962C8B-B14F-4D97-AF65-F5344CB8AC3E}">
        <p14:creationId xmlns:p14="http://schemas.microsoft.com/office/powerpoint/2010/main" val="368239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3192F-7A19-47B1-97F2-94F85CC8823A}"/>
              </a:ext>
            </a:extLst>
          </p:cNvPr>
          <p:cNvSpPr>
            <a:spLocks noGrp="1"/>
          </p:cNvSpPr>
          <p:nvPr>
            <p:ph type="ctrTitle"/>
          </p:nvPr>
        </p:nvSpPr>
        <p:spPr/>
        <p:txBody>
          <a:bodyPr/>
          <a:lstStyle/>
          <a:p>
            <a:r>
              <a:rPr kumimoji="1" lang="ja-JP" altLang="en-US" dirty="0"/>
              <a:t>ロボットの歴史</a:t>
            </a:r>
          </a:p>
        </p:txBody>
      </p:sp>
      <p:sp>
        <p:nvSpPr>
          <p:cNvPr id="3" name="字幕 2">
            <a:extLst>
              <a:ext uri="{FF2B5EF4-FFF2-40B4-BE49-F238E27FC236}">
                <a16:creationId xmlns:a16="http://schemas.microsoft.com/office/drawing/2014/main" id="{411A4561-719C-400A-BFD8-CD40F81D4F33}"/>
              </a:ext>
            </a:extLst>
          </p:cNvPr>
          <p:cNvSpPr>
            <a:spLocks noGrp="1"/>
          </p:cNvSpPr>
          <p:nvPr>
            <p:ph type="subTitle" idx="1"/>
          </p:nvPr>
        </p:nvSpPr>
        <p:spPr/>
        <p:txBody>
          <a:bodyPr/>
          <a:lstStyle/>
          <a:p>
            <a:r>
              <a:rPr kumimoji="1" lang="ja-JP" altLang="en-US" dirty="0"/>
              <a:t>それは文学から始まった</a:t>
            </a:r>
          </a:p>
        </p:txBody>
      </p:sp>
    </p:spTree>
    <p:extLst>
      <p:ext uri="{BB962C8B-B14F-4D97-AF65-F5344CB8AC3E}">
        <p14:creationId xmlns:p14="http://schemas.microsoft.com/office/powerpoint/2010/main" val="120473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F5EB93-166B-42A8-B0AF-203732732FD8}"/>
              </a:ext>
            </a:extLst>
          </p:cNvPr>
          <p:cNvSpPr>
            <a:spLocks noGrp="1"/>
          </p:cNvSpPr>
          <p:nvPr>
            <p:ph type="title"/>
          </p:nvPr>
        </p:nvSpPr>
        <p:spPr/>
        <p:txBody>
          <a:bodyPr/>
          <a:lstStyle/>
          <a:p>
            <a:r>
              <a:rPr lang="ja-JP" altLang="en-US" dirty="0"/>
              <a:t>ロボットの歴史</a:t>
            </a:r>
            <a:endParaRPr kumimoji="1" lang="ja-JP" altLang="en-US" dirty="0"/>
          </a:p>
        </p:txBody>
      </p:sp>
      <p:sp>
        <p:nvSpPr>
          <p:cNvPr id="5" name="object 10">
            <a:extLst>
              <a:ext uri="{FF2B5EF4-FFF2-40B4-BE49-F238E27FC236}">
                <a16:creationId xmlns:a16="http://schemas.microsoft.com/office/drawing/2014/main" id="{96BB6B6A-82C0-4FD6-A528-0C0BA126BA6F}"/>
              </a:ext>
            </a:extLst>
          </p:cNvPr>
          <p:cNvSpPr/>
          <p:nvPr/>
        </p:nvSpPr>
        <p:spPr>
          <a:xfrm>
            <a:off x="9817607" y="2185035"/>
            <a:ext cx="1807463" cy="1214627"/>
          </a:xfrm>
          <a:prstGeom prst="rect">
            <a:avLst/>
          </a:prstGeom>
          <a:blipFill>
            <a:blip r:embed="rId2" cstate="print"/>
            <a:stretch>
              <a:fillRect/>
            </a:stretch>
          </a:blipFill>
        </p:spPr>
        <p:txBody>
          <a:bodyPr wrap="square" lIns="0" tIns="0" rIns="0" bIns="0" rtlCol="0"/>
          <a:lstStyle/>
          <a:p>
            <a:endParaRPr/>
          </a:p>
        </p:txBody>
      </p:sp>
      <p:sp>
        <p:nvSpPr>
          <p:cNvPr id="6" name="object 11">
            <a:extLst>
              <a:ext uri="{FF2B5EF4-FFF2-40B4-BE49-F238E27FC236}">
                <a16:creationId xmlns:a16="http://schemas.microsoft.com/office/drawing/2014/main" id="{156E5A3C-7152-41E1-B5C5-EC080FED565F}"/>
              </a:ext>
            </a:extLst>
          </p:cNvPr>
          <p:cNvSpPr/>
          <p:nvPr/>
        </p:nvSpPr>
        <p:spPr>
          <a:xfrm>
            <a:off x="2982467" y="2260473"/>
            <a:ext cx="1598676" cy="1063752"/>
          </a:xfrm>
          <a:prstGeom prst="rect">
            <a:avLst/>
          </a:prstGeom>
          <a:blipFill>
            <a:blip r:embed="rId3" cstate="print"/>
            <a:stretch>
              <a:fillRect/>
            </a:stretch>
          </a:blipFill>
        </p:spPr>
        <p:txBody>
          <a:bodyPr wrap="square" lIns="0" tIns="0" rIns="0" bIns="0" rtlCol="0"/>
          <a:lstStyle/>
          <a:p>
            <a:endParaRPr/>
          </a:p>
        </p:txBody>
      </p:sp>
      <p:sp>
        <p:nvSpPr>
          <p:cNvPr id="7" name="object 13">
            <a:extLst>
              <a:ext uri="{FF2B5EF4-FFF2-40B4-BE49-F238E27FC236}">
                <a16:creationId xmlns:a16="http://schemas.microsoft.com/office/drawing/2014/main" id="{BFCB165E-7B5F-4757-913F-7AB6A6899695}"/>
              </a:ext>
            </a:extLst>
          </p:cNvPr>
          <p:cNvSpPr/>
          <p:nvPr/>
        </p:nvSpPr>
        <p:spPr>
          <a:xfrm>
            <a:off x="1978151" y="1830070"/>
            <a:ext cx="228600" cy="4177029"/>
          </a:xfrm>
          <a:custGeom>
            <a:avLst/>
            <a:gdLst/>
            <a:ahLst/>
            <a:cxnLst/>
            <a:rect l="l" t="t" r="r" b="b"/>
            <a:pathLst>
              <a:path w="228600" h="4177029">
                <a:moveTo>
                  <a:pt x="76199" y="3947858"/>
                </a:moveTo>
                <a:lnTo>
                  <a:pt x="0" y="3947858"/>
                </a:lnTo>
                <a:lnTo>
                  <a:pt x="114299" y="4176458"/>
                </a:lnTo>
                <a:lnTo>
                  <a:pt x="209543" y="3985971"/>
                </a:lnTo>
                <a:lnTo>
                  <a:pt x="76199" y="3985971"/>
                </a:lnTo>
                <a:lnTo>
                  <a:pt x="76199" y="3947858"/>
                </a:lnTo>
                <a:close/>
              </a:path>
              <a:path w="228600" h="4177029">
                <a:moveTo>
                  <a:pt x="152399" y="0"/>
                </a:moveTo>
                <a:lnTo>
                  <a:pt x="76199" y="0"/>
                </a:lnTo>
                <a:lnTo>
                  <a:pt x="76199" y="3985971"/>
                </a:lnTo>
                <a:lnTo>
                  <a:pt x="152399" y="3985971"/>
                </a:lnTo>
                <a:lnTo>
                  <a:pt x="152399" y="0"/>
                </a:lnTo>
                <a:close/>
              </a:path>
              <a:path w="228600" h="4177029">
                <a:moveTo>
                  <a:pt x="228599" y="3947858"/>
                </a:moveTo>
                <a:lnTo>
                  <a:pt x="152399" y="3947858"/>
                </a:lnTo>
                <a:lnTo>
                  <a:pt x="152399" y="3985971"/>
                </a:lnTo>
                <a:lnTo>
                  <a:pt x="209543" y="3985971"/>
                </a:lnTo>
                <a:lnTo>
                  <a:pt x="228599" y="3947858"/>
                </a:lnTo>
                <a:close/>
              </a:path>
            </a:pathLst>
          </a:custGeom>
          <a:solidFill>
            <a:srgbClr val="FFC000"/>
          </a:solidFill>
        </p:spPr>
        <p:txBody>
          <a:bodyPr wrap="square" lIns="0" tIns="0" rIns="0" bIns="0" rtlCol="0"/>
          <a:lstStyle/>
          <a:p>
            <a:endParaRPr/>
          </a:p>
        </p:txBody>
      </p:sp>
      <p:sp>
        <p:nvSpPr>
          <p:cNvPr id="8" name="object 14">
            <a:extLst>
              <a:ext uri="{FF2B5EF4-FFF2-40B4-BE49-F238E27FC236}">
                <a16:creationId xmlns:a16="http://schemas.microsoft.com/office/drawing/2014/main" id="{4B665519-196E-4BB2-8107-D463DFB74F57}"/>
              </a:ext>
            </a:extLst>
          </p:cNvPr>
          <p:cNvSpPr/>
          <p:nvPr/>
        </p:nvSpPr>
        <p:spPr>
          <a:xfrm>
            <a:off x="5837681" y="1830832"/>
            <a:ext cx="0" cy="4177029"/>
          </a:xfrm>
          <a:custGeom>
            <a:avLst/>
            <a:gdLst/>
            <a:ahLst/>
            <a:cxnLst/>
            <a:rect l="l" t="t" r="r" b="b"/>
            <a:pathLst>
              <a:path h="4177029">
                <a:moveTo>
                  <a:pt x="0" y="0"/>
                </a:moveTo>
                <a:lnTo>
                  <a:pt x="0" y="4176458"/>
                </a:lnTo>
              </a:path>
            </a:pathLst>
          </a:custGeom>
          <a:ln w="28956">
            <a:solidFill>
              <a:srgbClr val="66FF66"/>
            </a:solidFill>
            <a:prstDash val="dash"/>
          </a:ln>
        </p:spPr>
        <p:txBody>
          <a:bodyPr wrap="square" lIns="0" tIns="0" rIns="0" bIns="0" rtlCol="0"/>
          <a:lstStyle/>
          <a:p>
            <a:endParaRPr/>
          </a:p>
        </p:txBody>
      </p:sp>
      <p:sp>
        <p:nvSpPr>
          <p:cNvPr id="9" name="object 15">
            <a:extLst>
              <a:ext uri="{FF2B5EF4-FFF2-40B4-BE49-F238E27FC236}">
                <a16:creationId xmlns:a16="http://schemas.microsoft.com/office/drawing/2014/main" id="{D90806AC-720D-49CF-84C4-122E5AD21D50}"/>
              </a:ext>
            </a:extLst>
          </p:cNvPr>
          <p:cNvSpPr txBox="1"/>
          <p:nvPr/>
        </p:nvSpPr>
        <p:spPr>
          <a:xfrm>
            <a:off x="2534539" y="1340993"/>
            <a:ext cx="2798445" cy="919480"/>
          </a:xfrm>
          <a:prstGeom prst="rect">
            <a:avLst/>
          </a:prstGeom>
        </p:spPr>
        <p:txBody>
          <a:bodyPr vert="horz" wrap="square" lIns="0" tIns="12700" rIns="0" bIns="0" rtlCol="0">
            <a:spAutoFit/>
          </a:bodyPr>
          <a:lstStyle/>
          <a:p>
            <a:pPr marR="150495" algn="ctr">
              <a:lnSpc>
                <a:spcPct val="100000"/>
              </a:lnSpc>
              <a:spcBef>
                <a:spcPts val="100"/>
              </a:spcBef>
            </a:pPr>
            <a:r>
              <a:rPr sz="1800" spc="10" dirty="0">
                <a:latin typeface="Noto Sans CJK JP Regular"/>
                <a:cs typeface="Noto Sans CJK JP Regular"/>
              </a:rPr>
              <a:t>世界</a:t>
            </a:r>
            <a:endParaRPr sz="1800" dirty="0">
              <a:latin typeface="Noto Sans CJK JP Regular"/>
              <a:cs typeface="Noto Sans CJK JP Regular"/>
            </a:endParaRPr>
          </a:p>
          <a:p>
            <a:pPr>
              <a:lnSpc>
                <a:spcPct val="100000"/>
              </a:lnSpc>
              <a:spcBef>
                <a:spcPts val="10"/>
              </a:spcBef>
            </a:pPr>
            <a:endParaRPr sz="2350" dirty="0">
              <a:latin typeface="Times New Roman"/>
              <a:cs typeface="Times New Roman"/>
            </a:endParaRPr>
          </a:p>
          <a:p>
            <a:pPr marL="12700">
              <a:lnSpc>
                <a:spcPct val="100000"/>
              </a:lnSpc>
              <a:spcBef>
                <a:spcPts val="5"/>
              </a:spcBef>
              <a:tabLst>
                <a:tab pos="850265" algn="l"/>
              </a:tabLst>
            </a:pPr>
            <a:r>
              <a:rPr sz="1800" dirty="0">
                <a:latin typeface="Noto Sans CJK JP Regular"/>
                <a:cs typeface="Noto Sans CJK JP Regular"/>
              </a:rPr>
              <a:t>紀元前	</a:t>
            </a:r>
            <a:r>
              <a:rPr sz="1800" spc="-95" dirty="0">
                <a:latin typeface="Noto Sans CJK JP Regular"/>
                <a:cs typeface="Noto Sans CJK JP Regular"/>
              </a:rPr>
              <a:t>神話のゴーレム</a:t>
            </a:r>
            <a:r>
              <a:rPr sz="1800" spc="-105" dirty="0">
                <a:latin typeface="Noto Sans CJK JP Regular"/>
                <a:cs typeface="Noto Sans CJK JP Regular"/>
              </a:rPr>
              <a:t>な</a:t>
            </a:r>
            <a:r>
              <a:rPr sz="1800" spc="-215" dirty="0">
                <a:latin typeface="Noto Sans CJK JP Regular"/>
                <a:cs typeface="Noto Sans CJK JP Regular"/>
              </a:rPr>
              <a:t>ど</a:t>
            </a:r>
            <a:endParaRPr sz="1800" dirty="0">
              <a:latin typeface="Noto Sans CJK JP Regular"/>
              <a:cs typeface="Noto Sans CJK JP Regular"/>
            </a:endParaRPr>
          </a:p>
        </p:txBody>
      </p:sp>
      <p:sp>
        <p:nvSpPr>
          <p:cNvPr id="10" name="object 16">
            <a:extLst>
              <a:ext uri="{FF2B5EF4-FFF2-40B4-BE49-F238E27FC236}">
                <a16:creationId xmlns:a16="http://schemas.microsoft.com/office/drawing/2014/main" id="{74F116CC-B48E-49A6-A0E8-FD59E6D1D187}"/>
              </a:ext>
            </a:extLst>
          </p:cNvPr>
          <p:cNvSpPr txBox="1"/>
          <p:nvPr/>
        </p:nvSpPr>
        <p:spPr>
          <a:xfrm>
            <a:off x="6296024" y="1355343"/>
            <a:ext cx="3183890" cy="2044149"/>
          </a:xfrm>
          <a:prstGeom prst="rect">
            <a:avLst/>
          </a:prstGeom>
        </p:spPr>
        <p:txBody>
          <a:bodyPr vert="horz" wrap="square" lIns="0" tIns="12700" rIns="0" bIns="0" rtlCol="0">
            <a:spAutoFit/>
          </a:bodyPr>
          <a:lstStyle/>
          <a:p>
            <a:pPr marR="280035" algn="ctr">
              <a:lnSpc>
                <a:spcPct val="100000"/>
              </a:lnSpc>
              <a:spcBef>
                <a:spcPts val="100"/>
              </a:spcBef>
            </a:pPr>
            <a:r>
              <a:rPr sz="1800" spc="10" dirty="0">
                <a:latin typeface="Noto Sans CJK JP Regular"/>
                <a:cs typeface="Noto Sans CJK JP Regular"/>
              </a:rPr>
              <a:t>日本</a:t>
            </a:r>
            <a:endParaRPr sz="1800" dirty="0">
              <a:latin typeface="Noto Sans CJK JP Regular"/>
              <a:cs typeface="Noto Sans CJK JP Regular"/>
            </a:endParaRPr>
          </a:p>
          <a:p>
            <a:pPr>
              <a:lnSpc>
                <a:spcPct val="100000"/>
              </a:lnSpc>
            </a:pPr>
            <a:endParaRPr sz="1800" dirty="0">
              <a:latin typeface="Times New Roman"/>
              <a:cs typeface="Times New Roman"/>
            </a:endParaRPr>
          </a:p>
          <a:p>
            <a:pPr>
              <a:lnSpc>
                <a:spcPct val="100000"/>
              </a:lnSpc>
              <a:spcBef>
                <a:spcPts val="25"/>
              </a:spcBef>
            </a:pPr>
            <a:endParaRPr sz="2400" dirty="0">
              <a:latin typeface="Times New Roman"/>
              <a:cs typeface="Times New Roman"/>
            </a:endParaRPr>
          </a:p>
          <a:p>
            <a:pPr marL="12700">
              <a:lnSpc>
                <a:spcPct val="100000"/>
              </a:lnSpc>
              <a:tabLst>
                <a:tab pos="2027555" algn="l"/>
              </a:tabLst>
            </a:pPr>
            <a:r>
              <a:rPr sz="1800" spc="-140" dirty="0">
                <a:latin typeface="Arial"/>
                <a:cs typeface="Arial"/>
              </a:rPr>
              <a:t>1</a:t>
            </a:r>
            <a:r>
              <a:rPr sz="1800" spc="-10" dirty="0">
                <a:latin typeface="Arial"/>
                <a:cs typeface="Arial"/>
              </a:rPr>
              <a:t>18</a:t>
            </a:r>
            <a:r>
              <a:rPr sz="1800" spc="-5" dirty="0">
                <a:latin typeface="Arial"/>
                <a:cs typeface="Arial"/>
              </a:rPr>
              <a:t>3</a:t>
            </a:r>
            <a:r>
              <a:rPr sz="1800" spc="-300" dirty="0">
                <a:latin typeface="Noto Sans CJK JP Regular"/>
                <a:cs typeface="Noto Sans CJK JP Regular"/>
              </a:rPr>
              <a:t>年（</a:t>
            </a:r>
            <a:r>
              <a:rPr sz="1800" spc="-310" dirty="0">
                <a:latin typeface="Noto Sans CJK JP Regular"/>
                <a:cs typeface="Noto Sans CJK JP Regular"/>
              </a:rPr>
              <a:t>鎌</a:t>
            </a:r>
            <a:r>
              <a:rPr sz="1800" dirty="0">
                <a:latin typeface="Noto Sans CJK JP Regular"/>
                <a:cs typeface="Noto Sans CJK JP Regular"/>
              </a:rPr>
              <a:t>倉時</a:t>
            </a:r>
            <a:r>
              <a:rPr sz="1800" spc="-10" dirty="0">
                <a:latin typeface="Noto Sans CJK JP Regular"/>
                <a:cs typeface="Noto Sans CJK JP Regular"/>
              </a:rPr>
              <a:t>代</a:t>
            </a:r>
            <a:r>
              <a:rPr sz="1800" spc="-900" dirty="0">
                <a:latin typeface="Noto Sans CJK JP Regular"/>
                <a:cs typeface="Noto Sans CJK JP Regular"/>
              </a:rPr>
              <a:t>）</a:t>
            </a:r>
            <a:r>
              <a:rPr sz="1800" dirty="0">
                <a:latin typeface="Noto Sans CJK JP Regular"/>
                <a:cs typeface="Noto Sans CJK JP Regular"/>
              </a:rPr>
              <a:t>	</a:t>
            </a:r>
            <a:r>
              <a:rPr sz="1800" spc="-5" dirty="0">
                <a:latin typeface="Noto Sans CJK JP Regular"/>
                <a:cs typeface="Noto Sans CJK JP Regular"/>
              </a:rPr>
              <a:t>仏教説話集</a:t>
            </a:r>
            <a:endParaRPr sz="1800" dirty="0">
              <a:latin typeface="Noto Sans CJK JP Regular"/>
              <a:cs typeface="Noto Sans CJK JP Regular"/>
            </a:endParaRPr>
          </a:p>
          <a:p>
            <a:pPr marL="12700">
              <a:lnSpc>
                <a:spcPct val="100000"/>
              </a:lnSpc>
              <a:spcBef>
                <a:spcPts val="5"/>
              </a:spcBef>
            </a:pPr>
            <a:r>
              <a:rPr sz="1800" spc="-310" dirty="0">
                <a:latin typeface="Noto Sans CJK JP Regular"/>
                <a:cs typeface="Noto Sans CJK JP Regular"/>
              </a:rPr>
              <a:t>「選集抄」に</a:t>
            </a:r>
            <a:r>
              <a:rPr sz="1800" spc="-320" dirty="0">
                <a:latin typeface="Noto Sans CJK JP Regular"/>
                <a:cs typeface="Noto Sans CJK JP Regular"/>
              </a:rPr>
              <a:t>ロ</a:t>
            </a:r>
            <a:r>
              <a:rPr sz="1800" spc="-245" dirty="0">
                <a:latin typeface="Noto Sans CJK JP Regular"/>
                <a:cs typeface="Noto Sans CJK JP Regular"/>
              </a:rPr>
              <a:t>ボット登場</a:t>
            </a:r>
            <a:endParaRPr sz="1800" dirty="0">
              <a:latin typeface="Noto Sans CJK JP Regular"/>
              <a:cs typeface="Noto Sans CJK JP Regular"/>
            </a:endParaRPr>
          </a:p>
          <a:p>
            <a:pPr marL="29209">
              <a:lnSpc>
                <a:spcPct val="100000"/>
              </a:lnSpc>
              <a:spcBef>
                <a:spcPts val="5"/>
              </a:spcBef>
            </a:pPr>
            <a:r>
              <a:rPr sz="1800" spc="-10" dirty="0">
                <a:latin typeface="Arial"/>
                <a:cs typeface="Arial"/>
              </a:rPr>
              <a:t>1800</a:t>
            </a:r>
            <a:r>
              <a:rPr sz="1800" spc="-300" dirty="0">
                <a:latin typeface="Noto Sans CJK JP Regular"/>
                <a:cs typeface="Noto Sans CJK JP Regular"/>
              </a:rPr>
              <a:t>年代</a:t>
            </a:r>
            <a:r>
              <a:rPr sz="1800" spc="-310" dirty="0">
                <a:latin typeface="Noto Sans CJK JP Regular"/>
                <a:cs typeface="Noto Sans CJK JP Regular"/>
              </a:rPr>
              <a:t>（</a:t>
            </a:r>
            <a:r>
              <a:rPr sz="1800" dirty="0">
                <a:latin typeface="Noto Sans CJK JP Regular"/>
                <a:cs typeface="Noto Sans CJK JP Regular"/>
              </a:rPr>
              <a:t>江戸</a:t>
            </a:r>
            <a:r>
              <a:rPr sz="1800" spc="-10" dirty="0">
                <a:latin typeface="Noto Sans CJK JP Regular"/>
                <a:cs typeface="Noto Sans CJK JP Regular"/>
              </a:rPr>
              <a:t>時</a:t>
            </a:r>
            <a:r>
              <a:rPr sz="1800" spc="-450" dirty="0">
                <a:latin typeface="Noto Sans CJK JP Regular"/>
                <a:cs typeface="Noto Sans CJK JP Regular"/>
              </a:rPr>
              <a:t>代）</a:t>
            </a:r>
            <a:endParaRPr sz="1800" dirty="0">
              <a:latin typeface="Noto Sans CJK JP Regular"/>
              <a:cs typeface="Noto Sans CJK JP Regular"/>
            </a:endParaRPr>
          </a:p>
          <a:p>
            <a:pPr marL="29209">
              <a:lnSpc>
                <a:spcPct val="100000"/>
              </a:lnSpc>
            </a:pPr>
            <a:r>
              <a:rPr sz="1800" spc="-225" dirty="0" err="1">
                <a:latin typeface="Noto Sans CJK JP Regular"/>
                <a:cs typeface="Noto Sans CJK JP Regular"/>
              </a:rPr>
              <a:t>からくり人形が盛ん</a:t>
            </a:r>
            <a:r>
              <a:rPr lang="ja-JP" altLang="en-US" sz="1800" spc="-225" dirty="0">
                <a:latin typeface="Noto Sans CJK JP Regular"/>
                <a:cs typeface="Noto Sans CJK JP Regular"/>
              </a:rPr>
              <a:t>に作られる</a:t>
            </a:r>
            <a:endParaRPr sz="1800" dirty="0">
              <a:latin typeface="Noto Sans CJK JP Regular"/>
              <a:cs typeface="Noto Sans CJK JP Regular"/>
            </a:endParaRPr>
          </a:p>
        </p:txBody>
      </p:sp>
      <p:sp>
        <p:nvSpPr>
          <p:cNvPr id="11" name="object 17">
            <a:extLst>
              <a:ext uri="{FF2B5EF4-FFF2-40B4-BE49-F238E27FC236}">
                <a16:creationId xmlns:a16="http://schemas.microsoft.com/office/drawing/2014/main" id="{9BA40726-AB1D-4448-9855-E796F34A8798}"/>
              </a:ext>
            </a:extLst>
          </p:cNvPr>
          <p:cNvSpPr txBox="1"/>
          <p:nvPr/>
        </p:nvSpPr>
        <p:spPr>
          <a:xfrm>
            <a:off x="6265291" y="4888179"/>
            <a:ext cx="2961005" cy="1120820"/>
          </a:xfrm>
          <a:prstGeom prst="rect">
            <a:avLst/>
          </a:prstGeom>
        </p:spPr>
        <p:txBody>
          <a:bodyPr vert="horz" wrap="square" lIns="0" tIns="12700" rIns="0" bIns="0" rtlCol="0">
            <a:spAutoFit/>
          </a:bodyPr>
          <a:lstStyle/>
          <a:p>
            <a:pPr marL="12700">
              <a:lnSpc>
                <a:spcPct val="100000"/>
              </a:lnSpc>
              <a:spcBef>
                <a:spcPts val="100"/>
              </a:spcBef>
              <a:tabLst>
                <a:tab pos="901065" algn="l"/>
              </a:tabLst>
            </a:pPr>
            <a:r>
              <a:rPr spc="-10" dirty="0">
                <a:cs typeface="Arial"/>
              </a:rPr>
              <a:t>192</a:t>
            </a:r>
            <a:r>
              <a:rPr spc="-5" dirty="0">
                <a:cs typeface="Arial"/>
              </a:rPr>
              <a:t>8</a:t>
            </a:r>
            <a:r>
              <a:rPr dirty="0">
                <a:cs typeface="Noto Sans CJK JP Regular"/>
              </a:rPr>
              <a:t>年	學天</a:t>
            </a:r>
            <a:r>
              <a:rPr spc="-10" dirty="0">
                <a:cs typeface="Noto Sans CJK JP Regular"/>
              </a:rPr>
              <a:t>則</a:t>
            </a:r>
            <a:r>
              <a:rPr spc="-545" dirty="0">
                <a:cs typeface="Noto Sans CJK JP Regular"/>
              </a:rPr>
              <a:t>（が</a:t>
            </a:r>
            <a:r>
              <a:rPr spc="-560" dirty="0">
                <a:cs typeface="Noto Sans CJK JP Regular"/>
              </a:rPr>
              <a:t>く</a:t>
            </a:r>
            <a:r>
              <a:rPr spc="-185" dirty="0">
                <a:cs typeface="Noto Sans CJK JP Regular"/>
              </a:rPr>
              <a:t>て</a:t>
            </a:r>
            <a:r>
              <a:rPr spc="-105" dirty="0">
                <a:cs typeface="Noto Sans CJK JP Regular"/>
              </a:rPr>
              <a:t>ん</a:t>
            </a:r>
            <a:r>
              <a:rPr spc="-120" dirty="0">
                <a:cs typeface="Noto Sans CJK JP Regular"/>
              </a:rPr>
              <a:t>そ</a:t>
            </a:r>
            <a:r>
              <a:rPr spc="-750" dirty="0">
                <a:cs typeface="Noto Sans CJK JP Regular"/>
              </a:rPr>
              <a:t>く</a:t>
            </a:r>
            <a:r>
              <a:rPr spc="-900" dirty="0">
                <a:cs typeface="Noto Sans CJK JP Regular"/>
              </a:rPr>
              <a:t>）</a:t>
            </a:r>
            <a:endParaRPr dirty="0">
              <a:cs typeface="Noto Sans CJK JP Regular"/>
            </a:endParaRPr>
          </a:p>
          <a:p>
            <a:pPr marL="12700">
              <a:lnSpc>
                <a:spcPct val="100000"/>
              </a:lnSpc>
              <a:spcBef>
                <a:spcPts val="5"/>
              </a:spcBef>
            </a:pPr>
            <a:r>
              <a:rPr spc="-120" dirty="0">
                <a:cs typeface="Noto Sans CJK JP Regular"/>
              </a:rPr>
              <a:t>日本初のロボ</a:t>
            </a:r>
            <a:r>
              <a:rPr spc="-130" dirty="0">
                <a:cs typeface="Noto Sans CJK JP Regular"/>
              </a:rPr>
              <a:t>ッ</a:t>
            </a:r>
            <a:r>
              <a:rPr spc="-635" dirty="0">
                <a:cs typeface="Noto Sans CJK JP Regular"/>
              </a:rPr>
              <a:t>ト</a:t>
            </a:r>
            <a:endParaRPr dirty="0">
              <a:cs typeface="Noto Sans CJK JP Regular"/>
            </a:endParaRPr>
          </a:p>
          <a:p>
            <a:pPr marL="12700">
              <a:lnSpc>
                <a:spcPct val="100000"/>
              </a:lnSpc>
              <a:spcBef>
                <a:spcPts val="5"/>
              </a:spcBef>
            </a:pPr>
            <a:r>
              <a:rPr spc="-190" dirty="0" err="1">
                <a:cs typeface="Noto Sans CJK JP Regular"/>
              </a:rPr>
              <a:t>ゴ</a:t>
            </a:r>
            <a:r>
              <a:rPr spc="-145" dirty="0" err="1">
                <a:cs typeface="Noto Sans CJK JP Regular"/>
              </a:rPr>
              <a:t>ムチューブが動力</a:t>
            </a:r>
            <a:endParaRPr dirty="0">
              <a:cs typeface="Noto Sans CJK JP Regular"/>
            </a:endParaRPr>
          </a:p>
          <a:p>
            <a:pPr marL="12700">
              <a:lnSpc>
                <a:spcPct val="100000"/>
              </a:lnSpc>
            </a:pPr>
            <a:r>
              <a:rPr spc="-65" dirty="0">
                <a:cs typeface="Noto Sans CJK JP Regular"/>
              </a:rPr>
              <a:t>腕</a:t>
            </a:r>
            <a:r>
              <a:rPr lang="ja-JP" altLang="en-US" spc="-65" dirty="0">
                <a:cs typeface="Noto Sans CJK JP Regular"/>
              </a:rPr>
              <a:t>や表情が動く</a:t>
            </a:r>
            <a:endParaRPr dirty="0">
              <a:cs typeface="Noto Sans CJK JP Regular"/>
            </a:endParaRPr>
          </a:p>
        </p:txBody>
      </p:sp>
      <p:sp>
        <p:nvSpPr>
          <p:cNvPr id="12" name="object 18">
            <a:extLst>
              <a:ext uri="{FF2B5EF4-FFF2-40B4-BE49-F238E27FC236}">
                <a16:creationId xmlns:a16="http://schemas.microsoft.com/office/drawing/2014/main" id="{2DCF8420-00B8-47A2-B399-7BEBA8412B74}"/>
              </a:ext>
            </a:extLst>
          </p:cNvPr>
          <p:cNvSpPr/>
          <p:nvPr/>
        </p:nvSpPr>
        <p:spPr>
          <a:xfrm>
            <a:off x="9817605" y="4630163"/>
            <a:ext cx="1807459" cy="1567279"/>
          </a:xfrm>
          <a:prstGeom prst="rect">
            <a:avLst/>
          </a:prstGeom>
          <a:blipFill>
            <a:blip r:embed="rId4" cstate="print"/>
            <a:stretch>
              <a:fillRect/>
            </a:stretch>
          </a:blipFill>
        </p:spPr>
        <p:txBody>
          <a:bodyPr wrap="square" lIns="0" tIns="0" rIns="0" bIns="0" rtlCol="0"/>
          <a:lstStyle/>
          <a:p>
            <a:endParaRPr/>
          </a:p>
        </p:txBody>
      </p:sp>
      <p:sp>
        <p:nvSpPr>
          <p:cNvPr id="13" name="object 19">
            <a:extLst>
              <a:ext uri="{FF2B5EF4-FFF2-40B4-BE49-F238E27FC236}">
                <a16:creationId xmlns:a16="http://schemas.microsoft.com/office/drawing/2014/main" id="{EED711CE-9214-46E1-944E-E96B0B5A1AD3}"/>
              </a:ext>
            </a:extLst>
          </p:cNvPr>
          <p:cNvSpPr txBox="1"/>
          <p:nvPr/>
        </p:nvSpPr>
        <p:spPr>
          <a:xfrm>
            <a:off x="2534539" y="3487674"/>
            <a:ext cx="2631440" cy="2254463"/>
          </a:xfrm>
          <a:prstGeom prst="rect">
            <a:avLst/>
          </a:prstGeom>
        </p:spPr>
        <p:txBody>
          <a:bodyPr vert="horz" wrap="square" lIns="0" tIns="12700" rIns="0" bIns="0" rtlCol="0">
            <a:spAutoFit/>
          </a:bodyPr>
          <a:lstStyle/>
          <a:p>
            <a:pPr marL="12700">
              <a:spcBef>
                <a:spcPts val="100"/>
              </a:spcBef>
              <a:tabLst>
                <a:tab pos="901065" algn="l"/>
              </a:tabLst>
            </a:pPr>
            <a:r>
              <a:rPr dirty="0">
                <a:cs typeface="Arial"/>
              </a:rPr>
              <a:t>1920</a:t>
            </a:r>
            <a:r>
              <a:rPr dirty="0">
                <a:cs typeface="Noto Sans CJK JP Regular"/>
              </a:rPr>
              <a:t>年	</a:t>
            </a:r>
            <a:r>
              <a:rPr dirty="0" err="1">
                <a:cs typeface="Noto Sans CJK JP Regular"/>
              </a:rPr>
              <a:t>チェコの戯曲「</a:t>
            </a:r>
            <a:r>
              <a:rPr dirty="0" err="1">
                <a:cs typeface="Arial"/>
              </a:rPr>
              <a:t>R.U.R</a:t>
            </a:r>
            <a:r>
              <a:rPr dirty="0">
                <a:cs typeface="Arial"/>
              </a:rPr>
              <a:t>.</a:t>
            </a:r>
            <a:r>
              <a:rPr dirty="0">
                <a:cs typeface="Noto Sans CJK JP Regular"/>
              </a:rPr>
              <a:t>」</a:t>
            </a:r>
            <a:r>
              <a:rPr lang="ja-JP" altLang="en-US" dirty="0">
                <a:cs typeface="Noto Sans CJK JP Regular"/>
              </a:rPr>
              <a:t>（カレル・チャペック）で</a:t>
            </a:r>
            <a:r>
              <a:rPr dirty="0" err="1">
                <a:solidFill>
                  <a:srgbClr val="FF0000"/>
                </a:solidFill>
                <a:cs typeface="Noto Sans CJK JP Regular"/>
              </a:rPr>
              <a:t>ロボット</a:t>
            </a:r>
            <a:r>
              <a:rPr lang="ja-JP" altLang="en-US" dirty="0">
                <a:solidFill>
                  <a:srgbClr val="FF0000"/>
                </a:solidFill>
                <a:cs typeface="Noto Sans CJK JP Regular"/>
              </a:rPr>
              <a:t>の語</a:t>
            </a:r>
            <a:r>
              <a:rPr lang="ja-JP" altLang="en-US" dirty="0">
                <a:cs typeface="Noto Sans CJK JP Regular"/>
              </a:rPr>
              <a:t>が生まれる（</a:t>
            </a:r>
            <a:r>
              <a:rPr dirty="0" err="1">
                <a:cs typeface="Noto Sans CJK JP Regular"/>
              </a:rPr>
              <a:t>強制労働</a:t>
            </a:r>
            <a:r>
              <a:rPr lang="ja-JP" altLang="en-US" dirty="0">
                <a:cs typeface="Noto Sans CJK JP Regular"/>
              </a:rPr>
              <a:t>の意）</a:t>
            </a:r>
            <a:endParaRPr dirty="0">
              <a:cs typeface="Noto Sans CJK JP Regular"/>
            </a:endParaRPr>
          </a:p>
          <a:p>
            <a:pPr marL="12700">
              <a:tabLst>
                <a:tab pos="901065" algn="l"/>
              </a:tabLst>
            </a:pPr>
            <a:r>
              <a:rPr dirty="0">
                <a:cs typeface="Arial"/>
              </a:rPr>
              <a:t>1926</a:t>
            </a:r>
            <a:r>
              <a:rPr dirty="0">
                <a:cs typeface="Noto Sans CJK JP Regular"/>
              </a:rPr>
              <a:t>年	テレボックス</a:t>
            </a:r>
          </a:p>
          <a:p>
            <a:pPr marL="12700">
              <a:spcBef>
                <a:spcPts val="5"/>
              </a:spcBef>
            </a:pPr>
            <a:r>
              <a:rPr dirty="0">
                <a:cs typeface="Noto Sans CJK JP Regular"/>
              </a:rPr>
              <a:t>世界初のロボット</a:t>
            </a:r>
          </a:p>
          <a:p>
            <a:pPr marL="12700" marR="5080">
              <a:spcBef>
                <a:spcPts val="220"/>
              </a:spcBef>
            </a:pPr>
            <a:r>
              <a:rPr dirty="0" err="1">
                <a:cs typeface="Noto Sans CJK JP Regular"/>
              </a:rPr>
              <a:t>電話回線によ</a:t>
            </a:r>
            <a:r>
              <a:rPr lang="ja-JP" altLang="en-US" dirty="0">
                <a:cs typeface="Noto Sans CJK JP Regular"/>
              </a:rPr>
              <a:t>り制御</a:t>
            </a:r>
            <a:endParaRPr dirty="0">
              <a:cs typeface="Noto Sans CJK JP Regular"/>
            </a:endParaRPr>
          </a:p>
        </p:txBody>
      </p:sp>
    </p:spTree>
    <p:extLst>
      <p:ext uri="{BB962C8B-B14F-4D97-AF65-F5344CB8AC3E}">
        <p14:creationId xmlns:p14="http://schemas.microsoft.com/office/powerpoint/2010/main" val="1361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9C023-6FF3-48B8-95D7-24F2F57D8843}"/>
              </a:ext>
            </a:extLst>
          </p:cNvPr>
          <p:cNvSpPr>
            <a:spLocks noGrp="1"/>
          </p:cNvSpPr>
          <p:nvPr>
            <p:ph type="title"/>
          </p:nvPr>
        </p:nvSpPr>
        <p:spPr>
          <a:xfrm>
            <a:off x="838200" y="365125"/>
            <a:ext cx="10515600" cy="1325563"/>
          </a:xfrm>
        </p:spPr>
        <p:txBody>
          <a:bodyPr/>
          <a:lstStyle/>
          <a:p>
            <a:r>
              <a:rPr kumimoji="1" lang="ja-JP" altLang="en-US" dirty="0"/>
              <a:t>ロボットの歴史</a:t>
            </a:r>
          </a:p>
        </p:txBody>
      </p:sp>
      <p:grpSp>
        <p:nvGrpSpPr>
          <p:cNvPr id="10" name="グループ化 9">
            <a:extLst>
              <a:ext uri="{FF2B5EF4-FFF2-40B4-BE49-F238E27FC236}">
                <a16:creationId xmlns:a16="http://schemas.microsoft.com/office/drawing/2014/main" id="{38A13668-347F-48FE-8A91-AF891D55D4E8}"/>
              </a:ext>
            </a:extLst>
          </p:cNvPr>
          <p:cNvGrpSpPr/>
          <p:nvPr/>
        </p:nvGrpSpPr>
        <p:grpSpPr>
          <a:xfrm>
            <a:off x="838200" y="1916454"/>
            <a:ext cx="9128755" cy="4666868"/>
            <a:chOff x="838200" y="1690688"/>
            <a:chExt cx="9128755" cy="4666868"/>
          </a:xfrm>
        </p:grpSpPr>
        <p:sp>
          <p:nvSpPr>
            <p:cNvPr id="4" name="object 3">
              <a:extLst>
                <a:ext uri="{FF2B5EF4-FFF2-40B4-BE49-F238E27FC236}">
                  <a16:creationId xmlns:a16="http://schemas.microsoft.com/office/drawing/2014/main" id="{4D6E3B71-50F7-4F14-BDCB-89AC2614D0AD}"/>
                </a:ext>
              </a:extLst>
            </p:cNvPr>
            <p:cNvSpPr/>
            <p:nvPr/>
          </p:nvSpPr>
          <p:spPr>
            <a:xfrm>
              <a:off x="838200" y="2179765"/>
              <a:ext cx="228600" cy="4177029"/>
            </a:xfrm>
            <a:custGeom>
              <a:avLst/>
              <a:gdLst/>
              <a:ahLst/>
              <a:cxnLst/>
              <a:rect l="l" t="t" r="r" b="b"/>
              <a:pathLst>
                <a:path w="228600" h="4177029">
                  <a:moveTo>
                    <a:pt x="76199" y="3947858"/>
                  </a:moveTo>
                  <a:lnTo>
                    <a:pt x="0" y="3947858"/>
                  </a:lnTo>
                  <a:lnTo>
                    <a:pt x="114299" y="4176458"/>
                  </a:lnTo>
                  <a:lnTo>
                    <a:pt x="209543" y="3985971"/>
                  </a:lnTo>
                  <a:lnTo>
                    <a:pt x="76199" y="3985971"/>
                  </a:lnTo>
                  <a:lnTo>
                    <a:pt x="76199" y="3947858"/>
                  </a:lnTo>
                  <a:close/>
                </a:path>
                <a:path w="228600" h="4177029">
                  <a:moveTo>
                    <a:pt x="152399" y="0"/>
                  </a:moveTo>
                  <a:lnTo>
                    <a:pt x="76199" y="0"/>
                  </a:lnTo>
                  <a:lnTo>
                    <a:pt x="76199" y="3985971"/>
                  </a:lnTo>
                  <a:lnTo>
                    <a:pt x="152399" y="3985971"/>
                  </a:lnTo>
                  <a:lnTo>
                    <a:pt x="152399" y="0"/>
                  </a:lnTo>
                  <a:close/>
                </a:path>
                <a:path w="228600" h="4177029">
                  <a:moveTo>
                    <a:pt x="228599" y="3947858"/>
                  </a:moveTo>
                  <a:lnTo>
                    <a:pt x="152399" y="3947858"/>
                  </a:lnTo>
                  <a:lnTo>
                    <a:pt x="152399" y="3985971"/>
                  </a:lnTo>
                  <a:lnTo>
                    <a:pt x="209543" y="3985971"/>
                  </a:lnTo>
                  <a:lnTo>
                    <a:pt x="228599" y="3947858"/>
                  </a:lnTo>
                  <a:close/>
                </a:path>
              </a:pathLst>
            </a:custGeom>
            <a:solidFill>
              <a:srgbClr val="FFC000"/>
            </a:solidFill>
          </p:spPr>
          <p:txBody>
            <a:bodyPr wrap="square" lIns="0" tIns="0" rIns="0" bIns="0" rtlCol="0"/>
            <a:lstStyle/>
            <a:p>
              <a:endParaRPr/>
            </a:p>
          </p:txBody>
        </p:sp>
        <p:sp>
          <p:nvSpPr>
            <p:cNvPr id="5" name="object 4">
              <a:extLst>
                <a:ext uri="{FF2B5EF4-FFF2-40B4-BE49-F238E27FC236}">
                  <a16:creationId xmlns:a16="http://schemas.microsoft.com/office/drawing/2014/main" id="{C56DBE45-0BAD-4104-A126-9E16ACDBA1CB}"/>
                </a:ext>
              </a:extLst>
            </p:cNvPr>
            <p:cNvSpPr/>
            <p:nvPr/>
          </p:nvSpPr>
          <p:spPr>
            <a:xfrm>
              <a:off x="4697730" y="2180527"/>
              <a:ext cx="0" cy="4177029"/>
            </a:xfrm>
            <a:custGeom>
              <a:avLst/>
              <a:gdLst/>
              <a:ahLst/>
              <a:cxnLst/>
              <a:rect l="l" t="t" r="r" b="b"/>
              <a:pathLst>
                <a:path h="4177029">
                  <a:moveTo>
                    <a:pt x="0" y="0"/>
                  </a:moveTo>
                  <a:lnTo>
                    <a:pt x="0" y="4176458"/>
                  </a:lnTo>
                </a:path>
              </a:pathLst>
            </a:custGeom>
            <a:ln w="28956">
              <a:solidFill>
                <a:srgbClr val="66FF66"/>
              </a:solidFill>
              <a:prstDash val="dash"/>
            </a:ln>
          </p:spPr>
          <p:txBody>
            <a:bodyPr wrap="square" lIns="0" tIns="0" rIns="0" bIns="0" rtlCol="0"/>
            <a:lstStyle/>
            <a:p>
              <a:endParaRPr/>
            </a:p>
          </p:txBody>
        </p:sp>
        <p:sp>
          <p:nvSpPr>
            <p:cNvPr id="6" name="object 5">
              <a:extLst>
                <a:ext uri="{FF2B5EF4-FFF2-40B4-BE49-F238E27FC236}">
                  <a16:creationId xmlns:a16="http://schemas.microsoft.com/office/drawing/2014/main" id="{8C2E04C2-5EB6-4160-A67B-AA1959D9646B}"/>
                </a:ext>
              </a:extLst>
            </p:cNvPr>
            <p:cNvSpPr txBox="1"/>
            <p:nvPr/>
          </p:nvSpPr>
          <p:spPr>
            <a:xfrm>
              <a:off x="2471674" y="1690688"/>
              <a:ext cx="485775" cy="299720"/>
            </a:xfrm>
            <a:prstGeom prst="rect">
              <a:avLst/>
            </a:prstGeom>
          </p:spPr>
          <p:txBody>
            <a:bodyPr vert="horz" wrap="square" lIns="0" tIns="12700" rIns="0" bIns="0" rtlCol="0">
              <a:spAutoFit/>
            </a:bodyPr>
            <a:lstStyle/>
            <a:p>
              <a:pPr marL="12700">
                <a:lnSpc>
                  <a:spcPct val="100000"/>
                </a:lnSpc>
                <a:spcBef>
                  <a:spcPts val="100"/>
                </a:spcBef>
              </a:pPr>
              <a:r>
                <a:rPr sz="1800" dirty="0">
                  <a:cs typeface="Noto Sans CJK JP Regular"/>
                </a:rPr>
                <a:t>世界</a:t>
              </a:r>
            </a:p>
          </p:txBody>
        </p:sp>
        <p:sp>
          <p:nvSpPr>
            <p:cNvPr id="7" name="object 6">
              <a:extLst>
                <a:ext uri="{FF2B5EF4-FFF2-40B4-BE49-F238E27FC236}">
                  <a16:creationId xmlns:a16="http://schemas.microsoft.com/office/drawing/2014/main" id="{4CDEE3CD-FBAB-44B2-B675-E8F8F7C1DD86}"/>
                </a:ext>
              </a:extLst>
            </p:cNvPr>
            <p:cNvSpPr txBox="1"/>
            <p:nvPr/>
          </p:nvSpPr>
          <p:spPr>
            <a:xfrm>
              <a:off x="1420115" y="2686749"/>
              <a:ext cx="2128520" cy="843821"/>
            </a:xfrm>
            <a:prstGeom prst="rect">
              <a:avLst/>
            </a:prstGeom>
          </p:spPr>
          <p:txBody>
            <a:bodyPr vert="horz" wrap="square" lIns="0" tIns="12700" rIns="0" bIns="0" rtlCol="0">
              <a:spAutoFit/>
            </a:bodyPr>
            <a:lstStyle/>
            <a:p>
              <a:pPr marL="12700">
                <a:lnSpc>
                  <a:spcPct val="100000"/>
                </a:lnSpc>
                <a:spcBef>
                  <a:spcPts val="100"/>
                </a:spcBef>
                <a:tabLst>
                  <a:tab pos="901065" algn="l"/>
                </a:tabLst>
              </a:pPr>
              <a:r>
                <a:rPr sz="1800" dirty="0">
                  <a:cs typeface="Arial"/>
                </a:rPr>
                <a:t>1961</a:t>
              </a:r>
              <a:r>
                <a:rPr sz="1800" dirty="0">
                  <a:cs typeface="Noto Sans CJK JP Regular"/>
                </a:rPr>
                <a:t>年	ユニメート</a:t>
              </a:r>
            </a:p>
            <a:p>
              <a:pPr marL="12700">
                <a:lnSpc>
                  <a:spcPct val="100000"/>
                </a:lnSpc>
              </a:pPr>
              <a:r>
                <a:rPr sz="1800" dirty="0" err="1">
                  <a:cs typeface="Noto Sans CJK JP Regular"/>
                </a:rPr>
                <a:t>世界初の産業ロボ</a:t>
              </a:r>
              <a:r>
                <a:rPr lang="ja-JP" altLang="en-US" sz="1800" dirty="0">
                  <a:cs typeface="Noto Sans CJK JP Regular"/>
                </a:rPr>
                <a:t>ット</a:t>
              </a:r>
              <a:endParaRPr sz="1800" dirty="0">
                <a:cs typeface="Noto Sans CJK JP Regular"/>
              </a:endParaRPr>
            </a:p>
          </p:txBody>
        </p:sp>
        <p:sp>
          <p:nvSpPr>
            <p:cNvPr id="8" name="object 7">
              <a:extLst>
                <a:ext uri="{FF2B5EF4-FFF2-40B4-BE49-F238E27FC236}">
                  <a16:creationId xmlns:a16="http://schemas.microsoft.com/office/drawing/2014/main" id="{74896304-C1C1-4576-A155-2B8CD162B463}"/>
                </a:ext>
              </a:extLst>
            </p:cNvPr>
            <p:cNvSpPr txBox="1">
              <a:spLocks/>
            </p:cNvSpPr>
            <p:nvPr/>
          </p:nvSpPr>
          <p:spPr>
            <a:xfrm>
              <a:off x="5143247" y="1705038"/>
              <a:ext cx="4823708" cy="4275529"/>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001395" indent="0">
                <a:lnSpc>
                  <a:spcPct val="100000"/>
                </a:lnSpc>
                <a:spcBef>
                  <a:spcPts val="100"/>
                </a:spcBef>
                <a:buNone/>
              </a:pPr>
              <a:r>
                <a:rPr lang="ja-JP" altLang="en-US" sz="1800" dirty="0"/>
                <a:t>日本</a:t>
              </a:r>
            </a:p>
            <a:p>
              <a:pPr marL="0" indent="0">
                <a:lnSpc>
                  <a:spcPct val="100000"/>
                </a:lnSpc>
                <a:spcBef>
                  <a:spcPts val="25"/>
                </a:spcBef>
                <a:buNone/>
              </a:pPr>
              <a:endParaRPr lang="ja-JP" altLang="en-US" sz="1800" dirty="0">
                <a:cs typeface="Times New Roman"/>
              </a:endParaRPr>
            </a:p>
            <a:p>
              <a:pPr marL="0" marR="5080" indent="0" algn="just">
                <a:lnSpc>
                  <a:spcPct val="100000"/>
                </a:lnSpc>
                <a:buNone/>
              </a:pPr>
              <a:r>
                <a:rPr lang="en-US" altLang="ja-JP" sz="1800" dirty="0">
                  <a:cs typeface="Arial"/>
                </a:rPr>
                <a:t>1952</a:t>
              </a:r>
              <a:r>
                <a:rPr lang="ja-JP" altLang="en-US" sz="1800" dirty="0"/>
                <a:t>年～ 鉄腕アトム、鉄人</a:t>
              </a:r>
              <a:r>
                <a:rPr lang="en-US" altLang="ja-JP" sz="1800" dirty="0">
                  <a:cs typeface="Arial"/>
                </a:rPr>
                <a:t>28</a:t>
              </a:r>
              <a:r>
                <a:rPr lang="ja-JP" altLang="en-US" sz="1800" dirty="0"/>
                <a:t>号、 ドラえもん、マジンガー</a:t>
              </a:r>
              <a:r>
                <a:rPr lang="en-US" altLang="ja-JP" sz="1800" dirty="0">
                  <a:cs typeface="Arial"/>
                </a:rPr>
                <a:t>Z</a:t>
              </a:r>
              <a:r>
                <a:rPr lang="ja-JP" altLang="en-US" sz="1800" dirty="0" err="1"/>
                <a:t>、</a:t>
              </a:r>
              <a:r>
                <a:rPr lang="ja-JP" altLang="en-US" sz="1800" dirty="0"/>
                <a:t>ガンダム、 エヴァンゲリオン</a:t>
              </a:r>
            </a:p>
            <a:p>
              <a:pPr marL="0" indent="0">
                <a:lnSpc>
                  <a:spcPct val="100000"/>
                </a:lnSpc>
                <a:spcBef>
                  <a:spcPts val="10"/>
                </a:spcBef>
                <a:buNone/>
              </a:pPr>
              <a:endParaRPr lang="ja-JP" altLang="en-US" sz="1800" dirty="0">
                <a:cs typeface="Times New Roman"/>
              </a:endParaRPr>
            </a:p>
            <a:p>
              <a:pPr marL="0" marR="415925" indent="0">
                <a:lnSpc>
                  <a:spcPct val="100000"/>
                </a:lnSpc>
                <a:spcBef>
                  <a:spcPts val="5"/>
                </a:spcBef>
                <a:buNone/>
                <a:tabLst>
                  <a:tab pos="901065" algn="l"/>
                </a:tabLst>
              </a:pPr>
              <a:r>
                <a:rPr lang="en-US" altLang="ja-JP" sz="1800" dirty="0">
                  <a:cs typeface="Arial"/>
                </a:rPr>
                <a:t>1969</a:t>
              </a:r>
              <a:r>
                <a:rPr lang="ja-JP" altLang="en-US" sz="1800" dirty="0"/>
                <a:t>年	川崎ユニメート</a:t>
              </a:r>
              <a:r>
                <a:rPr lang="en-US" altLang="ja-JP" sz="1800" dirty="0">
                  <a:cs typeface="Arial"/>
                </a:rPr>
                <a:t>2000</a:t>
              </a:r>
              <a:r>
                <a:rPr lang="ja-JP" altLang="en-US" sz="1800" dirty="0"/>
                <a:t>型 日本初の産業ロボット</a:t>
              </a:r>
            </a:p>
            <a:p>
              <a:pPr marL="0" indent="0">
                <a:lnSpc>
                  <a:spcPct val="100000"/>
                </a:lnSpc>
                <a:spcBef>
                  <a:spcPts val="30"/>
                </a:spcBef>
                <a:buNone/>
              </a:pPr>
              <a:endParaRPr lang="ja-JP" altLang="en-US" sz="1800" dirty="0">
                <a:cs typeface="Times New Roman"/>
              </a:endParaRPr>
            </a:p>
            <a:p>
              <a:pPr marL="0" marR="251460" indent="0">
                <a:lnSpc>
                  <a:spcPct val="100000"/>
                </a:lnSpc>
                <a:spcBef>
                  <a:spcPts val="5"/>
                </a:spcBef>
                <a:buNone/>
                <a:tabLst>
                  <a:tab pos="901065" algn="l"/>
                  <a:tab pos="2074545" algn="l"/>
                </a:tabLst>
              </a:pPr>
              <a:r>
                <a:rPr lang="en-US" altLang="ja-JP" sz="1800" dirty="0">
                  <a:cs typeface="Arial"/>
                </a:rPr>
                <a:t>1970</a:t>
              </a:r>
              <a:r>
                <a:rPr lang="ja-JP" altLang="en-US" sz="1800" dirty="0"/>
                <a:t>年	</a:t>
              </a:r>
              <a:r>
                <a:rPr lang="en-US" altLang="ja-JP" sz="1800" dirty="0">
                  <a:cs typeface="Arial"/>
                </a:rPr>
                <a:t>WABOT-1	</a:t>
              </a:r>
              <a:r>
                <a:rPr lang="ja-JP" altLang="en-US" sz="1800" dirty="0"/>
                <a:t>早稲田大学 世界初の</a:t>
              </a:r>
              <a:r>
                <a:rPr lang="en-US" altLang="ja-JP" sz="1800" dirty="0">
                  <a:cs typeface="Arial"/>
                </a:rPr>
                <a:t>2</a:t>
              </a:r>
              <a:r>
                <a:rPr lang="ja-JP" altLang="en-US" sz="1800" dirty="0"/>
                <a:t>足歩行ロボット</a:t>
              </a:r>
            </a:p>
            <a:p>
              <a:pPr marL="0" indent="0">
                <a:lnSpc>
                  <a:spcPct val="100000"/>
                </a:lnSpc>
                <a:spcBef>
                  <a:spcPts val="35"/>
                </a:spcBef>
                <a:buNone/>
              </a:pPr>
              <a:endParaRPr lang="ja-JP" altLang="en-US" sz="1800" dirty="0">
                <a:cs typeface="Times New Roman"/>
              </a:endParaRPr>
            </a:p>
            <a:p>
              <a:pPr marL="0" indent="0">
                <a:lnSpc>
                  <a:spcPct val="100000"/>
                </a:lnSpc>
                <a:buNone/>
              </a:pPr>
              <a:r>
                <a:rPr lang="en-US" altLang="ja-JP" sz="1800" dirty="0">
                  <a:cs typeface="Arial"/>
                </a:rPr>
                <a:t>1970</a:t>
              </a:r>
              <a:r>
                <a:rPr lang="ja-JP" altLang="en-US" sz="1800" dirty="0"/>
                <a:t>～</a:t>
              </a:r>
              <a:r>
                <a:rPr lang="en-US" altLang="ja-JP" sz="1800" dirty="0">
                  <a:cs typeface="Arial"/>
                </a:rPr>
                <a:t>80</a:t>
              </a:r>
              <a:r>
                <a:rPr lang="ja-JP" altLang="en-US" sz="1800" dirty="0"/>
                <a:t>年代</a:t>
              </a:r>
            </a:p>
            <a:p>
              <a:pPr marL="0" marR="539750" indent="0">
                <a:lnSpc>
                  <a:spcPct val="100000"/>
                </a:lnSpc>
                <a:buNone/>
              </a:pPr>
              <a:r>
                <a:rPr lang="ja-JP" altLang="en-US" sz="1800" dirty="0"/>
                <a:t>日本メーカーが産業用ロボット を続々と開発</a:t>
              </a:r>
            </a:p>
          </p:txBody>
        </p:sp>
        <p:sp>
          <p:nvSpPr>
            <p:cNvPr id="9" name="object 8">
              <a:extLst>
                <a:ext uri="{FF2B5EF4-FFF2-40B4-BE49-F238E27FC236}">
                  <a16:creationId xmlns:a16="http://schemas.microsoft.com/office/drawing/2014/main" id="{0B77E223-172B-442D-BFF1-C9A14560469D}"/>
                </a:ext>
              </a:extLst>
            </p:cNvPr>
            <p:cNvSpPr txBox="1"/>
            <p:nvPr/>
          </p:nvSpPr>
          <p:spPr>
            <a:xfrm>
              <a:off x="1395222" y="5090096"/>
              <a:ext cx="2949575" cy="843821"/>
            </a:xfrm>
            <a:prstGeom prst="rect">
              <a:avLst/>
            </a:prstGeom>
          </p:spPr>
          <p:txBody>
            <a:bodyPr vert="horz" wrap="square" lIns="0" tIns="12700" rIns="0" bIns="0" rtlCol="0">
              <a:spAutoFit/>
            </a:bodyPr>
            <a:lstStyle/>
            <a:p>
              <a:pPr marL="12700" marR="5080">
                <a:lnSpc>
                  <a:spcPct val="100000"/>
                </a:lnSpc>
                <a:spcBef>
                  <a:spcPts val="100"/>
                </a:spcBef>
                <a:tabLst>
                  <a:tab pos="1129665" algn="l"/>
                </a:tabLst>
              </a:pPr>
              <a:r>
                <a:rPr sz="1800" kern="0" dirty="0">
                  <a:cs typeface="Arial"/>
                </a:rPr>
                <a:t>1977</a:t>
              </a:r>
              <a:r>
                <a:rPr sz="1800" kern="0" dirty="0">
                  <a:cs typeface="Noto Sans CJK JP Regular"/>
                </a:rPr>
                <a:t>年～	スター・ウォーズ、 ターミネーター、ロ</a:t>
              </a:r>
              <a:r>
                <a:rPr lang="ja-JP" altLang="en-US" sz="1800" kern="0" dirty="0">
                  <a:cs typeface="Noto Sans CJK JP Regular"/>
                </a:rPr>
                <a:t>ボ</a:t>
              </a:r>
              <a:r>
                <a:rPr sz="1800" kern="0" dirty="0" err="1">
                  <a:cs typeface="Noto Sans CJK JP Regular"/>
                </a:rPr>
                <a:t>コップ、</a:t>
              </a:r>
              <a:r>
                <a:rPr sz="1800" kern="0" dirty="0" err="1">
                  <a:cs typeface="Arial"/>
                </a:rPr>
                <a:t>A.I</a:t>
              </a:r>
              <a:r>
                <a:rPr lang="en-US" altLang="ja-JP" sz="1800" kern="0" dirty="0">
                  <a:cs typeface="Arial"/>
                </a:rPr>
                <a:t>.</a:t>
              </a:r>
              <a:endParaRPr sz="1800" kern="0" dirty="0">
                <a:cs typeface="Arial"/>
              </a:endParaRPr>
            </a:p>
          </p:txBody>
        </p:sp>
      </p:grpSp>
      <p:sp>
        <p:nvSpPr>
          <p:cNvPr id="11" name="テキスト ボックス 10">
            <a:extLst>
              <a:ext uri="{FF2B5EF4-FFF2-40B4-BE49-F238E27FC236}">
                <a16:creationId xmlns:a16="http://schemas.microsoft.com/office/drawing/2014/main" id="{51CD1D98-E458-47C6-AE04-A1ACED979FC9}"/>
              </a:ext>
            </a:extLst>
          </p:cNvPr>
          <p:cNvSpPr txBox="1"/>
          <p:nvPr/>
        </p:nvSpPr>
        <p:spPr>
          <a:xfrm flipH="1">
            <a:off x="952500" y="1499616"/>
            <a:ext cx="9681972" cy="369332"/>
          </a:xfrm>
          <a:prstGeom prst="rect">
            <a:avLst/>
          </a:prstGeom>
          <a:noFill/>
        </p:spPr>
        <p:txBody>
          <a:bodyPr wrap="square" rtlCol="0">
            <a:spAutoFit/>
          </a:bodyPr>
          <a:lstStyle/>
          <a:p>
            <a:r>
              <a:rPr kumimoji="1" lang="ja-JP" altLang="en-US" dirty="0"/>
              <a:t>フィクションが現実を導いてきた、めずらしい科学技術分野</a:t>
            </a:r>
          </a:p>
        </p:txBody>
      </p:sp>
    </p:spTree>
    <p:extLst>
      <p:ext uri="{BB962C8B-B14F-4D97-AF65-F5344CB8AC3E}">
        <p14:creationId xmlns:p14="http://schemas.microsoft.com/office/powerpoint/2010/main" val="4119916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599B99-7E4C-4E46-B74E-BFECDF9E281A}"/>
              </a:ext>
            </a:extLst>
          </p:cNvPr>
          <p:cNvSpPr>
            <a:spLocks noGrp="1"/>
          </p:cNvSpPr>
          <p:nvPr>
            <p:ph type="title"/>
          </p:nvPr>
        </p:nvSpPr>
        <p:spPr/>
        <p:txBody>
          <a:bodyPr/>
          <a:lstStyle/>
          <a:p>
            <a:r>
              <a:rPr kumimoji="1" lang="ja-JP" altLang="en-US" dirty="0"/>
              <a:t>ロボットの歴史</a:t>
            </a:r>
          </a:p>
        </p:txBody>
      </p:sp>
      <p:sp>
        <p:nvSpPr>
          <p:cNvPr id="4" name="object 11">
            <a:extLst>
              <a:ext uri="{FF2B5EF4-FFF2-40B4-BE49-F238E27FC236}">
                <a16:creationId xmlns:a16="http://schemas.microsoft.com/office/drawing/2014/main" id="{4FAEA7B2-DE42-4428-9606-2A34DC023DA1}"/>
              </a:ext>
            </a:extLst>
          </p:cNvPr>
          <p:cNvSpPr/>
          <p:nvPr/>
        </p:nvSpPr>
        <p:spPr>
          <a:xfrm>
            <a:off x="1663484" y="1310638"/>
            <a:ext cx="8865031" cy="4925569"/>
          </a:xfrm>
          <a:prstGeom prst="rect">
            <a:avLst/>
          </a:prstGeom>
          <a:blipFill>
            <a:blip r:embed="rId2" cstate="print"/>
            <a:stretch>
              <a:fillRect/>
            </a:stretch>
          </a:blipFill>
        </p:spPr>
        <p:txBody>
          <a:bodyPr wrap="square" lIns="0" tIns="0" rIns="0" bIns="0" rtlCol="0"/>
          <a:lstStyle/>
          <a:p>
            <a:endParaRPr/>
          </a:p>
        </p:txBody>
      </p:sp>
      <p:sp>
        <p:nvSpPr>
          <p:cNvPr id="5" name="正方形/長方形 4">
            <a:extLst>
              <a:ext uri="{FF2B5EF4-FFF2-40B4-BE49-F238E27FC236}">
                <a16:creationId xmlns:a16="http://schemas.microsoft.com/office/drawing/2014/main" id="{D8095128-C460-4089-9CFC-AB740B006BDF}"/>
              </a:ext>
            </a:extLst>
          </p:cNvPr>
          <p:cNvSpPr/>
          <p:nvPr/>
        </p:nvSpPr>
        <p:spPr>
          <a:xfrm>
            <a:off x="1663484" y="6343475"/>
            <a:ext cx="9144724" cy="298800"/>
          </a:xfrm>
          <a:prstGeom prst="rect">
            <a:avLst/>
          </a:prstGeom>
        </p:spPr>
        <p:txBody>
          <a:bodyPr wrap="square">
            <a:spAutoFit/>
          </a:bodyPr>
          <a:lstStyle/>
          <a:p>
            <a:pPr marL="12700">
              <a:lnSpc>
                <a:spcPts val="1639"/>
              </a:lnSpc>
            </a:pPr>
            <a:r>
              <a:rPr lang="en-US" altLang="ja-JP" u="sng" spc="-5" dirty="0">
                <a:solidFill>
                  <a:srgbClr val="009999"/>
                </a:solidFill>
                <a:uFill>
                  <a:solidFill>
                    <a:srgbClr val="009999"/>
                  </a:solidFill>
                </a:uFill>
                <a:latin typeface="Arial"/>
                <a:cs typeface="Arial"/>
                <a:hlinkClick r:id="rId3"/>
              </a:rPr>
              <a:t>http://www.nttdata.com/jp/ja/insights/trend_keyword/img/2015020501/fig_diagram01.jpg</a:t>
            </a:r>
            <a:endParaRPr lang="en-US" altLang="ja-JP" dirty="0">
              <a:latin typeface="Arial"/>
              <a:cs typeface="Arial"/>
            </a:endParaRPr>
          </a:p>
        </p:txBody>
      </p:sp>
    </p:spTree>
    <p:extLst>
      <p:ext uri="{BB962C8B-B14F-4D97-AF65-F5344CB8AC3E}">
        <p14:creationId xmlns:p14="http://schemas.microsoft.com/office/powerpoint/2010/main" val="279694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3192F-7A19-47B1-97F2-94F85CC8823A}"/>
              </a:ext>
            </a:extLst>
          </p:cNvPr>
          <p:cNvSpPr>
            <a:spLocks noGrp="1"/>
          </p:cNvSpPr>
          <p:nvPr>
            <p:ph type="ctrTitle"/>
          </p:nvPr>
        </p:nvSpPr>
        <p:spPr/>
        <p:txBody>
          <a:bodyPr/>
          <a:lstStyle/>
          <a:p>
            <a:r>
              <a:rPr kumimoji="1" lang="ja-JP" altLang="en-US" dirty="0"/>
              <a:t>ロボットの定義</a:t>
            </a:r>
          </a:p>
        </p:txBody>
      </p:sp>
      <p:sp>
        <p:nvSpPr>
          <p:cNvPr id="3" name="字幕 2">
            <a:extLst>
              <a:ext uri="{FF2B5EF4-FFF2-40B4-BE49-F238E27FC236}">
                <a16:creationId xmlns:a16="http://schemas.microsoft.com/office/drawing/2014/main" id="{411A4561-719C-400A-BFD8-CD40F81D4F33}"/>
              </a:ext>
            </a:extLst>
          </p:cNvPr>
          <p:cNvSpPr>
            <a:spLocks noGrp="1"/>
          </p:cNvSpPr>
          <p:nvPr>
            <p:ph type="subTitle" idx="1"/>
          </p:nvPr>
        </p:nvSpPr>
        <p:spPr/>
        <p:txBody>
          <a:bodyPr/>
          <a:lstStyle/>
          <a:p>
            <a:r>
              <a:rPr kumimoji="1" lang="ja-JP" altLang="en-US" dirty="0"/>
              <a:t>はっきりした定義はない</a:t>
            </a:r>
          </a:p>
        </p:txBody>
      </p:sp>
    </p:spTree>
    <p:extLst>
      <p:ext uri="{BB962C8B-B14F-4D97-AF65-F5344CB8AC3E}">
        <p14:creationId xmlns:p14="http://schemas.microsoft.com/office/powerpoint/2010/main" val="229175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D2D37F-FBD4-4BA8-B270-DB73F58CBF70}"/>
              </a:ext>
            </a:extLst>
          </p:cNvPr>
          <p:cNvSpPr>
            <a:spLocks noGrp="1"/>
          </p:cNvSpPr>
          <p:nvPr>
            <p:ph type="title"/>
          </p:nvPr>
        </p:nvSpPr>
        <p:spPr/>
        <p:txBody>
          <a:bodyPr/>
          <a:lstStyle/>
          <a:p>
            <a:r>
              <a:rPr lang="ja-JP" altLang="en-US" dirty="0"/>
              <a:t>ロボットの定義</a:t>
            </a:r>
            <a:endParaRPr kumimoji="1" lang="ja-JP" altLang="en-US" dirty="0"/>
          </a:p>
        </p:txBody>
      </p:sp>
      <p:sp>
        <p:nvSpPr>
          <p:cNvPr id="3" name="コンテンツ プレースホルダー 2">
            <a:extLst>
              <a:ext uri="{FF2B5EF4-FFF2-40B4-BE49-F238E27FC236}">
                <a16:creationId xmlns:a16="http://schemas.microsoft.com/office/drawing/2014/main" id="{C3FAD27B-A5CD-49E9-B7A0-49E9E5688256}"/>
              </a:ext>
            </a:extLst>
          </p:cNvPr>
          <p:cNvSpPr>
            <a:spLocks noGrp="1"/>
          </p:cNvSpPr>
          <p:nvPr>
            <p:ph idx="1"/>
          </p:nvPr>
        </p:nvSpPr>
        <p:spPr>
          <a:xfrm>
            <a:off x="838200" y="1441576"/>
            <a:ext cx="10783824" cy="5279263"/>
          </a:xfrm>
        </p:spPr>
        <p:txBody>
          <a:bodyPr>
            <a:noAutofit/>
          </a:bodyPr>
          <a:lstStyle/>
          <a:p>
            <a:pPr marL="12700" marR="139065" indent="54610">
              <a:lnSpc>
                <a:spcPct val="100000"/>
              </a:lnSpc>
              <a:spcBef>
                <a:spcPts val="100"/>
              </a:spcBef>
            </a:pPr>
            <a:r>
              <a:rPr lang="ja-JP" altLang="en-US" sz="2400" spc="-400" dirty="0">
                <a:solidFill>
                  <a:srgbClr val="404040"/>
                </a:solidFill>
                <a:cs typeface="Noto Sans CJK JP Regular"/>
              </a:rPr>
              <a:t>戯曲</a:t>
            </a:r>
            <a:r>
              <a:rPr lang="ja-JP" altLang="en-US" sz="2400" spc="-405" dirty="0">
                <a:solidFill>
                  <a:srgbClr val="404040"/>
                </a:solidFill>
                <a:cs typeface="Noto Sans CJK JP Regular"/>
              </a:rPr>
              <a:t>「</a:t>
            </a:r>
            <a:r>
              <a:rPr lang="en-US" altLang="ja-JP" sz="2400" dirty="0">
                <a:solidFill>
                  <a:srgbClr val="404040"/>
                </a:solidFill>
                <a:cs typeface="Arial"/>
              </a:rPr>
              <a:t>R.U.R.</a:t>
            </a:r>
            <a:r>
              <a:rPr lang="ja-JP" altLang="en-US" sz="2400" spc="-1200" dirty="0">
                <a:solidFill>
                  <a:srgbClr val="404040"/>
                </a:solidFill>
                <a:cs typeface="Noto Sans CJK JP Regular"/>
              </a:rPr>
              <a:t>」：</a:t>
            </a:r>
            <a:r>
              <a:rPr lang="ja-JP" altLang="en-US" sz="2400" spc="110" dirty="0">
                <a:solidFill>
                  <a:srgbClr val="404040"/>
                </a:solidFill>
                <a:cs typeface="Noto Sans CJK JP Regular"/>
              </a:rPr>
              <a:t> </a:t>
            </a:r>
            <a:r>
              <a:rPr lang="ja-JP" altLang="en-US" sz="2400" spc="-210" dirty="0">
                <a:solidFill>
                  <a:srgbClr val="404040"/>
                </a:solidFill>
                <a:cs typeface="Noto Sans CJK JP Regular"/>
              </a:rPr>
              <a:t>「人に代わって作業をする</a:t>
            </a:r>
            <a:r>
              <a:rPr lang="ja-JP" altLang="en-US" sz="2400" spc="-220" dirty="0">
                <a:solidFill>
                  <a:srgbClr val="404040"/>
                </a:solidFill>
                <a:cs typeface="Noto Sans CJK JP Regular"/>
              </a:rPr>
              <a:t>も</a:t>
            </a:r>
            <a:r>
              <a:rPr lang="ja-JP" altLang="en-US" sz="2400" spc="-535" dirty="0">
                <a:solidFill>
                  <a:srgbClr val="404040"/>
                </a:solidFill>
                <a:cs typeface="Noto Sans CJK JP Regular"/>
              </a:rPr>
              <a:t>の」、「</a:t>
            </a:r>
            <a:r>
              <a:rPr lang="ja-JP" altLang="en-US" sz="2400" spc="-545" dirty="0">
                <a:solidFill>
                  <a:srgbClr val="404040"/>
                </a:solidFill>
                <a:cs typeface="Noto Sans CJK JP Regular"/>
              </a:rPr>
              <a:t>人</a:t>
            </a:r>
            <a:r>
              <a:rPr lang="ja-JP" altLang="en-US" sz="2400" spc="-95" dirty="0">
                <a:solidFill>
                  <a:srgbClr val="404040"/>
                </a:solidFill>
                <a:cs typeface="Noto Sans CJK JP Regular"/>
              </a:rPr>
              <a:t>の姿</a:t>
            </a:r>
            <a:r>
              <a:rPr lang="ja-JP" altLang="en-US" sz="2400" spc="-105" dirty="0">
                <a:solidFill>
                  <a:srgbClr val="404040"/>
                </a:solidFill>
                <a:cs typeface="Noto Sans CJK JP Regular"/>
              </a:rPr>
              <a:t>を</a:t>
            </a:r>
            <a:r>
              <a:rPr lang="ja-JP" altLang="en-US" sz="2400" spc="-254" dirty="0">
                <a:solidFill>
                  <a:srgbClr val="404040"/>
                </a:solidFill>
                <a:cs typeface="Noto Sans CJK JP Regular"/>
              </a:rPr>
              <a:t>模した</a:t>
            </a:r>
            <a:r>
              <a:rPr lang="ja-JP" altLang="en-US" sz="2400" spc="-254" dirty="0" err="1">
                <a:solidFill>
                  <a:srgbClr val="404040"/>
                </a:solidFill>
                <a:cs typeface="Noto Sans CJK JP Regular"/>
              </a:rPr>
              <a:t>も</a:t>
            </a:r>
            <a:r>
              <a:rPr lang="ja-JP" altLang="en-US" sz="2400" spc="-254" dirty="0">
                <a:solidFill>
                  <a:srgbClr val="404040"/>
                </a:solidFill>
                <a:cs typeface="Noto Sans CJK JP Regular"/>
              </a:rPr>
              <a:t> </a:t>
            </a:r>
            <a:r>
              <a:rPr lang="ja-JP" altLang="en-US" sz="2400" spc="-500" dirty="0">
                <a:solidFill>
                  <a:srgbClr val="404040"/>
                </a:solidFill>
                <a:cs typeface="Noto Sans CJK JP Regular"/>
              </a:rPr>
              <a:t>の</a:t>
            </a:r>
            <a:r>
              <a:rPr lang="ja-JP" altLang="en-US" sz="2400" spc="-495" dirty="0">
                <a:solidFill>
                  <a:srgbClr val="404040"/>
                </a:solidFill>
                <a:cs typeface="Noto Sans CJK JP Regular"/>
              </a:rPr>
              <a:t>」</a:t>
            </a:r>
            <a:r>
              <a:rPr lang="ja-JP" altLang="en-US" sz="2400" spc="-840" dirty="0">
                <a:solidFill>
                  <a:srgbClr val="404040"/>
                </a:solidFill>
                <a:cs typeface="Noto Sans CJK JP Regular"/>
              </a:rPr>
              <a:t>、</a:t>
            </a:r>
            <a:r>
              <a:rPr lang="ja-JP" altLang="en-US" sz="2400" spc="-830" dirty="0">
                <a:solidFill>
                  <a:srgbClr val="404040"/>
                </a:solidFill>
                <a:cs typeface="Noto Sans CJK JP Regular"/>
              </a:rPr>
              <a:t>「</a:t>
            </a:r>
            <a:r>
              <a:rPr lang="ja-JP" altLang="en-US" sz="2400" dirty="0">
                <a:solidFill>
                  <a:srgbClr val="404040"/>
                </a:solidFill>
                <a:cs typeface="Noto Sans CJK JP Regular"/>
              </a:rPr>
              <a:t>人の</a:t>
            </a:r>
            <a:r>
              <a:rPr lang="ja-JP" altLang="en-US" sz="2400" spc="5" dirty="0">
                <a:solidFill>
                  <a:srgbClr val="404040"/>
                </a:solidFill>
                <a:cs typeface="Noto Sans CJK JP Regular"/>
              </a:rPr>
              <a:t>行</a:t>
            </a:r>
            <a:r>
              <a:rPr lang="ja-JP" altLang="en-US" sz="2400" spc="-10" dirty="0">
                <a:solidFill>
                  <a:srgbClr val="404040"/>
                </a:solidFill>
                <a:cs typeface="Noto Sans CJK JP Regular"/>
              </a:rPr>
              <a:t>動</a:t>
            </a:r>
            <a:r>
              <a:rPr lang="ja-JP" altLang="en-US" sz="2400" spc="-150" dirty="0">
                <a:solidFill>
                  <a:srgbClr val="404040"/>
                </a:solidFill>
                <a:cs typeface="Noto Sans CJK JP Regular"/>
              </a:rPr>
              <a:t>を</a:t>
            </a:r>
            <a:r>
              <a:rPr lang="ja-JP" altLang="en-US" sz="2400" spc="-140" dirty="0">
                <a:solidFill>
                  <a:srgbClr val="404040"/>
                </a:solidFill>
                <a:cs typeface="Noto Sans CJK JP Regular"/>
              </a:rPr>
              <a:t>模</a:t>
            </a:r>
            <a:r>
              <a:rPr lang="ja-JP" altLang="en-US" sz="2400" spc="-310" dirty="0">
                <a:solidFill>
                  <a:srgbClr val="404040"/>
                </a:solidFill>
                <a:cs typeface="Noto Sans CJK JP Regular"/>
              </a:rPr>
              <a:t>した</a:t>
            </a:r>
            <a:r>
              <a:rPr lang="ja-JP" altLang="en-US" sz="2400" spc="-465" dirty="0">
                <a:solidFill>
                  <a:srgbClr val="404040"/>
                </a:solidFill>
                <a:cs typeface="Noto Sans CJK JP Regular"/>
              </a:rPr>
              <a:t>もの」</a:t>
            </a:r>
            <a:endParaRPr lang="ja-JP" altLang="en-US" sz="2400" dirty="0">
              <a:cs typeface="Noto Sans CJK JP Regular"/>
            </a:endParaRPr>
          </a:p>
          <a:p>
            <a:pPr marL="12700" marR="248920" indent="54610">
              <a:lnSpc>
                <a:spcPts val="2410"/>
              </a:lnSpc>
              <a:spcBef>
                <a:spcPts val="1115"/>
              </a:spcBef>
            </a:pPr>
            <a:r>
              <a:rPr lang="ja-JP" altLang="en-US" sz="2400" spc="-200" dirty="0">
                <a:solidFill>
                  <a:srgbClr val="404040"/>
                </a:solidFill>
                <a:cs typeface="Noto Sans CJK JP Regular"/>
              </a:rPr>
              <a:t> 経済産業省</a:t>
            </a:r>
            <a:r>
              <a:rPr lang="ja-JP" altLang="en-US" sz="2400" spc="-204" dirty="0">
                <a:solidFill>
                  <a:srgbClr val="404040"/>
                </a:solidFill>
                <a:cs typeface="Noto Sans CJK JP Regular"/>
              </a:rPr>
              <a:t>：</a:t>
            </a:r>
            <a:r>
              <a:rPr lang="ja-JP" altLang="en-US" sz="2400" spc="-585" dirty="0">
                <a:solidFill>
                  <a:srgbClr val="404040"/>
                </a:solidFill>
                <a:cs typeface="Noto Sans CJK JP Regular"/>
              </a:rPr>
              <a:t>「</a:t>
            </a:r>
            <a:r>
              <a:rPr lang="ja-JP" altLang="en-US" sz="2400" spc="-580" dirty="0">
                <a:solidFill>
                  <a:srgbClr val="404040"/>
                </a:solidFill>
                <a:cs typeface="Noto Sans CJK JP Regular"/>
              </a:rPr>
              <a:t>セ</a:t>
            </a:r>
            <a:r>
              <a:rPr lang="ja-JP" altLang="en-US" sz="2400" spc="-475" dirty="0">
                <a:solidFill>
                  <a:srgbClr val="404040"/>
                </a:solidFill>
                <a:cs typeface="Noto Sans CJK JP Regular"/>
              </a:rPr>
              <a:t>ンサー」</a:t>
            </a:r>
            <a:r>
              <a:rPr lang="ja-JP" altLang="en-US" sz="2400" spc="-465" dirty="0">
                <a:solidFill>
                  <a:srgbClr val="404040"/>
                </a:solidFill>
                <a:cs typeface="Noto Sans CJK JP Regular"/>
              </a:rPr>
              <a:t>「</a:t>
            </a:r>
            <a:r>
              <a:rPr lang="ja-JP" altLang="en-US" sz="2400" dirty="0">
                <a:solidFill>
                  <a:srgbClr val="404040"/>
                </a:solidFill>
                <a:cs typeface="Noto Sans CJK JP Regular"/>
              </a:rPr>
              <a:t>知</a:t>
            </a:r>
            <a:r>
              <a:rPr lang="ja-JP" altLang="en-US" sz="2400" spc="-10" dirty="0">
                <a:solidFill>
                  <a:srgbClr val="404040"/>
                </a:solidFill>
                <a:cs typeface="Noto Sans CJK JP Regular"/>
              </a:rPr>
              <a:t>能</a:t>
            </a:r>
            <a:r>
              <a:rPr lang="ja-JP" altLang="en-US" sz="2400" spc="-500" dirty="0">
                <a:solidFill>
                  <a:srgbClr val="404040"/>
                </a:solidFill>
                <a:cs typeface="Noto Sans CJK JP Regular"/>
              </a:rPr>
              <a:t>・制御系」</a:t>
            </a:r>
            <a:r>
              <a:rPr lang="ja-JP" altLang="en-US" sz="2400" spc="-509" dirty="0">
                <a:solidFill>
                  <a:srgbClr val="404040"/>
                </a:solidFill>
                <a:cs typeface="Noto Sans CJK JP Regular"/>
              </a:rPr>
              <a:t>「</a:t>
            </a:r>
            <a:r>
              <a:rPr lang="ja-JP" altLang="en-US" sz="2400" spc="-200" dirty="0">
                <a:solidFill>
                  <a:srgbClr val="404040"/>
                </a:solidFill>
                <a:cs typeface="Noto Sans CJK JP Regular"/>
              </a:rPr>
              <a:t>駆動系」</a:t>
            </a:r>
            <a:r>
              <a:rPr lang="ja-JP" altLang="en-US" sz="2400" spc="-225" dirty="0">
                <a:solidFill>
                  <a:srgbClr val="404040"/>
                </a:solidFill>
                <a:cs typeface="Noto Sans CJK JP Regular"/>
              </a:rPr>
              <a:t>の</a:t>
            </a:r>
            <a:r>
              <a:rPr lang="en-US" altLang="ja-JP" sz="2400" dirty="0">
                <a:solidFill>
                  <a:srgbClr val="404040"/>
                </a:solidFill>
                <a:cs typeface="Arial"/>
              </a:rPr>
              <a:t>3</a:t>
            </a:r>
            <a:r>
              <a:rPr lang="ja-JP" altLang="en-US" sz="2400" spc="-50" dirty="0">
                <a:solidFill>
                  <a:srgbClr val="404040"/>
                </a:solidFill>
                <a:cs typeface="Noto Sans CJK JP Regular"/>
              </a:rPr>
              <a:t>つ</a:t>
            </a:r>
            <a:r>
              <a:rPr lang="ja-JP" altLang="en-US" sz="2400" spc="-45" dirty="0">
                <a:solidFill>
                  <a:srgbClr val="404040"/>
                </a:solidFill>
                <a:cs typeface="Noto Sans CJK JP Regular"/>
              </a:rPr>
              <a:t>の</a:t>
            </a:r>
            <a:r>
              <a:rPr lang="ja-JP" altLang="en-US" sz="2400" dirty="0">
                <a:solidFill>
                  <a:srgbClr val="404040"/>
                </a:solidFill>
                <a:cs typeface="Noto Sans CJK JP Regular"/>
              </a:rPr>
              <a:t>要</a:t>
            </a:r>
            <a:r>
              <a:rPr lang="ja-JP" altLang="en-US" sz="2400" spc="-15" dirty="0">
                <a:solidFill>
                  <a:srgbClr val="404040"/>
                </a:solidFill>
                <a:cs typeface="Noto Sans CJK JP Regular"/>
              </a:rPr>
              <a:t>素</a:t>
            </a:r>
            <a:r>
              <a:rPr lang="ja-JP" altLang="en-US" sz="2400" dirty="0">
                <a:solidFill>
                  <a:srgbClr val="404040"/>
                </a:solidFill>
                <a:cs typeface="Noto Sans CJK JP Regular"/>
              </a:rPr>
              <a:t>技術</a:t>
            </a:r>
            <a:r>
              <a:rPr lang="ja-JP" altLang="en-US" sz="2400" spc="-240" dirty="0">
                <a:solidFill>
                  <a:srgbClr val="404040"/>
                </a:solidFill>
                <a:cs typeface="Noto Sans CJK JP Regular"/>
              </a:rPr>
              <a:t>があるもの</a:t>
            </a:r>
            <a:endParaRPr lang="en-US" altLang="ja-JP" sz="2400" spc="-240" dirty="0">
              <a:solidFill>
                <a:srgbClr val="404040"/>
              </a:solidFill>
              <a:cs typeface="Noto Sans CJK JP Regular"/>
            </a:endParaRPr>
          </a:p>
          <a:p>
            <a:pPr marL="12700" marR="194310" indent="54610">
              <a:lnSpc>
                <a:spcPts val="2410"/>
              </a:lnSpc>
              <a:spcBef>
                <a:spcPts val="1120"/>
              </a:spcBef>
            </a:pPr>
            <a:r>
              <a:rPr lang="ja-JP" altLang="en-US" sz="2400" spc="-114" dirty="0">
                <a:solidFill>
                  <a:srgbClr val="404040"/>
                </a:solidFill>
                <a:cs typeface="Noto Sans CJK JP Regular"/>
              </a:rPr>
              <a:t>日本ロ</a:t>
            </a:r>
            <a:r>
              <a:rPr lang="ja-JP" altLang="en-US" sz="2400" spc="-110" dirty="0">
                <a:solidFill>
                  <a:srgbClr val="404040"/>
                </a:solidFill>
                <a:cs typeface="Noto Sans CJK JP Regular"/>
              </a:rPr>
              <a:t>ボ</a:t>
            </a:r>
            <a:r>
              <a:rPr lang="ja-JP" altLang="en-US" sz="2400" spc="-750" dirty="0">
                <a:solidFill>
                  <a:srgbClr val="404040"/>
                </a:solidFill>
                <a:cs typeface="Noto Sans CJK JP Regular"/>
              </a:rPr>
              <a:t>ッ</a:t>
            </a:r>
            <a:r>
              <a:rPr lang="ja-JP" altLang="en-US" sz="2400" spc="-745" dirty="0">
                <a:solidFill>
                  <a:srgbClr val="404040"/>
                </a:solidFill>
                <a:cs typeface="Noto Sans CJK JP Regular"/>
              </a:rPr>
              <a:t>ト</a:t>
            </a:r>
            <a:r>
              <a:rPr lang="ja-JP" altLang="en-US" sz="2400" dirty="0">
                <a:solidFill>
                  <a:srgbClr val="404040"/>
                </a:solidFill>
                <a:cs typeface="Noto Sans CJK JP Regular"/>
              </a:rPr>
              <a:t>学</a:t>
            </a:r>
            <a:r>
              <a:rPr lang="ja-JP" altLang="en-US" sz="2400" spc="5" dirty="0">
                <a:solidFill>
                  <a:srgbClr val="404040"/>
                </a:solidFill>
                <a:cs typeface="Noto Sans CJK JP Regular"/>
              </a:rPr>
              <a:t>会</a:t>
            </a:r>
            <a:r>
              <a:rPr lang="ja-JP" altLang="en-US" sz="2400" spc="-1000" dirty="0">
                <a:solidFill>
                  <a:srgbClr val="404040"/>
                </a:solidFill>
                <a:cs typeface="Noto Sans CJK JP Regular"/>
              </a:rPr>
              <a:t>：</a:t>
            </a:r>
            <a:r>
              <a:rPr lang="ja-JP" altLang="en-US" sz="2400" spc="90" dirty="0">
                <a:solidFill>
                  <a:srgbClr val="404040"/>
                </a:solidFill>
                <a:cs typeface="Noto Sans CJK JP Regular"/>
              </a:rPr>
              <a:t> </a:t>
            </a:r>
            <a:r>
              <a:rPr lang="ja-JP" altLang="en-US" sz="2400" spc="-335" dirty="0">
                <a:solidFill>
                  <a:srgbClr val="404040"/>
                </a:solidFill>
                <a:cs typeface="Noto Sans CJK JP Regular"/>
              </a:rPr>
              <a:t>「自動性</a:t>
            </a:r>
            <a:r>
              <a:rPr lang="ja-JP" altLang="en-US" sz="2400" spc="-330" dirty="0">
                <a:solidFill>
                  <a:srgbClr val="404040"/>
                </a:solidFill>
                <a:cs typeface="Noto Sans CJK JP Regular"/>
              </a:rPr>
              <a:t>、</a:t>
            </a:r>
            <a:r>
              <a:rPr lang="ja-JP" altLang="en-US" sz="2400" spc="-165" dirty="0">
                <a:solidFill>
                  <a:srgbClr val="404040"/>
                </a:solidFill>
                <a:cs typeface="Noto Sans CJK JP Regular"/>
              </a:rPr>
              <a:t>知能性</a:t>
            </a:r>
            <a:r>
              <a:rPr lang="ja-JP" altLang="en-US" sz="2400" spc="-175" dirty="0">
                <a:solidFill>
                  <a:srgbClr val="404040"/>
                </a:solidFill>
                <a:cs typeface="Noto Sans CJK JP Regular"/>
              </a:rPr>
              <a:t>、</a:t>
            </a:r>
            <a:r>
              <a:rPr lang="ja-JP" altLang="en-US" sz="2400" dirty="0">
                <a:solidFill>
                  <a:srgbClr val="404040"/>
                </a:solidFill>
                <a:cs typeface="Noto Sans CJK JP Regular"/>
              </a:rPr>
              <a:t>個</a:t>
            </a:r>
            <a:r>
              <a:rPr lang="ja-JP" altLang="en-US" sz="2400" spc="-15" dirty="0">
                <a:solidFill>
                  <a:srgbClr val="404040"/>
                </a:solidFill>
                <a:cs typeface="Noto Sans CJK JP Regular"/>
              </a:rPr>
              <a:t>体</a:t>
            </a:r>
            <a:r>
              <a:rPr lang="ja-JP" altLang="en-US" sz="2400" spc="-335" dirty="0">
                <a:solidFill>
                  <a:srgbClr val="404040"/>
                </a:solidFill>
                <a:cs typeface="Noto Sans CJK JP Regular"/>
              </a:rPr>
              <a:t>性</a:t>
            </a:r>
            <a:r>
              <a:rPr lang="ja-JP" altLang="en-US" sz="2400" spc="-345" dirty="0">
                <a:solidFill>
                  <a:srgbClr val="404040"/>
                </a:solidFill>
                <a:cs typeface="Noto Sans CJK JP Regular"/>
              </a:rPr>
              <a:t>、</a:t>
            </a:r>
            <a:r>
              <a:rPr lang="ja-JP" altLang="en-US" sz="2400" dirty="0">
                <a:solidFill>
                  <a:srgbClr val="404040"/>
                </a:solidFill>
                <a:cs typeface="Noto Sans CJK JP Regular"/>
              </a:rPr>
              <a:t>半機</a:t>
            </a:r>
            <a:r>
              <a:rPr lang="ja-JP" altLang="en-US" sz="2400" spc="-15" dirty="0">
                <a:solidFill>
                  <a:srgbClr val="404040"/>
                </a:solidFill>
                <a:cs typeface="Noto Sans CJK JP Regular"/>
              </a:rPr>
              <a:t>械</a:t>
            </a:r>
            <a:r>
              <a:rPr lang="ja-JP" altLang="en-US" sz="2400" dirty="0">
                <a:solidFill>
                  <a:srgbClr val="404040"/>
                </a:solidFill>
                <a:cs typeface="Noto Sans CJK JP Regular"/>
              </a:rPr>
              <a:t>半人</a:t>
            </a:r>
            <a:r>
              <a:rPr lang="ja-JP" altLang="en-US" sz="2400" spc="-15" dirty="0">
                <a:solidFill>
                  <a:srgbClr val="404040"/>
                </a:solidFill>
                <a:cs typeface="Noto Sans CJK JP Regular"/>
              </a:rPr>
              <a:t>間</a:t>
            </a:r>
            <a:r>
              <a:rPr lang="ja-JP" altLang="en-US" sz="2400" spc="-335" dirty="0">
                <a:solidFill>
                  <a:srgbClr val="404040"/>
                </a:solidFill>
                <a:cs typeface="Noto Sans CJK JP Regular"/>
              </a:rPr>
              <a:t>性</a:t>
            </a:r>
            <a:r>
              <a:rPr lang="ja-JP" altLang="en-US" sz="2400" spc="-345" dirty="0">
                <a:solidFill>
                  <a:srgbClr val="404040"/>
                </a:solidFill>
                <a:cs typeface="Noto Sans CJK JP Regular"/>
              </a:rPr>
              <a:t>、</a:t>
            </a:r>
            <a:r>
              <a:rPr lang="ja-JP" altLang="en-US" sz="2400" dirty="0">
                <a:solidFill>
                  <a:srgbClr val="404040"/>
                </a:solidFill>
                <a:cs typeface="Noto Sans CJK JP Regular"/>
              </a:rPr>
              <a:t>作</a:t>
            </a:r>
            <a:r>
              <a:rPr lang="ja-JP" altLang="en-US" sz="2400" spc="-225" dirty="0">
                <a:solidFill>
                  <a:srgbClr val="404040"/>
                </a:solidFill>
                <a:cs typeface="Noto Sans CJK JP Regular"/>
              </a:rPr>
              <a:t>業性</a:t>
            </a:r>
            <a:r>
              <a:rPr lang="ja-JP" altLang="en-US" sz="2400" spc="-220" dirty="0">
                <a:solidFill>
                  <a:srgbClr val="404040"/>
                </a:solidFill>
                <a:cs typeface="Noto Sans CJK JP Regular"/>
              </a:rPr>
              <a:t>、</a:t>
            </a:r>
            <a:r>
              <a:rPr lang="ja-JP" altLang="en-US" sz="2400" dirty="0">
                <a:solidFill>
                  <a:srgbClr val="404040"/>
                </a:solidFill>
                <a:cs typeface="Noto Sans CJK JP Regular"/>
              </a:rPr>
              <a:t>汎用</a:t>
            </a:r>
            <a:r>
              <a:rPr lang="ja-JP" altLang="en-US" sz="2400" spc="5" dirty="0">
                <a:solidFill>
                  <a:srgbClr val="404040"/>
                </a:solidFill>
                <a:cs typeface="Noto Sans CJK JP Regular"/>
              </a:rPr>
              <a:t>性</a:t>
            </a:r>
            <a:r>
              <a:rPr lang="ja-JP" altLang="en-US" sz="2400" spc="-340" dirty="0">
                <a:solidFill>
                  <a:srgbClr val="404040"/>
                </a:solidFill>
                <a:cs typeface="Noto Sans CJK JP Regular"/>
              </a:rPr>
              <a:t>、</a:t>
            </a:r>
            <a:r>
              <a:rPr lang="ja-JP" altLang="en-US" sz="2400" spc="-335" dirty="0">
                <a:solidFill>
                  <a:srgbClr val="404040"/>
                </a:solidFill>
                <a:cs typeface="Noto Sans CJK JP Regular"/>
              </a:rPr>
              <a:t>情</a:t>
            </a:r>
            <a:r>
              <a:rPr lang="ja-JP" altLang="en-US" sz="2400" dirty="0">
                <a:solidFill>
                  <a:srgbClr val="404040"/>
                </a:solidFill>
                <a:cs typeface="Noto Sans CJK JP Regular"/>
              </a:rPr>
              <a:t>報</a:t>
            </a:r>
            <a:r>
              <a:rPr lang="ja-JP" altLang="en-US" sz="2400" spc="-10" dirty="0">
                <a:solidFill>
                  <a:srgbClr val="404040"/>
                </a:solidFill>
                <a:cs typeface="Noto Sans CJK JP Regular"/>
              </a:rPr>
              <a:t>性</a:t>
            </a:r>
            <a:r>
              <a:rPr lang="ja-JP" altLang="en-US" sz="2400" spc="-275" dirty="0">
                <a:solidFill>
                  <a:srgbClr val="404040"/>
                </a:solidFill>
                <a:cs typeface="Noto Sans CJK JP Regular"/>
              </a:rPr>
              <a:t>、柔軟性</a:t>
            </a:r>
            <a:r>
              <a:rPr lang="ja-JP" altLang="en-US" sz="2400" spc="-285" dirty="0">
                <a:solidFill>
                  <a:srgbClr val="404040"/>
                </a:solidFill>
                <a:cs typeface="Noto Sans CJK JP Regular"/>
              </a:rPr>
              <a:t>、</a:t>
            </a:r>
            <a:r>
              <a:rPr lang="ja-JP" altLang="en-US" sz="2400" dirty="0">
                <a:solidFill>
                  <a:srgbClr val="404040"/>
                </a:solidFill>
                <a:cs typeface="Noto Sans CJK JP Regular"/>
              </a:rPr>
              <a:t>有</a:t>
            </a:r>
            <a:r>
              <a:rPr lang="ja-JP" altLang="en-US" sz="2400" spc="-10" dirty="0">
                <a:solidFill>
                  <a:srgbClr val="404040"/>
                </a:solidFill>
                <a:cs typeface="Noto Sans CJK JP Regular"/>
              </a:rPr>
              <a:t>限</a:t>
            </a:r>
            <a:r>
              <a:rPr lang="ja-JP" altLang="en-US" sz="2400" spc="-135" dirty="0">
                <a:solidFill>
                  <a:srgbClr val="404040"/>
                </a:solidFill>
                <a:cs typeface="Noto Sans CJK JP Regular"/>
              </a:rPr>
              <a:t>性、移動</a:t>
            </a:r>
            <a:r>
              <a:rPr lang="ja-JP" altLang="en-US" sz="2400" spc="-145" dirty="0">
                <a:solidFill>
                  <a:srgbClr val="404040"/>
                </a:solidFill>
                <a:cs typeface="Noto Sans CJK JP Regular"/>
              </a:rPr>
              <a:t>性</a:t>
            </a:r>
            <a:r>
              <a:rPr lang="ja-JP" altLang="en-US" sz="2400" spc="-1000" dirty="0">
                <a:solidFill>
                  <a:srgbClr val="404040"/>
                </a:solidFill>
                <a:cs typeface="Noto Sans CJK JP Regular"/>
              </a:rPr>
              <a:t>」</a:t>
            </a:r>
            <a:endParaRPr lang="ja-JP" altLang="en-US" sz="2400" dirty="0">
              <a:cs typeface="Noto Sans CJK JP Regular"/>
            </a:endParaRPr>
          </a:p>
          <a:p>
            <a:pPr marL="12700" marR="5080" indent="54610">
              <a:lnSpc>
                <a:spcPct val="99800"/>
              </a:lnSpc>
              <a:spcBef>
                <a:spcPts val="500"/>
              </a:spcBef>
            </a:pPr>
            <a:r>
              <a:rPr lang="ja-JP" altLang="en-US" sz="2400" spc="-175" dirty="0">
                <a:solidFill>
                  <a:srgbClr val="404040"/>
                </a:solidFill>
                <a:cs typeface="Noto Sans CJK JP Regular"/>
              </a:rPr>
              <a:t>日本工業規格</a:t>
            </a:r>
            <a:r>
              <a:rPr lang="en-US" altLang="ja-JP" sz="2400" spc="-175" dirty="0">
                <a:solidFill>
                  <a:srgbClr val="404040"/>
                </a:solidFill>
                <a:cs typeface="Noto Sans CJK JP Regular"/>
              </a:rPr>
              <a:t>(</a:t>
            </a:r>
            <a:r>
              <a:rPr lang="en-US" altLang="ja-JP" sz="2400" dirty="0">
                <a:solidFill>
                  <a:srgbClr val="404040"/>
                </a:solidFill>
                <a:cs typeface="Arial"/>
              </a:rPr>
              <a:t>JIS)</a:t>
            </a:r>
            <a:r>
              <a:rPr lang="ja-JP" altLang="en-US" sz="2400" spc="-430" dirty="0">
                <a:solidFill>
                  <a:srgbClr val="404040"/>
                </a:solidFill>
                <a:cs typeface="Noto Sans CJK JP Regular"/>
              </a:rPr>
              <a:t>： </a:t>
            </a:r>
            <a:r>
              <a:rPr lang="ja-JP" altLang="en-US" sz="2400" spc="-215" dirty="0">
                <a:solidFill>
                  <a:srgbClr val="404040"/>
                </a:solidFill>
                <a:cs typeface="Noto Sans CJK JP Regular"/>
              </a:rPr>
              <a:t>産業用ロボット「自動制御による</a:t>
            </a:r>
            <a:r>
              <a:rPr lang="ja-JP" altLang="en-US" sz="2400" spc="-225" dirty="0">
                <a:solidFill>
                  <a:srgbClr val="404040"/>
                </a:solidFill>
                <a:cs typeface="Noto Sans CJK JP Regular"/>
              </a:rPr>
              <a:t>マ</a:t>
            </a:r>
            <a:r>
              <a:rPr lang="ja-JP" altLang="en-US" sz="2400" spc="-280" dirty="0">
                <a:solidFill>
                  <a:srgbClr val="404040"/>
                </a:solidFill>
                <a:cs typeface="Noto Sans CJK JP Regular"/>
              </a:rPr>
              <a:t>ニピ</a:t>
            </a:r>
            <a:r>
              <a:rPr lang="ja-JP" altLang="en-US" sz="2400" spc="-290" dirty="0">
                <a:solidFill>
                  <a:srgbClr val="404040"/>
                </a:solidFill>
                <a:cs typeface="Noto Sans CJK JP Regular"/>
              </a:rPr>
              <a:t>ュ</a:t>
            </a:r>
            <a:r>
              <a:rPr lang="ja-JP" altLang="en-US" sz="2400" spc="-185" dirty="0">
                <a:solidFill>
                  <a:srgbClr val="404040"/>
                </a:solidFill>
                <a:cs typeface="Noto Sans CJK JP Regular"/>
              </a:rPr>
              <a:t>レー </a:t>
            </a:r>
            <a:r>
              <a:rPr lang="ja-JP" altLang="en-US" sz="2400" spc="-370" dirty="0">
                <a:solidFill>
                  <a:srgbClr val="404040"/>
                </a:solidFill>
                <a:cs typeface="Noto Sans CJK JP Regular"/>
              </a:rPr>
              <a:t>ション機能</a:t>
            </a:r>
            <a:r>
              <a:rPr lang="ja-JP" altLang="en-US" sz="2400" spc="-360" dirty="0">
                <a:solidFill>
                  <a:srgbClr val="404040"/>
                </a:solidFill>
                <a:cs typeface="Noto Sans CJK JP Regular"/>
              </a:rPr>
              <a:t>（</a:t>
            </a:r>
            <a:r>
              <a:rPr lang="ja-JP" altLang="en-US" sz="2400" spc="-285" dirty="0">
                <a:solidFill>
                  <a:srgbClr val="404040"/>
                </a:solidFill>
                <a:cs typeface="Noto Sans CJK JP Regular"/>
              </a:rPr>
              <a:t>腕を模したもの</a:t>
            </a:r>
            <a:r>
              <a:rPr lang="ja-JP" altLang="en-US" sz="2400" spc="-280" dirty="0">
                <a:solidFill>
                  <a:srgbClr val="404040"/>
                </a:solidFill>
                <a:cs typeface="Noto Sans CJK JP Regular"/>
              </a:rPr>
              <a:t>）</a:t>
            </a:r>
            <a:r>
              <a:rPr lang="ja-JP" altLang="en-US" sz="2400" spc="-70" dirty="0">
                <a:solidFill>
                  <a:srgbClr val="404040"/>
                </a:solidFill>
                <a:cs typeface="Noto Sans CJK JP Regular"/>
              </a:rPr>
              <a:t>または移</a:t>
            </a:r>
            <a:r>
              <a:rPr lang="ja-JP" altLang="en-US" sz="2400" spc="-80" dirty="0">
                <a:solidFill>
                  <a:srgbClr val="404040"/>
                </a:solidFill>
                <a:cs typeface="Noto Sans CJK JP Regular"/>
              </a:rPr>
              <a:t>動</a:t>
            </a:r>
            <a:r>
              <a:rPr lang="ja-JP" altLang="en-US" sz="2400" spc="-70" dirty="0">
                <a:solidFill>
                  <a:srgbClr val="404040"/>
                </a:solidFill>
                <a:cs typeface="Noto Sans CJK JP Regular"/>
              </a:rPr>
              <a:t>機能を</a:t>
            </a:r>
            <a:r>
              <a:rPr lang="ja-JP" altLang="en-US" sz="2400" spc="-80" dirty="0">
                <a:solidFill>
                  <a:srgbClr val="404040"/>
                </a:solidFill>
                <a:cs typeface="Noto Sans CJK JP Regular"/>
              </a:rPr>
              <a:t>持</a:t>
            </a:r>
            <a:r>
              <a:rPr lang="ja-JP" altLang="en-US" sz="2400" spc="-475" dirty="0">
                <a:solidFill>
                  <a:srgbClr val="404040"/>
                </a:solidFill>
                <a:cs typeface="Noto Sans CJK JP Regular"/>
              </a:rPr>
              <a:t>ち</a:t>
            </a:r>
            <a:r>
              <a:rPr lang="ja-JP" altLang="en-US" sz="2400" spc="-484" dirty="0">
                <a:solidFill>
                  <a:srgbClr val="404040"/>
                </a:solidFill>
                <a:cs typeface="Noto Sans CJK JP Regular"/>
              </a:rPr>
              <a:t>、</a:t>
            </a:r>
            <a:r>
              <a:rPr lang="ja-JP" altLang="en-US" sz="2400" spc="5" dirty="0">
                <a:solidFill>
                  <a:srgbClr val="404040"/>
                </a:solidFill>
                <a:cs typeface="Noto Sans CJK JP Regular"/>
              </a:rPr>
              <a:t>各種</a:t>
            </a:r>
            <a:r>
              <a:rPr lang="ja-JP" altLang="en-US" sz="2400" spc="-10" dirty="0">
                <a:solidFill>
                  <a:srgbClr val="404040"/>
                </a:solidFill>
                <a:cs typeface="Noto Sans CJK JP Regular"/>
              </a:rPr>
              <a:t>の</a:t>
            </a:r>
            <a:r>
              <a:rPr lang="ja-JP" altLang="en-US" sz="2400" spc="-95" dirty="0">
                <a:solidFill>
                  <a:srgbClr val="404040"/>
                </a:solidFill>
                <a:cs typeface="Noto Sans CJK JP Regular"/>
              </a:rPr>
              <a:t>作業</a:t>
            </a:r>
            <a:r>
              <a:rPr lang="ja-JP" altLang="en-US" sz="2400" spc="-105" dirty="0">
                <a:solidFill>
                  <a:srgbClr val="404040"/>
                </a:solidFill>
                <a:cs typeface="Noto Sans CJK JP Regular"/>
              </a:rPr>
              <a:t>を</a:t>
            </a:r>
            <a:r>
              <a:rPr lang="ja-JP" altLang="en-US" sz="2400" spc="-250" dirty="0">
                <a:solidFill>
                  <a:srgbClr val="404040"/>
                </a:solidFill>
                <a:cs typeface="Noto Sans CJK JP Regular"/>
              </a:rPr>
              <a:t>プ</a:t>
            </a:r>
            <a:r>
              <a:rPr lang="ja-JP" altLang="en-US" sz="2400" spc="-260" dirty="0">
                <a:solidFill>
                  <a:srgbClr val="404040"/>
                </a:solidFill>
                <a:cs typeface="Noto Sans CJK JP Regular"/>
              </a:rPr>
              <a:t>ロ</a:t>
            </a:r>
            <a:r>
              <a:rPr lang="ja-JP" altLang="en-US" sz="2400" spc="-114" dirty="0">
                <a:solidFill>
                  <a:srgbClr val="404040"/>
                </a:solidFill>
                <a:cs typeface="Noto Sans CJK JP Regular"/>
              </a:rPr>
              <a:t>グ </a:t>
            </a:r>
            <a:r>
              <a:rPr lang="ja-JP" altLang="en-US" sz="2400" spc="-235" dirty="0">
                <a:solidFill>
                  <a:srgbClr val="404040"/>
                </a:solidFill>
                <a:cs typeface="Noto Sans CJK JP Regular"/>
              </a:rPr>
              <a:t>ラムによっ</a:t>
            </a:r>
            <a:r>
              <a:rPr lang="ja-JP" altLang="en-US" sz="2400" spc="-229" dirty="0">
                <a:solidFill>
                  <a:srgbClr val="404040"/>
                </a:solidFill>
                <a:cs typeface="Noto Sans CJK JP Regular"/>
              </a:rPr>
              <a:t>て</a:t>
            </a:r>
            <a:r>
              <a:rPr lang="ja-JP" altLang="en-US" sz="2400" spc="-65" dirty="0">
                <a:solidFill>
                  <a:srgbClr val="404040"/>
                </a:solidFill>
                <a:cs typeface="Noto Sans CJK JP Regular"/>
              </a:rPr>
              <a:t>実行</a:t>
            </a:r>
            <a:r>
              <a:rPr lang="ja-JP" altLang="en-US" sz="2400" spc="-55" dirty="0">
                <a:solidFill>
                  <a:srgbClr val="404040"/>
                </a:solidFill>
                <a:cs typeface="Noto Sans CJK JP Regular"/>
              </a:rPr>
              <a:t>で</a:t>
            </a:r>
            <a:r>
              <a:rPr lang="ja-JP" altLang="en-US" sz="2400" spc="-320" dirty="0">
                <a:solidFill>
                  <a:srgbClr val="404040"/>
                </a:solidFill>
                <a:cs typeface="Noto Sans CJK JP Regular"/>
              </a:rPr>
              <a:t>き</a:t>
            </a:r>
            <a:r>
              <a:rPr lang="ja-JP" altLang="en-US" sz="2400" spc="-475" dirty="0">
                <a:solidFill>
                  <a:srgbClr val="404040"/>
                </a:solidFill>
                <a:cs typeface="Noto Sans CJK JP Regular"/>
              </a:rPr>
              <a:t>る</a:t>
            </a:r>
            <a:r>
              <a:rPr lang="ja-JP" altLang="en-US" sz="2400" spc="-480" dirty="0">
                <a:solidFill>
                  <a:srgbClr val="404040"/>
                </a:solidFill>
                <a:cs typeface="Noto Sans CJK JP Regular"/>
              </a:rPr>
              <a:t>、</a:t>
            </a:r>
            <a:r>
              <a:rPr lang="ja-JP" altLang="en-US" sz="2400" spc="-30" dirty="0">
                <a:solidFill>
                  <a:srgbClr val="404040"/>
                </a:solidFill>
                <a:cs typeface="Noto Sans CJK JP Regular"/>
              </a:rPr>
              <a:t>産業に</a:t>
            </a:r>
            <a:r>
              <a:rPr lang="ja-JP" altLang="en-US" sz="2400" spc="-25" dirty="0">
                <a:solidFill>
                  <a:srgbClr val="404040"/>
                </a:solidFill>
                <a:cs typeface="Noto Sans CJK JP Regular"/>
              </a:rPr>
              <a:t>使</a:t>
            </a:r>
            <a:r>
              <a:rPr lang="ja-JP" altLang="en-US" sz="2400" spc="-10" dirty="0">
                <a:solidFill>
                  <a:srgbClr val="404040"/>
                </a:solidFill>
                <a:cs typeface="Noto Sans CJK JP Regular"/>
              </a:rPr>
              <a:t>用</a:t>
            </a:r>
            <a:r>
              <a:rPr lang="ja-JP" altLang="en-US" sz="2400" spc="-245" dirty="0">
                <a:solidFill>
                  <a:srgbClr val="404040"/>
                </a:solidFill>
                <a:cs typeface="Noto Sans CJK JP Regular"/>
              </a:rPr>
              <a:t>される</a:t>
            </a:r>
            <a:r>
              <a:rPr lang="ja-JP" altLang="en-US" sz="2400" dirty="0">
                <a:solidFill>
                  <a:srgbClr val="404040"/>
                </a:solidFill>
                <a:cs typeface="Noto Sans CJK JP Regular"/>
              </a:rPr>
              <a:t>機</a:t>
            </a:r>
            <a:r>
              <a:rPr lang="ja-JP" altLang="en-US" sz="2400" spc="-10" dirty="0">
                <a:solidFill>
                  <a:srgbClr val="404040"/>
                </a:solidFill>
                <a:cs typeface="Noto Sans CJK JP Regular"/>
              </a:rPr>
              <a:t>械</a:t>
            </a:r>
            <a:r>
              <a:rPr lang="ja-JP" altLang="en-US" sz="2400" spc="-1000" dirty="0">
                <a:solidFill>
                  <a:srgbClr val="404040"/>
                </a:solidFill>
                <a:cs typeface="Noto Sans CJK JP Regular"/>
              </a:rPr>
              <a:t>」</a:t>
            </a:r>
            <a:endParaRPr lang="ja-JP" altLang="en-US" sz="2400" dirty="0">
              <a:cs typeface="Noto Sans CJK JP Regular"/>
            </a:endParaRPr>
          </a:p>
          <a:p>
            <a:pPr marL="12700" marR="248920" indent="54610">
              <a:lnSpc>
                <a:spcPts val="2410"/>
              </a:lnSpc>
              <a:spcBef>
                <a:spcPts val="1115"/>
              </a:spcBef>
            </a:pPr>
            <a:r>
              <a:rPr lang="ja-JP" altLang="en-US" sz="2400" spc="-305" dirty="0">
                <a:solidFill>
                  <a:srgbClr val="404040"/>
                </a:solidFill>
                <a:cs typeface="Noto Sans CJK JP Regular"/>
              </a:rPr>
              <a:t>特許庁</a:t>
            </a:r>
            <a:endParaRPr lang="en-US" altLang="ja-JP" sz="2400" spc="-300" dirty="0">
              <a:solidFill>
                <a:srgbClr val="404040"/>
              </a:solidFill>
              <a:cs typeface="Noto Sans CJK JP Regular"/>
            </a:endParaRPr>
          </a:p>
          <a:p>
            <a:pPr marL="469900" marR="248920" lvl="1" indent="0">
              <a:lnSpc>
                <a:spcPts val="2410"/>
              </a:lnSpc>
              <a:spcBef>
                <a:spcPts val="1115"/>
              </a:spcBef>
              <a:buNone/>
            </a:pPr>
            <a:r>
              <a:rPr lang="ja-JP" altLang="en-US" sz="2000" spc="5" dirty="0">
                <a:solidFill>
                  <a:srgbClr val="404040"/>
                </a:solidFill>
                <a:cs typeface="Noto Sans CJK JP Regular"/>
              </a:rPr>
              <a:t>① </a:t>
            </a:r>
            <a:r>
              <a:rPr lang="ja-JP" altLang="en-US" sz="2000" spc="-265" dirty="0">
                <a:solidFill>
                  <a:srgbClr val="404040"/>
                </a:solidFill>
                <a:cs typeface="Noto Sans CJK JP Regular"/>
              </a:rPr>
              <a:t>マニピュ</a:t>
            </a:r>
            <a:r>
              <a:rPr lang="ja-JP" altLang="en-US" sz="2000" spc="-270" dirty="0">
                <a:solidFill>
                  <a:srgbClr val="404040"/>
                </a:solidFill>
                <a:cs typeface="Noto Sans CJK JP Regular"/>
              </a:rPr>
              <a:t>レ</a:t>
            </a:r>
            <a:r>
              <a:rPr lang="ja-JP" altLang="en-US" sz="2000" spc="-85" dirty="0">
                <a:solidFill>
                  <a:srgbClr val="404040"/>
                </a:solidFill>
                <a:cs typeface="Noto Sans CJK JP Regular"/>
              </a:rPr>
              <a:t>ー</a:t>
            </a:r>
            <a:r>
              <a:rPr lang="ja-JP" altLang="en-US" sz="2000" spc="-409" dirty="0">
                <a:solidFill>
                  <a:srgbClr val="404040"/>
                </a:solidFill>
                <a:cs typeface="Noto Sans CJK JP Regular"/>
              </a:rPr>
              <a:t>ショ</a:t>
            </a:r>
            <a:r>
              <a:rPr lang="ja-JP" altLang="en-US" sz="2000" spc="-415" dirty="0">
                <a:solidFill>
                  <a:srgbClr val="404040"/>
                </a:solidFill>
                <a:cs typeface="Noto Sans CJK JP Regular"/>
              </a:rPr>
              <a:t>ン</a:t>
            </a:r>
            <a:r>
              <a:rPr lang="ja-JP" altLang="en-US" sz="2000" spc="-70" dirty="0">
                <a:solidFill>
                  <a:srgbClr val="404040"/>
                </a:solidFill>
                <a:cs typeface="Noto Sans CJK JP Regular"/>
              </a:rPr>
              <a:t>機能を</a:t>
            </a:r>
            <a:r>
              <a:rPr lang="ja-JP" altLang="en-US" sz="2000" spc="-80" dirty="0">
                <a:solidFill>
                  <a:srgbClr val="404040"/>
                </a:solidFill>
                <a:cs typeface="Noto Sans CJK JP Regular"/>
              </a:rPr>
              <a:t>有</a:t>
            </a:r>
            <a:r>
              <a:rPr lang="ja-JP" altLang="en-US" sz="2000" spc="-85" dirty="0">
                <a:solidFill>
                  <a:srgbClr val="404040"/>
                </a:solidFill>
                <a:cs typeface="Noto Sans CJK JP Regular"/>
              </a:rPr>
              <a:t>す</a:t>
            </a:r>
            <a:r>
              <a:rPr lang="ja-JP" altLang="en-US" sz="2000" spc="-90" dirty="0">
                <a:solidFill>
                  <a:srgbClr val="404040"/>
                </a:solidFill>
                <a:cs typeface="Noto Sans CJK JP Regular"/>
              </a:rPr>
              <a:t>る機</a:t>
            </a:r>
            <a:r>
              <a:rPr lang="ja-JP" altLang="en-US" sz="2000" spc="-110" dirty="0">
                <a:solidFill>
                  <a:srgbClr val="404040"/>
                </a:solidFill>
                <a:cs typeface="Noto Sans CJK JP Regular"/>
              </a:rPr>
              <a:t>械</a:t>
            </a:r>
            <a:endParaRPr lang="en-US" altLang="ja-JP" sz="2000" spc="-110" dirty="0">
              <a:solidFill>
                <a:srgbClr val="404040"/>
              </a:solidFill>
              <a:cs typeface="Noto Sans CJK JP Regular"/>
            </a:endParaRPr>
          </a:p>
          <a:p>
            <a:pPr marL="927100" marR="248920" lvl="1" indent="-457200">
              <a:lnSpc>
                <a:spcPts val="2410"/>
              </a:lnSpc>
              <a:spcBef>
                <a:spcPts val="1115"/>
              </a:spcBef>
              <a:buAutoNum type="circleNumDbPlain" startAt="2"/>
            </a:pPr>
            <a:r>
              <a:rPr lang="ja-JP" altLang="en-US" sz="2000" spc="5" dirty="0">
                <a:solidFill>
                  <a:srgbClr val="404040"/>
                </a:solidFill>
                <a:cs typeface="Noto Sans CJK JP Regular"/>
              </a:rPr>
              <a:t>移動</a:t>
            </a:r>
            <a:r>
              <a:rPr lang="ja-JP" altLang="en-US" sz="2000" spc="-5" dirty="0">
                <a:solidFill>
                  <a:srgbClr val="404040"/>
                </a:solidFill>
                <a:cs typeface="Noto Sans CJK JP Regular"/>
              </a:rPr>
              <a:t>機</a:t>
            </a:r>
            <a:r>
              <a:rPr lang="ja-JP" altLang="en-US" sz="2000" spc="-135" dirty="0">
                <a:solidFill>
                  <a:srgbClr val="404040"/>
                </a:solidFill>
                <a:cs typeface="Noto Sans CJK JP Regular"/>
              </a:rPr>
              <a:t>能を持ち</a:t>
            </a:r>
            <a:r>
              <a:rPr lang="ja-JP" altLang="en-US" sz="2000" spc="-340" dirty="0">
                <a:solidFill>
                  <a:srgbClr val="404040"/>
                </a:solidFill>
                <a:cs typeface="Noto Sans CJK JP Regular"/>
              </a:rPr>
              <a:t>、</a:t>
            </a:r>
            <a:r>
              <a:rPr lang="ja-JP" altLang="en-US" sz="2000" spc="-335" dirty="0">
                <a:solidFill>
                  <a:srgbClr val="404040"/>
                </a:solidFill>
                <a:cs typeface="Noto Sans CJK JP Regular"/>
              </a:rPr>
              <a:t>自</a:t>
            </a:r>
            <a:r>
              <a:rPr lang="ja-JP" altLang="en-US" sz="2000" spc="-75" dirty="0">
                <a:solidFill>
                  <a:srgbClr val="404040"/>
                </a:solidFill>
                <a:cs typeface="Noto Sans CJK JP Regular"/>
              </a:rPr>
              <a:t>ら外部情報</a:t>
            </a:r>
            <a:r>
              <a:rPr lang="ja-JP" altLang="en-US" sz="2000" spc="-150" dirty="0">
                <a:solidFill>
                  <a:srgbClr val="404040"/>
                </a:solidFill>
                <a:cs typeface="Noto Sans CJK JP Regular"/>
              </a:rPr>
              <a:t>を</a:t>
            </a:r>
            <a:r>
              <a:rPr lang="ja-JP" altLang="en-US" sz="2000" spc="-140" dirty="0">
                <a:solidFill>
                  <a:srgbClr val="404040"/>
                </a:solidFill>
                <a:cs typeface="Noto Sans CJK JP Regular"/>
              </a:rPr>
              <a:t>取</a:t>
            </a:r>
            <a:r>
              <a:rPr lang="ja-JP" altLang="en-US" sz="2000" spc="-380" dirty="0">
                <a:solidFill>
                  <a:srgbClr val="404040"/>
                </a:solidFill>
                <a:cs typeface="Noto Sans CJK JP Regular"/>
              </a:rPr>
              <a:t>得し</a:t>
            </a:r>
            <a:r>
              <a:rPr lang="ja-JP" altLang="en-US" sz="2000" spc="-375" dirty="0">
                <a:solidFill>
                  <a:srgbClr val="404040"/>
                </a:solidFill>
                <a:cs typeface="Noto Sans CJK JP Regular"/>
              </a:rPr>
              <a:t>、</a:t>
            </a:r>
            <a:r>
              <a:rPr lang="ja-JP" altLang="en-US" sz="2000" spc="-10" dirty="0">
                <a:solidFill>
                  <a:srgbClr val="404040"/>
                </a:solidFill>
                <a:cs typeface="Noto Sans CJK JP Regular"/>
              </a:rPr>
              <a:t>自</a:t>
            </a:r>
            <a:r>
              <a:rPr lang="ja-JP" altLang="en-US" sz="2000" spc="-45" dirty="0">
                <a:solidFill>
                  <a:srgbClr val="404040"/>
                </a:solidFill>
                <a:cs typeface="Noto Sans CJK JP Regular"/>
              </a:rPr>
              <a:t>己の行動を</a:t>
            </a:r>
            <a:r>
              <a:rPr lang="ja-JP" altLang="en-US" sz="2000" spc="-55" dirty="0">
                <a:solidFill>
                  <a:srgbClr val="404040"/>
                </a:solidFill>
                <a:cs typeface="Noto Sans CJK JP Regular"/>
              </a:rPr>
              <a:t>決</a:t>
            </a:r>
            <a:r>
              <a:rPr lang="ja-JP" altLang="en-US" sz="2000" spc="-90" dirty="0">
                <a:solidFill>
                  <a:srgbClr val="404040"/>
                </a:solidFill>
                <a:cs typeface="Noto Sans CJK JP Regular"/>
              </a:rPr>
              <a:t>定する機能を有する機</a:t>
            </a:r>
            <a:r>
              <a:rPr lang="ja-JP" altLang="en-US" sz="2000" spc="-100" dirty="0">
                <a:solidFill>
                  <a:srgbClr val="404040"/>
                </a:solidFill>
                <a:cs typeface="Noto Sans CJK JP Regular"/>
              </a:rPr>
              <a:t>械</a:t>
            </a:r>
            <a:endParaRPr lang="en-US" altLang="ja-JP" sz="2000" spc="-100" dirty="0">
              <a:solidFill>
                <a:srgbClr val="404040"/>
              </a:solidFill>
              <a:cs typeface="Noto Sans CJK JP Regular"/>
            </a:endParaRPr>
          </a:p>
          <a:p>
            <a:pPr marL="927100" marR="248920" lvl="1" indent="-457200">
              <a:lnSpc>
                <a:spcPts val="2410"/>
              </a:lnSpc>
              <a:spcBef>
                <a:spcPts val="1115"/>
              </a:spcBef>
              <a:buAutoNum type="circleNumDbPlain" startAt="2"/>
            </a:pPr>
            <a:r>
              <a:rPr lang="ja-JP" altLang="en-US" sz="2000" spc="-480" dirty="0">
                <a:solidFill>
                  <a:srgbClr val="404040"/>
                </a:solidFill>
                <a:cs typeface="Noto Sans CJK JP Regular"/>
              </a:rPr>
              <a:t>コミュ</a:t>
            </a:r>
            <a:r>
              <a:rPr lang="ja-JP" altLang="en-US" sz="2000" spc="-135" dirty="0">
                <a:solidFill>
                  <a:srgbClr val="404040"/>
                </a:solidFill>
                <a:cs typeface="Noto Sans CJK JP Regular"/>
              </a:rPr>
              <a:t>ニケ</a:t>
            </a:r>
            <a:r>
              <a:rPr lang="ja-JP" altLang="en-US" sz="2000" spc="-145" dirty="0">
                <a:solidFill>
                  <a:srgbClr val="404040"/>
                </a:solidFill>
                <a:cs typeface="Noto Sans CJK JP Regular"/>
              </a:rPr>
              <a:t>ー</a:t>
            </a:r>
            <a:r>
              <a:rPr lang="ja-JP" altLang="en-US" sz="2000" spc="-190" dirty="0">
                <a:solidFill>
                  <a:srgbClr val="404040"/>
                </a:solidFill>
                <a:cs typeface="Noto Sans CJK JP Regular"/>
              </a:rPr>
              <a:t>ション機能を持ち、自ら外部情報を</a:t>
            </a:r>
            <a:r>
              <a:rPr lang="ja-JP" altLang="en-US" sz="2000" spc="-200" dirty="0">
                <a:solidFill>
                  <a:srgbClr val="404040"/>
                </a:solidFill>
                <a:cs typeface="Noto Sans CJK JP Regular"/>
              </a:rPr>
              <a:t>取</a:t>
            </a:r>
            <a:r>
              <a:rPr lang="ja-JP" altLang="en-US" sz="2000" spc="-380" dirty="0">
                <a:solidFill>
                  <a:srgbClr val="404040"/>
                </a:solidFill>
                <a:cs typeface="Noto Sans CJK JP Regular"/>
              </a:rPr>
              <a:t>得し、 </a:t>
            </a:r>
            <a:r>
              <a:rPr lang="ja-JP" altLang="en-US" sz="2000" dirty="0">
                <a:solidFill>
                  <a:srgbClr val="404040"/>
                </a:solidFill>
                <a:cs typeface="Noto Sans CJK JP Regular"/>
              </a:rPr>
              <a:t>自己</a:t>
            </a:r>
            <a:r>
              <a:rPr lang="ja-JP" altLang="en-US" sz="2000" spc="5" dirty="0">
                <a:solidFill>
                  <a:srgbClr val="404040"/>
                </a:solidFill>
                <a:cs typeface="Noto Sans CJK JP Regular"/>
              </a:rPr>
              <a:t>の</a:t>
            </a:r>
            <a:r>
              <a:rPr lang="ja-JP" altLang="en-US" sz="2000" spc="-95" dirty="0">
                <a:solidFill>
                  <a:srgbClr val="404040"/>
                </a:solidFill>
                <a:cs typeface="Noto Sans CJK JP Regular"/>
              </a:rPr>
              <a:t>行動</a:t>
            </a:r>
            <a:r>
              <a:rPr lang="ja-JP" altLang="en-US" sz="2000" spc="-90" dirty="0">
                <a:solidFill>
                  <a:srgbClr val="404040"/>
                </a:solidFill>
                <a:cs typeface="Noto Sans CJK JP Regular"/>
              </a:rPr>
              <a:t>を</a:t>
            </a:r>
            <a:r>
              <a:rPr lang="ja-JP" altLang="en-US" sz="2000" spc="-155" dirty="0">
                <a:solidFill>
                  <a:srgbClr val="404040"/>
                </a:solidFill>
                <a:cs typeface="Noto Sans CJK JP Regular"/>
              </a:rPr>
              <a:t>決定</a:t>
            </a:r>
            <a:r>
              <a:rPr lang="ja-JP" altLang="en-US" sz="2000" spc="-150" dirty="0">
                <a:solidFill>
                  <a:srgbClr val="404040"/>
                </a:solidFill>
                <a:cs typeface="Noto Sans CJK JP Regular"/>
              </a:rPr>
              <a:t>し</a:t>
            </a:r>
            <a:r>
              <a:rPr lang="ja-JP" altLang="en-US" sz="2000" spc="-80" dirty="0">
                <a:solidFill>
                  <a:srgbClr val="404040"/>
                </a:solidFill>
                <a:cs typeface="Noto Sans CJK JP Regular"/>
              </a:rPr>
              <a:t>行動する機能を有する機</a:t>
            </a:r>
            <a:r>
              <a:rPr lang="ja-JP" altLang="en-US" sz="2000" spc="-90" dirty="0">
                <a:solidFill>
                  <a:srgbClr val="404040"/>
                </a:solidFill>
                <a:cs typeface="Noto Sans CJK JP Regular"/>
              </a:rPr>
              <a:t>械　</a:t>
            </a:r>
            <a:r>
              <a:rPr lang="ja-JP" altLang="en-US" sz="2000" spc="-45" dirty="0">
                <a:solidFill>
                  <a:srgbClr val="404040"/>
                </a:solidFill>
                <a:cs typeface="Noto Sans CJK JP Regular"/>
              </a:rPr>
              <a:t>のいず</a:t>
            </a:r>
            <a:r>
              <a:rPr lang="ja-JP" altLang="en-US" sz="2000" spc="-125" dirty="0">
                <a:solidFill>
                  <a:srgbClr val="404040"/>
                </a:solidFill>
                <a:cs typeface="Noto Sans CJK JP Regular"/>
              </a:rPr>
              <a:t>れかを満たす</a:t>
            </a:r>
            <a:r>
              <a:rPr lang="ja-JP" altLang="en-US" sz="2000" spc="-135" dirty="0">
                <a:solidFill>
                  <a:srgbClr val="404040"/>
                </a:solidFill>
                <a:cs typeface="Noto Sans CJK JP Regular"/>
              </a:rPr>
              <a:t>も</a:t>
            </a:r>
            <a:r>
              <a:rPr lang="ja-JP" altLang="en-US" sz="2000" spc="-335" dirty="0">
                <a:solidFill>
                  <a:srgbClr val="404040"/>
                </a:solidFill>
                <a:cs typeface="Noto Sans CJK JP Regular"/>
              </a:rPr>
              <a:t>の</a:t>
            </a:r>
            <a:endParaRPr kumimoji="1" lang="ja-JP" altLang="en-US" sz="2000" dirty="0"/>
          </a:p>
        </p:txBody>
      </p:sp>
    </p:spTree>
    <p:extLst>
      <p:ext uri="{BB962C8B-B14F-4D97-AF65-F5344CB8AC3E}">
        <p14:creationId xmlns:p14="http://schemas.microsoft.com/office/powerpoint/2010/main" val="312195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3192F-7A19-47B1-97F2-94F85CC8823A}"/>
              </a:ext>
            </a:extLst>
          </p:cNvPr>
          <p:cNvSpPr>
            <a:spLocks noGrp="1"/>
          </p:cNvSpPr>
          <p:nvPr>
            <p:ph type="ctrTitle"/>
          </p:nvPr>
        </p:nvSpPr>
        <p:spPr/>
        <p:txBody>
          <a:bodyPr/>
          <a:lstStyle/>
          <a:p>
            <a:r>
              <a:rPr kumimoji="1" lang="ja-JP" altLang="en-US" dirty="0"/>
              <a:t>ロボットの種類</a:t>
            </a:r>
          </a:p>
        </p:txBody>
      </p:sp>
      <p:sp>
        <p:nvSpPr>
          <p:cNvPr id="3" name="字幕 2">
            <a:extLst>
              <a:ext uri="{FF2B5EF4-FFF2-40B4-BE49-F238E27FC236}">
                <a16:creationId xmlns:a16="http://schemas.microsoft.com/office/drawing/2014/main" id="{411A4561-719C-400A-BFD8-CD40F81D4F33}"/>
              </a:ext>
            </a:extLst>
          </p:cNvPr>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3821803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2040</TotalTime>
  <Words>1613</Words>
  <Application>Microsoft Office PowerPoint</Application>
  <PresentationFormat>ワイド画面</PresentationFormat>
  <Paragraphs>195</Paragraphs>
  <Slides>24</Slides>
  <Notes>2</Notes>
  <HiddenSlides>0</HiddenSlides>
  <MMClips>3</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24</vt:i4>
      </vt:variant>
    </vt:vector>
  </HeadingPairs>
  <TitlesOfParts>
    <vt:vector size="39" baseType="lpstr">
      <vt:lpstr>Droid Sans Fallback</vt:lpstr>
      <vt:lpstr>Noto Sans CJK JP Regular</vt:lpstr>
      <vt:lpstr>游ゴシック</vt:lpstr>
      <vt:lpstr>游ゴシック Light</vt:lpstr>
      <vt:lpstr>Arial</vt:lpstr>
      <vt:lpstr>Calibri</vt:lpstr>
      <vt:lpstr>Calibri Light</vt:lpstr>
      <vt:lpstr>Roboto</vt:lpstr>
      <vt:lpstr>Times New Roman</vt:lpstr>
      <vt:lpstr>Trebuchet MS</vt:lpstr>
      <vt:lpstr>Wingdings</vt:lpstr>
      <vt:lpstr>Wingdings 3</vt:lpstr>
      <vt:lpstr>Office テーマ</vt:lpstr>
      <vt:lpstr>ファセット</vt:lpstr>
      <vt:lpstr>レトロスペクト</vt:lpstr>
      <vt:lpstr>情報システム論 ロボット分野の情報システム</vt:lpstr>
      <vt:lpstr>ロボット分野の情報システム</vt:lpstr>
      <vt:lpstr>ロボットの歴史</vt:lpstr>
      <vt:lpstr>ロボットの歴史</vt:lpstr>
      <vt:lpstr>ロボットの歴史</vt:lpstr>
      <vt:lpstr>ロボットの歴史</vt:lpstr>
      <vt:lpstr>ロボットの定義</vt:lpstr>
      <vt:lpstr>ロボットの定義</vt:lpstr>
      <vt:lpstr>ロボットの種類</vt:lpstr>
      <vt:lpstr>ロボットの種類</vt:lpstr>
      <vt:lpstr>産業ロボット</vt:lpstr>
      <vt:lpstr>人型／動物型ロボット</vt:lpstr>
      <vt:lpstr>作業代行ロボット</vt:lpstr>
      <vt:lpstr>ソフトウェア・ロボット</vt:lpstr>
      <vt:lpstr>人体融合型ロボット</vt:lpstr>
      <vt:lpstr>1つの危惧：ロボットと戦争の関わり</vt:lpstr>
      <vt:lpstr>知能ロボット研究の最先端</vt:lpstr>
      <vt:lpstr>サイボーグ、ロボット、アンドロイド</vt:lpstr>
      <vt:lpstr>ヒトを写す鏡としての知能ロボット </vt:lpstr>
      <vt:lpstr>知能ロボットはサイエンスと物語（フィクション）の境界領域</vt:lpstr>
      <vt:lpstr>「不気味の谷」現象</vt:lpstr>
      <vt:lpstr>「不気味の谷」現象</vt:lpstr>
      <vt:lpstr>ナノボット</vt:lpstr>
      <vt:lpstr>ディスカッション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情報システム論 教育分野の情報システム</dc:title>
  <dc:creator>山之口 洋</dc:creator>
  <cp:lastModifiedBy>洋 山之口</cp:lastModifiedBy>
  <cp:revision>107</cp:revision>
  <dcterms:created xsi:type="dcterms:W3CDTF">2018-04-14T06:33:55Z</dcterms:created>
  <dcterms:modified xsi:type="dcterms:W3CDTF">2021-05-14T01:16:37Z</dcterms:modified>
</cp:coreProperties>
</file>