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</p:sldMasterIdLst>
  <p:notesMasterIdLst>
    <p:notesMasterId r:id="rId29"/>
  </p:notesMasterIdLst>
  <p:sldIdLst>
    <p:sldId id="341" r:id="rId4"/>
    <p:sldId id="342" r:id="rId5"/>
    <p:sldId id="343" r:id="rId6"/>
    <p:sldId id="364" r:id="rId7"/>
    <p:sldId id="369" r:id="rId8"/>
    <p:sldId id="365" r:id="rId9"/>
    <p:sldId id="385" r:id="rId10"/>
    <p:sldId id="384" r:id="rId11"/>
    <p:sldId id="370" r:id="rId12"/>
    <p:sldId id="371" r:id="rId13"/>
    <p:sldId id="366" r:id="rId14"/>
    <p:sldId id="372" r:id="rId15"/>
    <p:sldId id="373" r:id="rId16"/>
    <p:sldId id="374" r:id="rId17"/>
    <p:sldId id="375" r:id="rId18"/>
    <p:sldId id="378" r:id="rId19"/>
    <p:sldId id="367" r:id="rId20"/>
    <p:sldId id="376" r:id="rId21"/>
    <p:sldId id="377" r:id="rId22"/>
    <p:sldId id="368" r:id="rId23"/>
    <p:sldId id="380" r:id="rId24"/>
    <p:sldId id="381" r:id="rId25"/>
    <p:sldId id="382" r:id="rId26"/>
    <p:sldId id="383" r:id="rId27"/>
    <p:sldId id="379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3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9F61-D0A2-4501-8E06-779A17F018FE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C5EB-BFC8-4C84-B9EE-10E1A8C97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56925-56C2-43AB-A721-9AA702692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A0EB2-17DB-436D-811C-2841F4C2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CC2A8-8F0E-45A6-962F-5DD6CF5C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F1016-7BC5-4E84-A66F-490D63A6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6E452-AA05-415A-8393-E83B31C9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60679-94AD-4613-90FF-641F2030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BEEE05-946D-4781-BFE7-994BD2E8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D72A8-12E2-4885-BAC4-737398E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EE71D-84B0-499D-A705-2200763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9C91A-4EB5-4B34-A012-792DC4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5D7B8A-40A6-4DF6-8079-180DB1107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A3CCF-3B6B-4B79-93FB-4E8487B34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03122-EBD8-4612-AC52-C0FD211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62887-E1D4-4041-AC0A-5B377EB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EB070-DE5C-4F95-AE4E-DD69D0B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91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07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7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03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43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6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585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12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9D849-5E2D-4068-9231-B434F97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0E6E6-DFFC-4488-B5B3-C71CDF94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77F5-00FD-47C7-B38C-F60202B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65B49-7423-4674-A2FB-5918EC2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7734C-CEF0-484A-884A-D2421B22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83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40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31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008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565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096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42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18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64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8B159-10AA-453F-9267-5B10ED5C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762B3-4E25-4BA3-A674-8898C4B5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DC068-2097-4B15-93C1-B25D2D3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E7BF-864D-4170-8F46-C10B92F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C99F4-15CB-4935-AA1C-E263517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3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68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998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06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191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16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182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48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561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5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0F0B5-F167-48F1-B609-D068526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9482F-0614-48B5-B015-24B2694F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B173-14BE-4602-A3D9-4D7FDE2C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8CB5D-4360-4CBB-940D-766E72D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88BCA-CB00-4EB4-90BE-31D9EA4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D41B5-1BB3-45C5-AFAF-80ACFB81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2B55-A272-4597-AF5F-123DD645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C63EC8-C04F-42C5-BE04-5B295E3E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9C243D-3524-4039-AA35-4ACA05F5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873B9-48D9-4A0C-83E0-0CDF6139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D22D66-1FDD-4F9E-97B4-635F2032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5094ED-F7DE-4C1F-9C00-DC16B25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287E91-4694-411E-A95B-4893F4E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C41AC-D3F9-4FE7-A75A-3AC05DA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C67CF-38B4-47B3-935E-B093E10A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956C57-F15D-4A22-83E2-00A1F1E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573D0F-B8B2-4660-937A-2F53338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BDCD9D-CD7E-4D43-8C62-F41CCD7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E5B96D-551D-4934-B6ED-50A81FA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1EF501-0F6F-4021-8F8D-74CAA78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9C49-E841-4865-BDEB-71CA8F70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076FEB-CD92-41B1-8932-4689ABA8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7F5FF5-D28D-4EC6-88DE-2DC3D6E5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F017A-A3DB-4219-84C9-A1DAC436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9B495B-F2E0-4DC7-92E6-E7F4CF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15AAB-B20A-4492-83D3-7D71EC58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21C0E-98A7-4AC1-A228-9EFA8F6F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94169-A503-4484-9A09-40FC442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D79A8F-1BB4-4601-992B-C3779F4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2C437-B7F2-40C1-9030-FB31F3C7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FC1415-BA4A-422D-9574-BAFD3A7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F4A75-DA1F-4CFE-86DB-E73A985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EA75E-4228-43D1-AC4E-C7B33B5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5C948B-C233-4CB5-A447-EA1EF2AA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C5D7F-6DBF-43EF-AE87-D84F9F62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5602E-8978-4A5A-8B61-88844A5BB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3F620-C818-48B6-B113-FDCFF77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BB303-55FE-43C7-A8AB-EAF7E011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6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8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sc.meiji.ac.jp/~ri03037/ICTbasic2/step08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1E9FE-FAB3-422D-86D6-04F6FA358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184130" cy="2387600"/>
          </a:xfrm>
        </p:spPr>
        <p:txBody>
          <a:bodyPr/>
          <a:lstStyle/>
          <a:p>
            <a:r>
              <a:rPr kumimoji="1" lang="ja-JP" altLang="en-US" sz="4000" dirty="0"/>
              <a:t>情報システム論</a:t>
            </a:r>
            <a:br>
              <a:rPr kumimoji="1" lang="en-US" altLang="ja-JP" dirty="0"/>
            </a:br>
            <a:r>
              <a:rPr lang="ja-JP" altLang="en-US" sz="4800" dirty="0"/>
              <a:t>パーソナル（個人の知的生産活動）分野の情報システム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D9556-B04E-4AFF-AC65-C6EF6A156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明治大学　山之口洋（野口喜洋）</a:t>
            </a:r>
          </a:p>
        </p:txBody>
      </p:sp>
    </p:spTree>
    <p:extLst>
      <p:ext uri="{BB962C8B-B14F-4D97-AF65-F5344CB8AC3E}">
        <p14:creationId xmlns:p14="http://schemas.microsoft.com/office/powerpoint/2010/main" val="305035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3C72B-7094-4725-9FB4-D4199839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将来は「タイムライン」による管理が可能になる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79D3AC-957E-4A85-8DA2-84A09F49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62600" cy="4403159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「いつ、どこにいたか」を記録できる</a:t>
            </a:r>
            <a:endParaRPr kumimoji="1" lang="en-US" altLang="ja-JP" dirty="0"/>
          </a:p>
          <a:p>
            <a:pPr lvl="1"/>
            <a:r>
              <a:rPr lang="en-US" altLang="ja-JP" dirty="0"/>
              <a:t>GPS</a:t>
            </a:r>
            <a:r>
              <a:rPr lang="ja-JP" altLang="en-US" dirty="0"/>
              <a:t>つき端末（スマホ、ウェアラブル</a:t>
            </a:r>
            <a:r>
              <a:rPr lang="en-US" altLang="ja-JP" dirty="0"/>
              <a:t>PC </a:t>
            </a:r>
            <a:r>
              <a:rPr lang="ja-JP" altLang="en-US" dirty="0"/>
              <a:t>など）</a:t>
            </a:r>
            <a:endParaRPr lang="en-US" altLang="ja-JP" dirty="0"/>
          </a:p>
          <a:p>
            <a:pPr lvl="1"/>
            <a:r>
              <a:rPr kumimoji="1" lang="ja-JP" altLang="en-US" dirty="0"/>
              <a:t>人生は「</a:t>
            </a:r>
            <a:r>
              <a:rPr kumimoji="1" lang="en-US" altLang="ja-JP" dirty="0"/>
              <a:t>4</a:t>
            </a:r>
            <a:r>
              <a:rPr kumimoji="1" lang="ja-JP" altLang="en-US" dirty="0"/>
              <a:t>次元空間内の（有限長の）曲線」で表される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メモ、写真、コミュニケーションなど、断片的な情報はすべてその曲線上にリンク（紐付け）できる</a:t>
            </a:r>
            <a:endParaRPr kumimoji="1" lang="en-US" altLang="ja-JP" dirty="0"/>
          </a:p>
          <a:p>
            <a:r>
              <a:rPr kumimoji="1" lang="ja-JP" altLang="en-US" dirty="0"/>
              <a:t>課題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現在地（緯度・経度）を、自分の文脈に即した適切な言葉で表現すること（例：明大駿河台</a:t>
            </a:r>
            <a:r>
              <a:rPr kumimoji="1" lang="en-US" altLang="ja-JP" dirty="0"/>
              <a:t>C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D087E80-6967-4AB0-879D-ED69AF90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15" y="1690688"/>
            <a:ext cx="5637530" cy="36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ライブラリ管理システム（書籍・音楽・</a:t>
            </a:r>
            <a:r>
              <a:rPr lang="en-US" altLang="ja-JP" dirty="0">
                <a:solidFill>
                  <a:srgbClr val="404040"/>
                </a:solidFill>
                <a:latin typeface="Droid Sans Fallback"/>
                <a:cs typeface="Droid Sans Fallback"/>
              </a:rPr>
              <a:t>DISC</a:t>
            </a: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）</a:t>
            </a:r>
            <a:endParaRPr lang="en-US" altLang="ja-JP" dirty="0">
              <a:solidFill>
                <a:srgbClr val="404040"/>
              </a:solidFill>
              <a:latin typeface="Droid Sans Fallback"/>
              <a:cs typeface="Droid Sans Fallback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すべての手持ち情報を</a:t>
            </a:r>
            <a:r>
              <a:rPr kumimoji="1" lang="en-US" altLang="ja-JP" dirty="0"/>
              <a:t>ICT</a:t>
            </a:r>
            <a:r>
              <a:rPr kumimoji="1" lang="ja-JP" altLang="en-US" dirty="0"/>
              <a:t>で一元管理する</a:t>
            </a:r>
          </a:p>
        </p:txBody>
      </p:sp>
    </p:spTree>
    <p:extLst>
      <p:ext uri="{BB962C8B-B14F-4D97-AF65-F5344CB8AC3E}">
        <p14:creationId xmlns:p14="http://schemas.microsoft.com/office/powerpoint/2010/main" val="340605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「整理・保存」フェーズのシステム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知的生産活動は長年にわたり、「収集・入力」情報は膨大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すべて電子化情報ではなく「紙＋電子」のように複数の領域にわたる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管理自体は電子の世界（</a:t>
            </a:r>
            <a:r>
              <a:rPr kumimoji="1" lang="en-US" altLang="ja-JP" dirty="0"/>
              <a:t>ICT</a:t>
            </a:r>
            <a:r>
              <a:rPr kumimoji="1" lang="ja-JP" altLang="en-US" dirty="0"/>
              <a:t>）で一元化できる</a:t>
            </a:r>
            <a:endParaRPr kumimoji="1" lang="en-US" altLang="ja-JP" dirty="0"/>
          </a:p>
          <a:p>
            <a:r>
              <a:rPr kumimoji="1" lang="ja-JP" altLang="en-US" dirty="0"/>
              <a:t>数本の自作アプリと、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ページで管理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コンテンツカウントツール（書籍・</a:t>
            </a:r>
            <a:r>
              <a:rPr kumimoji="1" lang="en-US" altLang="ja-JP" dirty="0"/>
              <a:t>DISC</a:t>
            </a:r>
            <a:r>
              <a:rPr kumimoji="1" lang="ja-JP" altLang="en-US" dirty="0"/>
              <a:t>・音楽）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テキスト掲示板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ライブラリ一覧、再生用ページ</a:t>
            </a:r>
            <a:endParaRPr kumimoji="1" lang="en-US" altLang="ja-JP" dirty="0"/>
          </a:p>
          <a:p>
            <a:r>
              <a:rPr lang="ja-JP" altLang="en-US" dirty="0"/>
              <a:t>毎日</a:t>
            </a:r>
            <a:r>
              <a:rPr lang="en-US" altLang="ja-JP" dirty="0"/>
              <a:t>1</a:t>
            </a:r>
            <a:r>
              <a:rPr lang="ja-JP" altLang="en-US" dirty="0"/>
              <a:t>回、自動で更新</a:t>
            </a:r>
            <a:endParaRPr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の「タスクスケジューラ」を利用</a:t>
            </a:r>
          </a:p>
          <a:p>
            <a:pPr lvl="1"/>
            <a:endParaRPr kumimoji="1" lang="ja-JP" altLang="en-US" dirty="0"/>
          </a:p>
        </p:txBody>
      </p:sp>
      <p:sp>
        <p:nvSpPr>
          <p:cNvPr id="8" name="リボン: 下に曲がる 7">
            <a:extLst>
              <a:ext uri="{FF2B5EF4-FFF2-40B4-BE49-F238E27FC236}">
                <a16:creationId xmlns:a16="http://schemas.microsoft.com/office/drawing/2014/main" id="{FC018839-6D50-4521-884A-E7788CA45BE5}"/>
              </a:ext>
            </a:extLst>
          </p:cNvPr>
          <p:cNvSpPr/>
          <p:nvPr/>
        </p:nvSpPr>
        <p:spPr>
          <a:xfrm>
            <a:off x="8863342" y="3294063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62012D-E325-496B-B187-20184A56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342" y="3908834"/>
            <a:ext cx="3008145" cy="22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テキスト掲示板ツール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2846" cy="4351338"/>
          </a:xfrm>
        </p:spPr>
        <p:txBody>
          <a:bodyPr/>
          <a:lstStyle/>
          <a:p>
            <a:r>
              <a:rPr kumimoji="1" lang="ja-JP" altLang="en-US" dirty="0"/>
              <a:t>テキスト情報を透明ウィンドウで「デスクトップ」に貼り付け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ライブラリ管理専用ではない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より詳細なスケジュール管理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仕事の進捗管理</a:t>
            </a:r>
            <a:endParaRPr kumimoji="1" lang="en-US" altLang="ja-JP" dirty="0"/>
          </a:p>
          <a:p>
            <a:r>
              <a:rPr kumimoji="1" lang="ja-JP" altLang="en-US" dirty="0"/>
              <a:t>ライブラリの「総量管理」に便利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1090AF-82B6-4EDE-8CED-D66B18F8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794" y="1519238"/>
            <a:ext cx="47625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「音楽ライブラリ」ページ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所有しているすべての音楽情報が対象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タイトル（アルバム）、曲目別に階層表示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その場で再生可能（プレイヤー機能）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8" name="リボン: 下に曲がる 7">
            <a:extLst>
              <a:ext uri="{FF2B5EF4-FFF2-40B4-BE49-F238E27FC236}">
                <a16:creationId xmlns:a16="http://schemas.microsoft.com/office/drawing/2014/main" id="{FC018839-6D50-4521-884A-E7788CA45BE5}"/>
              </a:ext>
            </a:extLst>
          </p:cNvPr>
          <p:cNvSpPr/>
          <p:nvPr/>
        </p:nvSpPr>
        <p:spPr>
          <a:xfrm>
            <a:off x="8048530" y="681037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6D7592-B739-46DD-B33C-AF64931F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58" y="1690688"/>
            <a:ext cx="3987742" cy="44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「書籍ライブラリ」ページ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386465" cy="5032375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所有しているすべての書籍情報が対象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分野、書目別に階層表示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電子化された本（</a:t>
            </a:r>
            <a:r>
              <a:rPr kumimoji="1" lang="en-US" altLang="ja-JP" dirty="0"/>
              <a:t>pdf</a:t>
            </a:r>
            <a:r>
              <a:rPr kumimoji="1" lang="ja-JP" altLang="en-US" dirty="0"/>
              <a:t>形式）についてはその場で表示可能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実書籍（紙）については書庫内の位置も表示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DISC</a:t>
            </a:r>
            <a:r>
              <a:rPr kumimoji="1" lang="ja-JP" altLang="en-US" dirty="0"/>
              <a:t>ライブラリ」（映像）も同形式</a:t>
            </a:r>
            <a:endParaRPr kumimoji="1" lang="en-US" altLang="ja-JP" dirty="0"/>
          </a:p>
          <a:p>
            <a:r>
              <a:rPr kumimoji="1" lang="ja-JP" altLang="en-US" dirty="0"/>
              <a:t>自炊：書籍を「紙の世界」から「電子の世界」から移す作業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モノ→エネルギーの「担荷体変換」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電子の世界では検索が可能になる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詳細な方法は</a:t>
            </a:r>
            <a:r>
              <a:rPr kumimoji="1" lang="ja-JP" altLang="en-US" dirty="0">
                <a:hlinkClick r:id="rId2"/>
              </a:rPr>
              <a:t>こちら</a:t>
            </a:r>
            <a:endParaRPr kumimoji="1" lang="ja-JP" altLang="en-US" dirty="0"/>
          </a:p>
        </p:txBody>
      </p:sp>
      <p:sp>
        <p:nvSpPr>
          <p:cNvPr id="8" name="リボン: 下に曲がる 7">
            <a:extLst>
              <a:ext uri="{FF2B5EF4-FFF2-40B4-BE49-F238E27FC236}">
                <a16:creationId xmlns:a16="http://schemas.microsoft.com/office/drawing/2014/main" id="{FC018839-6D50-4521-884A-E7788CA45BE5}"/>
              </a:ext>
            </a:extLst>
          </p:cNvPr>
          <p:cNvSpPr/>
          <p:nvPr/>
        </p:nvSpPr>
        <p:spPr>
          <a:xfrm>
            <a:off x="8048530" y="681037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9ECD04-013C-4B8B-A76B-079AC7F8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037" y="1476783"/>
            <a:ext cx="3982763" cy="51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「書誌情報取得」ツール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34610" cy="494636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サービス」を利用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GWS(Google Web Service) </a:t>
            </a:r>
            <a:r>
              <a:rPr kumimoji="1" lang="ja-JP" altLang="en-US" dirty="0"/>
              <a:t>で情報を無料配布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WS</a:t>
            </a:r>
            <a:r>
              <a:rPr kumimoji="1" lang="ja-JP" altLang="en-US" dirty="0"/>
              <a:t>利用には、簡単なプログラムを作成するスキルが必要</a:t>
            </a:r>
            <a:endParaRPr kumimoji="1" lang="en-US" altLang="ja-JP" dirty="0"/>
          </a:p>
          <a:p>
            <a:r>
              <a:rPr lang="en-US" altLang="ja-JP" dirty="0"/>
              <a:t>ISBN</a:t>
            </a:r>
            <a:r>
              <a:rPr lang="ja-JP" altLang="en-US" dirty="0"/>
              <a:t>：本の</a:t>
            </a:r>
            <a:r>
              <a:rPr lang="en-US" altLang="ja-JP" dirty="0"/>
              <a:t>ID</a:t>
            </a:r>
          </a:p>
          <a:p>
            <a:pPr lvl="1"/>
            <a:r>
              <a:rPr kumimoji="1" lang="ja-JP" altLang="en-US" dirty="0"/>
              <a:t>裏表紙のバーコードからバーコードリーダーで読み取れる</a:t>
            </a:r>
            <a:endParaRPr kumimoji="1" lang="en-US" altLang="ja-JP" dirty="0"/>
          </a:p>
          <a:p>
            <a:r>
              <a:rPr kumimoji="1" lang="ja-JP" altLang="en-US" dirty="0"/>
              <a:t>今後の拡張予定</a:t>
            </a:r>
            <a:endParaRPr kumimoji="1" lang="en-US" altLang="ja-JP" dirty="0"/>
          </a:p>
          <a:p>
            <a:pPr lvl="1"/>
            <a:r>
              <a:rPr lang="en-US" altLang="ja-JP" dirty="0"/>
              <a:t>JAN</a:t>
            </a:r>
            <a:r>
              <a:rPr lang="ja-JP" altLang="en-US" dirty="0"/>
              <a:t>コードを利用して、すべての「商品」に拡張</a:t>
            </a:r>
            <a:endParaRPr lang="en-US" altLang="ja-JP" dirty="0"/>
          </a:p>
          <a:p>
            <a:pPr lvl="1"/>
            <a:r>
              <a:rPr kumimoji="1" lang="en-US" altLang="ja-JP" dirty="0"/>
              <a:t>Amazon</a:t>
            </a:r>
            <a:r>
              <a:rPr kumimoji="1" lang="ja-JP" altLang="en-US" dirty="0"/>
              <a:t>への「購入注文」ボタン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図書館への「予約」ボタン</a:t>
            </a:r>
            <a:endParaRPr kumimoji="1" lang="en-US" altLang="ja-JP" dirty="0"/>
          </a:p>
        </p:txBody>
      </p:sp>
      <p:sp>
        <p:nvSpPr>
          <p:cNvPr id="8" name="リボン: 下に曲がる 7">
            <a:extLst>
              <a:ext uri="{FF2B5EF4-FFF2-40B4-BE49-F238E27FC236}">
                <a16:creationId xmlns:a16="http://schemas.microsoft.com/office/drawing/2014/main" id="{FC018839-6D50-4521-884A-E7788CA45BE5}"/>
              </a:ext>
            </a:extLst>
          </p:cNvPr>
          <p:cNvSpPr/>
          <p:nvPr/>
        </p:nvSpPr>
        <p:spPr>
          <a:xfrm>
            <a:off x="8048530" y="681037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12788F-9EB1-4079-8E9A-30BE1F91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579" y="1825624"/>
            <a:ext cx="5534610" cy="43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72" y="1122363"/>
            <a:ext cx="10508056" cy="2387600"/>
          </a:xfrm>
        </p:spPr>
        <p:txBody>
          <a:bodyPr>
            <a:normAutofit/>
          </a:bodyPr>
          <a:lstStyle/>
          <a:p>
            <a:pPr marL="12700" marR="1036955">
              <a:lnSpc>
                <a:spcPct val="120000"/>
              </a:lnSpc>
            </a:pPr>
            <a:r>
              <a:rPr lang="en-US" altLang="ja-JP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Web</a:t>
            </a: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からの情報収集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情報収集活動の一部をソフトウェア・ロボットに任せる</a:t>
            </a:r>
          </a:p>
        </p:txBody>
      </p:sp>
    </p:spTree>
    <p:extLst>
      <p:ext uri="{BB962C8B-B14F-4D97-AF65-F5344CB8AC3E}">
        <p14:creationId xmlns:p14="http://schemas.microsoft.com/office/powerpoint/2010/main" val="323862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ソフトウェア・ロボットとは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503237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自動的に</a:t>
            </a:r>
            <a:r>
              <a:rPr kumimoji="1" lang="en-US" altLang="ja-JP" sz="3200" dirty="0"/>
              <a:t>Web</a:t>
            </a:r>
            <a:r>
              <a:rPr kumimoji="1" lang="ja-JP" altLang="en-US" sz="3200" dirty="0"/>
              <a:t>サイトにアクセスするソフトウェア</a:t>
            </a:r>
            <a:endParaRPr kumimoji="1" lang="en-US" altLang="ja-JP" sz="3200" dirty="0"/>
          </a:p>
          <a:p>
            <a:pPr lvl="1"/>
            <a:r>
              <a:rPr kumimoji="1" lang="en-US" altLang="ja-JP" sz="2800" dirty="0"/>
              <a:t>API(Application Program Interface)</a:t>
            </a:r>
            <a:r>
              <a:rPr kumimoji="1" lang="ja-JP" altLang="en-US" sz="2800" dirty="0"/>
              <a:t>からテキスト</a:t>
            </a:r>
            <a:r>
              <a:rPr kumimoji="1" lang="en-US" altLang="ja-JP" sz="2800" dirty="0"/>
              <a:t>(html)</a:t>
            </a:r>
            <a:r>
              <a:rPr kumimoji="1" lang="ja-JP" altLang="en-US" sz="2800" dirty="0"/>
              <a:t>や画像を取得</a:t>
            </a:r>
            <a:endParaRPr kumimoji="1" lang="en-US" altLang="ja-JP" sz="2800" dirty="0"/>
          </a:p>
          <a:p>
            <a:pPr lvl="1"/>
            <a:r>
              <a:rPr kumimoji="1" lang="ja-JP" altLang="en-US" sz="2800" dirty="0"/>
              <a:t>検索サイト（</a:t>
            </a:r>
            <a:r>
              <a:rPr kumimoji="1" lang="en-US" altLang="ja-JP" sz="2800" dirty="0"/>
              <a:t>Google</a:t>
            </a:r>
            <a:r>
              <a:rPr kumimoji="1" lang="ja-JP" altLang="en-US" sz="2800" dirty="0"/>
              <a:t>など）のバックエンドでは多数のソフトウェア・ロボットが情報収集を行っている</a:t>
            </a:r>
            <a:endParaRPr kumimoji="1" lang="en-US" altLang="ja-JP" sz="2800" dirty="0"/>
          </a:p>
          <a:p>
            <a:pPr lvl="1"/>
            <a:r>
              <a:rPr kumimoji="1" lang="ja-JP" altLang="en-US" sz="2800" dirty="0"/>
              <a:t>人間向けに書かれた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ページからシステム用の情報を「削り取る」場合も</a:t>
            </a:r>
            <a:endParaRPr kumimoji="1" lang="en-US" altLang="ja-JP" sz="2800" dirty="0"/>
          </a:p>
          <a:p>
            <a:pPr lvl="2"/>
            <a:r>
              <a:rPr lang="ja-JP" altLang="en-US" sz="2400" dirty="0"/>
              <a:t>Ｗｅｂスクレイピングという</a:t>
            </a:r>
            <a:endParaRPr lang="en-US" altLang="ja-JP" sz="2400" dirty="0"/>
          </a:p>
          <a:p>
            <a:pPr lvl="2"/>
            <a:r>
              <a:rPr kumimoji="1" lang="ja-JP" altLang="en-US" sz="2400" dirty="0"/>
              <a:t>タグの特徴的な並びに着目する</a:t>
            </a:r>
            <a:endParaRPr kumimoji="1" lang="en-US" altLang="ja-JP" sz="2400" dirty="0"/>
          </a:p>
          <a:p>
            <a:pPr lvl="2"/>
            <a:r>
              <a:rPr kumimoji="1" lang="ja-JP" altLang="en-US" sz="2400" dirty="0"/>
              <a:t>相手先の</a:t>
            </a:r>
            <a:r>
              <a:rPr kumimoji="1" lang="en-US" altLang="ja-JP" sz="2400" dirty="0"/>
              <a:t>HTML</a:t>
            </a:r>
            <a:r>
              <a:rPr kumimoji="1" lang="ja-JP" altLang="en-US" sz="2400" dirty="0"/>
              <a:t>構造が変わると、プログラムを手直ししなければならない宿命もある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50450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「対訳社説作成」システム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591481" cy="50323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讀賣新聞／</a:t>
            </a:r>
            <a:r>
              <a:rPr kumimoji="1" lang="en-US" altLang="ja-JP" dirty="0"/>
              <a:t>The Japan News</a:t>
            </a:r>
            <a:r>
              <a:rPr kumimoji="1" lang="ja-JP" altLang="en-US" dirty="0"/>
              <a:t>の「社説</a:t>
            </a:r>
            <a:r>
              <a:rPr lang="en-US" altLang="ja-JP" dirty="0"/>
              <a:t>(Editorial)</a:t>
            </a:r>
            <a:r>
              <a:rPr kumimoji="1" lang="ja-JP" altLang="en-US" dirty="0"/>
              <a:t>」ページから情報収集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2</a:t>
            </a:r>
            <a:r>
              <a:rPr kumimoji="1" lang="ja-JP" altLang="en-US" dirty="0"/>
              <a:t>体の</a:t>
            </a:r>
            <a:r>
              <a:rPr kumimoji="1" lang="en-US" altLang="ja-JP" dirty="0"/>
              <a:t>Web Scraper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サイトから対応する社説ページを収集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タイトル、日付、段落などの構造を把握し、対応づけ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/>
              <a:t>2</a:t>
            </a:r>
            <a:r>
              <a:rPr kumimoji="1" lang="ja-JP" altLang="en-US" dirty="0"/>
              <a:t>本の対訳ページを生成・蓄積</a:t>
            </a:r>
            <a:endParaRPr kumimoji="1" lang="en-US" altLang="ja-JP" dirty="0"/>
          </a:p>
          <a:p>
            <a:r>
              <a:rPr kumimoji="1" lang="ja-JP" altLang="en-US" dirty="0"/>
              <a:t>語学の勉強やニュースの読み比べなどに有効</a:t>
            </a:r>
            <a:endParaRPr kumimoji="1" lang="en-US" altLang="ja-JP" dirty="0"/>
          </a:p>
        </p:txBody>
      </p:sp>
      <p:sp>
        <p:nvSpPr>
          <p:cNvPr id="8" name="リボン: 下に曲がる 7">
            <a:extLst>
              <a:ext uri="{FF2B5EF4-FFF2-40B4-BE49-F238E27FC236}">
                <a16:creationId xmlns:a16="http://schemas.microsoft.com/office/drawing/2014/main" id="{FC018839-6D50-4521-884A-E7788CA45BE5}"/>
              </a:ext>
            </a:extLst>
          </p:cNvPr>
          <p:cNvSpPr/>
          <p:nvPr/>
        </p:nvSpPr>
        <p:spPr>
          <a:xfrm>
            <a:off x="8048530" y="681037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6171A8-1353-4DBE-BA79-A036AFC8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64" y="1825624"/>
            <a:ext cx="549420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8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45750-0ED9-47A1-BAFB-287EC7D0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パーソナル（個人の知的生産活動）分野の情報システム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FA50EF-0F78-4ACD-BF94-9B020C12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この分野の概略</a:t>
            </a:r>
            <a:endParaRPr lang="en-US" altLang="ja-JP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spc="-50" dirty="0">
                <a:solidFill>
                  <a:srgbClr val="404040"/>
                </a:solidFill>
                <a:latin typeface="Droid Sans Fallback"/>
                <a:cs typeface="Droid Sans Fallback"/>
              </a:rPr>
              <a:t>日常業務の支援</a:t>
            </a:r>
            <a:endParaRPr lang="en-US" altLang="ja-JP" spc="-50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spc="-50" dirty="0">
                <a:solidFill>
                  <a:srgbClr val="404040"/>
                </a:solidFill>
                <a:latin typeface="Droid Sans Fallback"/>
                <a:cs typeface="Droid Sans Fallback"/>
              </a:rPr>
              <a:t>スケジュール管理システム</a:t>
            </a:r>
            <a:endParaRPr lang="en-US" altLang="ja-JP" spc="-50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ライブラリ管理システム（書籍・音楽・</a:t>
            </a:r>
            <a:r>
              <a:rPr lang="en-US" altLang="ja-JP" dirty="0">
                <a:solidFill>
                  <a:srgbClr val="404040"/>
                </a:solidFill>
                <a:latin typeface="Droid Sans Fallback"/>
                <a:cs typeface="Droid Sans Fallback"/>
              </a:rPr>
              <a:t>DISC</a:t>
            </a: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）</a:t>
            </a:r>
            <a:endParaRPr lang="en-US" altLang="ja-JP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 marR="1036955">
              <a:lnSpc>
                <a:spcPct val="120000"/>
              </a:lnSpc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読み書きの支援</a:t>
            </a:r>
            <a:endParaRPr lang="en-US" altLang="ja-JP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 marR="1036955">
              <a:lnSpc>
                <a:spcPct val="120000"/>
              </a:lnSpc>
            </a:pPr>
            <a:r>
              <a:rPr lang="en-US" altLang="ja-JP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Web</a:t>
            </a: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からの情報収集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0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読み書きの支援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未来の「本」や「執筆」のかたち</a:t>
            </a:r>
          </a:p>
        </p:txBody>
      </p:sp>
    </p:spTree>
    <p:extLst>
      <p:ext uri="{BB962C8B-B14F-4D97-AF65-F5344CB8AC3E}">
        <p14:creationId xmlns:p14="http://schemas.microsoft.com/office/powerpoint/2010/main" val="357409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99CF6-81A6-4357-A554-7FBAF84A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紙の本と電子書籍の得失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C38954-6F33-433E-AC52-B4C6EAD1D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紙の本（モノが担荷体）</a:t>
            </a: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最初に読むときには、紙の方が読みやすい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モノとしての愛着が湧くことも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古くなったり、散逸したりすることもある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保存のための空間確保は「戦争」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193637-55F7-4863-A0CC-1BB0F1BD6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電子書籍（エネルギーが担荷体）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ICT</a:t>
            </a:r>
            <a:r>
              <a:rPr kumimoji="1" lang="ja-JP" altLang="en-US" dirty="0"/>
              <a:t>の進歩とともに、読みやすさで紙の本をしのぐ勢い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初読後の保存用に向く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永遠の生命を保つ、散逸しない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保存空間は「ゼロ」</a:t>
            </a:r>
            <a:endParaRPr kumimoji="1" lang="en-US" altLang="ja-JP" dirty="0"/>
          </a:p>
          <a:p>
            <a:pPr lvl="1"/>
            <a:r>
              <a:rPr kumimoji="1" lang="ja-JP" altLang="en-US" dirty="0">
                <a:solidFill>
                  <a:srgbClr val="FF0000"/>
                </a:solidFill>
              </a:rPr>
              <a:t>内容の検索が可能</a:t>
            </a:r>
          </a:p>
        </p:txBody>
      </p:sp>
    </p:spTree>
    <p:extLst>
      <p:ext uri="{BB962C8B-B14F-4D97-AF65-F5344CB8AC3E}">
        <p14:creationId xmlns:p14="http://schemas.microsoft.com/office/powerpoint/2010/main" val="2953861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279C0-D3C5-414F-8807-ECB41B4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「読書補助」ツール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DB042-B9D3-47A6-A037-C6B5423A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257801" cy="503237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自炊本専用の</a:t>
            </a:r>
            <a:r>
              <a:rPr kumimoji="1" lang="en-US" altLang="ja-JP" dirty="0"/>
              <a:t>pdf</a:t>
            </a:r>
            <a:r>
              <a:rPr kumimoji="1" lang="ja-JP" altLang="en-US" dirty="0"/>
              <a:t>閲覧ツール</a:t>
            </a:r>
            <a:endParaRPr kumimoji="1" lang="en-US" altLang="ja-JP" dirty="0"/>
          </a:p>
          <a:p>
            <a:pPr lvl="1"/>
            <a:r>
              <a:rPr lang="en-US" altLang="ja-JP" dirty="0"/>
              <a:t>Adobe Acrobat</a:t>
            </a:r>
            <a:r>
              <a:rPr lang="ja-JP" altLang="en-US" dirty="0"/>
              <a:t>と連携し、機能追加</a:t>
            </a:r>
            <a:endParaRPr lang="en-US" altLang="ja-JP" dirty="0"/>
          </a:p>
          <a:p>
            <a:pPr lvl="1"/>
            <a:r>
              <a:rPr kumimoji="1" lang="ja-JP" altLang="en-US" dirty="0"/>
              <a:t>「読む速度」を設定して、自動でページめくり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楕円形のマークに視点を合わせることで、眼球の上下運動を抑止し、疲労</a:t>
            </a:r>
            <a:r>
              <a:rPr lang="ja-JP" altLang="en-US" dirty="0"/>
              <a:t>を軽減</a:t>
            </a:r>
            <a:endParaRPr lang="en-US" altLang="ja-JP" dirty="0"/>
          </a:p>
          <a:p>
            <a:pPr lvl="1"/>
            <a:r>
              <a:rPr lang="ja-JP" altLang="en-US" dirty="0"/>
              <a:t>速読練習用にも向く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電子付箋ツール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実付箋（左側）と同一デザイン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後からの検索に課題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実付箋の検索</a:t>
            </a:r>
            <a:endParaRPr kumimoji="1" lang="en-US" altLang="ja-JP" dirty="0"/>
          </a:p>
        </p:txBody>
      </p:sp>
      <p:sp>
        <p:nvSpPr>
          <p:cNvPr id="8" name="リボン: 下に曲がる 7">
            <a:extLst>
              <a:ext uri="{FF2B5EF4-FFF2-40B4-BE49-F238E27FC236}">
                <a16:creationId xmlns:a16="http://schemas.microsoft.com/office/drawing/2014/main" id="{FC018839-6D50-4521-884A-E7788CA45BE5}"/>
              </a:ext>
            </a:extLst>
          </p:cNvPr>
          <p:cNvSpPr/>
          <p:nvPr/>
        </p:nvSpPr>
        <p:spPr>
          <a:xfrm>
            <a:off x="6255944" y="681037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7D55EF-7508-45E5-AAA2-25CA29E89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7892"/>
            <a:ext cx="5988003" cy="53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0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FD428-1A71-40AD-871F-BBE15EC1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実付箋の検索（実験中）</a:t>
            </a:r>
          </a:p>
        </p:txBody>
      </p:sp>
      <p:sp>
        <p:nvSpPr>
          <p:cNvPr id="5" name="リボン: 下に曲がる 4">
            <a:extLst>
              <a:ext uri="{FF2B5EF4-FFF2-40B4-BE49-F238E27FC236}">
                <a16:creationId xmlns:a16="http://schemas.microsoft.com/office/drawing/2014/main" id="{42AF6DAD-9E92-407F-9566-2913D7DB1A1B}"/>
              </a:ext>
            </a:extLst>
          </p:cNvPr>
          <p:cNvSpPr/>
          <p:nvPr/>
        </p:nvSpPr>
        <p:spPr>
          <a:xfrm>
            <a:off x="7050062" y="787990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BE0CD3C-D378-43D9-BA85-A9010546C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44" y="1690688"/>
            <a:ext cx="2728974" cy="415455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B50BE1-D468-4B58-9E5B-6D4FDA3E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850" y="1690688"/>
            <a:ext cx="2728974" cy="415455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CFED32-1930-4D83-9C6B-A0F8AA1ADD85}"/>
              </a:ext>
            </a:extLst>
          </p:cNvPr>
          <p:cNvSpPr txBox="1"/>
          <p:nvPr/>
        </p:nvSpPr>
        <p:spPr>
          <a:xfrm>
            <a:off x="356176" y="1690688"/>
            <a:ext cx="58997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800"/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000000"/>
                </a:solidFill>
                <a:latin typeface="游ゴシック" panose="020B0400000000000000" pitchFamily="50" charset="-128"/>
              </a:rPr>
              <a:t>二種類の付箋がある</a:t>
            </a:r>
            <a:endParaRPr lang="en-US" altLang="ja-JP" sz="28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lvl="1">
              <a:buSzPts val="28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電子付箋：</a:t>
            </a:r>
            <a:r>
              <a:rPr lang="en-US" altLang="ja-JP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Acrobat</a:t>
            </a: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のカスタムスタンプを利用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lvl="1">
              <a:buSzPts val="28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実付箋：自炊（スキャン）前に貼っていた付箋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>
              <a:buSzPts val="2400"/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000000"/>
                </a:solidFill>
                <a:latin typeface="游ゴシック" panose="020B0400000000000000" pitchFamily="50" charset="-128"/>
              </a:rPr>
              <a:t>実付箋は検索できない</a:t>
            </a:r>
            <a:endParaRPr lang="en-US" altLang="ja-JP" sz="28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lvl="1">
              <a:buSzPts val="24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画像認識技術を応用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lvl="1">
              <a:buSzPts val="24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ページ画像中の付箋の領域を、色や形・面積から推定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lvl="1">
              <a:buSzPts val="24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ほぼ実用に耐えるか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775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FD428-1A71-40AD-871F-BBE15EC1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作家キーボード</a:t>
            </a:r>
          </a:p>
        </p:txBody>
      </p:sp>
      <p:sp>
        <p:nvSpPr>
          <p:cNvPr id="5" name="リボン: 下に曲がる 4">
            <a:extLst>
              <a:ext uri="{FF2B5EF4-FFF2-40B4-BE49-F238E27FC236}">
                <a16:creationId xmlns:a16="http://schemas.microsoft.com/office/drawing/2014/main" id="{42AF6DAD-9E92-407F-9566-2913D7DB1A1B}"/>
              </a:ext>
            </a:extLst>
          </p:cNvPr>
          <p:cNvSpPr/>
          <p:nvPr/>
        </p:nvSpPr>
        <p:spPr>
          <a:xfrm>
            <a:off x="7050062" y="787990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CFED32-1930-4D83-9C6B-A0F8AA1ADD85}"/>
              </a:ext>
            </a:extLst>
          </p:cNvPr>
          <p:cNvSpPr txBox="1"/>
          <p:nvPr/>
        </p:nvSpPr>
        <p:spPr>
          <a:xfrm>
            <a:off x="356176" y="1690688"/>
            <a:ext cx="5620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800"/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000000"/>
                </a:solidFill>
                <a:latin typeface="游ゴシック" panose="020B0400000000000000" pitchFamily="50" charset="-128"/>
              </a:rPr>
              <a:t>タッチパネル入力を利用した</a:t>
            </a:r>
            <a:r>
              <a:rPr lang="ja-JP" altLang="en-US" sz="2800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最強の省入力キーボード</a:t>
            </a:r>
            <a:endParaRPr lang="en-US" altLang="ja-JP" sz="2800" b="1" dirty="0">
              <a:solidFill>
                <a:srgbClr val="FF0000"/>
              </a:solidFill>
              <a:latin typeface="游ゴシック" panose="020B0400000000000000" pitchFamily="50" charset="-128"/>
            </a:endParaRPr>
          </a:p>
          <a:p>
            <a:pPr lvl="1">
              <a:buSzPts val="28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キー面の定義は</a:t>
            </a:r>
            <a:r>
              <a:rPr lang="en-US" altLang="ja-JP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Excel</a:t>
            </a: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ワークシート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lvl="1">
              <a:buSzPts val="2800"/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1</a:t>
            </a: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つのキーから</a:t>
            </a:r>
            <a:r>
              <a:rPr lang="en-US" altLang="ja-JP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12</a:t>
            </a: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個までのフリック動作が可能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lvl="1">
              <a:buSzPts val="28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タブインタフェースで、何種類ものキーボードを重ねて置くことができる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>
              <a:buSzPts val="2800"/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</a:rPr>
              <a:t>小説執筆や講義資料作成などに便利</a:t>
            </a:r>
            <a:endParaRPr lang="en-US" altLang="ja-JP" sz="240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</p:txBody>
      </p:sp>
      <p:pic>
        <p:nvPicPr>
          <p:cNvPr id="8" name="図 7" descr="戸棚 が含まれている画像&#10;&#10;自動的に生成された説明">
            <a:extLst>
              <a:ext uri="{FF2B5EF4-FFF2-40B4-BE49-F238E27FC236}">
                <a16:creationId xmlns:a16="http://schemas.microsoft.com/office/drawing/2014/main" id="{1428A98E-02FF-4368-845D-39E186889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1" y="1690688"/>
            <a:ext cx="60701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1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F89EA-D68E-4923-BDEC-D48782C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ディスカッション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B38EC-8201-4693-B6A8-B2A07D81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みなさんは、どのような活動（勉強・仕事・趣味）に、積極的に</a:t>
            </a:r>
            <a:r>
              <a:rPr lang="en-US" altLang="ja-JP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ICT</a:t>
            </a: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を使いたいですか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具体的に対象分野をあげてください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どんなことができそうか、できたらいいかを考えてください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927100" lvl="2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例：栄養管理、</a:t>
            </a:r>
            <a:r>
              <a:rPr lang="en-US" altLang="ja-JP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1</a:t>
            </a: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日の生活リズム（睡眠など）の管理、趣味で絵を描く</a:t>
            </a:r>
            <a:r>
              <a:rPr lang="en-US" altLang="ja-JP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……</a:t>
            </a:r>
            <a:endParaRPr lang="ja-JP" altLang="en-US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技術としての実現性は問いません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927100" lvl="2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着想できることは、いつか必ず実現できます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122048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この分野の概略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ICT</a:t>
            </a:r>
            <a:r>
              <a:rPr kumimoji="1" lang="ja-JP" altLang="en-US" dirty="0"/>
              <a:t>や</a:t>
            </a:r>
            <a:r>
              <a:rPr kumimoji="1" lang="en-US" altLang="ja-JP" dirty="0"/>
              <a:t>AI</a:t>
            </a:r>
            <a:r>
              <a:rPr kumimoji="1" lang="ja-JP" altLang="en-US" dirty="0"/>
              <a:t>を「味方」につけよう</a:t>
            </a:r>
          </a:p>
        </p:txBody>
      </p:sp>
    </p:spTree>
    <p:extLst>
      <p:ext uri="{BB962C8B-B14F-4D97-AF65-F5344CB8AC3E}">
        <p14:creationId xmlns:p14="http://schemas.microsoft.com/office/powerpoint/2010/main" val="218562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92F3A-4712-4B7D-9818-7B4FD4A7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知的生産活動とは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223A6D-CAC7-471F-A730-7A2C2C20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8077" cy="4351338"/>
          </a:xfrm>
        </p:spPr>
        <p:txBody>
          <a:bodyPr>
            <a:normAutofit/>
          </a:bodyPr>
          <a:lstStyle/>
          <a:p>
            <a:r>
              <a:rPr lang="ja-JP" altLang="en-US" dirty="0"/>
              <a:t>勉強や仕事など「アウトプットを伴う知的活動」</a:t>
            </a:r>
            <a:endParaRPr lang="en-US" altLang="ja-JP" dirty="0"/>
          </a:p>
          <a:p>
            <a:r>
              <a:rPr lang="ja-JP" altLang="en-US" dirty="0"/>
              <a:t>そもそも</a:t>
            </a:r>
            <a:r>
              <a:rPr lang="en-US" altLang="ja-JP" dirty="0"/>
              <a:t>PC</a:t>
            </a:r>
            <a:r>
              <a:rPr lang="ja-JP" altLang="en-US" dirty="0"/>
              <a:t>は知的生産ツールとして発明された</a:t>
            </a:r>
            <a:endParaRPr lang="en-US" altLang="ja-JP" dirty="0"/>
          </a:p>
          <a:p>
            <a:r>
              <a:rPr lang="en-US" altLang="ja-JP" dirty="0"/>
              <a:t>4</a:t>
            </a:r>
            <a:r>
              <a:rPr lang="ja-JP" altLang="en-US" dirty="0" err="1"/>
              <a:t>つの</a:t>
            </a:r>
            <a:r>
              <a:rPr lang="ja-JP" altLang="en-US" dirty="0"/>
              <a:t>フェーズ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各自の関心領域における</a:t>
            </a:r>
            <a:r>
              <a:rPr lang="en-US" altLang="ja-JP" dirty="0">
                <a:solidFill>
                  <a:srgbClr val="FF0000"/>
                </a:solidFill>
              </a:rPr>
              <a:t>ICT</a:t>
            </a:r>
            <a:r>
              <a:rPr lang="ja-JP" altLang="en-US" dirty="0">
                <a:solidFill>
                  <a:srgbClr val="FF0000"/>
                </a:solidFill>
              </a:rPr>
              <a:t>要素技術の利用</a:t>
            </a:r>
            <a:r>
              <a:rPr lang="ja-JP" altLang="en-US" dirty="0"/>
              <a:t>は、フェーズごとに計画するべき</a:t>
            </a: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E9F061-61B6-4AC5-BE7C-506A2171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03" y="1825625"/>
            <a:ext cx="6959097" cy="40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9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3C72B-7094-4725-9FB4-D4199839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「パーソナル情報システム」の構築には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79D3AC-957E-4A85-8DA2-84A09F49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数十年間におよぶ「</a:t>
            </a:r>
            <a:r>
              <a:rPr lang="en-US" altLang="ja-JP" dirty="0"/>
              <a:t>ICT</a:t>
            </a:r>
            <a:r>
              <a:rPr lang="ja-JP" altLang="en-US" dirty="0"/>
              <a:t>利用計画」が必要</a:t>
            </a:r>
            <a:endParaRPr lang="en-US" altLang="ja-JP" dirty="0"/>
          </a:p>
          <a:p>
            <a:r>
              <a:rPr kumimoji="1" lang="ja-JP" altLang="en-US" dirty="0"/>
              <a:t>自分が目指す</a:t>
            </a:r>
            <a:r>
              <a:rPr kumimoji="1" lang="ja-JP" altLang="en-US" dirty="0">
                <a:solidFill>
                  <a:srgbClr val="FF0000"/>
                </a:solidFill>
              </a:rPr>
              <a:t>ライフスタイル</a:t>
            </a:r>
            <a:r>
              <a:rPr kumimoji="1" lang="ja-JP" altLang="en-US" dirty="0"/>
              <a:t>をアンテナにして</a:t>
            </a:r>
            <a:r>
              <a:rPr kumimoji="1" lang="en-US" altLang="ja-JP" dirty="0"/>
              <a:t>……</a:t>
            </a:r>
          </a:p>
          <a:p>
            <a:pPr lvl="1"/>
            <a:r>
              <a:rPr kumimoji="1" lang="ja-JP" altLang="en-US" dirty="0"/>
              <a:t>市販のアプリ・ハードウェアを取捨選択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フリーソフトも積極利用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必要に応じて自作する（アプリ・ハード）</a:t>
            </a:r>
            <a:endParaRPr kumimoji="1" lang="en-US" altLang="ja-JP" dirty="0"/>
          </a:p>
          <a:p>
            <a:r>
              <a:rPr kumimoji="1" lang="ja-JP" altLang="en-US" dirty="0"/>
              <a:t>その時々で利用できる要素技術を臨機応変に組合せ、自分でシステムを構築する</a:t>
            </a:r>
            <a:endParaRPr kumimoji="1" lang="en-US" altLang="ja-JP" dirty="0"/>
          </a:p>
          <a:p>
            <a:r>
              <a:rPr kumimoji="1" lang="ja-JP" altLang="en-US" dirty="0"/>
              <a:t>以下は山之口洋の自作ツール群を紹介している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285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164" y="1122363"/>
            <a:ext cx="9765672" cy="2387600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spc="-50" dirty="0">
                <a:solidFill>
                  <a:srgbClr val="404040"/>
                </a:solidFill>
                <a:latin typeface="Droid Sans Fallback"/>
                <a:cs typeface="Droid Sans Fallback"/>
              </a:rPr>
              <a:t>日常業務の支援</a:t>
            </a:r>
            <a:endParaRPr lang="en-US" altLang="ja-JP" spc="-50" dirty="0">
              <a:solidFill>
                <a:srgbClr val="404040"/>
              </a:solidFill>
              <a:latin typeface="Droid Sans Fallback"/>
              <a:cs typeface="Droid Sans Fallback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自作ツールでルーチンワークを快適に！</a:t>
            </a:r>
          </a:p>
        </p:txBody>
      </p:sp>
    </p:spTree>
    <p:extLst>
      <p:ext uri="{BB962C8B-B14F-4D97-AF65-F5344CB8AC3E}">
        <p14:creationId xmlns:p14="http://schemas.microsoft.com/office/powerpoint/2010/main" val="30703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78CF52-48F5-4095-9348-3548CEAA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マイランチャー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848D9-8CFE-46CA-8896-A4C166B34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5035" cy="4351338"/>
          </a:xfrm>
        </p:spPr>
        <p:txBody>
          <a:bodyPr/>
          <a:lstStyle/>
          <a:p>
            <a:r>
              <a:rPr kumimoji="1" lang="ja-JP" altLang="en-US" dirty="0"/>
              <a:t>よく使うアプリや文書を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クリック起動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タブインターフェースで、起動ボタン群を生活場面別に管理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ルーチンワークを省力化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日々のコンピューティングライフの中核になる</a:t>
            </a:r>
            <a:endParaRPr kumimoji="1" lang="en-US" altLang="ja-JP" dirty="0"/>
          </a:p>
          <a:p>
            <a:r>
              <a:rPr kumimoji="1" lang="ja-JP" altLang="en-US" dirty="0"/>
              <a:t>大学の講義にも利用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きょうの出席パスワードなど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02588BF-D5F6-4DDF-AA8F-C627FEE7E8AC}"/>
              </a:ext>
            </a:extLst>
          </p:cNvPr>
          <p:cNvGrpSpPr/>
          <p:nvPr/>
        </p:nvGrpSpPr>
        <p:grpSpPr>
          <a:xfrm>
            <a:off x="6096000" y="1825625"/>
            <a:ext cx="5826369" cy="4351338"/>
            <a:chOff x="5878255" y="1956075"/>
            <a:chExt cx="6074700" cy="45368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06B68AC-9333-4DD7-ABCD-FB1034F1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5605" y="1956075"/>
              <a:ext cx="3037349" cy="226840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F7EF14D-1D3B-44C8-BC53-5C6111818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8255" y="1956075"/>
              <a:ext cx="3037349" cy="22684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A523172-348C-4436-805E-68584826C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8255" y="4224475"/>
              <a:ext cx="3037349" cy="22684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336CC71-CA6F-4163-BE2E-1890C84E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5606" y="4224475"/>
              <a:ext cx="3037349" cy="2268400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89602877-93B3-4D1E-BE1A-D7403086A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982" y="5444503"/>
            <a:ext cx="2884253" cy="1048372"/>
          </a:xfrm>
          <a:prstGeom prst="rect">
            <a:avLst/>
          </a:prstGeom>
        </p:spPr>
      </p:pic>
      <p:sp>
        <p:nvSpPr>
          <p:cNvPr id="10" name="リボン: 下に曲がる 9">
            <a:extLst>
              <a:ext uri="{FF2B5EF4-FFF2-40B4-BE49-F238E27FC236}">
                <a16:creationId xmlns:a16="http://schemas.microsoft.com/office/drawing/2014/main" id="{8F86607F-6FC6-44FE-A9D8-397BC2B0B2DA}"/>
              </a:ext>
            </a:extLst>
          </p:cNvPr>
          <p:cNvSpPr/>
          <p:nvPr/>
        </p:nvSpPr>
        <p:spPr>
          <a:xfrm>
            <a:off x="6096000" y="787989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</p:spTree>
    <p:extLst>
      <p:ext uri="{BB962C8B-B14F-4D97-AF65-F5344CB8AC3E}">
        <p14:creationId xmlns:p14="http://schemas.microsoft.com/office/powerpoint/2010/main" val="68444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164" y="1122363"/>
            <a:ext cx="9765672" cy="2387600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spc="-50" dirty="0">
                <a:solidFill>
                  <a:srgbClr val="404040"/>
                </a:solidFill>
                <a:latin typeface="Droid Sans Fallback"/>
                <a:cs typeface="Droid Sans Fallback"/>
              </a:rPr>
              <a:t>スケジュール管理システム</a:t>
            </a:r>
            <a:endParaRPr lang="en-US" altLang="ja-JP" spc="-50" dirty="0">
              <a:solidFill>
                <a:srgbClr val="404040"/>
              </a:solidFill>
              <a:latin typeface="Droid Sans Fallback"/>
              <a:cs typeface="Droid Sans Fallback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時間軸＋位置ですべての情報を整理する</a:t>
            </a:r>
          </a:p>
        </p:txBody>
      </p:sp>
    </p:spTree>
    <p:extLst>
      <p:ext uri="{BB962C8B-B14F-4D97-AF65-F5344CB8AC3E}">
        <p14:creationId xmlns:p14="http://schemas.microsoft.com/office/powerpoint/2010/main" val="371316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3C72B-7094-4725-9FB4-D4199839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個人情報整理は「時間軸」で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79D3AC-957E-4A85-8DA2-84A09F49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自分に関するものだけなら</a:t>
            </a:r>
            <a:r>
              <a:rPr kumimoji="1" lang="en-US" altLang="ja-JP" dirty="0"/>
              <a:t>……</a:t>
            </a:r>
          </a:p>
          <a:p>
            <a:pPr lvl="1"/>
            <a:r>
              <a:rPr kumimoji="1" lang="ja-JP" altLang="en-US" dirty="0"/>
              <a:t>すべての情報・成果物・活動予定などを時間順に並べて、</a:t>
            </a:r>
            <a:r>
              <a:rPr kumimoji="1" lang="en-US" altLang="ja-JP" dirty="0"/>
              <a:t>1</a:t>
            </a:r>
            <a:r>
              <a:rPr kumimoji="1" lang="ja-JP" altLang="en-US" dirty="0"/>
              <a:t>次元で整理できるはず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人生は「不定長の時間」に過ぎない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自作アプリで管理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アラーム時計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万年スケジュール帳</a:t>
            </a:r>
            <a:endParaRPr kumimoji="1" lang="en-US" altLang="ja-JP" dirty="0"/>
          </a:p>
        </p:txBody>
      </p:sp>
      <p:sp>
        <p:nvSpPr>
          <p:cNvPr id="5" name="リボン: 下に曲がる 4">
            <a:extLst>
              <a:ext uri="{FF2B5EF4-FFF2-40B4-BE49-F238E27FC236}">
                <a16:creationId xmlns:a16="http://schemas.microsoft.com/office/drawing/2014/main" id="{32940812-A835-46E4-8AFC-5167AAEF1F7A}"/>
              </a:ext>
            </a:extLst>
          </p:cNvPr>
          <p:cNvSpPr/>
          <p:nvPr/>
        </p:nvSpPr>
        <p:spPr>
          <a:xfrm>
            <a:off x="5260063" y="4110273"/>
            <a:ext cx="1140737" cy="479834"/>
          </a:xfrm>
          <a:prstGeom prst="ribbon">
            <a:avLst>
              <a:gd name="adj1" fmla="val 16667"/>
              <a:gd name="adj2" fmla="val 6369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デモ</a:t>
            </a:r>
          </a:p>
        </p:txBody>
      </p:sp>
      <p:pic>
        <p:nvPicPr>
          <p:cNvPr id="7" name="図 6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60538C1C-D4B9-4F7B-A8E1-105213EB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47" y="1314663"/>
            <a:ext cx="3923053" cy="51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2785</TotalTime>
  <Words>1376</Words>
  <Application>Microsoft Office PowerPoint</Application>
  <PresentationFormat>ワイド画面</PresentationFormat>
  <Paragraphs>163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25</vt:i4>
      </vt:variant>
    </vt:vector>
  </HeadingPairs>
  <TitlesOfParts>
    <vt:vector size="36" baseType="lpstr">
      <vt:lpstr>Droid Sans Fallback</vt:lpstr>
      <vt:lpstr>游ゴシック</vt:lpstr>
      <vt:lpstr>游ゴシック Light</vt:lpstr>
      <vt:lpstr>Arial</vt:lpstr>
      <vt:lpstr>Calibri</vt:lpstr>
      <vt:lpstr>Calibri Light</vt:lpstr>
      <vt:lpstr>Trebuchet MS</vt:lpstr>
      <vt:lpstr>Wingdings 3</vt:lpstr>
      <vt:lpstr>Office テーマ</vt:lpstr>
      <vt:lpstr>ファセット</vt:lpstr>
      <vt:lpstr>レトロスペクト</vt:lpstr>
      <vt:lpstr>情報システム論 パーソナル（個人の知的生産活動）分野の情報システム</vt:lpstr>
      <vt:lpstr>パーソナル（個人の知的生産活動）分野の情報システム</vt:lpstr>
      <vt:lpstr>この分野の概略</vt:lpstr>
      <vt:lpstr>知的生産活動とは</vt:lpstr>
      <vt:lpstr>「パーソナル情報システム」の構築には</vt:lpstr>
      <vt:lpstr>日常業務の支援</vt:lpstr>
      <vt:lpstr>マイランチャー</vt:lpstr>
      <vt:lpstr>スケジュール管理システム</vt:lpstr>
      <vt:lpstr>個人情報整理は「時間軸」で</vt:lpstr>
      <vt:lpstr>将来は「タイムライン」による管理が可能になる</vt:lpstr>
      <vt:lpstr>ライブラリ管理システム（書籍・音楽・DISC）</vt:lpstr>
      <vt:lpstr>「整理・保存」フェーズのシステム</vt:lpstr>
      <vt:lpstr>テキスト掲示板ツール</vt:lpstr>
      <vt:lpstr>「音楽ライブラリ」ページ</vt:lpstr>
      <vt:lpstr>「書籍ライブラリ」ページ</vt:lpstr>
      <vt:lpstr>「書誌情報取得」ツール</vt:lpstr>
      <vt:lpstr>Webからの情報収集</vt:lpstr>
      <vt:lpstr>ソフトウェア・ロボットとは</vt:lpstr>
      <vt:lpstr>「対訳社説作成」システム</vt:lpstr>
      <vt:lpstr>読み書きの支援</vt:lpstr>
      <vt:lpstr>紙の本と電子書籍の得失</vt:lpstr>
      <vt:lpstr>「読書補助」ツール</vt:lpstr>
      <vt:lpstr>実付箋の検索（実験中）</vt:lpstr>
      <vt:lpstr>作家キーボード</vt:lpstr>
      <vt:lpstr>ディスカッション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情報システム論 教育分野の情報システム</dc:title>
  <dc:creator>山之口 洋</dc:creator>
  <cp:lastModifiedBy>洋 山之口</cp:lastModifiedBy>
  <cp:revision>141</cp:revision>
  <dcterms:created xsi:type="dcterms:W3CDTF">2018-04-14T06:33:55Z</dcterms:created>
  <dcterms:modified xsi:type="dcterms:W3CDTF">2020-06-27T05:47:34Z</dcterms:modified>
</cp:coreProperties>
</file>