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079" r:id="rId3"/>
  </p:sldMasterIdLst>
  <p:notesMasterIdLst>
    <p:notesMasterId r:id="rId24"/>
  </p:notesMasterIdLst>
  <p:sldIdLst>
    <p:sldId id="427" r:id="rId4"/>
    <p:sldId id="365" r:id="rId5"/>
    <p:sldId id="430" r:id="rId6"/>
    <p:sldId id="367" r:id="rId7"/>
    <p:sldId id="431" r:id="rId8"/>
    <p:sldId id="432" r:id="rId9"/>
    <p:sldId id="433" r:id="rId10"/>
    <p:sldId id="434" r:id="rId11"/>
    <p:sldId id="428" r:id="rId12"/>
    <p:sldId id="435" r:id="rId13"/>
    <p:sldId id="436" r:id="rId14"/>
    <p:sldId id="437" r:id="rId15"/>
    <p:sldId id="438" r:id="rId16"/>
    <p:sldId id="429" r:id="rId17"/>
    <p:sldId id="440" r:id="rId18"/>
    <p:sldId id="441" r:id="rId19"/>
    <p:sldId id="442" r:id="rId20"/>
    <p:sldId id="443" r:id="rId21"/>
    <p:sldId id="426" r:id="rId22"/>
    <p:sldId id="439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C0"/>
    <a:srgbClr val="FF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477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2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7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4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87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36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67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8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1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25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1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46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90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638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8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38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99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61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42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0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332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581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75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550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019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206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400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73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184130" cy="2387600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lang="ja-JP" altLang="en-US" dirty="0"/>
              <a:t>エネルギー分野の</a:t>
            </a:r>
            <a:br>
              <a:rPr lang="en-US" altLang="ja-JP" dirty="0"/>
            </a:br>
            <a:r>
              <a:rPr lang="ja-JP" altLang="en-US" dirty="0"/>
              <a:t>情報システム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賢く使えば地球も「長持ち」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22916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EMS(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nergy </a:t>
            </a:r>
            <a:r>
              <a:rPr lang="en-US" altLang="ja-JP" dirty="0">
                <a:solidFill>
                  <a:schemeClr val="accent1"/>
                </a:solidFill>
              </a:rPr>
              <a:t>M</a:t>
            </a:r>
            <a:r>
              <a:rPr lang="en-US" altLang="ja-JP" dirty="0"/>
              <a:t>anagement </a:t>
            </a:r>
            <a:r>
              <a:rPr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/>
              <a:t>ystem)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需要側（家庭、企業、ビル、地域）が、その範囲内（宅内、地域）でエネルギーを</a:t>
            </a:r>
            <a:r>
              <a:rPr lang="ja-JP" altLang="en-US" dirty="0">
                <a:solidFill>
                  <a:srgbClr val="C00000"/>
                </a:solidFill>
              </a:rPr>
              <a:t>「賢く使う」</a:t>
            </a:r>
            <a:r>
              <a:rPr lang="ja-JP" altLang="en-US" dirty="0"/>
              <a:t>制御システム</a:t>
            </a:r>
            <a:endParaRPr lang="en-US" altLang="ja-JP" dirty="0"/>
          </a:p>
          <a:p>
            <a:pPr lvl="1"/>
            <a:r>
              <a:rPr lang="ja-JP" altLang="en-US" dirty="0"/>
              <a:t>「賢く届ける」スマートグリッドとの連携も可能</a:t>
            </a:r>
            <a:endParaRPr lang="en-US" altLang="ja-JP" dirty="0"/>
          </a:p>
          <a:p>
            <a:r>
              <a:rPr lang="ja-JP" altLang="en-US" dirty="0"/>
              <a:t>電力使用の</a:t>
            </a:r>
            <a:r>
              <a:rPr lang="ja-JP" altLang="en-US" dirty="0">
                <a:solidFill>
                  <a:srgbClr val="C00000"/>
                </a:solidFill>
              </a:rPr>
              <a:t>「見える化」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現状把握なくして制御なし</a:t>
            </a:r>
            <a:endParaRPr lang="en-US" altLang="ja-JP" dirty="0"/>
          </a:p>
          <a:p>
            <a:r>
              <a:rPr lang="ja-JP" altLang="en-US" dirty="0"/>
              <a:t>電力だけでなく、熱源（ガス、石油）もセットで考える必要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accent1"/>
                </a:solidFill>
              </a:rPr>
              <a:t>電力と熱源が同時に必要</a:t>
            </a:r>
            <a:r>
              <a:rPr lang="ja-JP" altLang="en-US" dirty="0"/>
              <a:t>なことが多い</a:t>
            </a:r>
            <a:endParaRPr lang="en-US" altLang="ja-JP" dirty="0"/>
          </a:p>
          <a:p>
            <a:pPr lvl="1"/>
            <a:r>
              <a:rPr lang="ja-JP" altLang="en-US" dirty="0"/>
              <a:t>エネファーム（ガス→発電）</a:t>
            </a:r>
            <a:endParaRPr lang="en-US" altLang="ja-JP" dirty="0"/>
          </a:p>
          <a:p>
            <a:pPr lvl="1"/>
            <a:r>
              <a:rPr lang="ja-JP" altLang="en-US" dirty="0"/>
              <a:t>エコキュート（夜間電力→温水）</a:t>
            </a:r>
            <a:endParaRPr lang="en-US" altLang="ja-JP" dirty="0"/>
          </a:p>
          <a:p>
            <a:r>
              <a:rPr lang="ja-JP" altLang="en-US" dirty="0"/>
              <a:t>蓄電設備による</a:t>
            </a:r>
            <a:r>
              <a:rPr lang="ja-JP" altLang="en-US" dirty="0">
                <a:solidFill>
                  <a:srgbClr val="C00000"/>
                </a:solidFill>
              </a:rPr>
              <a:t>需要のタイムシフト</a:t>
            </a:r>
            <a:r>
              <a:rPr lang="ja-JP" altLang="en-US" dirty="0"/>
              <a:t>も有効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268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EMS(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nergy </a:t>
            </a:r>
            <a:r>
              <a:rPr lang="en-US" altLang="ja-JP" dirty="0">
                <a:solidFill>
                  <a:schemeClr val="accent1"/>
                </a:solidFill>
              </a:rPr>
              <a:t>M</a:t>
            </a:r>
            <a:r>
              <a:rPr lang="en-US" altLang="ja-JP" dirty="0"/>
              <a:t>anagement </a:t>
            </a:r>
            <a:r>
              <a:rPr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/>
              <a:t>ystem)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需要家の種類毎に</a:t>
            </a:r>
            <a:endParaRPr lang="en-US" altLang="ja-JP" dirty="0"/>
          </a:p>
          <a:p>
            <a:pPr lvl="1"/>
            <a:r>
              <a:rPr lang="en-US" altLang="ja-JP" dirty="0"/>
              <a:t>HEMS</a:t>
            </a:r>
            <a:r>
              <a:rPr lang="ja-JP" altLang="en-US" dirty="0"/>
              <a:t> 家庭</a:t>
            </a:r>
            <a:endParaRPr lang="en-US" altLang="ja-JP" dirty="0"/>
          </a:p>
          <a:p>
            <a:pPr lvl="1"/>
            <a:r>
              <a:rPr lang="en-US" altLang="ja-JP" dirty="0"/>
              <a:t>MEMS</a:t>
            </a:r>
            <a:r>
              <a:rPr lang="ja-JP" altLang="en-US" dirty="0"/>
              <a:t> マンション</a:t>
            </a:r>
            <a:endParaRPr lang="en-US" altLang="ja-JP" dirty="0"/>
          </a:p>
          <a:p>
            <a:pPr lvl="1"/>
            <a:r>
              <a:rPr lang="en-US" altLang="ja-JP" dirty="0"/>
              <a:t>BEMS </a:t>
            </a:r>
            <a:r>
              <a:rPr lang="ja-JP" altLang="en-US" dirty="0"/>
              <a:t>ビル</a:t>
            </a:r>
            <a:endParaRPr lang="en-US" altLang="ja-JP" dirty="0"/>
          </a:p>
          <a:p>
            <a:pPr lvl="1"/>
            <a:r>
              <a:rPr lang="en-US" altLang="ja-JP" dirty="0"/>
              <a:t>FEMS </a:t>
            </a:r>
            <a:r>
              <a:rPr lang="ja-JP" altLang="en-US" dirty="0"/>
              <a:t>工場</a:t>
            </a:r>
            <a:endParaRPr lang="en-US" altLang="ja-JP" dirty="0"/>
          </a:p>
          <a:p>
            <a:r>
              <a:rPr lang="en-US" altLang="ja-JP" dirty="0"/>
              <a:t>CEMS </a:t>
            </a:r>
            <a:r>
              <a:rPr lang="ja-JP" altLang="en-US" dirty="0"/>
              <a:t>地域</a:t>
            </a:r>
            <a:endParaRPr lang="en-US" altLang="ja-JP" dirty="0"/>
          </a:p>
          <a:p>
            <a:pPr lvl="1"/>
            <a:r>
              <a:rPr lang="ja-JP" altLang="en-US" dirty="0"/>
              <a:t>上記各システムの</a:t>
            </a:r>
            <a:r>
              <a:rPr lang="ja-JP" altLang="en-US" dirty="0">
                <a:solidFill>
                  <a:srgbClr val="C00000"/>
                </a:solidFill>
              </a:rPr>
              <a:t>上位システム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>
                <a:solidFill>
                  <a:schemeClr val="accent1"/>
                </a:solidFill>
              </a:rPr>
              <a:t>「小さなスマートグリッド」</a:t>
            </a:r>
            <a:r>
              <a:rPr lang="ja-JP" altLang="en-US" dirty="0"/>
              <a:t>でもある</a:t>
            </a:r>
            <a:endParaRPr lang="en-US" altLang="ja-JP" dirty="0"/>
          </a:p>
          <a:p>
            <a:pPr lvl="1"/>
            <a:r>
              <a:rPr lang="ja-JP" altLang="en-US" dirty="0"/>
              <a:t>電力の</a:t>
            </a:r>
            <a:r>
              <a:rPr lang="ja-JP" altLang="en-US" dirty="0">
                <a:solidFill>
                  <a:schemeClr val="accent1"/>
                </a:solidFill>
              </a:rPr>
              <a:t>「地産地消」</a:t>
            </a:r>
            <a:r>
              <a:rPr lang="ja-JP" altLang="en-US" dirty="0"/>
              <a:t>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82F3EC-4CCC-4C98-832B-C48F221C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891315"/>
            <a:ext cx="5257801" cy="36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HEMS(</a:t>
            </a:r>
            <a:r>
              <a:rPr lang="en-US" altLang="ja-JP" dirty="0">
                <a:solidFill>
                  <a:schemeClr val="accent1"/>
                </a:solidFill>
              </a:rPr>
              <a:t>H</a:t>
            </a:r>
            <a:r>
              <a:rPr lang="en-US" altLang="ja-JP" dirty="0"/>
              <a:t>ome 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nergy </a:t>
            </a:r>
            <a:r>
              <a:rPr lang="en-US" altLang="ja-JP" dirty="0">
                <a:solidFill>
                  <a:schemeClr val="accent1"/>
                </a:solidFill>
              </a:rPr>
              <a:t>M</a:t>
            </a:r>
            <a:r>
              <a:rPr lang="en-US" altLang="ja-JP" dirty="0"/>
              <a:t>anagement </a:t>
            </a:r>
            <a:r>
              <a:rPr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/>
              <a:t>ystem)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従来の家庭は「使う」のみ</a:t>
            </a:r>
            <a:endParaRPr lang="en-US" altLang="ja-JP" dirty="0"/>
          </a:p>
          <a:p>
            <a:pPr lvl="1"/>
            <a:r>
              <a:rPr lang="ja-JP" altLang="en-US" dirty="0"/>
              <a:t>節電しかできない</a:t>
            </a:r>
            <a:endParaRPr lang="en-US" altLang="ja-JP" dirty="0"/>
          </a:p>
          <a:p>
            <a:r>
              <a:rPr lang="en-US" altLang="ja-JP" dirty="0"/>
              <a:t>3</a:t>
            </a:r>
            <a:r>
              <a:rPr lang="ja-JP" altLang="en-US" dirty="0" err="1"/>
              <a:t>つの</a:t>
            </a:r>
            <a:r>
              <a:rPr lang="ja-JP" altLang="en-US" dirty="0"/>
              <a:t>活動の最適な組合せ</a:t>
            </a:r>
            <a:endParaRPr lang="en-US" altLang="ja-JP" dirty="0"/>
          </a:p>
          <a:p>
            <a:pPr lvl="1"/>
            <a:r>
              <a:rPr lang="ja-JP" altLang="en-US" dirty="0"/>
              <a:t>（賢く）使う</a:t>
            </a:r>
            <a:endParaRPr lang="en-US" altLang="ja-JP" dirty="0"/>
          </a:p>
          <a:p>
            <a:pPr lvl="1"/>
            <a:r>
              <a:rPr lang="ja-JP" altLang="en-US" dirty="0"/>
              <a:t>ためる</a:t>
            </a:r>
            <a:endParaRPr lang="en-US" altLang="ja-JP" dirty="0"/>
          </a:p>
          <a:p>
            <a:pPr lvl="1"/>
            <a:r>
              <a:rPr lang="ja-JP" altLang="en-US" dirty="0"/>
              <a:t>つくる</a:t>
            </a:r>
            <a:endParaRPr lang="en-US" altLang="ja-JP" dirty="0"/>
          </a:p>
          <a:p>
            <a:r>
              <a:rPr lang="ja-JP" altLang="en-US" dirty="0"/>
              <a:t>人がどこにいるかを感知</a:t>
            </a:r>
            <a:endParaRPr lang="en-US" altLang="ja-JP" dirty="0"/>
          </a:p>
          <a:p>
            <a:r>
              <a:rPr lang="ja-JP" altLang="en-US" dirty="0"/>
              <a:t>家族の生活パターンを知る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による学習が有効</a:t>
            </a:r>
            <a:endParaRPr lang="en-US" altLang="ja-JP" dirty="0"/>
          </a:p>
          <a:p>
            <a:r>
              <a:rPr lang="ja-JP" altLang="en-US" dirty="0"/>
              <a:t>外出先からの制御も有効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9731F1-A7FC-47FB-A658-9BDB0DEC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4065"/>
            <a:ext cx="5257800" cy="33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HEMS(</a:t>
            </a:r>
            <a:r>
              <a:rPr lang="en-US" altLang="ja-JP" dirty="0">
                <a:solidFill>
                  <a:schemeClr val="accent1"/>
                </a:solidFill>
              </a:rPr>
              <a:t>H</a:t>
            </a:r>
            <a:r>
              <a:rPr lang="en-US" altLang="ja-JP" dirty="0"/>
              <a:t>ome 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nergy </a:t>
            </a:r>
            <a:r>
              <a:rPr lang="en-US" altLang="ja-JP" dirty="0">
                <a:solidFill>
                  <a:schemeClr val="accent1"/>
                </a:solidFill>
              </a:rPr>
              <a:t>M</a:t>
            </a:r>
            <a:r>
              <a:rPr lang="en-US" altLang="ja-JP" dirty="0"/>
              <a:t>anagement </a:t>
            </a:r>
            <a:r>
              <a:rPr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/>
              <a:t>ystem)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77657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電力利用状況の</a:t>
            </a:r>
            <a:r>
              <a:rPr lang="ja-JP" altLang="en-US" dirty="0">
                <a:solidFill>
                  <a:srgbClr val="C00000"/>
                </a:solidFill>
              </a:rPr>
              <a:t>「見える化」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右図は表示端末（宅内設置、モバイル）のイメージ</a:t>
            </a:r>
            <a:endParaRPr lang="en-US" altLang="ja-JP" dirty="0"/>
          </a:p>
          <a:p>
            <a:pPr lvl="1"/>
            <a:r>
              <a:rPr lang="ja-JP" altLang="en-US" dirty="0"/>
              <a:t>情報のフィードバックが制御の基本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accent1"/>
                </a:solidFill>
              </a:rPr>
              <a:t>節電のモチベ</a:t>
            </a:r>
            <a:r>
              <a:rPr lang="ja-JP" altLang="en-US" dirty="0"/>
              <a:t>にもなる</a:t>
            </a:r>
            <a:endParaRPr lang="en-US" altLang="ja-JP" dirty="0"/>
          </a:p>
          <a:p>
            <a:r>
              <a:rPr lang="ja-JP" altLang="en-US" dirty="0"/>
              <a:t>電気自動車の利用</a:t>
            </a:r>
            <a:endParaRPr lang="en-US" altLang="ja-JP" dirty="0"/>
          </a:p>
          <a:p>
            <a:pPr lvl="1"/>
            <a:r>
              <a:rPr lang="ja-JP" altLang="en-US" dirty="0"/>
              <a:t>夜間はおおむね家にある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C00000"/>
                </a:solidFill>
              </a:rPr>
              <a:t>蓄電設備</a:t>
            </a:r>
            <a:r>
              <a:rPr lang="ja-JP" altLang="en-US" dirty="0"/>
              <a:t>として利用</a:t>
            </a:r>
            <a:endParaRPr lang="en-US" altLang="ja-JP" dirty="0"/>
          </a:p>
          <a:p>
            <a:pPr lvl="1"/>
            <a:r>
              <a:rPr lang="ja-JP" altLang="en-US" dirty="0"/>
              <a:t>充放電可能回数に課題も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AF57B1-A5E2-458E-9E60-21EC503B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59" y="1823710"/>
            <a:ext cx="3937941" cy="29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ルナリング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この世には、</a:t>
            </a:r>
            <a:r>
              <a:rPr kumimoji="1" lang="en-US" altLang="ja-JP" dirty="0"/>
              <a:t>Jimmy</a:t>
            </a:r>
            <a:r>
              <a:rPr kumimoji="1" lang="ja-JP" altLang="en-US" dirty="0"/>
              <a:t>なものと、</a:t>
            </a:r>
            <a:r>
              <a:rPr kumimoji="1" lang="en-US" altLang="ja-JP" dirty="0" err="1"/>
              <a:t>Hadeh</a:t>
            </a:r>
            <a:r>
              <a:rPr kumimoji="1" lang="ja-JP" altLang="en-US" dirty="0"/>
              <a:t>なものがある</a:t>
            </a:r>
            <a:r>
              <a:rPr lang="en-US" altLang="ja-JP" dirty="0"/>
              <a:t>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87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ルナリング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清水建設</a:t>
            </a:r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が提唱する</a:t>
            </a:r>
            <a:r>
              <a:rPr lang="ja-JP" altLang="en-US" dirty="0">
                <a:solidFill>
                  <a:srgbClr val="FF0000"/>
                </a:solidFill>
              </a:rPr>
              <a:t>月太陽発電システム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幅</a:t>
            </a:r>
            <a:r>
              <a:rPr lang="en-US" altLang="ja-JP" dirty="0"/>
              <a:t>400km</a:t>
            </a:r>
            <a:r>
              <a:rPr lang="ja-JP" altLang="en-US" dirty="0"/>
              <a:t>の太陽電池帯を月面に建設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accent1"/>
                </a:solidFill>
              </a:rPr>
              <a:t>地球上の全エネルギー需要</a:t>
            </a:r>
            <a:r>
              <a:rPr lang="ja-JP" altLang="en-US" dirty="0"/>
              <a:t>を賄える</a:t>
            </a:r>
            <a:endParaRPr lang="en-US" altLang="ja-JP" dirty="0"/>
          </a:p>
          <a:p>
            <a:pPr lvl="2"/>
            <a:r>
              <a:rPr lang="ja-JP" altLang="en-US" dirty="0"/>
              <a:t>化石燃料は温存しておける</a:t>
            </a:r>
            <a:endParaRPr lang="en-US" altLang="ja-JP" dirty="0"/>
          </a:p>
          <a:p>
            <a:pPr lvl="1"/>
            <a:r>
              <a:rPr lang="en-US" altLang="ja-JP" dirty="0"/>
              <a:t>2035</a:t>
            </a:r>
            <a:r>
              <a:rPr lang="ja-JP" altLang="en-US" dirty="0"/>
              <a:t>年に国際協力下で開発開始</a:t>
            </a:r>
            <a:endParaRPr lang="en-US" altLang="ja-JP" dirty="0"/>
          </a:p>
          <a:p>
            <a:r>
              <a:rPr lang="ja-JP" altLang="en-US" dirty="0"/>
              <a:t>送電方法（月→地球）</a:t>
            </a:r>
            <a:endParaRPr lang="en-US" altLang="ja-JP" dirty="0"/>
          </a:p>
          <a:p>
            <a:pPr lvl="1"/>
            <a:r>
              <a:rPr lang="ja-JP" altLang="en-US" dirty="0"/>
              <a:t>マイクロ波送電アンテナ</a:t>
            </a:r>
            <a:endParaRPr lang="en-US" altLang="ja-JP" dirty="0"/>
          </a:p>
          <a:p>
            <a:pPr lvl="1"/>
            <a:r>
              <a:rPr lang="ja-JP" altLang="en-US" dirty="0"/>
              <a:t>レーザー光送光施設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300EC9-345E-47AE-8459-B3ABDCCA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9907" cy="3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太陽光発電建設地としての月面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地球に常に同じ面を向けている</a:t>
            </a:r>
            <a:endParaRPr lang="en-US" altLang="ja-JP" dirty="0"/>
          </a:p>
          <a:p>
            <a:pPr lvl="1"/>
            <a:r>
              <a:rPr lang="ja-JP" altLang="en-US" dirty="0"/>
              <a:t>送電施設（マイクロ波、レーザー光）の建設・運用が容易</a:t>
            </a:r>
            <a:endParaRPr lang="en-US" altLang="ja-JP" dirty="0"/>
          </a:p>
          <a:p>
            <a:r>
              <a:rPr lang="ja-JP" altLang="en-US" dirty="0"/>
              <a:t>大気がない</a:t>
            </a:r>
            <a:endParaRPr lang="en-US" altLang="ja-JP" dirty="0"/>
          </a:p>
          <a:p>
            <a:pPr lvl="1"/>
            <a:r>
              <a:rPr lang="ja-JP" altLang="en-US" dirty="0"/>
              <a:t>天候に左右されず、安定照射</a:t>
            </a:r>
            <a:endParaRPr lang="en-US" altLang="ja-JP" dirty="0"/>
          </a:p>
          <a:p>
            <a:pPr lvl="1"/>
            <a:r>
              <a:rPr lang="ja-JP" altLang="en-US" dirty="0"/>
              <a:t>地上より太陽光が強い</a:t>
            </a:r>
            <a:endParaRPr lang="en-US" altLang="ja-JP" dirty="0"/>
          </a:p>
          <a:p>
            <a:r>
              <a:rPr lang="ja-JP" altLang="en-US" dirty="0"/>
              <a:t>建築素材がある</a:t>
            </a:r>
            <a:endParaRPr lang="en-US" altLang="ja-JP" dirty="0"/>
          </a:p>
          <a:p>
            <a:pPr lvl="1"/>
            <a:r>
              <a:rPr lang="ja-JP" altLang="en-US" dirty="0"/>
              <a:t>金属酸化物でできている</a:t>
            </a:r>
            <a:endParaRPr lang="en-US" altLang="ja-JP" dirty="0"/>
          </a:p>
          <a:p>
            <a:pPr lvl="1"/>
            <a:r>
              <a:rPr lang="ja-JP" altLang="en-US" dirty="0"/>
              <a:t>水素を送り込めれば還元して金属材料が得られる</a:t>
            </a:r>
            <a:endParaRPr lang="en-US" altLang="ja-JP" dirty="0"/>
          </a:p>
          <a:p>
            <a:pPr lvl="1"/>
            <a:r>
              <a:rPr lang="ja-JP" altLang="en-US" dirty="0"/>
              <a:t>月を素材に太陽電池を生産</a:t>
            </a:r>
            <a:endParaRPr lang="en-US" altLang="ja-JP" dirty="0"/>
          </a:p>
          <a:p>
            <a:pPr lvl="1"/>
            <a:r>
              <a:rPr lang="ja-JP" altLang="en-US" dirty="0"/>
              <a:t>近年、地下に大量の水があるかもしれないとされている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B13D96-EB6A-4B12-BED1-3518CA35E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0563"/>
            <a:ext cx="5257800" cy="16773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6B7C8DB-AB3D-4EE1-926E-B959DE37A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10773"/>
            <a:ext cx="5257801" cy="26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6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建設作業のイメージ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発電所建設は</a:t>
            </a:r>
            <a:r>
              <a:rPr lang="ja-JP" altLang="en-US" dirty="0">
                <a:solidFill>
                  <a:srgbClr val="C00000"/>
                </a:solidFill>
              </a:rPr>
              <a:t>ロボットが主役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少人数の人間で管理可能</a:t>
            </a:r>
            <a:endParaRPr lang="en-US" altLang="ja-JP" dirty="0"/>
          </a:p>
          <a:p>
            <a:pPr lvl="1"/>
            <a:r>
              <a:rPr lang="ja-JP" altLang="en-US" dirty="0"/>
              <a:t>地球からの遠隔操作で自動的に建設</a:t>
            </a:r>
            <a:endParaRPr lang="en-US" altLang="ja-JP" dirty="0"/>
          </a:p>
          <a:p>
            <a:pPr lvl="1"/>
            <a:r>
              <a:rPr lang="en-US" altLang="ja-JP" dirty="0"/>
              <a:t>24</a:t>
            </a:r>
            <a:r>
              <a:rPr lang="ja-JP" altLang="en-US" dirty="0"/>
              <a:t>時間</a:t>
            </a:r>
            <a:r>
              <a:rPr lang="en-US" altLang="ja-JP" dirty="0"/>
              <a:t>365</a:t>
            </a:r>
            <a:r>
              <a:rPr lang="ja-JP" altLang="en-US" dirty="0"/>
              <a:t>日の連続作業が可能</a:t>
            </a:r>
            <a:endParaRPr lang="en-US" altLang="ja-JP" dirty="0"/>
          </a:p>
          <a:p>
            <a:r>
              <a:rPr lang="ja-JP" altLang="en-US" dirty="0"/>
              <a:t>地球よりもかえって穏やかな環境条件</a:t>
            </a:r>
            <a:endParaRPr lang="en-US" altLang="ja-JP" dirty="0"/>
          </a:p>
          <a:p>
            <a:pPr lvl="1"/>
            <a:r>
              <a:rPr lang="ja-JP" altLang="en-US" dirty="0"/>
              <a:t>大気、湿気など、</a:t>
            </a:r>
            <a:r>
              <a:rPr lang="ja-JP" altLang="en-US" dirty="0">
                <a:solidFill>
                  <a:schemeClr val="accent1"/>
                </a:solidFill>
              </a:rPr>
              <a:t>素材を劣化させる要因がない</a:t>
            </a:r>
            <a:endParaRPr lang="en-US" altLang="ja-JP" dirty="0">
              <a:solidFill>
                <a:schemeClr val="accent1"/>
              </a:solidFill>
            </a:endParaRP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1/6</a:t>
            </a:r>
            <a:r>
              <a:rPr lang="ja-JP" altLang="en-US" dirty="0">
                <a:solidFill>
                  <a:schemeClr val="accent1"/>
                </a:solidFill>
              </a:rPr>
              <a:t>の重力</a:t>
            </a:r>
            <a:r>
              <a:rPr lang="ja-JP" altLang="en-US" dirty="0"/>
              <a:t>しかなく、構造もきゃしゃでよい</a:t>
            </a:r>
            <a:endParaRPr lang="en-US" altLang="ja-JP" dirty="0"/>
          </a:p>
          <a:p>
            <a:pPr lvl="1"/>
            <a:r>
              <a:rPr lang="ja-JP" altLang="en-US" dirty="0"/>
              <a:t>ただし、</a:t>
            </a:r>
            <a:r>
              <a:rPr lang="ja-JP" altLang="en-US" dirty="0">
                <a:solidFill>
                  <a:srgbClr val="C00000"/>
                </a:solidFill>
              </a:rPr>
              <a:t>放射線は強い</a:t>
            </a:r>
            <a:endParaRPr lang="en-US" altLang="ja-JP" dirty="0">
              <a:solidFill>
                <a:srgbClr val="C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A7B09D-673B-4ED0-BF5E-0BEFADFE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23980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16E0A0D-DAEC-47EC-96CE-ED98DA142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66250"/>
            <a:ext cx="2354764" cy="19266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1B5466-E1EA-4B34-8CFE-7E6A3463C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34" y="4566250"/>
            <a:ext cx="2377966" cy="9633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36067F0-E9C9-45CE-9B6F-55E42114F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1" y="5529563"/>
            <a:ext cx="2391439" cy="9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dirty="0"/>
              <a:t>タイムテーブル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945290"/>
          </a:xfrm>
        </p:spPr>
        <p:txBody>
          <a:bodyPr>
            <a:normAutofit/>
          </a:bodyPr>
          <a:lstStyle/>
          <a:p>
            <a:r>
              <a:rPr lang="ja-JP" altLang="en-US" dirty="0"/>
              <a:t>国際協力が必須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社や</a:t>
            </a:r>
            <a:r>
              <a:rPr lang="en-US" altLang="ja-JP" dirty="0"/>
              <a:t>1</a:t>
            </a:r>
            <a:r>
              <a:rPr lang="ja-JP" altLang="en-US" dirty="0"/>
              <a:t>国でできる話ではない</a:t>
            </a:r>
            <a:endParaRPr lang="en-US" altLang="ja-JP" dirty="0"/>
          </a:p>
          <a:p>
            <a:pPr lvl="1"/>
            <a:r>
              <a:rPr lang="ja-JP" altLang="en-US" dirty="0"/>
              <a:t>予算が不明（いくらかかるのだろう？）</a:t>
            </a:r>
            <a:endParaRPr lang="en-US" altLang="ja-JP" dirty="0"/>
          </a:p>
          <a:p>
            <a:r>
              <a:rPr lang="ja-JP" altLang="en-US" dirty="0"/>
              <a:t>技術的な困難さは少ない</a:t>
            </a:r>
            <a:endParaRPr lang="en-US" altLang="ja-JP" dirty="0"/>
          </a:p>
          <a:p>
            <a:pPr lvl="1"/>
            <a:r>
              <a:rPr lang="ja-JP" altLang="en-US" dirty="0"/>
              <a:t>現在の技術レベル</a:t>
            </a:r>
            <a:r>
              <a:rPr lang="en-US" altLang="ja-JP" dirty="0">
                <a:solidFill>
                  <a:srgbClr val="C00000"/>
                </a:solidFill>
              </a:rPr>
              <a:t>+α</a:t>
            </a:r>
            <a:r>
              <a:rPr lang="ja-JP" altLang="en-US" dirty="0"/>
              <a:t>で可能</a:t>
            </a:r>
            <a:endParaRPr lang="en-US" altLang="ja-JP" dirty="0"/>
          </a:p>
          <a:p>
            <a:r>
              <a:rPr lang="ja-JP" altLang="en-US" dirty="0"/>
              <a:t>月を、そのような目的に使ってよいのかという反発も</a:t>
            </a:r>
            <a:endParaRPr lang="en-US" altLang="ja-JP" dirty="0"/>
          </a:p>
          <a:p>
            <a:pPr lvl="1"/>
            <a:r>
              <a:rPr lang="ja-JP" altLang="en-US" dirty="0"/>
              <a:t>哲学的</a:t>
            </a:r>
            <a:endParaRPr lang="en-US" altLang="ja-JP" dirty="0"/>
          </a:p>
          <a:p>
            <a:pPr lvl="1"/>
            <a:r>
              <a:rPr lang="ja-JP" altLang="en-US" dirty="0"/>
              <a:t>感情的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D862EB-D6C5-44B2-BA7E-092DB48A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4" y="1690688"/>
            <a:ext cx="4795345" cy="49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6CDF8-0EA8-4AC5-93C3-217192B4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みなさんへの質問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A2708-CC04-4A15-84C2-37E6777B9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ルナリング計画の、最大のボトルネック（困難さ）はどこでしょうか？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大量のロケットによる地球からの運搬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月面での建設技術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マイクロウェーブなどによる送電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そもそも地球に作る方が容易</a:t>
            </a:r>
            <a:endParaRPr kumimoji="1" lang="en-US" altLang="ja-JP" dirty="0"/>
          </a:p>
          <a:p>
            <a:r>
              <a:rPr kumimoji="1" lang="ja-JP" altLang="en-US" dirty="0"/>
              <a:t>最大のボトルネックは、国際的な</a:t>
            </a:r>
            <a:r>
              <a:rPr kumimoji="1" lang="ja-JP" altLang="en-US" dirty="0">
                <a:solidFill>
                  <a:srgbClr val="C00000"/>
                </a:solidFill>
              </a:rPr>
              <a:t>コンセンサス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pPr lvl="1"/>
            <a:r>
              <a:rPr kumimoji="1" lang="ja-JP" altLang="en-US" dirty="0"/>
              <a:t>月面の土地は日本の領土ではなく、まして</a:t>
            </a:r>
            <a:r>
              <a:rPr kumimoji="1" lang="ja-JP" altLang="en-US" dirty="0">
                <a:solidFill>
                  <a:schemeClr val="accent1"/>
                </a:solidFill>
              </a:rPr>
              <a:t>清水建設のものじゃない</a:t>
            </a:r>
            <a:endParaRPr kumimoji="1" lang="en-US" altLang="ja-JP" dirty="0">
              <a:solidFill>
                <a:schemeClr val="accent1"/>
              </a:solidFill>
            </a:endParaRPr>
          </a:p>
          <a:p>
            <a:pPr lvl="1"/>
            <a:r>
              <a:rPr kumimoji="1" lang="ja-JP" altLang="en-US" dirty="0"/>
              <a:t>世界各国が</a:t>
            </a:r>
            <a:r>
              <a:rPr kumimoji="1" lang="ja-JP" altLang="en-US" dirty="0">
                <a:solidFill>
                  <a:schemeClr val="accent1"/>
                </a:solidFill>
              </a:rPr>
              <a:t>「そだね～」</a:t>
            </a:r>
            <a:r>
              <a:rPr kumimoji="1" lang="ja-JP" altLang="en-US" dirty="0"/>
              <a:t>と納得してくれるか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2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エネルギー分野の情報システム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エネルギーは文明の基礎</a:t>
            </a:r>
            <a:endParaRPr lang="en-US" altLang="ja-JP" dirty="0"/>
          </a:p>
          <a:p>
            <a:r>
              <a:rPr lang="ja-JP" altLang="en-US" dirty="0"/>
              <a:t>スマートグリッド</a:t>
            </a:r>
            <a:endParaRPr lang="en-US" altLang="ja-JP" dirty="0"/>
          </a:p>
          <a:p>
            <a:r>
              <a:rPr lang="en-US" altLang="ja-JP" dirty="0"/>
              <a:t>HEMS</a:t>
            </a:r>
            <a:r>
              <a:rPr lang="ja-JP" altLang="en-US" dirty="0"/>
              <a:t>（他</a:t>
            </a:r>
            <a:r>
              <a:rPr lang="en-US" altLang="ja-JP" dirty="0"/>
              <a:t>EMS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ルナリング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052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6CDF8-0EA8-4AC5-93C3-217192B4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ディスカッション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A2708-CC04-4A15-84C2-37E6777B9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地球温暖化問題とは一応別に考えます（本当はセットだが）</a:t>
            </a:r>
            <a:endParaRPr kumimoji="1" lang="en-US" altLang="ja-JP" dirty="0"/>
          </a:p>
          <a:p>
            <a:r>
              <a:rPr kumimoji="1" lang="ja-JP" altLang="en-US" dirty="0"/>
              <a:t>将来、必要なエネルギーを確保していくために、人類はどのようにすべきでしょうか？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今よりも総人口を抑制する</a:t>
            </a:r>
            <a:endParaRPr kumimoji="1"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人当たりのエネルギー使用量を節約して減らす</a:t>
            </a:r>
            <a:endParaRPr lang="en-US" altLang="ja-JP" dirty="0"/>
          </a:p>
          <a:p>
            <a:pPr lvl="1"/>
            <a:r>
              <a:rPr kumimoji="1" lang="ja-JP" altLang="en-US" dirty="0"/>
              <a:t>原子力発電の安全性を高めて、今後も使用する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太陽光、風力、地熱など再生可能エネルギーにシフトする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新しいエネルギー源（核融合、暗黒エネルギーなど）の開発を推進</a:t>
            </a:r>
            <a:endParaRPr kumimoji="1" lang="en-US" altLang="ja-JP" dirty="0"/>
          </a:p>
          <a:p>
            <a:r>
              <a:rPr kumimoji="1" lang="ja-JP" altLang="en-US" dirty="0"/>
              <a:t>選択するだけではなく、具体的に理由も書いてください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227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エネルギーは文明の基礎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9127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古代</a:t>
            </a:r>
            <a:r>
              <a:rPr lang="ja-JP" altLang="en-US" dirty="0"/>
              <a:t>文明は</a:t>
            </a:r>
            <a:r>
              <a:rPr lang="ja-JP" altLang="en-US" dirty="0">
                <a:solidFill>
                  <a:schemeClr val="accent1"/>
                </a:solidFill>
              </a:rPr>
              <a:t>モノ</a:t>
            </a:r>
            <a:r>
              <a:rPr lang="ja-JP" altLang="en-US" dirty="0"/>
              <a:t>中心</a:t>
            </a:r>
            <a:endParaRPr lang="en-US" altLang="ja-JP" dirty="0"/>
          </a:p>
          <a:p>
            <a:pPr lvl="1"/>
            <a:r>
              <a:rPr lang="ja-JP" altLang="en-US" dirty="0"/>
              <a:t>財（穀物、貴金属）の蓄積から権力が発生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近代</a:t>
            </a:r>
            <a:r>
              <a:rPr lang="ja-JP" altLang="en-US" dirty="0"/>
              <a:t>文明は</a:t>
            </a:r>
            <a:r>
              <a:rPr lang="ja-JP" altLang="en-US" dirty="0">
                <a:solidFill>
                  <a:schemeClr val="accent1"/>
                </a:solidFill>
              </a:rPr>
              <a:t>モノ＋エネルギー</a:t>
            </a:r>
            <a:endParaRPr lang="en-US" altLang="ja-JP" dirty="0">
              <a:solidFill>
                <a:schemeClr val="accent1"/>
              </a:solidFill>
            </a:endParaRPr>
          </a:p>
          <a:p>
            <a:pPr lvl="1"/>
            <a:r>
              <a:rPr lang="ja-JP" altLang="en-US" dirty="0"/>
              <a:t>蒸気機関などの動力の発明</a:t>
            </a:r>
            <a:endParaRPr lang="en-US" altLang="ja-JP" dirty="0"/>
          </a:p>
          <a:p>
            <a:pPr lvl="1"/>
            <a:r>
              <a:rPr lang="ja-JP" altLang="en-US" dirty="0"/>
              <a:t>大量生産（付加価値の創造）、大量流通、大量消費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現代</a:t>
            </a:r>
            <a:r>
              <a:rPr lang="ja-JP" altLang="en-US" dirty="0"/>
              <a:t>文明は</a:t>
            </a:r>
            <a:r>
              <a:rPr lang="ja-JP" altLang="en-US" dirty="0">
                <a:solidFill>
                  <a:schemeClr val="accent1"/>
                </a:solidFill>
              </a:rPr>
              <a:t>モノ＋エネルギー＋情報</a:t>
            </a:r>
            <a:endParaRPr lang="en-US" altLang="ja-JP" dirty="0">
              <a:solidFill>
                <a:schemeClr val="accent1"/>
              </a:solidFill>
            </a:endParaRPr>
          </a:p>
          <a:p>
            <a:pPr lvl="1"/>
            <a:r>
              <a:rPr lang="ja-JP" altLang="en-US" dirty="0"/>
              <a:t>情報処理機械（コンピュータ）の発明</a:t>
            </a:r>
            <a:endParaRPr lang="en-US" altLang="ja-JP" dirty="0"/>
          </a:p>
          <a:p>
            <a:pPr lvl="1"/>
            <a:r>
              <a:rPr lang="ja-JP" altLang="en-US" dirty="0"/>
              <a:t>高度情報化社会（情報の重要度がますます増してゆく社会）</a:t>
            </a:r>
            <a:endParaRPr lang="en-US" altLang="ja-JP" dirty="0"/>
          </a:p>
          <a:p>
            <a:r>
              <a:rPr lang="ja-JP" altLang="en-US" dirty="0"/>
              <a:t>さて、</a:t>
            </a:r>
            <a:r>
              <a:rPr lang="ja-JP" altLang="en-US" dirty="0">
                <a:solidFill>
                  <a:srgbClr val="FF0000"/>
                </a:solidFill>
              </a:rPr>
              <a:t>未来</a:t>
            </a:r>
            <a:r>
              <a:rPr lang="ja-JP" altLang="en-US" dirty="0"/>
              <a:t>の文明社会は？</a:t>
            </a:r>
            <a:endParaRPr lang="en-US" altLang="ja-JP" dirty="0"/>
          </a:p>
          <a:p>
            <a:pPr lvl="1"/>
            <a:r>
              <a:rPr lang="ja-JP" altLang="en-US" dirty="0"/>
              <a:t>地球の物理的限界があらわに（地球温暖化、エネルギー枯渇）</a:t>
            </a:r>
            <a:endParaRPr lang="en-US" altLang="ja-JP" dirty="0"/>
          </a:p>
          <a:p>
            <a:pPr lvl="1"/>
            <a:r>
              <a:rPr lang="ja-JP" altLang="en-US" dirty="0"/>
              <a:t>情報システムでエネルギー利用をスマートにしなければならない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1BDFCE-B494-4E75-8B66-D29D43E0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78" y="869532"/>
            <a:ext cx="3983421" cy="26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スマートグリッド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73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スマートグリッドとは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069"/>
          </a:xfrm>
        </p:spPr>
        <p:txBody>
          <a:bodyPr>
            <a:normAutofit/>
          </a:bodyPr>
          <a:lstStyle/>
          <a:p>
            <a:r>
              <a:rPr lang="ja-JP" altLang="en-US" dirty="0"/>
              <a:t>ここでは電力網に限定する</a:t>
            </a:r>
            <a:endParaRPr lang="en-US" altLang="ja-JP" dirty="0"/>
          </a:p>
          <a:p>
            <a:r>
              <a:rPr lang="ja-JP" altLang="en-US" dirty="0"/>
              <a:t>電力を</a:t>
            </a:r>
            <a:r>
              <a:rPr lang="ja-JP" altLang="en-US" dirty="0">
                <a:solidFill>
                  <a:srgbClr val="C00000"/>
                </a:solidFill>
              </a:rPr>
              <a:t>「賢く届ける」</a:t>
            </a:r>
            <a:r>
              <a:rPr lang="ja-JP" altLang="en-US" dirty="0"/>
              <a:t>次世代電力網</a:t>
            </a:r>
            <a:endParaRPr lang="en-US" altLang="ja-JP" dirty="0"/>
          </a:p>
          <a:p>
            <a:r>
              <a:rPr lang="ja-JP" altLang="en-US" dirty="0"/>
              <a:t>従来の電力網は、供給側（電力会社）→需要側（家庭、企業）へのエネルギーの一方通行</a:t>
            </a:r>
            <a:endParaRPr lang="en-US" altLang="ja-JP" dirty="0"/>
          </a:p>
          <a:p>
            <a:pPr lvl="1"/>
            <a:r>
              <a:rPr lang="ja-JP" altLang="en-US" dirty="0"/>
              <a:t>電力のムダが発生しがち</a:t>
            </a:r>
            <a:endParaRPr lang="en-US" altLang="ja-JP" dirty="0"/>
          </a:p>
          <a:p>
            <a:r>
              <a:rPr lang="ja-JP" altLang="en-US" dirty="0">
                <a:solidFill>
                  <a:schemeClr val="accent1"/>
                </a:solidFill>
              </a:rPr>
              <a:t>情報の流れ</a:t>
            </a:r>
            <a:r>
              <a:rPr lang="ja-JP" altLang="en-US" dirty="0"/>
              <a:t>（需要側→供給側）で</a:t>
            </a:r>
            <a:r>
              <a:rPr lang="ja-JP" altLang="en-US" dirty="0">
                <a:solidFill>
                  <a:srgbClr val="C00000"/>
                </a:solidFill>
              </a:rPr>
              <a:t>エネルギーの流れ</a:t>
            </a:r>
            <a:r>
              <a:rPr lang="ja-JP" altLang="en-US" dirty="0"/>
              <a:t>（供給側→需要側）をかしこく制御</a:t>
            </a:r>
            <a:endParaRPr lang="en-US" altLang="ja-JP" dirty="0"/>
          </a:p>
          <a:p>
            <a:pPr lvl="1"/>
            <a:r>
              <a:rPr lang="ja-JP" altLang="en-US" dirty="0"/>
              <a:t>地域、広域での電力の最適配分</a:t>
            </a:r>
            <a:endParaRPr lang="en-US" altLang="ja-JP" dirty="0"/>
          </a:p>
          <a:p>
            <a:pPr lvl="1"/>
            <a:r>
              <a:rPr lang="ja-JP" altLang="en-US" dirty="0"/>
              <a:t>太陽光、風力など一部再生可能エネルギーの</a:t>
            </a:r>
            <a:r>
              <a:rPr lang="ja-JP" altLang="en-US" dirty="0">
                <a:solidFill>
                  <a:srgbClr val="C00000"/>
                </a:solidFill>
              </a:rPr>
              <a:t>「不安定さ」</a:t>
            </a:r>
            <a:r>
              <a:rPr lang="ja-JP" altLang="en-US" dirty="0"/>
              <a:t>を軽減</a:t>
            </a:r>
            <a:endParaRPr lang="en-US" altLang="ja-JP" dirty="0"/>
          </a:p>
          <a:p>
            <a:pPr lvl="2"/>
            <a:r>
              <a:rPr lang="ja-JP" altLang="en-US" dirty="0"/>
              <a:t>一部に</a:t>
            </a:r>
            <a:r>
              <a:rPr lang="ja-JP" altLang="en-US" dirty="0">
                <a:solidFill>
                  <a:schemeClr val="accent1"/>
                </a:solidFill>
              </a:rPr>
              <a:t>特効薬</a:t>
            </a:r>
            <a:r>
              <a:rPr lang="ja-JP" altLang="en-US" dirty="0"/>
              <a:t>かのような誤解もある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28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スマートグリッドとは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690688"/>
            <a:ext cx="5472953" cy="5091278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電力網の構造は複雑化</a:t>
            </a:r>
            <a:endParaRPr lang="en-US" altLang="ja-JP" dirty="0"/>
          </a:p>
          <a:p>
            <a:pPr lvl="1"/>
            <a:r>
              <a:rPr lang="ja-JP" altLang="en-US" dirty="0"/>
              <a:t>性質の異なる</a:t>
            </a:r>
            <a:r>
              <a:rPr lang="ja-JP" altLang="en-US" dirty="0">
                <a:solidFill>
                  <a:srgbClr val="C00000"/>
                </a:solidFill>
              </a:rPr>
              <a:t>さまざまな電源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従来は需要のみだった家庭や企業からの</a:t>
            </a:r>
            <a:r>
              <a:rPr lang="ja-JP" altLang="en-US" dirty="0">
                <a:solidFill>
                  <a:srgbClr val="C00000"/>
                </a:solidFill>
              </a:rPr>
              <a:t>買電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>
                <a:solidFill>
                  <a:srgbClr val="C00000"/>
                </a:solidFill>
              </a:rPr>
              <a:t>蓄電池（電気自動車含む）</a:t>
            </a:r>
            <a:r>
              <a:rPr lang="ja-JP" altLang="en-US" dirty="0"/>
              <a:t>など、需要をタイムシフトできる要素</a:t>
            </a:r>
            <a:endParaRPr lang="en-US" altLang="ja-JP" dirty="0"/>
          </a:p>
          <a:p>
            <a:r>
              <a:rPr lang="ja-JP" altLang="en-US" dirty="0"/>
              <a:t>刻々と変化する条件下で、最適な需給調整を行うことが要求される</a:t>
            </a:r>
            <a:endParaRPr lang="en-US" altLang="ja-JP" dirty="0"/>
          </a:p>
          <a:p>
            <a:pPr lvl="1"/>
            <a:r>
              <a:rPr lang="ja-JP" altLang="en-US" dirty="0"/>
              <a:t>現在の発展途上レベル</a:t>
            </a:r>
            <a:endParaRPr lang="en-US" altLang="ja-JP" dirty="0"/>
          </a:p>
          <a:p>
            <a:pPr lvl="1"/>
            <a:r>
              <a:rPr lang="ja-JP" altLang="en-US" dirty="0"/>
              <a:t>需要側に「届けるまで」が守備範囲</a:t>
            </a:r>
            <a:endParaRPr lang="en-US" altLang="ja-JP" dirty="0"/>
          </a:p>
          <a:p>
            <a:pPr lvl="1"/>
            <a:r>
              <a:rPr lang="ja-JP" altLang="en-US" dirty="0"/>
              <a:t>需要側の</a:t>
            </a:r>
            <a:r>
              <a:rPr lang="ja-JP" altLang="en-US" dirty="0">
                <a:solidFill>
                  <a:schemeClr val="accent1"/>
                </a:solidFill>
              </a:rPr>
              <a:t>エネルギー管理システム</a:t>
            </a:r>
            <a:r>
              <a:rPr lang="en-US" altLang="ja-JP" dirty="0">
                <a:solidFill>
                  <a:schemeClr val="accent1"/>
                </a:solidFill>
              </a:rPr>
              <a:t>(EMS)</a:t>
            </a:r>
            <a:r>
              <a:rPr lang="ja-JP" altLang="en-US" dirty="0"/>
              <a:t>との連携でさらに賢くなる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29CC06-3F7B-4004-8D76-09147B89A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3423"/>
            <a:ext cx="5853978" cy="44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5C7DDA-0430-409F-8636-9CE9ADC7A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3" y="28055"/>
            <a:ext cx="9130053" cy="68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わが国のスマートグリッドをめぐる課題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9127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スマートグリッドを構築しづらい地域的特性</a:t>
            </a:r>
            <a:endParaRPr lang="en-US" altLang="ja-JP" dirty="0"/>
          </a:p>
          <a:p>
            <a:pPr lvl="1"/>
            <a:r>
              <a:rPr lang="ja-JP" altLang="en-US" dirty="0"/>
              <a:t>ヨーロッパは従来から</a:t>
            </a:r>
            <a:r>
              <a:rPr lang="ja-JP" altLang="en-US" dirty="0">
                <a:solidFill>
                  <a:srgbClr val="C00000"/>
                </a:solidFill>
              </a:rPr>
              <a:t>ネットワーク型</a:t>
            </a:r>
            <a:r>
              <a:rPr lang="ja-JP" altLang="en-US" dirty="0"/>
              <a:t>電力網</a:t>
            </a:r>
            <a:endParaRPr lang="en-US" altLang="ja-JP" dirty="0"/>
          </a:p>
          <a:p>
            <a:pPr lvl="2"/>
            <a:r>
              <a:rPr lang="ja-JP" altLang="en-US" dirty="0"/>
              <a:t>国境を越えて電力を融通</a:t>
            </a:r>
            <a:endParaRPr lang="en-US" altLang="ja-JP" dirty="0"/>
          </a:p>
          <a:p>
            <a:pPr lvl="1"/>
            <a:r>
              <a:rPr lang="ja-JP" altLang="en-US" dirty="0"/>
              <a:t>日本は</a:t>
            </a:r>
            <a:r>
              <a:rPr lang="ja-JP" altLang="en-US" dirty="0">
                <a:solidFill>
                  <a:srgbClr val="C00000"/>
                </a:solidFill>
              </a:rPr>
              <a:t>くし型</a:t>
            </a:r>
            <a:r>
              <a:rPr lang="ja-JP" altLang="en-US" dirty="0"/>
              <a:t>電力網</a:t>
            </a:r>
            <a:endParaRPr lang="en-US" altLang="ja-JP" dirty="0"/>
          </a:p>
          <a:p>
            <a:pPr lvl="2"/>
            <a:r>
              <a:rPr lang="ja-JP" altLang="en-US" dirty="0"/>
              <a:t>島国の地方→都市</a:t>
            </a:r>
            <a:endParaRPr lang="en-US" altLang="ja-JP" dirty="0"/>
          </a:p>
          <a:p>
            <a:pPr lvl="2"/>
            <a:r>
              <a:rPr lang="ja-JP" altLang="en-US" dirty="0"/>
              <a:t>ヨーロッパよりも困難な条件</a:t>
            </a:r>
            <a:endParaRPr lang="en-US" altLang="ja-JP" dirty="0"/>
          </a:p>
          <a:p>
            <a:r>
              <a:rPr lang="ja-JP" altLang="en-US" dirty="0">
                <a:solidFill>
                  <a:srgbClr val="C00000"/>
                </a:solidFill>
              </a:rPr>
              <a:t>安易な普及政策</a:t>
            </a:r>
            <a:r>
              <a:rPr lang="ja-JP" altLang="en-US" dirty="0"/>
              <a:t>から太陽光発電システムが粗製濫造</a:t>
            </a:r>
            <a:endParaRPr lang="en-US" altLang="ja-JP" dirty="0"/>
          </a:p>
          <a:p>
            <a:pPr lvl="1"/>
            <a:r>
              <a:rPr lang="ja-JP" altLang="en-US" dirty="0"/>
              <a:t>自然破壊、地域住民との対立（例：山梨県北杜市）</a:t>
            </a:r>
            <a:endParaRPr lang="en-US" altLang="ja-JP" dirty="0"/>
          </a:p>
          <a:p>
            <a:pPr lvl="1"/>
            <a:r>
              <a:rPr lang="ja-JP" altLang="en-US" dirty="0"/>
              <a:t>補助金の無駄使いや一部業者への集中</a:t>
            </a:r>
            <a:endParaRPr lang="en-US" altLang="ja-JP" dirty="0"/>
          </a:p>
          <a:p>
            <a:r>
              <a:rPr lang="ja-JP" altLang="en-US" dirty="0"/>
              <a:t>関東／関西を分断する</a:t>
            </a:r>
            <a:r>
              <a:rPr lang="ja-JP" altLang="en-US" dirty="0">
                <a:solidFill>
                  <a:srgbClr val="C00000"/>
                </a:solidFill>
              </a:rPr>
              <a:t>「周波数の壁」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富士川</a:t>
            </a:r>
            <a:r>
              <a:rPr lang="en-US" altLang="ja-JP" dirty="0"/>
              <a:t>―</a:t>
            </a:r>
            <a:r>
              <a:rPr lang="ja-JP" altLang="en-US" dirty="0"/>
              <a:t>糸魚川が境界</a:t>
            </a:r>
            <a:endParaRPr lang="en-US" altLang="ja-JP" dirty="0"/>
          </a:p>
          <a:p>
            <a:pPr lvl="1"/>
            <a:r>
              <a:rPr lang="ja-JP" altLang="en-US" dirty="0"/>
              <a:t>明治期からの歴史的経緯（輸入先）</a:t>
            </a:r>
            <a:endParaRPr lang="en-US" altLang="ja-JP" dirty="0"/>
          </a:p>
          <a:p>
            <a:pPr lvl="2"/>
            <a:r>
              <a:rPr lang="ja-JP" altLang="en-US" dirty="0"/>
              <a:t>関東：ドイツ、</a:t>
            </a:r>
            <a:r>
              <a:rPr lang="en-US" altLang="ja-JP" dirty="0"/>
              <a:t>50Hz</a:t>
            </a:r>
          </a:p>
          <a:p>
            <a:pPr lvl="2"/>
            <a:r>
              <a:rPr lang="ja-JP" altLang="en-US" dirty="0"/>
              <a:t>関西：アメリカ、</a:t>
            </a:r>
            <a:r>
              <a:rPr lang="en-US" altLang="ja-JP" dirty="0"/>
              <a:t>60Hz</a:t>
            </a:r>
          </a:p>
          <a:p>
            <a:pPr lvl="1"/>
            <a:r>
              <a:rPr lang="ja-JP" altLang="en-US" dirty="0"/>
              <a:t>電力融通に周波数変換設備が必要、融通量は微少</a:t>
            </a:r>
            <a:endParaRPr lang="en-US" altLang="ja-JP" dirty="0"/>
          </a:p>
          <a:p>
            <a:pPr lvl="1"/>
            <a:r>
              <a:rPr lang="ja-JP" altLang="en-US" dirty="0"/>
              <a:t>解消には十数兆円以上必要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4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229" y="1122363"/>
            <a:ext cx="9753600" cy="2387600"/>
          </a:xfrm>
        </p:spPr>
        <p:txBody>
          <a:bodyPr/>
          <a:lstStyle/>
          <a:p>
            <a:r>
              <a:rPr lang="en-US" altLang="ja-JP" dirty="0"/>
              <a:t>HEMS</a:t>
            </a:r>
            <a:r>
              <a:rPr lang="ja-JP" altLang="en-US" dirty="0"/>
              <a:t>（他</a:t>
            </a:r>
            <a:r>
              <a:rPr lang="en-US" altLang="ja-JP" dirty="0"/>
              <a:t>EMS</a:t>
            </a:r>
            <a:r>
              <a:rPr lang="ja-JP" altLang="en-US" dirty="0"/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65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5188</TotalTime>
  <Words>1208</Words>
  <Application>Microsoft Office PowerPoint</Application>
  <PresentationFormat>ワイド画面</PresentationFormat>
  <Paragraphs>156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Office テーマ</vt:lpstr>
      <vt:lpstr>ファセット</vt:lpstr>
      <vt:lpstr>レトロスペクト</vt:lpstr>
      <vt:lpstr>情報システム論 エネルギー分野の 情報システム</vt:lpstr>
      <vt:lpstr>エネルギー分野の情報システム</vt:lpstr>
      <vt:lpstr>エネルギーは文明の基礎</vt:lpstr>
      <vt:lpstr>スマートグリッド</vt:lpstr>
      <vt:lpstr>スマートグリッドとは</vt:lpstr>
      <vt:lpstr>スマートグリッドとは</vt:lpstr>
      <vt:lpstr>PowerPoint プレゼンテーション</vt:lpstr>
      <vt:lpstr>わが国のスマートグリッドをめぐる課題</vt:lpstr>
      <vt:lpstr>HEMS（他EMS）</vt:lpstr>
      <vt:lpstr>EMS(Energy Management System)</vt:lpstr>
      <vt:lpstr>EMS(Energy Management System)</vt:lpstr>
      <vt:lpstr>HEMS(Home Energy Management System)</vt:lpstr>
      <vt:lpstr>HEMS(Home Energy Management System)</vt:lpstr>
      <vt:lpstr>ルナリング</vt:lpstr>
      <vt:lpstr>ルナリング</vt:lpstr>
      <vt:lpstr>太陽光発電建設地としての月面</vt:lpstr>
      <vt:lpstr>建設作業のイメージ</vt:lpstr>
      <vt:lpstr>タイムテーブル</vt:lpstr>
      <vt:lpstr>みなさんへの質問</vt:lpstr>
      <vt:lpstr>ディスカッション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208</cp:revision>
  <dcterms:created xsi:type="dcterms:W3CDTF">2018-04-14T06:33:55Z</dcterms:created>
  <dcterms:modified xsi:type="dcterms:W3CDTF">2020-07-26T17:38:30Z</dcterms:modified>
</cp:coreProperties>
</file>