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65" r:id="rId4"/>
    <p:sldId id="259" r:id="rId5"/>
    <p:sldId id="260" r:id="rId6"/>
    <p:sldId id="266" r:id="rId7"/>
    <p:sldId id="267" r:id="rId8"/>
    <p:sldId id="268" r:id="rId9"/>
    <p:sldId id="269" r:id="rId10"/>
    <p:sldId id="270" r:id="rId11"/>
    <p:sldId id="272" r:id="rId12"/>
    <p:sldId id="271" r:id="rId13"/>
    <p:sldId id="261" r:id="rId14"/>
    <p:sldId id="264" r:id="rId15"/>
    <p:sldId id="262" r:id="rId16"/>
    <p:sldId id="263" r:id="rId1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7" autoAdjust="0"/>
    <p:restoredTop sz="94660"/>
  </p:normalViewPr>
  <p:slideViewPr>
    <p:cSldViewPr snapToGrid="0">
      <p:cViewPr varScale="1">
        <p:scale>
          <a:sx n="106" d="100"/>
          <a:sy n="106" d="100"/>
        </p:scale>
        <p:origin x="120"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F82CF-A387-49D3-95B4-0250688B87F2}" type="datetimeFigureOut">
              <a:rPr kumimoji="1" lang="ja-JP" altLang="en-US" smtClean="0"/>
              <a:t>2018/5/16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91A291-7307-4E39-BFEE-9EA0E341298C}" type="slidenum">
              <a:rPr kumimoji="1" lang="ja-JP" altLang="en-US" smtClean="0"/>
              <a:t>‹#›</a:t>
            </a:fld>
            <a:endParaRPr kumimoji="1" lang="ja-JP" altLang="en-US"/>
          </a:p>
        </p:txBody>
      </p:sp>
    </p:spTree>
    <p:extLst>
      <p:ext uri="{BB962C8B-B14F-4D97-AF65-F5344CB8AC3E}">
        <p14:creationId xmlns:p14="http://schemas.microsoft.com/office/powerpoint/2010/main" val="42151454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88B2075-B282-4F6A-A06A-A9220B3D9AA1}" type="slidenum">
              <a:rPr kumimoji="1" lang="ja-JP" altLang="en-US" smtClean="0"/>
              <a:pPr/>
              <a:t>4</a:t>
            </a:fld>
            <a:endParaRPr kumimoji="1" lang="ja-JP" altLang="en-US"/>
          </a:p>
        </p:txBody>
      </p:sp>
    </p:spTree>
    <p:extLst>
      <p:ext uri="{BB962C8B-B14F-4D97-AF65-F5344CB8AC3E}">
        <p14:creationId xmlns:p14="http://schemas.microsoft.com/office/powerpoint/2010/main" val="439513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88B2075-B282-4F6A-A06A-A9220B3D9AA1}" type="slidenum">
              <a:rPr kumimoji="1" lang="ja-JP" altLang="en-US" smtClean="0"/>
              <a:pPr/>
              <a:t>14</a:t>
            </a:fld>
            <a:endParaRPr kumimoji="1" lang="ja-JP" altLang="en-US"/>
          </a:p>
        </p:txBody>
      </p:sp>
    </p:spTree>
    <p:extLst>
      <p:ext uri="{BB962C8B-B14F-4D97-AF65-F5344CB8AC3E}">
        <p14:creationId xmlns:p14="http://schemas.microsoft.com/office/powerpoint/2010/main" val="3774544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B1A48B-1F7B-4032-98CB-B37CB6B4E65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262D726-E0A4-408C-9E6C-B2DD5AB714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マスター字幕の書式設定</a:t>
            </a:r>
          </a:p>
        </p:txBody>
      </p:sp>
      <p:sp>
        <p:nvSpPr>
          <p:cNvPr id="4" name="日付プレースホルダー 3">
            <a:extLst>
              <a:ext uri="{FF2B5EF4-FFF2-40B4-BE49-F238E27FC236}">
                <a16:creationId xmlns:a16="http://schemas.microsoft.com/office/drawing/2014/main" id="{70737F90-0DDF-467E-AA35-17F36FA52B24}"/>
              </a:ext>
            </a:extLst>
          </p:cNvPr>
          <p:cNvSpPr>
            <a:spLocks noGrp="1"/>
          </p:cNvSpPr>
          <p:nvPr>
            <p:ph type="dt" sz="half" idx="10"/>
          </p:nvPr>
        </p:nvSpPr>
        <p:spPr/>
        <p:txBody>
          <a:bodyPr/>
          <a:lstStyle/>
          <a:p>
            <a:fld id="{1544B990-DB67-449A-B2DA-019302F44860}" type="datetimeFigureOut">
              <a:rPr kumimoji="1" lang="ja-JP" altLang="en-US" smtClean="0"/>
              <a:t>2018/5/16</a:t>
            </a:fld>
            <a:endParaRPr kumimoji="1" lang="ja-JP" altLang="en-US"/>
          </a:p>
        </p:txBody>
      </p:sp>
      <p:sp>
        <p:nvSpPr>
          <p:cNvPr id="5" name="フッター プレースホルダー 4">
            <a:extLst>
              <a:ext uri="{FF2B5EF4-FFF2-40B4-BE49-F238E27FC236}">
                <a16:creationId xmlns:a16="http://schemas.microsoft.com/office/drawing/2014/main" id="{E6B1E730-DE8B-4489-99DE-5E354AAEC7C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E9223E5-39A2-4564-8201-F34778E94718}"/>
              </a:ext>
            </a:extLst>
          </p:cNvPr>
          <p:cNvSpPr>
            <a:spLocks noGrp="1"/>
          </p:cNvSpPr>
          <p:nvPr>
            <p:ph type="sldNum" sz="quarter" idx="12"/>
          </p:nvPr>
        </p:nvSpPr>
        <p:spPr/>
        <p:txBody>
          <a:bodyPr/>
          <a:lstStyle/>
          <a:p>
            <a:fld id="{E2A44E0E-3228-4451-BC93-7D15E18D1881}" type="slidenum">
              <a:rPr kumimoji="1" lang="ja-JP" altLang="en-US" smtClean="0"/>
              <a:t>‹#›</a:t>
            </a:fld>
            <a:endParaRPr kumimoji="1" lang="ja-JP" altLang="en-US"/>
          </a:p>
        </p:txBody>
      </p:sp>
    </p:spTree>
    <p:extLst>
      <p:ext uri="{BB962C8B-B14F-4D97-AF65-F5344CB8AC3E}">
        <p14:creationId xmlns:p14="http://schemas.microsoft.com/office/powerpoint/2010/main" val="44530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6603B8-A384-42D5-A8C1-E4949D9442F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A8A765D-08BD-461A-80D4-0E71C79BCC4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A452165-BAC3-401F-AFFA-8E4124EF1501}"/>
              </a:ext>
            </a:extLst>
          </p:cNvPr>
          <p:cNvSpPr>
            <a:spLocks noGrp="1"/>
          </p:cNvSpPr>
          <p:nvPr>
            <p:ph type="dt" sz="half" idx="10"/>
          </p:nvPr>
        </p:nvSpPr>
        <p:spPr/>
        <p:txBody>
          <a:bodyPr/>
          <a:lstStyle/>
          <a:p>
            <a:fld id="{1544B990-DB67-449A-B2DA-019302F44860}" type="datetimeFigureOut">
              <a:rPr kumimoji="1" lang="ja-JP" altLang="en-US" smtClean="0"/>
              <a:t>2018/5/16</a:t>
            </a:fld>
            <a:endParaRPr kumimoji="1" lang="ja-JP" altLang="en-US"/>
          </a:p>
        </p:txBody>
      </p:sp>
      <p:sp>
        <p:nvSpPr>
          <p:cNvPr id="5" name="フッター プレースホルダー 4">
            <a:extLst>
              <a:ext uri="{FF2B5EF4-FFF2-40B4-BE49-F238E27FC236}">
                <a16:creationId xmlns:a16="http://schemas.microsoft.com/office/drawing/2014/main" id="{5A6773AA-8738-4812-9D9D-9762ED9B128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602702-EEBE-4994-AFBE-8AA76FE834D2}"/>
              </a:ext>
            </a:extLst>
          </p:cNvPr>
          <p:cNvSpPr>
            <a:spLocks noGrp="1"/>
          </p:cNvSpPr>
          <p:nvPr>
            <p:ph type="sldNum" sz="quarter" idx="12"/>
          </p:nvPr>
        </p:nvSpPr>
        <p:spPr/>
        <p:txBody>
          <a:bodyPr/>
          <a:lstStyle/>
          <a:p>
            <a:fld id="{E2A44E0E-3228-4451-BC93-7D15E18D1881}" type="slidenum">
              <a:rPr kumimoji="1" lang="ja-JP" altLang="en-US" smtClean="0"/>
              <a:t>‹#›</a:t>
            </a:fld>
            <a:endParaRPr kumimoji="1" lang="ja-JP" altLang="en-US"/>
          </a:p>
        </p:txBody>
      </p:sp>
    </p:spTree>
    <p:extLst>
      <p:ext uri="{BB962C8B-B14F-4D97-AF65-F5344CB8AC3E}">
        <p14:creationId xmlns:p14="http://schemas.microsoft.com/office/powerpoint/2010/main" val="2537604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8F2F7F7-1D22-4B48-A86C-A2B7E717EB9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517B771-1766-4F78-B06C-782ACB0C41E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89759D9-39A0-4B45-A14D-324E326B64D8}"/>
              </a:ext>
            </a:extLst>
          </p:cNvPr>
          <p:cNvSpPr>
            <a:spLocks noGrp="1"/>
          </p:cNvSpPr>
          <p:nvPr>
            <p:ph type="dt" sz="half" idx="10"/>
          </p:nvPr>
        </p:nvSpPr>
        <p:spPr/>
        <p:txBody>
          <a:bodyPr/>
          <a:lstStyle/>
          <a:p>
            <a:fld id="{1544B990-DB67-449A-B2DA-019302F44860}" type="datetimeFigureOut">
              <a:rPr kumimoji="1" lang="ja-JP" altLang="en-US" smtClean="0"/>
              <a:t>2018/5/16</a:t>
            </a:fld>
            <a:endParaRPr kumimoji="1" lang="ja-JP" altLang="en-US"/>
          </a:p>
        </p:txBody>
      </p:sp>
      <p:sp>
        <p:nvSpPr>
          <p:cNvPr id="5" name="フッター プレースホルダー 4">
            <a:extLst>
              <a:ext uri="{FF2B5EF4-FFF2-40B4-BE49-F238E27FC236}">
                <a16:creationId xmlns:a16="http://schemas.microsoft.com/office/drawing/2014/main" id="{4466544D-A244-4135-B994-D324C5A76A4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DEF40A0-4252-4C93-BFE6-0743C314B1DE}"/>
              </a:ext>
            </a:extLst>
          </p:cNvPr>
          <p:cNvSpPr>
            <a:spLocks noGrp="1"/>
          </p:cNvSpPr>
          <p:nvPr>
            <p:ph type="sldNum" sz="quarter" idx="12"/>
          </p:nvPr>
        </p:nvSpPr>
        <p:spPr/>
        <p:txBody>
          <a:bodyPr/>
          <a:lstStyle/>
          <a:p>
            <a:fld id="{E2A44E0E-3228-4451-BC93-7D15E18D1881}" type="slidenum">
              <a:rPr kumimoji="1" lang="ja-JP" altLang="en-US" smtClean="0"/>
              <a:t>‹#›</a:t>
            </a:fld>
            <a:endParaRPr kumimoji="1" lang="ja-JP" altLang="en-US"/>
          </a:p>
        </p:txBody>
      </p:sp>
    </p:spTree>
    <p:extLst>
      <p:ext uri="{BB962C8B-B14F-4D97-AF65-F5344CB8AC3E}">
        <p14:creationId xmlns:p14="http://schemas.microsoft.com/office/powerpoint/2010/main" val="2933468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B390D8-74F9-4C62-B8A0-E108F2CD28F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A9534F7-5589-4AE2-879C-3E470467F3B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746A14F-6CDF-41A0-9593-E67CFE723C3E}"/>
              </a:ext>
            </a:extLst>
          </p:cNvPr>
          <p:cNvSpPr>
            <a:spLocks noGrp="1"/>
          </p:cNvSpPr>
          <p:nvPr>
            <p:ph type="dt" sz="half" idx="10"/>
          </p:nvPr>
        </p:nvSpPr>
        <p:spPr/>
        <p:txBody>
          <a:bodyPr/>
          <a:lstStyle/>
          <a:p>
            <a:fld id="{1544B990-DB67-449A-B2DA-019302F44860}" type="datetimeFigureOut">
              <a:rPr kumimoji="1" lang="ja-JP" altLang="en-US" smtClean="0"/>
              <a:t>2018/5/16</a:t>
            </a:fld>
            <a:endParaRPr kumimoji="1" lang="ja-JP" altLang="en-US"/>
          </a:p>
        </p:txBody>
      </p:sp>
      <p:sp>
        <p:nvSpPr>
          <p:cNvPr id="5" name="フッター プレースホルダー 4">
            <a:extLst>
              <a:ext uri="{FF2B5EF4-FFF2-40B4-BE49-F238E27FC236}">
                <a16:creationId xmlns:a16="http://schemas.microsoft.com/office/drawing/2014/main" id="{2919541C-5B70-4D25-B573-8BBFADDBD93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B71EA62-25B5-4C9C-926C-0A2946C3C242}"/>
              </a:ext>
            </a:extLst>
          </p:cNvPr>
          <p:cNvSpPr>
            <a:spLocks noGrp="1"/>
          </p:cNvSpPr>
          <p:nvPr>
            <p:ph type="sldNum" sz="quarter" idx="12"/>
          </p:nvPr>
        </p:nvSpPr>
        <p:spPr/>
        <p:txBody>
          <a:bodyPr/>
          <a:lstStyle/>
          <a:p>
            <a:fld id="{E2A44E0E-3228-4451-BC93-7D15E18D1881}" type="slidenum">
              <a:rPr kumimoji="1" lang="ja-JP" altLang="en-US" smtClean="0"/>
              <a:t>‹#›</a:t>
            </a:fld>
            <a:endParaRPr kumimoji="1" lang="ja-JP" altLang="en-US"/>
          </a:p>
        </p:txBody>
      </p:sp>
    </p:spTree>
    <p:extLst>
      <p:ext uri="{BB962C8B-B14F-4D97-AF65-F5344CB8AC3E}">
        <p14:creationId xmlns:p14="http://schemas.microsoft.com/office/powerpoint/2010/main" val="31917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6E81D1-908D-41DD-A5DD-C7F42C47585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94C99DA-6909-402F-BDC8-A4802B6635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59B546B-6E61-4CEF-9DDE-49AB501CB72A}"/>
              </a:ext>
            </a:extLst>
          </p:cNvPr>
          <p:cNvSpPr>
            <a:spLocks noGrp="1"/>
          </p:cNvSpPr>
          <p:nvPr>
            <p:ph type="dt" sz="half" idx="10"/>
          </p:nvPr>
        </p:nvSpPr>
        <p:spPr/>
        <p:txBody>
          <a:bodyPr/>
          <a:lstStyle/>
          <a:p>
            <a:fld id="{1544B990-DB67-449A-B2DA-019302F44860}" type="datetimeFigureOut">
              <a:rPr kumimoji="1" lang="ja-JP" altLang="en-US" smtClean="0"/>
              <a:t>2018/5/16</a:t>
            </a:fld>
            <a:endParaRPr kumimoji="1" lang="ja-JP" altLang="en-US"/>
          </a:p>
        </p:txBody>
      </p:sp>
      <p:sp>
        <p:nvSpPr>
          <p:cNvPr id="5" name="フッター プレースホルダー 4">
            <a:extLst>
              <a:ext uri="{FF2B5EF4-FFF2-40B4-BE49-F238E27FC236}">
                <a16:creationId xmlns:a16="http://schemas.microsoft.com/office/drawing/2014/main" id="{A8156F45-653E-4146-814D-DA6F00D9AF1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88CE93D-A6DF-433C-A752-3529765D7617}"/>
              </a:ext>
            </a:extLst>
          </p:cNvPr>
          <p:cNvSpPr>
            <a:spLocks noGrp="1"/>
          </p:cNvSpPr>
          <p:nvPr>
            <p:ph type="sldNum" sz="quarter" idx="12"/>
          </p:nvPr>
        </p:nvSpPr>
        <p:spPr/>
        <p:txBody>
          <a:bodyPr/>
          <a:lstStyle/>
          <a:p>
            <a:fld id="{E2A44E0E-3228-4451-BC93-7D15E18D1881}" type="slidenum">
              <a:rPr kumimoji="1" lang="ja-JP" altLang="en-US" smtClean="0"/>
              <a:t>‹#›</a:t>
            </a:fld>
            <a:endParaRPr kumimoji="1" lang="ja-JP" altLang="en-US"/>
          </a:p>
        </p:txBody>
      </p:sp>
    </p:spTree>
    <p:extLst>
      <p:ext uri="{BB962C8B-B14F-4D97-AF65-F5344CB8AC3E}">
        <p14:creationId xmlns:p14="http://schemas.microsoft.com/office/powerpoint/2010/main" val="65843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A73854-5BC2-483C-A942-1596DA913F4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4C91567-D876-4524-8382-6F50661F0AB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E9EE6AF-84A7-420D-BE0E-EDC651AA8FD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CA02D52-63A1-4639-A9BD-EFCA83DC9651}"/>
              </a:ext>
            </a:extLst>
          </p:cNvPr>
          <p:cNvSpPr>
            <a:spLocks noGrp="1"/>
          </p:cNvSpPr>
          <p:nvPr>
            <p:ph type="dt" sz="half" idx="10"/>
          </p:nvPr>
        </p:nvSpPr>
        <p:spPr/>
        <p:txBody>
          <a:bodyPr/>
          <a:lstStyle/>
          <a:p>
            <a:fld id="{1544B990-DB67-449A-B2DA-019302F44860}" type="datetimeFigureOut">
              <a:rPr kumimoji="1" lang="ja-JP" altLang="en-US" smtClean="0"/>
              <a:t>2018/5/16</a:t>
            </a:fld>
            <a:endParaRPr kumimoji="1" lang="ja-JP" altLang="en-US"/>
          </a:p>
        </p:txBody>
      </p:sp>
      <p:sp>
        <p:nvSpPr>
          <p:cNvPr id="6" name="フッター プレースホルダー 5">
            <a:extLst>
              <a:ext uri="{FF2B5EF4-FFF2-40B4-BE49-F238E27FC236}">
                <a16:creationId xmlns:a16="http://schemas.microsoft.com/office/drawing/2014/main" id="{C2FFB291-36E4-4A00-95CD-85EF5005F19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A2F7B74-A4FD-4D04-97B2-40910384559E}"/>
              </a:ext>
            </a:extLst>
          </p:cNvPr>
          <p:cNvSpPr>
            <a:spLocks noGrp="1"/>
          </p:cNvSpPr>
          <p:nvPr>
            <p:ph type="sldNum" sz="quarter" idx="12"/>
          </p:nvPr>
        </p:nvSpPr>
        <p:spPr/>
        <p:txBody>
          <a:bodyPr/>
          <a:lstStyle/>
          <a:p>
            <a:fld id="{E2A44E0E-3228-4451-BC93-7D15E18D1881}" type="slidenum">
              <a:rPr kumimoji="1" lang="ja-JP" altLang="en-US" smtClean="0"/>
              <a:t>‹#›</a:t>
            </a:fld>
            <a:endParaRPr kumimoji="1" lang="ja-JP" altLang="en-US"/>
          </a:p>
        </p:txBody>
      </p:sp>
    </p:spTree>
    <p:extLst>
      <p:ext uri="{BB962C8B-B14F-4D97-AF65-F5344CB8AC3E}">
        <p14:creationId xmlns:p14="http://schemas.microsoft.com/office/powerpoint/2010/main" val="2980332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310B65-6BDD-45CE-90C9-6BF1AAE1DF1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7A7224C-1BFD-4769-AFDA-D125808A25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144DC64-9903-4ACE-83A8-FE07D1AC44B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3D30BC0-4D10-4CB2-9CEF-B319C4C7B0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D84AC54-F136-49B0-A7DA-D4976402E53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8F45F47-4565-4684-ADA9-0FD272C96862}"/>
              </a:ext>
            </a:extLst>
          </p:cNvPr>
          <p:cNvSpPr>
            <a:spLocks noGrp="1"/>
          </p:cNvSpPr>
          <p:nvPr>
            <p:ph type="dt" sz="half" idx="10"/>
          </p:nvPr>
        </p:nvSpPr>
        <p:spPr/>
        <p:txBody>
          <a:bodyPr/>
          <a:lstStyle/>
          <a:p>
            <a:fld id="{1544B990-DB67-449A-B2DA-019302F44860}" type="datetimeFigureOut">
              <a:rPr kumimoji="1" lang="ja-JP" altLang="en-US" smtClean="0"/>
              <a:t>2018/5/16</a:t>
            </a:fld>
            <a:endParaRPr kumimoji="1" lang="ja-JP" altLang="en-US"/>
          </a:p>
        </p:txBody>
      </p:sp>
      <p:sp>
        <p:nvSpPr>
          <p:cNvPr id="8" name="フッター プレースホルダー 7">
            <a:extLst>
              <a:ext uri="{FF2B5EF4-FFF2-40B4-BE49-F238E27FC236}">
                <a16:creationId xmlns:a16="http://schemas.microsoft.com/office/drawing/2014/main" id="{0F2A646B-E4C4-44ED-B26E-8FBBBC2143F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1754775-633C-4AFB-9279-772978624606}"/>
              </a:ext>
            </a:extLst>
          </p:cNvPr>
          <p:cNvSpPr>
            <a:spLocks noGrp="1"/>
          </p:cNvSpPr>
          <p:nvPr>
            <p:ph type="sldNum" sz="quarter" idx="12"/>
          </p:nvPr>
        </p:nvSpPr>
        <p:spPr/>
        <p:txBody>
          <a:bodyPr/>
          <a:lstStyle/>
          <a:p>
            <a:fld id="{E2A44E0E-3228-4451-BC93-7D15E18D1881}" type="slidenum">
              <a:rPr kumimoji="1" lang="ja-JP" altLang="en-US" smtClean="0"/>
              <a:t>‹#›</a:t>
            </a:fld>
            <a:endParaRPr kumimoji="1" lang="ja-JP" altLang="en-US"/>
          </a:p>
        </p:txBody>
      </p:sp>
    </p:spTree>
    <p:extLst>
      <p:ext uri="{BB962C8B-B14F-4D97-AF65-F5344CB8AC3E}">
        <p14:creationId xmlns:p14="http://schemas.microsoft.com/office/powerpoint/2010/main" val="2981205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5654D0-14A6-47ED-A9CF-55E97577650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A4B5851-968A-4F55-BDD0-B9BED4D092CE}"/>
              </a:ext>
            </a:extLst>
          </p:cNvPr>
          <p:cNvSpPr>
            <a:spLocks noGrp="1"/>
          </p:cNvSpPr>
          <p:nvPr>
            <p:ph type="dt" sz="half" idx="10"/>
          </p:nvPr>
        </p:nvSpPr>
        <p:spPr/>
        <p:txBody>
          <a:bodyPr/>
          <a:lstStyle/>
          <a:p>
            <a:fld id="{1544B990-DB67-449A-B2DA-019302F44860}" type="datetimeFigureOut">
              <a:rPr kumimoji="1" lang="ja-JP" altLang="en-US" smtClean="0"/>
              <a:t>2018/5/16</a:t>
            </a:fld>
            <a:endParaRPr kumimoji="1" lang="ja-JP" altLang="en-US"/>
          </a:p>
        </p:txBody>
      </p:sp>
      <p:sp>
        <p:nvSpPr>
          <p:cNvPr id="4" name="フッター プレースホルダー 3">
            <a:extLst>
              <a:ext uri="{FF2B5EF4-FFF2-40B4-BE49-F238E27FC236}">
                <a16:creationId xmlns:a16="http://schemas.microsoft.com/office/drawing/2014/main" id="{36526449-9BDF-4AD8-B25E-3CB3B02CA8F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834EFF0-6B7E-44E1-8C10-6486A9D77500}"/>
              </a:ext>
            </a:extLst>
          </p:cNvPr>
          <p:cNvSpPr>
            <a:spLocks noGrp="1"/>
          </p:cNvSpPr>
          <p:nvPr>
            <p:ph type="sldNum" sz="quarter" idx="12"/>
          </p:nvPr>
        </p:nvSpPr>
        <p:spPr/>
        <p:txBody>
          <a:bodyPr/>
          <a:lstStyle/>
          <a:p>
            <a:fld id="{E2A44E0E-3228-4451-BC93-7D15E18D1881}" type="slidenum">
              <a:rPr kumimoji="1" lang="ja-JP" altLang="en-US" smtClean="0"/>
              <a:t>‹#›</a:t>
            </a:fld>
            <a:endParaRPr kumimoji="1" lang="ja-JP" altLang="en-US"/>
          </a:p>
        </p:txBody>
      </p:sp>
    </p:spTree>
    <p:extLst>
      <p:ext uri="{BB962C8B-B14F-4D97-AF65-F5344CB8AC3E}">
        <p14:creationId xmlns:p14="http://schemas.microsoft.com/office/powerpoint/2010/main" val="435447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A4A3AB4-1DF6-41F1-9E06-838D6E4325E5}"/>
              </a:ext>
            </a:extLst>
          </p:cNvPr>
          <p:cNvSpPr>
            <a:spLocks noGrp="1"/>
          </p:cNvSpPr>
          <p:nvPr>
            <p:ph type="dt" sz="half" idx="10"/>
          </p:nvPr>
        </p:nvSpPr>
        <p:spPr/>
        <p:txBody>
          <a:bodyPr/>
          <a:lstStyle/>
          <a:p>
            <a:fld id="{1544B990-DB67-449A-B2DA-019302F44860}" type="datetimeFigureOut">
              <a:rPr kumimoji="1" lang="ja-JP" altLang="en-US" smtClean="0"/>
              <a:t>2018/5/16</a:t>
            </a:fld>
            <a:endParaRPr kumimoji="1" lang="ja-JP" altLang="en-US"/>
          </a:p>
        </p:txBody>
      </p:sp>
      <p:sp>
        <p:nvSpPr>
          <p:cNvPr id="3" name="フッター プレースホルダー 2">
            <a:extLst>
              <a:ext uri="{FF2B5EF4-FFF2-40B4-BE49-F238E27FC236}">
                <a16:creationId xmlns:a16="http://schemas.microsoft.com/office/drawing/2014/main" id="{D84BAA26-1603-4633-A758-854E0CE438D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487F9C7-B477-4312-99D3-F17147C45912}"/>
              </a:ext>
            </a:extLst>
          </p:cNvPr>
          <p:cNvSpPr>
            <a:spLocks noGrp="1"/>
          </p:cNvSpPr>
          <p:nvPr>
            <p:ph type="sldNum" sz="quarter" idx="12"/>
          </p:nvPr>
        </p:nvSpPr>
        <p:spPr/>
        <p:txBody>
          <a:bodyPr/>
          <a:lstStyle/>
          <a:p>
            <a:fld id="{E2A44E0E-3228-4451-BC93-7D15E18D1881}" type="slidenum">
              <a:rPr kumimoji="1" lang="ja-JP" altLang="en-US" smtClean="0"/>
              <a:t>‹#›</a:t>
            </a:fld>
            <a:endParaRPr kumimoji="1" lang="ja-JP" altLang="en-US"/>
          </a:p>
        </p:txBody>
      </p:sp>
    </p:spTree>
    <p:extLst>
      <p:ext uri="{BB962C8B-B14F-4D97-AF65-F5344CB8AC3E}">
        <p14:creationId xmlns:p14="http://schemas.microsoft.com/office/powerpoint/2010/main" val="702104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FBEE7C-45B3-485E-AE2F-A69489E58DA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7241B59-3EF9-4BA8-BCD7-28BE6D34BC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B80040E-A8AB-4E5B-843C-1071EF7C3F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BA3D3BC-2AA2-4EE9-ABE5-E7F25ECC7AE7}"/>
              </a:ext>
            </a:extLst>
          </p:cNvPr>
          <p:cNvSpPr>
            <a:spLocks noGrp="1"/>
          </p:cNvSpPr>
          <p:nvPr>
            <p:ph type="dt" sz="half" idx="10"/>
          </p:nvPr>
        </p:nvSpPr>
        <p:spPr/>
        <p:txBody>
          <a:bodyPr/>
          <a:lstStyle/>
          <a:p>
            <a:fld id="{1544B990-DB67-449A-B2DA-019302F44860}" type="datetimeFigureOut">
              <a:rPr kumimoji="1" lang="ja-JP" altLang="en-US" smtClean="0"/>
              <a:t>2018/5/16</a:t>
            </a:fld>
            <a:endParaRPr kumimoji="1" lang="ja-JP" altLang="en-US"/>
          </a:p>
        </p:txBody>
      </p:sp>
      <p:sp>
        <p:nvSpPr>
          <p:cNvPr id="6" name="フッター プレースホルダー 5">
            <a:extLst>
              <a:ext uri="{FF2B5EF4-FFF2-40B4-BE49-F238E27FC236}">
                <a16:creationId xmlns:a16="http://schemas.microsoft.com/office/drawing/2014/main" id="{71F43D8E-FF22-4247-A01F-D6BDAF6F8B7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965592A-C006-4970-96C4-46FDBBA90D18}"/>
              </a:ext>
            </a:extLst>
          </p:cNvPr>
          <p:cNvSpPr>
            <a:spLocks noGrp="1"/>
          </p:cNvSpPr>
          <p:nvPr>
            <p:ph type="sldNum" sz="quarter" idx="12"/>
          </p:nvPr>
        </p:nvSpPr>
        <p:spPr/>
        <p:txBody>
          <a:bodyPr/>
          <a:lstStyle/>
          <a:p>
            <a:fld id="{E2A44E0E-3228-4451-BC93-7D15E18D1881}" type="slidenum">
              <a:rPr kumimoji="1" lang="ja-JP" altLang="en-US" smtClean="0"/>
              <a:t>‹#›</a:t>
            </a:fld>
            <a:endParaRPr kumimoji="1" lang="ja-JP" altLang="en-US"/>
          </a:p>
        </p:txBody>
      </p:sp>
    </p:spTree>
    <p:extLst>
      <p:ext uri="{BB962C8B-B14F-4D97-AF65-F5344CB8AC3E}">
        <p14:creationId xmlns:p14="http://schemas.microsoft.com/office/powerpoint/2010/main" val="353804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4455EA-2648-4E93-A0E6-1AC7414CCE2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FFB4FB4-BA09-47FD-BA5D-85B25227AD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B4107A0-DEE0-46A1-8C61-4F93752DA8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2A8B44B-48E5-42BD-9ABD-7964588BA1C4}"/>
              </a:ext>
            </a:extLst>
          </p:cNvPr>
          <p:cNvSpPr>
            <a:spLocks noGrp="1"/>
          </p:cNvSpPr>
          <p:nvPr>
            <p:ph type="dt" sz="half" idx="10"/>
          </p:nvPr>
        </p:nvSpPr>
        <p:spPr/>
        <p:txBody>
          <a:bodyPr/>
          <a:lstStyle/>
          <a:p>
            <a:fld id="{1544B990-DB67-449A-B2DA-019302F44860}" type="datetimeFigureOut">
              <a:rPr kumimoji="1" lang="ja-JP" altLang="en-US" smtClean="0"/>
              <a:t>2018/5/16</a:t>
            </a:fld>
            <a:endParaRPr kumimoji="1" lang="ja-JP" altLang="en-US"/>
          </a:p>
        </p:txBody>
      </p:sp>
      <p:sp>
        <p:nvSpPr>
          <p:cNvPr id="6" name="フッター プレースホルダー 5">
            <a:extLst>
              <a:ext uri="{FF2B5EF4-FFF2-40B4-BE49-F238E27FC236}">
                <a16:creationId xmlns:a16="http://schemas.microsoft.com/office/drawing/2014/main" id="{82E1BB8F-2F35-42DC-95B2-EB041BB135D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10952CF-599B-4DA0-B974-002FB9F37379}"/>
              </a:ext>
            </a:extLst>
          </p:cNvPr>
          <p:cNvSpPr>
            <a:spLocks noGrp="1"/>
          </p:cNvSpPr>
          <p:nvPr>
            <p:ph type="sldNum" sz="quarter" idx="12"/>
          </p:nvPr>
        </p:nvSpPr>
        <p:spPr/>
        <p:txBody>
          <a:bodyPr/>
          <a:lstStyle/>
          <a:p>
            <a:fld id="{E2A44E0E-3228-4451-BC93-7D15E18D1881}" type="slidenum">
              <a:rPr kumimoji="1" lang="ja-JP" altLang="en-US" smtClean="0"/>
              <a:t>‹#›</a:t>
            </a:fld>
            <a:endParaRPr kumimoji="1" lang="ja-JP" altLang="en-US"/>
          </a:p>
        </p:txBody>
      </p:sp>
    </p:spTree>
    <p:extLst>
      <p:ext uri="{BB962C8B-B14F-4D97-AF65-F5344CB8AC3E}">
        <p14:creationId xmlns:p14="http://schemas.microsoft.com/office/powerpoint/2010/main" val="3248504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C7ADC1F-A8E5-4D71-8006-ECFD23235D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1E140DD-818B-4F8A-941B-09CF4A436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2CBE499-0CE9-4EAD-9AE6-F442B2AC5C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44B990-DB67-449A-B2DA-019302F44860}" type="datetimeFigureOut">
              <a:rPr kumimoji="1" lang="ja-JP" altLang="en-US" smtClean="0"/>
              <a:t>2018/5/16</a:t>
            </a:fld>
            <a:endParaRPr kumimoji="1" lang="ja-JP" altLang="en-US"/>
          </a:p>
        </p:txBody>
      </p:sp>
      <p:sp>
        <p:nvSpPr>
          <p:cNvPr id="5" name="フッター プレースホルダー 4">
            <a:extLst>
              <a:ext uri="{FF2B5EF4-FFF2-40B4-BE49-F238E27FC236}">
                <a16:creationId xmlns:a16="http://schemas.microsoft.com/office/drawing/2014/main" id="{8EE15FE7-9840-4E85-9F49-92E15A3CB0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EC2DAA0-493A-4A13-9346-41F1F22F51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A44E0E-3228-4451-BC93-7D15E18D1881}" type="slidenum">
              <a:rPr kumimoji="1" lang="ja-JP" altLang="en-US" smtClean="0"/>
              <a:t>‹#›</a:t>
            </a:fld>
            <a:endParaRPr kumimoji="1" lang="ja-JP" altLang="en-US"/>
          </a:p>
        </p:txBody>
      </p:sp>
    </p:spTree>
    <p:extLst>
      <p:ext uri="{BB962C8B-B14F-4D97-AF65-F5344CB8AC3E}">
        <p14:creationId xmlns:p14="http://schemas.microsoft.com/office/powerpoint/2010/main" val="2241432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hutoko.jp/" TargetMode="External"/><Relationship Id="rId2" Type="http://schemas.openxmlformats.org/officeDocument/2006/relationships/hyperlink" Target="http://www.shutoko.co.j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C0FF"/>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91BEA7-A3CB-49EE-8F8A-85E9AA257FDF}"/>
              </a:ext>
            </a:extLst>
          </p:cNvPr>
          <p:cNvSpPr>
            <a:spLocks noGrp="1"/>
          </p:cNvSpPr>
          <p:nvPr>
            <p:ph type="ctrTitle"/>
          </p:nvPr>
        </p:nvSpPr>
        <p:spPr/>
        <p:txBody>
          <a:bodyPr/>
          <a:lstStyle/>
          <a:p>
            <a:r>
              <a:rPr lang="ja-JP" altLang="en-US" dirty="0"/>
              <a:t>首都高渋滞情報システム</a:t>
            </a:r>
            <a:br>
              <a:rPr lang="en-US" altLang="ja-JP" sz="2800" dirty="0"/>
            </a:br>
            <a:r>
              <a:rPr lang="ja-JP" altLang="en-US" sz="2800" dirty="0"/>
              <a:t>世界最先端の大規模都市内高速道路交通管制システム</a:t>
            </a:r>
            <a:endParaRPr kumimoji="1" lang="ja-JP" altLang="en-US" dirty="0"/>
          </a:p>
        </p:txBody>
      </p:sp>
      <p:sp>
        <p:nvSpPr>
          <p:cNvPr id="3" name="字幕 2">
            <a:extLst>
              <a:ext uri="{FF2B5EF4-FFF2-40B4-BE49-F238E27FC236}">
                <a16:creationId xmlns:a16="http://schemas.microsoft.com/office/drawing/2014/main" id="{F00969F1-7AC8-45DF-9DEA-0178F9C92B36}"/>
              </a:ext>
            </a:extLst>
          </p:cNvPr>
          <p:cNvSpPr>
            <a:spLocks noGrp="1"/>
          </p:cNvSpPr>
          <p:nvPr>
            <p:ph type="subTitle" idx="1"/>
          </p:nvPr>
        </p:nvSpPr>
        <p:spPr/>
        <p:txBody>
          <a:bodyPr>
            <a:normAutofit/>
          </a:bodyPr>
          <a:lstStyle/>
          <a:p>
            <a:r>
              <a:rPr lang="ja-JP" altLang="en-US" dirty="0"/>
              <a:t>明治大学</a:t>
            </a:r>
            <a:endParaRPr lang="en-US" altLang="ja-JP" dirty="0"/>
          </a:p>
          <a:p>
            <a:r>
              <a:rPr lang="ja-JP" altLang="en-US" dirty="0"/>
              <a:t>山之口洋（野口喜洋）</a:t>
            </a:r>
            <a:endParaRPr lang="en-US" altLang="ja-JP" dirty="0"/>
          </a:p>
        </p:txBody>
      </p:sp>
      <p:sp>
        <p:nvSpPr>
          <p:cNvPr id="4" name="テキスト ボックス 3">
            <a:extLst>
              <a:ext uri="{FF2B5EF4-FFF2-40B4-BE49-F238E27FC236}">
                <a16:creationId xmlns:a16="http://schemas.microsoft.com/office/drawing/2014/main" id="{0AD48F54-06FC-4DE8-88D5-739EC18CD0E6}"/>
              </a:ext>
            </a:extLst>
          </p:cNvPr>
          <p:cNvSpPr txBox="1"/>
          <p:nvPr/>
        </p:nvSpPr>
        <p:spPr>
          <a:xfrm>
            <a:off x="2209800" y="404665"/>
            <a:ext cx="3647152" cy="646331"/>
          </a:xfrm>
          <a:prstGeom prst="rect">
            <a:avLst/>
          </a:prstGeom>
          <a:noFill/>
        </p:spPr>
        <p:txBody>
          <a:bodyPr wrap="none" rtlCol="0">
            <a:spAutoFit/>
          </a:bodyPr>
          <a:lstStyle/>
          <a:p>
            <a:r>
              <a:rPr lang="ja-JP" altLang="en-US" dirty="0"/>
              <a:t>情報システム論　ケーススタディ</a:t>
            </a:r>
            <a:endParaRPr lang="en-US" altLang="ja-JP" dirty="0"/>
          </a:p>
          <a:p>
            <a:r>
              <a:rPr lang="ja-JP" altLang="en-US" dirty="0"/>
              <a:t>交通分野の情報システム</a:t>
            </a:r>
          </a:p>
        </p:txBody>
      </p:sp>
    </p:spTree>
    <p:extLst>
      <p:ext uri="{BB962C8B-B14F-4D97-AF65-F5344CB8AC3E}">
        <p14:creationId xmlns:p14="http://schemas.microsoft.com/office/powerpoint/2010/main" val="2731856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FE3209B-6FDC-4F56-B2FC-95A2FC3EE3EF}"/>
              </a:ext>
            </a:extLst>
          </p:cNvPr>
          <p:cNvSpPr>
            <a:spLocks noGrp="1"/>
          </p:cNvSpPr>
          <p:nvPr>
            <p:ph idx="1"/>
          </p:nvPr>
        </p:nvSpPr>
        <p:spPr>
          <a:xfrm>
            <a:off x="838199" y="1690688"/>
            <a:ext cx="10515600" cy="3044598"/>
          </a:xfrm>
        </p:spPr>
        <p:txBody>
          <a:bodyPr>
            <a:normAutofit fontScale="92500"/>
          </a:bodyPr>
          <a:lstStyle/>
          <a:p>
            <a:r>
              <a:rPr lang="ja-JP" altLang="en-US" dirty="0"/>
              <a:t>「情報を知らせる」だけでなく、より積極的な解消技術へ</a:t>
            </a:r>
          </a:p>
          <a:p>
            <a:r>
              <a:rPr lang="ja-JP" altLang="en-US" dirty="0"/>
              <a:t>ペースメーカーライト（</a:t>
            </a:r>
            <a:r>
              <a:rPr lang="en-US" altLang="ja-JP" dirty="0"/>
              <a:t>NEXCO</a:t>
            </a:r>
            <a:r>
              <a:rPr lang="ja-JP" altLang="en-US" dirty="0"/>
              <a:t>東日本）</a:t>
            </a:r>
            <a:endParaRPr lang="en-US" altLang="ja-JP" dirty="0"/>
          </a:p>
          <a:p>
            <a:pPr lvl="1"/>
            <a:r>
              <a:rPr lang="ja-JP" altLang="en-US" dirty="0"/>
              <a:t>外環道の三郷</a:t>
            </a:r>
            <a:r>
              <a:rPr lang="ja-JP" altLang="en-US" dirty="0" err="1"/>
              <a:t>ー</a:t>
            </a:r>
            <a:r>
              <a:rPr lang="ja-JP" altLang="en-US" dirty="0"/>
              <a:t>市川区間（</a:t>
            </a:r>
            <a:r>
              <a:rPr lang="en-US" altLang="ja-JP" dirty="0"/>
              <a:t>2018</a:t>
            </a:r>
            <a:r>
              <a:rPr lang="ja-JP" altLang="en-US" dirty="0"/>
              <a:t>年</a:t>
            </a:r>
            <a:r>
              <a:rPr lang="en-US" altLang="ja-JP" dirty="0"/>
              <a:t>6</a:t>
            </a:r>
            <a:r>
              <a:rPr lang="ja-JP" altLang="en-US" dirty="0"/>
              <a:t>月開通予定）に設置</a:t>
            </a:r>
            <a:endParaRPr lang="en-US" altLang="ja-JP" dirty="0"/>
          </a:p>
          <a:p>
            <a:pPr lvl="1"/>
            <a:r>
              <a:rPr lang="ja-JP" altLang="en-US" dirty="0"/>
              <a:t>壁に取り付けられたライトの点滅により車が一定速度で走るよう誘導</a:t>
            </a:r>
            <a:endParaRPr lang="en-US" altLang="ja-JP" dirty="0"/>
          </a:p>
          <a:p>
            <a:r>
              <a:rPr lang="ja-JP" altLang="en-US" dirty="0"/>
              <a:t>ビッグデータに基づく渋滞予測→信号制御</a:t>
            </a:r>
            <a:endParaRPr lang="en-US" altLang="ja-JP" dirty="0"/>
          </a:p>
          <a:p>
            <a:pPr lvl="1"/>
            <a:r>
              <a:rPr lang="ja-JP" altLang="en-US" dirty="0"/>
              <a:t>米</a:t>
            </a:r>
            <a:r>
              <a:rPr lang="en-US" altLang="ja-JP" dirty="0"/>
              <a:t>IBM</a:t>
            </a:r>
            <a:r>
              <a:rPr lang="ja-JP" altLang="en-US" dirty="0" err="1"/>
              <a:t>、</a:t>
            </a:r>
            <a:r>
              <a:rPr lang="en-US" altLang="ja-JP" dirty="0"/>
              <a:t>NTT</a:t>
            </a:r>
            <a:r>
              <a:rPr lang="ja-JP" altLang="en-US" dirty="0" err="1"/>
              <a:t>、</a:t>
            </a:r>
            <a:r>
              <a:rPr lang="ja-JP" altLang="en-US" dirty="0"/>
              <a:t>日立などがそれぞれ研究開発中</a:t>
            </a:r>
            <a:endParaRPr lang="en-US" altLang="ja-JP" dirty="0"/>
          </a:p>
          <a:p>
            <a:pPr lvl="1"/>
            <a:r>
              <a:rPr lang="ja-JP" altLang="en-US" dirty="0"/>
              <a:t>交通情報のシミュレーションを行い、一部の情報で大部分の状況を推測</a:t>
            </a:r>
            <a:endParaRPr lang="en-US" altLang="ja-JP" dirty="0"/>
          </a:p>
          <a:p>
            <a:endParaRPr lang="ja-JP" altLang="en-US" dirty="0"/>
          </a:p>
        </p:txBody>
      </p:sp>
      <p:sp>
        <p:nvSpPr>
          <p:cNvPr id="3" name="タイトル 2">
            <a:extLst>
              <a:ext uri="{FF2B5EF4-FFF2-40B4-BE49-F238E27FC236}">
                <a16:creationId xmlns:a16="http://schemas.microsoft.com/office/drawing/2014/main" id="{277A8EEC-B44D-4780-AF5F-78D128B388C2}"/>
              </a:ext>
            </a:extLst>
          </p:cNvPr>
          <p:cNvSpPr>
            <a:spLocks noGrp="1"/>
          </p:cNvSpPr>
          <p:nvPr>
            <p:ph type="title"/>
          </p:nvPr>
        </p:nvSpPr>
        <p:spPr/>
        <p:txBody>
          <a:bodyPr/>
          <a:lstStyle/>
          <a:p>
            <a:r>
              <a:rPr lang="ja-JP" altLang="en-US" dirty="0"/>
              <a:t>渋滞解消への新たな取り組み</a:t>
            </a:r>
            <a:endParaRPr kumimoji="1" lang="ja-JP" altLang="en-US" dirty="0"/>
          </a:p>
        </p:txBody>
      </p:sp>
      <p:pic>
        <p:nvPicPr>
          <p:cNvPr id="6" name="Picture 4" descr="http://business.nikkeibp.co.jp/atcl/report/15/226265/081100001/img_02.jpg">
            <a:extLst>
              <a:ext uri="{FF2B5EF4-FFF2-40B4-BE49-F238E27FC236}">
                <a16:creationId xmlns:a16="http://schemas.microsoft.com/office/drawing/2014/main" id="{202DABB6-1B9D-4A80-ADB2-E7C04D6DA3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7428" y="4638324"/>
            <a:ext cx="6346371" cy="1854551"/>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a:extLst>
              <a:ext uri="{FF2B5EF4-FFF2-40B4-BE49-F238E27FC236}">
                <a16:creationId xmlns:a16="http://schemas.microsoft.com/office/drawing/2014/main" id="{F1531671-108E-4972-B280-857F91B322F1}"/>
              </a:ext>
            </a:extLst>
          </p:cNvPr>
          <p:cNvSpPr/>
          <p:nvPr/>
        </p:nvSpPr>
        <p:spPr>
          <a:xfrm>
            <a:off x="555172" y="5846544"/>
            <a:ext cx="4299857" cy="923330"/>
          </a:xfrm>
          <a:prstGeom prst="rect">
            <a:avLst/>
          </a:prstGeom>
        </p:spPr>
        <p:txBody>
          <a:bodyPr wrap="square">
            <a:spAutoFit/>
          </a:bodyPr>
          <a:lstStyle/>
          <a:p>
            <a:r>
              <a:rPr lang="ja-JP" altLang="en-US" dirty="0"/>
              <a:t>http://business.nikkeibp.co.jp/atcl/report/15/226265/081100001/?SS=nboimgview&amp;FD=353070577</a:t>
            </a:r>
          </a:p>
        </p:txBody>
      </p:sp>
    </p:spTree>
    <p:extLst>
      <p:ext uri="{BB962C8B-B14F-4D97-AF65-F5344CB8AC3E}">
        <p14:creationId xmlns:p14="http://schemas.microsoft.com/office/powerpoint/2010/main" val="251543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FE3209B-6FDC-4F56-B2FC-95A2FC3EE3EF}"/>
              </a:ext>
            </a:extLst>
          </p:cNvPr>
          <p:cNvSpPr>
            <a:spLocks noGrp="1"/>
          </p:cNvSpPr>
          <p:nvPr>
            <p:ph idx="1"/>
          </p:nvPr>
        </p:nvSpPr>
        <p:spPr>
          <a:xfrm>
            <a:off x="838199" y="1690688"/>
            <a:ext cx="10515600" cy="4952626"/>
          </a:xfrm>
        </p:spPr>
        <p:txBody>
          <a:bodyPr>
            <a:normAutofit fontScale="77500" lnSpcReduction="20000"/>
          </a:bodyPr>
          <a:lstStyle/>
          <a:p>
            <a:r>
              <a:rPr lang="ja-JP" altLang="en-US" dirty="0"/>
              <a:t>事故だけでも</a:t>
            </a:r>
            <a:r>
              <a:rPr lang="en-US" altLang="ja-JP" dirty="0"/>
              <a:t>1</a:t>
            </a:r>
            <a:r>
              <a:rPr lang="ja-JP" altLang="en-US" dirty="0"/>
              <a:t>日平均約</a:t>
            </a:r>
            <a:r>
              <a:rPr lang="en-US" altLang="ja-JP" dirty="0"/>
              <a:t>30</a:t>
            </a:r>
            <a:r>
              <a:rPr lang="ja-JP" altLang="en-US" dirty="0"/>
              <a:t>件</a:t>
            </a:r>
          </a:p>
          <a:p>
            <a:pPr lvl="1"/>
            <a:r>
              <a:rPr lang="ja-JP" altLang="en-US" dirty="0"/>
              <a:t>事故　　</a:t>
            </a:r>
            <a:r>
              <a:rPr lang="en-US" altLang="ja-JP" dirty="0"/>
              <a:t>10,011</a:t>
            </a:r>
            <a:r>
              <a:rPr lang="ja-JP" altLang="en-US" dirty="0"/>
              <a:t>件　</a:t>
            </a:r>
            <a:r>
              <a:rPr lang="en-US" altLang="ja-JP" dirty="0"/>
              <a:t>2011</a:t>
            </a:r>
            <a:r>
              <a:rPr lang="ja-JP" altLang="en-US" dirty="0"/>
              <a:t>年</a:t>
            </a:r>
          </a:p>
          <a:p>
            <a:pPr lvl="1"/>
            <a:r>
              <a:rPr lang="ja-JP" altLang="en-US" dirty="0"/>
              <a:t>故障車　</a:t>
            </a:r>
            <a:r>
              <a:rPr lang="en-US" altLang="ja-JP" dirty="0"/>
              <a:t>11,680</a:t>
            </a:r>
            <a:r>
              <a:rPr lang="ja-JP" altLang="en-US" dirty="0"/>
              <a:t>件</a:t>
            </a:r>
          </a:p>
          <a:p>
            <a:pPr lvl="1"/>
            <a:r>
              <a:rPr lang="ja-JP" altLang="en-US" dirty="0"/>
              <a:t>落下物　</a:t>
            </a:r>
            <a:r>
              <a:rPr lang="en-US" altLang="ja-JP" dirty="0"/>
              <a:t>29,554</a:t>
            </a:r>
            <a:r>
              <a:rPr lang="ja-JP" altLang="en-US" dirty="0"/>
              <a:t>件</a:t>
            </a:r>
          </a:p>
          <a:p>
            <a:pPr lvl="1"/>
            <a:r>
              <a:rPr lang="ja-JP" altLang="en-US" dirty="0"/>
              <a:t>路肩に余裕がない→渋滞発生</a:t>
            </a:r>
          </a:p>
          <a:p>
            <a:pPr lvl="1"/>
            <a:r>
              <a:rPr lang="ja-JP" altLang="en-US" dirty="0"/>
              <a:t>落下物→追突などの</a:t>
            </a:r>
            <a:r>
              <a:rPr lang="en-US" altLang="ja-JP" dirty="0"/>
              <a:t>2</a:t>
            </a:r>
            <a:r>
              <a:rPr lang="ja-JP" altLang="en-US" dirty="0"/>
              <a:t>次的事故</a:t>
            </a:r>
            <a:endParaRPr lang="en-US" altLang="ja-JP" dirty="0"/>
          </a:p>
          <a:p>
            <a:r>
              <a:rPr lang="ja-JP" altLang="en-US" dirty="0"/>
              <a:t>対応体制</a:t>
            </a:r>
            <a:endParaRPr lang="en-US" altLang="ja-JP" dirty="0"/>
          </a:p>
          <a:p>
            <a:pPr lvl="1"/>
            <a:r>
              <a:rPr lang="ja-JP" altLang="en-US" dirty="0"/>
              <a:t>非常電話　</a:t>
            </a:r>
            <a:r>
              <a:rPr lang="en-US" altLang="ja-JP" dirty="0"/>
              <a:t>1900</a:t>
            </a:r>
            <a:r>
              <a:rPr lang="ja-JP" altLang="en-US" dirty="0"/>
              <a:t>台 </a:t>
            </a:r>
            <a:r>
              <a:rPr lang="en-US" altLang="ja-JP" dirty="0"/>
              <a:t>2013.7 </a:t>
            </a:r>
            <a:r>
              <a:rPr lang="ja-JP" altLang="en-US" dirty="0"/>
              <a:t>地上部約</a:t>
            </a:r>
            <a:r>
              <a:rPr lang="en-US" altLang="ja-JP" dirty="0"/>
              <a:t>500m </a:t>
            </a:r>
            <a:r>
              <a:rPr lang="ja-JP" altLang="en-US" dirty="0"/>
              <a:t>トンネル部約</a:t>
            </a:r>
            <a:r>
              <a:rPr lang="en-US" altLang="ja-JP" dirty="0"/>
              <a:t>100m</a:t>
            </a:r>
            <a:r>
              <a:rPr lang="ja-JP" altLang="en-US" dirty="0"/>
              <a:t>間隔</a:t>
            </a:r>
          </a:p>
          <a:p>
            <a:pPr lvl="2"/>
            <a:r>
              <a:rPr lang="ja-JP" altLang="en-US" dirty="0"/>
              <a:t>利用した非常電話の位置も自動的に交通管制室に伝わる。</a:t>
            </a:r>
          </a:p>
          <a:p>
            <a:r>
              <a:rPr lang="ja-JP" altLang="en-US" dirty="0"/>
              <a:t>道路緊急ダイヤル　</a:t>
            </a:r>
            <a:r>
              <a:rPr lang="en-US" altLang="ja-JP" dirty="0"/>
              <a:t>#9910 1</a:t>
            </a:r>
            <a:r>
              <a:rPr lang="ja-JP" altLang="en-US" dirty="0"/>
              <a:t>を選択 通話無料</a:t>
            </a:r>
          </a:p>
          <a:p>
            <a:pPr lvl="1"/>
            <a:r>
              <a:rPr lang="ja-JP" altLang="en-US" dirty="0"/>
              <a:t>道路の異状や損傷などを伝え、</a:t>
            </a:r>
            <a:r>
              <a:rPr lang="en-US" altLang="ja-JP" dirty="0"/>
              <a:t>2</a:t>
            </a:r>
            <a:r>
              <a:rPr lang="ja-JP" altLang="en-US" dirty="0"/>
              <a:t>次的な被害を予防</a:t>
            </a:r>
            <a:endParaRPr lang="en-US" altLang="ja-JP" dirty="0"/>
          </a:p>
          <a:p>
            <a:r>
              <a:rPr lang="ja-JP" altLang="en-US" dirty="0"/>
              <a:t>交通管制室は、必要に応じて警察（高速道路交通警察隊）や消防、レッカー会社、首都高速のパトロール基地などに連絡</a:t>
            </a:r>
          </a:p>
          <a:p>
            <a:r>
              <a:rPr lang="ja-JP" altLang="en-US" dirty="0"/>
              <a:t>パトロール隊</a:t>
            </a:r>
            <a:endParaRPr lang="en-US" altLang="ja-JP" dirty="0"/>
          </a:p>
          <a:p>
            <a:pPr lvl="1"/>
            <a:r>
              <a:rPr lang="ja-JP" altLang="en-US" dirty="0"/>
              <a:t>パトロールカー　昼間</a:t>
            </a:r>
            <a:r>
              <a:rPr lang="en-US" altLang="ja-JP" dirty="0"/>
              <a:t>30</a:t>
            </a:r>
            <a:r>
              <a:rPr lang="ja-JP" altLang="en-US" dirty="0"/>
              <a:t>台、夜間</a:t>
            </a:r>
            <a:r>
              <a:rPr lang="en-US" altLang="ja-JP" dirty="0"/>
              <a:t>21</a:t>
            </a:r>
            <a:r>
              <a:rPr lang="ja-JP" altLang="en-US" dirty="0"/>
              <a:t>台の</a:t>
            </a:r>
            <a:r>
              <a:rPr lang="en-US" altLang="ja-JP" dirty="0"/>
              <a:t>24</a:t>
            </a:r>
            <a:r>
              <a:rPr lang="ja-JP" altLang="en-US" dirty="0"/>
              <a:t>時間体制で巡回</a:t>
            </a:r>
          </a:p>
          <a:p>
            <a:pPr lvl="1"/>
            <a:r>
              <a:rPr lang="ja-JP" altLang="en-US" dirty="0"/>
              <a:t>首都高バイク隊　</a:t>
            </a:r>
            <a:r>
              <a:rPr lang="en-US" altLang="ja-JP" dirty="0"/>
              <a:t>2007.12-</a:t>
            </a:r>
          </a:p>
          <a:p>
            <a:pPr lvl="1"/>
            <a:r>
              <a:rPr lang="ja-JP" altLang="en-US" dirty="0"/>
              <a:t>現地到着時間平均</a:t>
            </a:r>
            <a:r>
              <a:rPr lang="en-US" altLang="ja-JP" dirty="0"/>
              <a:t>10</a:t>
            </a:r>
            <a:r>
              <a:rPr lang="ja-JP" altLang="en-US" dirty="0"/>
              <a:t>分（郊外の高速では平均</a:t>
            </a:r>
            <a:r>
              <a:rPr lang="en-US" altLang="ja-JP" dirty="0"/>
              <a:t>16</a:t>
            </a:r>
            <a:r>
              <a:rPr lang="ja-JP" altLang="en-US" dirty="0"/>
              <a:t>分）</a:t>
            </a:r>
          </a:p>
          <a:p>
            <a:endParaRPr lang="ja-JP" altLang="en-US" dirty="0"/>
          </a:p>
        </p:txBody>
      </p:sp>
      <p:sp>
        <p:nvSpPr>
          <p:cNvPr id="3" name="タイトル 2">
            <a:extLst>
              <a:ext uri="{FF2B5EF4-FFF2-40B4-BE49-F238E27FC236}">
                <a16:creationId xmlns:a16="http://schemas.microsoft.com/office/drawing/2014/main" id="{277A8EEC-B44D-4780-AF5F-78D128B388C2}"/>
              </a:ext>
            </a:extLst>
          </p:cNvPr>
          <p:cNvSpPr>
            <a:spLocks noGrp="1"/>
          </p:cNvSpPr>
          <p:nvPr>
            <p:ph type="title"/>
          </p:nvPr>
        </p:nvSpPr>
        <p:spPr/>
        <p:txBody>
          <a:bodyPr/>
          <a:lstStyle/>
          <a:p>
            <a:r>
              <a:rPr lang="ja-JP" altLang="en-US" dirty="0"/>
              <a:t>交通障害への対応</a:t>
            </a:r>
            <a:endParaRPr kumimoji="1" lang="ja-JP" altLang="en-US" dirty="0"/>
          </a:p>
        </p:txBody>
      </p:sp>
    </p:spTree>
    <p:extLst>
      <p:ext uri="{BB962C8B-B14F-4D97-AF65-F5344CB8AC3E}">
        <p14:creationId xmlns:p14="http://schemas.microsoft.com/office/powerpoint/2010/main" val="656561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FE3209B-6FDC-4F56-B2FC-95A2FC3EE3EF}"/>
              </a:ext>
            </a:extLst>
          </p:cNvPr>
          <p:cNvSpPr>
            <a:spLocks noGrp="1"/>
          </p:cNvSpPr>
          <p:nvPr>
            <p:ph idx="1"/>
          </p:nvPr>
        </p:nvSpPr>
        <p:spPr>
          <a:xfrm>
            <a:off x="838199" y="1690688"/>
            <a:ext cx="10515600" cy="4952626"/>
          </a:xfrm>
        </p:spPr>
        <p:txBody>
          <a:bodyPr>
            <a:normAutofit/>
          </a:bodyPr>
          <a:lstStyle/>
          <a:p>
            <a:r>
              <a:rPr lang="ja-JP" altLang="en-US" dirty="0"/>
              <a:t>警察官が危険と判断</a:t>
            </a:r>
            <a:endParaRPr lang="en-US" altLang="ja-JP" dirty="0"/>
          </a:p>
          <a:p>
            <a:pPr lvl="1"/>
            <a:r>
              <a:rPr lang="ja-JP" altLang="en-US" dirty="0"/>
              <a:t>制限速度の引き下げや通行止を行う</a:t>
            </a:r>
          </a:p>
          <a:p>
            <a:pPr lvl="1"/>
            <a:r>
              <a:rPr lang="ja-JP" altLang="en-US" dirty="0"/>
              <a:t>天候などで制限速度が変わる可変速度区間</a:t>
            </a:r>
          </a:p>
          <a:p>
            <a:endParaRPr lang="ja-JP" altLang="en-US" dirty="0"/>
          </a:p>
        </p:txBody>
      </p:sp>
      <p:sp>
        <p:nvSpPr>
          <p:cNvPr id="3" name="タイトル 2">
            <a:extLst>
              <a:ext uri="{FF2B5EF4-FFF2-40B4-BE49-F238E27FC236}">
                <a16:creationId xmlns:a16="http://schemas.microsoft.com/office/drawing/2014/main" id="{277A8EEC-B44D-4780-AF5F-78D128B388C2}"/>
              </a:ext>
            </a:extLst>
          </p:cNvPr>
          <p:cNvSpPr>
            <a:spLocks noGrp="1"/>
          </p:cNvSpPr>
          <p:nvPr>
            <p:ph type="title"/>
          </p:nvPr>
        </p:nvSpPr>
        <p:spPr/>
        <p:txBody>
          <a:bodyPr/>
          <a:lstStyle/>
          <a:p>
            <a:r>
              <a:rPr lang="ja-JP" altLang="en-US" dirty="0"/>
              <a:t>自然災害への対応</a:t>
            </a:r>
            <a:endParaRPr kumimoji="1" lang="ja-JP" altLang="en-US" dirty="0"/>
          </a:p>
        </p:txBody>
      </p:sp>
    </p:spTree>
    <p:extLst>
      <p:ext uri="{BB962C8B-B14F-4D97-AF65-F5344CB8AC3E}">
        <p14:creationId xmlns:p14="http://schemas.microsoft.com/office/powerpoint/2010/main" val="3710484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298F3812-69A8-4D49-943D-79C609B94BBE}"/>
              </a:ext>
            </a:extLst>
          </p:cNvPr>
          <p:cNvSpPr>
            <a:spLocks noGrp="1"/>
          </p:cNvSpPr>
          <p:nvPr>
            <p:ph idx="1"/>
          </p:nvPr>
        </p:nvSpPr>
        <p:spPr/>
        <p:txBody>
          <a:bodyPr/>
          <a:lstStyle/>
          <a:p>
            <a:r>
              <a:rPr kumimoji="1" lang="ja-JP" altLang="en-US" dirty="0"/>
              <a:t>特長</a:t>
            </a:r>
            <a:endParaRPr kumimoji="1" lang="en-US" altLang="ja-JP" dirty="0"/>
          </a:p>
          <a:p>
            <a:pPr lvl="1"/>
            <a:r>
              <a:rPr kumimoji="1" lang="ja-JP" altLang="en-US" dirty="0"/>
              <a:t>ほぼリアルタイム（</a:t>
            </a:r>
            <a:r>
              <a:rPr kumimoji="1" lang="en-US" altLang="ja-JP" dirty="0"/>
              <a:t>1</a:t>
            </a:r>
            <a:r>
              <a:rPr kumimoji="1" lang="ja-JP" altLang="en-US" dirty="0"/>
              <a:t>分間隔）の迅速な情報提供</a:t>
            </a:r>
            <a:endParaRPr kumimoji="1" lang="en-US" altLang="ja-JP" dirty="0"/>
          </a:p>
          <a:p>
            <a:pPr lvl="1"/>
            <a:r>
              <a:rPr lang="ja-JP" altLang="en-US" dirty="0"/>
              <a:t>よりきめ細かな情報を提供するよう、システムを改良（渋滞の増加傾向／解消傾向など）</a:t>
            </a:r>
            <a:endParaRPr lang="en-US" altLang="ja-JP" dirty="0"/>
          </a:p>
          <a:p>
            <a:pPr lvl="1"/>
            <a:r>
              <a:rPr lang="ja-JP" altLang="en-US" dirty="0"/>
              <a:t>他の高速道路とも連携した情報提供</a:t>
            </a:r>
            <a:endParaRPr lang="en-US" altLang="ja-JP" dirty="0"/>
          </a:p>
          <a:p>
            <a:r>
              <a:rPr kumimoji="1" lang="ja-JP" altLang="en-US" dirty="0"/>
              <a:t>問題点（今後解決すべき課題）</a:t>
            </a:r>
            <a:endParaRPr kumimoji="1" lang="en-US" altLang="ja-JP" dirty="0"/>
          </a:p>
          <a:p>
            <a:pPr lvl="1"/>
            <a:r>
              <a:rPr kumimoji="1" lang="ja-JP" altLang="en-US" dirty="0"/>
              <a:t>そもそも、運転者への情報提供だけでは渋滞は解決しない</a:t>
            </a:r>
            <a:endParaRPr kumimoji="1" lang="en-US" altLang="ja-JP" dirty="0"/>
          </a:p>
          <a:p>
            <a:pPr lvl="1"/>
            <a:r>
              <a:rPr kumimoji="1" lang="ja-JP" altLang="en-US" dirty="0"/>
              <a:t>一般道をも含めた回避ルートを選択しやすくするよう、料金体系を見直す</a:t>
            </a:r>
            <a:endParaRPr kumimoji="1" lang="en-US" altLang="ja-JP" dirty="0"/>
          </a:p>
          <a:p>
            <a:pPr lvl="1"/>
            <a:r>
              <a:rPr kumimoji="1" lang="ja-JP" altLang="en-US" dirty="0"/>
              <a:t>今後の増加が見込まれる、高度運転機能や完全自動運転への対応</a:t>
            </a:r>
            <a:endParaRPr kumimoji="1" lang="en-US" altLang="ja-JP" dirty="0"/>
          </a:p>
        </p:txBody>
      </p:sp>
      <p:sp>
        <p:nvSpPr>
          <p:cNvPr id="3" name="タイトル 2">
            <a:extLst>
              <a:ext uri="{FF2B5EF4-FFF2-40B4-BE49-F238E27FC236}">
                <a16:creationId xmlns:a16="http://schemas.microsoft.com/office/drawing/2014/main" id="{A6CA01BF-719D-4897-AD48-9D5C89D12F0C}"/>
              </a:ext>
            </a:extLst>
          </p:cNvPr>
          <p:cNvSpPr>
            <a:spLocks noGrp="1"/>
          </p:cNvSpPr>
          <p:nvPr>
            <p:ph type="title"/>
          </p:nvPr>
        </p:nvSpPr>
        <p:spPr/>
        <p:txBody>
          <a:bodyPr/>
          <a:lstStyle/>
          <a:p>
            <a:r>
              <a:rPr kumimoji="1" lang="ja-JP" altLang="en-US" dirty="0"/>
              <a:t>特長と問題点</a:t>
            </a:r>
          </a:p>
        </p:txBody>
      </p:sp>
    </p:spTree>
    <p:extLst>
      <p:ext uri="{BB962C8B-B14F-4D97-AF65-F5344CB8AC3E}">
        <p14:creationId xmlns:p14="http://schemas.microsoft.com/office/powerpoint/2010/main" val="3677855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92BC63E-23A3-4D8E-9671-CE009877CA19}"/>
              </a:ext>
            </a:extLst>
          </p:cNvPr>
          <p:cNvSpPr>
            <a:spLocks noGrp="1"/>
          </p:cNvSpPr>
          <p:nvPr>
            <p:ph idx="1"/>
          </p:nvPr>
        </p:nvSpPr>
        <p:spPr/>
        <p:txBody>
          <a:bodyPr>
            <a:normAutofit lnSpcReduction="10000"/>
          </a:bodyPr>
          <a:lstStyle/>
          <a:p>
            <a:r>
              <a:rPr lang="en-US" altLang="ja-JP" dirty="0"/>
              <a:t>Q1:T-CAT</a:t>
            </a:r>
            <a:r>
              <a:rPr lang="ja-JP" altLang="en-US" dirty="0"/>
              <a:t>（東京シティエアターミナル）は、なぜ「箱崎」にあるのでしょうか？</a:t>
            </a:r>
            <a:endParaRPr lang="en-US" altLang="ja-JP" dirty="0"/>
          </a:p>
          <a:p>
            <a:r>
              <a:rPr lang="en-US" altLang="ja-JP" dirty="0"/>
              <a:t>Q2:</a:t>
            </a:r>
            <a:r>
              <a:rPr lang="ja-JP" altLang="en-US" dirty="0"/>
              <a:t>アンケート</a:t>
            </a:r>
            <a:endParaRPr lang="en-US" altLang="ja-JP" dirty="0"/>
          </a:p>
          <a:p>
            <a:pPr lvl="1"/>
            <a:r>
              <a:rPr lang="ja-JP" altLang="en-US" dirty="0"/>
              <a:t>免許はまだ持っていない</a:t>
            </a:r>
            <a:endParaRPr lang="en-US" altLang="ja-JP" dirty="0"/>
          </a:p>
          <a:p>
            <a:pPr lvl="2"/>
            <a:r>
              <a:rPr lang="ja-JP" altLang="en-US" dirty="0"/>
              <a:t>将来は取りたい</a:t>
            </a:r>
            <a:endParaRPr lang="en-US" altLang="ja-JP" dirty="0"/>
          </a:p>
          <a:p>
            <a:pPr lvl="2"/>
            <a:r>
              <a:rPr lang="ja-JP" altLang="en-US" dirty="0"/>
              <a:t>要らない</a:t>
            </a:r>
            <a:endParaRPr lang="en-US" altLang="ja-JP" dirty="0"/>
          </a:p>
          <a:p>
            <a:pPr lvl="1"/>
            <a:r>
              <a:rPr lang="ja-JP" altLang="en-US" dirty="0"/>
              <a:t>免許を持っている</a:t>
            </a:r>
            <a:endParaRPr lang="en-US" altLang="ja-JP" dirty="0"/>
          </a:p>
          <a:p>
            <a:pPr lvl="2"/>
            <a:r>
              <a:rPr lang="ja-JP" altLang="en-US" dirty="0"/>
              <a:t>車は持っていないが、将来は買いたい</a:t>
            </a:r>
            <a:endParaRPr lang="en-US" altLang="ja-JP" dirty="0"/>
          </a:p>
          <a:p>
            <a:pPr lvl="2"/>
            <a:r>
              <a:rPr lang="ja-JP" altLang="en-US" dirty="0"/>
              <a:t>自分の車は要らない。レンタカーやカーシェアリングでよい</a:t>
            </a:r>
            <a:endParaRPr lang="en-US" altLang="ja-JP" dirty="0"/>
          </a:p>
          <a:p>
            <a:r>
              <a:rPr lang="en-US" altLang="ja-JP" dirty="0"/>
              <a:t>Q3:</a:t>
            </a:r>
            <a:r>
              <a:rPr lang="ja-JP" altLang="en-US" dirty="0"/>
              <a:t>完全自動運転車が実現するとして、自分にとって便利な使い方はどういうものですか？</a:t>
            </a:r>
            <a:endParaRPr lang="en-US" altLang="ja-JP" dirty="0"/>
          </a:p>
        </p:txBody>
      </p:sp>
      <p:sp>
        <p:nvSpPr>
          <p:cNvPr id="3" name="タイトル 2">
            <a:extLst>
              <a:ext uri="{FF2B5EF4-FFF2-40B4-BE49-F238E27FC236}">
                <a16:creationId xmlns:a16="http://schemas.microsoft.com/office/drawing/2014/main" id="{DCDD1E90-3FAC-45ED-85F7-1610A0CDEFA8}"/>
              </a:ext>
            </a:extLst>
          </p:cNvPr>
          <p:cNvSpPr>
            <a:spLocks noGrp="1"/>
          </p:cNvSpPr>
          <p:nvPr>
            <p:ph type="title"/>
          </p:nvPr>
        </p:nvSpPr>
        <p:spPr/>
        <p:txBody>
          <a:bodyPr/>
          <a:lstStyle/>
          <a:p>
            <a:r>
              <a:rPr kumimoji="1" lang="ja-JP" altLang="en-US" dirty="0"/>
              <a:t>クラスのみんなへの質問（クイズ）</a:t>
            </a:r>
          </a:p>
        </p:txBody>
      </p:sp>
    </p:spTree>
    <p:extLst>
      <p:ext uri="{BB962C8B-B14F-4D97-AF65-F5344CB8AC3E}">
        <p14:creationId xmlns:p14="http://schemas.microsoft.com/office/powerpoint/2010/main" val="1386827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775C1C81-F223-42AE-BCB1-3E548FB2A01C}"/>
              </a:ext>
            </a:extLst>
          </p:cNvPr>
          <p:cNvSpPr>
            <a:spLocks noGrp="1"/>
          </p:cNvSpPr>
          <p:nvPr>
            <p:ph idx="1"/>
          </p:nvPr>
        </p:nvSpPr>
        <p:spPr/>
        <p:txBody>
          <a:bodyPr/>
          <a:lstStyle/>
          <a:p>
            <a:r>
              <a:rPr lang="ja-JP" altLang="ja-JP" dirty="0"/>
              <a:t>みんなに書いてもらった</a:t>
            </a:r>
            <a:r>
              <a:rPr lang="ja-JP" altLang="en-US" dirty="0"/>
              <a:t>意見や</a:t>
            </a:r>
            <a:r>
              <a:rPr lang="ja-JP" altLang="ja-JP" dirty="0"/>
              <a:t>質問</a:t>
            </a:r>
            <a:r>
              <a:rPr lang="ja-JP" altLang="en-US" dirty="0"/>
              <a:t>（と答え）</a:t>
            </a:r>
            <a:r>
              <a:rPr lang="ja-JP" altLang="ja-JP" dirty="0"/>
              <a:t>を</a:t>
            </a:r>
            <a:r>
              <a:rPr lang="ja-JP" altLang="en-US" dirty="0"/>
              <a:t>まとめる</a:t>
            </a:r>
            <a:endParaRPr lang="en-US" altLang="ja-JP" dirty="0"/>
          </a:p>
          <a:p>
            <a:pPr lvl="1"/>
            <a:r>
              <a:rPr lang="ja-JP" altLang="en-US" dirty="0"/>
              <a:t>箇条書きでもよいが</a:t>
            </a:r>
            <a:endParaRPr lang="en-US" altLang="ja-JP" dirty="0"/>
          </a:p>
          <a:p>
            <a:pPr lvl="1"/>
            <a:r>
              <a:rPr lang="ja-JP" altLang="en-US" dirty="0"/>
              <a:t>テーマ別に短い文章として書くとなおよい</a:t>
            </a:r>
            <a:endParaRPr lang="en-US" altLang="ja-JP" dirty="0"/>
          </a:p>
          <a:p>
            <a:pPr lvl="1"/>
            <a:endParaRPr kumimoji="1" lang="ja-JP" altLang="en-US" dirty="0"/>
          </a:p>
        </p:txBody>
      </p:sp>
      <p:sp>
        <p:nvSpPr>
          <p:cNvPr id="3" name="タイトル 2">
            <a:extLst>
              <a:ext uri="{FF2B5EF4-FFF2-40B4-BE49-F238E27FC236}">
                <a16:creationId xmlns:a16="http://schemas.microsoft.com/office/drawing/2014/main" id="{699D4675-7DE0-4E36-B5BD-49B72B74404D}"/>
              </a:ext>
            </a:extLst>
          </p:cNvPr>
          <p:cNvSpPr>
            <a:spLocks noGrp="1"/>
          </p:cNvSpPr>
          <p:nvPr>
            <p:ph type="title"/>
          </p:nvPr>
        </p:nvSpPr>
        <p:spPr/>
        <p:txBody>
          <a:bodyPr/>
          <a:lstStyle/>
          <a:p>
            <a:r>
              <a:rPr kumimoji="1" lang="ja-JP" altLang="en-US" dirty="0"/>
              <a:t>クラス討論の記録</a:t>
            </a:r>
          </a:p>
        </p:txBody>
      </p:sp>
    </p:spTree>
    <p:extLst>
      <p:ext uri="{BB962C8B-B14F-4D97-AF65-F5344CB8AC3E}">
        <p14:creationId xmlns:p14="http://schemas.microsoft.com/office/powerpoint/2010/main" val="1304389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A15CF3C-1AAE-4835-928B-123C927A0AF9}"/>
              </a:ext>
            </a:extLst>
          </p:cNvPr>
          <p:cNvSpPr>
            <a:spLocks noGrp="1"/>
          </p:cNvSpPr>
          <p:nvPr>
            <p:ph idx="1"/>
          </p:nvPr>
        </p:nvSpPr>
        <p:spPr/>
        <p:txBody>
          <a:bodyPr/>
          <a:lstStyle/>
          <a:p>
            <a:r>
              <a:rPr lang="en-US" altLang="ja-JP" dirty="0"/>
              <a:t>『</a:t>
            </a:r>
            <a:r>
              <a:rPr lang="ja-JP" altLang="en-US" dirty="0"/>
              <a:t>図解・首都高速の科学 建築技術から渋滞判定のしくみまで</a:t>
            </a:r>
            <a:r>
              <a:rPr lang="en-US" altLang="ja-JP" dirty="0"/>
              <a:t>』</a:t>
            </a:r>
            <a:r>
              <a:rPr lang="ja-JP" altLang="en-US" dirty="0"/>
              <a:t>川辺謙一（</a:t>
            </a:r>
            <a:r>
              <a:rPr lang="en-US" altLang="ja-JP" dirty="0"/>
              <a:t>2013 </a:t>
            </a:r>
            <a:r>
              <a:rPr lang="ja-JP" altLang="en-US" dirty="0"/>
              <a:t>講談社 ブルーバックス</a:t>
            </a:r>
            <a:r>
              <a:rPr lang="en-US" altLang="ja-JP" dirty="0"/>
              <a:t>B1840</a:t>
            </a:r>
            <a:r>
              <a:rPr lang="ja-JP" altLang="en-US" dirty="0"/>
              <a:t>）</a:t>
            </a:r>
            <a:endParaRPr lang="en-US" altLang="ja-JP" dirty="0"/>
          </a:p>
          <a:p>
            <a:r>
              <a:rPr kumimoji="1" lang="ja-JP" altLang="en-US" dirty="0"/>
              <a:t>首都高速道路株式会社</a:t>
            </a:r>
            <a:r>
              <a:rPr lang="en-US" altLang="ja-JP" dirty="0"/>
              <a:t>HP	</a:t>
            </a:r>
            <a:r>
              <a:rPr lang="en-US" altLang="ja-JP" dirty="0">
                <a:hlinkClick r:id="rId2"/>
              </a:rPr>
              <a:t>http://www.shutoko.co.jp/</a:t>
            </a:r>
            <a:endParaRPr lang="en-US" altLang="ja-JP" dirty="0"/>
          </a:p>
          <a:p>
            <a:r>
              <a:rPr kumimoji="1" lang="ja-JP" altLang="en-US" dirty="0"/>
              <a:t>首都高ドライバーズサイト</a:t>
            </a:r>
            <a:r>
              <a:rPr kumimoji="1" lang="en-US" altLang="ja-JP" dirty="0"/>
              <a:t>	</a:t>
            </a:r>
            <a:r>
              <a:rPr lang="en-US" altLang="ja-JP" dirty="0">
                <a:hlinkClick r:id="rId3"/>
              </a:rPr>
              <a:t>http://www.shutoko.jp/</a:t>
            </a:r>
            <a:endParaRPr lang="en-US" altLang="ja-JP" dirty="0"/>
          </a:p>
          <a:p>
            <a:pPr marL="0" indent="0">
              <a:buNone/>
            </a:pPr>
            <a:endParaRPr kumimoji="1" lang="ja-JP" altLang="en-US" dirty="0"/>
          </a:p>
        </p:txBody>
      </p:sp>
      <p:sp>
        <p:nvSpPr>
          <p:cNvPr id="3" name="タイトル 2">
            <a:extLst>
              <a:ext uri="{FF2B5EF4-FFF2-40B4-BE49-F238E27FC236}">
                <a16:creationId xmlns:a16="http://schemas.microsoft.com/office/drawing/2014/main" id="{6D9D9E46-B237-44AF-BE6A-50B20EF2B4ED}"/>
              </a:ext>
            </a:extLst>
          </p:cNvPr>
          <p:cNvSpPr>
            <a:spLocks noGrp="1"/>
          </p:cNvSpPr>
          <p:nvPr>
            <p:ph type="title"/>
          </p:nvPr>
        </p:nvSpPr>
        <p:spPr/>
        <p:txBody>
          <a:bodyPr/>
          <a:lstStyle/>
          <a:p>
            <a:r>
              <a:rPr kumimoji="1" lang="ja-JP" altLang="en-US" dirty="0"/>
              <a:t>参考資料</a:t>
            </a:r>
          </a:p>
        </p:txBody>
      </p:sp>
    </p:spTree>
    <p:extLst>
      <p:ext uri="{BB962C8B-B14F-4D97-AF65-F5344CB8AC3E}">
        <p14:creationId xmlns:p14="http://schemas.microsoft.com/office/powerpoint/2010/main" val="2823436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0F84C019-8579-4B40-8DF7-3CDB94ACE873}"/>
              </a:ext>
            </a:extLst>
          </p:cNvPr>
          <p:cNvSpPr>
            <a:spLocks noGrp="1"/>
          </p:cNvSpPr>
          <p:nvPr>
            <p:ph idx="1"/>
          </p:nvPr>
        </p:nvSpPr>
        <p:spPr>
          <a:xfrm>
            <a:off x="1981200" y="1276539"/>
            <a:ext cx="8229600" cy="1465235"/>
          </a:xfrm>
        </p:spPr>
        <p:txBody>
          <a:bodyPr>
            <a:normAutofit fontScale="77500" lnSpcReduction="20000"/>
          </a:bodyPr>
          <a:lstStyle/>
          <a:p>
            <a:pPr>
              <a:lnSpc>
                <a:spcPct val="120000"/>
              </a:lnSpc>
            </a:pPr>
            <a:r>
              <a:rPr kumimoji="1" lang="ja-JP" altLang="en-US" dirty="0"/>
              <a:t>元々、運転者は「部分最適」な運転をしている。そのため全体として困った状況（渋滞など）が発生することがある。</a:t>
            </a:r>
            <a:endParaRPr kumimoji="1" lang="en-US" altLang="ja-JP" dirty="0"/>
          </a:p>
          <a:p>
            <a:pPr>
              <a:lnSpc>
                <a:spcPct val="120000"/>
              </a:lnSpc>
            </a:pPr>
            <a:r>
              <a:rPr kumimoji="1" lang="ja-JP" altLang="en-US" dirty="0"/>
              <a:t>運転者に全体の情報を伝えることで「全体最適」を目指す。</a:t>
            </a:r>
          </a:p>
        </p:txBody>
      </p:sp>
      <p:sp>
        <p:nvSpPr>
          <p:cNvPr id="3" name="タイトル 2">
            <a:extLst>
              <a:ext uri="{FF2B5EF4-FFF2-40B4-BE49-F238E27FC236}">
                <a16:creationId xmlns:a16="http://schemas.microsoft.com/office/drawing/2014/main" id="{7CD72287-224F-4E05-8C86-6A599FDB2218}"/>
              </a:ext>
            </a:extLst>
          </p:cNvPr>
          <p:cNvSpPr>
            <a:spLocks noGrp="1"/>
          </p:cNvSpPr>
          <p:nvPr>
            <p:ph type="title"/>
          </p:nvPr>
        </p:nvSpPr>
        <p:spPr/>
        <p:txBody>
          <a:bodyPr/>
          <a:lstStyle/>
          <a:p>
            <a:r>
              <a:rPr kumimoji="1" lang="ja-JP" altLang="en-US" dirty="0"/>
              <a:t>概要</a:t>
            </a:r>
          </a:p>
        </p:txBody>
      </p:sp>
      <p:pic>
        <p:nvPicPr>
          <p:cNvPr id="6" name="図 5">
            <a:extLst>
              <a:ext uri="{FF2B5EF4-FFF2-40B4-BE49-F238E27FC236}">
                <a16:creationId xmlns:a16="http://schemas.microsoft.com/office/drawing/2014/main" id="{D676061B-7DA9-47A2-BF73-E7716C5CB4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2436" y="2741774"/>
            <a:ext cx="8528364" cy="3751101"/>
          </a:xfrm>
          <a:prstGeom prst="rect">
            <a:avLst/>
          </a:prstGeom>
        </p:spPr>
      </p:pic>
    </p:spTree>
    <p:extLst>
      <p:ext uri="{BB962C8B-B14F-4D97-AF65-F5344CB8AC3E}">
        <p14:creationId xmlns:p14="http://schemas.microsoft.com/office/powerpoint/2010/main" val="2195308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FE3209B-6FDC-4F56-B2FC-95A2FC3EE3EF}"/>
              </a:ext>
            </a:extLst>
          </p:cNvPr>
          <p:cNvSpPr>
            <a:spLocks noGrp="1"/>
          </p:cNvSpPr>
          <p:nvPr>
            <p:ph idx="1"/>
          </p:nvPr>
        </p:nvSpPr>
        <p:spPr/>
        <p:txBody>
          <a:bodyPr>
            <a:normAutofit/>
          </a:bodyPr>
          <a:lstStyle/>
          <a:p>
            <a:r>
              <a:rPr lang="ja-JP" altLang="en-US" dirty="0"/>
              <a:t>道路利用者が安全・円滑・快適に走行できるために、それを支える交通管制室の管員が確実で適切な管制業務を迅速に行えるようにすること。</a:t>
            </a:r>
            <a:endParaRPr lang="en-US" altLang="ja-JP" dirty="0"/>
          </a:p>
          <a:p>
            <a:r>
              <a:rPr lang="ja-JP" altLang="en-US" dirty="0"/>
              <a:t>首都高速は、国内の高速道路のなかでもとくに通行台数が多く、渋滞がよく起こるため、街路を走ったほうが早く目的地に着けることもある。また、首都高速内を迂回することで渋滞を回避することもできるが、どこが渋滞しているかわからないと、どのルートを通ればよいかドライパーが判断できない。</a:t>
            </a:r>
            <a:endParaRPr kumimoji="1" lang="en-US" altLang="ja-JP" dirty="0"/>
          </a:p>
          <a:p>
            <a:r>
              <a:rPr lang="ja-JP" altLang="en-US" dirty="0"/>
              <a:t>首都高速の交通管制システムは、他の道路システムよりも情報収集地点が多く、収集から情報提供までの時間がとくに短い</a:t>
            </a:r>
            <a:endParaRPr kumimoji="1" lang="ja-JP" altLang="en-US" dirty="0"/>
          </a:p>
        </p:txBody>
      </p:sp>
      <p:sp>
        <p:nvSpPr>
          <p:cNvPr id="3" name="タイトル 2">
            <a:extLst>
              <a:ext uri="{FF2B5EF4-FFF2-40B4-BE49-F238E27FC236}">
                <a16:creationId xmlns:a16="http://schemas.microsoft.com/office/drawing/2014/main" id="{277A8EEC-B44D-4780-AF5F-78D128B388C2}"/>
              </a:ext>
            </a:extLst>
          </p:cNvPr>
          <p:cNvSpPr>
            <a:spLocks noGrp="1"/>
          </p:cNvSpPr>
          <p:nvPr>
            <p:ph type="title"/>
          </p:nvPr>
        </p:nvSpPr>
        <p:spPr/>
        <p:txBody>
          <a:bodyPr/>
          <a:lstStyle/>
          <a:p>
            <a:r>
              <a:rPr lang="ja-JP" altLang="en-US" dirty="0"/>
              <a:t>目的</a:t>
            </a:r>
            <a:endParaRPr kumimoji="1" lang="ja-JP" altLang="en-US" dirty="0"/>
          </a:p>
        </p:txBody>
      </p:sp>
    </p:spTree>
    <p:extLst>
      <p:ext uri="{BB962C8B-B14F-4D97-AF65-F5344CB8AC3E}">
        <p14:creationId xmlns:p14="http://schemas.microsoft.com/office/powerpoint/2010/main" val="345661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92BC63E-23A3-4D8E-9671-CE009877CA19}"/>
              </a:ext>
            </a:extLst>
          </p:cNvPr>
          <p:cNvSpPr>
            <a:spLocks noGrp="1"/>
          </p:cNvSpPr>
          <p:nvPr>
            <p:ph idx="1"/>
          </p:nvPr>
        </p:nvSpPr>
        <p:spPr/>
        <p:txBody>
          <a:bodyPr>
            <a:normAutofit fontScale="85000" lnSpcReduction="20000"/>
          </a:bodyPr>
          <a:lstStyle/>
          <a:p>
            <a:pPr marL="0" indent="0">
              <a:buNone/>
            </a:pPr>
            <a:r>
              <a:rPr lang="ja-JP" altLang="en-US" dirty="0"/>
              <a:t>交通管制システム</a:t>
            </a:r>
          </a:p>
          <a:p>
            <a:pPr marL="457200" lvl="1" indent="0">
              <a:buNone/>
            </a:pPr>
            <a:r>
              <a:rPr lang="en-US" altLang="ja-JP" dirty="0"/>
              <a:t>1969</a:t>
            </a:r>
            <a:r>
              <a:rPr lang="ja-JP" altLang="en-US" dirty="0"/>
              <a:t>　試験的に導入　「○○方面渋滞中」</a:t>
            </a:r>
          </a:p>
          <a:p>
            <a:pPr marL="457200" lvl="1" indent="0">
              <a:buNone/>
            </a:pPr>
            <a:r>
              <a:rPr lang="en-US" altLang="ja-JP" dirty="0"/>
              <a:t>1973</a:t>
            </a:r>
            <a:r>
              <a:rPr lang="ja-JP" altLang="en-US" dirty="0"/>
              <a:t>　方面と距離　</a:t>
            </a:r>
            <a:r>
              <a:rPr lang="en-US" altLang="ja-JP" dirty="0"/>
              <a:t>5</a:t>
            </a:r>
            <a:r>
              <a:rPr lang="ja-JP" altLang="en-US" dirty="0"/>
              <a:t>分間隔で自動更新　</a:t>
            </a:r>
            <a:r>
              <a:rPr lang="en-US" altLang="ja-JP" dirty="0"/>
              <a:t>7</a:t>
            </a:r>
            <a:r>
              <a:rPr lang="ja-JP" altLang="en-US" dirty="0"/>
              <a:t>～</a:t>
            </a:r>
            <a:r>
              <a:rPr lang="en-US" altLang="ja-JP" dirty="0"/>
              <a:t>12</a:t>
            </a:r>
            <a:r>
              <a:rPr lang="ja-JP" altLang="en-US" dirty="0"/>
              <a:t>分のタイムラグ</a:t>
            </a:r>
          </a:p>
          <a:p>
            <a:pPr marL="457200" lvl="1" indent="0">
              <a:buNone/>
            </a:pPr>
            <a:r>
              <a:rPr lang="en-US" altLang="ja-JP" dirty="0"/>
              <a:t>1985</a:t>
            </a:r>
            <a:r>
              <a:rPr lang="ja-JP" altLang="en-US" dirty="0"/>
              <a:t>　「芝公園－霞が関渋滞中</a:t>
            </a:r>
            <a:r>
              <a:rPr lang="en-US" altLang="ja-JP" dirty="0"/>
              <a:t>2km</a:t>
            </a:r>
            <a:r>
              <a:rPr lang="ja-JP" altLang="en-US" dirty="0"/>
              <a:t>」　</a:t>
            </a:r>
            <a:r>
              <a:rPr lang="en-US" altLang="ja-JP" dirty="0"/>
              <a:t>1</a:t>
            </a:r>
            <a:r>
              <a:rPr lang="ja-JP" altLang="en-US" dirty="0"/>
              <a:t>分以内に更新</a:t>
            </a:r>
          </a:p>
          <a:p>
            <a:pPr marL="457200" lvl="1" indent="0">
              <a:buNone/>
            </a:pPr>
            <a:r>
              <a:rPr lang="en-US" altLang="ja-JP" dirty="0"/>
              <a:t>1997</a:t>
            </a:r>
            <a:r>
              <a:rPr lang="ja-JP" altLang="en-US" dirty="0"/>
              <a:t>　渋滞区間の長さと所要時間が交互に表示</a:t>
            </a:r>
          </a:p>
          <a:p>
            <a:pPr marL="457200" lvl="1" indent="0">
              <a:buNone/>
            </a:pPr>
            <a:r>
              <a:rPr lang="en-US" altLang="ja-JP" dirty="0"/>
              <a:t>2006</a:t>
            </a:r>
            <a:r>
              <a:rPr lang="ja-JP" altLang="en-US" dirty="0"/>
              <a:t>　所要時間の増減が三角形で表示</a:t>
            </a:r>
          </a:p>
          <a:p>
            <a:pPr marL="0" indent="0">
              <a:buNone/>
            </a:pPr>
            <a:r>
              <a:rPr lang="ja-JP" altLang="en-US" dirty="0"/>
              <a:t>首都高速</a:t>
            </a:r>
            <a:endParaRPr lang="en-US" altLang="ja-JP" dirty="0"/>
          </a:p>
          <a:p>
            <a:pPr marL="457200" lvl="1" indent="0">
              <a:buNone/>
            </a:pPr>
            <a:r>
              <a:rPr lang="en-US" altLang="ja-JP" dirty="0"/>
              <a:t>2001-</a:t>
            </a:r>
            <a:r>
              <a:rPr lang="ja-JP" altLang="en-US" dirty="0"/>
              <a:t>　神奈川地区で「システム</a:t>
            </a:r>
            <a:r>
              <a:rPr lang="en-US" altLang="ja-JP" dirty="0"/>
              <a:t>01</a:t>
            </a:r>
            <a:r>
              <a:rPr lang="ja-JP" altLang="en-US" dirty="0"/>
              <a:t>」</a:t>
            </a:r>
          </a:p>
          <a:p>
            <a:pPr marL="457200" lvl="1" indent="0">
              <a:buNone/>
            </a:pPr>
            <a:r>
              <a:rPr lang="en-US" altLang="ja-JP" dirty="0"/>
              <a:t>2009-</a:t>
            </a:r>
            <a:r>
              <a:rPr lang="ja-JP" altLang="en-US" dirty="0"/>
              <a:t>　東京西地区と東京東地区　</a:t>
            </a:r>
            <a:r>
              <a:rPr lang="en-US" altLang="ja-JP" dirty="0"/>
              <a:t>2009</a:t>
            </a:r>
            <a:r>
              <a:rPr lang="ja-JP" altLang="en-US" dirty="0"/>
              <a:t>年から「</a:t>
            </a:r>
            <a:r>
              <a:rPr lang="en-US" altLang="ja-JP" dirty="0"/>
              <a:t>AISS'09</a:t>
            </a:r>
            <a:r>
              <a:rPr lang="ja-JP" altLang="en-US" dirty="0"/>
              <a:t>」</a:t>
            </a:r>
          </a:p>
          <a:p>
            <a:pPr marL="457200" lvl="1" indent="0">
              <a:buNone/>
            </a:pPr>
            <a:r>
              <a:rPr lang="en-US" altLang="ja-JP" dirty="0"/>
              <a:t>2010</a:t>
            </a:r>
            <a:r>
              <a:rPr lang="ja-JP" altLang="en-US" dirty="0"/>
              <a:t>　グッドデザイン賞（社会領域－公共サービスシステム）→首都高速道路</a:t>
            </a:r>
            <a:r>
              <a:rPr lang="en-US" altLang="ja-JP" dirty="0"/>
              <a:t>(</a:t>
            </a:r>
            <a:r>
              <a:rPr lang="ja-JP" altLang="en-US" dirty="0"/>
              <a:t>株</a:t>
            </a:r>
            <a:r>
              <a:rPr lang="en-US" altLang="ja-JP" dirty="0"/>
              <a:t>)</a:t>
            </a:r>
            <a:r>
              <a:rPr lang="ja-JP" altLang="en-US" dirty="0"/>
              <a:t>＋</a:t>
            </a:r>
            <a:r>
              <a:rPr lang="en-US" altLang="ja-JP" dirty="0"/>
              <a:t>(</a:t>
            </a:r>
            <a:r>
              <a:rPr lang="ja-JP" altLang="en-US" dirty="0"/>
              <a:t>株</a:t>
            </a:r>
            <a:r>
              <a:rPr lang="en-US" altLang="ja-JP" dirty="0"/>
              <a:t>)</a:t>
            </a:r>
            <a:r>
              <a:rPr lang="ja-JP" altLang="en-US" dirty="0"/>
              <a:t>東芝</a:t>
            </a:r>
          </a:p>
          <a:p>
            <a:pPr lvl="2"/>
            <a:r>
              <a:rPr lang="ja-JP" altLang="en-US" dirty="0"/>
              <a:t>事故などの障害情報に車線情報が追加</a:t>
            </a:r>
          </a:p>
          <a:p>
            <a:pPr marL="457200" lvl="1" indent="0">
              <a:buNone/>
            </a:pPr>
            <a:r>
              <a:rPr lang="en-US" altLang="ja-JP" dirty="0"/>
              <a:t>2013</a:t>
            </a:r>
            <a:r>
              <a:rPr lang="ja-JP" altLang="en-US" dirty="0"/>
              <a:t>　</a:t>
            </a:r>
            <a:r>
              <a:rPr lang="en-US" altLang="ja-JP" dirty="0"/>
              <a:t>AISS'13</a:t>
            </a:r>
            <a:r>
              <a:rPr lang="ja-JP" altLang="en-US" dirty="0"/>
              <a:t>で両地区をシステム統合</a:t>
            </a:r>
          </a:p>
          <a:p>
            <a:pPr lvl="2"/>
            <a:r>
              <a:rPr lang="ja-JP" altLang="en-US" dirty="0"/>
              <a:t>事故発生からの経過時間</a:t>
            </a:r>
          </a:p>
          <a:p>
            <a:pPr lvl="2"/>
            <a:r>
              <a:rPr lang="ja-JP" altLang="en-US" dirty="0"/>
              <a:t>迂回ルートの渋滞情報</a:t>
            </a:r>
          </a:p>
        </p:txBody>
      </p:sp>
      <p:sp>
        <p:nvSpPr>
          <p:cNvPr id="3" name="タイトル 2">
            <a:extLst>
              <a:ext uri="{FF2B5EF4-FFF2-40B4-BE49-F238E27FC236}">
                <a16:creationId xmlns:a16="http://schemas.microsoft.com/office/drawing/2014/main" id="{DCDD1E90-3FAC-45ED-85F7-1610A0CDEFA8}"/>
              </a:ext>
            </a:extLst>
          </p:cNvPr>
          <p:cNvSpPr>
            <a:spLocks noGrp="1"/>
          </p:cNvSpPr>
          <p:nvPr>
            <p:ph type="title"/>
          </p:nvPr>
        </p:nvSpPr>
        <p:spPr/>
        <p:txBody>
          <a:bodyPr/>
          <a:lstStyle/>
          <a:p>
            <a:r>
              <a:rPr kumimoji="1" lang="ja-JP" altLang="en-US" dirty="0"/>
              <a:t>開発の経緯・歴史</a:t>
            </a:r>
          </a:p>
        </p:txBody>
      </p:sp>
    </p:spTree>
    <p:extLst>
      <p:ext uri="{BB962C8B-B14F-4D97-AF65-F5344CB8AC3E}">
        <p14:creationId xmlns:p14="http://schemas.microsoft.com/office/powerpoint/2010/main" val="2925801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FE3209B-6FDC-4F56-B2FC-95A2FC3EE3EF}"/>
              </a:ext>
            </a:extLst>
          </p:cNvPr>
          <p:cNvSpPr>
            <a:spLocks noGrp="1"/>
          </p:cNvSpPr>
          <p:nvPr>
            <p:ph idx="1"/>
          </p:nvPr>
        </p:nvSpPr>
        <p:spPr/>
        <p:txBody>
          <a:bodyPr/>
          <a:lstStyle/>
          <a:p>
            <a:r>
              <a:rPr kumimoji="1" lang="ja-JP" altLang="en-US" dirty="0"/>
              <a:t>収集</a:t>
            </a:r>
            <a:endParaRPr kumimoji="1" lang="en-US" altLang="ja-JP" dirty="0"/>
          </a:p>
          <a:p>
            <a:pPr lvl="1"/>
            <a:r>
              <a:rPr kumimoji="1" lang="ja-JP" altLang="en-US" dirty="0"/>
              <a:t>車両感知器と交通管制用テレビカメラで渋滞情報、事故情報を収集</a:t>
            </a:r>
            <a:endParaRPr kumimoji="1" lang="en-US" altLang="ja-JP" dirty="0"/>
          </a:p>
          <a:p>
            <a:r>
              <a:rPr kumimoji="1" lang="ja-JP" altLang="en-US" dirty="0"/>
              <a:t>蓄積・処理</a:t>
            </a:r>
            <a:endParaRPr kumimoji="1" lang="en-US" altLang="ja-JP" dirty="0"/>
          </a:p>
          <a:p>
            <a:pPr lvl="1"/>
            <a:r>
              <a:rPr lang="ja-JP" altLang="en-US" dirty="0"/>
              <a:t>首都圏</a:t>
            </a:r>
            <a:r>
              <a:rPr lang="en-US" altLang="ja-JP" dirty="0"/>
              <a:t>3</a:t>
            </a:r>
            <a:r>
              <a:rPr lang="ja-JP" altLang="en-US" dirty="0"/>
              <a:t>箇所にある管理局に交通管制室を設置</a:t>
            </a:r>
            <a:endParaRPr lang="en-US" altLang="ja-JP" dirty="0"/>
          </a:p>
          <a:p>
            <a:r>
              <a:rPr kumimoji="1" lang="ja-JP" altLang="en-US" dirty="0"/>
              <a:t>提供・利用</a:t>
            </a:r>
            <a:endParaRPr kumimoji="1" lang="en-US" altLang="ja-JP" dirty="0"/>
          </a:p>
          <a:p>
            <a:pPr lvl="1"/>
            <a:r>
              <a:rPr kumimoji="1" lang="ja-JP" altLang="en-US" dirty="0"/>
              <a:t>道路上：図形情報板、図形所要時間表示板</a:t>
            </a:r>
            <a:endParaRPr kumimoji="1" lang="en-US" altLang="ja-JP" dirty="0"/>
          </a:p>
          <a:p>
            <a:pPr lvl="1"/>
            <a:r>
              <a:rPr lang="ja-JP" altLang="en-US" dirty="0"/>
              <a:t>マスコミ：ラジオ</a:t>
            </a:r>
            <a:endParaRPr lang="en-US" altLang="ja-JP" dirty="0"/>
          </a:p>
          <a:p>
            <a:pPr lvl="1"/>
            <a:r>
              <a:rPr lang="ja-JP" altLang="en-US" dirty="0"/>
              <a:t>カーナビ：</a:t>
            </a:r>
            <a:r>
              <a:rPr lang="en-US" altLang="ja-JP" dirty="0"/>
              <a:t>VICS</a:t>
            </a:r>
            <a:r>
              <a:rPr lang="ja-JP" altLang="en-US" dirty="0" err="1"/>
              <a:t>、</a:t>
            </a:r>
            <a:r>
              <a:rPr lang="en-US" altLang="ja-JP" dirty="0"/>
              <a:t>ITS</a:t>
            </a:r>
            <a:r>
              <a:rPr lang="ja-JP" altLang="en-US" dirty="0" err="1"/>
              <a:t>、</a:t>
            </a:r>
            <a:r>
              <a:rPr lang="en-US" altLang="ja-JP" dirty="0"/>
              <a:t>ETC2.0</a:t>
            </a:r>
          </a:p>
          <a:p>
            <a:pPr marL="457200" lvl="1" indent="0">
              <a:buNone/>
            </a:pPr>
            <a:endParaRPr lang="en-US" altLang="ja-JP" dirty="0"/>
          </a:p>
        </p:txBody>
      </p:sp>
      <p:sp>
        <p:nvSpPr>
          <p:cNvPr id="3" name="タイトル 2">
            <a:extLst>
              <a:ext uri="{FF2B5EF4-FFF2-40B4-BE49-F238E27FC236}">
                <a16:creationId xmlns:a16="http://schemas.microsoft.com/office/drawing/2014/main" id="{277A8EEC-B44D-4780-AF5F-78D128B388C2}"/>
              </a:ext>
            </a:extLst>
          </p:cNvPr>
          <p:cNvSpPr>
            <a:spLocks noGrp="1"/>
          </p:cNvSpPr>
          <p:nvPr>
            <p:ph type="title"/>
          </p:nvPr>
        </p:nvSpPr>
        <p:spPr/>
        <p:txBody>
          <a:bodyPr/>
          <a:lstStyle/>
          <a:p>
            <a:r>
              <a:rPr lang="ja-JP" altLang="en-US" dirty="0"/>
              <a:t>情報システムの流れ</a:t>
            </a:r>
            <a:endParaRPr kumimoji="1" lang="ja-JP" altLang="en-US" dirty="0"/>
          </a:p>
        </p:txBody>
      </p:sp>
    </p:spTree>
    <p:extLst>
      <p:ext uri="{BB962C8B-B14F-4D97-AF65-F5344CB8AC3E}">
        <p14:creationId xmlns:p14="http://schemas.microsoft.com/office/powerpoint/2010/main" val="2020086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FE3209B-6FDC-4F56-B2FC-95A2FC3EE3EF}"/>
              </a:ext>
            </a:extLst>
          </p:cNvPr>
          <p:cNvSpPr>
            <a:spLocks noGrp="1"/>
          </p:cNvSpPr>
          <p:nvPr>
            <p:ph idx="1"/>
          </p:nvPr>
        </p:nvSpPr>
        <p:spPr>
          <a:xfrm>
            <a:off x="838199" y="1825625"/>
            <a:ext cx="7052647" cy="4351338"/>
          </a:xfrm>
        </p:spPr>
        <p:txBody>
          <a:bodyPr>
            <a:normAutofit/>
          </a:bodyPr>
          <a:lstStyle/>
          <a:p>
            <a:r>
              <a:rPr kumimoji="1" lang="ja-JP" altLang="en-US" dirty="0"/>
              <a:t>車両感知器：渋滞情報を収集</a:t>
            </a:r>
            <a:endParaRPr kumimoji="1" lang="en-US" altLang="ja-JP" dirty="0"/>
          </a:p>
          <a:p>
            <a:pPr lvl="1"/>
            <a:r>
              <a:rPr lang="ja-JP" altLang="en-US" dirty="0"/>
              <a:t>車両の通過速度や通行台数</a:t>
            </a:r>
            <a:endParaRPr kumimoji="1" lang="en-US" altLang="ja-JP" dirty="0"/>
          </a:p>
          <a:p>
            <a:r>
              <a:rPr lang="ja-JP" altLang="en-US" dirty="0"/>
              <a:t>交通管制用テレビカメラ</a:t>
            </a:r>
            <a:endParaRPr lang="en-US" altLang="ja-JP" dirty="0"/>
          </a:p>
          <a:p>
            <a:pPr lvl="1"/>
            <a:r>
              <a:rPr lang="ja-JP" altLang="en-US" dirty="0"/>
              <a:t>道路の様子を見張り、事故情報などを収集</a:t>
            </a:r>
            <a:endParaRPr lang="en-US" altLang="ja-JP" dirty="0"/>
          </a:p>
          <a:p>
            <a:pPr lvl="1"/>
            <a:r>
              <a:rPr lang="ja-JP" altLang="en-US" dirty="0"/>
              <a:t>首都高速全体で約</a:t>
            </a:r>
            <a:r>
              <a:rPr lang="en-US" altLang="ja-JP" dirty="0"/>
              <a:t>1900</a:t>
            </a:r>
            <a:r>
              <a:rPr lang="ja-JP" altLang="en-US" dirty="0"/>
              <a:t>台（</a:t>
            </a:r>
            <a:r>
              <a:rPr lang="en-US" altLang="ja-JP" dirty="0"/>
              <a:t>2013</a:t>
            </a:r>
            <a:r>
              <a:rPr lang="ja-JP" altLang="en-US" dirty="0"/>
              <a:t>年</a:t>
            </a:r>
            <a:r>
              <a:rPr lang="en-US" altLang="ja-JP" dirty="0"/>
              <a:t>7</a:t>
            </a:r>
            <a:r>
              <a:rPr lang="ja-JP" altLang="en-US" dirty="0"/>
              <a:t>月）</a:t>
            </a:r>
            <a:endParaRPr lang="en-US" altLang="ja-JP" dirty="0"/>
          </a:p>
          <a:p>
            <a:r>
              <a:rPr lang="ja-JP" altLang="en-US" dirty="0"/>
              <a:t>風向風速計</a:t>
            </a:r>
            <a:endParaRPr lang="en-US" altLang="ja-JP" dirty="0"/>
          </a:p>
          <a:p>
            <a:pPr lvl="1"/>
            <a:r>
              <a:rPr lang="ja-JP" altLang="en-US" dirty="0"/>
              <a:t>レインボーブリッジなど、横風の影響を受けやすい橋梁や高架橋に設置</a:t>
            </a:r>
            <a:endParaRPr lang="en-US" altLang="ja-JP" dirty="0"/>
          </a:p>
          <a:p>
            <a:pPr lvl="1"/>
            <a:r>
              <a:rPr lang="ja-JP" altLang="en-US" dirty="0"/>
              <a:t>速度制限や通行止めなどの判断材料</a:t>
            </a:r>
            <a:endParaRPr lang="en-US" altLang="ja-JP" dirty="0"/>
          </a:p>
        </p:txBody>
      </p:sp>
      <p:sp>
        <p:nvSpPr>
          <p:cNvPr id="3" name="タイトル 2">
            <a:extLst>
              <a:ext uri="{FF2B5EF4-FFF2-40B4-BE49-F238E27FC236}">
                <a16:creationId xmlns:a16="http://schemas.microsoft.com/office/drawing/2014/main" id="{277A8EEC-B44D-4780-AF5F-78D128B388C2}"/>
              </a:ext>
            </a:extLst>
          </p:cNvPr>
          <p:cNvSpPr>
            <a:spLocks noGrp="1"/>
          </p:cNvSpPr>
          <p:nvPr>
            <p:ph type="title"/>
          </p:nvPr>
        </p:nvSpPr>
        <p:spPr/>
        <p:txBody>
          <a:bodyPr/>
          <a:lstStyle/>
          <a:p>
            <a:r>
              <a:rPr kumimoji="1" lang="ja-JP" altLang="en-US" dirty="0"/>
              <a:t>収集</a:t>
            </a:r>
          </a:p>
        </p:txBody>
      </p:sp>
      <p:pic>
        <p:nvPicPr>
          <p:cNvPr id="5" name="図 4">
            <a:extLst>
              <a:ext uri="{FF2B5EF4-FFF2-40B4-BE49-F238E27FC236}">
                <a16:creationId xmlns:a16="http://schemas.microsoft.com/office/drawing/2014/main" id="{5F9F449B-D2B4-48DD-8918-452A346EE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0847" y="1690688"/>
            <a:ext cx="3462953" cy="2427601"/>
          </a:xfrm>
          <a:prstGeom prst="rect">
            <a:avLst/>
          </a:prstGeom>
        </p:spPr>
      </p:pic>
      <p:pic>
        <p:nvPicPr>
          <p:cNvPr id="7" name="図 6">
            <a:extLst>
              <a:ext uri="{FF2B5EF4-FFF2-40B4-BE49-F238E27FC236}">
                <a16:creationId xmlns:a16="http://schemas.microsoft.com/office/drawing/2014/main" id="{41294395-A39B-4D72-B7F5-D3A1A2BCBA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0847" y="4253226"/>
            <a:ext cx="3462953" cy="2331246"/>
          </a:xfrm>
          <a:prstGeom prst="rect">
            <a:avLst/>
          </a:prstGeom>
        </p:spPr>
      </p:pic>
    </p:spTree>
    <p:extLst>
      <p:ext uri="{BB962C8B-B14F-4D97-AF65-F5344CB8AC3E}">
        <p14:creationId xmlns:p14="http://schemas.microsoft.com/office/powerpoint/2010/main" val="2215574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FE3209B-6FDC-4F56-B2FC-95A2FC3EE3EF}"/>
              </a:ext>
            </a:extLst>
          </p:cNvPr>
          <p:cNvSpPr>
            <a:spLocks noGrp="1"/>
          </p:cNvSpPr>
          <p:nvPr>
            <p:ph idx="1"/>
          </p:nvPr>
        </p:nvSpPr>
        <p:spPr>
          <a:xfrm>
            <a:off x="838200" y="1389132"/>
            <a:ext cx="10515600" cy="4351338"/>
          </a:xfrm>
        </p:spPr>
        <p:txBody>
          <a:bodyPr>
            <a:normAutofit/>
          </a:bodyPr>
          <a:lstStyle/>
          <a:p>
            <a:r>
              <a:rPr lang="ja-JP" altLang="en-US" dirty="0"/>
              <a:t>交通管制室</a:t>
            </a:r>
          </a:p>
          <a:p>
            <a:pPr lvl="1"/>
            <a:r>
              <a:rPr lang="en-US" altLang="ja-JP" dirty="0"/>
              <a:t>3</a:t>
            </a:r>
            <a:r>
              <a:rPr lang="ja-JP" altLang="en-US" dirty="0" err="1"/>
              <a:t>つの</a:t>
            </a:r>
            <a:r>
              <a:rPr lang="ja-JP" altLang="en-US" dirty="0"/>
              <a:t>管理局に</a:t>
            </a:r>
            <a:r>
              <a:rPr lang="en-US" altLang="ja-JP" dirty="0"/>
              <a:t>l</a:t>
            </a:r>
            <a:r>
              <a:rPr lang="ja-JP" altLang="en-US" dirty="0"/>
              <a:t>ヵ所ずつ：東東京管理局、西東京管理局、神奈川管理局</a:t>
            </a:r>
          </a:p>
          <a:p>
            <a:r>
              <a:rPr lang="ja-JP" altLang="en-US" dirty="0"/>
              <a:t>交通管制員</a:t>
            </a:r>
          </a:p>
          <a:p>
            <a:pPr lvl="1"/>
            <a:r>
              <a:rPr lang="ja-JP" altLang="en-US" dirty="0"/>
              <a:t>首都高速の社員：交通管制司令、交通管制司令補、管制員</a:t>
            </a:r>
          </a:p>
          <a:p>
            <a:pPr lvl="1"/>
            <a:r>
              <a:rPr lang="en-US" altLang="ja-JP" dirty="0"/>
              <a:t>24</a:t>
            </a:r>
            <a:r>
              <a:rPr lang="ja-JP" altLang="en-US" dirty="0"/>
              <a:t>時間</a:t>
            </a:r>
            <a:r>
              <a:rPr lang="en-US" altLang="ja-JP" dirty="0"/>
              <a:t>365</a:t>
            </a:r>
            <a:r>
              <a:rPr lang="ja-JP" altLang="en-US" dirty="0"/>
              <a:t>日交代で勤務、日勤と夜勤の</a:t>
            </a:r>
            <a:r>
              <a:rPr lang="en-US" altLang="ja-JP" dirty="0"/>
              <a:t>2</a:t>
            </a:r>
            <a:r>
              <a:rPr lang="ja-JP" altLang="en-US" dirty="0"/>
              <a:t>交代制</a:t>
            </a:r>
          </a:p>
        </p:txBody>
      </p:sp>
      <p:sp>
        <p:nvSpPr>
          <p:cNvPr id="3" name="タイトル 2">
            <a:extLst>
              <a:ext uri="{FF2B5EF4-FFF2-40B4-BE49-F238E27FC236}">
                <a16:creationId xmlns:a16="http://schemas.microsoft.com/office/drawing/2014/main" id="{277A8EEC-B44D-4780-AF5F-78D128B388C2}"/>
              </a:ext>
            </a:extLst>
          </p:cNvPr>
          <p:cNvSpPr>
            <a:spLocks noGrp="1"/>
          </p:cNvSpPr>
          <p:nvPr>
            <p:ph type="title"/>
          </p:nvPr>
        </p:nvSpPr>
        <p:spPr/>
        <p:txBody>
          <a:bodyPr/>
          <a:lstStyle/>
          <a:p>
            <a:r>
              <a:rPr lang="ja-JP" altLang="en-US" dirty="0"/>
              <a:t>処理</a:t>
            </a:r>
            <a:endParaRPr kumimoji="1" lang="ja-JP" altLang="en-US" dirty="0"/>
          </a:p>
        </p:txBody>
      </p:sp>
      <p:pic>
        <p:nvPicPr>
          <p:cNvPr id="5" name="図 4">
            <a:extLst>
              <a:ext uri="{FF2B5EF4-FFF2-40B4-BE49-F238E27FC236}">
                <a16:creationId xmlns:a16="http://schemas.microsoft.com/office/drawing/2014/main" id="{1F7C2048-878F-474E-92EF-310562E39B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1082" y="3864603"/>
            <a:ext cx="8409835" cy="2762533"/>
          </a:xfrm>
          <a:prstGeom prst="rect">
            <a:avLst/>
          </a:prstGeom>
        </p:spPr>
      </p:pic>
    </p:spTree>
    <p:extLst>
      <p:ext uri="{BB962C8B-B14F-4D97-AF65-F5344CB8AC3E}">
        <p14:creationId xmlns:p14="http://schemas.microsoft.com/office/powerpoint/2010/main" val="3742401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FE3209B-6FDC-4F56-B2FC-95A2FC3EE3EF}"/>
              </a:ext>
            </a:extLst>
          </p:cNvPr>
          <p:cNvSpPr>
            <a:spLocks noGrp="1"/>
          </p:cNvSpPr>
          <p:nvPr>
            <p:ph idx="1"/>
          </p:nvPr>
        </p:nvSpPr>
        <p:spPr>
          <a:xfrm>
            <a:off x="838200" y="1825625"/>
            <a:ext cx="5372478" cy="4351338"/>
          </a:xfrm>
        </p:spPr>
        <p:txBody>
          <a:bodyPr>
            <a:normAutofit/>
          </a:bodyPr>
          <a:lstStyle/>
          <a:p>
            <a:r>
              <a:rPr kumimoji="1" lang="ja-JP" altLang="en-US" dirty="0"/>
              <a:t>車両感知器が収集した基礎情報から以下を算出</a:t>
            </a:r>
            <a:endParaRPr kumimoji="1" lang="en-US" altLang="ja-JP" dirty="0"/>
          </a:p>
          <a:p>
            <a:pPr lvl="1"/>
            <a:r>
              <a:rPr lang="ja-JP" altLang="en-US" dirty="0"/>
              <a:t>交通量</a:t>
            </a:r>
          </a:p>
          <a:p>
            <a:pPr lvl="1"/>
            <a:r>
              <a:rPr lang="ja-JP" altLang="en-US" dirty="0"/>
              <a:t>速度</a:t>
            </a:r>
          </a:p>
          <a:p>
            <a:pPr lvl="1"/>
            <a:r>
              <a:rPr lang="ja-JP" altLang="en-US" dirty="0"/>
              <a:t>時間占有率（ある道路断面で車両が占有している時間の割合）</a:t>
            </a:r>
            <a:endParaRPr lang="en-US" altLang="ja-JP" dirty="0"/>
          </a:p>
          <a:p>
            <a:r>
              <a:rPr lang="ja-JP" altLang="en-US" dirty="0"/>
              <a:t>「渋滞」区間を判断</a:t>
            </a:r>
          </a:p>
          <a:p>
            <a:pPr lvl="1"/>
            <a:r>
              <a:rPr lang="ja-JP" altLang="en-US" dirty="0"/>
              <a:t>ある区間の平均速度が</a:t>
            </a:r>
            <a:r>
              <a:rPr lang="en-US" altLang="ja-JP" dirty="0"/>
              <a:t>20km/h</a:t>
            </a:r>
            <a:r>
              <a:rPr lang="ja-JP" altLang="en-US" dirty="0"/>
              <a:t>以下なら「渋滞」</a:t>
            </a:r>
            <a:endParaRPr lang="en-US" altLang="ja-JP" dirty="0"/>
          </a:p>
        </p:txBody>
      </p:sp>
      <p:sp>
        <p:nvSpPr>
          <p:cNvPr id="3" name="タイトル 2">
            <a:extLst>
              <a:ext uri="{FF2B5EF4-FFF2-40B4-BE49-F238E27FC236}">
                <a16:creationId xmlns:a16="http://schemas.microsoft.com/office/drawing/2014/main" id="{277A8EEC-B44D-4780-AF5F-78D128B388C2}"/>
              </a:ext>
            </a:extLst>
          </p:cNvPr>
          <p:cNvSpPr>
            <a:spLocks noGrp="1"/>
          </p:cNvSpPr>
          <p:nvPr>
            <p:ph type="title"/>
          </p:nvPr>
        </p:nvSpPr>
        <p:spPr/>
        <p:txBody>
          <a:bodyPr/>
          <a:lstStyle/>
          <a:p>
            <a:r>
              <a:rPr kumimoji="1" lang="ja-JP" altLang="en-US" dirty="0"/>
              <a:t>処理</a:t>
            </a:r>
          </a:p>
        </p:txBody>
      </p:sp>
      <p:pic>
        <p:nvPicPr>
          <p:cNvPr id="6" name="図 5">
            <a:extLst>
              <a:ext uri="{FF2B5EF4-FFF2-40B4-BE49-F238E27FC236}">
                <a16:creationId xmlns:a16="http://schemas.microsoft.com/office/drawing/2014/main" id="{5FF87CFA-AD6C-439B-B2F8-29BC5FE8EF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027906"/>
            <a:ext cx="5814517" cy="5681050"/>
          </a:xfrm>
          <a:prstGeom prst="rect">
            <a:avLst/>
          </a:prstGeom>
        </p:spPr>
      </p:pic>
    </p:spTree>
    <p:extLst>
      <p:ext uri="{BB962C8B-B14F-4D97-AF65-F5344CB8AC3E}">
        <p14:creationId xmlns:p14="http://schemas.microsoft.com/office/powerpoint/2010/main" val="4168629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FE3209B-6FDC-4F56-B2FC-95A2FC3EE3EF}"/>
              </a:ext>
            </a:extLst>
          </p:cNvPr>
          <p:cNvSpPr>
            <a:spLocks noGrp="1"/>
          </p:cNvSpPr>
          <p:nvPr>
            <p:ph idx="1"/>
          </p:nvPr>
        </p:nvSpPr>
        <p:spPr>
          <a:xfrm>
            <a:off x="838199" y="1430448"/>
            <a:ext cx="7364241" cy="5212866"/>
          </a:xfrm>
        </p:spPr>
        <p:txBody>
          <a:bodyPr>
            <a:normAutofit fontScale="85000" lnSpcReduction="20000"/>
          </a:bodyPr>
          <a:lstStyle/>
          <a:p>
            <a:r>
              <a:rPr kumimoji="1" lang="ja-JP" altLang="en-US" dirty="0"/>
              <a:t>運転者に渋滞情報、広域情報、事故情報などを提供</a:t>
            </a:r>
            <a:endParaRPr kumimoji="1" lang="en-US" altLang="ja-JP" dirty="0"/>
          </a:p>
          <a:p>
            <a:pPr lvl="1"/>
            <a:r>
              <a:rPr kumimoji="1" lang="ja-JP" altLang="en-US" dirty="0"/>
              <a:t>行動の変化を促し、「全体最適」を目指す</a:t>
            </a:r>
            <a:endParaRPr kumimoji="1" lang="en-US" altLang="ja-JP" dirty="0"/>
          </a:p>
          <a:p>
            <a:r>
              <a:rPr kumimoji="1" lang="ja-JP" altLang="en-US" dirty="0"/>
              <a:t>情報表示装置</a:t>
            </a:r>
            <a:endParaRPr kumimoji="1" lang="en-US" altLang="ja-JP" dirty="0"/>
          </a:p>
          <a:p>
            <a:pPr lvl="1"/>
            <a:r>
              <a:rPr kumimoji="1" lang="ja-JP" altLang="en-US" dirty="0"/>
              <a:t>文字情報板</a:t>
            </a:r>
            <a:endParaRPr kumimoji="1" lang="en-US" altLang="ja-JP" dirty="0"/>
          </a:p>
          <a:p>
            <a:pPr lvl="1"/>
            <a:r>
              <a:rPr kumimoji="1" lang="ja-JP" altLang="en-US" dirty="0"/>
              <a:t>図形情報板</a:t>
            </a:r>
            <a:endParaRPr kumimoji="1" lang="en-US" altLang="ja-JP" dirty="0"/>
          </a:p>
          <a:p>
            <a:pPr lvl="1"/>
            <a:r>
              <a:rPr kumimoji="1" lang="ja-JP" altLang="en-US" dirty="0"/>
              <a:t>広域情報板</a:t>
            </a:r>
            <a:endParaRPr kumimoji="1" lang="en-US" altLang="ja-JP" dirty="0"/>
          </a:p>
          <a:p>
            <a:r>
              <a:rPr lang="ja-JP" altLang="en-US" dirty="0"/>
              <a:t>マスコミ</a:t>
            </a:r>
          </a:p>
          <a:p>
            <a:pPr lvl="1"/>
            <a:r>
              <a:rPr lang="ja-JP" altLang="en-US" dirty="0"/>
              <a:t>ラジオ</a:t>
            </a:r>
          </a:p>
          <a:p>
            <a:r>
              <a:rPr lang="ja-JP" altLang="en-US" dirty="0"/>
              <a:t>カーナビ</a:t>
            </a:r>
          </a:p>
          <a:p>
            <a:pPr lvl="1"/>
            <a:r>
              <a:rPr lang="en-US" altLang="ja-JP" dirty="0"/>
              <a:t>VICS(Vehicle Information and Communication System</a:t>
            </a:r>
            <a:r>
              <a:rPr lang="ja-JP" altLang="en-US" dirty="0"/>
              <a:t>：道路交通情報通信システム）</a:t>
            </a:r>
          </a:p>
          <a:p>
            <a:pPr lvl="1"/>
            <a:r>
              <a:rPr lang="en-US" altLang="ja-JP" dirty="0"/>
              <a:t>ITS(Intelligent Transport Systems</a:t>
            </a:r>
            <a:r>
              <a:rPr lang="ja-JP" altLang="en-US" dirty="0"/>
              <a:t>：高度道路交通システム）スポットサービス</a:t>
            </a:r>
          </a:p>
          <a:p>
            <a:pPr lvl="1"/>
            <a:r>
              <a:rPr lang="en-US" altLang="ja-JP" dirty="0"/>
              <a:t>ETC2.0</a:t>
            </a:r>
            <a:r>
              <a:rPr lang="ja-JP" altLang="en-US" dirty="0"/>
              <a:t>　スポット通信</a:t>
            </a:r>
            <a:r>
              <a:rPr lang="en-US" altLang="ja-JP" dirty="0"/>
              <a:t>(DSRC)</a:t>
            </a:r>
            <a:r>
              <a:rPr lang="ja-JP" altLang="en-US" dirty="0"/>
              <a:t>により図形と音声で提供</a:t>
            </a:r>
            <a:endParaRPr lang="en-US" altLang="ja-JP" dirty="0"/>
          </a:p>
          <a:p>
            <a:r>
              <a:rPr lang="ja-JP" altLang="en-US" dirty="0"/>
              <a:t>情報の収集・処理・提供は現在</a:t>
            </a:r>
            <a:r>
              <a:rPr lang="en-US" altLang="ja-JP" dirty="0"/>
              <a:t>1</a:t>
            </a:r>
            <a:r>
              <a:rPr lang="ja-JP" altLang="en-US" dirty="0"/>
              <a:t>分間隔（ほぼリアルタイム）</a:t>
            </a:r>
          </a:p>
        </p:txBody>
      </p:sp>
      <p:sp>
        <p:nvSpPr>
          <p:cNvPr id="3" name="タイトル 2">
            <a:extLst>
              <a:ext uri="{FF2B5EF4-FFF2-40B4-BE49-F238E27FC236}">
                <a16:creationId xmlns:a16="http://schemas.microsoft.com/office/drawing/2014/main" id="{277A8EEC-B44D-4780-AF5F-78D128B388C2}"/>
              </a:ext>
            </a:extLst>
          </p:cNvPr>
          <p:cNvSpPr>
            <a:spLocks noGrp="1"/>
          </p:cNvSpPr>
          <p:nvPr>
            <p:ph type="title"/>
          </p:nvPr>
        </p:nvSpPr>
        <p:spPr/>
        <p:txBody>
          <a:bodyPr/>
          <a:lstStyle/>
          <a:p>
            <a:r>
              <a:rPr kumimoji="1" lang="ja-JP" altLang="en-US" dirty="0"/>
              <a:t>提供・利用</a:t>
            </a:r>
          </a:p>
        </p:txBody>
      </p:sp>
      <p:pic>
        <p:nvPicPr>
          <p:cNvPr id="6" name="図 5">
            <a:extLst>
              <a:ext uri="{FF2B5EF4-FFF2-40B4-BE49-F238E27FC236}">
                <a16:creationId xmlns:a16="http://schemas.microsoft.com/office/drawing/2014/main" id="{712DB4B7-6287-4CCD-BD27-8C5CB792D0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7195" y="631622"/>
            <a:ext cx="3556605" cy="1194003"/>
          </a:xfrm>
          <a:prstGeom prst="rect">
            <a:avLst/>
          </a:prstGeom>
        </p:spPr>
      </p:pic>
      <p:pic>
        <p:nvPicPr>
          <p:cNvPr id="9" name="図 8">
            <a:extLst>
              <a:ext uri="{FF2B5EF4-FFF2-40B4-BE49-F238E27FC236}">
                <a16:creationId xmlns:a16="http://schemas.microsoft.com/office/drawing/2014/main" id="{EBD0A29A-95D6-4EFE-AB95-3CCEEDC2E2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0174" y="1918708"/>
            <a:ext cx="2609850" cy="3152775"/>
          </a:xfrm>
          <a:prstGeom prst="rect">
            <a:avLst/>
          </a:prstGeom>
        </p:spPr>
      </p:pic>
      <p:pic>
        <p:nvPicPr>
          <p:cNvPr id="11" name="図 10">
            <a:extLst>
              <a:ext uri="{FF2B5EF4-FFF2-40B4-BE49-F238E27FC236}">
                <a16:creationId xmlns:a16="http://schemas.microsoft.com/office/drawing/2014/main" id="{74631700-F8EE-4A95-B095-683614564A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0494" y="5164566"/>
            <a:ext cx="1899530" cy="1478748"/>
          </a:xfrm>
          <a:prstGeom prst="rect">
            <a:avLst/>
          </a:prstGeom>
        </p:spPr>
      </p:pic>
    </p:spTree>
    <p:extLst>
      <p:ext uri="{BB962C8B-B14F-4D97-AF65-F5344CB8AC3E}">
        <p14:creationId xmlns:p14="http://schemas.microsoft.com/office/powerpoint/2010/main" val="88395822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TotalTime>
  <Words>930</Words>
  <Application>Microsoft Office PowerPoint</Application>
  <PresentationFormat>ワイド画面</PresentationFormat>
  <Paragraphs>131</Paragraphs>
  <Slides>16</Slides>
  <Notes>2</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16</vt:i4>
      </vt:variant>
    </vt:vector>
  </HeadingPairs>
  <TitlesOfParts>
    <vt:vector size="20" baseType="lpstr">
      <vt:lpstr>游ゴシック</vt:lpstr>
      <vt:lpstr>游ゴシック Light</vt:lpstr>
      <vt:lpstr>Arial</vt:lpstr>
      <vt:lpstr>Office テーマ</vt:lpstr>
      <vt:lpstr>首都高渋滞情報システム 世界最先端の大規模都市内高速道路交通管制システム</vt:lpstr>
      <vt:lpstr>概要</vt:lpstr>
      <vt:lpstr>目的</vt:lpstr>
      <vt:lpstr>開発の経緯・歴史</vt:lpstr>
      <vt:lpstr>情報システムの流れ</vt:lpstr>
      <vt:lpstr>収集</vt:lpstr>
      <vt:lpstr>処理</vt:lpstr>
      <vt:lpstr>処理</vt:lpstr>
      <vt:lpstr>提供・利用</vt:lpstr>
      <vt:lpstr>渋滞解消への新たな取り組み</vt:lpstr>
      <vt:lpstr>交通障害への対応</vt:lpstr>
      <vt:lpstr>自然災害への対応</vt:lpstr>
      <vt:lpstr>特長と問題点</vt:lpstr>
      <vt:lpstr>クラスのみんなへの質問（クイズ）</vt:lpstr>
      <vt:lpstr>クラス討論の記録</vt:lpstr>
      <vt:lpstr>参考資料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【情報システム名】 【サブタイトル（キャッチフレーズ）】</dc:title>
  <dc:creator>山之口洋</dc:creator>
  <cp:lastModifiedBy>山之口 洋</cp:lastModifiedBy>
  <cp:revision>29</cp:revision>
  <dcterms:created xsi:type="dcterms:W3CDTF">2018-03-23T05:16:27Z</dcterms:created>
  <dcterms:modified xsi:type="dcterms:W3CDTF">2018-05-16T05:03:07Z</dcterms:modified>
</cp:coreProperties>
</file>