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5" r:id="rId5"/>
    <p:sldId id="260" r:id="rId6"/>
    <p:sldId id="266" r:id="rId7"/>
    <p:sldId id="267" r:id="rId8"/>
    <p:sldId id="268" r:id="rId9"/>
    <p:sldId id="261" r:id="rId10"/>
    <p:sldId id="264" r:id="rId11"/>
    <p:sldId id="263"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7" autoAdjust="0"/>
    <p:restoredTop sz="94660"/>
  </p:normalViewPr>
  <p:slideViewPr>
    <p:cSldViewPr snapToGrid="0">
      <p:cViewPr varScale="1">
        <p:scale>
          <a:sx n="106" d="100"/>
          <a:sy n="106" d="100"/>
        </p:scale>
        <p:origin x="120" y="18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F82CF-A387-49D3-95B4-0250688B87F2}" type="datetimeFigureOut">
              <a:rPr kumimoji="1" lang="ja-JP" altLang="en-US" smtClean="0"/>
              <a:t>2018/6/14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91A291-7307-4E39-BFEE-9EA0E341298C}" type="slidenum">
              <a:rPr kumimoji="1" lang="ja-JP" altLang="en-US" smtClean="0"/>
              <a:t>‹#›</a:t>
            </a:fld>
            <a:endParaRPr kumimoji="1" lang="ja-JP" altLang="en-US"/>
          </a:p>
        </p:txBody>
      </p:sp>
    </p:spTree>
    <p:extLst>
      <p:ext uri="{BB962C8B-B14F-4D97-AF65-F5344CB8AC3E}">
        <p14:creationId xmlns:p14="http://schemas.microsoft.com/office/powerpoint/2010/main" val="42151454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8B2075-B282-4F6A-A06A-A9220B3D9AA1}" type="slidenum">
              <a:rPr kumimoji="1" lang="ja-JP" altLang="en-US" smtClean="0"/>
              <a:pPr/>
              <a:t>3</a:t>
            </a:fld>
            <a:endParaRPr kumimoji="1" lang="ja-JP" altLang="en-US"/>
          </a:p>
        </p:txBody>
      </p:sp>
    </p:spTree>
    <p:extLst>
      <p:ext uri="{BB962C8B-B14F-4D97-AF65-F5344CB8AC3E}">
        <p14:creationId xmlns:p14="http://schemas.microsoft.com/office/powerpoint/2010/main" val="439513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8B2075-B282-4F6A-A06A-A9220B3D9AA1}" type="slidenum">
              <a:rPr kumimoji="1" lang="ja-JP" altLang="en-US" smtClean="0"/>
              <a:pPr/>
              <a:t>4</a:t>
            </a:fld>
            <a:endParaRPr kumimoji="1" lang="ja-JP" altLang="en-US"/>
          </a:p>
        </p:txBody>
      </p:sp>
    </p:spTree>
    <p:extLst>
      <p:ext uri="{BB962C8B-B14F-4D97-AF65-F5344CB8AC3E}">
        <p14:creationId xmlns:p14="http://schemas.microsoft.com/office/powerpoint/2010/main" val="579925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8B2075-B282-4F6A-A06A-A9220B3D9AA1}" type="slidenum">
              <a:rPr kumimoji="1" lang="ja-JP" altLang="en-US" smtClean="0"/>
              <a:pPr/>
              <a:t>10</a:t>
            </a:fld>
            <a:endParaRPr kumimoji="1" lang="ja-JP" altLang="en-US"/>
          </a:p>
        </p:txBody>
      </p:sp>
    </p:spTree>
    <p:extLst>
      <p:ext uri="{BB962C8B-B14F-4D97-AF65-F5344CB8AC3E}">
        <p14:creationId xmlns:p14="http://schemas.microsoft.com/office/powerpoint/2010/main" val="3774544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B1A48B-1F7B-4032-98CB-B37CB6B4E65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262D726-E0A4-408C-9E6C-B2DD5AB714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マスター字幕の書式設定</a:t>
            </a:r>
          </a:p>
        </p:txBody>
      </p:sp>
      <p:sp>
        <p:nvSpPr>
          <p:cNvPr id="4" name="日付プレースホルダー 3">
            <a:extLst>
              <a:ext uri="{FF2B5EF4-FFF2-40B4-BE49-F238E27FC236}">
                <a16:creationId xmlns:a16="http://schemas.microsoft.com/office/drawing/2014/main" id="{70737F90-0DDF-467E-AA35-17F36FA52B24}"/>
              </a:ext>
            </a:extLst>
          </p:cNvPr>
          <p:cNvSpPr>
            <a:spLocks noGrp="1"/>
          </p:cNvSpPr>
          <p:nvPr>
            <p:ph type="dt" sz="half" idx="10"/>
          </p:nvPr>
        </p:nvSpPr>
        <p:spPr/>
        <p:txBody>
          <a:bodyPr/>
          <a:lstStyle/>
          <a:p>
            <a:fld id="{1544B990-DB67-449A-B2DA-019302F44860}" type="datetimeFigureOut">
              <a:rPr kumimoji="1" lang="ja-JP" altLang="en-US" smtClean="0"/>
              <a:t>2018/6/14</a:t>
            </a:fld>
            <a:endParaRPr kumimoji="1" lang="ja-JP" altLang="en-US"/>
          </a:p>
        </p:txBody>
      </p:sp>
      <p:sp>
        <p:nvSpPr>
          <p:cNvPr id="5" name="フッター プレースホルダー 4">
            <a:extLst>
              <a:ext uri="{FF2B5EF4-FFF2-40B4-BE49-F238E27FC236}">
                <a16:creationId xmlns:a16="http://schemas.microsoft.com/office/drawing/2014/main" id="{E6B1E730-DE8B-4489-99DE-5E354AAEC7C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9223E5-39A2-4564-8201-F34778E94718}"/>
              </a:ext>
            </a:extLst>
          </p:cNvPr>
          <p:cNvSpPr>
            <a:spLocks noGrp="1"/>
          </p:cNvSpPr>
          <p:nvPr>
            <p:ph type="sldNum" sz="quarter" idx="12"/>
          </p:nvPr>
        </p:nvSpPr>
        <p:spPr/>
        <p:txBody>
          <a:bodyPr/>
          <a:lstStyle/>
          <a:p>
            <a:fld id="{E2A44E0E-3228-4451-BC93-7D15E18D1881}" type="slidenum">
              <a:rPr kumimoji="1" lang="ja-JP" altLang="en-US" smtClean="0"/>
              <a:t>‹#›</a:t>
            </a:fld>
            <a:endParaRPr kumimoji="1" lang="ja-JP" altLang="en-US"/>
          </a:p>
        </p:txBody>
      </p:sp>
    </p:spTree>
    <p:extLst>
      <p:ext uri="{BB962C8B-B14F-4D97-AF65-F5344CB8AC3E}">
        <p14:creationId xmlns:p14="http://schemas.microsoft.com/office/powerpoint/2010/main" val="4453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6603B8-A384-42D5-A8C1-E4949D9442F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A8A765D-08BD-461A-80D4-0E71C79BCC4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A452165-BAC3-401F-AFFA-8E4124EF1501}"/>
              </a:ext>
            </a:extLst>
          </p:cNvPr>
          <p:cNvSpPr>
            <a:spLocks noGrp="1"/>
          </p:cNvSpPr>
          <p:nvPr>
            <p:ph type="dt" sz="half" idx="10"/>
          </p:nvPr>
        </p:nvSpPr>
        <p:spPr/>
        <p:txBody>
          <a:bodyPr/>
          <a:lstStyle/>
          <a:p>
            <a:fld id="{1544B990-DB67-449A-B2DA-019302F44860}" type="datetimeFigureOut">
              <a:rPr kumimoji="1" lang="ja-JP" altLang="en-US" smtClean="0"/>
              <a:t>2018/6/14</a:t>
            </a:fld>
            <a:endParaRPr kumimoji="1" lang="ja-JP" altLang="en-US"/>
          </a:p>
        </p:txBody>
      </p:sp>
      <p:sp>
        <p:nvSpPr>
          <p:cNvPr id="5" name="フッター プレースホルダー 4">
            <a:extLst>
              <a:ext uri="{FF2B5EF4-FFF2-40B4-BE49-F238E27FC236}">
                <a16:creationId xmlns:a16="http://schemas.microsoft.com/office/drawing/2014/main" id="{5A6773AA-8738-4812-9D9D-9762ED9B12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602702-EEBE-4994-AFBE-8AA76FE834D2}"/>
              </a:ext>
            </a:extLst>
          </p:cNvPr>
          <p:cNvSpPr>
            <a:spLocks noGrp="1"/>
          </p:cNvSpPr>
          <p:nvPr>
            <p:ph type="sldNum" sz="quarter" idx="12"/>
          </p:nvPr>
        </p:nvSpPr>
        <p:spPr/>
        <p:txBody>
          <a:bodyPr/>
          <a:lstStyle/>
          <a:p>
            <a:fld id="{E2A44E0E-3228-4451-BC93-7D15E18D1881}" type="slidenum">
              <a:rPr kumimoji="1" lang="ja-JP" altLang="en-US" smtClean="0"/>
              <a:t>‹#›</a:t>
            </a:fld>
            <a:endParaRPr kumimoji="1" lang="ja-JP" altLang="en-US"/>
          </a:p>
        </p:txBody>
      </p:sp>
    </p:spTree>
    <p:extLst>
      <p:ext uri="{BB962C8B-B14F-4D97-AF65-F5344CB8AC3E}">
        <p14:creationId xmlns:p14="http://schemas.microsoft.com/office/powerpoint/2010/main" val="2537604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8F2F7F7-1D22-4B48-A86C-A2B7E717EB9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517B771-1766-4F78-B06C-782ACB0C41E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89759D9-39A0-4B45-A14D-324E326B64D8}"/>
              </a:ext>
            </a:extLst>
          </p:cNvPr>
          <p:cNvSpPr>
            <a:spLocks noGrp="1"/>
          </p:cNvSpPr>
          <p:nvPr>
            <p:ph type="dt" sz="half" idx="10"/>
          </p:nvPr>
        </p:nvSpPr>
        <p:spPr/>
        <p:txBody>
          <a:bodyPr/>
          <a:lstStyle/>
          <a:p>
            <a:fld id="{1544B990-DB67-449A-B2DA-019302F44860}" type="datetimeFigureOut">
              <a:rPr kumimoji="1" lang="ja-JP" altLang="en-US" smtClean="0"/>
              <a:t>2018/6/14</a:t>
            </a:fld>
            <a:endParaRPr kumimoji="1" lang="ja-JP" altLang="en-US"/>
          </a:p>
        </p:txBody>
      </p:sp>
      <p:sp>
        <p:nvSpPr>
          <p:cNvPr id="5" name="フッター プレースホルダー 4">
            <a:extLst>
              <a:ext uri="{FF2B5EF4-FFF2-40B4-BE49-F238E27FC236}">
                <a16:creationId xmlns:a16="http://schemas.microsoft.com/office/drawing/2014/main" id="{4466544D-A244-4135-B994-D324C5A76A4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DEF40A0-4252-4C93-BFE6-0743C314B1DE}"/>
              </a:ext>
            </a:extLst>
          </p:cNvPr>
          <p:cNvSpPr>
            <a:spLocks noGrp="1"/>
          </p:cNvSpPr>
          <p:nvPr>
            <p:ph type="sldNum" sz="quarter" idx="12"/>
          </p:nvPr>
        </p:nvSpPr>
        <p:spPr/>
        <p:txBody>
          <a:bodyPr/>
          <a:lstStyle/>
          <a:p>
            <a:fld id="{E2A44E0E-3228-4451-BC93-7D15E18D1881}" type="slidenum">
              <a:rPr kumimoji="1" lang="ja-JP" altLang="en-US" smtClean="0"/>
              <a:t>‹#›</a:t>
            </a:fld>
            <a:endParaRPr kumimoji="1" lang="ja-JP" altLang="en-US"/>
          </a:p>
        </p:txBody>
      </p:sp>
    </p:spTree>
    <p:extLst>
      <p:ext uri="{BB962C8B-B14F-4D97-AF65-F5344CB8AC3E}">
        <p14:creationId xmlns:p14="http://schemas.microsoft.com/office/powerpoint/2010/main" val="2933468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B390D8-74F9-4C62-B8A0-E108F2CD28F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A9534F7-5589-4AE2-879C-3E470467F3B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746A14F-6CDF-41A0-9593-E67CFE723C3E}"/>
              </a:ext>
            </a:extLst>
          </p:cNvPr>
          <p:cNvSpPr>
            <a:spLocks noGrp="1"/>
          </p:cNvSpPr>
          <p:nvPr>
            <p:ph type="dt" sz="half" idx="10"/>
          </p:nvPr>
        </p:nvSpPr>
        <p:spPr/>
        <p:txBody>
          <a:bodyPr/>
          <a:lstStyle/>
          <a:p>
            <a:fld id="{1544B990-DB67-449A-B2DA-019302F44860}" type="datetimeFigureOut">
              <a:rPr kumimoji="1" lang="ja-JP" altLang="en-US" smtClean="0"/>
              <a:t>2018/6/14</a:t>
            </a:fld>
            <a:endParaRPr kumimoji="1" lang="ja-JP" altLang="en-US"/>
          </a:p>
        </p:txBody>
      </p:sp>
      <p:sp>
        <p:nvSpPr>
          <p:cNvPr id="5" name="フッター プレースホルダー 4">
            <a:extLst>
              <a:ext uri="{FF2B5EF4-FFF2-40B4-BE49-F238E27FC236}">
                <a16:creationId xmlns:a16="http://schemas.microsoft.com/office/drawing/2014/main" id="{2919541C-5B70-4D25-B573-8BBFADDBD93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B71EA62-25B5-4C9C-926C-0A2946C3C242}"/>
              </a:ext>
            </a:extLst>
          </p:cNvPr>
          <p:cNvSpPr>
            <a:spLocks noGrp="1"/>
          </p:cNvSpPr>
          <p:nvPr>
            <p:ph type="sldNum" sz="quarter" idx="12"/>
          </p:nvPr>
        </p:nvSpPr>
        <p:spPr/>
        <p:txBody>
          <a:bodyPr/>
          <a:lstStyle/>
          <a:p>
            <a:fld id="{E2A44E0E-3228-4451-BC93-7D15E18D1881}" type="slidenum">
              <a:rPr kumimoji="1" lang="ja-JP" altLang="en-US" smtClean="0"/>
              <a:t>‹#›</a:t>
            </a:fld>
            <a:endParaRPr kumimoji="1" lang="ja-JP" altLang="en-US"/>
          </a:p>
        </p:txBody>
      </p:sp>
    </p:spTree>
    <p:extLst>
      <p:ext uri="{BB962C8B-B14F-4D97-AF65-F5344CB8AC3E}">
        <p14:creationId xmlns:p14="http://schemas.microsoft.com/office/powerpoint/2010/main" val="3191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6E81D1-908D-41DD-A5DD-C7F42C47585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94C99DA-6909-402F-BDC8-A4802B6635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59B546B-6E61-4CEF-9DDE-49AB501CB72A}"/>
              </a:ext>
            </a:extLst>
          </p:cNvPr>
          <p:cNvSpPr>
            <a:spLocks noGrp="1"/>
          </p:cNvSpPr>
          <p:nvPr>
            <p:ph type="dt" sz="half" idx="10"/>
          </p:nvPr>
        </p:nvSpPr>
        <p:spPr/>
        <p:txBody>
          <a:bodyPr/>
          <a:lstStyle/>
          <a:p>
            <a:fld id="{1544B990-DB67-449A-B2DA-019302F44860}" type="datetimeFigureOut">
              <a:rPr kumimoji="1" lang="ja-JP" altLang="en-US" smtClean="0"/>
              <a:t>2018/6/14</a:t>
            </a:fld>
            <a:endParaRPr kumimoji="1" lang="ja-JP" altLang="en-US"/>
          </a:p>
        </p:txBody>
      </p:sp>
      <p:sp>
        <p:nvSpPr>
          <p:cNvPr id="5" name="フッター プレースホルダー 4">
            <a:extLst>
              <a:ext uri="{FF2B5EF4-FFF2-40B4-BE49-F238E27FC236}">
                <a16:creationId xmlns:a16="http://schemas.microsoft.com/office/drawing/2014/main" id="{A8156F45-653E-4146-814D-DA6F00D9AF1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88CE93D-A6DF-433C-A752-3529765D7617}"/>
              </a:ext>
            </a:extLst>
          </p:cNvPr>
          <p:cNvSpPr>
            <a:spLocks noGrp="1"/>
          </p:cNvSpPr>
          <p:nvPr>
            <p:ph type="sldNum" sz="quarter" idx="12"/>
          </p:nvPr>
        </p:nvSpPr>
        <p:spPr/>
        <p:txBody>
          <a:bodyPr/>
          <a:lstStyle/>
          <a:p>
            <a:fld id="{E2A44E0E-3228-4451-BC93-7D15E18D1881}" type="slidenum">
              <a:rPr kumimoji="1" lang="ja-JP" altLang="en-US" smtClean="0"/>
              <a:t>‹#›</a:t>
            </a:fld>
            <a:endParaRPr kumimoji="1" lang="ja-JP" altLang="en-US"/>
          </a:p>
        </p:txBody>
      </p:sp>
    </p:spTree>
    <p:extLst>
      <p:ext uri="{BB962C8B-B14F-4D97-AF65-F5344CB8AC3E}">
        <p14:creationId xmlns:p14="http://schemas.microsoft.com/office/powerpoint/2010/main" val="65843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A73854-5BC2-483C-A942-1596DA913F4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4C91567-D876-4524-8382-6F50661F0AB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E9EE6AF-84A7-420D-BE0E-EDC651AA8FD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CA02D52-63A1-4639-A9BD-EFCA83DC9651}"/>
              </a:ext>
            </a:extLst>
          </p:cNvPr>
          <p:cNvSpPr>
            <a:spLocks noGrp="1"/>
          </p:cNvSpPr>
          <p:nvPr>
            <p:ph type="dt" sz="half" idx="10"/>
          </p:nvPr>
        </p:nvSpPr>
        <p:spPr/>
        <p:txBody>
          <a:bodyPr/>
          <a:lstStyle/>
          <a:p>
            <a:fld id="{1544B990-DB67-449A-B2DA-019302F44860}" type="datetimeFigureOut">
              <a:rPr kumimoji="1" lang="ja-JP" altLang="en-US" smtClean="0"/>
              <a:t>2018/6/14</a:t>
            </a:fld>
            <a:endParaRPr kumimoji="1" lang="ja-JP" altLang="en-US"/>
          </a:p>
        </p:txBody>
      </p:sp>
      <p:sp>
        <p:nvSpPr>
          <p:cNvPr id="6" name="フッター プレースホルダー 5">
            <a:extLst>
              <a:ext uri="{FF2B5EF4-FFF2-40B4-BE49-F238E27FC236}">
                <a16:creationId xmlns:a16="http://schemas.microsoft.com/office/drawing/2014/main" id="{C2FFB291-36E4-4A00-95CD-85EF5005F19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A2F7B74-A4FD-4D04-97B2-40910384559E}"/>
              </a:ext>
            </a:extLst>
          </p:cNvPr>
          <p:cNvSpPr>
            <a:spLocks noGrp="1"/>
          </p:cNvSpPr>
          <p:nvPr>
            <p:ph type="sldNum" sz="quarter" idx="12"/>
          </p:nvPr>
        </p:nvSpPr>
        <p:spPr/>
        <p:txBody>
          <a:bodyPr/>
          <a:lstStyle/>
          <a:p>
            <a:fld id="{E2A44E0E-3228-4451-BC93-7D15E18D1881}" type="slidenum">
              <a:rPr kumimoji="1" lang="ja-JP" altLang="en-US" smtClean="0"/>
              <a:t>‹#›</a:t>
            </a:fld>
            <a:endParaRPr kumimoji="1" lang="ja-JP" altLang="en-US"/>
          </a:p>
        </p:txBody>
      </p:sp>
    </p:spTree>
    <p:extLst>
      <p:ext uri="{BB962C8B-B14F-4D97-AF65-F5344CB8AC3E}">
        <p14:creationId xmlns:p14="http://schemas.microsoft.com/office/powerpoint/2010/main" val="298033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310B65-6BDD-45CE-90C9-6BF1AAE1DF1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7A7224C-1BFD-4769-AFDA-D125808A25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144DC64-9903-4ACE-83A8-FE07D1AC44B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3D30BC0-4D10-4CB2-9CEF-B319C4C7B0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D84AC54-F136-49B0-A7DA-D4976402E53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8F45F47-4565-4684-ADA9-0FD272C96862}"/>
              </a:ext>
            </a:extLst>
          </p:cNvPr>
          <p:cNvSpPr>
            <a:spLocks noGrp="1"/>
          </p:cNvSpPr>
          <p:nvPr>
            <p:ph type="dt" sz="half" idx="10"/>
          </p:nvPr>
        </p:nvSpPr>
        <p:spPr/>
        <p:txBody>
          <a:bodyPr/>
          <a:lstStyle/>
          <a:p>
            <a:fld id="{1544B990-DB67-449A-B2DA-019302F44860}" type="datetimeFigureOut">
              <a:rPr kumimoji="1" lang="ja-JP" altLang="en-US" smtClean="0"/>
              <a:t>2018/6/14</a:t>
            </a:fld>
            <a:endParaRPr kumimoji="1" lang="ja-JP" altLang="en-US"/>
          </a:p>
        </p:txBody>
      </p:sp>
      <p:sp>
        <p:nvSpPr>
          <p:cNvPr id="8" name="フッター プレースホルダー 7">
            <a:extLst>
              <a:ext uri="{FF2B5EF4-FFF2-40B4-BE49-F238E27FC236}">
                <a16:creationId xmlns:a16="http://schemas.microsoft.com/office/drawing/2014/main" id="{0F2A646B-E4C4-44ED-B26E-8FBBBC2143F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1754775-633C-4AFB-9279-772978624606}"/>
              </a:ext>
            </a:extLst>
          </p:cNvPr>
          <p:cNvSpPr>
            <a:spLocks noGrp="1"/>
          </p:cNvSpPr>
          <p:nvPr>
            <p:ph type="sldNum" sz="quarter" idx="12"/>
          </p:nvPr>
        </p:nvSpPr>
        <p:spPr/>
        <p:txBody>
          <a:bodyPr/>
          <a:lstStyle/>
          <a:p>
            <a:fld id="{E2A44E0E-3228-4451-BC93-7D15E18D1881}" type="slidenum">
              <a:rPr kumimoji="1" lang="ja-JP" altLang="en-US" smtClean="0"/>
              <a:t>‹#›</a:t>
            </a:fld>
            <a:endParaRPr kumimoji="1" lang="ja-JP" altLang="en-US"/>
          </a:p>
        </p:txBody>
      </p:sp>
    </p:spTree>
    <p:extLst>
      <p:ext uri="{BB962C8B-B14F-4D97-AF65-F5344CB8AC3E}">
        <p14:creationId xmlns:p14="http://schemas.microsoft.com/office/powerpoint/2010/main" val="2981205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5654D0-14A6-47ED-A9CF-55E97577650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A4B5851-968A-4F55-BDD0-B9BED4D092CE}"/>
              </a:ext>
            </a:extLst>
          </p:cNvPr>
          <p:cNvSpPr>
            <a:spLocks noGrp="1"/>
          </p:cNvSpPr>
          <p:nvPr>
            <p:ph type="dt" sz="half" idx="10"/>
          </p:nvPr>
        </p:nvSpPr>
        <p:spPr/>
        <p:txBody>
          <a:bodyPr/>
          <a:lstStyle/>
          <a:p>
            <a:fld id="{1544B990-DB67-449A-B2DA-019302F44860}" type="datetimeFigureOut">
              <a:rPr kumimoji="1" lang="ja-JP" altLang="en-US" smtClean="0"/>
              <a:t>2018/6/14</a:t>
            </a:fld>
            <a:endParaRPr kumimoji="1" lang="ja-JP" altLang="en-US"/>
          </a:p>
        </p:txBody>
      </p:sp>
      <p:sp>
        <p:nvSpPr>
          <p:cNvPr id="4" name="フッター プレースホルダー 3">
            <a:extLst>
              <a:ext uri="{FF2B5EF4-FFF2-40B4-BE49-F238E27FC236}">
                <a16:creationId xmlns:a16="http://schemas.microsoft.com/office/drawing/2014/main" id="{36526449-9BDF-4AD8-B25E-3CB3B02CA8F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834EFF0-6B7E-44E1-8C10-6486A9D77500}"/>
              </a:ext>
            </a:extLst>
          </p:cNvPr>
          <p:cNvSpPr>
            <a:spLocks noGrp="1"/>
          </p:cNvSpPr>
          <p:nvPr>
            <p:ph type="sldNum" sz="quarter" idx="12"/>
          </p:nvPr>
        </p:nvSpPr>
        <p:spPr/>
        <p:txBody>
          <a:bodyPr/>
          <a:lstStyle/>
          <a:p>
            <a:fld id="{E2A44E0E-3228-4451-BC93-7D15E18D1881}" type="slidenum">
              <a:rPr kumimoji="1" lang="ja-JP" altLang="en-US" smtClean="0"/>
              <a:t>‹#›</a:t>
            </a:fld>
            <a:endParaRPr kumimoji="1" lang="ja-JP" altLang="en-US"/>
          </a:p>
        </p:txBody>
      </p:sp>
    </p:spTree>
    <p:extLst>
      <p:ext uri="{BB962C8B-B14F-4D97-AF65-F5344CB8AC3E}">
        <p14:creationId xmlns:p14="http://schemas.microsoft.com/office/powerpoint/2010/main" val="435447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A4A3AB4-1DF6-41F1-9E06-838D6E4325E5}"/>
              </a:ext>
            </a:extLst>
          </p:cNvPr>
          <p:cNvSpPr>
            <a:spLocks noGrp="1"/>
          </p:cNvSpPr>
          <p:nvPr>
            <p:ph type="dt" sz="half" idx="10"/>
          </p:nvPr>
        </p:nvSpPr>
        <p:spPr/>
        <p:txBody>
          <a:bodyPr/>
          <a:lstStyle/>
          <a:p>
            <a:fld id="{1544B990-DB67-449A-B2DA-019302F44860}" type="datetimeFigureOut">
              <a:rPr kumimoji="1" lang="ja-JP" altLang="en-US" smtClean="0"/>
              <a:t>2018/6/14</a:t>
            </a:fld>
            <a:endParaRPr kumimoji="1" lang="ja-JP" altLang="en-US"/>
          </a:p>
        </p:txBody>
      </p:sp>
      <p:sp>
        <p:nvSpPr>
          <p:cNvPr id="3" name="フッター プレースホルダー 2">
            <a:extLst>
              <a:ext uri="{FF2B5EF4-FFF2-40B4-BE49-F238E27FC236}">
                <a16:creationId xmlns:a16="http://schemas.microsoft.com/office/drawing/2014/main" id="{D84BAA26-1603-4633-A758-854E0CE438D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487F9C7-B477-4312-99D3-F17147C45912}"/>
              </a:ext>
            </a:extLst>
          </p:cNvPr>
          <p:cNvSpPr>
            <a:spLocks noGrp="1"/>
          </p:cNvSpPr>
          <p:nvPr>
            <p:ph type="sldNum" sz="quarter" idx="12"/>
          </p:nvPr>
        </p:nvSpPr>
        <p:spPr/>
        <p:txBody>
          <a:bodyPr/>
          <a:lstStyle/>
          <a:p>
            <a:fld id="{E2A44E0E-3228-4451-BC93-7D15E18D1881}" type="slidenum">
              <a:rPr kumimoji="1" lang="ja-JP" altLang="en-US" smtClean="0"/>
              <a:t>‹#›</a:t>
            </a:fld>
            <a:endParaRPr kumimoji="1" lang="ja-JP" altLang="en-US"/>
          </a:p>
        </p:txBody>
      </p:sp>
    </p:spTree>
    <p:extLst>
      <p:ext uri="{BB962C8B-B14F-4D97-AF65-F5344CB8AC3E}">
        <p14:creationId xmlns:p14="http://schemas.microsoft.com/office/powerpoint/2010/main" val="702104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FBEE7C-45B3-485E-AE2F-A69489E58DA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7241B59-3EF9-4BA8-BCD7-28BE6D34BC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B80040E-A8AB-4E5B-843C-1071EF7C3F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BA3D3BC-2AA2-4EE9-ABE5-E7F25ECC7AE7}"/>
              </a:ext>
            </a:extLst>
          </p:cNvPr>
          <p:cNvSpPr>
            <a:spLocks noGrp="1"/>
          </p:cNvSpPr>
          <p:nvPr>
            <p:ph type="dt" sz="half" idx="10"/>
          </p:nvPr>
        </p:nvSpPr>
        <p:spPr/>
        <p:txBody>
          <a:bodyPr/>
          <a:lstStyle/>
          <a:p>
            <a:fld id="{1544B990-DB67-449A-B2DA-019302F44860}" type="datetimeFigureOut">
              <a:rPr kumimoji="1" lang="ja-JP" altLang="en-US" smtClean="0"/>
              <a:t>2018/6/14</a:t>
            </a:fld>
            <a:endParaRPr kumimoji="1" lang="ja-JP" altLang="en-US"/>
          </a:p>
        </p:txBody>
      </p:sp>
      <p:sp>
        <p:nvSpPr>
          <p:cNvPr id="6" name="フッター プレースホルダー 5">
            <a:extLst>
              <a:ext uri="{FF2B5EF4-FFF2-40B4-BE49-F238E27FC236}">
                <a16:creationId xmlns:a16="http://schemas.microsoft.com/office/drawing/2014/main" id="{71F43D8E-FF22-4247-A01F-D6BDAF6F8B7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965592A-C006-4970-96C4-46FDBBA90D18}"/>
              </a:ext>
            </a:extLst>
          </p:cNvPr>
          <p:cNvSpPr>
            <a:spLocks noGrp="1"/>
          </p:cNvSpPr>
          <p:nvPr>
            <p:ph type="sldNum" sz="quarter" idx="12"/>
          </p:nvPr>
        </p:nvSpPr>
        <p:spPr/>
        <p:txBody>
          <a:bodyPr/>
          <a:lstStyle/>
          <a:p>
            <a:fld id="{E2A44E0E-3228-4451-BC93-7D15E18D1881}" type="slidenum">
              <a:rPr kumimoji="1" lang="ja-JP" altLang="en-US" smtClean="0"/>
              <a:t>‹#›</a:t>
            </a:fld>
            <a:endParaRPr kumimoji="1" lang="ja-JP" altLang="en-US"/>
          </a:p>
        </p:txBody>
      </p:sp>
    </p:spTree>
    <p:extLst>
      <p:ext uri="{BB962C8B-B14F-4D97-AF65-F5344CB8AC3E}">
        <p14:creationId xmlns:p14="http://schemas.microsoft.com/office/powerpoint/2010/main" val="353804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4455EA-2648-4E93-A0E6-1AC7414CCE2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FFB4FB4-BA09-47FD-BA5D-85B25227AD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B4107A0-DEE0-46A1-8C61-4F93752DA8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2A8B44B-48E5-42BD-9ABD-7964588BA1C4}"/>
              </a:ext>
            </a:extLst>
          </p:cNvPr>
          <p:cNvSpPr>
            <a:spLocks noGrp="1"/>
          </p:cNvSpPr>
          <p:nvPr>
            <p:ph type="dt" sz="half" idx="10"/>
          </p:nvPr>
        </p:nvSpPr>
        <p:spPr/>
        <p:txBody>
          <a:bodyPr/>
          <a:lstStyle/>
          <a:p>
            <a:fld id="{1544B990-DB67-449A-B2DA-019302F44860}" type="datetimeFigureOut">
              <a:rPr kumimoji="1" lang="ja-JP" altLang="en-US" smtClean="0"/>
              <a:t>2018/6/14</a:t>
            </a:fld>
            <a:endParaRPr kumimoji="1" lang="ja-JP" altLang="en-US"/>
          </a:p>
        </p:txBody>
      </p:sp>
      <p:sp>
        <p:nvSpPr>
          <p:cNvPr id="6" name="フッター プレースホルダー 5">
            <a:extLst>
              <a:ext uri="{FF2B5EF4-FFF2-40B4-BE49-F238E27FC236}">
                <a16:creationId xmlns:a16="http://schemas.microsoft.com/office/drawing/2014/main" id="{82E1BB8F-2F35-42DC-95B2-EB041BB135D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0952CF-599B-4DA0-B974-002FB9F37379}"/>
              </a:ext>
            </a:extLst>
          </p:cNvPr>
          <p:cNvSpPr>
            <a:spLocks noGrp="1"/>
          </p:cNvSpPr>
          <p:nvPr>
            <p:ph type="sldNum" sz="quarter" idx="12"/>
          </p:nvPr>
        </p:nvSpPr>
        <p:spPr/>
        <p:txBody>
          <a:bodyPr/>
          <a:lstStyle/>
          <a:p>
            <a:fld id="{E2A44E0E-3228-4451-BC93-7D15E18D1881}" type="slidenum">
              <a:rPr kumimoji="1" lang="ja-JP" altLang="en-US" smtClean="0"/>
              <a:t>‹#›</a:t>
            </a:fld>
            <a:endParaRPr kumimoji="1" lang="ja-JP" altLang="en-US"/>
          </a:p>
        </p:txBody>
      </p:sp>
    </p:spTree>
    <p:extLst>
      <p:ext uri="{BB962C8B-B14F-4D97-AF65-F5344CB8AC3E}">
        <p14:creationId xmlns:p14="http://schemas.microsoft.com/office/powerpoint/2010/main" val="3248504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C7ADC1F-A8E5-4D71-8006-ECFD23235D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1E140DD-818B-4F8A-941B-09CF4A4366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CBE499-0CE9-4EAD-9AE6-F442B2AC5C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4B990-DB67-449A-B2DA-019302F44860}" type="datetimeFigureOut">
              <a:rPr kumimoji="1" lang="ja-JP" altLang="en-US" smtClean="0"/>
              <a:t>2018/6/14</a:t>
            </a:fld>
            <a:endParaRPr kumimoji="1" lang="ja-JP" altLang="en-US"/>
          </a:p>
        </p:txBody>
      </p:sp>
      <p:sp>
        <p:nvSpPr>
          <p:cNvPr id="5" name="フッター プレースホルダー 4">
            <a:extLst>
              <a:ext uri="{FF2B5EF4-FFF2-40B4-BE49-F238E27FC236}">
                <a16:creationId xmlns:a16="http://schemas.microsoft.com/office/drawing/2014/main" id="{8EE15FE7-9840-4E85-9F49-92E15A3CB0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EC2DAA0-493A-4A13-9346-41F1F22F51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A44E0E-3228-4451-BC93-7D15E18D1881}" type="slidenum">
              <a:rPr kumimoji="1" lang="ja-JP" altLang="en-US" smtClean="0"/>
              <a:t>‹#›</a:t>
            </a:fld>
            <a:endParaRPr kumimoji="1" lang="ja-JP" altLang="en-US"/>
          </a:p>
        </p:txBody>
      </p:sp>
    </p:spTree>
    <p:extLst>
      <p:ext uri="{BB962C8B-B14F-4D97-AF65-F5344CB8AC3E}">
        <p14:creationId xmlns:p14="http://schemas.microsoft.com/office/powerpoint/2010/main" val="2241432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eniguma.blog85.fc2.com/blog-entry-388.html"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C0FF"/>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91BEA7-A3CB-49EE-8F8A-85E9AA257FDF}"/>
              </a:ext>
            </a:extLst>
          </p:cNvPr>
          <p:cNvSpPr>
            <a:spLocks noGrp="1"/>
          </p:cNvSpPr>
          <p:nvPr>
            <p:ph type="ctrTitle"/>
          </p:nvPr>
        </p:nvSpPr>
        <p:spPr/>
        <p:txBody>
          <a:bodyPr/>
          <a:lstStyle/>
          <a:p>
            <a:r>
              <a:rPr kumimoji="1" lang="ja-JP" altLang="en-US" dirty="0"/>
              <a:t>緊急地震速報システム</a:t>
            </a:r>
            <a:br>
              <a:rPr kumimoji="1" lang="en-US" altLang="ja-JP" dirty="0"/>
            </a:br>
            <a:r>
              <a:rPr lang="ja-JP" altLang="en-US" sz="2800" dirty="0"/>
              <a:t>危険を速く・広く・正確に伝えて命を守る</a:t>
            </a:r>
            <a:endParaRPr kumimoji="1" lang="ja-JP" altLang="en-US" dirty="0"/>
          </a:p>
        </p:txBody>
      </p:sp>
      <p:sp>
        <p:nvSpPr>
          <p:cNvPr id="3" name="字幕 2">
            <a:extLst>
              <a:ext uri="{FF2B5EF4-FFF2-40B4-BE49-F238E27FC236}">
                <a16:creationId xmlns:a16="http://schemas.microsoft.com/office/drawing/2014/main" id="{F00969F1-7AC8-45DF-9DEA-0178F9C92B36}"/>
              </a:ext>
            </a:extLst>
          </p:cNvPr>
          <p:cNvSpPr>
            <a:spLocks noGrp="1"/>
          </p:cNvSpPr>
          <p:nvPr>
            <p:ph type="subTitle" idx="1"/>
          </p:nvPr>
        </p:nvSpPr>
        <p:spPr/>
        <p:txBody>
          <a:bodyPr>
            <a:normAutofit/>
          </a:bodyPr>
          <a:lstStyle/>
          <a:p>
            <a:r>
              <a:rPr kumimoji="1" lang="ja-JP" altLang="en-US" dirty="0"/>
              <a:t>明治大学</a:t>
            </a:r>
            <a:endParaRPr kumimoji="1" lang="en-US" altLang="ja-JP" dirty="0"/>
          </a:p>
          <a:p>
            <a:r>
              <a:rPr kumimoji="1" lang="ja-JP" altLang="en-US" dirty="0"/>
              <a:t>山之口洋（野口喜洋）</a:t>
            </a:r>
            <a:endParaRPr kumimoji="1" lang="en-US" altLang="ja-JP" dirty="0"/>
          </a:p>
        </p:txBody>
      </p:sp>
      <p:sp>
        <p:nvSpPr>
          <p:cNvPr id="4" name="テキスト ボックス 3">
            <a:extLst>
              <a:ext uri="{FF2B5EF4-FFF2-40B4-BE49-F238E27FC236}">
                <a16:creationId xmlns:a16="http://schemas.microsoft.com/office/drawing/2014/main" id="{0AD48F54-06FC-4DE8-88D5-739EC18CD0E6}"/>
              </a:ext>
            </a:extLst>
          </p:cNvPr>
          <p:cNvSpPr txBox="1"/>
          <p:nvPr/>
        </p:nvSpPr>
        <p:spPr>
          <a:xfrm>
            <a:off x="2209800" y="404665"/>
            <a:ext cx="3647152" cy="646331"/>
          </a:xfrm>
          <a:prstGeom prst="rect">
            <a:avLst/>
          </a:prstGeom>
          <a:noFill/>
        </p:spPr>
        <p:txBody>
          <a:bodyPr wrap="none" rtlCol="0">
            <a:spAutoFit/>
          </a:bodyPr>
          <a:lstStyle/>
          <a:p>
            <a:r>
              <a:rPr lang="ja-JP" altLang="en-US" dirty="0"/>
              <a:t>情報システム論　ケーススタディ</a:t>
            </a:r>
            <a:endParaRPr lang="en-US" altLang="ja-JP" dirty="0"/>
          </a:p>
          <a:p>
            <a:r>
              <a:rPr lang="ja-JP" altLang="en-US" dirty="0"/>
              <a:t>社会インフラ分野の情報システム</a:t>
            </a:r>
          </a:p>
        </p:txBody>
      </p:sp>
    </p:spTree>
    <p:extLst>
      <p:ext uri="{BB962C8B-B14F-4D97-AF65-F5344CB8AC3E}">
        <p14:creationId xmlns:p14="http://schemas.microsoft.com/office/powerpoint/2010/main" val="2731856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92BC63E-23A3-4D8E-9671-CE009877CA19}"/>
              </a:ext>
            </a:extLst>
          </p:cNvPr>
          <p:cNvSpPr>
            <a:spLocks noGrp="1"/>
          </p:cNvSpPr>
          <p:nvPr>
            <p:ph idx="1"/>
          </p:nvPr>
        </p:nvSpPr>
        <p:spPr/>
        <p:txBody>
          <a:bodyPr/>
          <a:lstStyle/>
          <a:p>
            <a:r>
              <a:rPr lang="ja-JP" altLang="en-US" dirty="0"/>
              <a:t>「地震」や「緊急地震速報」についてのつぎのような噂は事実でしょうか</a:t>
            </a:r>
            <a:endParaRPr lang="en-US" altLang="ja-JP" dirty="0"/>
          </a:p>
          <a:p>
            <a:pPr lvl="1"/>
            <a:r>
              <a:rPr lang="ja-JP" altLang="en-US" dirty="0"/>
              <a:t>地震を人工的に起こす「地震兵器」が存在し、東日本大震災はその一例である</a:t>
            </a:r>
            <a:endParaRPr lang="en-US" altLang="ja-JP" dirty="0"/>
          </a:p>
          <a:p>
            <a:pPr lvl="1"/>
            <a:r>
              <a:rPr lang="ja-JP" altLang="en-US" dirty="0"/>
              <a:t>携帯の電源をオフにしていても、緊急地震速報のときには自動的に電源がオンになって鳴る</a:t>
            </a:r>
            <a:endParaRPr lang="en-US" altLang="ja-JP" dirty="0"/>
          </a:p>
          <a:p>
            <a:pPr lvl="1"/>
            <a:r>
              <a:rPr lang="ja-JP" altLang="en-US" dirty="0"/>
              <a:t>カラスや犬など、一部の動物は地震を予知でき、異常行動を起こす</a:t>
            </a:r>
            <a:endParaRPr lang="en-US" altLang="ja-JP" dirty="0"/>
          </a:p>
        </p:txBody>
      </p:sp>
      <p:sp>
        <p:nvSpPr>
          <p:cNvPr id="3" name="タイトル 2">
            <a:extLst>
              <a:ext uri="{FF2B5EF4-FFF2-40B4-BE49-F238E27FC236}">
                <a16:creationId xmlns:a16="http://schemas.microsoft.com/office/drawing/2014/main" id="{DCDD1E90-3FAC-45ED-85F7-1610A0CDEFA8}"/>
              </a:ext>
            </a:extLst>
          </p:cNvPr>
          <p:cNvSpPr>
            <a:spLocks noGrp="1"/>
          </p:cNvSpPr>
          <p:nvPr>
            <p:ph type="title"/>
          </p:nvPr>
        </p:nvSpPr>
        <p:spPr/>
        <p:txBody>
          <a:bodyPr/>
          <a:lstStyle/>
          <a:p>
            <a:r>
              <a:rPr kumimoji="1" lang="ja-JP" altLang="en-US" dirty="0"/>
              <a:t>クラスのみんなへの質問</a:t>
            </a:r>
          </a:p>
        </p:txBody>
      </p:sp>
    </p:spTree>
    <p:extLst>
      <p:ext uri="{BB962C8B-B14F-4D97-AF65-F5344CB8AC3E}">
        <p14:creationId xmlns:p14="http://schemas.microsoft.com/office/powerpoint/2010/main" val="1386827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BA15CF3C-1AAE-4835-928B-123C927A0AF9}"/>
              </a:ext>
            </a:extLst>
          </p:cNvPr>
          <p:cNvSpPr>
            <a:spLocks noGrp="1"/>
          </p:cNvSpPr>
          <p:nvPr>
            <p:ph idx="1"/>
          </p:nvPr>
        </p:nvSpPr>
        <p:spPr/>
        <p:txBody>
          <a:bodyPr/>
          <a:lstStyle/>
          <a:p>
            <a:r>
              <a:rPr kumimoji="1" lang="ja-JP" altLang="en-US" dirty="0"/>
              <a:t>地震の予測</a:t>
            </a:r>
            <a:endParaRPr kumimoji="1" lang="en-US" altLang="ja-JP" dirty="0"/>
          </a:p>
          <a:p>
            <a:pPr lvl="1"/>
            <a:r>
              <a:rPr kumimoji="1" lang="ja-JP" altLang="en-US" dirty="0"/>
              <a:t>すでに発生した地震だけではなく、将来起きる地震を予測できないか</a:t>
            </a:r>
            <a:endParaRPr kumimoji="1" lang="en-US" altLang="ja-JP" dirty="0"/>
          </a:p>
          <a:p>
            <a:pPr lvl="1"/>
            <a:r>
              <a:rPr lang="ja-JP" altLang="en-US" dirty="0"/>
              <a:t>蓄積した地震情報や観測地点の位置情報などから</a:t>
            </a:r>
            <a:endParaRPr lang="en-US" altLang="ja-JP" dirty="0"/>
          </a:p>
          <a:p>
            <a:pPr lvl="1"/>
            <a:r>
              <a:rPr kumimoji="1" lang="ja-JP" altLang="en-US" dirty="0"/>
              <a:t>大地震の予想については、日本地震学会などはしだいに悲観的になりつつある</a:t>
            </a:r>
            <a:endParaRPr kumimoji="1" lang="en-US" altLang="ja-JP" dirty="0"/>
          </a:p>
          <a:p>
            <a:pPr lvl="1"/>
            <a:r>
              <a:rPr kumimoji="1" lang="ja-JP" altLang="en-US" dirty="0"/>
              <a:t>「一定期間に○○％起きる」は予測できるが、「いつ起きるか」は予測が困難</a:t>
            </a:r>
            <a:endParaRPr kumimoji="1" lang="en-US" altLang="ja-JP" dirty="0"/>
          </a:p>
          <a:p>
            <a:pPr lvl="2"/>
            <a:r>
              <a:rPr kumimoji="1" lang="ja-JP" altLang="en-US" dirty="0"/>
              <a:t>「構造敏感性」があるため</a:t>
            </a:r>
            <a:endParaRPr kumimoji="1" lang="en-US" altLang="ja-JP" dirty="0"/>
          </a:p>
        </p:txBody>
      </p:sp>
      <p:sp>
        <p:nvSpPr>
          <p:cNvPr id="3" name="タイトル 2">
            <a:extLst>
              <a:ext uri="{FF2B5EF4-FFF2-40B4-BE49-F238E27FC236}">
                <a16:creationId xmlns:a16="http://schemas.microsoft.com/office/drawing/2014/main" id="{6D9D9E46-B237-44AF-BE6A-50B20EF2B4ED}"/>
              </a:ext>
            </a:extLst>
          </p:cNvPr>
          <p:cNvSpPr>
            <a:spLocks noGrp="1"/>
          </p:cNvSpPr>
          <p:nvPr>
            <p:ph type="title"/>
          </p:nvPr>
        </p:nvSpPr>
        <p:spPr/>
        <p:txBody>
          <a:bodyPr/>
          <a:lstStyle/>
          <a:p>
            <a:r>
              <a:rPr kumimoji="1" lang="ja-JP" altLang="en-US" dirty="0"/>
              <a:t>将来の予想</a:t>
            </a:r>
          </a:p>
        </p:txBody>
      </p:sp>
    </p:spTree>
    <p:extLst>
      <p:ext uri="{BB962C8B-B14F-4D97-AF65-F5344CB8AC3E}">
        <p14:creationId xmlns:p14="http://schemas.microsoft.com/office/powerpoint/2010/main" val="2823436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F84C019-8579-4B40-8DF7-3CDB94ACE873}"/>
              </a:ext>
            </a:extLst>
          </p:cNvPr>
          <p:cNvSpPr>
            <a:spLocks noGrp="1"/>
          </p:cNvSpPr>
          <p:nvPr>
            <p:ph idx="1"/>
          </p:nvPr>
        </p:nvSpPr>
        <p:spPr>
          <a:xfrm>
            <a:off x="1981200" y="1600199"/>
            <a:ext cx="8229600" cy="1325563"/>
          </a:xfrm>
        </p:spPr>
        <p:txBody>
          <a:bodyPr>
            <a:normAutofit lnSpcReduction="10000"/>
          </a:bodyPr>
          <a:lstStyle/>
          <a:p>
            <a:r>
              <a:rPr lang="ja-JP" altLang="en-US" dirty="0"/>
              <a:t>地震発生後大きな揺れが到達する前に知らせてくれる情報システム</a:t>
            </a:r>
            <a:endParaRPr lang="en-US" altLang="ja-JP" dirty="0"/>
          </a:p>
          <a:p>
            <a:r>
              <a:rPr kumimoji="1" lang="ja-JP" altLang="en-US" dirty="0"/>
              <a:t>「身を守る」行動をする時間を稼げる</a:t>
            </a:r>
          </a:p>
        </p:txBody>
      </p:sp>
      <p:sp>
        <p:nvSpPr>
          <p:cNvPr id="3" name="タイトル 2">
            <a:extLst>
              <a:ext uri="{FF2B5EF4-FFF2-40B4-BE49-F238E27FC236}">
                <a16:creationId xmlns:a16="http://schemas.microsoft.com/office/drawing/2014/main" id="{7CD72287-224F-4E05-8C86-6A599FDB2218}"/>
              </a:ext>
            </a:extLst>
          </p:cNvPr>
          <p:cNvSpPr>
            <a:spLocks noGrp="1"/>
          </p:cNvSpPr>
          <p:nvPr>
            <p:ph type="title"/>
          </p:nvPr>
        </p:nvSpPr>
        <p:spPr/>
        <p:txBody>
          <a:bodyPr/>
          <a:lstStyle/>
          <a:p>
            <a:r>
              <a:rPr kumimoji="1" lang="ja-JP" altLang="en-US" dirty="0"/>
              <a:t>概要</a:t>
            </a:r>
          </a:p>
        </p:txBody>
      </p:sp>
      <p:pic>
        <p:nvPicPr>
          <p:cNvPr id="5" name="図 4">
            <a:extLst>
              <a:ext uri="{FF2B5EF4-FFF2-40B4-BE49-F238E27FC236}">
                <a16:creationId xmlns:a16="http://schemas.microsoft.com/office/drawing/2014/main" id="{01EDD74E-D9BD-4228-BCA6-D7EC82BC2F03}"/>
              </a:ext>
            </a:extLst>
          </p:cNvPr>
          <p:cNvPicPr>
            <a:picLocks noChangeAspect="1"/>
          </p:cNvPicPr>
          <p:nvPr/>
        </p:nvPicPr>
        <p:blipFill>
          <a:blip r:embed="rId2"/>
          <a:stretch>
            <a:fillRect/>
          </a:stretch>
        </p:blipFill>
        <p:spPr>
          <a:xfrm>
            <a:off x="3353827" y="2925762"/>
            <a:ext cx="5484345" cy="3423738"/>
          </a:xfrm>
          <a:prstGeom prst="rect">
            <a:avLst/>
          </a:prstGeom>
        </p:spPr>
      </p:pic>
      <p:sp>
        <p:nvSpPr>
          <p:cNvPr id="6" name="テキスト ボックス 5">
            <a:extLst>
              <a:ext uri="{FF2B5EF4-FFF2-40B4-BE49-F238E27FC236}">
                <a16:creationId xmlns:a16="http://schemas.microsoft.com/office/drawing/2014/main" id="{A9F95836-C705-41E9-87CB-AFC173F688E2}"/>
              </a:ext>
            </a:extLst>
          </p:cNvPr>
          <p:cNvSpPr txBox="1"/>
          <p:nvPr/>
        </p:nvSpPr>
        <p:spPr>
          <a:xfrm>
            <a:off x="4446348" y="6349500"/>
            <a:ext cx="3299301" cy="369332"/>
          </a:xfrm>
          <a:prstGeom prst="rect">
            <a:avLst/>
          </a:prstGeom>
          <a:noFill/>
        </p:spPr>
        <p:txBody>
          <a:bodyPr wrap="none" rtlCol="0">
            <a:spAutoFit/>
          </a:bodyPr>
          <a:lstStyle/>
          <a:p>
            <a:r>
              <a:rPr kumimoji="1" lang="en-US" altLang="ja-JP" dirty="0"/>
              <a:t>http://www.fujitv.co.jp/jishin</a:t>
            </a:r>
            <a:endParaRPr kumimoji="1" lang="ja-JP" altLang="en-US" dirty="0"/>
          </a:p>
        </p:txBody>
      </p:sp>
    </p:spTree>
    <p:extLst>
      <p:ext uri="{BB962C8B-B14F-4D97-AF65-F5344CB8AC3E}">
        <p14:creationId xmlns:p14="http://schemas.microsoft.com/office/powerpoint/2010/main" val="2195308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DCDD1E90-3FAC-45ED-85F7-1610A0CDEFA8}"/>
              </a:ext>
            </a:extLst>
          </p:cNvPr>
          <p:cNvSpPr>
            <a:spLocks noGrp="1"/>
          </p:cNvSpPr>
          <p:nvPr>
            <p:ph type="title"/>
          </p:nvPr>
        </p:nvSpPr>
        <p:spPr/>
        <p:txBody>
          <a:bodyPr/>
          <a:lstStyle/>
          <a:p>
            <a:r>
              <a:rPr kumimoji="1" lang="ja-JP" altLang="en-US" dirty="0"/>
              <a:t>送り手と受け手</a:t>
            </a:r>
          </a:p>
        </p:txBody>
      </p:sp>
      <p:pic>
        <p:nvPicPr>
          <p:cNvPr id="5" name="図 4">
            <a:extLst>
              <a:ext uri="{FF2B5EF4-FFF2-40B4-BE49-F238E27FC236}">
                <a16:creationId xmlns:a16="http://schemas.microsoft.com/office/drawing/2014/main" id="{FD83582A-AFCC-44C0-8152-1C08F70645CB}"/>
              </a:ext>
            </a:extLst>
          </p:cNvPr>
          <p:cNvPicPr>
            <a:picLocks noChangeAspect="1"/>
          </p:cNvPicPr>
          <p:nvPr/>
        </p:nvPicPr>
        <p:blipFill>
          <a:blip r:embed="rId3"/>
          <a:stretch>
            <a:fillRect/>
          </a:stretch>
        </p:blipFill>
        <p:spPr>
          <a:xfrm>
            <a:off x="838199" y="2088827"/>
            <a:ext cx="3769377" cy="2832744"/>
          </a:xfrm>
          <a:prstGeom prst="rect">
            <a:avLst/>
          </a:prstGeom>
        </p:spPr>
      </p:pic>
      <p:pic>
        <p:nvPicPr>
          <p:cNvPr id="10" name="図 9">
            <a:extLst>
              <a:ext uri="{FF2B5EF4-FFF2-40B4-BE49-F238E27FC236}">
                <a16:creationId xmlns:a16="http://schemas.microsoft.com/office/drawing/2014/main" id="{CCBE5B23-F637-4AE9-B77C-40B618B909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29744" y="2088827"/>
            <a:ext cx="4941426" cy="2832745"/>
          </a:xfrm>
          <a:prstGeom prst="rect">
            <a:avLst/>
          </a:prstGeom>
        </p:spPr>
      </p:pic>
      <p:sp>
        <p:nvSpPr>
          <p:cNvPr id="11" name="矢印: 右 10">
            <a:extLst>
              <a:ext uri="{FF2B5EF4-FFF2-40B4-BE49-F238E27FC236}">
                <a16:creationId xmlns:a16="http://schemas.microsoft.com/office/drawing/2014/main" id="{0C20ABB0-E47A-44FF-BD73-D4BDA0C5C6B2}"/>
              </a:ext>
            </a:extLst>
          </p:cNvPr>
          <p:cNvSpPr/>
          <p:nvPr/>
        </p:nvSpPr>
        <p:spPr>
          <a:xfrm>
            <a:off x="5040429" y="2911927"/>
            <a:ext cx="1589315" cy="1186543"/>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283CB9AA-5E62-4907-818B-B3E9B7550AA9}"/>
              </a:ext>
            </a:extLst>
          </p:cNvPr>
          <p:cNvSpPr/>
          <p:nvPr/>
        </p:nvSpPr>
        <p:spPr>
          <a:xfrm>
            <a:off x="838199" y="5843782"/>
            <a:ext cx="5708614" cy="369332"/>
          </a:xfrm>
          <a:prstGeom prst="rect">
            <a:avLst/>
          </a:prstGeom>
        </p:spPr>
        <p:txBody>
          <a:bodyPr wrap="none">
            <a:spAutoFit/>
          </a:bodyPr>
          <a:lstStyle/>
          <a:p>
            <a:r>
              <a:rPr lang="en-US" altLang="ja-JP" dirty="0">
                <a:hlinkClick r:id="rId5"/>
              </a:rPr>
              <a:t>http://eniguma.blog85.fc2.com/blog-entry-388.html</a:t>
            </a:r>
            <a:endParaRPr lang="en-US" altLang="ja-JP" dirty="0"/>
          </a:p>
        </p:txBody>
      </p:sp>
      <p:sp>
        <p:nvSpPr>
          <p:cNvPr id="15" name="テキスト ボックス 14">
            <a:extLst>
              <a:ext uri="{FF2B5EF4-FFF2-40B4-BE49-F238E27FC236}">
                <a16:creationId xmlns:a16="http://schemas.microsoft.com/office/drawing/2014/main" id="{B021067F-92AD-4318-9F93-BAD888D58A80}"/>
              </a:ext>
            </a:extLst>
          </p:cNvPr>
          <p:cNvSpPr txBox="1"/>
          <p:nvPr/>
        </p:nvSpPr>
        <p:spPr>
          <a:xfrm>
            <a:off x="882842" y="1694205"/>
            <a:ext cx="3680089" cy="369332"/>
          </a:xfrm>
          <a:prstGeom prst="rect">
            <a:avLst/>
          </a:prstGeom>
          <a:noFill/>
        </p:spPr>
        <p:txBody>
          <a:bodyPr wrap="square" rtlCol="0">
            <a:spAutoFit/>
          </a:bodyPr>
          <a:lstStyle/>
          <a:p>
            <a:r>
              <a:rPr kumimoji="1" lang="ja-JP" altLang="en-US" dirty="0"/>
              <a:t>気象庁（東京都千代田区大手町）</a:t>
            </a:r>
          </a:p>
        </p:txBody>
      </p:sp>
      <p:sp>
        <p:nvSpPr>
          <p:cNvPr id="17" name="テキスト ボックス 16">
            <a:extLst>
              <a:ext uri="{FF2B5EF4-FFF2-40B4-BE49-F238E27FC236}">
                <a16:creationId xmlns:a16="http://schemas.microsoft.com/office/drawing/2014/main" id="{F72A8599-0D53-409F-9276-479AB34825D4}"/>
              </a:ext>
            </a:extLst>
          </p:cNvPr>
          <p:cNvSpPr txBox="1"/>
          <p:nvPr/>
        </p:nvSpPr>
        <p:spPr>
          <a:xfrm>
            <a:off x="6629744" y="1694205"/>
            <a:ext cx="3680089" cy="369332"/>
          </a:xfrm>
          <a:prstGeom prst="rect">
            <a:avLst/>
          </a:prstGeom>
          <a:noFill/>
        </p:spPr>
        <p:txBody>
          <a:bodyPr wrap="square" rtlCol="0">
            <a:spAutoFit/>
          </a:bodyPr>
          <a:lstStyle/>
          <a:p>
            <a:r>
              <a:rPr kumimoji="1" lang="ja-JP" altLang="en-US" dirty="0"/>
              <a:t>日本にいる人（住民・滞在者）</a:t>
            </a:r>
          </a:p>
        </p:txBody>
      </p:sp>
    </p:spTree>
    <p:extLst>
      <p:ext uri="{BB962C8B-B14F-4D97-AF65-F5344CB8AC3E}">
        <p14:creationId xmlns:p14="http://schemas.microsoft.com/office/powerpoint/2010/main" val="2925801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92BC63E-23A3-4D8E-9671-CE009877CA19}"/>
              </a:ext>
            </a:extLst>
          </p:cNvPr>
          <p:cNvSpPr>
            <a:spLocks noGrp="1"/>
          </p:cNvSpPr>
          <p:nvPr>
            <p:ph idx="1"/>
          </p:nvPr>
        </p:nvSpPr>
        <p:spPr/>
        <p:txBody>
          <a:bodyPr/>
          <a:lstStyle/>
          <a:p>
            <a:r>
              <a:rPr lang="en-US" altLang="ja-JP" dirty="0"/>
              <a:t>1989</a:t>
            </a:r>
            <a:r>
              <a:rPr lang="ja-JP" altLang="en-US" dirty="0"/>
              <a:t>年　ユレダス（国鉄鉄道技術研究所の地震警報システム）</a:t>
            </a:r>
            <a:endParaRPr lang="en-US" altLang="ja-JP" dirty="0"/>
          </a:p>
          <a:p>
            <a:r>
              <a:rPr lang="en-US" altLang="ja-JP" dirty="0"/>
              <a:t>1996</a:t>
            </a:r>
            <a:r>
              <a:rPr lang="ja-JP" altLang="en-US" dirty="0"/>
              <a:t>年　兵庫県南部地震を契機に高感度地震計の設置</a:t>
            </a:r>
            <a:endParaRPr lang="en-US" altLang="ja-JP" dirty="0"/>
          </a:p>
          <a:p>
            <a:r>
              <a:rPr lang="en-US" altLang="ja-JP" dirty="0"/>
              <a:t>2003</a:t>
            </a:r>
            <a:r>
              <a:rPr lang="ja-JP" altLang="en-US" dirty="0"/>
              <a:t>年　文部科学省・気象庁などによるリアルタイム地震情報の伝達プロジェクト開始</a:t>
            </a:r>
            <a:endParaRPr lang="en-US" altLang="ja-JP" dirty="0"/>
          </a:p>
          <a:p>
            <a:r>
              <a:rPr lang="en-US" altLang="ja-JP" dirty="0"/>
              <a:t>2007</a:t>
            </a:r>
            <a:r>
              <a:rPr lang="ja-JP" altLang="en-US" dirty="0"/>
              <a:t>年　緊急地震速報システム運用開始</a:t>
            </a:r>
            <a:endParaRPr lang="en-US" altLang="ja-JP" dirty="0"/>
          </a:p>
          <a:p>
            <a:r>
              <a:rPr lang="en-US" altLang="ja-JP" dirty="0"/>
              <a:t>2015</a:t>
            </a:r>
            <a:r>
              <a:rPr lang="ja-JP" altLang="en-US" dirty="0"/>
              <a:t>年　新たな観測データを追加</a:t>
            </a:r>
            <a:endParaRPr lang="en-US" altLang="ja-JP" dirty="0"/>
          </a:p>
          <a:p>
            <a:endParaRPr lang="en-US" altLang="ja-JP" dirty="0"/>
          </a:p>
          <a:p>
            <a:endParaRPr lang="en-US" altLang="ja-JP" dirty="0"/>
          </a:p>
        </p:txBody>
      </p:sp>
      <p:sp>
        <p:nvSpPr>
          <p:cNvPr id="3" name="タイトル 2">
            <a:extLst>
              <a:ext uri="{FF2B5EF4-FFF2-40B4-BE49-F238E27FC236}">
                <a16:creationId xmlns:a16="http://schemas.microsoft.com/office/drawing/2014/main" id="{DCDD1E90-3FAC-45ED-85F7-1610A0CDEFA8}"/>
              </a:ext>
            </a:extLst>
          </p:cNvPr>
          <p:cNvSpPr>
            <a:spLocks noGrp="1"/>
          </p:cNvSpPr>
          <p:nvPr>
            <p:ph type="title"/>
          </p:nvPr>
        </p:nvSpPr>
        <p:spPr/>
        <p:txBody>
          <a:bodyPr/>
          <a:lstStyle/>
          <a:p>
            <a:r>
              <a:rPr kumimoji="1" lang="ja-JP" altLang="en-US" dirty="0"/>
              <a:t>開発の経緯</a:t>
            </a:r>
          </a:p>
        </p:txBody>
      </p:sp>
    </p:spTree>
    <p:extLst>
      <p:ext uri="{BB962C8B-B14F-4D97-AF65-F5344CB8AC3E}">
        <p14:creationId xmlns:p14="http://schemas.microsoft.com/office/powerpoint/2010/main" val="897757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FE3209B-6FDC-4F56-B2FC-95A2FC3EE3EF}"/>
              </a:ext>
            </a:extLst>
          </p:cNvPr>
          <p:cNvSpPr>
            <a:spLocks noGrp="1"/>
          </p:cNvSpPr>
          <p:nvPr>
            <p:ph idx="1"/>
          </p:nvPr>
        </p:nvSpPr>
        <p:spPr>
          <a:xfrm>
            <a:off x="838200" y="1825625"/>
            <a:ext cx="8088086" cy="4351338"/>
          </a:xfrm>
        </p:spPr>
        <p:txBody>
          <a:bodyPr/>
          <a:lstStyle/>
          <a:p>
            <a:r>
              <a:rPr kumimoji="1" lang="ja-JP" altLang="en-US" dirty="0"/>
              <a:t>収集：日本の各地点の揺れ情報を集める</a:t>
            </a:r>
            <a:endParaRPr kumimoji="1" lang="en-US" altLang="ja-JP" dirty="0"/>
          </a:p>
          <a:p>
            <a:r>
              <a:rPr kumimoji="1" lang="ja-JP" altLang="en-US" dirty="0"/>
              <a:t>蓄積：サーバに情報をためる</a:t>
            </a:r>
            <a:endParaRPr kumimoji="1" lang="en-US" altLang="ja-JP" dirty="0"/>
          </a:p>
          <a:p>
            <a:r>
              <a:rPr kumimoji="1" lang="ja-JP" altLang="en-US" dirty="0"/>
              <a:t>処理：震源とマグニチュードを計算・推定</a:t>
            </a:r>
            <a:endParaRPr lang="en-US" altLang="ja-JP" dirty="0"/>
          </a:p>
          <a:p>
            <a:r>
              <a:rPr kumimoji="1" lang="ja-JP" altLang="en-US" dirty="0"/>
              <a:t>伝達：携帯、テレビなど</a:t>
            </a:r>
            <a:endParaRPr kumimoji="1" lang="en-US" altLang="ja-JP" dirty="0"/>
          </a:p>
          <a:p>
            <a:r>
              <a:rPr kumimoji="1" lang="ja-JP" altLang="en-US" dirty="0"/>
              <a:t>利用：避難行動で身を守る</a:t>
            </a:r>
            <a:endParaRPr kumimoji="1" lang="en-US" altLang="ja-JP" dirty="0"/>
          </a:p>
          <a:p>
            <a:pPr lvl="1"/>
            <a:endParaRPr kumimoji="1" lang="ja-JP" altLang="en-US" dirty="0"/>
          </a:p>
        </p:txBody>
      </p:sp>
      <p:sp>
        <p:nvSpPr>
          <p:cNvPr id="3" name="タイトル 2">
            <a:extLst>
              <a:ext uri="{FF2B5EF4-FFF2-40B4-BE49-F238E27FC236}">
                <a16:creationId xmlns:a16="http://schemas.microsoft.com/office/drawing/2014/main" id="{277A8EEC-B44D-4780-AF5F-78D128B388C2}"/>
              </a:ext>
            </a:extLst>
          </p:cNvPr>
          <p:cNvSpPr>
            <a:spLocks noGrp="1"/>
          </p:cNvSpPr>
          <p:nvPr>
            <p:ph type="title"/>
          </p:nvPr>
        </p:nvSpPr>
        <p:spPr/>
        <p:txBody>
          <a:bodyPr/>
          <a:lstStyle/>
          <a:p>
            <a:r>
              <a:rPr lang="ja-JP" altLang="en-US" dirty="0"/>
              <a:t>情報システムの流れ</a:t>
            </a:r>
            <a:endParaRPr kumimoji="1" lang="ja-JP" altLang="en-US" dirty="0"/>
          </a:p>
        </p:txBody>
      </p:sp>
      <p:pic>
        <p:nvPicPr>
          <p:cNvPr id="4" name="図 3">
            <a:extLst>
              <a:ext uri="{FF2B5EF4-FFF2-40B4-BE49-F238E27FC236}">
                <a16:creationId xmlns:a16="http://schemas.microsoft.com/office/drawing/2014/main" id="{9F170966-1F65-470F-AC9F-B525998C7184}"/>
              </a:ext>
            </a:extLst>
          </p:cNvPr>
          <p:cNvPicPr>
            <a:picLocks noChangeAspect="1"/>
          </p:cNvPicPr>
          <p:nvPr/>
        </p:nvPicPr>
        <p:blipFill>
          <a:blip r:embed="rId2"/>
          <a:stretch>
            <a:fillRect/>
          </a:stretch>
        </p:blipFill>
        <p:spPr>
          <a:xfrm>
            <a:off x="5541405" y="3429000"/>
            <a:ext cx="6411109" cy="3182012"/>
          </a:xfrm>
          <a:prstGeom prst="rect">
            <a:avLst/>
          </a:prstGeom>
        </p:spPr>
      </p:pic>
      <p:sp>
        <p:nvSpPr>
          <p:cNvPr id="5" name="正方形/長方形 4">
            <a:extLst>
              <a:ext uri="{FF2B5EF4-FFF2-40B4-BE49-F238E27FC236}">
                <a16:creationId xmlns:a16="http://schemas.microsoft.com/office/drawing/2014/main" id="{FF35C052-8205-4966-B62E-1830C524B6C5}"/>
              </a:ext>
            </a:extLst>
          </p:cNvPr>
          <p:cNvSpPr/>
          <p:nvPr/>
        </p:nvSpPr>
        <p:spPr>
          <a:xfrm>
            <a:off x="968830" y="5964681"/>
            <a:ext cx="5040086" cy="646331"/>
          </a:xfrm>
          <a:prstGeom prst="rect">
            <a:avLst/>
          </a:prstGeom>
        </p:spPr>
        <p:txBody>
          <a:bodyPr wrap="square">
            <a:spAutoFit/>
          </a:bodyPr>
          <a:lstStyle/>
          <a:p>
            <a:r>
              <a:rPr lang="ja-JP" altLang="en-US" dirty="0"/>
              <a:t>http://www.data.jma.go.jp/svd /eew/data/nc/shikumi/whats-eew.html</a:t>
            </a:r>
          </a:p>
        </p:txBody>
      </p:sp>
    </p:spTree>
    <p:extLst>
      <p:ext uri="{BB962C8B-B14F-4D97-AF65-F5344CB8AC3E}">
        <p14:creationId xmlns:p14="http://schemas.microsoft.com/office/powerpoint/2010/main" val="2020086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7BE7CF-7D7A-4719-B8B0-ABC4A585FBDF}"/>
              </a:ext>
            </a:extLst>
          </p:cNvPr>
          <p:cNvSpPr>
            <a:spLocks noGrp="1"/>
          </p:cNvSpPr>
          <p:nvPr>
            <p:ph type="title"/>
          </p:nvPr>
        </p:nvSpPr>
        <p:spPr/>
        <p:txBody>
          <a:bodyPr/>
          <a:lstStyle/>
          <a:p>
            <a:r>
              <a:rPr kumimoji="1" lang="ja-JP" altLang="en-US" dirty="0"/>
              <a:t>収集</a:t>
            </a:r>
          </a:p>
        </p:txBody>
      </p:sp>
      <p:sp>
        <p:nvSpPr>
          <p:cNvPr id="3" name="コンテンツ プレースホルダー 2">
            <a:extLst>
              <a:ext uri="{FF2B5EF4-FFF2-40B4-BE49-F238E27FC236}">
                <a16:creationId xmlns:a16="http://schemas.microsoft.com/office/drawing/2014/main" id="{3AB94EB8-B969-4708-89CD-518F0F0FD76A}"/>
              </a:ext>
            </a:extLst>
          </p:cNvPr>
          <p:cNvSpPr>
            <a:spLocks noGrp="1"/>
          </p:cNvSpPr>
          <p:nvPr>
            <p:ph idx="1"/>
          </p:nvPr>
        </p:nvSpPr>
        <p:spPr>
          <a:xfrm>
            <a:off x="838200" y="1825625"/>
            <a:ext cx="5551714" cy="4351338"/>
          </a:xfrm>
        </p:spPr>
        <p:txBody>
          <a:bodyPr/>
          <a:lstStyle/>
          <a:p>
            <a:r>
              <a:rPr lang="ja-JP" altLang="en-US" dirty="0"/>
              <a:t>全国約</a:t>
            </a:r>
            <a:r>
              <a:rPr lang="en-US" altLang="ja-JP" dirty="0"/>
              <a:t>270</a:t>
            </a:r>
            <a:r>
              <a:rPr lang="ja-JP" altLang="en-US" dirty="0"/>
              <a:t>箇所に地震計を設置</a:t>
            </a:r>
            <a:endParaRPr lang="en-US" altLang="ja-JP" dirty="0"/>
          </a:p>
          <a:p>
            <a:r>
              <a:rPr lang="ja-JP" altLang="en-US" dirty="0"/>
              <a:t>防災科学技術研究所の地震観測網 約</a:t>
            </a:r>
            <a:r>
              <a:rPr lang="en-US" altLang="ja-JP" dirty="0"/>
              <a:t>800</a:t>
            </a:r>
            <a:r>
              <a:rPr lang="ja-JP" altLang="en-US" dirty="0"/>
              <a:t>箇所</a:t>
            </a:r>
            <a:endParaRPr kumimoji="1" lang="ja-JP" altLang="en-US" dirty="0"/>
          </a:p>
        </p:txBody>
      </p:sp>
      <p:pic>
        <p:nvPicPr>
          <p:cNvPr id="4" name="図 3">
            <a:extLst>
              <a:ext uri="{FF2B5EF4-FFF2-40B4-BE49-F238E27FC236}">
                <a16:creationId xmlns:a16="http://schemas.microsoft.com/office/drawing/2014/main" id="{38199ECB-F64E-4AA0-81BA-D898C999B830}"/>
              </a:ext>
            </a:extLst>
          </p:cNvPr>
          <p:cNvPicPr>
            <a:picLocks noChangeAspect="1"/>
          </p:cNvPicPr>
          <p:nvPr/>
        </p:nvPicPr>
        <p:blipFill>
          <a:blip r:embed="rId2"/>
          <a:stretch>
            <a:fillRect/>
          </a:stretch>
        </p:blipFill>
        <p:spPr>
          <a:xfrm>
            <a:off x="6618514" y="770945"/>
            <a:ext cx="5138057" cy="5670238"/>
          </a:xfrm>
          <a:prstGeom prst="rect">
            <a:avLst/>
          </a:prstGeom>
        </p:spPr>
      </p:pic>
      <p:sp>
        <p:nvSpPr>
          <p:cNvPr id="5" name="正方形/長方形 4">
            <a:extLst>
              <a:ext uri="{FF2B5EF4-FFF2-40B4-BE49-F238E27FC236}">
                <a16:creationId xmlns:a16="http://schemas.microsoft.com/office/drawing/2014/main" id="{2B5E78B1-D067-4ECF-BEB4-AC7CD5159AD4}"/>
              </a:ext>
            </a:extLst>
          </p:cNvPr>
          <p:cNvSpPr/>
          <p:nvPr/>
        </p:nvSpPr>
        <p:spPr>
          <a:xfrm>
            <a:off x="957943" y="5440724"/>
            <a:ext cx="4528457" cy="646331"/>
          </a:xfrm>
          <a:prstGeom prst="rect">
            <a:avLst/>
          </a:prstGeom>
        </p:spPr>
        <p:txBody>
          <a:bodyPr wrap="square">
            <a:spAutoFit/>
          </a:bodyPr>
          <a:lstStyle/>
          <a:p>
            <a:r>
              <a:rPr lang="ja-JP" altLang="en-US" dirty="0"/>
              <a:t>http://www.data.jma.go.jp/svd/eew/data/nc/shikumi/shikumi.html</a:t>
            </a:r>
          </a:p>
        </p:txBody>
      </p:sp>
    </p:spTree>
    <p:extLst>
      <p:ext uri="{BB962C8B-B14F-4D97-AF65-F5344CB8AC3E}">
        <p14:creationId xmlns:p14="http://schemas.microsoft.com/office/powerpoint/2010/main" val="2577732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759AC3-A27B-4561-96C4-78527C5A7665}"/>
              </a:ext>
            </a:extLst>
          </p:cNvPr>
          <p:cNvSpPr>
            <a:spLocks noGrp="1"/>
          </p:cNvSpPr>
          <p:nvPr>
            <p:ph type="title"/>
          </p:nvPr>
        </p:nvSpPr>
        <p:spPr/>
        <p:txBody>
          <a:bodyPr/>
          <a:lstStyle/>
          <a:p>
            <a:r>
              <a:rPr kumimoji="1" lang="ja-JP" altLang="en-US" dirty="0"/>
              <a:t>処理</a:t>
            </a:r>
          </a:p>
        </p:txBody>
      </p:sp>
      <p:sp>
        <p:nvSpPr>
          <p:cNvPr id="3" name="コンテンツ プレースホルダー 2">
            <a:extLst>
              <a:ext uri="{FF2B5EF4-FFF2-40B4-BE49-F238E27FC236}">
                <a16:creationId xmlns:a16="http://schemas.microsoft.com/office/drawing/2014/main" id="{F7A13C43-0121-49F0-8329-437D89A9FF29}"/>
              </a:ext>
            </a:extLst>
          </p:cNvPr>
          <p:cNvSpPr>
            <a:spLocks noGrp="1"/>
          </p:cNvSpPr>
          <p:nvPr>
            <p:ph idx="1"/>
          </p:nvPr>
        </p:nvSpPr>
        <p:spPr/>
        <p:txBody>
          <a:bodyPr>
            <a:normAutofit lnSpcReduction="10000"/>
          </a:bodyPr>
          <a:lstStyle/>
          <a:p>
            <a:r>
              <a:rPr kumimoji="1" lang="ja-JP" altLang="en-US" dirty="0"/>
              <a:t>地震の要素（属性）</a:t>
            </a:r>
            <a:endParaRPr kumimoji="1" lang="en-US" altLang="ja-JP" dirty="0"/>
          </a:p>
          <a:p>
            <a:pPr lvl="1"/>
            <a:r>
              <a:rPr kumimoji="1" lang="ja-JP" altLang="en-US" dirty="0"/>
              <a:t>地震の発生時刻</a:t>
            </a:r>
            <a:endParaRPr kumimoji="1" lang="en-US" altLang="ja-JP" dirty="0"/>
          </a:p>
          <a:p>
            <a:pPr lvl="1"/>
            <a:r>
              <a:rPr lang="ja-JP" altLang="en-US" dirty="0"/>
              <a:t>震源の位置（経緯度と震源の深さ）</a:t>
            </a:r>
            <a:endParaRPr lang="en-US" altLang="ja-JP" dirty="0"/>
          </a:p>
          <a:p>
            <a:pPr lvl="1"/>
            <a:r>
              <a:rPr lang="ja-JP" altLang="en-US" dirty="0"/>
              <a:t>規模（マグニチュード）</a:t>
            </a:r>
            <a:endParaRPr lang="en-US" altLang="ja-JP" dirty="0"/>
          </a:p>
          <a:p>
            <a:pPr lvl="1"/>
            <a:r>
              <a:rPr lang="ja-JP" altLang="en-US" dirty="0"/>
              <a:t>主要都市での予想震度</a:t>
            </a:r>
            <a:endParaRPr lang="en-US" altLang="ja-JP" dirty="0"/>
          </a:p>
          <a:p>
            <a:r>
              <a:rPr lang="ja-JP" altLang="en-US" dirty="0"/>
              <a:t>多数の地点で、</a:t>
            </a:r>
            <a:r>
              <a:rPr lang="en-US" altLang="ja-JP" dirty="0"/>
              <a:t>P</a:t>
            </a:r>
            <a:r>
              <a:rPr lang="ja-JP" altLang="en-US" dirty="0"/>
              <a:t>波（縦波）と</a:t>
            </a:r>
            <a:r>
              <a:rPr lang="en-US" altLang="ja-JP" dirty="0"/>
              <a:t>S</a:t>
            </a:r>
            <a:r>
              <a:rPr lang="ja-JP" altLang="en-US" dirty="0"/>
              <a:t>波（横波）の到着時間と強さにより、地震発生時刻と規模を推定</a:t>
            </a:r>
            <a:endParaRPr lang="en-US" altLang="ja-JP" dirty="0"/>
          </a:p>
          <a:p>
            <a:pPr lvl="1"/>
            <a:r>
              <a:rPr lang="en-US" altLang="ja-JP" dirty="0"/>
              <a:t>P</a:t>
            </a:r>
            <a:r>
              <a:rPr lang="ja-JP" altLang="en-US" dirty="0"/>
              <a:t>波の伝播速度　</a:t>
            </a:r>
            <a:r>
              <a:rPr lang="en-US" altLang="ja-JP" dirty="0"/>
              <a:t>6</a:t>
            </a:r>
            <a:r>
              <a:rPr lang="ja-JP" altLang="en-US" dirty="0"/>
              <a:t>～</a:t>
            </a:r>
            <a:r>
              <a:rPr lang="en-US" altLang="ja-JP" dirty="0"/>
              <a:t>7km/s</a:t>
            </a:r>
          </a:p>
          <a:p>
            <a:pPr lvl="1"/>
            <a:r>
              <a:rPr lang="en-US" altLang="ja-JP" dirty="0"/>
              <a:t>S</a:t>
            </a:r>
            <a:r>
              <a:rPr lang="ja-JP" altLang="en-US" dirty="0"/>
              <a:t>波の伝播速度　</a:t>
            </a:r>
            <a:r>
              <a:rPr lang="en-US" altLang="ja-JP" dirty="0"/>
              <a:t>3.5</a:t>
            </a:r>
            <a:r>
              <a:rPr lang="ja-JP" altLang="en-US" dirty="0"/>
              <a:t>～</a:t>
            </a:r>
            <a:r>
              <a:rPr lang="en-US" altLang="ja-JP" dirty="0"/>
              <a:t>4.5km/s</a:t>
            </a:r>
          </a:p>
          <a:p>
            <a:pPr lvl="1"/>
            <a:r>
              <a:rPr kumimoji="1" lang="ja-JP" altLang="en-US" dirty="0"/>
              <a:t>初期微動が続く秒数</a:t>
            </a:r>
            <a:r>
              <a:rPr kumimoji="1" lang="en-US" altLang="ja-JP" dirty="0"/>
              <a:t>×3</a:t>
            </a:r>
            <a:r>
              <a:rPr kumimoji="1" lang="ja-JP" altLang="en-US" dirty="0"/>
              <a:t>くらいが震源</a:t>
            </a:r>
            <a:endParaRPr lang="en-US" altLang="ja-JP" dirty="0"/>
          </a:p>
          <a:p>
            <a:pPr marL="457200" lvl="1" indent="0">
              <a:buNone/>
            </a:pPr>
            <a:r>
              <a:rPr kumimoji="1" lang="ja-JP" altLang="en-US" dirty="0"/>
              <a:t>　までの距離</a:t>
            </a:r>
            <a:endParaRPr kumimoji="1" lang="en-US" altLang="ja-JP" dirty="0"/>
          </a:p>
        </p:txBody>
      </p:sp>
      <p:pic>
        <p:nvPicPr>
          <p:cNvPr id="5" name="図 4">
            <a:extLst>
              <a:ext uri="{FF2B5EF4-FFF2-40B4-BE49-F238E27FC236}">
                <a16:creationId xmlns:a16="http://schemas.microsoft.com/office/drawing/2014/main" id="{39BADD10-B045-4B8B-9932-A378A5663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1337" y="4385808"/>
            <a:ext cx="4662093" cy="2107067"/>
          </a:xfrm>
          <a:prstGeom prst="rect">
            <a:avLst/>
          </a:prstGeom>
        </p:spPr>
      </p:pic>
    </p:spTree>
    <p:extLst>
      <p:ext uri="{BB962C8B-B14F-4D97-AF65-F5344CB8AC3E}">
        <p14:creationId xmlns:p14="http://schemas.microsoft.com/office/powerpoint/2010/main" val="50443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5D00FB-B6A6-4E7D-B434-D818FA7921DE}"/>
              </a:ext>
            </a:extLst>
          </p:cNvPr>
          <p:cNvSpPr>
            <a:spLocks noGrp="1"/>
          </p:cNvSpPr>
          <p:nvPr>
            <p:ph type="title"/>
          </p:nvPr>
        </p:nvSpPr>
        <p:spPr/>
        <p:txBody>
          <a:bodyPr/>
          <a:lstStyle/>
          <a:p>
            <a:r>
              <a:rPr kumimoji="1" lang="ja-JP" altLang="en-US" dirty="0"/>
              <a:t>伝達</a:t>
            </a:r>
          </a:p>
        </p:txBody>
      </p:sp>
      <p:sp>
        <p:nvSpPr>
          <p:cNvPr id="3" name="コンテンツ プレースホルダー 2">
            <a:extLst>
              <a:ext uri="{FF2B5EF4-FFF2-40B4-BE49-F238E27FC236}">
                <a16:creationId xmlns:a16="http://schemas.microsoft.com/office/drawing/2014/main" id="{7B78C39E-57D1-48D0-AB50-DECC3F708C18}"/>
              </a:ext>
            </a:extLst>
          </p:cNvPr>
          <p:cNvSpPr>
            <a:spLocks noGrp="1"/>
          </p:cNvSpPr>
          <p:nvPr>
            <p:ph idx="1"/>
          </p:nvPr>
        </p:nvSpPr>
        <p:spPr/>
        <p:txBody>
          <a:bodyPr/>
          <a:lstStyle/>
          <a:p>
            <a:r>
              <a:rPr lang="ja-JP" altLang="en-US" dirty="0"/>
              <a:t>「一般向け」速報では、地震波が</a:t>
            </a:r>
            <a:r>
              <a:rPr lang="en-US" altLang="ja-JP" dirty="0"/>
              <a:t>2</a:t>
            </a:r>
            <a:r>
              <a:rPr lang="ja-JP" altLang="en-US" dirty="0"/>
              <a:t>つ以上の観測点で観測され、最大震度</a:t>
            </a:r>
            <a:r>
              <a:rPr lang="en-US" altLang="ja-JP" dirty="0"/>
              <a:t>5</a:t>
            </a:r>
            <a:r>
              <a:rPr lang="ja-JP" altLang="en-US" dirty="0"/>
              <a:t>弱以上と推定された場合に</a:t>
            </a:r>
            <a:endParaRPr lang="en-US" altLang="ja-JP" dirty="0"/>
          </a:p>
          <a:p>
            <a:pPr lvl="1"/>
            <a:r>
              <a:rPr lang="ja-JP" altLang="en-US" dirty="0"/>
              <a:t>地震の発生時刻</a:t>
            </a:r>
            <a:endParaRPr lang="en-US" altLang="ja-JP" dirty="0"/>
          </a:p>
          <a:p>
            <a:pPr lvl="1"/>
            <a:r>
              <a:rPr lang="ja-JP" altLang="en-US" dirty="0"/>
              <a:t>震源の推定値</a:t>
            </a:r>
            <a:endParaRPr lang="en-US" altLang="ja-JP" dirty="0"/>
          </a:p>
          <a:p>
            <a:pPr lvl="1"/>
            <a:r>
              <a:rPr lang="ja-JP" altLang="en-US" dirty="0"/>
              <a:t>震央の地名</a:t>
            </a:r>
            <a:endParaRPr lang="en-US" altLang="ja-JP" dirty="0"/>
          </a:p>
          <a:p>
            <a:pPr lvl="1"/>
            <a:r>
              <a:rPr lang="ja-JP" altLang="en-US" dirty="0"/>
              <a:t>震度</a:t>
            </a:r>
            <a:r>
              <a:rPr lang="en-US" altLang="ja-JP" dirty="0"/>
              <a:t>4</a:t>
            </a:r>
            <a:r>
              <a:rPr lang="ja-JP" altLang="en-US" dirty="0"/>
              <a:t>以上と推定される地域名</a:t>
            </a:r>
            <a:endParaRPr lang="en-US" altLang="ja-JP" dirty="0"/>
          </a:p>
          <a:p>
            <a:pPr marL="0" indent="0">
              <a:buNone/>
            </a:pPr>
            <a:r>
              <a:rPr lang="ja-JP" altLang="en-US" dirty="0"/>
              <a:t>を速報する</a:t>
            </a:r>
            <a:endParaRPr lang="en-US" altLang="ja-JP" dirty="0"/>
          </a:p>
          <a:p>
            <a:r>
              <a:rPr lang="ja-JP" altLang="en-US" dirty="0"/>
              <a:t>テレビ局、携帯キャリアと連携して一人でも多くの人に伝達</a:t>
            </a:r>
            <a:endParaRPr lang="en-US" altLang="ja-JP" dirty="0"/>
          </a:p>
        </p:txBody>
      </p:sp>
    </p:spTree>
    <p:extLst>
      <p:ext uri="{BB962C8B-B14F-4D97-AF65-F5344CB8AC3E}">
        <p14:creationId xmlns:p14="http://schemas.microsoft.com/office/powerpoint/2010/main" val="2759858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98F3812-69A8-4D49-943D-79C609B94BBE}"/>
              </a:ext>
            </a:extLst>
          </p:cNvPr>
          <p:cNvSpPr>
            <a:spLocks noGrp="1"/>
          </p:cNvSpPr>
          <p:nvPr>
            <p:ph idx="1"/>
          </p:nvPr>
        </p:nvSpPr>
        <p:spPr/>
        <p:txBody>
          <a:bodyPr/>
          <a:lstStyle/>
          <a:p>
            <a:r>
              <a:rPr kumimoji="1" lang="ja-JP" altLang="en-US" dirty="0"/>
              <a:t>誤報</a:t>
            </a:r>
            <a:endParaRPr kumimoji="1" lang="en-US" altLang="ja-JP" dirty="0"/>
          </a:p>
          <a:p>
            <a:pPr lvl="1"/>
            <a:r>
              <a:rPr lang="en-US" altLang="ja-JP" dirty="0"/>
              <a:t>2016</a:t>
            </a:r>
            <a:r>
              <a:rPr lang="ja-JP" altLang="en-US" dirty="0"/>
              <a:t>年</a:t>
            </a:r>
            <a:r>
              <a:rPr lang="en-US" altLang="ja-JP" dirty="0"/>
              <a:t>8</a:t>
            </a:r>
            <a:r>
              <a:rPr lang="ja-JP" altLang="en-US" dirty="0"/>
              <a:t>月</a:t>
            </a:r>
            <a:r>
              <a:rPr lang="en-US" altLang="ja-JP" dirty="0"/>
              <a:t>1</a:t>
            </a:r>
            <a:r>
              <a:rPr lang="ja-JP" altLang="en-US" dirty="0"/>
              <a:t>日関東地方</a:t>
            </a:r>
            <a:r>
              <a:rPr lang="en-US" altLang="ja-JP" dirty="0"/>
              <a:t>M9.1</a:t>
            </a:r>
            <a:r>
              <a:rPr lang="ja-JP" altLang="en-US" dirty="0" err="1"/>
              <a:t>、</a:t>
            </a:r>
            <a:r>
              <a:rPr lang="ja-JP" altLang="en-US" dirty="0"/>
              <a:t>最大震度７の誤報。（落雷が可能性の電源部の故障）</a:t>
            </a:r>
            <a:endParaRPr kumimoji="1" lang="en-US" altLang="ja-JP" dirty="0"/>
          </a:p>
          <a:p>
            <a:pPr lvl="1"/>
            <a:r>
              <a:rPr lang="en-US" altLang="ja-JP" dirty="0"/>
              <a:t>2013</a:t>
            </a:r>
            <a:r>
              <a:rPr lang="ja-JP" altLang="en-US" dirty="0"/>
              <a:t>年</a:t>
            </a:r>
            <a:r>
              <a:rPr lang="en-US" altLang="ja-JP" dirty="0"/>
              <a:t>8</a:t>
            </a:r>
            <a:r>
              <a:rPr lang="ja-JP" altLang="en-US" dirty="0"/>
              <a:t>月</a:t>
            </a:r>
            <a:r>
              <a:rPr lang="en-US" altLang="ja-JP" dirty="0"/>
              <a:t>8</a:t>
            </a:r>
            <a:r>
              <a:rPr lang="ja-JP" altLang="en-US" dirty="0"/>
              <a:t>日奈良県で</a:t>
            </a:r>
            <a:r>
              <a:rPr lang="en-US" altLang="ja-JP" dirty="0"/>
              <a:t>M7.8</a:t>
            </a:r>
            <a:r>
              <a:rPr lang="ja-JP" altLang="en-US" dirty="0" err="1"/>
              <a:t>、</a:t>
            </a:r>
            <a:r>
              <a:rPr lang="ja-JP" altLang="en-US" dirty="0"/>
              <a:t>最大震度７の誤報。（小さな地震と地震計のノイズ異常が重なった）</a:t>
            </a:r>
            <a:endParaRPr lang="en-US" altLang="ja-JP" dirty="0"/>
          </a:p>
          <a:p>
            <a:r>
              <a:rPr lang="ja-JP" altLang="en-US" dirty="0"/>
              <a:t>複数の地震が同時発生したときに精度が低下</a:t>
            </a:r>
            <a:endParaRPr kumimoji="1" lang="en-US" altLang="ja-JP" dirty="0"/>
          </a:p>
          <a:p>
            <a:pPr lvl="1"/>
            <a:r>
              <a:rPr lang="en-US" altLang="ja-JP" dirty="0"/>
              <a:t>IPF</a:t>
            </a:r>
            <a:r>
              <a:rPr lang="ja-JP" altLang="en-US" dirty="0"/>
              <a:t>法、</a:t>
            </a:r>
            <a:r>
              <a:rPr lang="en-US" altLang="ja-JP" dirty="0"/>
              <a:t>PLUM</a:t>
            </a:r>
            <a:r>
              <a:rPr lang="ja-JP" altLang="en-US" dirty="0"/>
              <a:t>法、ハイブリッド法　など、各種改良の試み</a:t>
            </a:r>
            <a:endParaRPr kumimoji="1" lang="en-US" altLang="ja-JP" dirty="0"/>
          </a:p>
          <a:p>
            <a:pPr marL="457200" lvl="1" indent="0">
              <a:buNone/>
            </a:pPr>
            <a:endParaRPr kumimoji="1" lang="en-US" altLang="ja-JP" dirty="0"/>
          </a:p>
        </p:txBody>
      </p:sp>
      <p:sp>
        <p:nvSpPr>
          <p:cNvPr id="3" name="タイトル 2">
            <a:extLst>
              <a:ext uri="{FF2B5EF4-FFF2-40B4-BE49-F238E27FC236}">
                <a16:creationId xmlns:a16="http://schemas.microsoft.com/office/drawing/2014/main" id="{A6CA01BF-719D-4897-AD48-9D5C89D12F0C}"/>
              </a:ext>
            </a:extLst>
          </p:cNvPr>
          <p:cNvSpPr>
            <a:spLocks noGrp="1"/>
          </p:cNvSpPr>
          <p:nvPr>
            <p:ph type="title"/>
          </p:nvPr>
        </p:nvSpPr>
        <p:spPr/>
        <p:txBody>
          <a:bodyPr/>
          <a:lstStyle/>
          <a:p>
            <a:r>
              <a:rPr kumimoji="1" lang="ja-JP" altLang="en-US" dirty="0"/>
              <a:t>問題点</a:t>
            </a:r>
          </a:p>
        </p:txBody>
      </p:sp>
    </p:spTree>
    <p:extLst>
      <p:ext uri="{BB962C8B-B14F-4D97-AF65-F5344CB8AC3E}">
        <p14:creationId xmlns:p14="http://schemas.microsoft.com/office/powerpoint/2010/main" val="36778556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584</Words>
  <Application>Microsoft Office PowerPoint</Application>
  <PresentationFormat>ワイド画面</PresentationFormat>
  <Paragraphs>70</Paragraphs>
  <Slides>11</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游ゴシック</vt:lpstr>
      <vt:lpstr>游ゴシック Light</vt:lpstr>
      <vt:lpstr>Arial</vt:lpstr>
      <vt:lpstr>Office テーマ</vt:lpstr>
      <vt:lpstr>緊急地震速報システム 危険を速く・広く・正確に伝えて命を守る</vt:lpstr>
      <vt:lpstr>概要</vt:lpstr>
      <vt:lpstr>送り手と受け手</vt:lpstr>
      <vt:lpstr>開発の経緯</vt:lpstr>
      <vt:lpstr>情報システムの流れ</vt:lpstr>
      <vt:lpstr>収集</vt:lpstr>
      <vt:lpstr>処理</vt:lpstr>
      <vt:lpstr>伝達</vt:lpstr>
      <vt:lpstr>問題点</vt:lpstr>
      <vt:lpstr>クラスのみんなへの質問</vt:lpstr>
      <vt:lpstr>将来の予想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【情報システム名】 【サブタイトル（キャッチフレーズ）】</dc:title>
  <dc:creator>山之口洋</dc:creator>
  <cp:lastModifiedBy>山之口 洋</cp:lastModifiedBy>
  <cp:revision>20</cp:revision>
  <dcterms:created xsi:type="dcterms:W3CDTF">2018-03-23T05:16:27Z</dcterms:created>
  <dcterms:modified xsi:type="dcterms:W3CDTF">2018-06-14T14:40:08Z</dcterms:modified>
</cp:coreProperties>
</file>