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25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6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9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931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594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4131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621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742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39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3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64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93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85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9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99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71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EA57F-176A-4EE4-B572-6DC4C681C30B}" type="datetimeFigureOut">
              <a:rPr kumimoji="1" lang="ja-JP" altLang="en-US" smtClean="0"/>
              <a:t>2019/7/8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3361707-8F85-476D-B6D7-7BCF66DBF7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0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  <p:sldLayoutId id="2147483997" r:id="rId14"/>
    <p:sldLayoutId id="2147483998" r:id="rId15"/>
    <p:sldLayoutId id="214748399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716753" y="1566660"/>
            <a:ext cx="9204158" cy="1006846"/>
          </a:xfrm>
        </p:spPr>
        <p:txBody>
          <a:bodyPr/>
          <a:lstStyle/>
          <a:p>
            <a:r>
              <a:rPr kumimoji="1" lang="ja-JP" altLang="en-US" sz="6600" dirty="0"/>
              <a:t>東京オリンピックの</a:t>
            </a:r>
            <a:br>
              <a:rPr kumimoji="1" lang="en-US" altLang="ja-JP" sz="6600" dirty="0"/>
            </a:br>
            <a:r>
              <a:rPr kumimoji="1" lang="ja-JP" altLang="en-US" sz="6600" dirty="0"/>
              <a:t>有効活用法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03575" y="2715979"/>
            <a:ext cx="9444270" cy="412883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600" dirty="0"/>
              <a:t>～</a:t>
            </a:r>
            <a:r>
              <a:rPr lang="ja-JP" altLang="en-US" sz="3600" dirty="0"/>
              <a:t>２０２０年東京オリンピックに向けて～</a:t>
            </a:r>
            <a:endParaRPr kumimoji="1" lang="ja-JP" altLang="en-US" sz="3600" dirty="0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5127826" y="5259998"/>
            <a:ext cx="5609449" cy="4151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kumimoji="1"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200" dirty="0"/>
              <a:t>農学部</a:t>
            </a:r>
            <a:r>
              <a:rPr lang="en-US" altLang="ja-JP" sz="3200" dirty="0"/>
              <a:t>××</a:t>
            </a:r>
            <a:r>
              <a:rPr lang="ja-JP" altLang="en-US" sz="3200"/>
              <a:t>学科　１年○組△番［学生番号］［氏名］</a:t>
            </a:r>
            <a:endParaRPr lang="ja-JP" altLang="en-US" sz="32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85" y="3967881"/>
            <a:ext cx="3792703" cy="186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90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0664" y="120203"/>
            <a:ext cx="5169674" cy="1038895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心配されること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094705"/>
            <a:ext cx="8596668" cy="6014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FFC000"/>
                </a:solidFill>
              </a:rPr>
              <a:t>＊</a:t>
            </a:r>
            <a:r>
              <a:rPr lang="ja-JP" altLang="en-US" sz="3200" u="sng" dirty="0"/>
              <a:t>経済効果</a:t>
            </a:r>
            <a:r>
              <a:rPr lang="ja-JP" altLang="en-US" sz="3200" dirty="0"/>
              <a:t>が期待通りのものであるか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⇒・大会収入　・観光事業  </a:t>
            </a:r>
            <a:r>
              <a:rPr lang="en-US" altLang="ja-JP" sz="3200" dirty="0"/>
              <a:t>etc…</a:t>
            </a:r>
          </a:p>
          <a:p>
            <a:pPr marL="0" indent="0">
              <a:buNone/>
            </a:pPr>
            <a:r>
              <a:rPr kumimoji="1" lang="ja-JP" altLang="en-US" sz="3200" dirty="0">
                <a:solidFill>
                  <a:srgbClr val="FFC000"/>
                </a:solidFill>
              </a:rPr>
              <a:t>＊</a:t>
            </a:r>
            <a:r>
              <a:rPr kumimoji="1" lang="ja-JP" altLang="en-US" sz="3200" dirty="0"/>
              <a:t>オリンピック後の</a:t>
            </a:r>
            <a:r>
              <a:rPr kumimoji="1" lang="ja-JP" altLang="en-US" sz="3200" u="sng" dirty="0"/>
              <a:t>会場の使い道</a:t>
            </a:r>
            <a:endParaRPr kumimoji="1" lang="en-US" altLang="ja-JP" sz="3200" u="sng" dirty="0"/>
          </a:p>
          <a:p>
            <a:pPr marL="0" indent="0">
              <a:buNone/>
            </a:pPr>
            <a:r>
              <a:rPr kumimoji="1" lang="ja-JP" altLang="en-US" sz="3200" dirty="0"/>
              <a:t>　　⇒・負の遺産　・取り壊し費用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FFC000"/>
                </a:solidFill>
              </a:rPr>
              <a:t>＊</a:t>
            </a:r>
            <a:r>
              <a:rPr lang="ja-JP" altLang="en-US" sz="3200" dirty="0"/>
              <a:t>予想以上の</a:t>
            </a:r>
            <a:r>
              <a:rPr lang="ja-JP" altLang="en-US" sz="3200" u="sng" dirty="0"/>
              <a:t>首都圏での交通渋滞</a:t>
            </a:r>
            <a:endParaRPr lang="en-US" altLang="ja-JP" sz="3200" u="sng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rgbClr val="FFC000"/>
                </a:solidFill>
              </a:rPr>
              <a:t>＊</a:t>
            </a:r>
            <a:r>
              <a:rPr kumimoji="1" lang="ja-JP" altLang="en-US" sz="3200" u="sng" dirty="0"/>
              <a:t>治安の悪化</a:t>
            </a:r>
            <a:endParaRPr kumimoji="1" lang="en-US" altLang="ja-JP" sz="3200" u="sng" dirty="0"/>
          </a:p>
          <a:p>
            <a:pPr marL="0" indent="0">
              <a:buNone/>
            </a:pPr>
            <a:r>
              <a:rPr lang="ja-JP" altLang="en-US" sz="3200" dirty="0"/>
              <a:t>　　⇒・テロ不安　・外国人の増加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FFC000"/>
                </a:solidFill>
              </a:rPr>
              <a:t>＊</a:t>
            </a:r>
            <a:r>
              <a:rPr lang="ja-JP" altLang="en-US" sz="3200" u="sng" dirty="0"/>
              <a:t>人手が都心に集中</a:t>
            </a:r>
            <a:r>
              <a:rPr lang="ja-JP" altLang="en-US" sz="3200" dirty="0"/>
              <a:t>してしまう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　　⇒地方の人手不足による復興の遅れ</a:t>
            </a:r>
          </a:p>
        </p:txBody>
      </p:sp>
    </p:spTree>
    <p:extLst>
      <p:ext uri="{BB962C8B-B14F-4D97-AF65-F5344CB8AC3E}">
        <p14:creationId xmlns:p14="http://schemas.microsoft.com/office/powerpoint/2010/main" val="1440893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/>
          <p:cNvSpPr txBox="1">
            <a:spLocks/>
          </p:cNvSpPr>
          <p:nvPr/>
        </p:nvSpPr>
        <p:spPr>
          <a:xfrm>
            <a:off x="102561" y="182881"/>
            <a:ext cx="10295467" cy="667511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4000" dirty="0"/>
              <a:t>心配されること以上に</a:t>
            </a:r>
            <a:endParaRPr lang="en-US" altLang="ja-JP" sz="4000" dirty="0"/>
          </a:p>
          <a:p>
            <a:pPr marL="0" indent="0">
              <a:buFont typeface="Wingdings 3" charset="2"/>
              <a:buNone/>
            </a:pPr>
            <a:r>
              <a:rPr lang="ja-JP" altLang="en-US" sz="4000" dirty="0">
                <a:solidFill>
                  <a:srgbClr val="0070C0"/>
                </a:solidFill>
              </a:rPr>
              <a:t>大きなメリット</a:t>
            </a:r>
            <a:r>
              <a:rPr lang="ja-JP" altLang="en-US" sz="4000" dirty="0"/>
              <a:t>がたくさんある</a:t>
            </a:r>
            <a:endParaRPr lang="en-US" altLang="ja-JP" sz="4000" dirty="0"/>
          </a:p>
          <a:p>
            <a:pPr marL="0" indent="0">
              <a:buFont typeface="Wingdings 3" charset="2"/>
              <a:buNone/>
            </a:pPr>
            <a:endParaRPr lang="en-US" altLang="ja-JP" sz="2000" dirty="0"/>
          </a:p>
          <a:p>
            <a:pPr marL="0" indent="0">
              <a:buFont typeface="Wingdings 3" charset="2"/>
              <a:buNone/>
            </a:pPr>
            <a:r>
              <a:rPr lang="ja-JP" altLang="en-US" sz="4800" dirty="0"/>
              <a:t>　⇒メリットをより</a:t>
            </a:r>
            <a:r>
              <a:rPr lang="ja-JP" altLang="en-US" sz="4800" dirty="0">
                <a:solidFill>
                  <a:srgbClr val="0070C0"/>
                </a:solidFill>
              </a:rPr>
              <a:t>実現化</a:t>
            </a:r>
            <a:r>
              <a:rPr lang="ja-JP" altLang="en-US" sz="4800" dirty="0"/>
              <a:t>させる</a:t>
            </a:r>
            <a:endParaRPr lang="en-US" altLang="ja-JP" sz="4800" dirty="0"/>
          </a:p>
          <a:p>
            <a:pPr marL="0" indent="0">
              <a:buFont typeface="Wingdings 3" charset="2"/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4800" dirty="0">
                <a:solidFill>
                  <a:schemeClr val="accent1">
                    <a:lumMod val="75000"/>
                  </a:schemeClr>
                </a:solidFill>
              </a:rPr>
              <a:t>◎</a:t>
            </a:r>
            <a:r>
              <a:rPr lang="ja-JP" altLang="en-US" sz="4400" dirty="0"/>
              <a:t>一人一人がオリンピックに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　</a:t>
            </a:r>
            <a:r>
              <a:rPr lang="ja-JP" altLang="en-US" sz="5400" dirty="0">
                <a:solidFill>
                  <a:srgbClr val="FF0000"/>
                </a:solidFill>
              </a:rPr>
              <a:t>強い関心</a:t>
            </a:r>
            <a:r>
              <a:rPr lang="ja-JP" altLang="en-US" sz="4400" dirty="0"/>
              <a:t>を持つ！！！！</a:t>
            </a:r>
            <a:endParaRPr lang="en-US" altLang="ja-JP" sz="4400" dirty="0"/>
          </a:p>
          <a:p>
            <a:pPr marL="0" indent="0">
              <a:buNone/>
            </a:pPr>
            <a:endParaRPr lang="en-US" altLang="ja-JP" sz="1100" dirty="0"/>
          </a:p>
          <a:p>
            <a:pPr marL="0" indent="0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　　</a:t>
            </a:r>
            <a:r>
              <a:rPr lang="ja-JP" altLang="en-US" sz="4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➡</a:t>
            </a:r>
            <a:r>
              <a:rPr lang="ja-JP" altLang="en-US" sz="4400" dirty="0">
                <a:solidFill>
                  <a:srgbClr val="FF0000"/>
                </a:solidFill>
              </a:rPr>
              <a:t>意見</a:t>
            </a:r>
            <a:r>
              <a:rPr lang="ja-JP" altLang="en-US" sz="4400" dirty="0"/>
              <a:t>・</a:t>
            </a:r>
            <a:r>
              <a:rPr lang="ja-JP" altLang="en-US" sz="4400" dirty="0">
                <a:solidFill>
                  <a:srgbClr val="FF0000"/>
                </a:solidFill>
              </a:rPr>
              <a:t>アイディア</a:t>
            </a:r>
            <a:r>
              <a:rPr lang="ja-JP" altLang="en-US" sz="4400" dirty="0"/>
              <a:t>を積極的に発信</a:t>
            </a:r>
            <a:endParaRPr lang="en-US" altLang="ja-JP" sz="44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Font typeface="Wingdings 3" charset="2"/>
              <a:buNone/>
            </a:pPr>
            <a:endParaRPr lang="en-US" altLang="ja-JP" sz="3200" dirty="0"/>
          </a:p>
          <a:p>
            <a:pPr marL="0" indent="0">
              <a:buFont typeface="Wingdings 3" charset="2"/>
              <a:buNone/>
            </a:pPr>
            <a:endParaRPr lang="ja-JP" altLang="en-US" sz="3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478">
            <a:off x="7656432" y="386346"/>
            <a:ext cx="1548634" cy="168366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83367">
            <a:off x="8408295" y="4357655"/>
            <a:ext cx="1374409" cy="91737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8988">
            <a:off x="7761386" y="3163876"/>
            <a:ext cx="1305883" cy="90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43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/>
          <p:cNvSpPr txBox="1">
            <a:spLocks/>
          </p:cNvSpPr>
          <p:nvPr/>
        </p:nvSpPr>
        <p:spPr>
          <a:xfrm>
            <a:off x="290945" y="149034"/>
            <a:ext cx="9990666" cy="41458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6000" dirty="0"/>
              <a:t>「</a:t>
            </a:r>
            <a:r>
              <a:rPr lang="ja-JP" altLang="en-US" sz="6000" dirty="0">
                <a:solidFill>
                  <a:srgbClr val="7030A0"/>
                </a:solidFill>
              </a:rPr>
              <a:t>おもてなし</a:t>
            </a:r>
            <a:r>
              <a:rPr lang="ja-JP" altLang="en-US" sz="6000" dirty="0"/>
              <a:t>」</a:t>
            </a:r>
            <a:r>
              <a:rPr lang="ja-JP" altLang="en-US" sz="5400" dirty="0"/>
              <a:t>の心</a:t>
            </a:r>
            <a:endParaRPr lang="en-US" altLang="ja-JP" sz="5400" dirty="0"/>
          </a:p>
          <a:p>
            <a:pPr marL="0" indent="0">
              <a:buFont typeface="Wingdings 3" charset="2"/>
              <a:buNone/>
            </a:pPr>
            <a:endParaRPr lang="en-US" altLang="ja-JP" sz="1600" dirty="0"/>
          </a:p>
          <a:p>
            <a:pPr marL="0" indent="0">
              <a:buFont typeface="Wingdings 3" charset="2"/>
              <a:buNone/>
            </a:pPr>
            <a:r>
              <a:rPr lang="ja-JP" altLang="en-US" sz="7200" dirty="0">
                <a:solidFill>
                  <a:srgbClr val="FF0000"/>
                </a:solidFill>
              </a:rPr>
              <a:t>素敵</a:t>
            </a:r>
            <a:r>
              <a:rPr lang="ja-JP" altLang="en-US" sz="6000" dirty="0"/>
              <a:t>で</a:t>
            </a:r>
            <a:r>
              <a:rPr lang="ja-JP" altLang="en-US" sz="7200" dirty="0">
                <a:solidFill>
                  <a:srgbClr val="FFC000"/>
                </a:solidFill>
              </a:rPr>
              <a:t>魅力的</a:t>
            </a:r>
            <a:r>
              <a:rPr lang="ja-JP" altLang="en-US" sz="6000" dirty="0"/>
              <a:t>な</a:t>
            </a:r>
            <a:endParaRPr lang="en-US" altLang="ja-JP" sz="6000" dirty="0"/>
          </a:p>
          <a:p>
            <a:pPr marL="0" indent="0">
              <a:buFont typeface="Wingdings 3" charset="2"/>
              <a:buNone/>
            </a:pPr>
            <a:r>
              <a:rPr lang="ja-JP" altLang="en-US" sz="8000" dirty="0"/>
              <a:t>　東京オリンピック</a:t>
            </a:r>
            <a:endParaRPr lang="en-US" altLang="ja-JP" sz="8000" dirty="0"/>
          </a:p>
          <a:p>
            <a:pPr marL="0" indent="0">
              <a:buFont typeface="Wingdings 3" charset="2"/>
              <a:buNone/>
            </a:pPr>
            <a:endParaRPr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Font typeface="Wingdings 3" charset="2"/>
              <a:buNone/>
            </a:pPr>
            <a:endParaRPr lang="en-US" altLang="ja-JP" sz="3200" dirty="0"/>
          </a:p>
          <a:p>
            <a:pPr marL="0" indent="0">
              <a:buFont typeface="Wingdings 3" charset="2"/>
              <a:buNone/>
            </a:pPr>
            <a:endParaRPr lang="ja-JP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992" y="4433454"/>
            <a:ext cx="4366082" cy="2140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6857">
            <a:off x="501466" y="4518372"/>
            <a:ext cx="1765572" cy="168963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630" y="807517"/>
            <a:ext cx="1505444" cy="141445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64985">
            <a:off x="2834264" y="5403731"/>
            <a:ext cx="892609" cy="838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701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295349"/>
            <a:ext cx="8596668" cy="1320800"/>
          </a:xfrm>
        </p:spPr>
        <p:txBody>
          <a:bodyPr>
            <a:normAutofit/>
          </a:bodyPr>
          <a:lstStyle/>
          <a:p>
            <a:r>
              <a:rPr lang="en-US" altLang="ja-JP" sz="5400" dirty="0"/>
              <a:t>2020</a:t>
            </a:r>
            <a:r>
              <a:rPr lang="ja-JP" altLang="en-US" sz="5400" dirty="0"/>
              <a:t>年東京オリンピック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616149"/>
            <a:ext cx="8596668" cy="51413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chemeClr val="accent5"/>
                </a:solidFill>
              </a:rPr>
              <a:t>＊</a:t>
            </a:r>
            <a:r>
              <a:rPr lang="ja-JP" altLang="en-US" sz="3200" dirty="0"/>
              <a:t>開催期間　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en-US" altLang="ja-JP" sz="3200" dirty="0">
                <a:latin typeface="+mj-ea"/>
                <a:ea typeface="+mj-ea"/>
              </a:rPr>
              <a:t>2020</a:t>
            </a:r>
            <a:r>
              <a:rPr lang="ja-JP" altLang="en-US" sz="3200" dirty="0">
                <a:latin typeface="+mj-ea"/>
                <a:ea typeface="+mj-ea"/>
              </a:rPr>
              <a:t>年</a:t>
            </a:r>
            <a:r>
              <a:rPr lang="en-US" altLang="ja-JP" sz="3200" dirty="0">
                <a:latin typeface="+mj-ea"/>
                <a:ea typeface="+mj-ea"/>
              </a:rPr>
              <a:t>7</a:t>
            </a:r>
            <a:r>
              <a:rPr lang="ja-JP" altLang="en-US" sz="3200" dirty="0">
                <a:latin typeface="+mj-ea"/>
                <a:ea typeface="+mj-ea"/>
              </a:rPr>
              <a:t>月</a:t>
            </a:r>
            <a:r>
              <a:rPr lang="en-US" altLang="ja-JP" sz="3200" dirty="0">
                <a:latin typeface="+mj-ea"/>
                <a:ea typeface="+mj-ea"/>
              </a:rPr>
              <a:t>24</a:t>
            </a:r>
            <a:r>
              <a:rPr lang="ja-JP" altLang="en-US" sz="3200" dirty="0">
                <a:latin typeface="+mj-ea"/>
                <a:ea typeface="+mj-ea"/>
              </a:rPr>
              <a:t>日～</a:t>
            </a:r>
            <a:r>
              <a:rPr lang="en-US" altLang="ja-JP" sz="3200" dirty="0">
                <a:latin typeface="+mj-ea"/>
                <a:ea typeface="+mj-ea"/>
              </a:rPr>
              <a:t>8</a:t>
            </a:r>
            <a:r>
              <a:rPr lang="ja-JP" altLang="en-US" sz="3200" dirty="0">
                <a:latin typeface="+mj-ea"/>
                <a:ea typeface="+mj-ea"/>
              </a:rPr>
              <a:t>月</a:t>
            </a:r>
            <a:r>
              <a:rPr lang="en-US" altLang="ja-JP" sz="3200" dirty="0">
                <a:latin typeface="+mj-ea"/>
                <a:ea typeface="+mj-ea"/>
              </a:rPr>
              <a:t>9</a:t>
            </a:r>
            <a:r>
              <a:rPr lang="ja-JP" altLang="en-US" sz="3200" dirty="0">
                <a:latin typeface="+mj-ea"/>
                <a:ea typeface="+mj-ea"/>
              </a:rPr>
              <a:t>日</a:t>
            </a:r>
            <a:endParaRPr lang="en-US" altLang="ja-JP" sz="3200" dirty="0">
              <a:latin typeface="+mj-ea"/>
              <a:ea typeface="+mj-ea"/>
            </a:endParaRPr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chemeClr val="accent5"/>
                </a:solidFill>
              </a:rPr>
              <a:t>＊</a:t>
            </a:r>
            <a:r>
              <a:rPr kumimoji="1" lang="ja-JP" altLang="en-US" sz="3200" dirty="0"/>
              <a:t>テーマ</a:t>
            </a:r>
            <a:r>
              <a:rPr lang="ja-JP" altLang="en-US" sz="3200" dirty="0"/>
              <a:t>　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　</a:t>
            </a:r>
            <a:r>
              <a:rPr lang="en-US" altLang="ja-JP" sz="4800" dirty="0">
                <a:solidFill>
                  <a:srgbClr val="FF0000"/>
                </a:solidFill>
                <a:latin typeface="Aharoni" panose="02010803020104030203" pitchFamily="2" charset="-79"/>
                <a:ea typeface="Segoe UI Black" panose="020B0A02040204020203" pitchFamily="34" charset="0"/>
                <a:cs typeface="Aharoni" panose="02010803020104030203" pitchFamily="2" charset="-79"/>
              </a:rPr>
              <a:t>Discover</a:t>
            </a:r>
            <a:r>
              <a:rPr lang="ja-JP" altLang="en-US" sz="4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altLang="ja-JP" sz="4800" dirty="0">
                <a:solidFill>
                  <a:srgbClr val="FF0000"/>
                </a:solidFill>
                <a:latin typeface="Aharoni" panose="02010803020104030203" pitchFamily="2" charset="-79"/>
                <a:ea typeface="Segoe UI Black" panose="020B0A02040204020203" pitchFamily="34" charset="0"/>
                <a:cs typeface="Aharoni" panose="02010803020104030203" pitchFamily="2" charset="-79"/>
              </a:rPr>
              <a:t>Tomorrow</a:t>
            </a:r>
            <a:r>
              <a:rPr lang="ja-JP" altLang="en-US" sz="48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en-US" altLang="ja-JP" sz="4800" dirty="0">
              <a:solidFill>
                <a:srgbClr val="FF0000"/>
              </a:solidFill>
              <a:latin typeface="Aharoni" panose="02010803020104030203" pitchFamily="2" charset="-79"/>
              <a:ea typeface="Segoe UI Black" panose="020B0A02040204020203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r>
              <a:rPr lang="ja-JP" altLang="en-US" sz="3200" dirty="0"/>
              <a:t>　～未来</a:t>
            </a:r>
            <a:r>
              <a:rPr lang="en-US" altLang="ja-JP" sz="3200" dirty="0"/>
              <a:t>(</a:t>
            </a:r>
            <a:r>
              <a:rPr lang="ja-JP" altLang="en-US" sz="3200" dirty="0"/>
              <a:t>あした</a:t>
            </a:r>
            <a:r>
              <a:rPr lang="en-US" altLang="ja-JP" sz="3200" dirty="0"/>
              <a:t>)</a:t>
            </a:r>
            <a:r>
              <a:rPr lang="ja-JP" altLang="en-US" sz="3200" dirty="0"/>
              <a:t>をつかもう～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/>
                </a:solidFill>
              </a:rPr>
              <a:t>＊</a:t>
            </a:r>
            <a:r>
              <a:rPr lang="ja-JP" altLang="en-US" sz="3200" dirty="0"/>
              <a:t>歴史　東京での開催は</a:t>
            </a:r>
            <a:r>
              <a:rPr lang="en-US" altLang="ja-JP" sz="3200" dirty="0">
                <a:latin typeface="+mj-ea"/>
                <a:ea typeface="+mj-ea"/>
              </a:rPr>
              <a:t>56</a:t>
            </a:r>
            <a:r>
              <a:rPr lang="ja-JP" altLang="en-US" sz="3200" dirty="0"/>
              <a:t>年ぶり</a:t>
            </a:r>
            <a:r>
              <a:rPr lang="en-US" altLang="ja-JP" sz="3200" dirty="0">
                <a:latin typeface="+mj-ea"/>
                <a:ea typeface="+mj-ea"/>
              </a:rPr>
              <a:t>2</a:t>
            </a:r>
            <a:r>
              <a:rPr lang="ja-JP" altLang="en-US" sz="3200" dirty="0"/>
              <a:t>回目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　　　　アジア初の同一都市による開催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919" y="1616149"/>
            <a:ext cx="2722083" cy="272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01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2"/>
          <p:cNvSpPr txBox="1">
            <a:spLocks/>
          </p:cNvSpPr>
          <p:nvPr/>
        </p:nvSpPr>
        <p:spPr>
          <a:xfrm>
            <a:off x="677334" y="244549"/>
            <a:ext cx="8596668" cy="65129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3200" dirty="0">
                <a:solidFill>
                  <a:schemeClr val="accent5"/>
                </a:solidFill>
              </a:rPr>
              <a:t>＊</a:t>
            </a:r>
            <a:r>
              <a:rPr lang="ja-JP" altLang="en-US" sz="3200" dirty="0"/>
              <a:t>予算</a:t>
            </a:r>
            <a:endParaRPr lang="en-US" altLang="ja-JP" sz="3200" dirty="0"/>
          </a:p>
          <a:p>
            <a:pPr marL="0" indent="0">
              <a:buFont typeface="Wingdings 3" charset="2"/>
              <a:buNone/>
            </a:pPr>
            <a:r>
              <a:rPr lang="ja-JP" altLang="en-US" sz="3200" dirty="0"/>
              <a:t>・オリンピック直接的予算</a:t>
            </a:r>
            <a:endParaRPr lang="en-US" altLang="ja-JP" sz="3200" dirty="0"/>
          </a:p>
          <a:p>
            <a:pPr marL="0" indent="0">
              <a:buFont typeface="Wingdings 3" charset="2"/>
              <a:buNone/>
            </a:pPr>
            <a:r>
              <a:rPr lang="ja-JP" altLang="en-US" sz="3200" dirty="0"/>
              <a:t>　</a:t>
            </a:r>
            <a:r>
              <a:rPr lang="en-US" altLang="ja-JP" sz="4400" dirty="0">
                <a:solidFill>
                  <a:srgbClr val="0070C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3,412</a:t>
            </a:r>
            <a:r>
              <a:rPr lang="en-US" altLang="ja-JP" sz="4000" dirty="0">
                <a:solidFill>
                  <a:srgbClr val="0070C0"/>
                </a:solidFill>
              </a:rPr>
              <a:t> </a:t>
            </a:r>
            <a:r>
              <a:rPr lang="ja-JP" altLang="en-US" sz="4000" dirty="0">
                <a:solidFill>
                  <a:srgbClr val="0070C0"/>
                </a:solidFill>
              </a:rPr>
              <a:t>億円</a:t>
            </a:r>
            <a:endParaRPr lang="en-US" altLang="ja-JP" sz="4000" dirty="0">
              <a:solidFill>
                <a:srgbClr val="0070C0"/>
              </a:solidFill>
            </a:endParaRPr>
          </a:p>
          <a:p>
            <a:pPr marL="0" indent="0">
              <a:buFont typeface="Wingdings 3" charset="2"/>
              <a:buNone/>
            </a:pPr>
            <a:r>
              <a:rPr lang="ja-JP" altLang="en-US" sz="3200" dirty="0"/>
              <a:t>　→競技会場や選手村の賃貸費と運営費</a:t>
            </a:r>
            <a:endParaRPr lang="en-US" altLang="ja-JP" sz="3200" dirty="0"/>
          </a:p>
          <a:p>
            <a:pPr marL="0" indent="0">
              <a:buFont typeface="Wingdings 3" charset="2"/>
              <a:buNone/>
            </a:pPr>
            <a:r>
              <a:rPr lang="ja-JP" altLang="en-US" sz="3200" dirty="0"/>
              <a:t>　　人件費・セキュリティ・広告宣伝費</a:t>
            </a:r>
            <a:r>
              <a:rPr lang="en-US" altLang="ja-JP" sz="3200" dirty="0"/>
              <a:t> etc…</a:t>
            </a:r>
          </a:p>
          <a:p>
            <a:pPr marL="0" indent="0">
              <a:buFont typeface="Wingdings 3" charset="2"/>
              <a:buNone/>
            </a:pPr>
            <a:r>
              <a:rPr lang="ja-JP" altLang="en-US" sz="3200" dirty="0"/>
              <a:t>・オリンピック間接的予算</a:t>
            </a:r>
            <a:endParaRPr lang="en-US" altLang="ja-JP" sz="3200" dirty="0"/>
          </a:p>
          <a:p>
            <a:pPr marL="0" indent="0">
              <a:buFont typeface="Wingdings 3" charset="2"/>
              <a:buNone/>
            </a:pPr>
            <a:r>
              <a:rPr lang="ja-JP" altLang="en-US" sz="3200" dirty="0"/>
              <a:t>　</a:t>
            </a:r>
            <a:r>
              <a:rPr lang="en-US" altLang="ja-JP" sz="4400" dirty="0">
                <a:solidFill>
                  <a:srgbClr val="0070C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4,887</a:t>
            </a:r>
            <a:r>
              <a:rPr lang="ja-JP" altLang="en-US" sz="4000" dirty="0">
                <a:solidFill>
                  <a:srgbClr val="0070C0"/>
                </a:solidFill>
              </a:rPr>
              <a:t>億円</a:t>
            </a:r>
            <a:endParaRPr lang="en-US" altLang="ja-JP" sz="4000" dirty="0">
              <a:solidFill>
                <a:srgbClr val="0070C0"/>
              </a:solidFill>
            </a:endParaRPr>
          </a:p>
          <a:p>
            <a:pPr marL="0" indent="0">
              <a:buFont typeface="Wingdings 3" charset="2"/>
              <a:buNone/>
            </a:pPr>
            <a:r>
              <a:rPr lang="ja-JP" altLang="en-US" sz="3200" dirty="0"/>
              <a:t>　→競技会場の改修や建築・医療・通信 </a:t>
            </a:r>
            <a:r>
              <a:rPr lang="en-US" altLang="ja-JP" sz="3200" dirty="0"/>
              <a:t>etc…</a:t>
            </a:r>
          </a:p>
          <a:p>
            <a:pPr marL="0" indent="0">
              <a:buFont typeface="Wingdings 3" charset="2"/>
              <a:buNone/>
            </a:pPr>
            <a:r>
              <a:rPr lang="ja-JP" altLang="en-US" sz="7200" dirty="0"/>
              <a:t>　　　　　⇒</a:t>
            </a:r>
            <a:r>
              <a:rPr lang="ja-JP" altLang="en-US" sz="7200" dirty="0">
                <a:solidFill>
                  <a:srgbClr val="FF0000"/>
                </a:solidFill>
              </a:rPr>
              <a:t>１兆円</a:t>
            </a:r>
            <a:endParaRPr lang="en-US" altLang="ja-JP" sz="7200" dirty="0">
              <a:solidFill>
                <a:srgbClr val="FF0000"/>
              </a:solidFill>
            </a:endParaRPr>
          </a:p>
          <a:p>
            <a:pPr marL="0" indent="0">
              <a:buFont typeface="Wingdings 3" charset="2"/>
              <a:buNone/>
            </a:pPr>
            <a:endParaRPr lang="en-US" altLang="ja-JP" sz="3200" dirty="0"/>
          </a:p>
          <a:p>
            <a:pPr marL="0" indent="0">
              <a:buFont typeface="Wingdings 3" charset="2"/>
              <a:buNone/>
            </a:pPr>
            <a:endParaRPr lang="en-US" altLang="ja-JP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86910">
            <a:off x="6509337" y="437651"/>
            <a:ext cx="1140088" cy="114008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9307">
            <a:off x="7964816" y="1007695"/>
            <a:ext cx="1002721" cy="1002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0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7092" y="184299"/>
            <a:ext cx="8596668" cy="1304260"/>
          </a:xfrm>
        </p:spPr>
        <p:txBody>
          <a:bodyPr>
            <a:noAutofit/>
          </a:bodyPr>
          <a:lstStyle/>
          <a:p>
            <a:r>
              <a:rPr lang="ja-JP" altLang="en-US" sz="4800" dirty="0"/>
              <a:t>東京オリンピック開催の</a:t>
            </a:r>
            <a:br>
              <a:rPr lang="en-US" altLang="ja-JP" sz="4800" dirty="0"/>
            </a:br>
            <a:r>
              <a:rPr lang="ja-JP" altLang="en-US" sz="4800" dirty="0"/>
              <a:t>５つのメリット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5379" y="1988289"/>
            <a:ext cx="8596668" cy="48697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600" dirty="0">
                <a:solidFill>
                  <a:srgbClr val="FF0000"/>
                </a:solidFill>
              </a:rPr>
              <a:t>１</a:t>
            </a:r>
            <a:r>
              <a:rPr lang="en-US" altLang="ja-JP" sz="3600" dirty="0">
                <a:solidFill>
                  <a:srgbClr val="FF0000"/>
                </a:solidFill>
              </a:rPr>
              <a:t>.</a:t>
            </a:r>
            <a:r>
              <a:rPr lang="ja-JP" altLang="en-US" sz="3600" dirty="0"/>
              <a:t>日本が他国に</a:t>
            </a:r>
            <a:r>
              <a:rPr lang="ja-JP" altLang="en-US" sz="3600" u="sng" dirty="0"/>
              <a:t>権威</a:t>
            </a:r>
            <a:r>
              <a:rPr lang="ja-JP" altLang="en-US" sz="3600" dirty="0"/>
              <a:t>を示すことができる。</a:t>
            </a:r>
            <a:endParaRPr lang="en-US" altLang="ja-JP" sz="3600" dirty="0"/>
          </a:p>
          <a:p>
            <a:pPr marL="0" indent="0">
              <a:buNone/>
            </a:pPr>
            <a:endParaRPr kumimoji="1" lang="en-US" altLang="ja-JP" sz="1700" dirty="0"/>
          </a:p>
          <a:p>
            <a:pPr marL="0" indent="0">
              <a:buNone/>
            </a:pPr>
            <a:r>
              <a:rPr kumimoji="1" lang="ja-JP" altLang="en-US" sz="3600" dirty="0">
                <a:solidFill>
                  <a:srgbClr val="FFC000"/>
                </a:solidFill>
              </a:rPr>
              <a:t>２</a:t>
            </a:r>
            <a:r>
              <a:rPr kumimoji="1" lang="en-US" altLang="ja-JP" sz="3600" dirty="0">
                <a:solidFill>
                  <a:srgbClr val="FFC000"/>
                </a:solidFill>
              </a:rPr>
              <a:t>.</a:t>
            </a:r>
            <a:r>
              <a:rPr kumimoji="1" lang="ja-JP" altLang="en-US" sz="3600" dirty="0"/>
              <a:t>日本国民の</a:t>
            </a:r>
            <a:r>
              <a:rPr kumimoji="1" lang="ja-JP" altLang="en-US" sz="3600" u="sng" dirty="0"/>
              <a:t>気力向上</a:t>
            </a:r>
            <a:r>
              <a:rPr kumimoji="1" lang="ja-JP" altLang="en-US" sz="3600" dirty="0"/>
              <a:t>が見込める。</a:t>
            </a:r>
            <a:endParaRPr kumimoji="1" lang="en-US" altLang="ja-JP" sz="3600" dirty="0"/>
          </a:p>
          <a:p>
            <a:pPr marL="0" indent="0">
              <a:buNone/>
            </a:pPr>
            <a:endParaRPr lang="en-US" altLang="ja-JP" sz="1700" dirty="0"/>
          </a:p>
          <a:p>
            <a:pPr marL="0" indent="0">
              <a:buNone/>
            </a:pPr>
            <a:r>
              <a:rPr lang="ja-JP" altLang="en-US" sz="3600" dirty="0">
                <a:solidFill>
                  <a:srgbClr val="92D050"/>
                </a:solidFill>
              </a:rPr>
              <a:t>３</a:t>
            </a:r>
            <a:r>
              <a:rPr lang="en-US" altLang="ja-JP" sz="3600" dirty="0">
                <a:solidFill>
                  <a:srgbClr val="92D050"/>
                </a:solidFill>
              </a:rPr>
              <a:t>.</a:t>
            </a:r>
            <a:r>
              <a:rPr lang="ja-JP" altLang="en-US" sz="3600" dirty="0"/>
              <a:t>大きな</a:t>
            </a:r>
            <a:r>
              <a:rPr lang="ja-JP" altLang="en-US" sz="3600" u="sng" dirty="0"/>
              <a:t>経済効果</a:t>
            </a:r>
            <a:r>
              <a:rPr lang="ja-JP" altLang="en-US" sz="3600" dirty="0"/>
              <a:t>が見込める。</a:t>
            </a:r>
            <a:endParaRPr lang="en-US" altLang="ja-JP" sz="3600" dirty="0"/>
          </a:p>
          <a:p>
            <a:pPr marL="0" indent="0">
              <a:buNone/>
            </a:pPr>
            <a:endParaRPr kumimoji="1" lang="en-US" altLang="ja-JP" sz="1700" dirty="0"/>
          </a:p>
          <a:p>
            <a:pPr marL="0" indent="0">
              <a:buNone/>
            </a:pPr>
            <a:r>
              <a:rPr kumimoji="1" lang="ja-JP" altLang="en-US" sz="3600" dirty="0">
                <a:solidFill>
                  <a:srgbClr val="00B0F0"/>
                </a:solidFill>
              </a:rPr>
              <a:t>４</a:t>
            </a:r>
            <a:r>
              <a:rPr lang="en-US" altLang="ja-JP" sz="3600" dirty="0">
                <a:solidFill>
                  <a:srgbClr val="00B0F0"/>
                </a:solidFill>
              </a:rPr>
              <a:t>.</a:t>
            </a:r>
            <a:r>
              <a:rPr lang="ja-JP" altLang="en-US" sz="3600" u="sng" dirty="0"/>
              <a:t>新たな雇用</a:t>
            </a:r>
            <a:r>
              <a:rPr lang="ja-JP" altLang="en-US" sz="3600" dirty="0"/>
              <a:t>を誘発することができる。</a:t>
            </a:r>
            <a:endParaRPr lang="en-US" altLang="ja-JP" sz="3600" dirty="0"/>
          </a:p>
          <a:p>
            <a:pPr marL="0" indent="0">
              <a:buNone/>
            </a:pPr>
            <a:endParaRPr kumimoji="1" lang="en-US" altLang="ja-JP" sz="1600" dirty="0"/>
          </a:p>
          <a:p>
            <a:pPr marL="0" indent="0">
              <a:buNone/>
            </a:pPr>
            <a:r>
              <a:rPr kumimoji="1" lang="ja-JP" altLang="en-US" sz="3600" dirty="0">
                <a:solidFill>
                  <a:srgbClr val="7030A0"/>
                </a:solidFill>
              </a:rPr>
              <a:t>５</a:t>
            </a:r>
            <a:r>
              <a:rPr kumimoji="1" lang="en-US" altLang="ja-JP" sz="3600" dirty="0">
                <a:solidFill>
                  <a:srgbClr val="7030A0"/>
                </a:solidFill>
              </a:rPr>
              <a:t>.</a:t>
            </a:r>
            <a:r>
              <a:rPr kumimoji="1" lang="ja-JP" altLang="en-US" sz="3600" u="sng" dirty="0"/>
              <a:t>環境が整備</a:t>
            </a:r>
            <a:r>
              <a:rPr kumimoji="1" lang="ja-JP" altLang="en-US" sz="3600" dirty="0"/>
              <a:t>される。</a:t>
            </a:r>
            <a:endParaRPr kumimoji="1" lang="en-US" altLang="ja-JP" sz="36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110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6340" y="226829"/>
            <a:ext cx="9008926" cy="719470"/>
          </a:xfrm>
        </p:spPr>
        <p:txBody>
          <a:bodyPr>
            <a:normAutofit/>
          </a:bodyPr>
          <a:lstStyle/>
          <a:p>
            <a:r>
              <a:rPr lang="ja-JP" altLang="en-US" sz="3800" dirty="0">
                <a:solidFill>
                  <a:srgbClr val="FF0000"/>
                </a:solidFill>
              </a:rPr>
              <a:t>１</a:t>
            </a:r>
            <a:r>
              <a:rPr lang="en-US" altLang="ja-JP" sz="3800" dirty="0">
                <a:solidFill>
                  <a:srgbClr val="FF0000"/>
                </a:solidFill>
              </a:rPr>
              <a:t>.</a:t>
            </a:r>
            <a:r>
              <a:rPr kumimoji="1" lang="ja-JP" altLang="en-US" sz="3800" dirty="0"/>
              <a:t>日本が他国に権威を示すことができる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222745"/>
            <a:ext cx="8596668" cy="52737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＊</a:t>
            </a:r>
            <a:r>
              <a:rPr lang="ja-JP" altLang="en-US" sz="3200" dirty="0"/>
              <a:t>日本の開催決定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3600" dirty="0"/>
              <a:t>⇒</a:t>
            </a:r>
            <a:r>
              <a:rPr lang="ja-JP" altLang="en-US" sz="3600" u="sng" dirty="0"/>
              <a:t>日本の力が認められた！！</a:t>
            </a:r>
            <a:endParaRPr lang="en-US" altLang="ja-JP" sz="3600" u="sng" dirty="0"/>
          </a:p>
          <a:p>
            <a:pPr marL="0" indent="0">
              <a:buNone/>
            </a:pPr>
            <a:r>
              <a:rPr lang="ja-JP" altLang="en-US" sz="2800" dirty="0"/>
              <a:t>　　</a:t>
            </a:r>
            <a:r>
              <a:rPr lang="ja-JP" altLang="en-US" sz="3200" dirty="0"/>
              <a:t>・信頼面　・金銭面　・治安の面 </a:t>
            </a:r>
            <a:r>
              <a:rPr lang="en-US" altLang="ja-JP" sz="3200" dirty="0"/>
              <a:t>etc…</a:t>
            </a: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＊</a:t>
            </a:r>
            <a:r>
              <a:rPr lang="ja-JP" altLang="en-US" sz="3200" dirty="0"/>
              <a:t>世界各国からの注目度の増加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3600" dirty="0"/>
              <a:t>⇒</a:t>
            </a:r>
            <a:r>
              <a:rPr lang="ja-JP" altLang="en-US" sz="3600" u="sng" dirty="0"/>
              <a:t>日本の発言力の強化！！</a:t>
            </a:r>
            <a:endParaRPr lang="en-US" altLang="ja-JP" sz="3600" u="sng" dirty="0"/>
          </a:p>
          <a:p>
            <a:pPr marL="0" indent="0">
              <a:buNone/>
            </a:pPr>
            <a:r>
              <a:rPr lang="ja-JP" altLang="en-US" sz="2800" dirty="0"/>
              <a:t>　　</a:t>
            </a:r>
            <a:r>
              <a:rPr lang="ja-JP" altLang="en-US" sz="3200" dirty="0"/>
              <a:t>・経済問題や領土問題 </a:t>
            </a:r>
            <a:r>
              <a:rPr lang="en-US" altLang="ja-JP" sz="3200" dirty="0"/>
              <a:t>etc…</a:t>
            </a:r>
          </a:p>
          <a:p>
            <a:pPr marL="0" indent="0">
              <a:buNone/>
            </a:pPr>
            <a:r>
              <a:rPr lang="ja-JP" altLang="en-US" sz="2800" dirty="0"/>
              <a:t>　　　　　　　　　</a:t>
            </a:r>
            <a:r>
              <a:rPr lang="ja-JP" altLang="en-US" sz="4400" dirty="0"/>
              <a:t>➡</a:t>
            </a:r>
            <a:r>
              <a:rPr lang="ja-JP" altLang="en-US" sz="4400" dirty="0">
                <a:solidFill>
                  <a:srgbClr val="0070C0"/>
                </a:solidFill>
              </a:rPr>
              <a:t>強固に取り組める</a:t>
            </a:r>
            <a:endParaRPr lang="en-US" altLang="ja-JP" sz="4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2969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6340" y="226829"/>
            <a:ext cx="9008926" cy="719470"/>
          </a:xfrm>
        </p:spPr>
        <p:txBody>
          <a:bodyPr>
            <a:normAutofit/>
          </a:bodyPr>
          <a:lstStyle/>
          <a:p>
            <a:r>
              <a:rPr lang="ja-JP" altLang="en-US" sz="3800" dirty="0">
                <a:solidFill>
                  <a:srgbClr val="FFC000"/>
                </a:solidFill>
              </a:rPr>
              <a:t>２</a:t>
            </a:r>
            <a:r>
              <a:rPr lang="en-US" altLang="ja-JP" sz="3800" dirty="0">
                <a:solidFill>
                  <a:srgbClr val="FFC000"/>
                </a:solidFill>
              </a:rPr>
              <a:t>.</a:t>
            </a:r>
            <a:r>
              <a:rPr lang="ja-JP" altLang="en-US" sz="3800" dirty="0"/>
              <a:t>日本国民の気力向上が見込める</a:t>
            </a:r>
            <a:endParaRPr kumimoji="1" lang="ja-JP" altLang="en-US" sz="3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222745"/>
            <a:ext cx="8596668" cy="5273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FFC000"/>
                </a:solidFill>
              </a:rPr>
              <a:t>＊</a:t>
            </a:r>
            <a:r>
              <a:rPr lang="ja-JP" altLang="en-US" sz="3200" dirty="0"/>
              <a:t>大イベントが日本で開催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ja-JP" altLang="en-US" sz="3600" dirty="0"/>
              <a:t>非常に</a:t>
            </a:r>
            <a:r>
              <a:rPr lang="ja-JP" altLang="en-US" sz="3600" dirty="0">
                <a:solidFill>
                  <a:srgbClr val="FF0000"/>
                </a:solidFill>
              </a:rPr>
              <a:t>誇らしい</a:t>
            </a:r>
            <a:r>
              <a:rPr lang="ja-JP" altLang="en-US" sz="3600" dirty="0"/>
              <a:t>こと！！！！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3600" dirty="0"/>
              <a:t>⇒</a:t>
            </a:r>
            <a:r>
              <a:rPr lang="ja-JP" altLang="en-US" sz="3600" u="sng" dirty="0"/>
              <a:t>より多くの国民の楽しみを得られる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6600" dirty="0"/>
              <a:t> ➡</a:t>
            </a:r>
            <a:r>
              <a:rPr lang="ja-JP" altLang="en-US" sz="7200" dirty="0">
                <a:solidFill>
                  <a:schemeClr val="accent1">
                    <a:lumMod val="75000"/>
                  </a:schemeClr>
                </a:solidFill>
              </a:rPr>
              <a:t>愛国心</a:t>
            </a:r>
            <a:r>
              <a:rPr lang="ja-JP" altLang="en-US" sz="3600" dirty="0"/>
              <a:t>と</a:t>
            </a:r>
            <a:r>
              <a:rPr lang="ja-JP" altLang="en-US" sz="7200" dirty="0">
                <a:solidFill>
                  <a:srgbClr val="0070C0"/>
                </a:solidFill>
              </a:rPr>
              <a:t>誇り</a:t>
            </a:r>
            <a:r>
              <a:rPr lang="ja-JP" altLang="en-US" sz="3600" dirty="0"/>
              <a:t>の向上</a:t>
            </a:r>
            <a:endParaRPr lang="en-US" altLang="ja-JP" sz="3600" dirty="0"/>
          </a:p>
          <a:p>
            <a:pPr marL="0" indent="0">
              <a:buNone/>
            </a:pPr>
            <a:r>
              <a:rPr kumimoji="1" lang="ja-JP" altLang="en-US" sz="2800" dirty="0"/>
              <a:t>　　　　　・将来への希望</a:t>
            </a:r>
            <a:r>
              <a:rPr lang="ja-JP" altLang="en-US" sz="2800" dirty="0"/>
              <a:t>・</a:t>
            </a:r>
            <a:r>
              <a:rPr kumimoji="1" lang="ja-JP" altLang="en-US" sz="2800" dirty="0"/>
              <a:t>仕事や勉学の気力向上</a:t>
            </a:r>
            <a:endParaRPr kumimoji="1" lang="en-US" altLang="ja-JP" sz="2800" dirty="0"/>
          </a:p>
          <a:p>
            <a:pPr marL="0" indent="0">
              <a:buNone/>
            </a:pPr>
            <a:endParaRPr kumimoji="1" lang="en-US" altLang="ja-JP" sz="28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67783">
            <a:off x="7361769" y="880409"/>
            <a:ext cx="1873188" cy="189920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43651">
            <a:off x="225395" y="3616704"/>
            <a:ext cx="1237018" cy="96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51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6340" y="226829"/>
            <a:ext cx="9008926" cy="719470"/>
          </a:xfrm>
        </p:spPr>
        <p:txBody>
          <a:bodyPr>
            <a:normAutofit/>
          </a:bodyPr>
          <a:lstStyle/>
          <a:p>
            <a:r>
              <a:rPr lang="ja-JP" altLang="en-US" sz="3800" dirty="0">
                <a:solidFill>
                  <a:srgbClr val="92D050"/>
                </a:solidFill>
              </a:rPr>
              <a:t>３</a:t>
            </a:r>
            <a:r>
              <a:rPr lang="en-US" altLang="ja-JP" sz="3800" dirty="0">
                <a:solidFill>
                  <a:srgbClr val="92D050"/>
                </a:solidFill>
              </a:rPr>
              <a:t>.</a:t>
            </a:r>
            <a:r>
              <a:rPr lang="ja-JP" altLang="en-US" sz="3800" dirty="0"/>
              <a:t>大きな経済効果が見込める</a:t>
            </a:r>
            <a:endParaRPr kumimoji="1" lang="ja-JP" altLang="en-US" sz="3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3" y="983677"/>
            <a:ext cx="9145539" cy="583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92D050"/>
                </a:solidFill>
              </a:rPr>
              <a:t>＊</a:t>
            </a:r>
            <a:r>
              <a:rPr lang="ja-JP" altLang="en-US" sz="3200" dirty="0"/>
              <a:t>日本でオリンピック開催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3600" dirty="0"/>
              <a:t>　海外から日本へ来る人が増加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2800" dirty="0"/>
              <a:t>　　 </a:t>
            </a:r>
            <a:r>
              <a:rPr lang="ja-JP" altLang="en-US" sz="3600" dirty="0"/>
              <a:t>⇒</a:t>
            </a:r>
            <a:r>
              <a:rPr lang="ja-JP" altLang="en-US" sz="3600" u="sng" dirty="0"/>
              <a:t>日本のお金の循環がよくなる！！！</a:t>
            </a:r>
            <a:endParaRPr lang="en-US" altLang="ja-JP" sz="3600" u="sng" dirty="0"/>
          </a:p>
          <a:p>
            <a:pPr marL="0" indent="0">
              <a:buNone/>
            </a:pPr>
            <a:r>
              <a:rPr lang="en-US" altLang="ja-JP" sz="3600" dirty="0"/>
              <a:t> </a:t>
            </a:r>
            <a:r>
              <a:rPr lang="ja-JP" altLang="en-US" sz="3600" dirty="0"/>
              <a:t>        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➡</a:t>
            </a:r>
            <a:r>
              <a:rPr lang="ja-JP" altLang="en-US" sz="3600" dirty="0">
                <a:solidFill>
                  <a:srgbClr val="0070C0"/>
                </a:solidFill>
              </a:rPr>
              <a:t>景気回復</a:t>
            </a:r>
            <a:r>
              <a:rPr lang="en-US" altLang="ja-JP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〈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一時的</a:t>
            </a:r>
            <a:r>
              <a:rPr lang="en-US" altLang="ja-JP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〉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800" dirty="0"/>
              <a:t>　　 </a:t>
            </a:r>
            <a:r>
              <a:rPr lang="ja-JP" altLang="en-US" sz="3600" dirty="0"/>
              <a:t>⇒</a:t>
            </a:r>
            <a:r>
              <a:rPr lang="ja-JP" altLang="en-US" sz="3600" u="sng" dirty="0"/>
              <a:t>海外に日本をアピール出来る！！！</a:t>
            </a:r>
            <a:endParaRPr lang="en-US" altLang="ja-JP" sz="3600" u="sng" dirty="0"/>
          </a:p>
          <a:p>
            <a:pPr marL="0" indent="0">
              <a:buNone/>
            </a:pPr>
            <a:r>
              <a:rPr lang="ja-JP" altLang="en-US" sz="3600" dirty="0"/>
              <a:t>　　  企業</a:t>
            </a:r>
            <a:r>
              <a:rPr lang="en-US" altLang="ja-JP" sz="3600" dirty="0"/>
              <a:t>…</a:t>
            </a:r>
            <a:r>
              <a:rPr lang="ja-JP" altLang="en-US" sz="3600" dirty="0"/>
              <a:t>名前を知ってもらう</a:t>
            </a:r>
            <a:r>
              <a:rPr lang="ja-JP" altLang="en-US" sz="3600" dirty="0">
                <a:solidFill>
                  <a:srgbClr val="FF0000"/>
                </a:solidFill>
              </a:rPr>
              <a:t>チャンス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   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➡</a:t>
            </a:r>
            <a:r>
              <a:rPr lang="ja-JP" altLang="en-US" sz="3600" dirty="0">
                <a:solidFill>
                  <a:srgbClr val="0070C0"/>
                </a:solidFill>
              </a:rPr>
              <a:t>海外との交流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が盛んになる</a:t>
            </a:r>
            <a:endParaRPr lang="en-US" altLang="ja-JP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r>
              <a:rPr kumimoji="1"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　　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今後の</a:t>
            </a:r>
            <a:r>
              <a:rPr kumimoji="1" lang="ja-JP" altLang="en-US" sz="3600" dirty="0">
                <a:solidFill>
                  <a:srgbClr val="0070C0"/>
                </a:solidFill>
              </a:rPr>
              <a:t>海外からの旅行者の増加</a:t>
            </a:r>
            <a:endParaRPr kumimoji="1" lang="en-US" altLang="ja-JP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70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6340" y="226829"/>
            <a:ext cx="9008926" cy="719470"/>
          </a:xfrm>
        </p:spPr>
        <p:txBody>
          <a:bodyPr>
            <a:normAutofit/>
          </a:bodyPr>
          <a:lstStyle/>
          <a:p>
            <a:r>
              <a:rPr lang="ja-JP" altLang="en-US" sz="3800" dirty="0">
                <a:solidFill>
                  <a:srgbClr val="00B0F0"/>
                </a:solidFill>
              </a:rPr>
              <a:t>４</a:t>
            </a:r>
            <a:r>
              <a:rPr lang="en-US" altLang="ja-JP" sz="3800" dirty="0">
                <a:solidFill>
                  <a:srgbClr val="00B0F0"/>
                </a:solidFill>
              </a:rPr>
              <a:t>.</a:t>
            </a:r>
            <a:r>
              <a:rPr lang="ja-JP" altLang="en-US" sz="3800" dirty="0"/>
              <a:t>新たな雇用を誘発することができる</a:t>
            </a:r>
            <a:endParaRPr kumimoji="1" lang="ja-JP" altLang="en-US" sz="3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163791"/>
            <a:ext cx="8596668" cy="56098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00B0F0"/>
                </a:solidFill>
              </a:rPr>
              <a:t>＊</a:t>
            </a:r>
            <a:r>
              <a:rPr lang="ja-JP" altLang="en-US" sz="3200" dirty="0"/>
              <a:t>オリンピックに必要な人材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3200" dirty="0"/>
              <a:t>○基本的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3200" dirty="0"/>
              <a:t>・大会の運営</a:t>
            </a:r>
            <a:r>
              <a:rPr lang="ja-JP" altLang="en-US" sz="2800" dirty="0"/>
              <a:t>　</a:t>
            </a:r>
            <a:r>
              <a:rPr lang="ja-JP" altLang="en-US" sz="3600" dirty="0"/>
              <a:t>→</a:t>
            </a:r>
            <a:r>
              <a:rPr lang="ja-JP" altLang="en-US" sz="3600" u="sng" dirty="0"/>
              <a:t>ボランティアの募集</a:t>
            </a:r>
            <a:endParaRPr lang="en-US" altLang="ja-JP" sz="3600" u="sng" dirty="0"/>
          </a:p>
          <a:p>
            <a:pPr marL="0" indent="0">
              <a:buNone/>
            </a:pPr>
            <a:endParaRPr lang="en-US" altLang="ja-JP" sz="3600" u="sng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3200" dirty="0"/>
              <a:t>▲会場周辺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3200" dirty="0"/>
              <a:t>・飲食店・宿泊施設・観光施設・交通機関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　⇒人材不足になる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　　　　　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➡</a:t>
            </a:r>
            <a:r>
              <a:rPr lang="ja-JP" altLang="en-US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大規模な</a:t>
            </a:r>
            <a:r>
              <a:rPr lang="ja-JP" altLang="en-US" sz="4000" dirty="0">
                <a:solidFill>
                  <a:srgbClr val="FF0000"/>
                </a:solidFill>
              </a:rPr>
              <a:t>人材の募集</a:t>
            </a:r>
            <a:endParaRPr lang="en-US" altLang="ja-JP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　　　　　　  新たな</a:t>
            </a:r>
            <a:r>
              <a:rPr lang="ja-JP" altLang="en-US" sz="4000" dirty="0">
                <a:solidFill>
                  <a:srgbClr val="FF0000"/>
                </a:solidFill>
              </a:rPr>
              <a:t>大きな雇用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　</a:t>
            </a:r>
            <a:endParaRPr lang="en-US" altLang="ja-JP" sz="32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34754">
            <a:off x="509332" y="5285060"/>
            <a:ext cx="1495045" cy="1231214"/>
          </a:xfrm>
          <a:prstGeom prst="rect">
            <a:avLst/>
          </a:prstGeom>
        </p:spPr>
      </p:pic>
      <p:sp>
        <p:nvSpPr>
          <p:cNvPr id="7" name="星 5 6"/>
          <p:cNvSpPr/>
          <p:nvPr/>
        </p:nvSpPr>
        <p:spPr>
          <a:xfrm rot="1891206">
            <a:off x="2338972" y="5629884"/>
            <a:ext cx="483326" cy="470263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28045">
            <a:off x="646238" y="4692059"/>
            <a:ext cx="493712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3917">
            <a:off x="8343650" y="1111644"/>
            <a:ext cx="1089664" cy="106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2841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6340" y="226829"/>
            <a:ext cx="9008926" cy="719470"/>
          </a:xfrm>
        </p:spPr>
        <p:txBody>
          <a:bodyPr>
            <a:normAutofit/>
          </a:bodyPr>
          <a:lstStyle/>
          <a:p>
            <a:r>
              <a:rPr lang="ja-JP" altLang="en-US" sz="3800" dirty="0">
                <a:solidFill>
                  <a:srgbClr val="7030A0"/>
                </a:solidFill>
              </a:rPr>
              <a:t>５</a:t>
            </a:r>
            <a:r>
              <a:rPr lang="en-US" altLang="ja-JP" sz="3800" dirty="0">
                <a:solidFill>
                  <a:srgbClr val="7030A0"/>
                </a:solidFill>
              </a:rPr>
              <a:t>.</a:t>
            </a:r>
            <a:r>
              <a:rPr lang="ja-JP" altLang="en-US" sz="3800" dirty="0"/>
              <a:t>環境が整備される</a:t>
            </a:r>
            <a:endParaRPr kumimoji="1" lang="ja-JP" altLang="en-US" sz="3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77334" y="1222744"/>
            <a:ext cx="8596668" cy="5635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>
                <a:solidFill>
                  <a:srgbClr val="7030A0"/>
                </a:solidFill>
              </a:rPr>
              <a:t>＊</a:t>
            </a:r>
            <a:r>
              <a:rPr lang="ja-JP" altLang="en-US" sz="3200" dirty="0"/>
              <a:t>環境整備場所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600" dirty="0"/>
              <a:t>　・メインスタジアム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      ⇒既にある施設の利用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　     </a:t>
            </a:r>
            <a:r>
              <a:rPr lang="ja-JP" altLang="en-US" sz="3600" dirty="0"/>
              <a:t>➡</a:t>
            </a:r>
            <a:r>
              <a:rPr lang="ja-JP" altLang="en-US" sz="3600" dirty="0">
                <a:solidFill>
                  <a:srgbClr val="0070C0"/>
                </a:solidFill>
              </a:rPr>
              <a:t>費用削減</a:t>
            </a:r>
            <a:r>
              <a:rPr lang="ja-JP" altLang="en-US" sz="3600" dirty="0"/>
              <a:t>できる！！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　・メインスタジアムの周辺道路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200" dirty="0"/>
              <a:t>　　 ⇒大規模道路の開発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　   　　➡</a:t>
            </a:r>
            <a:r>
              <a:rPr lang="ja-JP" altLang="en-US" sz="4400" dirty="0">
                <a:solidFill>
                  <a:srgbClr val="FF0000"/>
                </a:solidFill>
              </a:rPr>
              <a:t>移動が便利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になる！！！</a:t>
            </a:r>
            <a:endParaRPr lang="en-US" altLang="ja-JP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　　   　　</a:t>
            </a:r>
            <a:r>
              <a:rPr lang="ja-JP" altLang="en-US" sz="4400" dirty="0">
                <a:solidFill>
                  <a:srgbClr val="FF0000"/>
                </a:solidFill>
              </a:rPr>
              <a:t>渋滞の軽減</a:t>
            </a:r>
            <a:r>
              <a:rPr lang="ja-JP" altLang="en-US" sz="3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がされる！！！</a:t>
            </a:r>
            <a:endParaRPr lang="en-US" altLang="ja-JP" sz="3200" dirty="0"/>
          </a:p>
          <a:p>
            <a:pPr marL="0" indent="0">
              <a:buNone/>
            </a:pPr>
            <a:endParaRPr kumimoji="1" lang="ja-JP" altLang="en-US" sz="28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450" y="1803224"/>
            <a:ext cx="2326555" cy="142986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924" y="543298"/>
            <a:ext cx="2609071" cy="135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495742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474</TotalTime>
  <Words>184</Words>
  <Application>Microsoft Office PowerPoint</Application>
  <PresentationFormat>ワイド画面</PresentationFormat>
  <Paragraphs>104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HG創英角ｺﾞｼｯｸUB</vt:lpstr>
      <vt:lpstr>Aharoni</vt:lpstr>
      <vt:lpstr>Arial</vt:lpstr>
      <vt:lpstr>Franklin Gothic Book</vt:lpstr>
      <vt:lpstr>Franklin Gothic Medium</vt:lpstr>
      <vt:lpstr>Segoe UI Black</vt:lpstr>
      <vt:lpstr>Wingdings 3</vt:lpstr>
      <vt:lpstr>ファセット</vt:lpstr>
      <vt:lpstr>東京オリンピックの 有効活用法</vt:lpstr>
      <vt:lpstr>2020年東京オリンピック</vt:lpstr>
      <vt:lpstr>PowerPoint プレゼンテーション</vt:lpstr>
      <vt:lpstr>東京オリンピック開催の ５つのメリット</vt:lpstr>
      <vt:lpstr>１.日本が他国に権威を示すことができる</vt:lpstr>
      <vt:lpstr>２.日本国民の気力向上が見込める</vt:lpstr>
      <vt:lpstr>３.大きな経済効果が見込める</vt:lpstr>
      <vt:lpstr>４.新たな雇用を誘発することができる</vt:lpstr>
      <vt:lpstr>５.環境が整備される</vt:lpstr>
      <vt:lpstr>心配されること</vt:lpstr>
      <vt:lpstr>PowerPoint プレゼンテーション</vt:lpstr>
      <vt:lpstr>PowerPoint プレゼンテーション</vt:lpstr>
    </vt:vector>
  </TitlesOfParts>
  <Company>明治大学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東京オリンピックの経済効果</dc:title>
  <dc:creator>生田メディア支援事務室</dc:creator>
  <cp:lastModifiedBy>洋 山之口</cp:lastModifiedBy>
  <cp:revision>47</cp:revision>
  <dcterms:created xsi:type="dcterms:W3CDTF">2014-12-09T02:26:03Z</dcterms:created>
  <dcterms:modified xsi:type="dcterms:W3CDTF">2019-07-08T04:16:16Z</dcterms:modified>
</cp:coreProperties>
</file>