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7" r:id="rId3"/>
    <p:sldId id="258" r:id="rId4"/>
    <p:sldId id="259" r:id="rId5"/>
    <p:sldId id="261" r:id="rId6"/>
    <p:sldId id="260" r:id="rId7"/>
    <p:sldId id="262" r:id="rId8"/>
    <p:sldId id="266" r:id="rId9"/>
    <p:sldId id="267" r:id="rId10"/>
    <p:sldId id="269" r:id="rId11"/>
    <p:sldId id="271" r:id="rId12"/>
  </p:sldIdLst>
  <p:sldSz cx="12192000" cy="6858000"/>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4E7C"/>
    <a:srgbClr val="DF5173"/>
    <a:srgbClr val="E570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13" autoAdjust="0"/>
    <p:restoredTop sz="94660"/>
  </p:normalViewPr>
  <p:slideViewPr>
    <p:cSldViewPr snapToGrid="0">
      <p:cViewPr varScale="1">
        <p:scale>
          <a:sx n="108" d="100"/>
          <a:sy n="108" d="100"/>
        </p:scale>
        <p:origin x="114" y="2946"/>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fld id="{D790BF24-4E8D-45FF-A77B-8F26F489554A}" type="datetimeFigureOut">
              <a:rPr kumimoji="1" lang="ja-JP" altLang="en-US" smtClean="0"/>
              <a:t>2019/7/8</a:t>
            </a:fld>
            <a:endParaRPr kumimoji="1" lang="ja-JP" altLang="en-US" dirty="0"/>
          </a:p>
        </p:txBody>
      </p:sp>
      <p:sp>
        <p:nvSpPr>
          <p:cNvPr id="4" name="フッター プレースホルダー 3"/>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2D2FA097-B099-4975-9BCE-03DF19D6EE8E}" type="slidenum">
              <a:rPr kumimoji="1" lang="ja-JP" altLang="en-US" smtClean="0"/>
              <a:t>‹#›</a:t>
            </a:fld>
            <a:endParaRPr kumimoji="1" lang="ja-JP" altLang="en-US" dirty="0"/>
          </a:p>
        </p:txBody>
      </p:sp>
    </p:spTree>
    <p:extLst>
      <p:ext uri="{BB962C8B-B14F-4D97-AF65-F5344CB8AC3E}">
        <p14:creationId xmlns:p14="http://schemas.microsoft.com/office/powerpoint/2010/main" val="2975060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84613" y="0"/>
            <a:ext cx="2971800" cy="499012"/>
          </a:xfrm>
          <a:prstGeom prst="rect">
            <a:avLst/>
          </a:prstGeom>
        </p:spPr>
        <p:txBody>
          <a:bodyPr vert="horz" lIns="91440" tIns="45720" rIns="91440" bIns="45720" rtlCol="0"/>
          <a:lstStyle>
            <a:lvl1pPr algn="r">
              <a:defRPr sz="1200"/>
            </a:lvl1pPr>
          </a:lstStyle>
          <a:p>
            <a:fld id="{ABEA18B9-3152-4B60-B053-5E4BBE1201B7}" type="datetimeFigureOut">
              <a:rPr kumimoji="1" lang="ja-JP" altLang="en-US" smtClean="0"/>
              <a:t>2019/7/8</a:t>
            </a:fld>
            <a:endParaRPr kumimoji="1" lang="ja-JP" altLang="en-US" dirty="0"/>
          </a:p>
        </p:txBody>
      </p:sp>
      <p:sp>
        <p:nvSpPr>
          <p:cNvPr id="4" name="スライド イメージ プレースホルダー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5800" y="4786362"/>
            <a:ext cx="5486400" cy="391611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6678"/>
            <a:ext cx="2971800" cy="499011"/>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84613" y="9446678"/>
            <a:ext cx="2971800" cy="499011"/>
          </a:xfrm>
          <a:prstGeom prst="rect">
            <a:avLst/>
          </a:prstGeom>
        </p:spPr>
        <p:txBody>
          <a:bodyPr vert="horz" lIns="91440" tIns="45720" rIns="91440" bIns="45720" rtlCol="0" anchor="b"/>
          <a:lstStyle>
            <a:lvl1pPr algn="r">
              <a:defRPr sz="1200"/>
            </a:lvl1pPr>
          </a:lstStyle>
          <a:p>
            <a:fld id="{5D975CEB-F3EB-4CBC-BD5E-82C5D22FABEC}" type="slidenum">
              <a:rPr kumimoji="1" lang="ja-JP" altLang="en-US" smtClean="0"/>
              <a:t>‹#›</a:t>
            </a:fld>
            <a:endParaRPr kumimoji="1" lang="ja-JP" altLang="en-US" dirty="0"/>
          </a:p>
        </p:txBody>
      </p:sp>
    </p:spTree>
    <p:extLst>
      <p:ext uri="{BB962C8B-B14F-4D97-AF65-F5344CB8AC3E}">
        <p14:creationId xmlns:p14="http://schemas.microsoft.com/office/powerpoint/2010/main" val="23580387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975CEB-F3EB-4CBC-BD5E-82C5D22FABEC}" type="slidenum">
              <a:rPr kumimoji="1" lang="ja-JP" altLang="en-US" smtClean="0"/>
              <a:t>4</a:t>
            </a:fld>
            <a:endParaRPr kumimoji="1" lang="ja-JP" altLang="en-US" dirty="0"/>
          </a:p>
        </p:txBody>
      </p:sp>
    </p:spTree>
    <p:extLst>
      <p:ext uri="{BB962C8B-B14F-4D97-AF65-F5344CB8AC3E}">
        <p14:creationId xmlns:p14="http://schemas.microsoft.com/office/powerpoint/2010/main" val="1874702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2729718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1216733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5550692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2251986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1453822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1567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3840709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3610849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2703130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2007501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8401396-3C72-4533-A8FE-E86C017AE650}" type="datetimeFigureOut">
              <a:rPr kumimoji="1" lang="ja-JP" altLang="en-US" smtClean="0"/>
              <a:t>2019/7/8</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2942269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401396-3C72-4533-A8FE-E86C017AE650}" type="datetimeFigureOut">
              <a:rPr kumimoji="1" lang="ja-JP" altLang="en-US" smtClean="0"/>
              <a:t>2019/7/8</a:t>
            </a:fld>
            <a:endParaRPr kumimoji="1" lang="ja-JP" altLang="en-US" dirty="0"/>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476B89-6C10-42CB-ACAB-DBD1FFDB4688}" type="slidenum">
              <a:rPr kumimoji="1" lang="ja-JP" altLang="en-US" smtClean="0"/>
              <a:t>‹#›</a:t>
            </a:fld>
            <a:endParaRPr kumimoji="1" lang="ja-JP" altLang="en-US" dirty="0"/>
          </a:p>
        </p:txBody>
      </p:sp>
    </p:spTree>
    <p:extLst>
      <p:ext uri="{BB962C8B-B14F-4D97-AF65-F5344CB8AC3E}">
        <p14:creationId xmlns:p14="http://schemas.microsoft.com/office/powerpoint/2010/main" val="1631491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737036" y="1914649"/>
            <a:ext cx="9144000" cy="2074453"/>
          </a:xfrm>
        </p:spPr>
        <p:txBody>
          <a:bodyPr/>
          <a:lstStyle/>
          <a:p>
            <a:r>
              <a:rPr kumimoji="1" lang="ja-JP" altLang="en-US" dirty="0"/>
              <a:t>東京オリンピックに向けた</a:t>
            </a:r>
            <a:br>
              <a:rPr kumimoji="1" lang="en-US" altLang="ja-JP" dirty="0"/>
            </a:br>
            <a:r>
              <a:rPr kumimoji="1" lang="ja-JP" altLang="en-US" dirty="0"/>
              <a:t>テロ対策の強化</a:t>
            </a:r>
          </a:p>
        </p:txBody>
      </p:sp>
      <p:sp>
        <p:nvSpPr>
          <p:cNvPr id="3" name="サブタイトル 2"/>
          <p:cNvSpPr>
            <a:spLocks noGrp="1"/>
          </p:cNvSpPr>
          <p:nvPr>
            <p:ph type="subTitle" idx="1"/>
          </p:nvPr>
        </p:nvSpPr>
        <p:spPr>
          <a:xfrm>
            <a:off x="1524000" y="3884410"/>
            <a:ext cx="9144000" cy="630827"/>
          </a:xfrm>
        </p:spPr>
        <p:txBody>
          <a:bodyPr>
            <a:normAutofit/>
          </a:bodyPr>
          <a:lstStyle/>
          <a:p>
            <a:r>
              <a:rPr lang="ja-JP" altLang="en-US" sz="3200" dirty="0"/>
              <a:t>～被害を最小限にするために～</a:t>
            </a:r>
            <a:endParaRPr kumimoji="1" lang="ja-JP" altLang="en-US" sz="3200" dirty="0"/>
          </a:p>
        </p:txBody>
      </p:sp>
      <p:sp>
        <p:nvSpPr>
          <p:cNvPr id="4" name="テキスト ボックス 3"/>
          <p:cNvSpPr txBox="1"/>
          <p:nvPr/>
        </p:nvSpPr>
        <p:spPr>
          <a:xfrm>
            <a:off x="5643716" y="4760129"/>
            <a:ext cx="5987846" cy="954107"/>
          </a:xfrm>
          <a:prstGeom prst="rect">
            <a:avLst/>
          </a:prstGeom>
          <a:noFill/>
        </p:spPr>
        <p:txBody>
          <a:bodyPr wrap="square" rtlCol="0">
            <a:spAutoFit/>
          </a:bodyPr>
          <a:lstStyle/>
          <a:p>
            <a:r>
              <a:rPr kumimoji="1" lang="ja-JP" altLang="en-US" sz="2800" dirty="0"/>
              <a:t>農学部</a:t>
            </a:r>
            <a:r>
              <a:rPr kumimoji="1" lang="en-US" altLang="ja-JP" sz="2800" dirty="0"/>
              <a:t>××</a:t>
            </a:r>
            <a:r>
              <a:rPr kumimoji="1" lang="ja-JP" altLang="en-US" sz="2800"/>
              <a:t>学科　３年○組△番［学生番号］［氏名］</a:t>
            </a:r>
            <a:endParaRPr kumimoji="1" lang="ja-JP" altLang="en-US" sz="2800" dirty="0"/>
          </a:p>
        </p:txBody>
      </p:sp>
      <p:pic>
        <p:nvPicPr>
          <p:cNvPr id="6" name="図 5"/>
          <p:cNvPicPr>
            <a:picLocks noChangeAspect="1"/>
          </p:cNvPicPr>
          <p:nvPr/>
        </p:nvPicPr>
        <p:blipFill rotWithShape="1">
          <a:blip r:embed="rId2"/>
          <a:srcRect r="56882"/>
          <a:stretch/>
        </p:blipFill>
        <p:spPr>
          <a:xfrm>
            <a:off x="556437" y="3097511"/>
            <a:ext cx="2265273" cy="3760489"/>
          </a:xfrm>
          <a:prstGeom prst="rect">
            <a:avLst/>
          </a:prstGeom>
        </p:spPr>
      </p:pic>
      <p:pic>
        <p:nvPicPr>
          <p:cNvPr id="8" name="図 7"/>
          <p:cNvPicPr>
            <a:picLocks noChangeAspect="1"/>
          </p:cNvPicPr>
          <p:nvPr/>
        </p:nvPicPr>
        <p:blipFill rotWithShape="1">
          <a:blip r:embed="rId3">
            <a:extLst>
              <a:ext uri="{28A0092B-C50C-407E-A947-70E740481C1C}">
                <a14:useLocalDpi xmlns:a14="http://schemas.microsoft.com/office/drawing/2010/main" val="0"/>
              </a:ext>
            </a:extLst>
          </a:blip>
          <a:srcRect l="57742"/>
          <a:stretch/>
        </p:blipFill>
        <p:spPr>
          <a:xfrm>
            <a:off x="10443192" y="80453"/>
            <a:ext cx="1618443" cy="2741405"/>
          </a:xfrm>
          <a:prstGeom prst="rect">
            <a:avLst/>
          </a:prstGeom>
        </p:spPr>
      </p:pic>
      <p:sp>
        <p:nvSpPr>
          <p:cNvPr id="11" name="正方形/長方形 10"/>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222244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727587"/>
            <a:ext cx="10515600" cy="2536723"/>
          </a:xfrm>
        </p:spPr>
        <p:txBody>
          <a:bodyPr/>
          <a:lstStyle/>
          <a:p>
            <a:pPr marL="0" indent="0">
              <a:buNone/>
            </a:pPr>
            <a:r>
              <a:rPr kumimoji="1" lang="ja-JP" altLang="en-US" dirty="0">
                <a:latin typeface="HGS創英角ﾎﾟｯﾌﾟ体" panose="040B0A00000000000000" pitchFamily="50" charset="-128"/>
                <a:ea typeface="HGS創英角ﾎﾟｯﾌﾟ体" panose="040B0A00000000000000" pitchFamily="50" charset="-128"/>
              </a:rPr>
              <a:t>意識改革</a:t>
            </a:r>
            <a:endParaRPr lang="en-US" altLang="ja-JP" dirty="0">
              <a:latin typeface="HGS創英角ﾎﾟｯﾌﾟ体" panose="040B0A00000000000000" pitchFamily="50" charset="-128"/>
              <a:ea typeface="HGS創英角ﾎﾟｯﾌﾟ体" panose="040B0A00000000000000" pitchFamily="50" charset="-128"/>
            </a:endParaRPr>
          </a:p>
          <a:p>
            <a:r>
              <a:rPr lang="ja-JP" altLang="en-US" dirty="0"/>
              <a:t>日本はテロへの</a:t>
            </a:r>
            <a:r>
              <a:rPr lang="ja-JP" altLang="en-US" dirty="0">
                <a:solidFill>
                  <a:srgbClr val="FF0000"/>
                </a:solidFill>
              </a:rPr>
              <a:t>危機感が薄いことを自覚</a:t>
            </a:r>
            <a:r>
              <a:rPr lang="ja-JP" altLang="en-US" dirty="0"/>
              <a:t>すべき。</a:t>
            </a:r>
            <a:endParaRPr lang="en-US" altLang="ja-JP" dirty="0"/>
          </a:p>
          <a:p>
            <a:pPr>
              <a:buClr>
                <a:schemeClr val="tx1"/>
              </a:buClr>
            </a:pPr>
            <a:r>
              <a:rPr lang="ja-JP" altLang="en-US" dirty="0">
                <a:solidFill>
                  <a:srgbClr val="FF0000"/>
                </a:solidFill>
              </a:rPr>
              <a:t>テロを完全に防ぐことは不可能</a:t>
            </a:r>
            <a:r>
              <a:rPr lang="ja-JP" altLang="en-US" dirty="0"/>
              <a:t>だと認識すべき。</a:t>
            </a:r>
            <a:endParaRPr lang="en-US" altLang="ja-JP" dirty="0"/>
          </a:p>
          <a:p>
            <a:r>
              <a:rPr lang="ja-JP" altLang="en-US" dirty="0"/>
              <a:t>テロの被害は想像以上に甚大なもの。</a:t>
            </a:r>
            <a:r>
              <a:rPr lang="ja-JP" altLang="en-US" dirty="0">
                <a:solidFill>
                  <a:srgbClr val="FF0000"/>
                </a:solidFill>
              </a:rPr>
              <a:t>被害を出さないではなく、　　最小限に抑える</a:t>
            </a:r>
            <a:r>
              <a:rPr lang="ja-JP" altLang="en-US" dirty="0"/>
              <a:t>という風に意識を変えるべき。</a:t>
            </a:r>
            <a:endParaRPr lang="en-US" altLang="ja-JP" dirty="0"/>
          </a:p>
          <a:p>
            <a:endParaRPr kumimoji="1" lang="ja-JP" altLang="en-US" dirty="0"/>
          </a:p>
        </p:txBody>
      </p:sp>
      <p:sp>
        <p:nvSpPr>
          <p:cNvPr id="5" name="コンテンツ プレースホルダー 2"/>
          <p:cNvSpPr txBox="1">
            <a:spLocks/>
          </p:cNvSpPr>
          <p:nvPr/>
        </p:nvSpPr>
        <p:spPr>
          <a:xfrm>
            <a:off x="838200" y="5456903"/>
            <a:ext cx="10911348" cy="140109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t>テロ被害の少ない</a:t>
            </a:r>
            <a:r>
              <a:rPr lang="ja-JP" altLang="en-US" sz="3200" dirty="0">
                <a:solidFill>
                  <a:srgbClr val="FF0000"/>
                </a:solidFill>
              </a:rPr>
              <a:t>自国だけでの判断は避け</a:t>
            </a:r>
            <a:r>
              <a:rPr lang="ja-JP" altLang="en-US" dirty="0"/>
              <a:t>、　　　　　　　　　　　　</a:t>
            </a:r>
            <a:r>
              <a:rPr lang="ja-JP" altLang="en-US" sz="3200" dirty="0">
                <a:solidFill>
                  <a:srgbClr val="FF0000"/>
                </a:solidFill>
              </a:rPr>
              <a:t>海外に協力を求め</a:t>
            </a:r>
            <a:r>
              <a:rPr lang="ja-JP" altLang="en-US" dirty="0"/>
              <a:t>、積極的に</a:t>
            </a:r>
            <a:r>
              <a:rPr lang="ja-JP" altLang="en-US" sz="3200" dirty="0">
                <a:solidFill>
                  <a:srgbClr val="FF0000"/>
                </a:solidFill>
              </a:rPr>
              <a:t>海外のテロ対策を取り入れる</a:t>
            </a:r>
            <a:r>
              <a:rPr lang="ja-JP" altLang="en-US" dirty="0"/>
              <a:t>べき</a:t>
            </a:r>
            <a:endParaRPr lang="en-US" altLang="ja-JP" dirty="0"/>
          </a:p>
          <a:p>
            <a:endParaRPr lang="ja-JP" altLang="en-US" dirty="0"/>
          </a:p>
        </p:txBody>
      </p:sp>
      <p:grpSp>
        <p:nvGrpSpPr>
          <p:cNvPr id="8" name="グループ化 7"/>
          <p:cNvGrpSpPr/>
          <p:nvPr/>
        </p:nvGrpSpPr>
        <p:grpSpPr>
          <a:xfrm>
            <a:off x="4586748" y="3264310"/>
            <a:ext cx="3018504" cy="1735220"/>
            <a:chOff x="4178709" y="3323303"/>
            <a:chExt cx="3834581" cy="1735220"/>
          </a:xfrm>
        </p:grpSpPr>
        <p:sp>
          <p:nvSpPr>
            <p:cNvPr id="9" name="下矢印 8"/>
            <p:cNvSpPr/>
            <p:nvPr/>
          </p:nvSpPr>
          <p:spPr>
            <a:xfrm>
              <a:off x="4178709" y="3323303"/>
              <a:ext cx="3834581" cy="1735220"/>
            </a:xfrm>
            <a:prstGeom prst="downArrow">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4528369" y="3523390"/>
              <a:ext cx="3009901" cy="511277"/>
            </a:xfrm>
            <a:prstGeom prst="rect">
              <a:avLst/>
            </a:prstGeom>
            <a:solidFill>
              <a:schemeClr val="accent1">
                <a:lumMod val="20000"/>
                <a:lumOff val="80000"/>
              </a:schemeClr>
            </a:solid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S創英角ﾎﾟｯﾌﾟ体" panose="040B0A00000000000000" pitchFamily="50" charset="-128"/>
                  <a:ea typeface="HGS創英角ﾎﾟｯﾌﾟ体" panose="040B0A00000000000000" pitchFamily="50" charset="-128"/>
                </a:rPr>
                <a:t>これを踏まえた上で</a:t>
              </a:r>
              <a:endParaRPr kumimoji="1" lang="ja-JP" altLang="en-US" dirty="0">
                <a:solidFill>
                  <a:schemeClr val="tx1"/>
                </a:solidFill>
                <a:latin typeface="HGS創英角ﾎﾟｯﾌﾟ体" panose="040B0A00000000000000" pitchFamily="50" charset="-128"/>
                <a:ea typeface="HGS創英角ﾎﾟｯﾌﾟ体" panose="040B0A00000000000000" pitchFamily="50" charset="-128"/>
              </a:endParaRPr>
            </a:p>
          </p:txBody>
        </p:sp>
      </p:grpSp>
      <p:sp>
        <p:nvSpPr>
          <p:cNvPr id="11" name="正方形/長方形 10"/>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 name="テキスト ボックス 1"/>
          <p:cNvSpPr txBox="1"/>
          <p:nvPr/>
        </p:nvSpPr>
        <p:spPr>
          <a:xfrm>
            <a:off x="838200" y="4839629"/>
            <a:ext cx="2194932" cy="523220"/>
          </a:xfrm>
          <a:prstGeom prst="rect">
            <a:avLst/>
          </a:prstGeom>
          <a:noFill/>
        </p:spPr>
        <p:txBody>
          <a:bodyPr wrap="square" rtlCol="0">
            <a:spAutoFit/>
          </a:bodyPr>
          <a:lstStyle/>
          <a:p>
            <a:r>
              <a:rPr kumimoji="1" lang="ja-JP" altLang="en-US" sz="2800" dirty="0">
                <a:latin typeface="HGS創英角ﾎﾟｯﾌﾟ体" panose="040B0A00000000000000" pitchFamily="50" charset="-128"/>
                <a:ea typeface="HGS創英角ﾎﾟｯﾌﾟ体" panose="040B0A00000000000000" pitchFamily="50" charset="-128"/>
              </a:rPr>
              <a:t>海外の協力</a:t>
            </a:r>
          </a:p>
        </p:txBody>
      </p:sp>
      <p:sp>
        <p:nvSpPr>
          <p:cNvPr id="12" name="正方形/長方形 11"/>
          <p:cNvSpPr/>
          <p:nvPr/>
        </p:nvSpPr>
        <p:spPr>
          <a:xfrm>
            <a:off x="1079321" y="3097161"/>
            <a:ext cx="10033358" cy="1285095"/>
          </a:xfrm>
          <a:prstGeom prst="rect">
            <a:avLst/>
          </a:prstGeom>
          <a:solidFill>
            <a:schemeClr val="accent1">
              <a:lumMod val="20000"/>
              <a:lumOff val="80000"/>
            </a:schemeClr>
          </a:solidFill>
          <a:ln w="762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600" dirty="0">
                <a:solidFill>
                  <a:schemeClr val="tx1"/>
                </a:solidFill>
                <a:latin typeface="HGS創英角ﾎﾟｯﾌﾟ体" panose="040B0A00000000000000" pitchFamily="50" charset="-128"/>
                <a:ea typeface="HGS創英角ﾎﾟｯﾌﾟ体" panose="040B0A00000000000000" pitchFamily="50" charset="-128"/>
              </a:rPr>
              <a:t>被害を最小限に抑える対処法の強化が可能！！</a:t>
            </a:r>
            <a:endParaRPr kumimoji="1" lang="ja-JP" altLang="en-US" sz="3600" dirty="0">
              <a:solidFill>
                <a:schemeClr val="tx1"/>
              </a:solidFill>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735405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500"/>
                                        <p:tgtEl>
                                          <p:spTgt spid="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5">
                                            <p:txEl>
                                              <p:pRg st="0" end="0"/>
                                            </p:txEl>
                                          </p:spTgt>
                                        </p:tgtEl>
                                        <p:attrNameLst>
                                          <p:attrName>style.visibility</p:attrName>
                                        </p:attrNameLst>
                                      </p:cBhvr>
                                      <p:to>
                                        <p:strVal val="visible"/>
                                      </p:to>
                                    </p:set>
                                    <p:animEffect transition="in" filter="fade">
                                      <p:cBhvr>
                                        <p:cTn id="32" dur="500"/>
                                        <p:tgtEl>
                                          <p:spTgt spid="5">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stretch>
            <a:fillRect/>
          </a:stretch>
        </p:blipFill>
        <p:spPr>
          <a:xfrm>
            <a:off x="363794" y="5111187"/>
            <a:ext cx="1786804" cy="1579535"/>
          </a:xfrm>
          <a:prstGeom prst="rect">
            <a:avLst/>
          </a:prstGeom>
        </p:spPr>
      </p:pic>
      <p:sp>
        <p:nvSpPr>
          <p:cNvPr id="3" name="コンテンツ プレースホルダー 2"/>
          <p:cNvSpPr>
            <a:spLocks noGrp="1"/>
          </p:cNvSpPr>
          <p:nvPr>
            <p:ph idx="1"/>
          </p:nvPr>
        </p:nvSpPr>
        <p:spPr>
          <a:xfrm>
            <a:off x="1015181" y="914401"/>
            <a:ext cx="10515600" cy="2290916"/>
          </a:xfrm>
          <a:prstGeom prst="roundRect">
            <a:avLst/>
          </a:prstGeom>
          <a:ln w="38100">
            <a:solidFill>
              <a:schemeClr val="accent5">
                <a:lumMod val="75000"/>
              </a:schemeClr>
            </a:solidFill>
          </a:ln>
        </p:spPr>
        <p:txBody>
          <a:bodyPr>
            <a:normAutofit/>
          </a:bodyPr>
          <a:lstStyle/>
          <a:p>
            <a:r>
              <a:rPr kumimoji="1" lang="ja-JP" altLang="en-US" dirty="0"/>
              <a:t>まとめると</a:t>
            </a:r>
            <a:endParaRPr kumimoji="1" lang="en-US" altLang="ja-JP" dirty="0"/>
          </a:p>
          <a:p>
            <a:pPr marL="0" indent="0">
              <a:buNone/>
            </a:pPr>
            <a:r>
              <a:rPr lang="ja-JP" altLang="en-US" dirty="0"/>
              <a:t>日本は</a:t>
            </a:r>
            <a:r>
              <a:rPr lang="ja-JP" altLang="en-US" dirty="0">
                <a:solidFill>
                  <a:srgbClr val="FF0000"/>
                </a:solidFill>
              </a:rPr>
              <a:t>テロが起きたときの対策が不十分</a:t>
            </a:r>
            <a:r>
              <a:rPr lang="ja-JP" altLang="en-US" dirty="0"/>
              <a:t>。</a:t>
            </a:r>
            <a:endParaRPr lang="en-US" altLang="ja-JP" dirty="0"/>
          </a:p>
          <a:p>
            <a:pPr marL="0" indent="0">
              <a:buNone/>
            </a:pPr>
            <a:r>
              <a:rPr lang="ja-JP" altLang="en-US" dirty="0">
                <a:latin typeface="+mn-ea"/>
              </a:rPr>
              <a:t>⇒</a:t>
            </a:r>
            <a:r>
              <a:rPr lang="ja-JP" altLang="en-US" dirty="0">
                <a:solidFill>
                  <a:srgbClr val="FF0000"/>
                </a:solidFill>
                <a:latin typeface="+mn-ea"/>
              </a:rPr>
              <a:t>被害を最小限に抑える対処法の強化</a:t>
            </a:r>
            <a:r>
              <a:rPr lang="ja-JP" altLang="en-US" dirty="0">
                <a:latin typeface="+mn-ea"/>
              </a:rPr>
              <a:t>が必要。</a:t>
            </a:r>
            <a:endParaRPr lang="en-US" altLang="ja-JP" dirty="0">
              <a:latin typeface="+mn-ea"/>
            </a:endParaRPr>
          </a:p>
          <a:p>
            <a:pPr marL="0" indent="0">
              <a:buNone/>
            </a:pPr>
            <a:r>
              <a:rPr lang="ja-JP" altLang="en-US" dirty="0">
                <a:latin typeface="+mn-ea"/>
              </a:rPr>
              <a:t>⇒対処法を強化するには、</a:t>
            </a:r>
            <a:r>
              <a:rPr lang="ja-JP" altLang="en-US" dirty="0">
                <a:solidFill>
                  <a:srgbClr val="FF0000"/>
                </a:solidFill>
              </a:rPr>
              <a:t>意識改革</a:t>
            </a:r>
            <a:r>
              <a:rPr lang="ja-JP" altLang="en-US" dirty="0"/>
              <a:t>を行い・</a:t>
            </a:r>
            <a:r>
              <a:rPr lang="ja-JP" altLang="en-US" dirty="0">
                <a:solidFill>
                  <a:srgbClr val="FF0000"/>
                </a:solidFill>
              </a:rPr>
              <a:t>海外の協力</a:t>
            </a:r>
            <a:r>
              <a:rPr lang="ja-JP" altLang="en-US" dirty="0"/>
              <a:t>を得るべき</a:t>
            </a:r>
            <a:endParaRPr lang="en-US" altLang="ja-JP" dirty="0"/>
          </a:p>
          <a:p>
            <a:pPr marL="0" indent="0">
              <a:buNone/>
            </a:pPr>
            <a:endParaRPr lang="en-US" altLang="ja-JP" dirty="0"/>
          </a:p>
          <a:p>
            <a:endParaRPr lang="en-US" altLang="ja-JP" dirty="0"/>
          </a:p>
          <a:p>
            <a:endParaRPr lang="en-US" altLang="ja-JP" dirty="0"/>
          </a:p>
          <a:p>
            <a:pPr marL="0" indent="0">
              <a:buNone/>
            </a:pPr>
            <a:endParaRPr lang="en-US" altLang="ja-JP" dirty="0"/>
          </a:p>
          <a:p>
            <a:pPr marL="0" indent="0">
              <a:buNone/>
            </a:pPr>
            <a:endParaRPr lang="en-US" altLang="ja-JP" dirty="0"/>
          </a:p>
          <a:p>
            <a:pPr marL="0" indent="0">
              <a:buNone/>
            </a:pPr>
            <a:endParaRPr lang="ja-JP" altLang="en-US" dirty="0"/>
          </a:p>
          <a:p>
            <a:pPr marL="0" indent="0">
              <a:buNone/>
            </a:pPr>
            <a:endParaRPr kumimoji="1" lang="ja-JP" altLang="en-US" dirty="0">
              <a:latin typeface="+mn-ea"/>
            </a:endParaRPr>
          </a:p>
        </p:txBody>
      </p:sp>
      <p:sp>
        <p:nvSpPr>
          <p:cNvPr id="4" name="正方形/長方形 3"/>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コンテンツ プレースホルダー 2"/>
          <p:cNvSpPr txBox="1">
            <a:spLocks/>
          </p:cNvSpPr>
          <p:nvPr/>
        </p:nvSpPr>
        <p:spPr>
          <a:xfrm>
            <a:off x="1015180" y="3851070"/>
            <a:ext cx="10655709" cy="149767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ja-JP" altLang="en-US" dirty="0"/>
              <a:t>すでに力をいれている防止策と合わせれば国際的に遅れをとらない最先端のテロ対策が可能になると思います！</a:t>
            </a:r>
            <a:endParaRPr lang="en-US" altLang="ja-JP" dirty="0"/>
          </a:p>
          <a:p>
            <a:r>
              <a:rPr lang="ja-JP" altLang="en-US" dirty="0"/>
              <a:t>最先端のテロ対策持って東京オリンピックを迎えられるといいですね。</a:t>
            </a:r>
            <a:endParaRPr lang="en-US" altLang="ja-JP" dirty="0"/>
          </a:p>
          <a:p>
            <a:endParaRPr lang="ja-JP" altLang="en-US" dirty="0"/>
          </a:p>
        </p:txBody>
      </p:sp>
      <p:sp>
        <p:nvSpPr>
          <p:cNvPr id="7" name="テキスト ボックス 6"/>
          <p:cNvSpPr txBox="1"/>
          <p:nvPr/>
        </p:nvSpPr>
        <p:spPr>
          <a:xfrm>
            <a:off x="6499123" y="5994501"/>
            <a:ext cx="5928852" cy="584775"/>
          </a:xfrm>
          <a:prstGeom prst="rect">
            <a:avLst/>
          </a:prstGeom>
          <a:noFill/>
        </p:spPr>
        <p:txBody>
          <a:bodyPr wrap="square" rtlCol="0">
            <a:spAutoFit/>
          </a:bodyPr>
          <a:lstStyle/>
          <a:p>
            <a:r>
              <a:rPr kumimoji="1" lang="ja-JP" altLang="en-US" sz="3200" dirty="0"/>
              <a:t>ご清聴ありがとうございました！</a:t>
            </a:r>
          </a:p>
        </p:txBody>
      </p:sp>
    </p:spTree>
    <p:extLst>
      <p:ext uri="{BB962C8B-B14F-4D97-AF65-F5344CB8AC3E}">
        <p14:creationId xmlns:p14="http://schemas.microsoft.com/office/powerpoint/2010/main" val="421833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fade">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fade">
                                      <p:cBhvr>
                                        <p:cTn id="27" dur="500"/>
                                        <p:tgtEl>
                                          <p:spTgt spid="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199" y="704312"/>
            <a:ext cx="10515600" cy="5449376"/>
          </a:xfrm>
        </p:spPr>
        <p:txBody>
          <a:bodyPr>
            <a:normAutofit lnSpcReduction="10000"/>
          </a:bodyPr>
          <a:lstStyle/>
          <a:p>
            <a:r>
              <a:rPr kumimoji="1" lang="ja-JP" altLang="en-US" dirty="0"/>
              <a:t>東京オリンピックに向けて、テロ対策の強化が必要。　</a:t>
            </a:r>
            <a:endParaRPr kumimoji="1" lang="en-US" altLang="ja-JP" dirty="0"/>
          </a:p>
          <a:p>
            <a:pPr marL="0" indent="0">
              <a:buNone/>
            </a:pPr>
            <a:r>
              <a:rPr lang="ja-JP" altLang="en-US" dirty="0"/>
              <a:t>　現在日本では、テロを未然に防ぐことに重点を置いている。</a:t>
            </a: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endParaRPr lang="en-US" altLang="ja-JP" dirty="0"/>
          </a:p>
          <a:p>
            <a:pPr marL="0" indent="0">
              <a:buNone/>
            </a:pPr>
            <a:r>
              <a:rPr lang="ja-JP" altLang="en-US" sz="3200" dirty="0"/>
              <a:t>テロが起きた場合を想定し、</a:t>
            </a:r>
            <a:r>
              <a:rPr lang="ja-JP" altLang="en-US" sz="3600" dirty="0">
                <a:solidFill>
                  <a:srgbClr val="FF0000"/>
                </a:solidFill>
              </a:rPr>
              <a:t>被害を最小限に抑える対処の強化</a:t>
            </a:r>
            <a:r>
              <a:rPr lang="ja-JP" altLang="en-US" sz="3200" dirty="0"/>
              <a:t>にも力をいれるべき</a:t>
            </a:r>
            <a:endParaRPr lang="en-US" altLang="ja-JP" sz="3200" dirty="0"/>
          </a:p>
          <a:p>
            <a:pPr marL="0" indent="0">
              <a:buNone/>
            </a:pPr>
            <a:r>
              <a:rPr lang="ja-JP" altLang="en-US" sz="3200" dirty="0"/>
              <a:t>⇒これを実現するには、</a:t>
            </a:r>
            <a:r>
              <a:rPr lang="ja-JP" altLang="en-US" sz="3600" dirty="0">
                <a:solidFill>
                  <a:srgbClr val="FF0000"/>
                </a:solidFill>
              </a:rPr>
              <a:t>意識改革・海外の協力</a:t>
            </a:r>
            <a:r>
              <a:rPr lang="ja-JP" altLang="en-US" sz="3200" dirty="0"/>
              <a:t>が必要だと考える。</a:t>
            </a:r>
            <a:endParaRPr lang="en-US" altLang="ja-JP" sz="3200" dirty="0"/>
          </a:p>
        </p:txBody>
      </p:sp>
      <p:sp>
        <p:nvSpPr>
          <p:cNvPr id="4" name="下矢印 3"/>
          <p:cNvSpPr/>
          <p:nvPr/>
        </p:nvSpPr>
        <p:spPr>
          <a:xfrm>
            <a:off x="4313902" y="1745227"/>
            <a:ext cx="3564194" cy="2094271"/>
          </a:xfrm>
          <a:prstGeom prst="downArrow">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p:cNvSpPr/>
          <p:nvPr/>
        </p:nvSpPr>
        <p:spPr>
          <a:xfrm>
            <a:off x="4591048" y="2104105"/>
            <a:ext cx="3009901" cy="511277"/>
          </a:xfrm>
          <a:prstGeom prst="rect">
            <a:avLst/>
          </a:prstGeom>
          <a:solidFill>
            <a:schemeClr val="accent1">
              <a:lumMod val="20000"/>
              <a:lumOff val="80000"/>
            </a:schemeClr>
          </a:solid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latin typeface="HGS創英角ﾎﾟｯﾌﾟ体" panose="040B0A00000000000000" pitchFamily="50" charset="-128"/>
                <a:ea typeface="HGS創英角ﾎﾟｯﾌﾟ体" panose="040B0A00000000000000" pitchFamily="50" charset="-128"/>
              </a:rPr>
              <a:t>もちろん大事だが</a:t>
            </a:r>
          </a:p>
        </p:txBody>
      </p:sp>
      <p:sp>
        <p:nvSpPr>
          <p:cNvPr id="7" name="正方形/長方形 6"/>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1487265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Effect transition="in" filter="fade">
                                      <p:cBhvr>
                                        <p:cTn id="23" dur="500"/>
                                        <p:tgtEl>
                                          <p:spTgt spid="3">
                                            <p:txEl>
                                              <p:pRg st="7" end="7"/>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217641"/>
            <a:ext cx="10515600" cy="1070385"/>
          </a:xfrm>
        </p:spPr>
        <p:txBody>
          <a:bodyPr/>
          <a:lstStyle/>
          <a:p>
            <a:r>
              <a:rPr kumimoji="1" lang="ja-JP" altLang="en-US" dirty="0"/>
              <a:t>背景</a:t>
            </a:r>
          </a:p>
        </p:txBody>
      </p:sp>
      <p:sp>
        <p:nvSpPr>
          <p:cNvPr id="3" name="コンテンツ プレースホルダー 2"/>
          <p:cNvSpPr>
            <a:spLocks noGrp="1"/>
          </p:cNvSpPr>
          <p:nvPr>
            <p:ph idx="1"/>
          </p:nvPr>
        </p:nvSpPr>
        <p:spPr>
          <a:xfrm>
            <a:off x="838200" y="1533832"/>
            <a:ext cx="10515600" cy="4643131"/>
          </a:xfrm>
        </p:spPr>
        <p:txBody>
          <a:bodyPr/>
          <a:lstStyle/>
          <a:p>
            <a:r>
              <a:rPr kumimoji="1" lang="ja-JP" altLang="en-US" dirty="0"/>
              <a:t>東京オリンピックには海外からの観光客が多く訪れる</a:t>
            </a:r>
            <a:r>
              <a:rPr lang="ja-JP" altLang="en-US" dirty="0"/>
              <a:t>。</a:t>
            </a:r>
            <a:endParaRPr lang="en-US" altLang="ja-JP" dirty="0"/>
          </a:p>
          <a:p>
            <a:r>
              <a:rPr kumimoji="1" lang="ja-JP" altLang="en-US" dirty="0"/>
              <a:t>現在海外ではイスラム過激派をはじめとする多くのテロが起こっており、外国人が多く来日することでテロのリスクが増えると言わざる</a:t>
            </a:r>
            <a:r>
              <a:rPr lang="ja-JP" altLang="en-US" dirty="0"/>
              <a:t>をえない。</a:t>
            </a:r>
            <a:endParaRPr lang="en-US" altLang="ja-JP" dirty="0"/>
          </a:p>
          <a:p>
            <a:endParaRPr kumimoji="1" lang="en-US" altLang="ja-JP" dirty="0"/>
          </a:p>
          <a:p>
            <a:pPr marL="0" indent="0">
              <a:buNone/>
            </a:pPr>
            <a:endParaRPr lang="en-US" altLang="ja-JP" dirty="0"/>
          </a:p>
          <a:p>
            <a:pPr marL="0" indent="0">
              <a:buNone/>
            </a:pPr>
            <a:r>
              <a:rPr lang="ja-JP" altLang="en-US" sz="4000" dirty="0"/>
              <a:t>⇒</a:t>
            </a:r>
            <a:r>
              <a:rPr lang="ja-JP" altLang="en-US" sz="4000" dirty="0">
                <a:solidFill>
                  <a:srgbClr val="FF0000"/>
                </a:solidFill>
              </a:rPr>
              <a:t>テロ対策の強化</a:t>
            </a:r>
            <a:r>
              <a:rPr lang="ja-JP" altLang="en-US" sz="4000" dirty="0"/>
              <a:t>が必要</a:t>
            </a:r>
            <a:endParaRPr kumimoji="1" lang="en-US" altLang="ja-JP" sz="4000" dirty="0"/>
          </a:p>
        </p:txBody>
      </p:sp>
      <p:pic>
        <p:nvPicPr>
          <p:cNvPr id="6" name="図 5"/>
          <p:cNvPicPr>
            <a:picLocks noChangeAspect="1"/>
          </p:cNvPicPr>
          <p:nvPr/>
        </p:nvPicPr>
        <p:blipFill>
          <a:blip r:embed="rId2"/>
          <a:stretch>
            <a:fillRect/>
          </a:stretch>
        </p:blipFill>
        <p:spPr>
          <a:xfrm>
            <a:off x="8283370" y="3282994"/>
            <a:ext cx="3070430" cy="2893969"/>
          </a:xfrm>
          <a:prstGeom prst="rect">
            <a:avLst/>
          </a:prstGeom>
        </p:spPr>
      </p:pic>
      <p:sp>
        <p:nvSpPr>
          <p:cNvPr id="7" name="正方形/長方形 6"/>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313434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16857" y="660282"/>
            <a:ext cx="10515600" cy="5646021"/>
          </a:xfrm>
        </p:spPr>
        <p:txBody>
          <a:bodyPr/>
          <a:lstStyle/>
          <a:p>
            <a:pPr marL="0" indent="0" algn="ctr">
              <a:buNone/>
            </a:pPr>
            <a:r>
              <a:rPr lang="ja-JP" altLang="en-US" sz="3200" dirty="0"/>
              <a:t>テロ対策</a:t>
            </a:r>
            <a:endParaRPr lang="en-US" altLang="ja-JP" sz="3200" dirty="0"/>
          </a:p>
          <a:p>
            <a:endParaRPr kumimoji="1" lang="en-US" altLang="ja-JP" dirty="0"/>
          </a:p>
          <a:p>
            <a:endParaRPr lang="en-US" altLang="ja-JP" dirty="0"/>
          </a:p>
          <a:p>
            <a:endParaRPr lang="en-US" altLang="ja-JP" dirty="0"/>
          </a:p>
          <a:p>
            <a:pPr marL="0" indent="0">
              <a:buNone/>
            </a:pPr>
            <a:endParaRPr kumimoji="1" lang="ja-JP" altLang="en-US" dirty="0"/>
          </a:p>
        </p:txBody>
      </p:sp>
      <p:sp>
        <p:nvSpPr>
          <p:cNvPr id="5" name="正方形/長方形 4"/>
          <p:cNvSpPr/>
          <p:nvPr/>
        </p:nvSpPr>
        <p:spPr>
          <a:xfrm>
            <a:off x="1459006" y="2755627"/>
            <a:ext cx="3572015" cy="760641"/>
          </a:xfrm>
          <a:prstGeom prst="rect">
            <a:avLst/>
          </a:prstGeom>
          <a:solidFill>
            <a:schemeClr val="accent1">
              <a:lumMod val="20000"/>
              <a:lumOff val="80000"/>
            </a:schemeClr>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300000"/>
              </a:lnSpc>
            </a:pPr>
            <a:r>
              <a:rPr lang="ja-JP" altLang="en-US" sz="2400" dirty="0">
                <a:solidFill>
                  <a:schemeClr val="tx1"/>
                </a:solidFill>
                <a:latin typeface="HGS創英角ﾎﾟｯﾌﾟ体" panose="040B0A00000000000000" pitchFamily="50" charset="-128"/>
                <a:ea typeface="HGS創英角ﾎﾟｯﾌﾟ体" panose="040B0A00000000000000" pitchFamily="50" charset="-128"/>
              </a:rPr>
              <a:t>未然に防ぐ防止策</a:t>
            </a:r>
            <a:endParaRPr lang="en-US" altLang="ja-JP" sz="2400" dirty="0">
              <a:solidFill>
                <a:schemeClr val="tx1"/>
              </a:solidFill>
              <a:latin typeface="HGS創英角ﾎﾟｯﾌﾟ体" panose="040B0A00000000000000" pitchFamily="50" charset="-128"/>
              <a:ea typeface="HGS創英角ﾎﾟｯﾌﾟ体" panose="040B0A00000000000000" pitchFamily="50" charset="-128"/>
            </a:endParaRPr>
          </a:p>
          <a:p>
            <a:pPr algn="ctr"/>
            <a:endParaRPr kumimoji="1" lang="ja-JP" altLang="en-US" dirty="0"/>
          </a:p>
        </p:txBody>
      </p:sp>
      <p:sp>
        <p:nvSpPr>
          <p:cNvPr id="6" name="正方形/長方形 5"/>
          <p:cNvSpPr/>
          <p:nvPr/>
        </p:nvSpPr>
        <p:spPr>
          <a:xfrm>
            <a:off x="6577782" y="2755628"/>
            <a:ext cx="4206922" cy="760641"/>
          </a:xfrm>
          <a:prstGeom prst="rect">
            <a:avLst/>
          </a:prstGeom>
          <a:solidFill>
            <a:schemeClr val="accent1">
              <a:lumMod val="20000"/>
              <a:lumOff val="80000"/>
            </a:schemeClr>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HGS創英角ﾎﾟｯﾌﾟ体" panose="040B0A00000000000000" pitchFamily="50" charset="-128"/>
                <a:ea typeface="HGS創英角ﾎﾟｯﾌﾟ体" panose="040B0A00000000000000" pitchFamily="50" charset="-128"/>
              </a:rPr>
              <a:t>被害を最小限に抑える対処法</a:t>
            </a:r>
            <a:endParaRPr kumimoji="1" lang="ja-JP" altLang="en-US" sz="2400" dirty="0">
              <a:solidFill>
                <a:schemeClr val="tx1"/>
              </a:solidFill>
              <a:latin typeface="HGS創英角ﾎﾟｯﾌﾟ体" panose="040B0A00000000000000" pitchFamily="50" charset="-128"/>
              <a:ea typeface="HGS創英角ﾎﾟｯﾌﾟ体" panose="040B0A00000000000000" pitchFamily="50" charset="-128"/>
            </a:endParaRPr>
          </a:p>
        </p:txBody>
      </p:sp>
      <p:sp>
        <p:nvSpPr>
          <p:cNvPr id="12" name="テキスト ボックス 11"/>
          <p:cNvSpPr txBox="1"/>
          <p:nvPr/>
        </p:nvSpPr>
        <p:spPr>
          <a:xfrm>
            <a:off x="1459006" y="3552688"/>
            <a:ext cx="3572015" cy="1200329"/>
          </a:xfrm>
          <a:prstGeom prst="rect">
            <a:avLst/>
          </a:prstGeom>
          <a:noFill/>
        </p:spPr>
        <p:txBody>
          <a:bodyPr wrap="square" rtlCol="0">
            <a:spAutoFit/>
          </a:bodyPr>
          <a:lstStyle/>
          <a:p>
            <a:r>
              <a:rPr kumimoji="1" lang="ja-JP" altLang="en-US" dirty="0"/>
              <a:t>・警備の強化</a:t>
            </a:r>
            <a:endParaRPr kumimoji="1" lang="en-US" altLang="ja-JP" dirty="0"/>
          </a:p>
          <a:p>
            <a:r>
              <a:rPr lang="ja-JP" altLang="en-US" dirty="0"/>
              <a:t>・入国管理の徹底</a:t>
            </a:r>
            <a:endParaRPr lang="en-US" altLang="ja-JP" dirty="0"/>
          </a:p>
          <a:p>
            <a:r>
              <a:rPr kumimoji="1" lang="ja-JP" altLang="en-US" dirty="0"/>
              <a:t>・情報収集</a:t>
            </a:r>
            <a:r>
              <a:rPr lang="ja-JP" altLang="en-US" dirty="0"/>
              <a:t>　　　　　　　　　　　など</a:t>
            </a:r>
            <a:endParaRPr lang="en-US" altLang="ja-JP" dirty="0"/>
          </a:p>
          <a:p>
            <a:endParaRPr kumimoji="1" lang="en-US" altLang="ja-JP" dirty="0"/>
          </a:p>
        </p:txBody>
      </p:sp>
      <p:sp>
        <p:nvSpPr>
          <p:cNvPr id="13" name="テキスト ボックス 12"/>
          <p:cNvSpPr txBox="1"/>
          <p:nvPr/>
        </p:nvSpPr>
        <p:spPr>
          <a:xfrm>
            <a:off x="6577782" y="3559868"/>
            <a:ext cx="4206922" cy="1200329"/>
          </a:xfrm>
          <a:prstGeom prst="rect">
            <a:avLst/>
          </a:prstGeom>
          <a:noFill/>
        </p:spPr>
        <p:txBody>
          <a:bodyPr wrap="square" rtlCol="0">
            <a:spAutoFit/>
          </a:bodyPr>
          <a:lstStyle/>
          <a:p>
            <a:r>
              <a:rPr kumimoji="1" lang="ja-JP" altLang="en-US" dirty="0"/>
              <a:t>・避難指示</a:t>
            </a:r>
            <a:endParaRPr lang="en-US" altLang="ja-JP" dirty="0"/>
          </a:p>
          <a:p>
            <a:r>
              <a:rPr kumimoji="1" lang="ja-JP" altLang="en-US" dirty="0"/>
              <a:t>・爆弾処理</a:t>
            </a:r>
            <a:endParaRPr kumimoji="1" lang="en-US" altLang="ja-JP" dirty="0"/>
          </a:p>
          <a:p>
            <a:r>
              <a:rPr lang="ja-JP" altLang="en-US" dirty="0"/>
              <a:t>・犯人確保　　　　　　　　　　　　　　　など</a:t>
            </a:r>
            <a:endParaRPr kumimoji="1" lang="en-US" altLang="ja-JP" dirty="0"/>
          </a:p>
          <a:p>
            <a:endParaRPr kumimoji="1" lang="ja-JP" altLang="en-US" dirty="0"/>
          </a:p>
        </p:txBody>
      </p:sp>
      <p:sp>
        <p:nvSpPr>
          <p:cNvPr id="16" name="テキスト ボックス 15"/>
          <p:cNvSpPr txBox="1"/>
          <p:nvPr/>
        </p:nvSpPr>
        <p:spPr>
          <a:xfrm>
            <a:off x="1459006" y="4663177"/>
            <a:ext cx="2681478" cy="461665"/>
          </a:xfrm>
          <a:prstGeom prst="rect">
            <a:avLst/>
          </a:prstGeom>
          <a:noFill/>
        </p:spPr>
        <p:txBody>
          <a:bodyPr wrap="square" rtlCol="0">
            <a:spAutoFit/>
          </a:bodyPr>
          <a:lstStyle/>
          <a:p>
            <a:r>
              <a:rPr kumimoji="1" lang="ja-JP" altLang="en-US" sz="2400" dirty="0"/>
              <a:t>⇒力を入れている</a:t>
            </a:r>
          </a:p>
        </p:txBody>
      </p:sp>
      <p:sp>
        <p:nvSpPr>
          <p:cNvPr id="21" name="下矢印 20"/>
          <p:cNvSpPr/>
          <p:nvPr/>
        </p:nvSpPr>
        <p:spPr>
          <a:xfrm rot="19048443">
            <a:off x="7460994" y="1457638"/>
            <a:ext cx="922222" cy="1372538"/>
          </a:xfrm>
          <a:prstGeom prst="downArrow">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円/楕円 21"/>
          <p:cNvSpPr/>
          <p:nvPr/>
        </p:nvSpPr>
        <p:spPr>
          <a:xfrm>
            <a:off x="3342966" y="295637"/>
            <a:ext cx="5663381" cy="1199535"/>
          </a:xfrm>
          <a:prstGeom prst="ellipse">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下矢印 22"/>
          <p:cNvSpPr/>
          <p:nvPr/>
        </p:nvSpPr>
        <p:spPr>
          <a:xfrm rot="2793139">
            <a:off x="3783061" y="1420216"/>
            <a:ext cx="922222" cy="1372538"/>
          </a:xfrm>
          <a:prstGeom prst="downArrow">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4" name="正方形/長方形 23"/>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5" name="爆発 2 24"/>
          <p:cNvSpPr/>
          <p:nvPr/>
        </p:nvSpPr>
        <p:spPr>
          <a:xfrm>
            <a:off x="4226354" y="442452"/>
            <a:ext cx="9027530" cy="7089058"/>
          </a:xfrm>
          <a:prstGeom prst="irregularSeal2">
            <a:avLst/>
          </a:pr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テキスト ボックス 17"/>
          <p:cNvSpPr txBox="1"/>
          <p:nvPr/>
        </p:nvSpPr>
        <p:spPr>
          <a:xfrm>
            <a:off x="5884914" y="4540067"/>
            <a:ext cx="5365954" cy="584775"/>
          </a:xfrm>
          <a:prstGeom prst="rect">
            <a:avLst/>
          </a:prstGeom>
          <a:solidFill>
            <a:schemeClr val="bg1"/>
          </a:solidFill>
          <a:ln w="38100">
            <a:solidFill>
              <a:schemeClr val="accent2"/>
            </a:solidFill>
          </a:ln>
        </p:spPr>
        <p:txBody>
          <a:bodyPr wrap="square" rtlCol="0">
            <a:spAutoFit/>
          </a:bodyPr>
          <a:lstStyle/>
          <a:p>
            <a:r>
              <a:rPr kumimoji="1" lang="ja-JP" altLang="en-US" sz="3200" dirty="0"/>
              <a:t>⇒</a:t>
            </a:r>
            <a:r>
              <a:rPr lang="ja-JP" altLang="en-US" sz="3200" dirty="0"/>
              <a:t>国際的に見て</a:t>
            </a:r>
            <a:r>
              <a:rPr lang="ja-JP" altLang="en-US" sz="3200" dirty="0">
                <a:solidFill>
                  <a:srgbClr val="FF0000"/>
                </a:solidFill>
              </a:rPr>
              <a:t>遅れている</a:t>
            </a:r>
            <a:r>
              <a:rPr kumimoji="1" lang="ja-JP" altLang="en-US" sz="3200" dirty="0"/>
              <a:t>！</a:t>
            </a:r>
          </a:p>
        </p:txBody>
      </p:sp>
    </p:spTree>
    <p:extLst>
      <p:ext uri="{BB962C8B-B14F-4D97-AF65-F5344CB8AC3E}">
        <p14:creationId xmlns:p14="http://schemas.microsoft.com/office/powerpoint/2010/main" val="1912819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fade">
                                      <p:cBhvr>
                                        <p:cTn id="15" dur="500"/>
                                        <p:tgtEl>
                                          <p:spTgt spid="23"/>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500"/>
                                        <p:tgtEl>
                                          <p:spTgt spid="5"/>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fade">
                                      <p:cBhvr>
                                        <p:cTn id="26" dur="500"/>
                                        <p:tgtEl>
                                          <p:spTgt spid="1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animEffect transition="in" filter="fade">
                                      <p:cBhvr>
                                        <p:cTn id="31" dur="500"/>
                                        <p:tgtEl>
                                          <p:spTgt spid="21"/>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fade">
                                      <p:cBhvr>
                                        <p:cTn id="34" dur="500"/>
                                        <p:tgtEl>
                                          <p:spTgt spid="6"/>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5"/>
                                        </p:tgtEl>
                                        <p:attrNameLst>
                                          <p:attrName>style.visibility</p:attrName>
                                        </p:attrNameLst>
                                      </p:cBhvr>
                                      <p:to>
                                        <p:strVal val="visible"/>
                                      </p:to>
                                    </p:set>
                                    <p:animEffect transition="in" filter="fade">
                                      <p:cBhvr>
                                        <p:cTn id="42" dur="500"/>
                                        <p:tgtEl>
                                          <p:spTgt spid="25"/>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12" grpId="0"/>
      <p:bldP spid="13" grpId="0"/>
      <p:bldP spid="16" grpId="0"/>
      <p:bldP spid="21" grpId="0" animBg="1"/>
      <p:bldP spid="22" grpId="0" animBg="1"/>
      <p:bldP spid="23" grpId="0" animBg="1"/>
      <p:bldP spid="25" grpId="0" animBg="1"/>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38648" y="158648"/>
            <a:ext cx="10515600" cy="1139210"/>
          </a:xfrm>
        </p:spPr>
        <p:txBody>
          <a:bodyPr>
            <a:normAutofit/>
          </a:bodyPr>
          <a:lstStyle/>
          <a:p>
            <a:r>
              <a:rPr kumimoji="1" lang="ja-JP" altLang="en-US" sz="3600" dirty="0"/>
              <a:t>具体例１～</a:t>
            </a:r>
            <a:r>
              <a:rPr kumimoji="1" lang="ja-JP" altLang="en-US" sz="3600" dirty="0">
                <a:solidFill>
                  <a:srgbClr val="FF0000"/>
                </a:solidFill>
              </a:rPr>
              <a:t>ゴミ箱</a:t>
            </a:r>
            <a:r>
              <a:rPr kumimoji="1" lang="ja-JP" altLang="en-US" sz="3600" dirty="0"/>
              <a:t>の形状～</a:t>
            </a:r>
          </a:p>
        </p:txBody>
      </p:sp>
      <p:sp>
        <p:nvSpPr>
          <p:cNvPr id="8" name="コンテンツ プレースホルダー 7"/>
          <p:cNvSpPr>
            <a:spLocks noGrp="1"/>
          </p:cNvSpPr>
          <p:nvPr>
            <p:ph idx="1"/>
          </p:nvPr>
        </p:nvSpPr>
        <p:spPr>
          <a:xfrm>
            <a:off x="6263148" y="1984362"/>
            <a:ext cx="5139813" cy="3936078"/>
          </a:xfrm>
        </p:spPr>
        <p:txBody>
          <a:bodyPr/>
          <a:lstStyle/>
          <a:p>
            <a:r>
              <a:rPr lang="ja-JP" altLang="en-US" dirty="0">
                <a:effectLst/>
              </a:rPr>
              <a:t>爆発物などの危険物が投入された際、発見しやすいようにするため袋が透明。</a:t>
            </a:r>
            <a:endParaRPr kumimoji="1" lang="en-US" altLang="ja-JP" dirty="0"/>
          </a:p>
          <a:p>
            <a:pPr marL="0" indent="0">
              <a:buNone/>
            </a:pPr>
            <a:endParaRPr lang="en-US" altLang="ja-JP" sz="1100" dirty="0"/>
          </a:p>
          <a:p>
            <a:pPr marL="0" indent="0">
              <a:buNone/>
            </a:pPr>
            <a:r>
              <a:rPr kumimoji="1" lang="ja-JP" altLang="en-US" dirty="0"/>
              <a:t>⇒爆発するとゴミ箱が大破し、ガラス片などが飛び散って</a:t>
            </a:r>
            <a:r>
              <a:rPr kumimoji="1" lang="ja-JP" altLang="en-US" sz="3200" dirty="0">
                <a:solidFill>
                  <a:srgbClr val="FF0000"/>
                </a:solidFill>
              </a:rPr>
              <a:t>被害大</a:t>
            </a:r>
            <a:r>
              <a:rPr kumimoji="1" lang="ja-JP" altLang="en-US" dirty="0"/>
              <a:t>。</a:t>
            </a:r>
          </a:p>
        </p:txBody>
      </p:sp>
      <p:pic>
        <p:nvPicPr>
          <p:cNvPr id="6" name="図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3897" y="2248079"/>
            <a:ext cx="4821706" cy="3090837"/>
          </a:xfrm>
          <a:prstGeom prst="rect">
            <a:avLst/>
          </a:prstGeom>
        </p:spPr>
      </p:pic>
      <p:sp>
        <p:nvSpPr>
          <p:cNvPr id="7" name="テキスト ボックス 6"/>
          <p:cNvSpPr txBox="1"/>
          <p:nvPr/>
        </p:nvSpPr>
        <p:spPr>
          <a:xfrm>
            <a:off x="943897" y="1399587"/>
            <a:ext cx="1307690" cy="584775"/>
          </a:xfrm>
          <a:prstGeom prst="rect">
            <a:avLst/>
          </a:prstGeom>
          <a:noFill/>
        </p:spPr>
        <p:txBody>
          <a:bodyPr wrap="square" rtlCol="0">
            <a:spAutoFit/>
          </a:bodyPr>
          <a:lstStyle/>
          <a:p>
            <a:r>
              <a:rPr kumimoji="1" lang="ja-JP" altLang="en-US" sz="3200" dirty="0">
                <a:latin typeface="HGS創英角ﾎﾟｯﾌﾟ体" panose="040B0A00000000000000" pitchFamily="50" charset="-128"/>
                <a:ea typeface="HGS創英角ﾎﾟｯﾌﾟ体" panose="040B0A00000000000000" pitchFamily="50" charset="-128"/>
              </a:rPr>
              <a:t>日本</a:t>
            </a:r>
          </a:p>
        </p:txBody>
      </p:sp>
      <p:sp>
        <p:nvSpPr>
          <p:cNvPr id="9" name="正方形/長方形 8"/>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p:nvSpPr>
        <p:spPr>
          <a:xfrm>
            <a:off x="6729593" y="4848743"/>
            <a:ext cx="4206922" cy="760641"/>
          </a:xfrm>
          <a:prstGeom prst="rect">
            <a:avLst/>
          </a:prstGeom>
          <a:solidFill>
            <a:schemeClr val="accent1">
              <a:lumMod val="20000"/>
              <a:lumOff val="80000"/>
            </a:schemeClr>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HGS創英角ﾎﾟｯﾌﾟ体" panose="040B0A00000000000000" pitchFamily="50" charset="-128"/>
                <a:ea typeface="HGS創英角ﾎﾟｯﾌﾟ体" panose="040B0A00000000000000" pitchFamily="50" charset="-128"/>
              </a:rPr>
              <a:t>被害を最小限に抑える対処法</a:t>
            </a:r>
            <a:endParaRPr kumimoji="1" lang="ja-JP" altLang="en-US" sz="2400" dirty="0">
              <a:solidFill>
                <a:schemeClr val="tx1"/>
              </a:solidFill>
              <a:latin typeface="HGS創英角ﾎﾟｯﾌﾟ体" panose="040B0A00000000000000" pitchFamily="50" charset="-128"/>
              <a:ea typeface="HGS創英角ﾎﾟｯﾌﾟ体" panose="040B0A00000000000000" pitchFamily="50" charset="-128"/>
            </a:endParaRPr>
          </a:p>
        </p:txBody>
      </p:sp>
      <p:sp>
        <p:nvSpPr>
          <p:cNvPr id="5" name="乗算記号 4"/>
          <p:cNvSpPr/>
          <p:nvPr/>
        </p:nvSpPr>
        <p:spPr>
          <a:xfrm>
            <a:off x="7556239" y="4339830"/>
            <a:ext cx="2553629" cy="1778466"/>
          </a:xfrm>
          <a:prstGeom prst="mathMultiply">
            <a:avLst/>
          </a:prstGeom>
          <a:solidFill>
            <a:srgbClr val="FF0000"/>
          </a:solid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36043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fade">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xfrm>
            <a:off x="738648" y="158648"/>
            <a:ext cx="10515600" cy="1139210"/>
          </a:xfrm>
        </p:spPr>
        <p:txBody>
          <a:bodyPr>
            <a:normAutofit/>
          </a:bodyPr>
          <a:lstStyle/>
          <a:p>
            <a:r>
              <a:rPr kumimoji="1" lang="ja-JP" altLang="en-US" sz="3600" dirty="0"/>
              <a:t>具体例１～</a:t>
            </a:r>
            <a:r>
              <a:rPr kumimoji="1" lang="ja-JP" altLang="en-US" sz="3600" dirty="0">
                <a:solidFill>
                  <a:srgbClr val="FF0000"/>
                </a:solidFill>
              </a:rPr>
              <a:t>ゴミ箱</a:t>
            </a:r>
            <a:r>
              <a:rPr kumimoji="1" lang="ja-JP" altLang="en-US" sz="3600" dirty="0"/>
              <a:t>の形状～</a:t>
            </a:r>
          </a:p>
        </p:txBody>
      </p:sp>
      <p:sp>
        <p:nvSpPr>
          <p:cNvPr id="3" name="コンテンツ プレースホルダー 2"/>
          <p:cNvSpPr>
            <a:spLocks noGrp="1"/>
          </p:cNvSpPr>
          <p:nvPr>
            <p:ph idx="1"/>
          </p:nvPr>
        </p:nvSpPr>
        <p:spPr>
          <a:xfrm>
            <a:off x="6379906" y="2399070"/>
            <a:ext cx="4874342" cy="3375640"/>
          </a:xfrm>
        </p:spPr>
        <p:txBody>
          <a:bodyPr/>
          <a:lstStyle/>
          <a:p>
            <a:r>
              <a:rPr kumimoji="1" lang="ja-JP" altLang="en-US" dirty="0"/>
              <a:t>上部からゴミを入れる円筒型で、頑丈なスチール製。</a:t>
            </a:r>
            <a:endParaRPr kumimoji="1" lang="en-US" altLang="ja-JP" dirty="0"/>
          </a:p>
          <a:p>
            <a:pPr marL="0" indent="0">
              <a:buNone/>
            </a:pPr>
            <a:r>
              <a:rPr lang="ja-JP" altLang="en-US" dirty="0"/>
              <a:t>⇒爆発が起こっても爆風は上部にしか向かず、大破しない。</a:t>
            </a:r>
            <a:endParaRPr lang="en-US" altLang="ja-JP" sz="3600" dirty="0"/>
          </a:p>
          <a:p>
            <a:pPr marL="0" indent="0">
              <a:buNone/>
            </a:pPr>
            <a:r>
              <a:rPr lang="ja-JP" altLang="en-US" sz="3600" dirty="0"/>
              <a:t>⇒</a:t>
            </a:r>
            <a:r>
              <a:rPr lang="ja-JP" altLang="en-US" sz="3600" dirty="0">
                <a:solidFill>
                  <a:srgbClr val="FF0000"/>
                </a:solidFill>
              </a:rPr>
              <a:t>被害の拡大を防げる。</a:t>
            </a:r>
            <a:endParaRPr lang="en-US" altLang="ja-JP" sz="3600" dirty="0">
              <a:solidFill>
                <a:srgbClr val="FF0000"/>
              </a:solidFill>
            </a:endParaRPr>
          </a:p>
          <a:p>
            <a:pPr marL="0" indent="0">
              <a:buNone/>
            </a:pPr>
            <a:endParaRPr lang="en-US" altLang="ja-JP" dirty="0"/>
          </a:p>
        </p:txBody>
      </p:sp>
      <p:pic>
        <p:nvPicPr>
          <p:cNvPr id="7" name="図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277" y="2399070"/>
            <a:ext cx="4680975" cy="3510731"/>
          </a:xfrm>
          <a:prstGeom prst="rect">
            <a:avLst/>
          </a:prstGeom>
        </p:spPr>
      </p:pic>
      <p:sp>
        <p:nvSpPr>
          <p:cNvPr id="8" name="テキスト ボックス 7"/>
          <p:cNvSpPr txBox="1"/>
          <p:nvPr/>
        </p:nvSpPr>
        <p:spPr>
          <a:xfrm>
            <a:off x="1019277" y="1240850"/>
            <a:ext cx="2018891" cy="584775"/>
          </a:xfrm>
          <a:prstGeom prst="rect">
            <a:avLst/>
          </a:prstGeom>
          <a:solidFill>
            <a:schemeClr val="bg1"/>
          </a:solidFill>
          <a:ln w="38100">
            <a:solidFill>
              <a:schemeClr val="bg1"/>
            </a:solidFill>
          </a:ln>
        </p:spPr>
        <p:txBody>
          <a:bodyPr wrap="square" rtlCol="0">
            <a:spAutoFit/>
          </a:bodyPr>
          <a:lstStyle/>
          <a:p>
            <a:r>
              <a:rPr lang="ja-JP" altLang="en-US" sz="3200" dirty="0">
                <a:latin typeface="HGS創英角ﾎﾟｯﾌﾟ体" panose="040B0A00000000000000" pitchFamily="50" charset="-128"/>
                <a:ea typeface="HGS創英角ﾎﾟｯﾌﾟ体" panose="040B0A00000000000000" pitchFamily="50" charset="-128"/>
              </a:rPr>
              <a:t>アメリカ</a:t>
            </a:r>
            <a:endParaRPr kumimoji="1" lang="ja-JP" altLang="en-US" sz="3200" dirty="0">
              <a:latin typeface="HGS創英角ﾎﾟｯﾌﾟ体" panose="040B0A00000000000000" pitchFamily="50" charset="-128"/>
              <a:ea typeface="HGS創英角ﾎﾟｯﾌﾟ体" panose="040B0A00000000000000" pitchFamily="50" charset="-128"/>
            </a:endParaRPr>
          </a:p>
        </p:txBody>
      </p:sp>
      <p:sp>
        <p:nvSpPr>
          <p:cNvPr id="9" name="正方形/長方形 8"/>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正方形/長方形 9"/>
          <p:cNvSpPr/>
          <p:nvPr/>
        </p:nvSpPr>
        <p:spPr>
          <a:xfrm>
            <a:off x="6713616" y="5180992"/>
            <a:ext cx="4206922" cy="760641"/>
          </a:xfrm>
          <a:prstGeom prst="rect">
            <a:avLst/>
          </a:prstGeom>
          <a:solidFill>
            <a:schemeClr val="accent1">
              <a:lumMod val="20000"/>
              <a:lumOff val="80000"/>
            </a:schemeClr>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HGS創英角ﾎﾟｯﾌﾟ体" panose="040B0A00000000000000" pitchFamily="50" charset="-128"/>
                <a:ea typeface="HGS創英角ﾎﾟｯﾌﾟ体" panose="040B0A00000000000000" pitchFamily="50" charset="-128"/>
              </a:rPr>
              <a:t>被害を最小限に抑える対処法</a:t>
            </a:r>
            <a:endParaRPr kumimoji="1" lang="ja-JP" altLang="en-US" sz="2400" dirty="0">
              <a:solidFill>
                <a:schemeClr val="tx1"/>
              </a:solidFill>
              <a:latin typeface="HGS創英角ﾎﾟｯﾌﾟ体" panose="040B0A00000000000000" pitchFamily="50" charset="-128"/>
              <a:ea typeface="HGS創英角ﾎﾟｯﾌﾟ体" panose="040B0A00000000000000" pitchFamily="50" charset="-128"/>
            </a:endParaRPr>
          </a:p>
        </p:txBody>
      </p:sp>
      <p:sp>
        <p:nvSpPr>
          <p:cNvPr id="4" name="ドーナツ 3"/>
          <p:cNvSpPr/>
          <p:nvPr/>
        </p:nvSpPr>
        <p:spPr>
          <a:xfrm>
            <a:off x="8106936" y="4908966"/>
            <a:ext cx="1429393" cy="1324565"/>
          </a:xfrm>
          <a:prstGeom prst="donut">
            <a:avLst>
              <a:gd name="adj" fmla="val 10901"/>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2855176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rotWithShape="1">
          <a:blip r:embed="rId2"/>
          <a:srcRect r="14355" b="4570"/>
          <a:stretch/>
        </p:blipFill>
        <p:spPr>
          <a:xfrm>
            <a:off x="6809509" y="1668948"/>
            <a:ext cx="5220929" cy="4363065"/>
          </a:xfrm>
          <a:prstGeom prst="rect">
            <a:avLst/>
          </a:prstGeom>
        </p:spPr>
      </p:pic>
      <p:sp>
        <p:nvSpPr>
          <p:cNvPr id="4" name="タイトル 1"/>
          <p:cNvSpPr>
            <a:spLocks noGrp="1"/>
          </p:cNvSpPr>
          <p:nvPr>
            <p:ph type="title"/>
          </p:nvPr>
        </p:nvSpPr>
        <p:spPr>
          <a:xfrm>
            <a:off x="738648" y="158648"/>
            <a:ext cx="10515600" cy="1139210"/>
          </a:xfrm>
        </p:spPr>
        <p:txBody>
          <a:bodyPr>
            <a:normAutofit/>
          </a:bodyPr>
          <a:lstStyle/>
          <a:p>
            <a:r>
              <a:rPr kumimoji="1" lang="ja-JP" altLang="en-US" sz="3600" dirty="0"/>
              <a:t>具体例２～</a:t>
            </a:r>
            <a:r>
              <a:rPr kumimoji="1" lang="ja-JP" altLang="en-US" sz="3600" dirty="0">
                <a:solidFill>
                  <a:srgbClr val="FF0000"/>
                </a:solidFill>
              </a:rPr>
              <a:t>コインロッカー</a:t>
            </a:r>
            <a:r>
              <a:rPr kumimoji="1" lang="ja-JP" altLang="en-US" sz="3600" dirty="0"/>
              <a:t>の場所～</a:t>
            </a:r>
          </a:p>
        </p:txBody>
      </p:sp>
      <p:sp>
        <p:nvSpPr>
          <p:cNvPr id="3" name="コンテンツ プレースホルダー 2"/>
          <p:cNvSpPr>
            <a:spLocks noGrp="1"/>
          </p:cNvSpPr>
          <p:nvPr>
            <p:ph idx="1"/>
          </p:nvPr>
        </p:nvSpPr>
        <p:spPr>
          <a:xfrm>
            <a:off x="838200" y="1524000"/>
            <a:ext cx="5843155" cy="4652963"/>
          </a:xfrm>
        </p:spPr>
        <p:txBody>
          <a:bodyPr/>
          <a:lstStyle/>
          <a:p>
            <a:pPr marL="0" indent="0">
              <a:buNone/>
            </a:pPr>
            <a:r>
              <a:rPr lang="ja-JP" altLang="en-US" dirty="0">
                <a:latin typeface="HGS創英角ﾎﾟｯﾌﾟ体" panose="040B0A00000000000000" pitchFamily="50" charset="-128"/>
                <a:ea typeface="HGS創英角ﾎﾟｯﾌﾟ体" panose="040B0A00000000000000" pitchFamily="50" charset="-128"/>
              </a:rPr>
              <a:t>海外</a:t>
            </a:r>
            <a:endParaRPr lang="en-US" altLang="ja-JP" dirty="0">
              <a:latin typeface="HGS創英角ﾎﾟｯﾌﾟ体" panose="040B0A00000000000000" pitchFamily="50" charset="-128"/>
              <a:ea typeface="HGS創英角ﾎﾟｯﾌﾟ体" panose="040B0A00000000000000" pitchFamily="50" charset="-128"/>
            </a:endParaRPr>
          </a:p>
          <a:p>
            <a:pPr marL="0" indent="0">
              <a:buNone/>
            </a:pPr>
            <a:r>
              <a:rPr kumimoji="1" lang="ja-JP" altLang="en-US" dirty="0"/>
              <a:t>数が少なく、設置場所は人通りの少ない地下などに専用フロアを設けている。</a:t>
            </a:r>
            <a:endParaRPr kumimoji="1" lang="en-US" altLang="ja-JP" dirty="0"/>
          </a:p>
          <a:p>
            <a:pPr marL="0" indent="0">
              <a:buNone/>
            </a:pPr>
            <a:r>
              <a:rPr lang="ja-JP" altLang="en-US" dirty="0"/>
              <a:t>⇒コインロッカーの</a:t>
            </a:r>
            <a:r>
              <a:rPr lang="ja-JP" altLang="en-US" dirty="0">
                <a:solidFill>
                  <a:srgbClr val="FF0000"/>
                </a:solidFill>
              </a:rPr>
              <a:t>利用者のみに被害</a:t>
            </a:r>
            <a:r>
              <a:rPr lang="ja-JP" altLang="en-US" dirty="0"/>
              <a:t>。</a:t>
            </a:r>
            <a:endParaRPr lang="en-US" altLang="ja-JP" dirty="0"/>
          </a:p>
          <a:p>
            <a:endParaRPr kumimoji="1" lang="en-US" altLang="ja-JP" sz="1600" dirty="0"/>
          </a:p>
          <a:p>
            <a:pPr marL="0" indent="0">
              <a:buNone/>
            </a:pPr>
            <a:r>
              <a:rPr kumimoji="1" lang="ja-JP" altLang="en-US" dirty="0">
                <a:latin typeface="HGS創英角ﾎﾟｯﾌﾟ体" panose="040B0A00000000000000" pitchFamily="50" charset="-128"/>
                <a:ea typeface="HGS創英角ﾎﾟｯﾌﾟ体" panose="040B0A00000000000000" pitchFamily="50" charset="-128"/>
              </a:rPr>
              <a:t>日本</a:t>
            </a:r>
            <a:endParaRPr kumimoji="1" lang="en-US" altLang="ja-JP" dirty="0">
              <a:latin typeface="HGS創英角ﾎﾟｯﾌﾟ体" panose="040B0A00000000000000" pitchFamily="50" charset="-128"/>
              <a:ea typeface="HGS創英角ﾎﾟｯﾌﾟ体" panose="040B0A00000000000000" pitchFamily="50" charset="-128"/>
            </a:endParaRPr>
          </a:p>
          <a:p>
            <a:pPr marL="0" indent="0">
              <a:buNone/>
            </a:pPr>
            <a:r>
              <a:rPr lang="ja-JP" altLang="en-US" dirty="0"/>
              <a:t>利便性を重視し、人通りの多い場所に多数設置。</a:t>
            </a:r>
            <a:endParaRPr lang="en-US" altLang="ja-JP" dirty="0"/>
          </a:p>
          <a:p>
            <a:pPr marL="0" indent="0">
              <a:buNone/>
            </a:pPr>
            <a:r>
              <a:rPr kumimoji="1" lang="ja-JP" altLang="en-US" dirty="0"/>
              <a:t>⇒</a:t>
            </a:r>
            <a:r>
              <a:rPr kumimoji="1" lang="ja-JP" altLang="en-US" sz="3200" dirty="0">
                <a:solidFill>
                  <a:srgbClr val="FF0000"/>
                </a:solidFill>
              </a:rPr>
              <a:t>多くの人に被害が及ぶ</a:t>
            </a:r>
            <a:r>
              <a:rPr kumimoji="1" lang="ja-JP" altLang="en-US" dirty="0"/>
              <a:t>可能性あり。</a:t>
            </a:r>
          </a:p>
        </p:txBody>
      </p:sp>
      <p:sp>
        <p:nvSpPr>
          <p:cNvPr id="6" name="正方形/長方形 5"/>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2" name="グループ化 1"/>
          <p:cNvGrpSpPr/>
          <p:nvPr/>
        </p:nvGrpSpPr>
        <p:grpSpPr>
          <a:xfrm>
            <a:off x="2112379" y="3344151"/>
            <a:ext cx="4430528" cy="802888"/>
            <a:chOff x="2112379" y="3344151"/>
            <a:chExt cx="4430528" cy="802888"/>
          </a:xfrm>
        </p:grpSpPr>
        <p:sp>
          <p:nvSpPr>
            <p:cNvPr id="16" name="正方形/長方形 15"/>
            <p:cNvSpPr/>
            <p:nvPr/>
          </p:nvSpPr>
          <p:spPr>
            <a:xfrm>
              <a:off x="2112379" y="3557384"/>
              <a:ext cx="4430528" cy="376422"/>
            </a:xfrm>
            <a:prstGeom prst="rect">
              <a:avLst/>
            </a:prstGeom>
            <a:solidFill>
              <a:schemeClr val="accent1">
                <a:lumMod val="20000"/>
                <a:lumOff val="80000"/>
              </a:schemeClr>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HGS創英角ﾎﾟｯﾌﾟ体" panose="040B0A00000000000000" pitchFamily="50" charset="-128"/>
                  <a:ea typeface="HGS創英角ﾎﾟｯﾌﾟ体" panose="040B0A00000000000000" pitchFamily="50" charset="-128"/>
                </a:rPr>
                <a:t>被害を最小限に抑える対処法</a:t>
              </a:r>
              <a:endParaRPr kumimoji="1" lang="ja-JP" altLang="en-US" sz="2400" dirty="0">
                <a:solidFill>
                  <a:schemeClr val="tx1"/>
                </a:solidFill>
                <a:latin typeface="HGS創英角ﾎﾟｯﾌﾟ体" panose="040B0A00000000000000" pitchFamily="50" charset="-128"/>
                <a:ea typeface="HGS創英角ﾎﾟｯﾌﾟ体" panose="040B0A00000000000000" pitchFamily="50" charset="-128"/>
              </a:endParaRPr>
            </a:p>
          </p:txBody>
        </p:sp>
        <p:sp>
          <p:nvSpPr>
            <p:cNvPr id="17" name="ドーナツ 16"/>
            <p:cNvSpPr/>
            <p:nvPr/>
          </p:nvSpPr>
          <p:spPr>
            <a:xfrm>
              <a:off x="3759777" y="3344151"/>
              <a:ext cx="1129533" cy="802888"/>
            </a:xfrm>
            <a:prstGeom prst="donut">
              <a:avLst>
                <a:gd name="adj" fmla="val 10901"/>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grpSp>
        <p:nvGrpSpPr>
          <p:cNvPr id="20" name="グループ化 19"/>
          <p:cNvGrpSpPr/>
          <p:nvPr/>
        </p:nvGrpSpPr>
        <p:grpSpPr>
          <a:xfrm>
            <a:off x="2109279" y="5557042"/>
            <a:ext cx="4430528" cy="1235779"/>
            <a:chOff x="2109279" y="5557042"/>
            <a:chExt cx="4430528" cy="1235779"/>
          </a:xfrm>
        </p:grpSpPr>
        <p:sp>
          <p:nvSpPr>
            <p:cNvPr id="18" name="正方形/長方形 17"/>
            <p:cNvSpPr/>
            <p:nvPr/>
          </p:nvSpPr>
          <p:spPr>
            <a:xfrm>
              <a:off x="2109279" y="5986721"/>
              <a:ext cx="4430528" cy="376422"/>
            </a:xfrm>
            <a:prstGeom prst="rect">
              <a:avLst/>
            </a:prstGeom>
            <a:solidFill>
              <a:schemeClr val="accent1">
                <a:lumMod val="20000"/>
                <a:lumOff val="80000"/>
              </a:schemeClr>
            </a:solid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solidFill>
                    <a:schemeClr val="tx1"/>
                  </a:solidFill>
                  <a:latin typeface="HGS創英角ﾎﾟｯﾌﾟ体" panose="040B0A00000000000000" pitchFamily="50" charset="-128"/>
                  <a:ea typeface="HGS創英角ﾎﾟｯﾌﾟ体" panose="040B0A00000000000000" pitchFamily="50" charset="-128"/>
                </a:rPr>
                <a:t>被害を最小限に抑える対処法</a:t>
              </a:r>
              <a:endParaRPr kumimoji="1" lang="ja-JP" altLang="en-US" sz="2400" dirty="0">
                <a:solidFill>
                  <a:schemeClr val="tx1"/>
                </a:solidFill>
                <a:latin typeface="HGS創英角ﾎﾟｯﾌﾟ体" panose="040B0A00000000000000" pitchFamily="50" charset="-128"/>
                <a:ea typeface="HGS創英角ﾎﾟｯﾌﾟ体" panose="040B0A00000000000000" pitchFamily="50" charset="-128"/>
              </a:endParaRPr>
            </a:p>
          </p:txBody>
        </p:sp>
        <p:sp>
          <p:nvSpPr>
            <p:cNvPr id="19" name="乗算記号 18"/>
            <p:cNvSpPr/>
            <p:nvPr/>
          </p:nvSpPr>
          <p:spPr>
            <a:xfrm>
              <a:off x="3640887" y="5557042"/>
              <a:ext cx="1367312" cy="1235779"/>
            </a:xfrm>
            <a:prstGeom prst="mathMultiply">
              <a:avLst/>
            </a:prstGeom>
            <a:solidFill>
              <a:srgbClr val="FF0000"/>
            </a:solidFill>
            <a:ln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355550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951271" y="481782"/>
            <a:ext cx="10515600" cy="4493342"/>
          </a:xfrm>
        </p:spPr>
        <p:txBody>
          <a:bodyPr>
            <a:normAutofit lnSpcReduction="10000"/>
          </a:bodyPr>
          <a:lstStyle/>
          <a:p>
            <a:r>
              <a:rPr kumimoji="1" lang="ja-JP" altLang="en-US" dirty="0"/>
              <a:t>以上から</a:t>
            </a:r>
            <a:endParaRPr kumimoji="1" lang="en-US" altLang="ja-JP" dirty="0"/>
          </a:p>
          <a:p>
            <a:pPr marL="0" indent="0">
              <a:buNone/>
            </a:pPr>
            <a:r>
              <a:rPr lang="ja-JP" altLang="en-US" dirty="0"/>
              <a:t>　</a:t>
            </a:r>
            <a:r>
              <a:rPr kumimoji="1" lang="ja-JP" altLang="en-US" dirty="0"/>
              <a:t>日本は、テロが</a:t>
            </a:r>
            <a:r>
              <a:rPr kumimoji="1" lang="ja-JP" altLang="en-US" sz="3200" dirty="0">
                <a:solidFill>
                  <a:srgbClr val="FF0000"/>
                </a:solidFill>
              </a:rPr>
              <a:t>起きたときの対策が不十分</a:t>
            </a:r>
            <a:r>
              <a:rPr kumimoji="1" lang="ja-JP" altLang="en-US" dirty="0"/>
              <a:t>であると言える。</a:t>
            </a:r>
            <a:endParaRPr kumimoji="1" lang="en-US" altLang="ja-JP" dirty="0"/>
          </a:p>
          <a:p>
            <a:pPr marL="0" indent="0">
              <a:buNone/>
            </a:pPr>
            <a:endParaRPr lang="en-US" altLang="ja-JP" dirty="0"/>
          </a:p>
          <a:p>
            <a:pPr marL="0" indent="0">
              <a:buNone/>
            </a:pPr>
            <a:endParaRPr kumimoji="1" lang="en-US" altLang="ja-JP" dirty="0"/>
          </a:p>
          <a:p>
            <a:pPr marL="0" indent="0">
              <a:buNone/>
            </a:pPr>
            <a:endParaRPr lang="en-US" altLang="ja-JP" dirty="0"/>
          </a:p>
          <a:p>
            <a:pPr marL="0" indent="0">
              <a:buNone/>
            </a:pPr>
            <a:r>
              <a:rPr kumimoji="1" lang="ja-JP" altLang="en-US" dirty="0"/>
              <a:t>　　　海外に比べ、</a:t>
            </a:r>
            <a:r>
              <a:rPr kumimoji="1" lang="ja-JP" altLang="en-US" sz="3200" dirty="0">
                <a:solidFill>
                  <a:srgbClr val="FF0000"/>
                </a:solidFill>
              </a:rPr>
              <a:t>被害が広範囲に及んでしまう</a:t>
            </a:r>
            <a:r>
              <a:rPr kumimoji="1" lang="ja-JP" altLang="en-US" dirty="0"/>
              <a:t>可能性大。</a:t>
            </a:r>
          </a:p>
          <a:p>
            <a:pPr marL="0" indent="0">
              <a:buNone/>
            </a:pPr>
            <a:endParaRPr lang="en-US" altLang="ja-JP" dirty="0"/>
          </a:p>
          <a:p>
            <a:pPr marL="0" indent="0">
              <a:buNone/>
            </a:pPr>
            <a:endParaRPr kumimoji="1" lang="en-US" altLang="ja-JP" dirty="0">
              <a:latin typeface="HGS創英角ﾎﾟｯﾌﾟ体" panose="040B0A00000000000000" pitchFamily="50" charset="-128"/>
              <a:ea typeface="HGS創英角ﾎﾟｯﾌﾟ体" panose="040B0A00000000000000" pitchFamily="50" charset="-128"/>
            </a:endParaRPr>
          </a:p>
          <a:p>
            <a:pPr marL="0" indent="0">
              <a:buNone/>
            </a:pPr>
            <a:r>
              <a:rPr lang="ja-JP" altLang="en-US" dirty="0"/>
              <a:t>　　　　　　　　　　　　　　　　　　</a:t>
            </a:r>
            <a:endParaRPr kumimoji="1" lang="ja-JP" altLang="en-US" dirty="0"/>
          </a:p>
        </p:txBody>
      </p:sp>
      <p:sp>
        <p:nvSpPr>
          <p:cNvPr id="4" name="下矢印 3"/>
          <p:cNvSpPr/>
          <p:nvPr/>
        </p:nvSpPr>
        <p:spPr>
          <a:xfrm>
            <a:off x="4803055" y="1610974"/>
            <a:ext cx="2585885" cy="922351"/>
          </a:xfrm>
          <a:prstGeom prst="downArrow">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下矢印 6"/>
          <p:cNvSpPr/>
          <p:nvPr/>
        </p:nvSpPr>
        <p:spPr>
          <a:xfrm>
            <a:off x="4803054" y="3662517"/>
            <a:ext cx="2585885" cy="922351"/>
          </a:xfrm>
          <a:prstGeom prst="downArrow">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 name="テキスト ボックス 8"/>
          <p:cNvSpPr txBox="1"/>
          <p:nvPr/>
        </p:nvSpPr>
        <p:spPr>
          <a:xfrm>
            <a:off x="1708353" y="4975124"/>
            <a:ext cx="9441428" cy="646331"/>
          </a:xfrm>
          <a:prstGeom prst="rect">
            <a:avLst/>
          </a:prstGeom>
          <a:solidFill>
            <a:schemeClr val="bg1"/>
          </a:solidFill>
          <a:ln w="57150">
            <a:solidFill>
              <a:schemeClr val="accent5">
                <a:lumMod val="75000"/>
              </a:schemeClr>
            </a:solidFill>
          </a:ln>
        </p:spPr>
        <p:txBody>
          <a:bodyPr wrap="square" rtlCol="0">
            <a:spAutoFit/>
          </a:bodyPr>
          <a:lstStyle/>
          <a:p>
            <a:r>
              <a:rPr lang="ja-JP" altLang="en-US" sz="3600" dirty="0">
                <a:solidFill>
                  <a:srgbClr val="FF0000"/>
                </a:solidFill>
                <a:latin typeface="HGS創英角ﾎﾟｯﾌﾟ体" panose="040B0A00000000000000" pitchFamily="50" charset="-128"/>
                <a:ea typeface="HGS創英角ﾎﾟｯﾌﾟ体" panose="040B0A00000000000000" pitchFamily="50" charset="-128"/>
              </a:rPr>
              <a:t>被害を最小限に抑える対処法の強化</a:t>
            </a:r>
            <a:r>
              <a:rPr lang="ja-JP" altLang="en-US" sz="3600" dirty="0">
                <a:latin typeface="HGS創英角ﾎﾟｯﾌﾟ体" panose="040B0A00000000000000" pitchFamily="50" charset="-128"/>
                <a:ea typeface="HGS創英角ﾎﾟｯﾌﾟ体" panose="040B0A00000000000000" pitchFamily="50" charset="-128"/>
              </a:rPr>
              <a:t>が必要！</a:t>
            </a:r>
            <a:endParaRPr lang="en-US" altLang="ja-JP" sz="3600" dirty="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342315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38200" y="614776"/>
            <a:ext cx="4215581" cy="863907"/>
          </a:xfrm>
        </p:spPr>
        <p:txBody>
          <a:bodyPr>
            <a:normAutofit/>
          </a:bodyPr>
          <a:lstStyle/>
          <a:p>
            <a:r>
              <a:rPr lang="ja-JP" altLang="en-US" sz="2800" dirty="0"/>
              <a:t>対処法が遅れている原因</a:t>
            </a:r>
            <a:endParaRPr kumimoji="1" lang="ja-JP" altLang="en-US" sz="2800" dirty="0"/>
          </a:p>
        </p:txBody>
      </p:sp>
      <p:sp>
        <p:nvSpPr>
          <p:cNvPr id="3" name="コンテンツ プレースホルダー 2"/>
          <p:cNvSpPr>
            <a:spLocks noGrp="1"/>
          </p:cNvSpPr>
          <p:nvPr>
            <p:ph idx="1"/>
          </p:nvPr>
        </p:nvSpPr>
        <p:spPr>
          <a:xfrm>
            <a:off x="838200" y="1494502"/>
            <a:ext cx="10515600" cy="2045111"/>
          </a:xfrm>
        </p:spPr>
        <p:txBody>
          <a:bodyPr/>
          <a:lstStyle/>
          <a:p>
            <a:r>
              <a:rPr lang="ja-JP" altLang="en-US" dirty="0"/>
              <a:t>日本は、大きなテロがほとんど起きていない。</a:t>
            </a:r>
            <a:endParaRPr lang="en-US" altLang="ja-JP" dirty="0"/>
          </a:p>
          <a:p>
            <a:pPr marL="0" indent="0">
              <a:buNone/>
            </a:pPr>
            <a:r>
              <a:rPr lang="ja-JP" altLang="en-US" dirty="0"/>
              <a:t>⇒どうしても危機感が薄くなり、</a:t>
            </a:r>
            <a:r>
              <a:rPr lang="ja-JP" altLang="en-US" dirty="0">
                <a:solidFill>
                  <a:srgbClr val="FF0000"/>
                </a:solidFill>
              </a:rPr>
              <a:t>被害の大きさを甘く見過ぎる</a:t>
            </a:r>
            <a:r>
              <a:rPr lang="ja-JP" altLang="en-US" dirty="0"/>
              <a:t>。</a:t>
            </a:r>
            <a:endParaRPr lang="en-US" altLang="ja-JP" dirty="0"/>
          </a:p>
          <a:p>
            <a:pPr marL="0" indent="0">
              <a:buNone/>
            </a:pPr>
            <a:r>
              <a:rPr lang="ja-JP" altLang="en-US" dirty="0"/>
              <a:t>⇒テロが起きないことが普通なので、「</a:t>
            </a:r>
            <a:r>
              <a:rPr lang="ja-JP" altLang="en-US" dirty="0">
                <a:solidFill>
                  <a:srgbClr val="FF0000"/>
                </a:solidFill>
              </a:rPr>
              <a:t>テロを起こさない</a:t>
            </a:r>
            <a:r>
              <a:rPr lang="ja-JP" altLang="en-US" dirty="0"/>
              <a:t>」、「</a:t>
            </a:r>
            <a:r>
              <a:rPr lang="ja-JP" altLang="en-US" dirty="0">
                <a:solidFill>
                  <a:srgbClr val="FF0000"/>
                </a:solidFill>
              </a:rPr>
              <a:t>犠牲者を出さない</a:t>
            </a:r>
            <a:r>
              <a:rPr lang="ja-JP" altLang="en-US" dirty="0"/>
              <a:t>」ことに</a:t>
            </a:r>
            <a:r>
              <a:rPr lang="ja-JP" altLang="en-US" dirty="0">
                <a:solidFill>
                  <a:srgbClr val="FF0000"/>
                </a:solidFill>
              </a:rPr>
              <a:t>固執</a:t>
            </a:r>
            <a:r>
              <a:rPr lang="ja-JP" altLang="en-US" dirty="0"/>
              <a:t>しすぎる。</a:t>
            </a:r>
            <a:endParaRPr lang="en-US" altLang="ja-JP" dirty="0"/>
          </a:p>
          <a:p>
            <a:pPr marL="0" indent="0">
              <a:buNone/>
            </a:pPr>
            <a:endParaRPr lang="en-US" altLang="ja-JP" dirty="0"/>
          </a:p>
          <a:p>
            <a:endParaRPr lang="en-US" altLang="ja-JP" dirty="0"/>
          </a:p>
          <a:p>
            <a:pPr marL="0" indent="0">
              <a:buNone/>
            </a:pPr>
            <a:endParaRPr lang="en-US" altLang="ja-JP" dirty="0"/>
          </a:p>
          <a:p>
            <a:endParaRPr kumimoji="1" lang="ja-JP" altLang="en-US" dirty="0"/>
          </a:p>
        </p:txBody>
      </p:sp>
      <p:sp>
        <p:nvSpPr>
          <p:cNvPr id="5" name="テキスト ボックス 4"/>
          <p:cNvSpPr txBox="1"/>
          <p:nvPr/>
        </p:nvSpPr>
        <p:spPr>
          <a:xfrm>
            <a:off x="3819291" y="5258610"/>
            <a:ext cx="4553416" cy="830997"/>
          </a:xfrm>
          <a:prstGeom prst="rect">
            <a:avLst/>
          </a:prstGeom>
          <a:noFill/>
          <a:ln w="57150">
            <a:solidFill>
              <a:schemeClr val="accent5">
                <a:lumMod val="75000"/>
              </a:schemeClr>
            </a:solidFill>
          </a:ln>
        </p:spPr>
        <p:txBody>
          <a:bodyPr wrap="square" rtlCol="0">
            <a:spAutoFit/>
          </a:bodyPr>
          <a:lstStyle/>
          <a:p>
            <a:r>
              <a:rPr kumimoji="1" lang="ja-JP" altLang="en-US" sz="4800" dirty="0">
                <a:solidFill>
                  <a:srgbClr val="FF0000"/>
                </a:solidFill>
              </a:rPr>
              <a:t>意識改革</a:t>
            </a:r>
            <a:r>
              <a:rPr kumimoji="1" lang="ja-JP" altLang="en-US" sz="4800" dirty="0"/>
              <a:t>が必要</a:t>
            </a:r>
          </a:p>
        </p:txBody>
      </p:sp>
      <p:sp>
        <p:nvSpPr>
          <p:cNvPr id="6" name="正方形/長方形 5"/>
          <p:cNvSpPr/>
          <p:nvPr/>
        </p:nvSpPr>
        <p:spPr>
          <a:xfrm>
            <a:off x="0" y="0"/>
            <a:ext cx="363794" cy="6858000"/>
          </a:xfrm>
          <a:prstGeom prst="rect">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8" name="グループ化 7"/>
          <p:cNvGrpSpPr/>
          <p:nvPr/>
        </p:nvGrpSpPr>
        <p:grpSpPr>
          <a:xfrm>
            <a:off x="4178709" y="3323303"/>
            <a:ext cx="3834581" cy="1735220"/>
            <a:chOff x="4178709" y="3323303"/>
            <a:chExt cx="3834581" cy="1735220"/>
          </a:xfrm>
        </p:grpSpPr>
        <p:sp>
          <p:nvSpPr>
            <p:cNvPr id="4" name="下矢印 3"/>
            <p:cNvSpPr/>
            <p:nvPr/>
          </p:nvSpPr>
          <p:spPr>
            <a:xfrm>
              <a:off x="4178709" y="3323303"/>
              <a:ext cx="3834581" cy="1735220"/>
            </a:xfrm>
            <a:prstGeom prst="downArrow">
              <a:avLst/>
            </a:prstGeom>
            <a:solidFill>
              <a:schemeClr val="accent5">
                <a:lumMod val="75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正方形/長方形 6"/>
            <p:cNvSpPr/>
            <p:nvPr/>
          </p:nvSpPr>
          <p:spPr>
            <a:xfrm>
              <a:off x="4528369" y="3523390"/>
              <a:ext cx="3009901" cy="511277"/>
            </a:xfrm>
            <a:prstGeom prst="rect">
              <a:avLst/>
            </a:prstGeom>
            <a:solidFill>
              <a:schemeClr val="accent1">
                <a:lumMod val="20000"/>
                <a:lumOff val="80000"/>
              </a:schemeClr>
            </a:solid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HGS創英角ﾎﾟｯﾌﾟ体" panose="040B0A00000000000000" pitchFamily="50" charset="-128"/>
                  <a:ea typeface="HGS創英角ﾎﾟｯﾌﾟ体" panose="040B0A00000000000000" pitchFamily="50" charset="-128"/>
                </a:rPr>
                <a:t>改善するには</a:t>
              </a:r>
              <a:endParaRPr kumimoji="1" lang="ja-JP" altLang="en-US" dirty="0">
                <a:solidFill>
                  <a:schemeClr val="tx1"/>
                </a:solidFill>
                <a:latin typeface="HGS創英角ﾎﾟｯﾌﾟ体" panose="040B0A00000000000000" pitchFamily="50" charset="-128"/>
                <a:ea typeface="HGS創英角ﾎﾟｯﾌﾟ体" panose="040B0A00000000000000" pitchFamily="50" charset="-128"/>
              </a:endParaRPr>
            </a:p>
          </p:txBody>
        </p:sp>
      </p:grpSp>
    </p:spTree>
    <p:extLst>
      <p:ext uri="{BB962C8B-B14F-4D97-AF65-F5344CB8AC3E}">
        <p14:creationId xmlns:p14="http://schemas.microsoft.com/office/powerpoint/2010/main" val="2995310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1303</TotalTime>
  <Words>539</Words>
  <Application>Microsoft Office PowerPoint</Application>
  <PresentationFormat>ワイド画面</PresentationFormat>
  <Paragraphs>93</Paragraphs>
  <Slides>11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HGS創英角ﾎﾟｯﾌﾟ体</vt:lpstr>
      <vt:lpstr>ＭＳ Ｐゴシック</vt:lpstr>
      <vt:lpstr>Arial</vt:lpstr>
      <vt:lpstr>Calibri</vt:lpstr>
      <vt:lpstr>Calibri Light</vt:lpstr>
      <vt:lpstr>Office テーマ</vt:lpstr>
      <vt:lpstr>東京オリンピックに向けた テロ対策の強化</vt:lpstr>
      <vt:lpstr>PowerPoint プレゼンテーション</vt:lpstr>
      <vt:lpstr>背景</vt:lpstr>
      <vt:lpstr>PowerPoint プレゼンテーション</vt:lpstr>
      <vt:lpstr>具体例１～ゴミ箱の形状～</vt:lpstr>
      <vt:lpstr>具体例１～ゴミ箱の形状～</vt:lpstr>
      <vt:lpstr>具体例２～コインロッカーの場所～</vt:lpstr>
      <vt:lpstr>PowerPoint プレゼンテーション</vt:lpstr>
      <vt:lpstr>対処法が遅れている原因</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東京オリンピックに向けたテロ対策の強化</dc:title>
  <dc:creator>おかのまる</dc:creator>
  <cp:lastModifiedBy>洋 山之口</cp:lastModifiedBy>
  <cp:revision>59</cp:revision>
  <cp:lastPrinted>2017-01-16T14:53:48Z</cp:lastPrinted>
  <dcterms:created xsi:type="dcterms:W3CDTF">2017-01-14T09:51:20Z</dcterms:created>
  <dcterms:modified xsi:type="dcterms:W3CDTF">2019-07-08T04:15:54Z</dcterms:modified>
</cp:coreProperties>
</file>