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9884" autoAdjust="0"/>
  </p:normalViewPr>
  <p:slideViewPr>
    <p:cSldViewPr snapToGrid="0">
      <p:cViewPr varScale="1">
        <p:scale>
          <a:sx n="122" d="100"/>
          <a:sy n="122" d="100"/>
        </p:scale>
        <p:origin x="102" y="2634"/>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5E4B23-2BC1-4456-974F-1A1797A37074}" type="datetimeFigureOut">
              <a:rPr kumimoji="1" lang="ja-JP" altLang="en-US" smtClean="0"/>
              <a:t>2019/7/8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46757E-7192-4759-86A5-202C7F6458E3}" type="slidenum">
              <a:rPr kumimoji="1" lang="ja-JP" altLang="en-US" smtClean="0"/>
              <a:t>‹#›</a:t>
            </a:fld>
            <a:endParaRPr kumimoji="1" lang="ja-JP" altLang="en-US"/>
          </a:p>
        </p:txBody>
      </p:sp>
    </p:spTree>
    <p:extLst>
      <p:ext uri="{BB962C8B-B14F-4D97-AF65-F5344CB8AC3E}">
        <p14:creationId xmlns:p14="http://schemas.microsoft.com/office/powerpoint/2010/main" val="3458494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763DDB-ED86-41E6-A688-599CD1B62812}" type="slidenum">
              <a:rPr kumimoji="1" lang="ja-JP" altLang="en-US" smtClean="0"/>
              <a:t>4</a:t>
            </a:fld>
            <a:endParaRPr kumimoji="1" lang="ja-JP" altLang="en-US"/>
          </a:p>
        </p:txBody>
      </p:sp>
    </p:spTree>
    <p:extLst>
      <p:ext uri="{BB962C8B-B14F-4D97-AF65-F5344CB8AC3E}">
        <p14:creationId xmlns:p14="http://schemas.microsoft.com/office/powerpoint/2010/main" val="1618973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133879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3853699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25974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77200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24985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2651144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4064478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287803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336239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208420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1823731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140423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149024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177101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47711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E7CE44-2998-48A2-A8B5-DD2426CD1E85}" type="datetimeFigureOut">
              <a:rPr kumimoji="1" lang="ja-JP" altLang="en-US" smtClean="0"/>
              <a:t>2019/7/8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147984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E7CE44-2998-48A2-A8B5-DD2426CD1E85}" type="datetimeFigureOut">
              <a:rPr kumimoji="1" lang="ja-JP" altLang="en-US" smtClean="0"/>
              <a:t>2019/7/8</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AFD912D-5B69-415E-A49C-D686DA10CA37}" type="slidenum">
              <a:rPr kumimoji="1" lang="ja-JP" altLang="en-US" smtClean="0"/>
              <a:t>‹#›</a:t>
            </a:fld>
            <a:endParaRPr kumimoji="1" lang="ja-JP" altLang="en-US"/>
          </a:p>
        </p:txBody>
      </p:sp>
    </p:spTree>
    <p:extLst>
      <p:ext uri="{BB962C8B-B14F-4D97-AF65-F5344CB8AC3E}">
        <p14:creationId xmlns:p14="http://schemas.microsoft.com/office/powerpoint/2010/main" val="31049682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sz="8000" dirty="0"/>
              <a:t>地球温暖化に対するエネルギー施策</a:t>
            </a:r>
          </a:p>
        </p:txBody>
      </p:sp>
      <p:sp>
        <p:nvSpPr>
          <p:cNvPr id="3" name="サブタイトル 2"/>
          <p:cNvSpPr>
            <a:spLocks noGrp="1"/>
          </p:cNvSpPr>
          <p:nvPr>
            <p:ph type="subTitle" idx="1"/>
          </p:nvPr>
        </p:nvSpPr>
        <p:spPr/>
        <p:txBody>
          <a:bodyPr/>
          <a:lstStyle/>
          <a:p>
            <a:r>
              <a:rPr kumimoji="1" lang="ja-JP" altLang="en-US" dirty="0"/>
              <a:t>再生可能エネルギーから見る電力供給について</a:t>
            </a:r>
          </a:p>
        </p:txBody>
      </p:sp>
      <p:sp>
        <p:nvSpPr>
          <p:cNvPr id="4" name="テキスト ボックス 3"/>
          <p:cNvSpPr txBox="1"/>
          <p:nvPr/>
        </p:nvSpPr>
        <p:spPr>
          <a:xfrm>
            <a:off x="4667249" y="5091767"/>
            <a:ext cx="4606753" cy="646331"/>
          </a:xfrm>
          <a:prstGeom prst="rect">
            <a:avLst/>
          </a:prstGeom>
          <a:noFill/>
        </p:spPr>
        <p:txBody>
          <a:bodyPr wrap="square" rtlCol="0">
            <a:spAutoFit/>
          </a:bodyPr>
          <a:lstStyle/>
          <a:p>
            <a:r>
              <a:rPr kumimoji="1" lang="ja-JP" altLang="en-US" dirty="0"/>
              <a:t>農学部</a:t>
            </a:r>
            <a:r>
              <a:rPr kumimoji="1" lang="en-US" altLang="ja-JP" dirty="0"/>
              <a:t>××</a:t>
            </a:r>
            <a:r>
              <a:rPr kumimoji="1" lang="ja-JP" altLang="en-US" dirty="0"/>
              <a:t>学科　１年○組△番［学生番号］［氏名］</a:t>
            </a:r>
          </a:p>
        </p:txBody>
      </p:sp>
    </p:spTree>
    <p:extLst>
      <p:ext uri="{BB962C8B-B14F-4D97-AF65-F5344CB8AC3E}">
        <p14:creationId xmlns:p14="http://schemas.microsoft.com/office/powerpoint/2010/main" val="275501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77334" y="609600"/>
            <a:ext cx="8596668" cy="1320800"/>
          </a:xfrm>
        </p:spPr>
        <p:txBody>
          <a:bodyPr>
            <a:normAutofit/>
          </a:bodyPr>
          <a:lstStyle/>
          <a:p>
            <a:r>
              <a:rPr kumimoji="1" lang="ja-JP" altLang="en-US" sz="6000" dirty="0"/>
              <a:t>はじめに</a:t>
            </a:r>
          </a:p>
        </p:txBody>
      </p:sp>
      <p:sp>
        <p:nvSpPr>
          <p:cNvPr id="5" name="コンテンツ プレースホルダー 4"/>
          <p:cNvSpPr>
            <a:spLocks noGrp="1"/>
          </p:cNvSpPr>
          <p:nvPr>
            <p:ph idx="1"/>
          </p:nvPr>
        </p:nvSpPr>
        <p:spPr>
          <a:xfrm>
            <a:off x="677334" y="2160589"/>
            <a:ext cx="8596668" cy="2299115"/>
          </a:xfrm>
        </p:spPr>
        <p:txBody>
          <a:bodyPr>
            <a:normAutofit/>
          </a:bodyPr>
          <a:lstStyle/>
          <a:p>
            <a:r>
              <a:rPr kumimoji="1" lang="ja-JP" altLang="en-US" dirty="0"/>
              <a:t>今、地球上では</a:t>
            </a:r>
            <a:r>
              <a:rPr lang="ja-JP" altLang="en-US" dirty="0"/>
              <a:t>温暖化が進み、平均気温の上昇や異常気象が報告されている。温暖化は温室効果ガスの増加が主な原因であるが、その温室効果ガスの中で最も多くを占めるのが、二酸化炭素（</a:t>
            </a:r>
            <a:r>
              <a:rPr lang="en-US" altLang="ja-JP" dirty="0"/>
              <a:t>CO2</a:t>
            </a:r>
            <a:r>
              <a:rPr lang="ja-JP" altLang="en-US" dirty="0"/>
              <a:t>）である。</a:t>
            </a:r>
            <a:endParaRPr lang="en-US" altLang="ja-JP" dirty="0"/>
          </a:p>
          <a:p>
            <a:r>
              <a:rPr lang="ja-JP" altLang="en-US" dirty="0">
                <a:solidFill>
                  <a:prstClr val="black">
                    <a:lumMod val="75000"/>
                    <a:lumOff val="25000"/>
                  </a:prstClr>
                </a:solidFill>
              </a:rPr>
              <a:t>二酸化炭素の排出量の削減のためには、排出源となっている石油・ガス・石炭に由来する化石燃料から得られるエネルギーの使用を抑え、風力や太陽光などによって生み出される</a:t>
            </a:r>
            <a:r>
              <a:rPr lang="ja-JP" altLang="en-US" b="1" dirty="0">
                <a:solidFill>
                  <a:prstClr val="black">
                    <a:lumMod val="75000"/>
                    <a:lumOff val="25000"/>
                  </a:prstClr>
                </a:solidFill>
              </a:rPr>
              <a:t>「再生可能エネルギー」の利用を拡大</a:t>
            </a:r>
            <a:r>
              <a:rPr lang="ja-JP" altLang="en-US" dirty="0">
                <a:solidFill>
                  <a:prstClr val="black">
                    <a:lumMod val="75000"/>
                    <a:lumOff val="25000"/>
                  </a:prstClr>
                </a:solidFill>
              </a:rPr>
              <a:t>してゆく必要がある。</a:t>
            </a:r>
            <a:endParaRPr lang="en-US" altLang="ja-JP" dirty="0">
              <a:solidFill>
                <a:prstClr val="black">
                  <a:lumMod val="75000"/>
                  <a:lumOff val="25000"/>
                </a:prstClr>
              </a:solidFill>
            </a:endParaRPr>
          </a:p>
          <a:p>
            <a:endParaRPr lang="ja-JP" altLang="en-US" dirty="0"/>
          </a:p>
        </p:txBody>
      </p:sp>
      <p:sp>
        <p:nvSpPr>
          <p:cNvPr id="6" name="下矢印 5"/>
          <p:cNvSpPr/>
          <p:nvPr/>
        </p:nvSpPr>
        <p:spPr>
          <a:xfrm>
            <a:off x="4342005" y="4267200"/>
            <a:ext cx="1267326" cy="10748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77334" y="5598695"/>
            <a:ext cx="10022750" cy="646331"/>
          </a:xfrm>
          <a:prstGeom prst="rect">
            <a:avLst/>
          </a:prstGeom>
          <a:noFill/>
        </p:spPr>
        <p:txBody>
          <a:bodyPr wrap="square" rtlCol="0">
            <a:spAutoFit/>
          </a:bodyPr>
          <a:lstStyle/>
          <a:p>
            <a:r>
              <a:rPr lang="ja-JP" altLang="en-US" sz="3600" dirty="0">
                <a:solidFill>
                  <a:schemeClr val="accent5"/>
                </a:solidFill>
              </a:rPr>
              <a:t>再生可能エネルギーの中では地熱発電がベスト</a:t>
            </a:r>
            <a:endParaRPr kumimoji="1" lang="ja-JP" altLang="en-US" sz="3600" dirty="0">
              <a:solidFill>
                <a:schemeClr val="accent5"/>
              </a:solidFill>
            </a:endParaRPr>
          </a:p>
        </p:txBody>
      </p:sp>
    </p:spTree>
    <p:extLst>
      <p:ext uri="{BB962C8B-B14F-4D97-AF65-F5344CB8AC3E}">
        <p14:creationId xmlns:p14="http://schemas.microsoft.com/office/powerpoint/2010/main" val="207055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再生可能エネルギーとは</a:t>
            </a:r>
          </a:p>
        </p:txBody>
      </p:sp>
      <p:sp>
        <p:nvSpPr>
          <p:cNvPr id="3" name="コンテンツ プレースホルダー 2"/>
          <p:cNvSpPr>
            <a:spLocks noGrp="1"/>
          </p:cNvSpPr>
          <p:nvPr>
            <p:ph idx="1"/>
          </p:nvPr>
        </p:nvSpPr>
        <p:spPr>
          <a:xfrm>
            <a:off x="677334" y="2160590"/>
            <a:ext cx="8596668" cy="977466"/>
          </a:xfrm>
        </p:spPr>
        <p:txBody>
          <a:bodyPr/>
          <a:lstStyle/>
          <a:p>
            <a:r>
              <a:rPr kumimoji="1" lang="ja-JP" altLang="en-US" dirty="0"/>
              <a:t>石油や石炭などの化石燃料の</a:t>
            </a:r>
            <a:r>
              <a:rPr lang="ja-JP" altLang="en-US" dirty="0"/>
              <a:t>ような限りあるエネルギー資源に対して太陽光や水力などの一度利用しても比較的短期間に再生が可能であり、資源が枯渇しないエネルギーを「再生可能エネルギー」という。</a:t>
            </a:r>
            <a:endParaRPr lang="en-US" altLang="ja-JP" dirty="0"/>
          </a:p>
          <a:p>
            <a:pPr marL="0" indent="0">
              <a:buNone/>
            </a:pPr>
            <a:endParaRPr lang="en-US" altLang="ja-JP"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7367" y="3161751"/>
            <a:ext cx="1440180" cy="1724614"/>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5730" y="3138055"/>
            <a:ext cx="1272887" cy="1697182"/>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3135" y="3138055"/>
            <a:ext cx="2235777" cy="1679317"/>
          </a:xfrm>
          <a:prstGeom prst="rect">
            <a:avLst/>
          </a:prstGeom>
        </p:spPr>
      </p:pic>
      <p:pic>
        <p:nvPicPr>
          <p:cNvPr id="1026" name="Picture 2" descr="C:\Users\yushi\AppData\Local\Microsoft\Windows\INetCache\IE\F3NOUWDI\09B06037_01_880x66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3537" y="3230807"/>
            <a:ext cx="1710430" cy="1710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53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3055" y="609600"/>
            <a:ext cx="8596668" cy="1320800"/>
          </a:xfrm>
        </p:spPr>
        <p:txBody>
          <a:bodyPr/>
          <a:lstStyle/>
          <a:p>
            <a:r>
              <a:rPr kumimoji="1" lang="ja-JP" altLang="en-US" dirty="0"/>
              <a:t>地熱発電の可能性</a:t>
            </a:r>
          </a:p>
        </p:txBody>
      </p:sp>
      <p:sp>
        <p:nvSpPr>
          <p:cNvPr id="3" name="コンテンツ プレースホルダー 2"/>
          <p:cNvSpPr>
            <a:spLocks noGrp="1"/>
          </p:cNvSpPr>
          <p:nvPr>
            <p:ph idx="1"/>
          </p:nvPr>
        </p:nvSpPr>
        <p:spPr>
          <a:xfrm>
            <a:off x="714169" y="2176631"/>
            <a:ext cx="8596668" cy="1480969"/>
          </a:xfrm>
        </p:spPr>
        <p:txBody>
          <a:bodyPr/>
          <a:lstStyle/>
          <a:p>
            <a:r>
              <a:rPr kumimoji="1" lang="ja-JP" altLang="en-US" dirty="0"/>
              <a:t>地下深部にある地熱流体（マグマに熱せられ高温となった地下水）のエネルギーを利用するため永続的な利用が可能</a:t>
            </a:r>
            <a:endParaRPr kumimoji="1" lang="en-US" altLang="ja-JP" dirty="0"/>
          </a:p>
          <a:p>
            <a:r>
              <a:rPr kumimoji="1" lang="ja-JP" altLang="en-US" dirty="0"/>
              <a:t>昼夜・天候を問わず２４時間連続で発電できるため安定電源として活用できる。</a:t>
            </a:r>
            <a:endParaRPr kumimoji="1" lang="en-US" altLang="ja-JP" dirty="0"/>
          </a:p>
          <a:p>
            <a:r>
              <a:rPr kumimoji="1" lang="ja-JP" altLang="en-US"/>
              <a:t>純国産のエネルギーである。</a:t>
            </a:r>
            <a:endParaRPr kumimoji="1" lang="ja-JP" altLang="en-US" dirty="0"/>
          </a:p>
        </p:txBody>
      </p:sp>
      <p:grpSp>
        <p:nvGrpSpPr>
          <p:cNvPr id="25" name="グループ化 24"/>
          <p:cNvGrpSpPr/>
          <p:nvPr/>
        </p:nvGrpSpPr>
        <p:grpSpPr>
          <a:xfrm>
            <a:off x="4677341" y="4338330"/>
            <a:ext cx="2252737" cy="1395394"/>
            <a:chOff x="4677341" y="4338330"/>
            <a:chExt cx="2252737" cy="1395394"/>
          </a:xfrm>
        </p:grpSpPr>
        <p:sp>
          <p:nvSpPr>
            <p:cNvPr id="20" name="角丸四角形 19"/>
            <p:cNvSpPr/>
            <p:nvPr/>
          </p:nvSpPr>
          <p:spPr>
            <a:xfrm>
              <a:off x="4677341" y="4577480"/>
              <a:ext cx="633708" cy="974789"/>
            </a:xfrm>
            <a:prstGeom prst="roundRect">
              <a:avLst/>
            </a:prstGeom>
            <a:gradFill>
              <a:gsLst>
                <a:gs pos="29000">
                  <a:schemeClr val="accent5">
                    <a:lumMod val="60000"/>
                    <a:lumOff val="40000"/>
                  </a:schemeClr>
                </a:gs>
                <a:gs pos="77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937045" y="4345054"/>
              <a:ext cx="163036" cy="1388670"/>
            </a:xfrm>
            <a:prstGeom prst="rect">
              <a:avLst/>
            </a:prstGeom>
            <a:gradFill>
              <a:gsLst>
                <a:gs pos="29000">
                  <a:schemeClr val="accent5">
                    <a:lumMod val="60000"/>
                    <a:lumOff val="40000"/>
                  </a:schemeClr>
                </a:gs>
                <a:gs pos="77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012503" y="4347411"/>
              <a:ext cx="1840091" cy="160422"/>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937045" y="5573304"/>
              <a:ext cx="1993033" cy="1604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flipH="1">
              <a:off x="6775107" y="4338330"/>
              <a:ext cx="154971" cy="1388670"/>
            </a:xfrm>
            <a:prstGeom prst="rect">
              <a:avLst/>
            </a:prstGeom>
            <a:gradFill flip="none" rotWithShape="1">
              <a:gsLst>
                <a:gs pos="29000">
                  <a:schemeClr val="accent5">
                    <a:lumMod val="60000"/>
                    <a:lumOff val="40000"/>
                  </a:schemeClr>
                </a:gs>
                <a:gs pos="77000">
                  <a:schemeClr val="accent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p:cNvSpPr txBox="1"/>
          <p:nvPr/>
        </p:nvSpPr>
        <p:spPr>
          <a:xfrm>
            <a:off x="2967790" y="4109578"/>
            <a:ext cx="978568" cy="369332"/>
          </a:xfrm>
          <a:prstGeom prst="rect">
            <a:avLst/>
          </a:prstGeom>
          <a:noFill/>
        </p:spPr>
        <p:txBody>
          <a:bodyPr wrap="square" rtlCol="0">
            <a:spAutoFit/>
          </a:bodyPr>
          <a:lstStyle/>
          <a:p>
            <a:r>
              <a:rPr kumimoji="1" lang="ja-JP" altLang="en-US" dirty="0"/>
              <a:t>生産井</a:t>
            </a:r>
          </a:p>
        </p:txBody>
      </p:sp>
      <p:sp>
        <p:nvSpPr>
          <p:cNvPr id="14" name="テキスト ボックス 13"/>
          <p:cNvSpPr txBox="1"/>
          <p:nvPr/>
        </p:nvSpPr>
        <p:spPr>
          <a:xfrm>
            <a:off x="2946889" y="4880208"/>
            <a:ext cx="914400" cy="369332"/>
          </a:xfrm>
          <a:prstGeom prst="rect">
            <a:avLst/>
          </a:prstGeom>
          <a:noFill/>
        </p:spPr>
        <p:txBody>
          <a:bodyPr wrap="square" rtlCol="0">
            <a:spAutoFit/>
          </a:bodyPr>
          <a:lstStyle/>
          <a:p>
            <a:r>
              <a:rPr kumimoji="1" lang="ja-JP" altLang="en-US" dirty="0"/>
              <a:t>還元井</a:t>
            </a:r>
          </a:p>
        </p:txBody>
      </p:sp>
      <p:grpSp>
        <p:nvGrpSpPr>
          <p:cNvPr id="26" name="グループ化 25"/>
          <p:cNvGrpSpPr/>
          <p:nvPr/>
        </p:nvGrpSpPr>
        <p:grpSpPr>
          <a:xfrm>
            <a:off x="1009960" y="4614694"/>
            <a:ext cx="3877752" cy="890829"/>
            <a:chOff x="1009960" y="4614694"/>
            <a:chExt cx="3877752" cy="890829"/>
          </a:xfrm>
        </p:grpSpPr>
        <p:sp>
          <p:nvSpPr>
            <p:cNvPr id="4" name="ホームベース 3"/>
            <p:cNvSpPr/>
            <p:nvPr/>
          </p:nvSpPr>
          <p:spPr>
            <a:xfrm rot="10800000">
              <a:off x="1009960" y="4624526"/>
              <a:ext cx="3834063" cy="80211"/>
            </a:xfrm>
            <a:prstGeom prst="homePlat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ホームベース 4"/>
            <p:cNvSpPr/>
            <p:nvPr/>
          </p:nvSpPr>
          <p:spPr>
            <a:xfrm rot="10800000">
              <a:off x="1012341" y="5415787"/>
              <a:ext cx="3834063" cy="80210"/>
            </a:xfrm>
            <a:prstGeom prst="homePlat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800335" y="4614694"/>
              <a:ext cx="87377" cy="890829"/>
            </a:xfrm>
            <a:prstGeom prst="roundRect">
              <a:avLst/>
            </a:prstGeom>
            <a:gradFill flip="none" rotWithShape="1">
              <a:gsLst>
                <a:gs pos="50000">
                  <a:srgbClr val="92D050"/>
                </a:gs>
                <a:gs pos="18000">
                  <a:srgbClr val="FF0000"/>
                </a:gs>
                <a:gs pos="82000">
                  <a:srgbClr val="0070C0">
                    <a:lumMod val="10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p:cNvSpPr txBox="1"/>
          <p:nvPr/>
        </p:nvSpPr>
        <p:spPr>
          <a:xfrm>
            <a:off x="2677918" y="5862140"/>
            <a:ext cx="3049114" cy="523220"/>
          </a:xfrm>
          <a:prstGeom prst="rect">
            <a:avLst/>
          </a:prstGeom>
          <a:noFill/>
        </p:spPr>
        <p:txBody>
          <a:bodyPr wrap="square" rtlCol="0">
            <a:spAutoFit/>
          </a:bodyPr>
          <a:lstStyle/>
          <a:p>
            <a:r>
              <a:rPr kumimoji="1" lang="ja-JP" altLang="en-US" sz="2800" dirty="0"/>
              <a:t>バイナリー方式</a:t>
            </a:r>
          </a:p>
        </p:txBody>
      </p:sp>
      <p:grpSp>
        <p:nvGrpSpPr>
          <p:cNvPr id="27" name="グループ化 26"/>
          <p:cNvGrpSpPr/>
          <p:nvPr/>
        </p:nvGrpSpPr>
        <p:grpSpPr>
          <a:xfrm>
            <a:off x="4427439" y="4762789"/>
            <a:ext cx="3678569" cy="618543"/>
            <a:chOff x="5752805" y="4118350"/>
            <a:chExt cx="3678569" cy="618543"/>
          </a:xfrm>
        </p:grpSpPr>
        <p:grpSp>
          <p:nvGrpSpPr>
            <p:cNvPr id="22" name="グループ化 21"/>
            <p:cNvGrpSpPr/>
            <p:nvPr/>
          </p:nvGrpSpPr>
          <p:grpSpPr>
            <a:xfrm>
              <a:off x="5752805" y="4146646"/>
              <a:ext cx="1097862" cy="554092"/>
              <a:chOff x="5727031" y="4123810"/>
              <a:chExt cx="1097862" cy="554092"/>
            </a:xfrm>
          </p:grpSpPr>
          <p:grpSp>
            <p:nvGrpSpPr>
              <p:cNvPr id="10" name="グループ化 9"/>
              <p:cNvGrpSpPr/>
              <p:nvPr/>
            </p:nvGrpSpPr>
            <p:grpSpPr>
              <a:xfrm>
                <a:off x="5727031" y="4123810"/>
                <a:ext cx="1051410" cy="554092"/>
                <a:chOff x="5727031" y="4123810"/>
                <a:chExt cx="1051410" cy="554092"/>
              </a:xfrm>
            </p:grpSpPr>
            <p:sp>
              <p:nvSpPr>
                <p:cNvPr id="11" name="角丸四角形 10"/>
                <p:cNvSpPr/>
                <p:nvPr/>
              </p:nvSpPr>
              <p:spPr>
                <a:xfrm>
                  <a:off x="5727031" y="4123810"/>
                  <a:ext cx="1051410" cy="551236"/>
                </a:xfrm>
                <a:prstGeom prst="round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照合 11"/>
                <p:cNvSpPr/>
                <p:nvPr/>
              </p:nvSpPr>
              <p:spPr>
                <a:xfrm rot="5400000">
                  <a:off x="5980229" y="3952916"/>
                  <a:ext cx="545015" cy="904958"/>
                </a:xfrm>
                <a:prstGeom prst="flowChartCollate">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5" name="テキスト ボックス 14"/>
              <p:cNvSpPr txBox="1"/>
              <p:nvPr/>
            </p:nvSpPr>
            <p:spPr>
              <a:xfrm>
                <a:off x="5727031" y="4245363"/>
                <a:ext cx="1097862" cy="369332"/>
              </a:xfrm>
              <a:prstGeom prst="rect">
                <a:avLst/>
              </a:prstGeom>
              <a:noFill/>
            </p:spPr>
            <p:txBody>
              <a:bodyPr wrap="square" rtlCol="0">
                <a:spAutoFit/>
              </a:bodyPr>
              <a:lstStyle/>
              <a:p>
                <a:r>
                  <a:rPr kumimoji="1" lang="ja-JP" altLang="en-US" dirty="0">
                    <a:solidFill>
                      <a:schemeClr val="bg1"/>
                    </a:solidFill>
                  </a:rPr>
                  <a:t>タービン</a:t>
                </a:r>
              </a:p>
            </p:txBody>
          </p:sp>
        </p:grpSp>
        <p:grpSp>
          <p:nvGrpSpPr>
            <p:cNvPr id="24" name="グループ化 23"/>
            <p:cNvGrpSpPr/>
            <p:nvPr/>
          </p:nvGrpSpPr>
          <p:grpSpPr>
            <a:xfrm>
              <a:off x="6743008" y="4118350"/>
              <a:ext cx="2688366" cy="618543"/>
              <a:chOff x="6792313" y="4137492"/>
              <a:chExt cx="2688366" cy="618543"/>
            </a:xfrm>
          </p:grpSpPr>
          <p:sp>
            <p:nvSpPr>
              <p:cNvPr id="16" name="正方形/長方形 15"/>
              <p:cNvSpPr/>
              <p:nvPr/>
            </p:nvSpPr>
            <p:spPr>
              <a:xfrm>
                <a:off x="6792313" y="4423905"/>
                <a:ext cx="1148049" cy="45719"/>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8548369" y="4427622"/>
                <a:ext cx="932310" cy="45719"/>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7727042" y="4137492"/>
                <a:ext cx="1010653" cy="618543"/>
              </a:xfrm>
              <a:prstGeom prst="round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発電機</a:t>
                </a:r>
              </a:p>
            </p:txBody>
          </p:sp>
        </p:grpSp>
      </p:grpSp>
      <p:sp>
        <p:nvSpPr>
          <p:cNvPr id="28" name="テキスト ボックス 27"/>
          <p:cNvSpPr txBox="1"/>
          <p:nvPr/>
        </p:nvSpPr>
        <p:spPr>
          <a:xfrm>
            <a:off x="2408262" y="5862140"/>
            <a:ext cx="3076192" cy="523220"/>
          </a:xfrm>
          <a:prstGeom prst="rect">
            <a:avLst/>
          </a:prstGeom>
          <a:noFill/>
        </p:spPr>
        <p:txBody>
          <a:bodyPr wrap="square" rtlCol="0">
            <a:spAutoFit/>
          </a:bodyPr>
          <a:lstStyle/>
          <a:p>
            <a:r>
              <a:rPr lang="ja-JP" altLang="en-US" sz="2800" dirty="0"/>
              <a:t>フラッシュ方式</a:t>
            </a:r>
            <a:endParaRPr kumimoji="1" lang="ja-JP" altLang="en-US" sz="2800" dirty="0"/>
          </a:p>
        </p:txBody>
      </p:sp>
    </p:spTree>
    <p:extLst>
      <p:ext uri="{BB962C8B-B14F-4D97-AF65-F5344CB8AC3E}">
        <p14:creationId xmlns:p14="http://schemas.microsoft.com/office/powerpoint/2010/main" val="199161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circle(in)">
                                      <p:cBhvr>
                                        <p:cTn id="25" dur="1000"/>
                                        <p:tgtEl>
                                          <p:spTgt spid="13"/>
                                        </p:tgtEl>
                                      </p:cBhvr>
                                    </p:animEffect>
                                  </p:childTnLst>
                                </p:cTn>
                              </p:par>
                              <p:par>
                                <p:cTn id="26" presetID="6" presetClass="entr" presetSubtype="16" fill="hold" nodeType="with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circle(in)">
                                      <p:cBhvr>
                                        <p:cTn id="28" dur="1000"/>
                                        <p:tgtEl>
                                          <p:spTgt spid="1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500"/>
                                        <p:tgtEl>
                                          <p:spTgt spid="2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28"/>
                                        </p:tgtEl>
                                      </p:cBhvr>
                                    </p:animEffect>
                                    <p:set>
                                      <p:cBhvr>
                                        <p:cTn id="38" dur="1" fill="hold">
                                          <p:stCondLst>
                                            <p:cond delay="499"/>
                                          </p:stCondLst>
                                        </p:cTn>
                                        <p:tgtEl>
                                          <p:spTgt spid="2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nodeType="clickEffect">
                                  <p:stCondLst>
                                    <p:cond delay="0"/>
                                  </p:stCondLst>
                                  <p:childTnLst>
                                    <p:animMotion origin="layout" path="M 0.10339 -0.08657 L 2.91667E-6 2.59259E-6 " pathEditMode="relative" rAng="0" ptsTypes="AA">
                                      <p:cBhvr>
                                        <p:cTn id="42" dur="2000" spd="-100000" fill="hold"/>
                                        <p:tgtEl>
                                          <p:spTgt spid="27"/>
                                        </p:tgtEl>
                                        <p:attrNameLst>
                                          <p:attrName>ppt_x</p:attrName>
                                          <p:attrName>ppt_y</p:attrName>
                                        </p:attrNameLst>
                                      </p:cBhvr>
                                      <p:rCtr x="-5026" y="4282"/>
                                    </p:animMotion>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circle(in)">
                                      <p:cBhvr>
                                        <p:cTn id="47" dur="1100"/>
                                        <p:tgtEl>
                                          <p:spTgt spid="21"/>
                                        </p:tgtEl>
                                      </p:cBhvr>
                                    </p:animEffect>
                                  </p:childTnLst>
                                </p:cTn>
                              </p:par>
                              <p:par>
                                <p:cTn id="48" presetID="10"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1" grpId="0"/>
      <p:bldP spid="28" grpId="0"/>
      <p:bldP spid="28"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日本と地熱発電</a:t>
            </a:r>
          </a:p>
        </p:txBody>
      </p:sp>
      <p:sp>
        <p:nvSpPr>
          <p:cNvPr id="3" name="コンテンツ プレースホルダー 2"/>
          <p:cNvSpPr>
            <a:spLocks noGrp="1"/>
          </p:cNvSpPr>
          <p:nvPr>
            <p:ph idx="1"/>
          </p:nvPr>
        </p:nvSpPr>
        <p:spPr>
          <a:xfrm>
            <a:off x="677334" y="2160590"/>
            <a:ext cx="8596668" cy="1384716"/>
          </a:xfrm>
        </p:spPr>
        <p:txBody>
          <a:bodyPr/>
          <a:lstStyle/>
          <a:p>
            <a:r>
              <a:rPr kumimoji="1" lang="ja-JP" altLang="en-US" dirty="0"/>
              <a:t>火山国である日本は、アメリカ・インドネシアに次ぐ、世界第三位地熱資源大国である。</a:t>
            </a:r>
            <a:endParaRPr kumimoji="1" lang="en-US" altLang="ja-JP" dirty="0"/>
          </a:p>
          <a:p>
            <a:r>
              <a:rPr lang="ja-JP" altLang="en-US" dirty="0"/>
              <a:t>しかし、国内で稼働している地熱発電所の出力は地熱資源量のわずか</a:t>
            </a:r>
            <a:r>
              <a:rPr lang="en-US" altLang="ja-JP" dirty="0"/>
              <a:t>2.2</a:t>
            </a:r>
            <a:r>
              <a:rPr lang="ja-JP" altLang="en-US" dirty="0"/>
              <a:t>％（</a:t>
            </a:r>
            <a:r>
              <a:rPr lang="en-US" altLang="ja-JP" dirty="0"/>
              <a:t>2015</a:t>
            </a:r>
            <a:r>
              <a:rPr lang="ja-JP" altLang="en-US" dirty="0"/>
              <a:t>年現在）と豊富な資源を生かせてないのが現状である。</a:t>
            </a:r>
            <a:endParaRPr kumimoji="1" lang="en-US" altLang="ja-JP" dirty="0"/>
          </a:p>
          <a:p>
            <a:endParaRPr kumimoji="1" lang="ja-JP" altLang="en-US" dirty="0"/>
          </a:p>
        </p:txBody>
      </p:sp>
      <p:sp>
        <p:nvSpPr>
          <p:cNvPr id="4" name="下矢印吹き出し 3"/>
          <p:cNvSpPr/>
          <p:nvPr/>
        </p:nvSpPr>
        <p:spPr>
          <a:xfrm>
            <a:off x="2614863" y="3775496"/>
            <a:ext cx="4219074" cy="812546"/>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なぜ普及していないのか？</a:t>
            </a:r>
          </a:p>
        </p:txBody>
      </p:sp>
      <p:sp>
        <p:nvSpPr>
          <p:cNvPr id="5" name="テキスト ボックス 4"/>
          <p:cNvSpPr txBox="1"/>
          <p:nvPr/>
        </p:nvSpPr>
        <p:spPr>
          <a:xfrm>
            <a:off x="1221815" y="5149516"/>
            <a:ext cx="7507705" cy="923330"/>
          </a:xfrm>
          <a:prstGeom prst="rect">
            <a:avLst/>
          </a:prstGeom>
          <a:noFill/>
        </p:spPr>
        <p:txBody>
          <a:bodyPr wrap="square" rtlCol="0">
            <a:spAutoFit/>
          </a:bodyPr>
          <a:lstStyle/>
          <a:p>
            <a:r>
              <a:rPr kumimoji="1" lang="ja-JP" altLang="en-US" dirty="0"/>
              <a:t>日本</a:t>
            </a:r>
            <a:r>
              <a:rPr lang="ja-JP" altLang="en-US" dirty="0"/>
              <a:t>に</a:t>
            </a:r>
            <a:r>
              <a:rPr kumimoji="1" lang="ja-JP" altLang="en-US" dirty="0"/>
              <a:t>おいて、建設候補地の多くは国立公園内や温泉地域にあり、中々調査・開発が進まない状況にあるため。</a:t>
            </a:r>
            <a:endParaRPr kumimoji="1" lang="en-US" altLang="ja-JP" dirty="0"/>
          </a:p>
          <a:p>
            <a:r>
              <a:rPr lang="ja-JP" altLang="en-US" dirty="0"/>
              <a:t>また、調査・開発にかかる費用が高いため。</a:t>
            </a:r>
            <a:endParaRPr kumimoji="1" lang="ja-JP" altLang="en-US" dirty="0"/>
          </a:p>
        </p:txBody>
      </p:sp>
    </p:spTree>
    <p:extLst>
      <p:ext uri="{BB962C8B-B14F-4D97-AF65-F5344CB8AC3E}">
        <p14:creationId xmlns:p14="http://schemas.microsoft.com/office/powerpoint/2010/main" val="73232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ppt_w</p:attrName>
                                        </p:attrNameLst>
                                      </p:cBhvr>
                                      <p:tavLst>
                                        <p:tav tm="0" fmla="#ppt_w*sin(2.5*pi*$)">
                                          <p:val>
                                            <p:fltVal val="0"/>
                                          </p:val>
                                        </p:tav>
                                        <p:tav tm="100000">
                                          <p:val>
                                            <p:fltVal val="1"/>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836" y="361274"/>
            <a:ext cx="9185097" cy="5696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8752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デメリットに対して</a:t>
            </a:r>
          </a:p>
        </p:txBody>
      </p:sp>
      <p:sp>
        <p:nvSpPr>
          <p:cNvPr id="3" name="コンテンツ プレースホルダー 2"/>
          <p:cNvSpPr>
            <a:spLocks noGrp="1"/>
          </p:cNvSpPr>
          <p:nvPr>
            <p:ph idx="1"/>
          </p:nvPr>
        </p:nvSpPr>
        <p:spPr/>
        <p:txBody>
          <a:bodyPr/>
          <a:lstStyle/>
          <a:p>
            <a:r>
              <a:rPr kumimoji="1" lang="ja-JP" altLang="en-US" dirty="0"/>
              <a:t>地熱発電は初期投資がかかるが、安定的な電源であるため回収可能。</a:t>
            </a:r>
            <a:endParaRPr kumimoji="1" lang="en-US" altLang="ja-JP" dirty="0"/>
          </a:p>
          <a:p>
            <a:r>
              <a:rPr lang="ja-JP" altLang="en-US" dirty="0"/>
              <a:t>バイナリー方式であれば温泉地域とも共存可能。</a:t>
            </a:r>
            <a:endParaRPr lang="en-US" altLang="ja-JP" dirty="0"/>
          </a:p>
          <a:p>
            <a:endParaRPr lang="en-US" altLang="ja-JP" dirty="0"/>
          </a:p>
          <a:p>
            <a:endParaRPr kumimoji="1" lang="ja-JP" altLang="en-US" dirty="0"/>
          </a:p>
        </p:txBody>
      </p:sp>
      <p:pic>
        <p:nvPicPr>
          <p:cNvPr id="4" name="図 3"/>
          <p:cNvPicPr>
            <a:picLocks noChangeAspect="1"/>
          </p:cNvPicPr>
          <p:nvPr/>
        </p:nvPicPr>
        <p:blipFill>
          <a:blip r:embed="rId2"/>
          <a:stretch>
            <a:fillRect/>
          </a:stretch>
        </p:blipFill>
        <p:spPr>
          <a:xfrm>
            <a:off x="832317" y="3429291"/>
            <a:ext cx="2724150" cy="2842260"/>
          </a:xfrm>
          <a:prstGeom prst="rect">
            <a:avLst/>
          </a:prstGeom>
        </p:spPr>
      </p:pic>
      <p:pic>
        <p:nvPicPr>
          <p:cNvPr id="5" name="図 4"/>
          <p:cNvPicPr>
            <a:picLocks noChangeAspect="1"/>
          </p:cNvPicPr>
          <p:nvPr/>
        </p:nvPicPr>
        <p:blipFill>
          <a:blip r:embed="rId3"/>
          <a:stretch>
            <a:fillRect/>
          </a:stretch>
        </p:blipFill>
        <p:spPr>
          <a:xfrm>
            <a:off x="3711450" y="3288321"/>
            <a:ext cx="3810000" cy="3124200"/>
          </a:xfrm>
          <a:prstGeom prst="rect">
            <a:avLst/>
          </a:prstGeom>
        </p:spPr>
      </p:pic>
    </p:spTree>
    <p:extLst>
      <p:ext uri="{BB962C8B-B14F-4D97-AF65-F5344CB8AC3E}">
        <p14:creationId xmlns:p14="http://schemas.microsoft.com/office/powerpoint/2010/main" val="3326494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これからの日本のエネルギーの在り方</a:t>
            </a:r>
          </a:p>
        </p:txBody>
      </p:sp>
      <p:sp>
        <p:nvSpPr>
          <p:cNvPr id="3" name="コンテンツ プレースホルダー 2"/>
          <p:cNvSpPr>
            <a:spLocks noGrp="1"/>
          </p:cNvSpPr>
          <p:nvPr>
            <p:ph idx="1"/>
          </p:nvPr>
        </p:nvSpPr>
        <p:spPr/>
        <p:txBody>
          <a:bodyPr/>
          <a:lstStyle/>
          <a:p>
            <a:r>
              <a:rPr lang="ja-JP" altLang="en-US" dirty="0"/>
              <a:t>今まで日本は火力発電が多くを占めており東日本大震災以降その割合は高くなった。</a:t>
            </a:r>
            <a:endParaRPr lang="en-US" altLang="ja-JP" dirty="0"/>
          </a:p>
          <a:p>
            <a:r>
              <a:rPr lang="ja-JP" altLang="en-US" dirty="0"/>
              <a:t>火力に一極集中すると海外からのエネルギー供給が断たれた際に立ち行かなくなってしまう。</a:t>
            </a:r>
            <a:endParaRPr lang="en-US" altLang="ja-JP" dirty="0"/>
          </a:p>
          <a:p>
            <a:r>
              <a:rPr kumimoji="1" lang="ja-JP" altLang="en-US" sz="3200" dirty="0">
                <a:solidFill>
                  <a:srgbClr val="FF0000"/>
                </a:solidFill>
              </a:rPr>
              <a:t>純国産エネルギー地熱発電を増やすべき！</a:t>
            </a:r>
          </a:p>
        </p:txBody>
      </p:sp>
      <p:pic>
        <p:nvPicPr>
          <p:cNvPr id="4" name="図 3"/>
          <p:cNvPicPr>
            <a:picLocks noChangeAspect="1"/>
          </p:cNvPicPr>
          <p:nvPr/>
        </p:nvPicPr>
        <p:blipFill>
          <a:blip r:embed="rId2"/>
          <a:stretch>
            <a:fillRect/>
          </a:stretch>
        </p:blipFill>
        <p:spPr>
          <a:xfrm>
            <a:off x="3636275" y="4368324"/>
            <a:ext cx="2950141" cy="2259487"/>
          </a:xfrm>
          <a:prstGeom prst="rect">
            <a:avLst/>
          </a:prstGeom>
        </p:spPr>
      </p:pic>
      <p:pic>
        <p:nvPicPr>
          <p:cNvPr id="5" name="図 4"/>
          <p:cNvPicPr>
            <a:picLocks noChangeAspect="1"/>
          </p:cNvPicPr>
          <p:nvPr/>
        </p:nvPicPr>
        <p:blipFill>
          <a:blip r:embed="rId3"/>
          <a:stretch>
            <a:fillRect/>
          </a:stretch>
        </p:blipFill>
        <p:spPr>
          <a:xfrm>
            <a:off x="491354" y="4368323"/>
            <a:ext cx="3144921" cy="2259487"/>
          </a:xfrm>
          <a:prstGeom prst="rect">
            <a:avLst/>
          </a:prstGeom>
        </p:spPr>
      </p:pic>
    </p:spTree>
    <p:extLst>
      <p:ext uri="{BB962C8B-B14F-4D97-AF65-F5344CB8AC3E}">
        <p14:creationId xmlns:p14="http://schemas.microsoft.com/office/powerpoint/2010/main" val="28942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3282</TotalTime>
  <Words>455</Words>
  <Application>Microsoft Office PowerPoint</Application>
  <PresentationFormat>ワイド画面</PresentationFormat>
  <Paragraphs>33</Paragraphs>
  <Slides>8</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Arial</vt:lpstr>
      <vt:lpstr>Calibri</vt:lpstr>
      <vt:lpstr>Trebuchet MS</vt:lpstr>
      <vt:lpstr>Wingdings 3</vt:lpstr>
      <vt:lpstr>ファセット</vt:lpstr>
      <vt:lpstr>地球温暖化に対するエネルギー施策</vt:lpstr>
      <vt:lpstr>はじめに</vt:lpstr>
      <vt:lpstr>再生可能エネルギーとは</vt:lpstr>
      <vt:lpstr>地熱発電の可能性</vt:lpstr>
      <vt:lpstr>日本と地熱発電</vt:lpstr>
      <vt:lpstr>PowerPoint プレゼンテーション</vt:lpstr>
      <vt:lpstr>デメリットに対して</vt:lpstr>
      <vt:lpstr>これからの日本のエネルギーの在り方</vt:lpstr>
    </vt:vector>
  </TitlesOfParts>
  <Company>明治大学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地球温暖化に対するエネルギー施策</dc:title>
  <dc:creator>生田メディア支援事務室</dc:creator>
  <cp:lastModifiedBy>洋 山之口</cp:lastModifiedBy>
  <cp:revision>43</cp:revision>
  <dcterms:created xsi:type="dcterms:W3CDTF">2016-12-13T01:09:18Z</dcterms:created>
  <dcterms:modified xsi:type="dcterms:W3CDTF">2019-07-08T04:15:29Z</dcterms:modified>
</cp:coreProperties>
</file>