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55"/>
  </p:notesMasterIdLst>
  <p:handoutMasterIdLst>
    <p:handoutMasterId r:id="rId56"/>
  </p:handoutMasterIdLst>
  <p:sldIdLst>
    <p:sldId id="257" r:id="rId2"/>
    <p:sldId id="266" r:id="rId3"/>
    <p:sldId id="267" r:id="rId4"/>
    <p:sldId id="262" r:id="rId5"/>
    <p:sldId id="263" r:id="rId6"/>
    <p:sldId id="268" r:id="rId7"/>
    <p:sldId id="284" r:id="rId8"/>
    <p:sldId id="264" r:id="rId9"/>
    <p:sldId id="258" r:id="rId10"/>
    <p:sldId id="259" r:id="rId11"/>
    <p:sldId id="265" r:id="rId12"/>
    <p:sldId id="278" r:id="rId13"/>
    <p:sldId id="322" r:id="rId14"/>
    <p:sldId id="297" r:id="rId15"/>
    <p:sldId id="271" r:id="rId16"/>
    <p:sldId id="285" r:id="rId17"/>
    <p:sldId id="273" r:id="rId18"/>
    <p:sldId id="274" r:id="rId19"/>
    <p:sldId id="300" r:id="rId20"/>
    <p:sldId id="296" r:id="rId21"/>
    <p:sldId id="292" r:id="rId22"/>
    <p:sldId id="301" r:id="rId23"/>
    <p:sldId id="299" r:id="rId24"/>
    <p:sldId id="303" r:id="rId25"/>
    <p:sldId id="304" r:id="rId26"/>
    <p:sldId id="302" r:id="rId27"/>
    <p:sldId id="306" r:id="rId28"/>
    <p:sldId id="317" r:id="rId29"/>
    <p:sldId id="314" r:id="rId30"/>
    <p:sldId id="315" r:id="rId31"/>
    <p:sldId id="316" r:id="rId32"/>
    <p:sldId id="293" r:id="rId33"/>
    <p:sldId id="290" r:id="rId34"/>
    <p:sldId id="321" r:id="rId35"/>
    <p:sldId id="289" r:id="rId36"/>
    <p:sldId id="286" r:id="rId37"/>
    <p:sldId id="287" r:id="rId38"/>
    <p:sldId id="308" r:id="rId39"/>
    <p:sldId id="288" r:id="rId40"/>
    <p:sldId id="318" r:id="rId41"/>
    <p:sldId id="327" r:id="rId42"/>
    <p:sldId id="326" r:id="rId43"/>
    <p:sldId id="328" r:id="rId44"/>
    <p:sldId id="329" r:id="rId45"/>
    <p:sldId id="330" r:id="rId46"/>
    <p:sldId id="331" r:id="rId47"/>
    <p:sldId id="332" r:id="rId48"/>
    <p:sldId id="333" r:id="rId49"/>
    <p:sldId id="334" r:id="rId50"/>
    <p:sldId id="335" r:id="rId51"/>
    <p:sldId id="336" r:id="rId52"/>
    <p:sldId id="337" r:id="rId53"/>
    <p:sldId id="338" r:id="rId54"/>
  </p:sldIdLst>
  <p:sldSz cx="12192000" cy="6858000"/>
  <p:notesSz cx="9866313" cy="673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FB6"/>
    <a:srgbClr val="FF3300"/>
    <a:srgbClr val="04D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4" autoAdjust="0"/>
    <p:restoredTop sz="94660"/>
  </p:normalViewPr>
  <p:slideViewPr>
    <p:cSldViewPr snapToGrid="0">
      <p:cViewPr varScale="1">
        <p:scale>
          <a:sx n="83" d="100"/>
          <a:sy n="83" d="100"/>
        </p:scale>
        <p:origin x="566"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1762"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1"/>
                </a:solidFill>
                <a:latin typeface="+mn-lt"/>
                <a:ea typeface="ＭＳ Ｐゴシック" panose="020B0600070205080204" pitchFamily="50" charset="-128"/>
                <a:cs typeface="+mn-cs"/>
              </a:defRPr>
            </a:pPr>
            <a:r>
              <a:rPr lang="ja-JP" altLang="en-US" sz="2000" b="1" i="0" baseline="0" dirty="0">
                <a:solidFill>
                  <a:schemeClr val="bg1"/>
                </a:solidFill>
                <a:ea typeface="ＭＳ Ｐゴシック" panose="020B0600070205080204" pitchFamily="50" charset="-128"/>
              </a:rPr>
              <a:t>空き店舗の有無</a:t>
            </a:r>
            <a:endParaRPr lang="ja-JP" sz="2000" b="1" i="0" baseline="0" dirty="0">
              <a:solidFill>
                <a:schemeClr val="bg1"/>
              </a:solidFill>
              <a:ea typeface="ＭＳ Ｐゴシック" panose="020B0600070205080204" pitchFamily="50" charset="-128"/>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bg1"/>
              </a:solidFill>
              <a:latin typeface="+mn-lt"/>
              <a:ea typeface="ＭＳ Ｐゴシック" panose="020B0600070205080204" pitchFamily="50" charset="-128"/>
              <a:cs typeface="+mn-cs"/>
            </a:defRPr>
          </a:pPr>
          <a:endParaRPr lang="ja-JP"/>
        </a:p>
      </c:txPr>
    </c:title>
    <c:autoTitleDeleted val="0"/>
    <c:plotArea>
      <c:layout/>
      <c:barChart>
        <c:barDir val="bar"/>
        <c:grouping val="percentStacked"/>
        <c:varyColors val="0"/>
        <c:ser>
          <c:idx val="0"/>
          <c:order val="0"/>
          <c:tx>
            <c:strRef>
              <c:f>Sheet1!$B$1</c:f>
              <c:strCache>
                <c:ptCount val="1"/>
                <c:pt idx="0">
                  <c:v>空き店舗がある</c:v>
                </c:pt>
              </c:strCache>
            </c:strRef>
          </c:tx>
          <c:spPr>
            <a:solidFill>
              <a:srgbClr val="0A2FB6"/>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平成28年</c:v>
                </c:pt>
                <c:pt idx="1">
                  <c:v>平成25年</c:v>
                </c:pt>
                <c:pt idx="2">
                  <c:v>平成22年</c:v>
                </c:pt>
              </c:strCache>
            </c:strRef>
          </c:cat>
          <c:val>
            <c:numRef>
              <c:f>Sheet1!$B$2:$B$4</c:f>
              <c:numCache>
                <c:formatCode>General</c:formatCode>
                <c:ptCount val="3"/>
                <c:pt idx="0">
                  <c:v>57.5</c:v>
                </c:pt>
                <c:pt idx="1">
                  <c:v>61.4</c:v>
                </c:pt>
                <c:pt idx="2">
                  <c:v>66.8</c:v>
                </c:pt>
              </c:numCache>
            </c:numRef>
          </c:val>
          <c:extLst>
            <c:ext xmlns:c16="http://schemas.microsoft.com/office/drawing/2014/chart" uri="{C3380CC4-5D6E-409C-BE32-E72D297353CC}">
              <c16:uniqueId val="{00000000-7EF4-42C7-BB37-A5CF50B12EE6}"/>
            </c:ext>
          </c:extLst>
        </c:ser>
        <c:ser>
          <c:idx val="1"/>
          <c:order val="1"/>
          <c:tx>
            <c:strRef>
              <c:f>Sheet1!$C$1</c:f>
              <c:strCache>
                <c:ptCount val="1"/>
                <c:pt idx="0">
                  <c:v>空き店舗がない</c:v>
                </c:pt>
              </c:strCache>
            </c:strRef>
          </c:tx>
          <c:spPr>
            <a:solidFill>
              <a:srgbClr val="FF3300"/>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平成28年</c:v>
                </c:pt>
                <c:pt idx="1">
                  <c:v>平成25年</c:v>
                </c:pt>
                <c:pt idx="2">
                  <c:v>平成22年</c:v>
                </c:pt>
              </c:strCache>
            </c:strRef>
          </c:cat>
          <c:val>
            <c:numRef>
              <c:f>Sheet1!$C$2:$C$4</c:f>
              <c:numCache>
                <c:formatCode>General</c:formatCode>
                <c:ptCount val="3"/>
                <c:pt idx="0">
                  <c:v>42.5</c:v>
                </c:pt>
                <c:pt idx="1">
                  <c:v>38.6</c:v>
                </c:pt>
                <c:pt idx="2">
                  <c:v>33.200000000000003</c:v>
                </c:pt>
              </c:numCache>
            </c:numRef>
          </c:val>
          <c:extLst>
            <c:ext xmlns:c16="http://schemas.microsoft.com/office/drawing/2014/chart" uri="{C3380CC4-5D6E-409C-BE32-E72D297353CC}">
              <c16:uniqueId val="{00000001-7EF4-42C7-BB37-A5CF50B12EE6}"/>
            </c:ext>
          </c:extLst>
        </c:ser>
        <c:dLbls>
          <c:dLblPos val="ctr"/>
          <c:showLegendKey val="0"/>
          <c:showVal val="1"/>
          <c:showCatName val="0"/>
          <c:showSerName val="0"/>
          <c:showPercent val="0"/>
          <c:showBubbleSize val="0"/>
        </c:dLbls>
        <c:gapWidth val="150"/>
        <c:overlap val="100"/>
        <c:axId val="350726360"/>
        <c:axId val="350722832"/>
      </c:barChart>
      <c:catAx>
        <c:axId val="350726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bg1"/>
                </a:solidFill>
                <a:latin typeface="+mn-lt"/>
                <a:ea typeface="ＭＳ Ｐゴシック" panose="020B0600070205080204" pitchFamily="50" charset="-128"/>
                <a:cs typeface="+mn-cs"/>
              </a:defRPr>
            </a:pPr>
            <a:endParaRPr lang="ja-JP"/>
          </a:p>
        </c:txPr>
        <c:crossAx val="350722832"/>
        <c:crosses val="autoZero"/>
        <c:auto val="1"/>
        <c:lblAlgn val="ctr"/>
        <c:lblOffset val="100"/>
        <c:noMultiLvlLbl val="0"/>
      </c:catAx>
      <c:valAx>
        <c:axId val="3507228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bg1"/>
                </a:solidFill>
                <a:latin typeface="+mn-lt"/>
                <a:ea typeface="+mn-ea"/>
                <a:cs typeface="+mn-cs"/>
              </a:defRPr>
            </a:pPr>
            <a:endParaRPr lang="ja-JP"/>
          </a:p>
        </c:txPr>
        <c:crossAx val="350726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1" i="0" u="none" strike="noStrike" kern="1200" baseline="0">
              <a:solidFill>
                <a:schemeClr val="bg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0.0076</cdr:x>
      <cdr:y>0.30717</cdr:y>
    </cdr:from>
    <cdr:to>
      <cdr:x>0.10099</cdr:x>
      <cdr:y>0.50552</cdr:y>
    </cdr:to>
    <cdr:sp macro="" textlink="">
      <cdr:nvSpPr>
        <cdr:cNvPr id="3" name="テキスト ボックス 2"/>
        <cdr:cNvSpPr txBox="1"/>
      </cdr:nvSpPr>
      <cdr:spPr>
        <a:xfrm xmlns:a="http://schemas.openxmlformats.org/drawingml/2006/main">
          <a:off x="74399" y="14160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400" b="1" dirty="0">
              <a:solidFill>
                <a:schemeClr val="bg1"/>
              </a:solidFill>
              <a:latin typeface="ＭＳ Ｐゴシック" panose="020B0600070205080204" pitchFamily="50" charset="-128"/>
              <a:ea typeface="ＭＳ Ｐゴシック" panose="020B0600070205080204" pitchFamily="50" charset="-128"/>
            </a:rPr>
            <a:t>（</a:t>
          </a:r>
          <a:r>
            <a:rPr lang="en-US" altLang="ja-JP" sz="1400" b="1" dirty="0">
              <a:solidFill>
                <a:schemeClr val="bg1"/>
              </a:solidFill>
              <a:latin typeface="ＭＳ Ｐゴシック" panose="020B0600070205080204" pitchFamily="50" charset="-128"/>
              <a:ea typeface="ＭＳ Ｐゴシック" panose="020B0600070205080204" pitchFamily="50" charset="-128"/>
            </a:rPr>
            <a:t>n</a:t>
          </a:r>
          <a:r>
            <a:rPr lang="ja-JP" altLang="en-US" sz="1400" b="1" dirty="0">
              <a:solidFill>
                <a:schemeClr val="bg1"/>
              </a:solidFill>
              <a:latin typeface="ＭＳ Ｐゴシック" panose="020B0600070205080204" pitchFamily="50" charset="-128"/>
              <a:ea typeface="ＭＳ Ｐゴシック" panose="020B0600070205080204" pitchFamily="50" charset="-128"/>
            </a:rPr>
            <a:t>＝</a:t>
          </a:r>
          <a:r>
            <a:rPr lang="en-US" altLang="ja-JP" sz="1400" b="1" dirty="0">
              <a:solidFill>
                <a:schemeClr val="bg1"/>
              </a:solidFill>
              <a:latin typeface="ＭＳ Ｐゴシック" panose="020B0600070205080204" pitchFamily="50" charset="-128"/>
              <a:ea typeface="ＭＳ Ｐゴシック" panose="020B0600070205080204" pitchFamily="50" charset="-128"/>
            </a:rPr>
            <a:t>1,578)</a:t>
          </a:r>
          <a:endParaRPr lang="ja-JP" altLang="en-US" sz="1400" b="1" dirty="0">
            <a:solidFill>
              <a:schemeClr val="bg1"/>
            </a:solidFill>
            <a:latin typeface="ＭＳ Ｐゴシック" panose="020B0600070205080204" pitchFamily="50" charset="-128"/>
            <a:ea typeface="ＭＳ Ｐゴシック" panose="020B0600070205080204" pitchFamily="50" charset="-128"/>
          </a:endParaRPr>
        </a:p>
      </cdr:txBody>
    </cdr:sp>
  </cdr:relSizeAnchor>
  <cdr:relSizeAnchor xmlns:cdr="http://schemas.openxmlformats.org/drawingml/2006/chartDrawing">
    <cdr:from>
      <cdr:x>0.00904</cdr:x>
      <cdr:y>0.53231</cdr:y>
    </cdr:from>
    <cdr:to>
      <cdr:x>0.10243</cdr:x>
      <cdr:y>0.73066</cdr:y>
    </cdr:to>
    <cdr:sp macro="" textlink="">
      <cdr:nvSpPr>
        <cdr:cNvPr id="5" name="テキスト ボックス 4"/>
        <cdr:cNvSpPr txBox="1"/>
      </cdr:nvSpPr>
      <cdr:spPr>
        <a:xfrm xmlns:a="http://schemas.openxmlformats.org/drawingml/2006/main">
          <a:off x="88468" y="245399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400" b="1" dirty="0">
              <a:solidFill>
                <a:schemeClr val="bg1"/>
              </a:solidFill>
              <a:latin typeface="ＭＳ Ｐゴシック" panose="020B0600070205080204" pitchFamily="50" charset="-128"/>
              <a:ea typeface="ＭＳ Ｐゴシック" panose="020B0600070205080204" pitchFamily="50" charset="-128"/>
            </a:rPr>
            <a:t>（</a:t>
          </a:r>
          <a:r>
            <a:rPr lang="en-US" altLang="ja-JP" sz="1400" b="1" dirty="0">
              <a:solidFill>
                <a:schemeClr val="bg1"/>
              </a:solidFill>
              <a:latin typeface="ＭＳ Ｐゴシック" panose="020B0600070205080204" pitchFamily="50" charset="-128"/>
              <a:ea typeface="ＭＳ Ｐゴシック" panose="020B0600070205080204" pitchFamily="50" charset="-128"/>
            </a:rPr>
            <a:t>n</a:t>
          </a:r>
          <a:r>
            <a:rPr lang="ja-JP" altLang="en-US" sz="1400" b="1" dirty="0">
              <a:solidFill>
                <a:schemeClr val="bg1"/>
              </a:solidFill>
              <a:latin typeface="ＭＳ Ｐゴシック" panose="020B0600070205080204" pitchFamily="50" charset="-128"/>
              <a:ea typeface="ＭＳ Ｐゴシック" panose="020B0600070205080204" pitchFamily="50" charset="-128"/>
            </a:rPr>
            <a:t>＝</a:t>
          </a:r>
          <a:r>
            <a:rPr lang="en-US" altLang="ja-JP" sz="1400" b="1" dirty="0">
              <a:solidFill>
                <a:schemeClr val="bg1"/>
              </a:solidFill>
              <a:latin typeface="ＭＳ Ｐゴシック" panose="020B0600070205080204" pitchFamily="50" charset="-128"/>
              <a:ea typeface="ＭＳ Ｐゴシック" panose="020B0600070205080204" pitchFamily="50" charset="-128"/>
            </a:rPr>
            <a:t>1,645)</a:t>
          </a:r>
          <a:endParaRPr lang="ja-JP" altLang="en-US" sz="1400" b="1" dirty="0">
            <a:solidFill>
              <a:schemeClr val="bg1"/>
            </a:solidFill>
            <a:latin typeface="ＭＳ Ｐゴシック" panose="020B0600070205080204" pitchFamily="50" charset="-128"/>
            <a:ea typeface="ＭＳ Ｐゴシック" panose="020B0600070205080204" pitchFamily="50" charset="-128"/>
          </a:endParaRPr>
        </a:p>
        <a:p xmlns:a="http://schemas.openxmlformats.org/drawingml/2006/main">
          <a:endParaRPr lang="ja-JP" altLang="en-US" sz="1100" dirty="0"/>
        </a:p>
      </cdr:txBody>
    </cdr:sp>
  </cdr:relSizeAnchor>
  <cdr:relSizeAnchor xmlns:cdr="http://schemas.openxmlformats.org/drawingml/2006/chartDrawing">
    <cdr:from>
      <cdr:x>0.01169</cdr:x>
      <cdr:y>0.76058</cdr:y>
    </cdr:from>
    <cdr:to>
      <cdr:x>0.10508</cdr:x>
      <cdr:y>0.95893</cdr:y>
    </cdr:to>
    <cdr:sp macro="" textlink="">
      <cdr:nvSpPr>
        <cdr:cNvPr id="6" name="テキスト ボックス 5"/>
        <cdr:cNvSpPr txBox="1"/>
      </cdr:nvSpPr>
      <cdr:spPr>
        <a:xfrm xmlns:a="http://schemas.openxmlformats.org/drawingml/2006/main">
          <a:off x="114490" y="350630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400" b="1" dirty="0">
              <a:solidFill>
                <a:schemeClr val="bg1"/>
              </a:solidFill>
              <a:latin typeface="ＭＳ Ｐゴシック" panose="020B0600070205080204" pitchFamily="50" charset="-128"/>
              <a:ea typeface="ＭＳ Ｐゴシック" panose="020B0600070205080204" pitchFamily="50" charset="-128"/>
            </a:rPr>
            <a:t>（</a:t>
          </a:r>
          <a:r>
            <a:rPr lang="en-US" altLang="ja-JP" sz="1400" b="1" dirty="0">
              <a:solidFill>
                <a:schemeClr val="bg1"/>
              </a:solidFill>
              <a:latin typeface="ＭＳ Ｐゴシック" panose="020B0600070205080204" pitchFamily="50" charset="-128"/>
              <a:ea typeface="ＭＳ Ｐゴシック" panose="020B0600070205080204" pitchFamily="50" charset="-128"/>
            </a:rPr>
            <a:t>n</a:t>
          </a:r>
          <a:r>
            <a:rPr lang="ja-JP" altLang="en-US" sz="1400" b="1" dirty="0">
              <a:solidFill>
                <a:schemeClr val="bg1"/>
              </a:solidFill>
              <a:latin typeface="ＭＳ Ｐゴシック" panose="020B0600070205080204" pitchFamily="50" charset="-128"/>
              <a:ea typeface="ＭＳ Ｐゴシック" panose="020B0600070205080204" pitchFamily="50" charset="-128"/>
            </a:rPr>
            <a:t>＝</a:t>
          </a:r>
          <a:r>
            <a:rPr lang="en-US" altLang="ja-JP" sz="1400" b="1" dirty="0">
              <a:solidFill>
                <a:schemeClr val="bg1"/>
              </a:solidFill>
              <a:latin typeface="ＭＳ Ｐゴシック" panose="020B0600070205080204" pitchFamily="50" charset="-128"/>
              <a:ea typeface="ＭＳ Ｐゴシック" panose="020B0600070205080204" pitchFamily="50" charset="-128"/>
            </a:rPr>
            <a:t>1,241)</a:t>
          </a:r>
          <a:endParaRPr lang="ja-JP" altLang="en-US" sz="1400" b="1" dirty="0">
            <a:solidFill>
              <a:schemeClr val="bg1"/>
            </a:solidFill>
            <a:latin typeface="ＭＳ Ｐゴシック" panose="020B0600070205080204" pitchFamily="50" charset="-128"/>
            <a:ea typeface="ＭＳ Ｐゴシック" panose="020B0600070205080204" pitchFamily="50" charset="-128"/>
          </a:endParaRPr>
        </a:p>
        <a:p xmlns:a="http://schemas.openxmlformats.org/drawingml/2006/main">
          <a:endParaRPr lang="ja-JP" alt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6384E0D5-F240-4B1F-9478-884946F23516}" type="datetimeFigureOut">
              <a:rPr kumimoji="1" lang="ja-JP" altLang="en-US" smtClean="0"/>
              <a:t>2020/10/18</a:t>
            </a:fld>
            <a:endParaRPr kumimoji="1" lang="ja-JP" altLang="en-US"/>
          </a:p>
        </p:txBody>
      </p:sp>
      <p:sp>
        <p:nvSpPr>
          <p:cNvPr id="4" name="フッター プレースホルダー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2C1B6A3B-716F-4E0B-8FDC-0E5A105B54D2}" type="slidenum">
              <a:rPr kumimoji="1" lang="ja-JP" altLang="en-US" smtClean="0"/>
              <a:t>‹#›</a:t>
            </a:fld>
            <a:endParaRPr kumimoji="1" lang="ja-JP" altLang="en-US"/>
          </a:p>
        </p:txBody>
      </p:sp>
    </p:spTree>
    <p:extLst>
      <p:ext uri="{BB962C8B-B14F-4D97-AF65-F5344CB8AC3E}">
        <p14:creationId xmlns:p14="http://schemas.microsoft.com/office/powerpoint/2010/main" val="20687433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138" cy="3381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000" y="0"/>
            <a:ext cx="4276725" cy="338138"/>
          </a:xfrm>
          <a:prstGeom prst="rect">
            <a:avLst/>
          </a:prstGeom>
        </p:spPr>
        <p:txBody>
          <a:bodyPr vert="horz" lIns="91440" tIns="45720" rIns="91440" bIns="45720" rtlCol="0"/>
          <a:lstStyle>
            <a:lvl1pPr algn="r">
              <a:defRPr sz="1200"/>
            </a:lvl1pPr>
          </a:lstStyle>
          <a:p>
            <a:fld id="{29D3B7EA-97F9-41A3-8447-F4ECF027D01F}" type="datetimeFigureOut">
              <a:rPr kumimoji="1" lang="ja-JP" altLang="en-US" smtClean="0"/>
              <a:t>2020/10/18</a:t>
            </a:fld>
            <a:endParaRPr kumimoji="1" lang="ja-JP" altLang="en-US"/>
          </a:p>
        </p:txBody>
      </p:sp>
      <p:sp>
        <p:nvSpPr>
          <p:cNvPr id="4" name="スライド イメージ プレースホルダー 3"/>
          <p:cNvSpPr>
            <a:spLocks noGrp="1" noRot="1" noChangeAspect="1"/>
          </p:cNvSpPr>
          <p:nvPr>
            <p:ph type="sldImg" idx="2"/>
          </p:nvPr>
        </p:nvSpPr>
        <p:spPr>
          <a:xfrm>
            <a:off x="2913063" y="841375"/>
            <a:ext cx="4041775"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7425" y="3241675"/>
            <a:ext cx="7893050" cy="2652713"/>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397625"/>
            <a:ext cx="4275138" cy="33813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000" y="6397625"/>
            <a:ext cx="4276725" cy="338138"/>
          </a:xfrm>
          <a:prstGeom prst="rect">
            <a:avLst/>
          </a:prstGeom>
        </p:spPr>
        <p:txBody>
          <a:bodyPr vert="horz" lIns="91440" tIns="45720" rIns="91440" bIns="45720" rtlCol="0" anchor="b"/>
          <a:lstStyle>
            <a:lvl1pPr algn="r">
              <a:defRPr sz="1200"/>
            </a:lvl1pPr>
          </a:lstStyle>
          <a:p>
            <a:fld id="{5B0BA8C8-26E8-4048-BA6D-D8BE5A2DE29E}" type="slidenum">
              <a:rPr kumimoji="1" lang="ja-JP" altLang="en-US" smtClean="0"/>
              <a:t>‹#›</a:t>
            </a:fld>
            <a:endParaRPr kumimoji="1" lang="ja-JP" altLang="en-US"/>
          </a:p>
        </p:txBody>
      </p:sp>
    </p:spTree>
    <p:extLst>
      <p:ext uri="{BB962C8B-B14F-4D97-AF65-F5344CB8AC3E}">
        <p14:creationId xmlns:p14="http://schemas.microsoft.com/office/powerpoint/2010/main" val="42369405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B0BA8C8-26E8-4048-BA6D-D8BE5A2DE29E}" type="slidenum">
              <a:rPr kumimoji="1" lang="ja-JP" altLang="en-US" smtClean="0"/>
              <a:t>1</a:t>
            </a:fld>
            <a:endParaRPr kumimoji="1" lang="ja-JP" altLang="en-US"/>
          </a:p>
        </p:txBody>
      </p:sp>
    </p:spTree>
    <p:extLst>
      <p:ext uri="{BB962C8B-B14F-4D97-AF65-F5344CB8AC3E}">
        <p14:creationId xmlns:p14="http://schemas.microsoft.com/office/powerpoint/2010/main" val="4076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0416B72-5E17-4402-8A33-2B724F4832F5}" type="datetime1">
              <a:rPr kumimoji="1" lang="ja-JP" altLang="en-US" smtClean="0"/>
              <a:t>2020/10/18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0C3DC3-D5E4-476F-8A2D-815E3745CCF9}" type="slidenum">
              <a:rPr lang="ja-JP" altLang="en-US" smtClean="0"/>
              <a:pPr/>
              <a:t>‹#›</a:t>
            </a:fld>
            <a:endParaRPr lang="ja-JP" altLang="en-US" dirty="0"/>
          </a:p>
        </p:txBody>
      </p:sp>
    </p:spTree>
    <p:extLst>
      <p:ext uri="{BB962C8B-B14F-4D97-AF65-F5344CB8AC3E}">
        <p14:creationId xmlns:p14="http://schemas.microsoft.com/office/powerpoint/2010/main" val="632456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409C8E0-6471-4BB8-8F47-5F3F055A9C03}" type="datetime1">
              <a:rPr kumimoji="1" lang="ja-JP" altLang="en-US" smtClean="0"/>
              <a:t>2020/10/18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0C3DC3-D5E4-476F-8A2D-815E3745CCF9}" type="slidenum">
              <a:rPr lang="ja-JP" altLang="en-US" smtClean="0"/>
              <a:pPr/>
              <a:t>‹#›</a:t>
            </a:fld>
            <a:endParaRPr lang="ja-JP" altLang="en-US" dirty="0"/>
          </a:p>
        </p:txBody>
      </p:sp>
    </p:spTree>
    <p:extLst>
      <p:ext uri="{BB962C8B-B14F-4D97-AF65-F5344CB8AC3E}">
        <p14:creationId xmlns:p14="http://schemas.microsoft.com/office/powerpoint/2010/main" val="153564715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409C8E0-6471-4BB8-8F47-5F3F055A9C03}" type="datetime1">
              <a:rPr kumimoji="1" lang="ja-JP" altLang="en-US" smtClean="0"/>
              <a:t>2020/10/18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0C3DC3-D5E4-476F-8A2D-815E3745CCF9}" type="slidenum">
              <a:rPr lang="ja-JP" altLang="en-US" smtClean="0"/>
              <a:pPr/>
              <a:t>‹#›</a:t>
            </a:fld>
            <a:endParaRPr lang="ja-JP" alt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6349436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409C8E0-6471-4BB8-8F47-5F3F055A9C03}" type="datetime1">
              <a:rPr kumimoji="1" lang="ja-JP" altLang="en-US" smtClean="0"/>
              <a:t>2020/10/18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0C3DC3-D5E4-476F-8A2D-815E3745CCF9}" type="slidenum">
              <a:rPr lang="ja-JP" altLang="en-US" smtClean="0"/>
              <a:pPr/>
              <a:t>‹#›</a:t>
            </a:fld>
            <a:endParaRPr lang="ja-JP" altLang="en-US" dirty="0"/>
          </a:p>
        </p:txBody>
      </p:sp>
    </p:spTree>
    <p:extLst>
      <p:ext uri="{BB962C8B-B14F-4D97-AF65-F5344CB8AC3E}">
        <p14:creationId xmlns:p14="http://schemas.microsoft.com/office/powerpoint/2010/main" val="186927165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409C8E0-6471-4BB8-8F47-5F3F055A9C03}" type="datetime1">
              <a:rPr kumimoji="1" lang="ja-JP" altLang="en-US" smtClean="0"/>
              <a:t>2020/10/18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0C3DC3-D5E4-476F-8A2D-815E3745CCF9}" type="slidenum">
              <a:rPr lang="ja-JP" altLang="en-US" smtClean="0"/>
              <a:pPr/>
              <a:t>‹#›</a:t>
            </a:fld>
            <a:endParaRPr lang="ja-JP" alt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354918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409C8E0-6471-4BB8-8F47-5F3F055A9C03}" type="datetime1">
              <a:rPr kumimoji="1" lang="ja-JP" altLang="en-US" smtClean="0"/>
              <a:t>2020/10/18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0C3DC3-D5E4-476F-8A2D-815E3745CCF9}" type="slidenum">
              <a:rPr lang="ja-JP" altLang="en-US" smtClean="0"/>
              <a:pPr/>
              <a:t>‹#›</a:t>
            </a:fld>
            <a:endParaRPr lang="ja-JP" altLang="en-US" dirty="0"/>
          </a:p>
        </p:txBody>
      </p:sp>
    </p:spTree>
    <p:extLst>
      <p:ext uri="{BB962C8B-B14F-4D97-AF65-F5344CB8AC3E}">
        <p14:creationId xmlns:p14="http://schemas.microsoft.com/office/powerpoint/2010/main" val="244137351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F84031-09D9-4029-9CC3-023D100557ED}" type="datetime1">
              <a:rPr kumimoji="1" lang="ja-JP" altLang="en-US" smtClean="0"/>
              <a:t>2020/10/18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0C3DC3-D5E4-476F-8A2D-815E3745CCF9}" type="slidenum">
              <a:rPr kumimoji="1" lang="ja-JP" altLang="en-US" smtClean="0"/>
              <a:t>‹#›</a:t>
            </a:fld>
            <a:endParaRPr kumimoji="1" lang="ja-JP" altLang="en-US"/>
          </a:p>
        </p:txBody>
      </p:sp>
    </p:spTree>
    <p:extLst>
      <p:ext uri="{BB962C8B-B14F-4D97-AF65-F5344CB8AC3E}">
        <p14:creationId xmlns:p14="http://schemas.microsoft.com/office/powerpoint/2010/main" val="3442056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9E11851-3484-4322-96C3-946DE607CC54}" type="datetime1">
              <a:rPr kumimoji="1" lang="ja-JP" altLang="en-US" smtClean="0"/>
              <a:t>2020/10/18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0C3DC3-D5E4-476F-8A2D-815E3745CCF9}" type="slidenum">
              <a:rPr kumimoji="1" lang="ja-JP" altLang="en-US" smtClean="0"/>
              <a:t>‹#›</a:t>
            </a:fld>
            <a:endParaRPr kumimoji="1" lang="ja-JP" altLang="en-US"/>
          </a:p>
        </p:txBody>
      </p:sp>
    </p:spTree>
    <p:extLst>
      <p:ext uri="{BB962C8B-B14F-4D97-AF65-F5344CB8AC3E}">
        <p14:creationId xmlns:p14="http://schemas.microsoft.com/office/powerpoint/2010/main" val="58915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30AB9ED-2286-4C68-B197-401CFA1DE6A7}" type="datetime1">
              <a:rPr kumimoji="1" lang="ja-JP" altLang="en-US" smtClean="0"/>
              <a:t>2020/10/18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0C3DC3-D5E4-476F-8A2D-815E3745CCF9}" type="slidenum">
              <a:rPr kumimoji="1" lang="ja-JP" altLang="en-US" smtClean="0"/>
              <a:t>‹#›</a:t>
            </a:fld>
            <a:endParaRPr kumimoji="1" lang="ja-JP" altLang="en-US"/>
          </a:p>
        </p:txBody>
      </p:sp>
    </p:spTree>
    <p:extLst>
      <p:ext uri="{BB962C8B-B14F-4D97-AF65-F5344CB8AC3E}">
        <p14:creationId xmlns:p14="http://schemas.microsoft.com/office/powerpoint/2010/main" val="235364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B835665-968F-4DDE-9E01-551EFC5846AC}" type="datetime1">
              <a:rPr kumimoji="1" lang="ja-JP" altLang="en-US" smtClean="0"/>
              <a:t>2020/10/18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0C3DC3-D5E4-476F-8A2D-815E3745CCF9}" type="slidenum">
              <a:rPr kumimoji="1" lang="ja-JP" altLang="en-US" smtClean="0"/>
              <a:t>‹#›</a:t>
            </a:fld>
            <a:endParaRPr kumimoji="1" lang="ja-JP" altLang="en-US"/>
          </a:p>
        </p:txBody>
      </p:sp>
    </p:spTree>
    <p:extLst>
      <p:ext uri="{BB962C8B-B14F-4D97-AF65-F5344CB8AC3E}">
        <p14:creationId xmlns:p14="http://schemas.microsoft.com/office/powerpoint/2010/main" val="877830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2231B4F-7786-4B71-91F3-9AC408B119B4}" type="datetime1">
              <a:rPr kumimoji="1" lang="ja-JP" altLang="en-US" smtClean="0"/>
              <a:t>2020/10/18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10C3DC3-D5E4-476F-8A2D-815E3745CCF9}" type="slidenum">
              <a:rPr kumimoji="1" lang="ja-JP" altLang="en-US" smtClean="0"/>
              <a:t>‹#›</a:t>
            </a:fld>
            <a:endParaRPr kumimoji="1" lang="ja-JP" altLang="en-US"/>
          </a:p>
        </p:txBody>
      </p:sp>
    </p:spTree>
    <p:extLst>
      <p:ext uri="{BB962C8B-B14F-4D97-AF65-F5344CB8AC3E}">
        <p14:creationId xmlns:p14="http://schemas.microsoft.com/office/powerpoint/2010/main" val="415847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53531A1-AFDD-40DE-9EA6-4385A1B1C06A}" type="datetime1">
              <a:rPr kumimoji="1" lang="ja-JP" altLang="en-US" smtClean="0"/>
              <a:t>2020/10/18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10C3DC3-D5E4-476F-8A2D-815E3745CCF9}" type="slidenum">
              <a:rPr kumimoji="1" lang="ja-JP" altLang="en-US" smtClean="0"/>
              <a:t>‹#›</a:t>
            </a:fld>
            <a:endParaRPr kumimoji="1" lang="ja-JP" altLang="en-US"/>
          </a:p>
        </p:txBody>
      </p:sp>
    </p:spTree>
    <p:extLst>
      <p:ext uri="{BB962C8B-B14F-4D97-AF65-F5344CB8AC3E}">
        <p14:creationId xmlns:p14="http://schemas.microsoft.com/office/powerpoint/2010/main" val="221201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CD3150C-D5C6-4C91-A4FE-99EE7D50F405}" type="datetime1">
              <a:rPr kumimoji="1" lang="ja-JP" altLang="en-US" smtClean="0"/>
              <a:t>2020/10/18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10C3DC3-D5E4-476F-8A2D-815E3745CCF9}" type="slidenum">
              <a:rPr kumimoji="1" lang="ja-JP" altLang="en-US" smtClean="0"/>
              <a:t>‹#›</a:t>
            </a:fld>
            <a:endParaRPr kumimoji="1" lang="ja-JP" altLang="en-US"/>
          </a:p>
        </p:txBody>
      </p:sp>
    </p:spTree>
    <p:extLst>
      <p:ext uri="{BB962C8B-B14F-4D97-AF65-F5344CB8AC3E}">
        <p14:creationId xmlns:p14="http://schemas.microsoft.com/office/powerpoint/2010/main" val="338139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A8731D-3B21-44FF-968A-F4B25E67E180}" type="datetime1">
              <a:rPr kumimoji="1" lang="ja-JP" altLang="en-US" smtClean="0"/>
              <a:t>2020/10/18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10C3DC3-D5E4-476F-8A2D-815E3745CCF9}" type="slidenum">
              <a:rPr kumimoji="1" lang="ja-JP" altLang="en-US" smtClean="0"/>
              <a:t>‹#›</a:t>
            </a:fld>
            <a:endParaRPr kumimoji="1" lang="ja-JP" altLang="en-US"/>
          </a:p>
        </p:txBody>
      </p:sp>
    </p:spTree>
    <p:extLst>
      <p:ext uri="{BB962C8B-B14F-4D97-AF65-F5344CB8AC3E}">
        <p14:creationId xmlns:p14="http://schemas.microsoft.com/office/powerpoint/2010/main" val="217744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6DFA3D-FBD7-4149-981B-ACB4F151FD36}" type="datetime1">
              <a:rPr kumimoji="1" lang="ja-JP" altLang="en-US" smtClean="0"/>
              <a:t>2020/10/18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10C3DC3-D5E4-476F-8A2D-815E3745CCF9}" type="slidenum">
              <a:rPr kumimoji="1" lang="ja-JP" altLang="en-US" smtClean="0"/>
              <a:t>‹#›</a:t>
            </a:fld>
            <a:endParaRPr kumimoji="1" lang="ja-JP" altLang="en-US"/>
          </a:p>
        </p:txBody>
      </p:sp>
    </p:spTree>
    <p:extLst>
      <p:ext uri="{BB962C8B-B14F-4D97-AF65-F5344CB8AC3E}">
        <p14:creationId xmlns:p14="http://schemas.microsoft.com/office/powerpoint/2010/main" val="2375922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64293B-A26C-4C80-A572-16C19536AFFB}" type="datetime1">
              <a:rPr kumimoji="1" lang="ja-JP" altLang="en-US" smtClean="0"/>
              <a:t>2020/10/18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10C3DC3-D5E4-476F-8A2D-815E3745CCF9}" type="slidenum">
              <a:rPr kumimoji="1" lang="ja-JP" altLang="en-US" smtClean="0"/>
              <a:t>‹#›</a:t>
            </a:fld>
            <a:endParaRPr kumimoji="1" lang="ja-JP" altLang="en-US"/>
          </a:p>
        </p:txBody>
      </p:sp>
    </p:spTree>
    <p:extLst>
      <p:ext uri="{BB962C8B-B14F-4D97-AF65-F5344CB8AC3E}">
        <p14:creationId xmlns:p14="http://schemas.microsoft.com/office/powerpoint/2010/main" val="2897005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09C8E0-6471-4BB8-8F47-5F3F055A9C03}" type="datetime1">
              <a:rPr kumimoji="1" lang="ja-JP" altLang="en-US" smtClean="0"/>
              <a:t>2020/10/18</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10C3DC3-D5E4-476F-8A2D-815E3745CCF9}" type="slidenum">
              <a:rPr lang="ja-JP" altLang="en-US" smtClean="0"/>
              <a:pPr/>
              <a:t>‹#›</a:t>
            </a:fld>
            <a:endParaRPr lang="ja-JP" altLang="en-US" dirty="0"/>
          </a:p>
        </p:txBody>
      </p:sp>
    </p:spTree>
    <p:extLst>
      <p:ext uri="{BB962C8B-B14F-4D97-AF65-F5344CB8AC3E}">
        <p14:creationId xmlns:p14="http://schemas.microsoft.com/office/powerpoint/2010/main" val="35659373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city.yokosuka.kanagawa.jp/reiki/reiki_honbun/g204RG00000924.html" TargetMode="External"/><Relationship Id="rId3" Type="http://schemas.openxmlformats.org/officeDocument/2006/relationships/hyperlink" Target="https://www.city.kasukabe.lg.jp/bunka_sports/sankangaku/danchikasseika/index.html&#8239;" TargetMode="External"/><Relationship Id="rId7" Type="http://schemas.openxmlformats.org/officeDocument/2006/relationships/hyperlink" Target="https://www.city.minato.tokyo.jp/ryokukasuishin/kankyo-machi/kankyo/ryokuka/suishin/jumoku.html"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www.city.minato.tokyo.jp/ryokukasuishin/kankyo-" TargetMode="External"/><Relationship Id="rId5" Type="http://schemas.openxmlformats.org/officeDocument/2006/relationships/hyperlink" Target="https://www.city.nerima.tokyo.jp/kurashi/shigoto/midori/seido/senteihojo.html" TargetMode="External"/><Relationship Id="rId10" Type="http://schemas.openxmlformats.org/officeDocument/2006/relationships/hyperlink" Target="https://www.city.chiyoda.lg.jp/koho/machizukuri/sumai/documents/hakusho-zenbun.pdf" TargetMode="External"/><Relationship Id="rId4" Type="http://schemas.openxmlformats.org/officeDocument/2006/relationships/hyperlink" Target="https://www.city.nerima.tokyo.jp/kurashi/shigoto/midori/seido/hogo.html" TargetMode="External"/><Relationship Id="rId9" Type="http://schemas.openxmlformats.org/officeDocument/2006/relationships/hyperlink" Target="https://www.akiya-akichi.or.jp/area/tokyo/bunkyo/"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stat.go.jp/data/jyutaku/kekka.html" TargetMode="External"/><Relationship Id="rId3" Type="http://schemas.openxmlformats.org/officeDocument/2006/relationships/hyperlink" Target="https://www.city.utsunomiya.tochigi.jp/kurashi/anshin/bouhan/1013768.html" TargetMode="External"/><Relationship Id="rId7" Type="http://schemas.openxmlformats.org/officeDocument/2006/relationships/hyperlink" Target="https://www.chusho.meti.go.jp/shogyo/shogyo/2016/160322shoutengai.htm"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www.lij.jp/news/research_memo/20180501_11.pdf#search=%27%E7%A9%BA%E3%81%8D%E5%AE%B6%E3%83%90%E3%83%B3%E3%82%AF%E5%AE%9F%E6%85%8B%27" TargetMode="External"/><Relationship Id="rId5" Type="http://schemas.openxmlformats.org/officeDocument/2006/relationships/hyperlink" Target="http://m-hongo.com/" TargetMode="External"/><Relationship Id="rId4" Type="http://schemas.openxmlformats.org/officeDocument/2006/relationships/hyperlink" Target="https://www.waterras.com/" TargetMode="External"/><Relationship Id="rId9" Type="http://schemas.openxmlformats.org/officeDocument/2006/relationships/hyperlink" Target="https://www.919g.co.jp/"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google.co.jp/imgres?imgurl=https://image.bizspa.jp/wp-content/uploads/2018/11/DMA-7p1-1024x768.jpg&amp;imgrefurl=https://bizspa.jp/post-92587/&amp;docid=0mpjYVL_2NU6IM&amp;tbnid=iA0qi2uwiixCGM:&amp;vet=10ahUKEwje44vSgebkAhUNBKYKHYxlBB4QMwhDKAEwAQ..i&amp;w=1024&amp;h=768&amp;bih=885&amp;biw=1504&amp;q=%E9%83%BD%E5%86%85%E3%80%80%E7%A9%BA%E3%81%8D%E5%AE%B6&amp;ved=0ahUKEwje44vSgebkAhUNBKYKHYxlBB4QMwhDKAEwAQ&amp;iact=mrc&amp;uact=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838AF68-4DFC-44E3-86AE-67453EB3A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2236" cy="6894575"/>
          </a:xfrm>
          <a:prstGeom prst="rect">
            <a:avLst/>
          </a:prstGeom>
        </p:spPr>
      </p:pic>
      <p:sp>
        <p:nvSpPr>
          <p:cNvPr id="2" name="タイトル 1"/>
          <p:cNvSpPr>
            <a:spLocks noGrp="1"/>
          </p:cNvSpPr>
          <p:nvPr>
            <p:ph type="ctrTitle"/>
          </p:nvPr>
        </p:nvSpPr>
        <p:spPr>
          <a:xfrm>
            <a:off x="-2879660" y="1952347"/>
            <a:ext cx="14606016" cy="1776341"/>
          </a:xfrm>
          <a:noFill/>
        </p:spPr>
        <p:txBody>
          <a:bodyPr>
            <a:noAutofit/>
          </a:bodyPr>
          <a:lstStyle/>
          <a:p>
            <a:r>
              <a:rPr lang="en-US" altLang="ja-JP" sz="6000" b="1" dirty="0">
                <a:ln w="19050">
                  <a:solidFill>
                    <a:schemeClr val="tx1"/>
                  </a:solidFill>
                </a:ln>
                <a:solidFill>
                  <a:schemeClr val="bg1"/>
                </a:solidFill>
                <a:latin typeface="ＭＳ Ｐゴシック" panose="020B0600070205080204" pitchFamily="50" charset="-128"/>
                <a:ea typeface="ＭＳ Ｐゴシック" panose="020B0600070205080204" pitchFamily="50" charset="-128"/>
              </a:rPr>
              <a:t> </a:t>
            </a:r>
            <a:r>
              <a:rPr lang="ja-JP" altLang="ja-JP" sz="6000" b="1" dirty="0">
                <a:ln w="19050">
                  <a:solidFill>
                    <a:schemeClr val="tx1"/>
                  </a:solidFill>
                </a:ln>
                <a:solidFill>
                  <a:schemeClr val="bg1"/>
                </a:solidFill>
                <a:latin typeface="ＭＳ Ｐゴシック" panose="020B0600070205080204" pitchFamily="50" charset="-128"/>
                <a:ea typeface="ＭＳ Ｐゴシック" panose="020B0600070205080204" pitchFamily="50" charset="-128"/>
              </a:rPr>
              <a:t>家守・店守・木守を育てる空き家</a:t>
            </a:r>
            <a:br>
              <a:rPr lang="en-US" altLang="ja-JP" sz="6000" b="1" dirty="0">
                <a:ln w="19050">
                  <a:solidFill>
                    <a:schemeClr val="tx1"/>
                  </a:solidFill>
                </a:ln>
                <a:solidFill>
                  <a:schemeClr val="bg1"/>
                </a:solidFill>
                <a:latin typeface="ＭＳ Ｐゴシック" panose="020B0600070205080204" pitchFamily="50" charset="-128"/>
                <a:ea typeface="ＭＳ Ｐゴシック" panose="020B0600070205080204" pitchFamily="50" charset="-128"/>
              </a:rPr>
            </a:br>
            <a:r>
              <a:rPr lang="en-US" altLang="ja-JP" sz="6000" b="1" dirty="0">
                <a:ln w="19050">
                  <a:solidFill>
                    <a:schemeClr val="tx1"/>
                  </a:solidFill>
                </a:ln>
                <a:solidFill>
                  <a:schemeClr val="bg1"/>
                </a:solidFill>
                <a:latin typeface="ＭＳ Ｐゴシック" panose="020B0600070205080204" pitchFamily="50" charset="-128"/>
                <a:ea typeface="ＭＳ Ｐゴシック" panose="020B0600070205080204" pitchFamily="50" charset="-128"/>
              </a:rPr>
              <a:t> </a:t>
            </a:r>
            <a:r>
              <a:rPr lang="ja-JP" altLang="ja-JP" sz="6000" b="1" dirty="0">
                <a:ln w="19050">
                  <a:solidFill>
                    <a:schemeClr val="tx1"/>
                  </a:solidFill>
                </a:ln>
                <a:solidFill>
                  <a:schemeClr val="bg1"/>
                </a:solidFill>
                <a:latin typeface="ＭＳ Ｐゴシック" panose="020B0600070205080204" pitchFamily="50" charset="-128"/>
                <a:ea typeface="ＭＳ Ｐゴシック" panose="020B0600070205080204" pitchFamily="50" charset="-128"/>
              </a:rPr>
              <a:t>リノベーション型まちづくり</a:t>
            </a:r>
            <a:r>
              <a:rPr lang="ja-JP" altLang="en-US" sz="6000" b="1" dirty="0">
                <a:ln w="19050">
                  <a:solidFill>
                    <a:schemeClr val="tx1"/>
                  </a:solidFill>
                </a:ln>
                <a:solidFill>
                  <a:schemeClr val="bg1"/>
                </a:solidFill>
                <a:latin typeface="ＭＳ Ｐゴシック" panose="020B0600070205080204" pitchFamily="50" charset="-128"/>
                <a:ea typeface="ＭＳ Ｐゴシック" panose="020B0600070205080204" pitchFamily="50" charset="-128"/>
              </a:rPr>
              <a:t>の提案</a:t>
            </a:r>
            <a:endParaRPr kumimoji="1" lang="ja-JP" altLang="en-US" sz="6000" b="1" dirty="0">
              <a:ln w="19050">
                <a:solidFill>
                  <a:schemeClr val="tx1"/>
                </a:solidFill>
              </a:ln>
              <a:solidFill>
                <a:schemeClr val="bg1"/>
              </a:solidFill>
              <a:latin typeface="ＭＳ Ｐゴシック" panose="020B0600070205080204" pitchFamily="50" charset="-128"/>
              <a:ea typeface="ＭＳ Ｐゴシック" panose="020B0600070205080204" pitchFamily="50" charset="-128"/>
            </a:endParaRPr>
          </a:p>
        </p:txBody>
      </p:sp>
      <p:sp>
        <p:nvSpPr>
          <p:cNvPr id="3" name="サブタイトル 2"/>
          <p:cNvSpPr>
            <a:spLocks noGrp="1"/>
          </p:cNvSpPr>
          <p:nvPr>
            <p:ph type="subTitle" idx="1"/>
          </p:nvPr>
        </p:nvSpPr>
        <p:spPr>
          <a:xfrm>
            <a:off x="590628" y="5226974"/>
            <a:ext cx="10742513" cy="549364"/>
          </a:xfrm>
          <a:noFill/>
        </p:spPr>
        <p:txBody>
          <a:bodyPr>
            <a:noAutofit/>
          </a:bodyPr>
          <a:lstStyle/>
          <a:p>
            <a:r>
              <a:rPr lang="ja-JP" altLang="en-US" sz="3600" b="1" dirty="0">
                <a:ln w="9525">
                  <a:solidFill>
                    <a:schemeClr val="tx1"/>
                  </a:solidFill>
                </a:ln>
                <a:solidFill>
                  <a:schemeClr val="bg1"/>
                </a:solidFill>
                <a:latin typeface="ＭＳ Ｐゴシック" panose="020B0600070205080204" pitchFamily="50" charset="-128"/>
                <a:ea typeface="ＭＳ Ｐゴシック" panose="020B0600070205080204" pitchFamily="50" charset="-128"/>
              </a:rPr>
              <a:t>明治大学　 政治経済学部　 大森正之ゼミナール３年　　  　　　　　　　　　　　　　　　　　　</a:t>
            </a:r>
            <a:endParaRPr kumimoji="1" lang="ja-JP" altLang="en-US" sz="3600" b="1" dirty="0">
              <a:ln w="9525">
                <a:solidFill>
                  <a:schemeClr val="tx1"/>
                </a:solidFill>
              </a:ln>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079A0C67-8092-4E9E-B2DC-C03A9C9B6167}"/>
              </a:ext>
            </a:extLst>
          </p:cNvPr>
          <p:cNvSpPr txBox="1"/>
          <p:nvPr/>
        </p:nvSpPr>
        <p:spPr>
          <a:xfrm>
            <a:off x="2270825" y="5940086"/>
            <a:ext cx="2307771" cy="646331"/>
          </a:xfrm>
          <a:prstGeom prst="rect">
            <a:avLst/>
          </a:prstGeom>
          <a:noFill/>
        </p:spPr>
        <p:txBody>
          <a:bodyPr wrap="square" rtlCol="0">
            <a:spAutoFit/>
          </a:bodyPr>
          <a:lstStyle/>
          <a:p>
            <a:r>
              <a:rPr lang="ja-JP" altLang="en-US" sz="3600" b="1" dirty="0">
                <a:ln w="9525">
                  <a:solidFill>
                    <a:schemeClr val="tx1"/>
                  </a:solidFill>
                </a:ln>
                <a:solidFill>
                  <a:schemeClr val="bg1"/>
                </a:solidFill>
                <a:latin typeface="ＭＳ Ｐゴシック" panose="020B0600070205080204" pitchFamily="50" charset="-128"/>
                <a:ea typeface="ＭＳ Ｐゴシック" panose="020B0600070205080204" pitchFamily="50" charset="-128"/>
              </a:rPr>
              <a:t>杉浦舞香　</a:t>
            </a:r>
            <a:endParaRPr kumimoji="1" lang="ja-JP" altLang="en-US" sz="3600" dirty="0"/>
          </a:p>
        </p:txBody>
      </p:sp>
      <p:sp>
        <p:nvSpPr>
          <p:cNvPr id="6" name="テキスト ボックス 5"/>
          <p:cNvSpPr txBox="1"/>
          <p:nvPr/>
        </p:nvSpPr>
        <p:spPr>
          <a:xfrm>
            <a:off x="4636765" y="5942164"/>
            <a:ext cx="2037737" cy="646331"/>
          </a:xfrm>
          <a:prstGeom prst="rect">
            <a:avLst/>
          </a:prstGeom>
          <a:noFill/>
        </p:spPr>
        <p:txBody>
          <a:bodyPr wrap="none" rtlCol="0">
            <a:spAutoFit/>
          </a:bodyPr>
          <a:lstStyle/>
          <a:p>
            <a:r>
              <a:rPr kumimoji="1" lang="ja-JP" altLang="en-US" sz="3600" b="1" dirty="0">
                <a:ln w="9525">
                  <a:solidFill>
                    <a:prstClr val="black"/>
                  </a:solidFill>
                </a:ln>
                <a:solidFill>
                  <a:prstClr val="white"/>
                </a:solidFill>
                <a:latin typeface="ＭＳ Ｐゴシック" panose="020B0600070205080204" pitchFamily="50" charset="-128"/>
                <a:ea typeface="ＭＳ Ｐゴシック" panose="020B0600070205080204" pitchFamily="50" charset="-128"/>
              </a:rPr>
              <a:t>高倉遼汰</a:t>
            </a:r>
            <a:endParaRPr kumimoji="1" lang="ja-JP" altLang="en-US" dirty="0"/>
          </a:p>
        </p:txBody>
      </p:sp>
      <p:sp>
        <p:nvSpPr>
          <p:cNvPr id="8" name="テキスト ボックス 7"/>
          <p:cNvSpPr txBox="1"/>
          <p:nvPr/>
        </p:nvSpPr>
        <p:spPr>
          <a:xfrm>
            <a:off x="6983339" y="5919637"/>
            <a:ext cx="1574470" cy="646331"/>
          </a:xfrm>
          <a:prstGeom prst="rect">
            <a:avLst/>
          </a:prstGeom>
          <a:noFill/>
        </p:spPr>
        <p:txBody>
          <a:bodyPr wrap="none" rtlCol="0">
            <a:spAutoFit/>
          </a:bodyPr>
          <a:lstStyle/>
          <a:p>
            <a:r>
              <a:rPr kumimoji="1" lang="ja-JP" altLang="en-US" sz="3600" b="1" dirty="0">
                <a:ln w="9525">
                  <a:solidFill>
                    <a:prstClr val="black"/>
                  </a:solidFill>
                </a:ln>
                <a:solidFill>
                  <a:prstClr val="white"/>
                </a:solidFill>
                <a:latin typeface="ＭＳ Ｐゴシック" panose="020B0600070205080204" pitchFamily="50" charset="-128"/>
                <a:ea typeface="ＭＳ Ｐゴシック" panose="020B0600070205080204" pitchFamily="50" charset="-128"/>
              </a:rPr>
              <a:t>林優介</a:t>
            </a:r>
            <a:endParaRPr kumimoji="1" lang="ja-JP" altLang="en-US" dirty="0"/>
          </a:p>
        </p:txBody>
      </p:sp>
    </p:spTree>
    <p:extLst>
      <p:ext uri="{BB962C8B-B14F-4D97-AF65-F5344CB8AC3E}">
        <p14:creationId xmlns:p14="http://schemas.microsoft.com/office/powerpoint/2010/main" val="4098770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4E9B147-EC27-404D-BB97-087F84BD4418}"/>
              </a:ext>
            </a:extLst>
          </p:cNvPr>
          <p:cNvPicPr>
            <a:picLocks noChangeAspect="1"/>
          </p:cNvPicPr>
          <p:nvPr/>
        </p:nvPicPr>
        <p:blipFill>
          <a:blip r:embed="rId2"/>
          <a:stretch>
            <a:fillRect/>
          </a:stretch>
        </p:blipFill>
        <p:spPr>
          <a:xfrm>
            <a:off x="0" y="0"/>
            <a:ext cx="12192000" cy="6857999"/>
          </a:xfrm>
          <a:prstGeom prst="rect">
            <a:avLst/>
          </a:prstGeom>
        </p:spPr>
      </p:pic>
      <p:sp>
        <p:nvSpPr>
          <p:cNvPr id="2" name="タイトル 1"/>
          <p:cNvSpPr>
            <a:spLocks noGrp="1"/>
          </p:cNvSpPr>
          <p:nvPr>
            <p:ph type="title"/>
          </p:nvPr>
        </p:nvSpPr>
        <p:spPr>
          <a:xfrm>
            <a:off x="564530" y="358495"/>
            <a:ext cx="10515600" cy="1189355"/>
          </a:xfrm>
        </p:spPr>
        <p:txBody>
          <a:bodyPr>
            <a:noAutofit/>
          </a:bodyPr>
          <a:lstStyle/>
          <a:p>
            <a:r>
              <a:rPr lang="ja-JP" altLang="en-US" sz="4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lang="en-US" altLang="ja-JP"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4</a:t>
            </a:r>
            <a:r>
              <a:rPr lang="ja-JP" altLang="en-US" sz="4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）東京都の</a:t>
            </a:r>
            <a:r>
              <a:rPr lang="ja-JP" altLang="ja-JP" sz="4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a:t>
            </a:r>
            <a:r>
              <a:rPr lang="ja-JP" altLang="en-US" sz="4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対策の現状</a:t>
            </a:r>
            <a:br>
              <a:rPr lang="en-US" altLang="ja-JP" sz="4400" b="1" dirty="0">
                <a:latin typeface="ＭＳ Ｐゴシック" panose="020B0600070205080204" pitchFamily="50" charset="-128"/>
                <a:ea typeface="ＭＳ Ｐゴシック" panose="020B0600070205080204" pitchFamily="50" charset="-128"/>
              </a:rPr>
            </a:br>
            <a:endParaRPr kumimoji="1" lang="ja-JP" altLang="en-US" sz="440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564530" y="1385013"/>
            <a:ext cx="10515600" cy="5391958"/>
          </a:xfrm>
        </p:spPr>
        <p:txBody>
          <a:bodyPr>
            <a:normAutofit fontScale="92500" lnSpcReduction="20000"/>
          </a:bodyPr>
          <a:lstStyle/>
          <a:p>
            <a:pPr marL="0" indent="0">
              <a:buNone/>
            </a:pPr>
            <a:r>
              <a:rPr lang="ja-JP" altLang="en-US" sz="3900" b="1">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空き家対策事例①</a:t>
            </a:r>
            <a:r>
              <a:rPr lang="ja-JP" altLang="ja-JP" sz="3900" b="1">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空き家バンク</a:t>
            </a:r>
            <a:endParaRPr lang="en-US" altLang="ja-JP" sz="39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endParaRPr lang="en-US" altLang="ja-JP" dirty="0">
              <a:solidFill>
                <a:srgbClr val="FFFF00"/>
              </a:solidFill>
            </a:endParaRPr>
          </a:p>
          <a:p>
            <a:pPr marL="0" indent="0">
              <a:buNone/>
            </a:pPr>
            <a:r>
              <a:rPr lang="ja-JP" altLang="en-US" sz="3500" b="1">
                <a:ln>
                  <a:solidFill>
                    <a:schemeClr val="tx1"/>
                  </a:solidFill>
                </a:ln>
                <a:solidFill>
                  <a:srgbClr val="FFFF00"/>
                </a:solidFill>
                <a:latin typeface="ＭＳ Ｐゴシック" panose="020B0600070205080204" pitchFamily="50" charset="-128"/>
                <a:ea typeface="ＭＳ Ｐゴシック" panose="020B0600070205080204" pitchFamily="50" charset="-128"/>
              </a:rPr>
              <a:t>　　　　　　　　　　</a:t>
            </a:r>
            <a:r>
              <a:rPr lang="ja-JP" altLang="en-US" sz="3900" b="1">
                <a:ln>
                  <a:solidFill>
                    <a:schemeClr val="tx1"/>
                  </a:solidFill>
                </a:ln>
                <a:solidFill>
                  <a:srgbClr val="04DBEC"/>
                </a:solidFill>
                <a:latin typeface="ＭＳ Ｐゴシック" panose="020B0600070205080204" pitchFamily="50" charset="-128"/>
                <a:ea typeface="ＭＳ Ｐゴシック" panose="020B0600070205080204" pitchFamily="50" charset="-128"/>
              </a:rPr>
              <a:t>東京都の空き家バンクの設置状況</a:t>
            </a:r>
            <a:r>
              <a:rPr lang="en-US" altLang="ja-JP" sz="3900" dirty="0">
                <a:solidFill>
                  <a:srgbClr val="FFFF00"/>
                </a:solidFill>
                <a:latin typeface="ＭＳ Ｐゴシック" panose="020B0600070205080204" pitchFamily="50" charset="-128"/>
                <a:ea typeface="ＭＳ Ｐゴシック" panose="020B0600070205080204" pitchFamily="50" charset="-128"/>
              </a:rPr>
              <a:t> </a:t>
            </a:r>
          </a:p>
          <a:p>
            <a:pPr marL="0" indent="0">
              <a:buNone/>
            </a:pPr>
            <a:endParaRPr lang="en-US" altLang="ja-JP" dirty="0">
              <a:solidFill>
                <a:srgbClr val="FFFF00"/>
              </a:solidFill>
            </a:endParaRPr>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sz="26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2600" b="1">
                <a:ln>
                  <a:solidFill>
                    <a:schemeClr val="tx1"/>
                  </a:solidFill>
                </a:ln>
                <a:solidFill>
                  <a:schemeClr val="bg1"/>
                </a:solidFill>
                <a:latin typeface="ＭＳ Ｐゴシック" panose="020B0600070205080204" pitchFamily="50" charset="-128"/>
                <a:ea typeface="ＭＳ Ｐゴシック" panose="020B0600070205080204" pitchFamily="50" charset="-128"/>
              </a:rPr>
              <a:t>（ｎ＝</a:t>
            </a:r>
            <a:r>
              <a:rPr lang="en-US" altLang="ja-JP" sz="26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57</a:t>
            </a:r>
            <a:r>
              <a:rPr lang="ja-JP" altLang="en-US" sz="2600" b="1">
                <a:ln>
                  <a:solidFill>
                    <a:schemeClr val="tx1"/>
                  </a:solidFill>
                </a:ln>
                <a:solidFill>
                  <a:schemeClr val="bg1"/>
                </a:solidFill>
                <a:latin typeface="ＭＳ Ｐゴシック" panose="020B0600070205080204" pitchFamily="50" charset="-128"/>
                <a:ea typeface="ＭＳ Ｐゴシック" panose="020B0600070205080204" pitchFamily="50" charset="-128"/>
              </a:rPr>
              <a:t>）</a:t>
            </a:r>
            <a:endParaRPr lang="en-US" altLang="ja-JP" sz="26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2600" b="1">
                <a:ln>
                  <a:solidFill>
                    <a:schemeClr val="tx1"/>
                  </a:solidFill>
                </a:ln>
                <a:solidFill>
                  <a:schemeClr val="bg1"/>
                </a:solidFill>
                <a:latin typeface="ＭＳ Ｐゴシック" panose="020B0600070205080204" pitchFamily="50" charset="-128"/>
                <a:ea typeface="ＭＳ Ｐゴシック" panose="020B0600070205080204" pitchFamily="50" charset="-128"/>
              </a:rPr>
              <a:t>出典：東京都産業労働局（</a:t>
            </a:r>
            <a:r>
              <a:rPr lang="en-US" altLang="ja-JP" sz="26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2017</a:t>
            </a:r>
            <a:r>
              <a:rPr lang="ja-JP" altLang="en-US" sz="2600" b="1">
                <a:ln>
                  <a:solidFill>
                    <a:schemeClr val="tx1"/>
                  </a:solidFill>
                </a:ln>
                <a:solidFill>
                  <a:schemeClr val="bg1"/>
                </a:solidFill>
                <a:latin typeface="ＭＳ Ｐゴシック" panose="020B0600070205080204" pitchFamily="50" charset="-128"/>
                <a:ea typeface="ＭＳ Ｐゴシック" panose="020B0600070205080204" pitchFamily="50" charset="-128"/>
              </a:rPr>
              <a:t>年）「平成</a:t>
            </a:r>
            <a:r>
              <a:rPr lang="en-US" altLang="ja-JP" sz="26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28</a:t>
            </a:r>
            <a:r>
              <a:rPr lang="ja-JP" altLang="en-US" sz="2600" b="1">
                <a:ln>
                  <a:solidFill>
                    <a:schemeClr val="tx1"/>
                  </a:solidFill>
                </a:ln>
                <a:solidFill>
                  <a:schemeClr val="bg1"/>
                </a:solidFill>
                <a:latin typeface="ＭＳ Ｐゴシック" panose="020B0600070205080204" pitchFamily="50" charset="-128"/>
                <a:ea typeface="ＭＳ Ｐゴシック" panose="020B0600070205080204" pitchFamily="50" charset="-128"/>
              </a:rPr>
              <a:t>年度東京都商店街実態調査」</a:t>
            </a:r>
            <a:endParaRPr lang="ja-JP" altLang="en-US" sz="2600" b="1">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2600" dirty="0">
              <a:latin typeface="ＭＳ Ｐゴシック" panose="020B0600070205080204" pitchFamily="50" charset="-128"/>
              <a:ea typeface="ＭＳ Ｐゴシック" panose="020B0600070205080204" pitchFamily="50" charset="-128"/>
            </a:endParaRPr>
          </a:p>
          <a:p>
            <a:endParaRPr kumimoji="1" lang="ja-JP" altLang="en-US"/>
          </a:p>
        </p:txBody>
      </p:sp>
      <p:sp>
        <p:nvSpPr>
          <p:cNvPr id="6" name="スライド番号プレースホルダー 5"/>
          <p:cNvSpPr>
            <a:spLocks noGrp="1"/>
          </p:cNvSpPr>
          <p:nvPr>
            <p:ph type="sldNum" sz="quarter" idx="12"/>
          </p:nvPr>
        </p:nvSpPr>
        <p:spPr/>
        <p:txBody>
          <a:bodyPr/>
          <a:lstStyle/>
          <a:p>
            <a:fld id="{610C3DC3-D5E4-476F-8A2D-815E3745CCF9}" type="slidenum">
              <a:rPr kumimoji="1" lang="ja-JP" altLang="en-US" smtClean="0"/>
              <a:t>10</a:t>
            </a:fld>
            <a:endParaRPr kumimoji="1" lang="ja-JP" altLang="en-US"/>
          </a:p>
        </p:txBody>
      </p:sp>
      <p:graphicFrame>
        <p:nvGraphicFramePr>
          <p:cNvPr id="4" name="表 4">
            <a:extLst>
              <a:ext uri="{FF2B5EF4-FFF2-40B4-BE49-F238E27FC236}">
                <a16:creationId xmlns:a16="http://schemas.microsoft.com/office/drawing/2014/main" id="{613C4808-F056-4A0E-9E0D-F98AB50073F1}"/>
              </a:ext>
            </a:extLst>
          </p:cNvPr>
          <p:cNvGraphicFramePr>
            <a:graphicFrameLocks noGrp="1"/>
          </p:cNvGraphicFramePr>
          <p:nvPr>
            <p:extLst>
              <p:ext uri="{D42A27DB-BD31-4B8C-83A1-F6EECF244321}">
                <p14:modId xmlns:p14="http://schemas.microsoft.com/office/powerpoint/2010/main" val="162480838"/>
              </p:ext>
            </p:extLst>
          </p:nvPr>
        </p:nvGraphicFramePr>
        <p:xfrm>
          <a:off x="564530" y="2937329"/>
          <a:ext cx="11031459" cy="3069660"/>
        </p:xfrm>
        <a:graphic>
          <a:graphicData uri="http://schemas.openxmlformats.org/drawingml/2006/table">
            <a:tbl>
              <a:tblPr firstRow="1" bandRow="1">
                <a:tableStyleId>{5C22544A-7EE6-4342-B048-85BDC9FD1C3A}</a:tableStyleId>
              </a:tblPr>
              <a:tblGrid>
                <a:gridCol w="4486280">
                  <a:extLst>
                    <a:ext uri="{9D8B030D-6E8A-4147-A177-3AD203B41FA5}">
                      <a16:colId xmlns:a16="http://schemas.microsoft.com/office/drawing/2014/main" val="3658830903"/>
                    </a:ext>
                  </a:extLst>
                </a:gridCol>
                <a:gridCol w="3327591">
                  <a:extLst>
                    <a:ext uri="{9D8B030D-6E8A-4147-A177-3AD203B41FA5}">
                      <a16:colId xmlns:a16="http://schemas.microsoft.com/office/drawing/2014/main" val="1137463519"/>
                    </a:ext>
                  </a:extLst>
                </a:gridCol>
                <a:gridCol w="3217588">
                  <a:extLst>
                    <a:ext uri="{9D8B030D-6E8A-4147-A177-3AD203B41FA5}">
                      <a16:colId xmlns:a16="http://schemas.microsoft.com/office/drawing/2014/main" val="1657556188"/>
                    </a:ext>
                  </a:extLst>
                </a:gridCol>
              </a:tblGrid>
              <a:tr h="613932">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回答内容</a:t>
                      </a:r>
                    </a:p>
                  </a:txBody>
                  <a:tcPr>
                    <a:solidFill>
                      <a:srgbClr val="00B0F0">
                        <a:alpha val="0"/>
                      </a:srgbClr>
                    </a:solidFill>
                  </a:tcPr>
                </a:tc>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回答件数</a:t>
                      </a:r>
                    </a:p>
                  </a:txBody>
                  <a:tcPr>
                    <a:solidFill>
                      <a:srgbClr val="00B0F0">
                        <a:alpha val="0"/>
                      </a:srgbClr>
                    </a:solidFill>
                  </a:tcPr>
                </a:tc>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割合（％）</a:t>
                      </a:r>
                    </a:p>
                  </a:txBody>
                  <a:tcPr>
                    <a:solidFill>
                      <a:srgbClr val="00B0F0">
                        <a:alpha val="0"/>
                      </a:srgbClr>
                    </a:solidFill>
                  </a:tcPr>
                </a:tc>
                <a:extLst>
                  <a:ext uri="{0D108BD9-81ED-4DB2-BD59-A6C34878D82A}">
                    <a16:rowId xmlns:a16="http://schemas.microsoft.com/office/drawing/2014/main" val="1001549322"/>
                  </a:ext>
                </a:extLst>
              </a:tr>
              <a:tr h="613932">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既に設置済み</a:t>
                      </a:r>
                    </a:p>
                  </a:txBody>
                  <a:tcPr>
                    <a:solidFill>
                      <a:schemeClr val="accent1">
                        <a:tint val="40000"/>
                        <a:alpha val="0"/>
                      </a:schemeClr>
                    </a:solidFill>
                  </a:tcPr>
                </a:tc>
                <a:tc>
                  <a:txBody>
                    <a:bodyPr/>
                    <a:lstStyle/>
                    <a:p>
                      <a:pPr algn="ctr"/>
                      <a:r>
                        <a:rPr lang="en-US" altLang="ja-JP" sz="3200" b="1" dirty="0">
                          <a:ln>
                            <a:solidFill>
                              <a:schemeClr val="tx1"/>
                            </a:solidFill>
                          </a:ln>
                          <a:solidFill>
                            <a:schemeClr val="bg1"/>
                          </a:solidFill>
                          <a:latin typeface="ＭＳ Ｐゴシック"/>
                          <a:ea typeface="ＭＳ Ｐゴシック"/>
                        </a:rPr>
                        <a:t> </a:t>
                      </a:r>
                      <a:r>
                        <a:rPr kumimoji="1" lang="en-US" altLang="ja-JP" sz="3200" b="1" dirty="0">
                          <a:ln>
                            <a:solidFill>
                              <a:schemeClr val="tx1"/>
                            </a:solidFill>
                          </a:ln>
                          <a:solidFill>
                            <a:schemeClr val="bg1"/>
                          </a:solidFill>
                          <a:latin typeface="ＭＳ Ｐゴシック"/>
                          <a:ea typeface="ＭＳ Ｐゴシック"/>
                        </a:rPr>
                        <a:t>7</a:t>
                      </a:r>
                      <a:endParaRPr kumimoji="1" lang="ja-JP" altLang="en-US" sz="3200" b="1">
                        <a:ln>
                          <a:solidFill>
                            <a:schemeClr val="tx1"/>
                          </a:solidFill>
                        </a:ln>
                        <a:solidFill>
                          <a:schemeClr val="bg1"/>
                        </a:solidFill>
                        <a:latin typeface="ＭＳ Ｐゴシック"/>
                        <a:ea typeface="ＭＳ Ｐゴシック"/>
                      </a:endParaRP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12.3</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extLst>
                  <a:ext uri="{0D108BD9-81ED-4DB2-BD59-A6C34878D82A}">
                    <a16:rowId xmlns:a16="http://schemas.microsoft.com/office/drawing/2014/main" val="2477096120"/>
                  </a:ext>
                </a:extLst>
              </a:tr>
              <a:tr h="613932">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設置準備中・設置予定</a:t>
                      </a:r>
                    </a:p>
                  </a:txBody>
                  <a:tcPr>
                    <a:solidFill>
                      <a:schemeClr val="accent1">
                        <a:tint val="20000"/>
                        <a:alpha val="0"/>
                      </a:schemeClr>
                    </a:solidFill>
                  </a:tcPr>
                </a:tc>
                <a:tc>
                  <a:txBody>
                    <a:bodyPr/>
                    <a:lstStyle/>
                    <a:p>
                      <a:pPr algn="ctr"/>
                      <a:r>
                        <a:rPr lang="en-US" altLang="ja-JP" sz="3200" b="1" dirty="0">
                          <a:ln>
                            <a:solidFill>
                              <a:schemeClr val="tx1"/>
                            </a:solidFill>
                          </a:ln>
                          <a:solidFill>
                            <a:schemeClr val="bg1"/>
                          </a:solidFill>
                          <a:latin typeface="ＭＳ Ｐゴシック"/>
                          <a:ea typeface="ＭＳ Ｐゴシック"/>
                        </a:rPr>
                        <a:t> </a:t>
                      </a:r>
                      <a:r>
                        <a:rPr kumimoji="1" lang="en-US" altLang="ja-JP" sz="3200" b="1" dirty="0">
                          <a:ln>
                            <a:solidFill>
                              <a:schemeClr val="tx1"/>
                            </a:solidFill>
                          </a:ln>
                          <a:solidFill>
                            <a:schemeClr val="bg1"/>
                          </a:solidFill>
                          <a:latin typeface="ＭＳ Ｐゴシック"/>
                          <a:ea typeface="ＭＳ Ｐゴシック"/>
                        </a:rPr>
                        <a:t>7</a:t>
                      </a:r>
                      <a:endParaRPr kumimoji="1" lang="ja-JP" altLang="en-US" sz="3200" b="1">
                        <a:ln>
                          <a:solidFill>
                            <a:schemeClr val="tx1"/>
                          </a:solidFill>
                        </a:ln>
                        <a:solidFill>
                          <a:schemeClr val="bg1"/>
                        </a:solidFill>
                        <a:latin typeface="ＭＳ Ｐゴシック"/>
                        <a:ea typeface="ＭＳ Ｐゴシック"/>
                      </a:endParaRPr>
                    </a:p>
                  </a:txBody>
                  <a:tcPr>
                    <a:solidFill>
                      <a:schemeClr val="accent1">
                        <a:tint val="2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12.3</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20000"/>
                        <a:alpha val="0"/>
                      </a:schemeClr>
                    </a:solidFill>
                  </a:tcPr>
                </a:tc>
                <a:extLst>
                  <a:ext uri="{0D108BD9-81ED-4DB2-BD59-A6C34878D82A}">
                    <a16:rowId xmlns:a16="http://schemas.microsoft.com/office/drawing/2014/main" val="3300734149"/>
                  </a:ext>
                </a:extLst>
              </a:tr>
              <a:tr h="613932">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設置なし・設置予定なし</a:t>
                      </a: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41</a:t>
                      </a: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71.9</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extLst>
                  <a:ext uri="{0D108BD9-81ED-4DB2-BD59-A6C34878D82A}">
                    <a16:rowId xmlns:a16="http://schemas.microsoft.com/office/drawing/2014/main" val="100619703"/>
                  </a:ext>
                </a:extLst>
              </a:tr>
              <a:tr h="613932">
                <a:tc>
                  <a:txBody>
                    <a:bodyPr/>
                    <a:lstStyle/>
                    <a:p>
                      <a:pPr algn="ctr"/>
                      <a:r>
                        <a:rPr kumimoji="1" lang="ja-JP" altLang="en-US"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無回答</a:t>
                      </a:r>
                    </a:p>
                  </a:txBody>
                  <a:tcPr>
                    <a:solidFill>
                      <a:schemeClr val="accent1">
                        <a:tint val="20000"/>
                        <a:alpha val="0"/>
                      </a:schemeClr>
                    </a:solidFill>
                  </a:tcPr>
                </a:tc>
                <a:tc>
                  <a:txBody>
                    <a:bodyPr/>
                    <a:lstStyle/>
                    <a:p>
                      <a:pPr algn="ctr"/>
                      <a:r>
                        <a:rPr lang="en-US" altLang="ja-JP" sz="3200" b="1" dirty="0">
                          <a:ln>
                            <a:solidFill>
                              <a:schemeClr val="tx1"/>
                            </a:solidFill>
                          </a:ln>
                          <a:solidFill>
                            <a:schemeClr val="bg1"/>
                          </a:solidFill>
                          <a:latin typeface="ＭＳ Ｐゴシック"/>
                          <a:ea typeface="ＭＳ Ｐゴシック"/>
                        </a:rPr>
                        <a:t> </a:t>
                      </a:r>
                      <a:r>
                        <a:rPr kumimoji="1" lang="en-US" altLang="ja-JP" sz="3200" b="1" dirty="0">
                          <a:ln>
                            <a:solidFill>
                              <a:schemeClr val="tx1"/>
                            </a:solidFill>
                          </a:ln>
                          <a:solidFill>
                            <a:schemeClr val="bg1"/>
                          </a:solidFill>
                          <a:latin typeface="ＭＳ Ｐゴシック"/>
                          <a:ea typeface="ＭＳ Ｐゴシック"/>
                        </a:rPr>
                        <a:t>2</a:t>
                      </a:r>
                      <a:endParaRPr kumimoji="1" lang="ja-JP" altLang="en-US" sz="3200" b="1">
                        <a:ln>
                          <a:solidFill>
                            <a:schemeClr val="tx1"/>
                          </a:solidFill>
                        </a:ln>
                        <a:solidFill>
                          <a:schemeClr val="bg1"/>
                        </a:solidFill>
                        <a:latin typeface="ＭＳ Ｐゴシック"/>
                        <a:ea typeface="ＭＳ Ｐゴシック"/>
                      </a:endParaRPr>
                    </a:p>
                  </a:txBody>
                  <a:tcPr>
                    <a:solidFill>
                      <a:schemeClr val="accent1">
                        <a:tint val="20000"/>
                        <a:alpha val="0"/>
                      </a:schemeClr>
                    </a:solidFill>
                  </a:tcPr>
                </a:tc>
                <a:tc>
                  <a:txBody>
                    <a:bodyPr/>
                    <a:lstStyle/>
                    <a:p>
                      <a:pPr algn="ctr"/>
                      <a:r>
                        <a:rPr lang="en-US" altLang="ja-JP" sz="3200" b="1" dirty="0">
                          <a:ln>
                            <a:solidFill>
                              <a:schemeClr val="tx1"/>
                            </a:solidFill>
                          </a:ln>
                          <a:solidFill>
                            <a:schemeClr val="bg1"/>
                          </a:solidFill>
                          <a:latin typeface="ＭＳ Ｐゴシック"/>
                          <a:ea typeface="ＭＳ Ｐゴシック"/>
                        </a:rPr>
                        <a:t>  </a:t>
                      </a:r>
                      <a:r>
                        <a:rPr kumimoji="1" lang="en-US" altLang="ja-JP" sz="3200" b="1" dirty="0">
                          <a:ln>
                            <a:solidFill>
                              <a:schemeClr val="tx1"/>
                            </a:solidFill>
                          </a:ln>
                          <a:solidFill>
                            <a:schemeClr val="bg1"/>
                          </a:solidFill>
                          <a:latin typeface="ＭＳ Ｐゴシック"/>
                          <a:ea typeface="ＭＳ Ｐゴシック"/>
                        </a:rPr>
                        <a:t>3.5</a:t>
                      </a:r>
                      <a:endParaRPr kumimoji="1" lang="ja-JP" altLang="en-US" sz="3200" b="1" dirty="0">
                        <a:ln>
                          <a:solidFill>
                            <a:schemeClr val="tx1"/>
                          </a:solidFill>
                        </a:ln>
                        <a:solidFill>
                          <a:schemeClr val="bg1"/>
                        </a:solidFill>
                        <a:latin typeface="ＭＳ Ｐゴシック"/>
                        <a:ea typeface="ＭＳ Ｐゴシック"/>
                      </a:endParaRPr>
                    </a:p>
                  </a:txBody>
                  <a:tcPr>
                    <a:solidFill>
                      <a:schemeClr val="accent1">
                        <a:tint val="20000"/>
                        <a:alpha val="0"/>
                      </a:schemeClr>
                    </a:solidFill>
                  </a:tcPr>
                </a:tc>
                <a:extLst>
                  <a:ext uri="{0D108BD9-81ED-4DB2-BD59-A6C34878D82A}">
                    <a16:rowId xmlns:a16="http://schemas.microsoft.com/office/drawing/2014/main" val="3177682006"/>
                  </a:ext>
                </a:extLst>
              </a:tr>
            </a:tbl>
          </a:graphicData>
        </a:graphic>
      </p:graphicFrame>
    </p:spTree>
    <p:extLst>
      <p:ext uri="{BB962C8B-B14F-4D97-AF65-F5344CB8AC3E}">
        <p14:creationId xmlns:p14="http://schemas.microsoft.com/office/powerpoint/2010/main" val="671708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1C8E65-AB47-4A07-8953-741A488E5DAC}"/>
              </a:ext>
            </a:extLst>
          </p:cNvPr>
          <p:cNvSpPr>
            <a:spLocks noGrp="1"/>
          </p:cNvSpPr>
          <p:nvPr>
            <p:ph type="title"/>
          </p:nvPr>
        </p:nvSpPr>
        <p:spPr>
          <a:xfrm>
            <a:off x="204282" y="70338"/>
            <a:ext cx="11448456" cy="1090770"/>
          </a:xfrm>
        </p:spPr>
        <p:txBody>
          <a:bodyPr>
            <a:normAutofit/>
          </a:bodyPr>
          <a:lstStyle/>
          <a:p>
            <a:r>
              <a:rPr kumimoji="1"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空き家対策事例②　リノベーション＋</a:t>
            </a: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シェアハウス化</a:t>
            </a:r>
            <a:endParaRPr kumimoji="1"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6D2C594E-0BD7-4BA5-A02A-8AADE26ED5E3}"/>
              </a:ext>
            </a:extLst>
          </p:cNvPr>
          <p:cNvSpPr>
            <a:spLocks noGrp="1"/>
          </p:cNvSpPr>
          <p:nvPr>
            <p:ph idx="1"/>
          </p:nvPr>
        </p:nvSpPr>
        <p:spPr>
          <a:xfrm>
            <a:off x="204282" y="979344"/>
            <a:ext cx="5233212" cy="4983712"/>
          </a:xfrm>
        </p:spPr>
        <p:txBody>
          <a:bodyPr>
            <a:normAutofit fontScale="70000" lnSpcReduction="20000"/>
          </a:bodyPr>
          <a:lstStyle/>
          <a:p>
            <a:pPr marL="0" indent="0">
              <a:buNone/>
            </a:pP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sz="3800" b="1">
                <a:latin typeface="ＭＳ Ｐゴシック" panose="020B0600070205080204" pitchFamily="50" charset="-128"/>
                <a:ea typeface="ＭＳ Ｐゴシック" panose="020B0600070205080204" pitchFamily="50" charset="-128"/>
              </a:rPr>
              <a:t>例）関東学院大学</a:t>
            </a:r>
            <a:endParaRPr lang="en-US" altLang="ja-JP" sz="3800" b="1" dirty="0">
              <a:latin typeface="ＭＳ Ｐゴシック" panose="020B0600070205080204" pitchFamily="50" charset="-128"/>
              <a:ea typeface="ＭＳ Ｐゴシック" panose="020B0600070205080204" pitchFamily="50" charset="-128"/>
            </a:endParaRPr>
          </a:p>
          <a:p>
            <a:pPr marL="0" indent="0">
              <a:buNone/>
            </a:pPr>
            <a:r>
              <a:rPr lang="ja-JP" altLang="en-US" sz="3800" b="1">
                <a:latin typeface="ＭＳ Ｐゴシック" panose="020B0600070205080204" pitchFamily="50" charset="-128"/>
                <a:ea typeface="ＭＳ Ｐゴシック" panose="020B0600070205080204" pitchFamily="50" charset="-128"/>
              </a:rPr>
              <a:t>（神奈川県横須賀市）</a:t>
            </a:r>
            <a:endParaRPr lang="en-US" altLang="ja-JP" sz="3800" b="1" dirty="0">
              <a:latin typeface="ＭＳ Ｐゴシック" panose="020B0600070205080204" pitchFamily="50" charset="-128"/>
              <a:ea typeface="ＭＳ Ｐゴシック" panose="020B0600070205080204" pitchFamily="50" charset="-128"/>
            </a:endParaRPr>
          </a:p>
          <a:p>
            <a:pPr marL="0" indent="0">
              <a:buNone/>
            </a:pPr>
            <a:endParaRPr lang="en-US" altLang="ja-JP" sz="3800" b="1" dirty="0">
              <a:latin typeface="ＭＳ Ｐゴシック" panose="020B0600070205080204" pitchFamily="50" charset="-128"/>
              <a:ea typeface="ＭＳ Ｐゴシック" panose="020B0600070205080204" pitchFamily="50" charset="-128"/>
            </a:endParaRPr>
          </a:p>
          <a:p>
            <a:pPr marL="0" indent="0">
              <a:buNone/>
            </a:pPr>
            <a:r>
              <a:rPr lang="ja-JP" altLang="en-US" sz="3800" b="1">
                <a:latin typeface="ＭＳ Ｐゴシック" panose="020B0600070205080204" pitchFamily="50" charset="-128"/>
                <a:ea typeface="ＭＳ Ｐゴシック" panose="020B0600070205080204" pitchFamily="50" charset="-128"/>
              </a:rPr>
              <a:t>大学、行政、地元企業が協力</a:t>
            </a:r>
            <a:endParaRPr lang="en-US" altLang="ja-JP" sz="3800" b="1" dirty="0">
              <a:latin typeface="ＭＳ Ｐゴシック" panose="020B0600070205080204" pitchFamily="50" charset="-128"/>
              <a:ea typeface="ＭＳ Ｐゴシック" panose="020B0600070205080204" pitchFamily="50" charset="-128"/>
            </a:endParaRPr>
          </a:p>
          <a:p>
            <a:pPr marL="0" indent="0">
              <a:buNone/>
            </a:pPr>
            <a:r>
              <a:rPr lang="ja-JP" altLang="en-US" sz="3800" b="1">
                <a:latin typeface="ＭＳ Ｐゴシック" panose="020B0600070205080204" pitchFamily="50" charset="-128"/>
                <a:ea typeface="ＭＳ Ｐゴシック" panose="020B0600070205080204" pitchFamily="50" charset="-128"/>
              </a:rPr>
              <a:t>して空き家をリノベーション</a:t>
            </a:r>
            <a:endParaRPr lang="en-US" altLang="ja-JP" sz="3800" b="1" dirty="0">
              <a:latin typeface="ＭＳ Ｐゴシック" panose="020B0600070205080204" pitchFamily="50" charset="-128"/>
              <a:ea typeface="ＭＳ Ｐゴシック" panose="020B0600070205080204" pitchFamily="50" charset="-128"/>
            </a:endParaRPr>
          </a:p>
          <a:p>
            <a:pPr marL="0" indent="0">
              <a:buNone/>
            </a:pPr>
            <a:endParaRPr lang="en-US" altLang="ja-JP" sz="3800" b="1" dirty="0">
              <a:latin typeface="ＭＳ Ｐゴシック" panose="020B0600070205080204" pitchFamily="50" charset="-128"/>
              <a:ea typeface="ＭＳ Ｐゴシック" panose="020B0600070205080204" pitchFamily="50" charset="-128"/>
            </a:endParaRPr>
          </a:p>
          <a:p>
            <a:pPr marL="0" indent="0">
              <a:buNone/>
            </a:pPr>
            <a:r>
              <a:rPr lang="ja-JP" altLang="en-US" sz="3800" b="1">
                <a:latin typeface="ＭＳ Ｐゴシック" panose="020B0600070205080204" pitchFamily="50" charset="-128"/>
                <a:ea typeface="ＭＳ Ｐゴシック" panose="020B0600070205080204" pitchFamily="50" charset="-128"/>
              </a:rPr>
              <a:t>→シェアハウスに学生が居住</a:t>
            </a:r>
            <a:endParaRPr lang="en-US" altLang="ja-JP" sz="3800" b="1" dirty="0">
              <a:latin typeface="ＭＳ Ｐゴシック" panose="020B0600070205080204" pitchFamily="50" charset="-128"/>
              <a:ea typeface="ＭＳ Ｐゴシック" panose="020B0600070205080204" pitchFamily="50" charset="-128"/>
            </a:endParaRPr>
          </a:p>
          <a:p>
            <a:pPr marL="0" indent="0">
              <a:buNone/>
            </a:pPr>
            <a:endParaRPr lang="en-US" altLang="ja-JP" sz="3800" b="1" dirty="0">
              <a:latin typeface="ＭＳ Ｐゴシック" panose="020B0600070205080204" pitchFamily="50" charset="-128"/>
              <a:ea typeface="ＭＳ Ｐゴシック" panose="020B0600070205080204" pitchFamily="50" charset="-128"/>
            </a:endParaRPr>
          </a:p>
          <a:p>
            <a:pPr marL="0" indent="0">
              <a:buNone/>
            </a:pPr>
            <a:r>
              <a:rPr kumimoji="1" lang="ja-JP" altLang="en-US" sz="3800" b="1">
                <a:latin typeface="ＭＳ Ｐゴシック" panose="020B0600070205080204" pitchFamily="50" charset="-128"/>
                <a:ea typeface="ＭＳ Ｐゴシック" panose="020B0600070205080204" pitchFamily="50" charset="-128"/>
              </a:rPr>
              <a:t>→居住する学生が地域貢献活動</a:t>
            </a:r>
            <a:endParaRPr kumimoji="1" lang="en-US" altLang="ja-JP" sz="3800" b="1" dirty="0">
              <a:latin typeface="ＭＳ Ｐゴシック" panose="020B0600070205080204" pitchFamily="50" charset="-128"/>
              <a:ea typeface="ＭＳ Ｐゴシック" panose="020B0600070205080204" pitchFamily="50" charset="-128"/>
            </a:endParaRPr>
          </a:p>
          <a:p>
            <a:pPr marL="0" indent="0">
              <a:buNone/>
            </a:pPr>
            <a:r>
              <a:rPr kumimoji="1" lang="ja-JP" altLang="en-US" sz="3800" b="1">
                <a:latin typeface="ＭＳ Ｐゴシック" panose="020B0600070205080204" pitchFamily="50" charset="-128"/>
                <a:ea typeface="ＭＳ Ｐゴシック" panose="020B0600070205080204" pitchFamily="50" charset="-128"/>
              </a:rPr>
              <a:t>　 を行い、家賃補助を受ける</a:t>
            </a:r>
          </a:p>
        </p:txBody>
      </p:sp>
      <p:sp>
        <p:nvSpPr>
          <p:cNvPr id="6" name="スライド番号プレースホルダー 5"/>
          <p:cNvSpPr>
            <a:spLocks noGrp="1"/>
          </p:cNvSpPr>
          <p:nvPr>
            <p:ph type="sldNum" sz="quarter" idx="12"/>
          </p:nvPr>
        </p:nvSpPr>
        <p:spPr/>
        <p:txBody>
          <a:bodyPr/>
          <a:lstStyle/>
          <a:p>
            <a:fld id="{610C3DC3-D5E4-476F-8A2D-815E3745CCF9}" type="slidenum">
              <a:rPr kumimoji="1" lang="ja-JP" altLang="en-US" smtClean="0">
                <a:solidFill>
                  <a:schemeClr val="tx1"/>
                </a:solidFill>
              </a:rPr>
              <a:t>11</a:t>
            </a:fld>
            <a:endParaRPr kumimoji="1" lang="ja-JP" altLang="en-US" dirty="0">
              <a:solidFill>
                <a:schemeClr val="tx1"/>
              </a:solidFill>
            </a:endParaRPr>
          </a:p>
        </p:txBody>
      </p:sp>
      <p:pic>
        <p:nvPicPr>
          <p:cNvPr id="4" name="図 3">
            <a:extLst>
              <a:ext uri="{FF2B5EF4-FFF2-40B4-BE49-F238E27FC236}">
                <a16:creationId xmlns:a16="http://schemas.microsoft.com/office/drawing/2014/main" id="{6D256476-3331-4716-82A0-39C04362BB81}"/>
              </a:ext>
            </a:extLst>
          </p:cNvPr>
          <p:cNvPicPr>
            <a:picLocks noChangeAspect="1"/>
          </p:cNvPicPr>
          <p:nvPr/>
        </p:nvPicPr>
        <p:blipFill>
          <a:blip r:embed="rId2"/>
          <a:stretch>
            <a:fillRect/>
          </a:stretch>
        </p:blipFill>
        <p:spPr>
          <a:xfrm>
            <a:off x="5321300" y="979344"/>
            <a:ext cx="6870700" cy="4422033"/>
          </a:xfrm>
          <a:prstGeom prst="rect">
            <a:avLst/>
          </a:prstGeom>
        </p:spPr>
      </p:pic>
      <p:sp>
        <p:nvSpPr>
          <p:cNvPr id="5" name="テキスト ボックス 4">
            <a:extLst>
              <a:ext uri="{FF2B5EF4-FFF2-40B4-BE49-F238E27FC236}">
                <a16:creationId xmlns:a16="http://schemas.microsoft.com/office/drawing/2014/main" id="{0B5DAA43-8C57-43B9-8DD2-9A1948DA0AE3}"/>
              </a:ext>
            </a:extLst>
          </p:cNvPr>
          <p:cNvSpPr txBox="1"/>
          <p:nvPr/>
        </p:nvSpPr>
        <p:spPr>
          <a:xfrm>
            <a:off x="4998801" y="5897821"/>
            <a:ext cx="73111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関東学院大学の学生たちがリノベーションした空き家</a:t>
            </a:r>
          </a:p>
        </p:txBody>
      </p:sp>
    </p:spTree>
    <p:extLst>
      <p:ext uri="{BB962C8B-B14F-4D97-AF65-F5344CB8AC3E}">
        <p14:creationId xmlns:p14="http://schemas.microsoft.com/office/powerpoint/2010/main" val="1733452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E260D5B-6AE9-478F-8926-F115E0C3A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 y="0"/>
            <a:ext cx="12187238" cy="6858000"/>
          </a:xfrm>
          <a:prstGeom prst="rect">
            <a:avLst/>
          </a:prstGeom>
        </p:spPr>
      </p:pic>
      <p:sp>
        <p:nvSpPr>
          <p:cNvPr id="2" name="タイトル 1">
            <a:extLst>
              <a:ext uri="{FF2B5EF4-FFF2-40B4-BE49-F238E27FC236}">
                <a16:creationId xmlns:a16="http://schemas.microsoft.com/office/drawing/2014/main" id="{D01ECA69-373A-49BA-AF35-9F075C115820}"/>
              </a:ext>
            </a:extLst>
          </p:cNvPr>
          <p:cNvSpPr>
            <a:spLocks noGrp="1"/>
          </p:cNvSpPr>
          <p:nvPr>
            <p:ph type="ctrTitle"/>
          </p:nvPr>
        </p:nvSpPr>
        <p:spPr>
          <a:xfrm>
            <a:off x="-629832" y="3429000"/>
            <a:ext cx="11277600" cy="1322944"/>
          </a:xfrm>
        </p:spPr>
        <p:txBody>
          <a:bodyPr>
            <a:normAutofit fontScale="90000"/>
          </a:bodyPr>
          <a:lstStyle/>
          <a:p>
            <a:r>
              <a:rPr lang="ja-JP" altLang="en-US" sz="53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第２章　</a:t>
            </a:r>
            <a:r>
              <a:rPr lang="ja-JP" altLang="ja-JP" sz="53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都内における空き店舗と</a:t>
            </a:r>
            <a:br>
              <a:rPr lang="en-US" altLang="ja-JP" sz="53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br>
            <a:r>
              <a:rPr lang="ja-JP" altLang="en-US" sz="53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r>
              <a:rPr lang="ja-JP" altLang="ja-JP" sz="53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空き店舗対策の現状</a:t>
            </a:r>
            <a:br>
              <a:rPr lang="en-US" altLang="ja-JP" b="1" dirty="0">
                <a:ln>
                  <a:solidFill>
                    <a:schemeClr val="tx1"/>
                  </a:solidFill>
                </a:ln>
                <a:solidFill>
                  <a:srgbClr val="FFFF00"/>
                </a:solidFill>
                <a:latin typeface="ＭＳ Ｐゴシック" panose="020B0600070205080204" pitchFamily="50" charset="-128"/>
                <a:ea typeface="ＭＳ Ｐゴシック" panose="020B0600070205080204" pitchFamily="50" charset="-128"/>
              </a:rPr>
            </a:br>
            <a:endParaRPr kumimoji="1" lang="ja-JP" altLang="en-US" dirty="0"/>
          </a:p>
        </p:txBody>
      </p:sp>
      <p:sp>
        <p:nvSpPr>
          <p:cNvPr id="6" name="スライド番号プレースホルダー 3"/>
          <p:cNvSpPr>
            <a:spLocks noGrp="1"/>
          </p:cNvSpPr>
          <p:nvPr>
            <p:ph type="sldNum" sz="quarter" idx="12"/>
          </p:nvPr>
        </p:nvSpPr>
        <p:spPr/>
        <p:txBody>
          <a:bodyPr/>
          <a:lstStyle/>
          <a:p>
            <a:fld id="{610C3DC3-D5E4-476F-8A2D-815E3745CCF9}" type="slidenum">
              <a:rPr kumimoji="1" lang="ja-JP" altLang="en-US" smtClean="0"/>
              <a:t>12</a:t>
            </a:fld>
            <a:endParaRPr kumimoji="1" lang="ja-JP" altLang="en-US" dirty="0"/>
          </a:p>
        </p:txBody>
      </p:sp>
    </p:spTree>
    <p:extLst>
      <p:ext uri="{BB962C8B-B14F-4D97-AF65-F5344CB8AC3E}">
        <p14:creationId xmlns:p14="http://schemas.microsoft.com/office/powerpoint/2010/main" val="839246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DC1E9A5-FBC1-4A62-93A0-8443495EE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0"/>
            <a:ext cx="12187238" cy="6858000"/>
          </a:xfrm>
          <a:prstGeom prst="rect">
            <a:avLst/>
          </a:prstGeom>
        </p:spPr>
      </p:pic>
      <p:sp>
        <p:nvSpPr>
          <p:cNvPr id="2" name="タイトル 1">
            <a:extLst>
              <a:ext uri="{FF2B5EF4-FFF2-40B4-BE49-F238E27FC236}">
                <a16:creationId xmlns:a16="http://schemas.microsoft.com/office/drawing/2014/main" id="{2E8E2D9E-55E5-4C55-A2A9-992D95C25B7B}"/>
              </a:ext>
            </a:extLst>
          </p:cNvPr>
          <p:cNvSpPr>
            <a:spLocks noGrp="1"/>
          </p:cNvSpPr>
          <p:nvPr>
            <p:ph type="title"/>
          </p:nvPr>
        </p:nvSpPr>
        <p:spPr>
          <a:xfrm>
            <a:off x="75469" y="65174"/>
            <a:ext cx="12045820" cy="668531"/>
          </a:xfrm>
        </p:spPr>
        <p:txBody>
          <a:bodyPr>
            <a:normAutofit/>
          </a:bodyPr>
          <a:lstStyle/>
          <a:p>
            <a:r>
              <a:rPr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lang="en-US"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1</a:t>
            </a:r>
            <a:r>
              <a:rPr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）東京都</a:t>
            </a:r>
            <a:r>
              <a:rPr lang="ja-JP"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の</a:t>
            </a:r>
            <a:r>
              <a:rPr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空き店舗を抱える商店街の割合</a:t>
            </a:r>
            <a:endParaRPr kumimoji="1" lang="ja-JP" altLang="en-US" dirty="0">
              <a:solidFill>
                <a:srgbClr val="04DBEC"/>
              </a:solidFill>
            </a:endParaRPr>
          </a:p>
        </p:txBody>
      </p:sp>
      <p:sp>
        <p:nvSpPr>
          <p:cNvPr id="3" name="コンテンツ プレースホルダー 2">
            <a:extLst>
              <a:ext uri="{FF2B5EF4-FFF2-40B4-BE49-F238E27FC236}">
                <a16:creationId xmlns:a16="http://schemas.microsoft.com/office/drawing/2014/main" id="{45587AD1-C634-445C-8E64-F0DB6A2E2086}"/>
              </a:ext>
            </a:extLst>
          </p:cNvPr>
          <p:cNvSpPr>
            <a:spLocks noGrp="1"/>
          </p:cNvSpPr>
          <p:nvPr>
            <p:ph idx="1"/>
          </p:nvPr>
        </p:nvSpPr>
        <p:spPr>
          <a:xfrm>
            <a:off x="1641133" y="3709415"/>
            <a:ext cx="9641254" cy="3121084"/>
          </a:xfrm>
        </p:spPr>
        <p:txBody>
          <a:bodyPr>
            <a:normAutofit fontScale="92500" lnSpcReduction="10000"/>
          </a:bodyPr>
          <a:lstStyle/>
          <a:p>
            <a:pPr marL="68580" indent="0">
              <a:buNone/>
            </a:pPr>
            <a:endParaRPr lang="en-US" altLang="ja-JP" b="1" dirty="0">
              <a:ln>
                <a:solidFill>
                  <a:prstClr val="black"/>
                </a:solidFill>
              </a:ln>
              <a:solidFill>
                <a:prstClr val="white"/>
              </a:solidFill>
              <a:latin typeface="ＭＳ Ｐゴシック" panose="020B0600070205080204" pitchFamily="50" charset="-128"/>
              <a:ea typeface="ＭＳ Ｐゴシック" panose="020B0600070205080204" pitchFamily="50" charset="-128"/>
            </a:endParaRPr>
          </a:p>
          <a:p>
            <a:pPr marL="68580" indent="0">
              <a:buNone/>
            </a:pPr>
            <a:endParaRPr lang="en-US" altLang="ja-JP" b="1" dirty="0">
              <a:ln>
                <a:solidFill>
                  <a:prstClr val="black"/>
                </a:solidFill>
              </a:ln>
              <a:solidFill>
                <a:prstClr val="white"/>
              </a:solidFill>
              <a:latin typeface="ＭＳ Ｐゴシック" panose="020B0600070205080204" pitchFamily="50" charset="-128"/>
              <a:ea typeface="ＭＳ Ｐゴシック" panose="020B0600070205080204" pitchFamily="50" charset="-128"/>
            </a:endParaRPr>
          </a:p>
          <a:p>
            <a:pPr marL="68580" indent="0">
              <a:buNone/>
            </a:pPr>
            <a:endParaRPr lang="en-US" altLang="ja-JP" b="1" dirty="0">
              <a:ln>
                <a:solidFill>
                  <a:prstClr val="black"/>
                </a:solidFill>
              </a:ln>
              <a:solidFill>
                <a:prstClr val="white"/>
              </a:solidFill>
              <a:latin typeface="ＭＳ Ｐゴシック" panose="020B0600070205080204" pitchFamily="50" charset="-128"/>
              <a:ea typeface="ＭＳ Ｐゴシック" panose="020B0600070205080204" pitchFamily="50" charset="-128"/>
            </a:endParaRPr>
          </a:p>
          <a:p>
            <a:pPr marL="68580" indent="0">
              <a:buNone/>
            </a:pPr>
            <a:endParaRPr lang="en-US" altLang="ja-JP" b="1" dirty="0">
              <a:ln>
                <a:solidFill>
                  <a:prstClr val="black"/>
                </a:solidFill>
              </a:ln>
              <a:solidFill>
                <a:prstClr val="white"/>
              </a:solidFill>
              <a:latin typeface="ＭＳ Ｐゴシック" panose="020B0600070205080204" pitchFamily="50" charset="-128"/>
              <a:ea typeface="ＭＳ Ｐゴシック" panose="020B0600070205080204" pitchFamily="50" charset="-128"/>
            </a:endParaRPr>
          </a:p>
          <a:p>
            <a:pPr marL="68580" indent="0">
              <a:buNone/>
            </a:pPr>
            <a:endParaRPr lang="en-US" altLang="ja-JP" b="1" dirty="0">
              <a:ln>
                <a:solidFill>
                  <a:prstClr val="black"/>
                </a:solidFill>
              </a:ln>
              <a:solidFill>
                <a:prstClr val="white"/>
              </a:solidFill>
              <a:latin typeface="ＭＳ Ｐゴシック" panose="020B0600070205080204" pitchFamily="50" charset="-128"/>
              <a:ea typeface="ＭＳ Ｐゴシック" panose="020B0600070205080204" pitchFamily="50" charset="-128"/>
            </a:endParaRPr>
          </a:p>
          <a:p>
            <a:pPr marL="68580" indent="0">
              <a:buNone/>
            </a:pPr>
            <a:endParaRPr lang="en-US" altLang="ja-JP" b="1" dirty="0">
              <a:ln>
                <a:solidFill>
                  <a:prstClr val="black"/>
                </a:solidFill>
              </a:ln>
              <a:solidFill>
                <a:prstClr val="white"/>
              </a:solidFill>
              <a:latin typeface="ＭＳ Ｐゴシック" panose="020B0600070205080204" pitchFamily="50" charset="-128"/>
              <a:ea typeface="ＭＳ Ｐゴシック" panose="020B0600070205080204" pitchFamily="50" charset="-128"/>
            </a:endParaRPr>
          </a:p>
          <a:p>
            <a:pPr marL="68580" indent="0">
              <a:buNone/>
            </a:pPr>
            <a:endParaRPr lang="en-US" altLang="ja-JP" sz="3300" b="1" dirty="0">
              <a:ln>
                <a:solidFill>
                  <a:prstClr val="black"/>
                </a:solidFill>
              </a:ln>
              <a:solidFill>
                <a:prstClr val="white"/>
              </a:solidFill>
              <a:latin typeface="ＭＳ Ｐゴシック" panose="020B0600070205080204" pitchFamily="50" charset="-128"/>
              <a:ea typeface="ＭＳ Ｐゴシック" panose="020B0600070205080204" pitchFamily="50" charset="-128"/>
            </a:endParaRPr>
          </a:p>
          <a:p>
            <a:pPr marL="68580" indent="0">
              <a:buNone/>
            </a:pPr>
            <a:r>
              <a:rPr lang="ja-JP" altLang="ja-JP"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出典：</a:t>
            </a:r>
            <a:r>
              <a:rPr lang="zh-TW" altLang="en-US"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東京都産業労働局</a:t>
            </a:r>
            <a:r>
              <a:rPr lang="ja-JP" altLang="en-US"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a:t>
            </a:r>
            <a:r>
              <a:rPr lang="en-US" altLang="ja-JP"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2017</a:t>
            </a:r>
            <a:r>
              <a:rPr lang="ja-JP" altLang="en-US"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a:t>
            </a:r>
            <a:r>
              <a:rPr lang="zh-TW" altLang="en-US"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　</a:t>
            </a:r>
            <a:r>
              <a:rPr lang="ja-JP" altLang="en-US"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a:t>
            </a:r>
            <a:r>
              <a:rPr lang="zh-TW" altLang="en-US"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平成</a:t>
            </a:r>
            <a:r>
              <a:rPr lang="en-US" altLang="ja-JP"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28</a:t>
            </a:r>
            <a:r>
              <a:rPr lang="zh-TW" altLang="en-US"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年度東京都商店街実態調査</a:t>
            </a:r>
            <a:r>
              <a:rPr lang="ja-JP" altLang="en-US" b="1" dirty="0">
                <a:ln>
                  <a:solidFill>
                    <a:prstClr val="black"/>
                  </a:solidFill>
                </a:ln>
                <a:solidFill>
                  <a:prstClr val="white"/>
                </a:solidFill>
                <a:latin typeface="ＭＳ Ｐゴシック" panose="020B0600070205080204" pitchFamily="50" charset="-128"/>
                <a:ea typeface="ＭＳ Ｐゴシック" panose="020B0600070205080204" pitchFamily="50" charset="-128"/>
              </a:rPr>
              <a:t>」</a:t>
            </a:r>
            <a:endParaRPr lang="ja-JP" altLang="ja-JP" b="1" dirty="0">
              <a:ln>
                <a:solidFill>
                  <a:prstClr val="black"/>
                </a:solidFill>
              </a:ln>
              <a:solidFill>
                <a:prstClr val="white"/>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5" name="スライド番号プレースホルダー 4"/>
          <p:cNvSpPr>
            <a:spLocks noGrp="1"/>
          </p:cNvSpPr>
          <p:nvPr>
            <p:ph type="sldNum" sz="quarter" idx="12"/>
          </p:nvPr>
        </p:nvSpPr>
        <p:spPr/>
        <p:txBody>
          <a:bodyPr/>
          <a:lstStyle/>
          <a:p>
            <a:fld id="{610C3DC3-D5E4-476F-8A2D-815E3745CCF9}" type="slidenum">
              <a:rPr kumimoji="1" lang="ja-JP" altLang="en-US" smtClean="0"/>
              <a:t>13</a:t>
            </a:fld>
            <a:endParaRPr kumimoji="1" lang="ja-JP" altLang="en-US"/>
          </a:p>
        </p:txBody>
      </p:sp>
      <p:graphicFrame>
        <p:nvGraphicFramePr>
          <p:cNvPr id="12" name="グラフ 11"/>
          <p:cNvGraphicFramePr/>
          <p:nvPr>
            <p:extLst>
              <p:ext uri="{D42A27DB-BD31-4B8C-83A1-F6EECF244321}">
                <p14:modId xmlns:p14="http://schemas.microsoft.com/office/powerpoint/2010/main" val="2071677827"/>
              </p:ext>
            </p:extLst>
          </p:nvPr>
        </p:nvGraphicFramePr>
        <p:xfrm>
          <a:off x="1202823" y="638380"/>
          <a:ext cx="9791113" cy="4610061"/>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p:cNvSpPr txBox="1"/>
          <p:nvPr/>
        </p:nvSpPr>
        <p:spPr>
          <a:xfrm>
            <a:off x="1971005" y="5144110"/>
            <a:ext cx="9017212" cy="954107"/>
          </a:xfrm>
          <a:prstGeom prst="rect">
            <a:avLst/>
          </a:prstGeom>
          <a:noFill/>
        </p:spPr>
        <p:txBody>
          <a:bodyPr wrap="none" rtlCol="0">
            <a:spAutoFit/>
          </a:bodyPr>
          <a:lstStyle/>
          <a:p>
            <a:r>
              <a:rPr kumimoji="1" lang="ja-JP" altLang="en-US" sz="2800" dirty="0">
                <a:solidFill>
                  <a:schemeClr val="bg1"/>
                </a:solidFill>
                <a:latin typeface="ＭＳ Ｐゴシック" panose="020B0600070205080204" pitchFamily="50" charset="-128"/>
                <a:ea typeface="ＭＳ Ｐゴシック" panose="020B0600070205080204" pitchFamily="50" charset="-128"/>
              </a:rPr>
              <a:t>空き店舗</a:t>
            </a:r>
            <a:r>
              <a:rPr lang="ja-JP" altLang="en-US" sz="2800" dirty="0">
                <a:solidFill>
                  <a:schemeClr val="bg1"/>
                </a:solidFill>
                <a:latin typeface="ＭＳ Ｐゴシック" panose="020B0600070205080204" pitchFamily="50" charset="-128"/>
                <a:ea typeface="ＭＳ Ｐゴシック" panose="020B0600070205080204" pitchFamily="50" charset="-128"/>
              </a:rPr>
              <a:t>抱えている商店街の割合</a:t>
            </a:r>
            <a:r>
              <a:rPr kumimoji="1" lang="ja-JP" altLang="en-US" sz="2800" dirty="0">
                <a:solidFill>
                  <a:schemeClr val="bg1"/>
                </a:solidFill>
                <a:latin typeface="ＭＳ Ｐゴシック" panose="020B0600070205080204" pitchFamily="50" charset="-128"/>
                <a:ea typeface="ＭＳ Ｐゴシック" panose="020B0600070205080204" pitchFamily="50" charset="-128"/>
              </a:rPr>
              <a:t>はやや減少しているが、</a:t>
            </a:r>
            <a:endParaRPr kumimoji="1" lang="en-US" altLang="ja-JP" sz="2800" dirty="0">
              <a:solidFill>
                <a:schemeClr val="bg1"/>
              </a:solidFill>
              <a:latin typeface="ＭＳ Ｐゴシック" panose="020B0600070205080204" pitchFamily="50" charset="-128"/>
              <a:ea typeface="ＭＳ Ｐゴシック" panose="020B0600070205080204" pitchFamily="50" charset="-128"/>
            </a:endParaRPr>
          </a:p>
          <a:p>
            <a:r>
              <a:rPr kumimoji="1" lang="ja-JP" altLang="en-US" sz="2800" dirty="0">
                <a:solidFill>
                  <a:schemeClr val="bg1"/>
                </a:solidFill>
                <a:latin typeface="ＭＳ Ｐゴシック" panose="020B0600070205080204" pitchFamily="50" charset="-128"/>
                <a:ea typeface="ＭＳ Ｐゴシック" panose="020B0600070205080204" pitchFamily="50" charset="-128"/>
              </a:rPr>
              <a:t>依然として半数を超える商店街が空き店舗を抱えている</a:t>
            </a:r>
          </a:p>
        </p:txBody>
      </p:sp>
      <p:sp>
        <p:nvSpPr>
          <p:cNvPr id="14" name="正方形/長方形 13"/>
          <p:cNvSpPr/>
          <p:nvPr/>
        </p:nvSpPr>
        <p:spPr>
          <a:xfrm>
            <a:off x="1869284" y="5144110"/>
            <a:ext cx="8890782" cy="1010798"/>
          </a:xfrm>
          <a:prstGeom prst="rect">
            <a:avLst/>
          </a:prstGeom>
          <a:no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439123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280FFB-C5F3-41FD-9AF7-454D4AFA5C3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FCC5528-CD08-4755-9872-E51853A3A6C0}"/>
              </a:ext>
            </a:extLst>
          </p:cNvPr>
          <p:cNvSpPr>
            <a:spLocks noGrp="1"/>
          </p:cNvSpPr>
          <p:nvPr>
            <p:ph idx="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10C3DC3-D5E4-476F-8A2D-815E3745CCF9}" type="slidenum">
              <a:rPr kumimoji="1" lang="ja-JP" altLang="en-US" smtClean="0"/>
              <a:t>14</a:t>
            </a:fld>
            <a:endParaRPr kumimoji="1" lang="ja-JP" altLang="en-US"/>
          </a:p>
        </p:txBody>
      </p:sp>
      <p:pic>
        <p:nvPicPr>
          <p:cNvPr id="4" name="図 3">
            <a:extLst>
              <a:ext uri="{FF2B5EF4-FFF2-40B4-BE49-F238E27FC236}">
                <a16:creationId xmlns:a16="http://schemas.microsoft.com/office/drawing/2014/main" id="{FDE6422A-E641-4C9B-9B76-11137D688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0"/>
            <a:ext cx="12187238" cy="6858000"/>
          </a:xfrm>
          <a:prstGeom prst="rect">
            <a:avLst/>
          </a:prstGeom>
        </p:spPr>
      </p:pic>
      <p:sp>
        <p:nvSpPr>
          <p:cNvPr id="8" name="タイトル 1">
            <a:extLst>
              <a:ext uri="{FF2B5EF4-FFF2-40B4-BE49-F238E27FC236}">
                <a16:creationId xmlns:a16="http://schemas.microsoft.com/office/drawing/2014/main" id="{E8E7C2F9-B740-4262-A8EC-53B6AD5D8F79}"/>
              </a:ext>
            </a:extLst>
          </p:cNvPr>
          <p:cNvSpPr txBox="1">
            <a:spLocks/>
          </p:cNvSpPr>
          <p:nvPr/>
        </p:nvSpPr>
        <p:spPr>
          <a:xfrm>
            <a:off x="-158620" y="147529"/>
            <a:ext cx="12293326" cy="760194"/>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40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b="1">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lang="en-US"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2</a:t>
            </a:r>
            <a:r>
              <a:rPr lang="ja-JP" altLang="en-US" b="1">
                <a:ln>
                  <a:solidFill>
                    <a:schemeClr val="tx1"/>
                  </a:solidFill>
                </a:ln>
                <a:solidFill>
                  <a:srgbClr val="04DBEC"/>
                </a:solidFill>
                <a:latin typeface="ＭＳ Ｐゴシック" panose="020B0600070205080204" pitchFamily="50" charset="-128"/>
                <a:ea typeface="ＭＳ Ｐゴシック" panose="020B0600070205080204" pitchFamily="50" charset="-128"/>
              </a:rPr>
              <a:t>）東京都の空き店舗が埋まらない理由（複数回答可）</a:t>
            </a:r>
          </a:p>
        </p:txBody>
      </p:sp>
      <p:graphicFrame>
        <p:nvGraphicFramePr>
          <p:cNvPr id="10" name="表 5">
            <a:extLst>
              <a:ext uri="{FF2B5EF4-FFF2-40B4-BE49-F238E27FC236}">
                <a16:creationId xmlns:a16="http://schemas.microsoft.com/office/drawing/2014/main" id="{DCB785E0-12DF-49A6-99D1-8032566E0680}"/>
              </a:ext>
            </a:extLst>
          </p:cNvPr>
          <p:cNvGraphicFramePr>
            <a:graphicFrameLocks noGrp="1"/>
          </p:cNvGraphicFramePr>
          <p:nvPr>
            <p:extLst>
              <p:ext uri="{D42A27DB-BD31-4B8C-83A1-F6EECF244321}">
                <p14:modId xmlns:p14="http://schemas.microsoft.com/office/powerpoint/2010/main" val="1349606371"/>
              </p:ext>
            </p:extLst>
          </p:nvPr>
        </p:nvGraphicFramePr>
        <p:xfrm>
          <a:off x="287612" y="943949"/>
          <a:ext cx="11616775" cy="5233014"/>
        </p:xfrm>
        <a:graphic>
          <a:graphicData uri="http://schemas.openxmlformats.org/drawingml/2006/table">
            <a:tbl>
              <a:tblPr firstRow="1" bandRow="1">
                <a:tableStyleId>{5C22544A-7EE6-4342-B048-85BDC9FD1C3A}</a:tableStyleId>
              </a:tblPr>
              <a:tblGrid>
                <a:gridCol w="6113851">
                  <a:extLst>
                    <a:ext uri="{9D8B030D-6E8A-4147-A177-3AD203B41FA5}">
                      <a16:colId xmlns:a16="http://schemas.microsoft.com/office/drawing/2014/main" val="1876744109"/>
                    </a:ext>
                  </a:extLst>
                </a:gridCol>
                <a:gridCol w="2751462">
                  <a:extLst>
                    <a:ext uri="{9D8B030D-6E8A-4147-A177-3AD203B41FA5}">
                      <a16:colId xmlns:a16="http://schemas.microsoft.com/office/drawing/2014/main" val="1275213417"/>
                    </a:ext>
                  </a:extLst>
                </a:gridCol>
                <a:gridCol w="2751462">
                  <a:extLst>
                    <a:ext uri="{9D8B030D-6E8A-4147-A177-3AD203B41FA5}">
                      <a16:colId xmlns:a16="http://schemas.microsoft.com/office/drawing/2014/main" val="1655294977"/>
                    </a:ext>
                  </a:extLst>
                </a:gridCol>
              </a:tblGrid>
              <a:tr h="581446">
                <a:tc>
                  <a:txBody>
                    <a:bodyPr/>
                    <a:lstStyle/>
                    <a:p>
                      <a:pPr algn="ctr"/>
                      <a:r>
                        <a:rPr kumimoji="1" lang="ja-JP" altLang="en-US" sz="3200" b="1">
                          <a:ln>
                            <a:solidFill>
                              <a:schemeClr val="tx1"/>
                            </a:solidFill>
                          </a:ln>
                          <a:latin typeface="ＭＳ Ｐゴシック" panose="020B0600070205080204" pitchFamily="50" charset="-128"/>
                          <a:ea typeface="ＭＳ Ｐゴシック" panose="020B0600070205080204" pitchFamily="50" charset="-128"/>
                        </a:rPr>
                        <a:t>借り手側の理由</a:t>
                      </a:r>
                    </a:p>
                  </a:txBody>
                  <a:tcPr>
                    <a:solidFill>
                      <a:schemeClr val="accent1">
                        <a:alpha val="0"/>
                      </a:schemeClr>
                    </a:solidFill>
                  </a:tcPr>
                </a:tc>
                <a:tc>
                  <a:txBody>
                    <a:bodyPr/>
                    <a:lstStyle/>
                    <a:p>
                      <a:pPr algn="ctr"/>
                      <a:r>
                        <a:rPr kumimoji="1" lang="ja-JP" altLang="en-US" sz="3200" b="1">
                          <a:ln>
                            <a:solidFill>
                              <a:schemeClr val="tx1"/>
                            </a:solidFill>
                          </a:ln>
                          <a:latin typeface="ＭＳ Ｐゴシック" panose="020B0600070205080204" pitchFamily="50" charset="-128"/>
                          <a:ea typeface="ＭＳ Ｐゴシック" panose="020B0600070205080204" pitchFamily="50" charset="-128"/>
                        </a:rPr>
                        <a:t>回答者数（名）</a:t>
                      </a:r>
                    </a:p>
                  </a:txBody>
                  <a:tcPr>
                    <a:solidFill>
                      <a:schemeClr val="accent1">
                        <a:alpha val="0"/>
                      </a:schemeClr>
                    </a:solidFill>
                  </a:tcPr>
                </a:tc>
                <a:tc>
                  <a:txBody>
                    <a:bodyPr/>
                    <a:lstStyle/>
                    <a:p>
                      <a:pPr algn="ctr"/>
                      <a:r>
                        <a:rPr kumimoji="1" lang="ja-JP" altLang="en-US" sz="3200" b="1">
                          <a:ln>
                            <a:solidFill>
                              <a:schemeClr val="tx1"/>
                            </a:solidFill>
                          </a:ln>
                          <a:latin typeface="ＭＳ Ｐゴシック" panose="020B0600070205080204" pitchFamily="50" charset="-128"/>
                          <a:ea typeface="ＭＳ Ｐゴシック" panose="020B0600070205080204" pitchFamily="50" charset="-128"/>
                        </a:rPr>
                        <a:t>割合（％）</a:t>
                      </a:r>
                    </a:p>
                  </a:txBody>
                  <a:tcPr>
                    <a:solidFill>
                      <a:schemeClr val="accent1">
                        <a:alpha val="0"/>
                      </a:schemeClr>
                    </a:solidFill>
                  </a:tcPr>
                </a:tc>
                <a:extLst>
                  <a:ext uri="{0D108BD9-81ED-4DB2-BD59-A6C34878D82A}">
                    <a16:rowId xmlns:a16="http://schemas.microsoft.com/office/drawing/2014/main" val="3418007415"/>
                  </a:ext>
                </a:extLst>
              </a:tr>
              <a:tr h="5814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a:ln>
                            <a:solidFill>
                              <a:schemeClr val="tx1"/>
                            </a:solidFill>
                          </a:ln>
                          <a:solidFill>
                            <a:srgbClr val="FFFF00"/>
                          </a:solidFill>
                          <a:effectLst/>
                          <a:latin typeface="ＭＳ Ｐゴシック"/>
                          <a:ea typeface="ＭＳ Ｐゴシック"/>
                          <a:cs typeface="+mn-cs"/>
                        </a:rPr>
                        <a:t>家賃の折り合いがつかない</a:t>
                      </a:r>
                      <a:endParaRPr kumimoji="1" lang="ja-JP" altLang="ja-JP" sz="3200" b="0" i="0" u="none" strike="noStrike" kern="1200">
                        <a:solidFill>
                          <a:srgbClr val="FFFF00"/>
                        </a:solidFill>
                        <a:effectLst/>
                        <a:latin typeface="ＭＳ Ｐゴシック"/>
                        <a:ea typeface="ＭＳ Ｐゴシック"/>
                        <a:cs typeface="+mn-cs"/>
                      </a:endParaRPr>
                    </a:p>
                  </a:txBody>
                  <a:tcPr>
                    <a:solidFill>
                      <a:schemeClr val="accent1">
                        <a:tint val="40000"/>
                        <a:alpha val="0"/>
                      </a:schemeClr>
                    </a:solidFill>
                  </a:tcPr>
                </a:tc>
                <a:tc>
                  <a:txBody>
                    <a:bodyPr/>
                    <a:lstStyle/>
                    <a:p>
                      <a:pPr algn="ctr"/>
                      <a:r>
                        <a:rPr kumimoji="1" lang="en-US" altLang="ja-JP" sz="3200" b="1" dirty="0">
                          <a:ln>
                            <a:solidFill>
                              <a:schemeClr val="tx1"/>
                            </a:solidFill>
                          </a:ln>
                          <a:solidFill>
                            <a:srgbClr val="FFFF00"/>
                          </a:solidFill>
                          <a:latin typeface="ＭＳ Ｐゴシック"/>
                          <a:ea typeface="ＭＳ Ｐゴシック"/>
                        </a:rPr>
                        <a:t>144</a:t>
                      </a:r>
                      <a:endParaRPr kumimoji="1" lang="ja-JP" altLang="en-US" sz="3200" b="1">
                        <a:ln>
                          <a:solidFill>
                            <a:schemeClr val="tx1"/>
                          </a:solidFill>
                        </a:ln>
                        <a:solidFill>
                          <a:srgbClr val="FFFF00"/>
                        </a:solidFill>
                        <a:latin typeface="ＭＳ Ｐゴシック"/>
                        <a:ea typeface="ＭＳ Ｐゴシック"/>
                      </a:endParaRPr>
                    </a:p>
                  </a:txBody>
                  <a:tcPr>
                    <a:solidFill>
                      <a:schemeClr val="accent1">
                        <a:tint val="40000"/>
                        <a:alpha val="0"/>
                      </a:schemeClr>
                    </a:solidFill>
                  </a:tcPr>
                </a:tc>
                <a:tc>
                  <a:txBody>
                    <a:bodyPr/>
                    <a:lstStyle/>
                    <a:p>
                      <a:pPr algn="ctr"/>
                      <a:r>
                        <a:rPr kumimoji="1" lang="en-US" altLang="ja-JP" sz="3200" b="1" dirty="0">
                          <a:ln>
                            <a:solidFill>
                              <a:schemeClr val="tx1"/>
                            </a:solidFill>
                          </a:ln>
                          <a:solidFill>
                            <a:srgbClr val="FFFF00"/>
                          </a:solidFill>
                          <a:latin typeface="ＭＳ Ｐゴシック"/>
                          <a:ea typeface="ＭＳ Ｐゴシック"/>
                        </a:rPr>
                        <a:t>40.7</a:t>
                      </a:r>
                      <a:endParaRPr kumimoji="1" lang="ja-JP" altLang="en-US" sz="3200" b="1">
                        <a:ln>
                          <a:solidFill>
                            <a:schemeClr val="tx1"/>
                          </a:solidFill>
                        </a:ln>
                        <a:solidFill>
                          <a:srgbClr val="FFFF00"/>
                        </a:solidFill>
                        <a:latin typeface="ＭＳ Ｐゴシック"/>
                        <a:ea typeface="ＭＳ Ｐゴシック"/>
                      </a:endParaRPr>
                    </a:p>
                  </a:txBody>
                  <a:tcPr>
                    <a:solidFill>
                      <a:schemeClr val="accent1">
                        <a:tint val="40000"/>
                        <a:alpha val="0"/>
                      </a:schemeClr>
                    </a:solidFill>
                  </a:tcPr>
                </a:tc>
                <a:extLst>
                  <a:ext uri="{0D108BD9-81ED-4DB2-BD59-A6C34878D82A}">
                    <a16:rowId xmlns:a16="http://schemas.microsoft.com/office/drawing/2014/main" val="2211447243"/>
                  </a:ext>
                </a:extLst>
              </a:tr>
              <a:tr h="581446">
                <a:tc>
                  <a:txBody>
                    <a:bodyPr/>
                    <a:lstStyle/>
                    <a:p>
                      <a:pPr algn="ctr"/>
                      <a:r>
                        <a:rPr kumimoji="1" lang="ja-JP" altLang="en-US" sz="3200" b="1">
                          <a:ln>
                            <a:solidFill>
                              <a:schemeClr val="tx1"/>
                            </a:solidFill>
                          </a:ln>
                          <a:solidFill>
                            <a:srgbClr val="FFFF00"/>
                          </a:solidFill>
                          <a:latin typeface="ＭＳ Ｐゴシック"/>
                          <a:ea typeface="ＭＳ Ｐゴシック"/>
                        </a:rPr>
                        <a:t>商店街の活気・魅力がない</a:t>
                      </a:r>
                    </a:p>
                  </a:txBody>
                  <a:tcPr>
                    <a:solidFill>
                      <a:schemeClr val="accent1">
                        <a:tint val="20000"/>
                        <a:alpha val="0"/>
                      </a:schemeClr>
                    </a:solidFill>
                  </a:tcPr>
                </a:tc>
                <a:tc>
                  <a:txBody>
                    <a:bodyPr/>
                    <a:lstStyle/>
                    <a:p>
                      <a:pPr algn="ctr"/>
                      <a:r>
                        <a:rPr kumimoji="1" lang="en-US" altLang="ja-JP" sz="3200" b="1" dirty="0">
                          <a:ln>
                            <a:solidFill>
                              <a:schemeClr val="tx1"/>
                            </a:solidFill>
                          </a:ln>
                          <a:solidFill>
                            <a:srgbClr val="FFFF00"/>
                          </a:solidFill>
                          <a:latin typeface="ＭＳ Ｐゴシック"/>
                          <a:ea typeface="ＭＳ Ｐゴシック"/>
                        </a:rPr>
                        <a:t>120</a:t>
                      </a:r>
                      <a:endParaRPr kumimoji="1" lang="ja-JP" altLang="en-US" sz="3200" b="1">
                        <a:ln>
                          <a:solidFill>
                            <a:schemeClr val="tx1"/>
                          </a:solidFill>
                        </a:ln>
                        <a:solidFill>
                          <a:srgbClr val="FFFF00"/>
                        </a:solidFill>
                        <a:latin typeface="ＭＳ Ｐゴシック"/>
                        <a:ea typeface="ＭＳ Ｐゴシック"/>
                      </a:endParaRPr>
                    </a:p>
                  </a:txBody>
                  <a:tcPr>
                    <a:solidFill>
                      <a:schemeClr val="accent1">
                        <a:tint val="20000"/>
                        <a:alpha val="0"/>
                      </a:schemeClr>
                    </a:solidFill>
                  </a:tcPr>
                </a:tc>
                <a:tc>
                  <a:txBody>
                    <a:bodyPr/>
                    <a:lstStyle/>
                    <a:p>
                      <a:pPr algn="ctr"/>
                      <a:r>
                        <a:rPr kumimoji="1" lang="en-US" altLang="ja-JP" sz="3200" b="1" dirty="0">
                          <a:ln>
                            <a:solidFill>
                              <a:schemeClr val="tx1"/>
                            </a:solidFill>
                          </a:ln>
                          <a:solidFill>
                            <a:srgbClr val="FFFF00"/>
                          </a:solidFill>
                          <a:latin typeface="ＭＳ Ｐゴシック"/>
                          <a:ea typeface="ＭＳ Ｐゴシック"/>
                        </a:rPr>
                        <a:t>33.9</a:t>
                      </a:r>
                      <a:endParaRPr kumimoji="1" lang="ja-JP" altLang="en-US" sz="3200" b="1">
                        <a:ln>
                          <a:solidFill>
                            <a:schemeClr val="tx1"/>
                          </a:solidFill>
                        </a:ln>
                        <a:solidFill>
                          <a:srgbClr val="FFFF00"/>
                        </a:solidFill>
                        <a:latin typeface="ＭＳ Ｐゴシック"/>
                        <a:ea typeface="ＭＳ Ｐゴシック"/>
                      </a:endParaRPr>
                    </a:p>
                  </a:txBody>
                  <a:tcPr>
                    <a:solidFill>
                      <a:schemeClr val="accent1">
                        <a:tint val="20000"/>
                        <a:alpha val="0"/>
                      </a:schemeClr>
                    </a:solidFill>
                  </a:tcPr>
                </a:tc>
                <a:extLst>
                  <a:ext uri="{0D108BD9-81ED-4DB2-BD59-A6C34878D82A}">
                    <a16:rowId xmlns:a16="http://schemas.microsoft.com/office/drawing/2014/main" val="133483159"/>
                  </a:ext>
                </a:extLst>
              </a:tr>
              <a:tr h="581446">
                <a:tc>
                  <a:txBody>
                    <a:bodyPr/>
                    <a:lstStyle/>
                    <a:p>
                      <a:pPr algn="ctr"/>
                      <a:r>
                        <a:rPr kumimoji="1" lang="ja-JP" altLang="en-US" sz="3200" b="1">
                          <a:ln>
                            <a:solidFill>
                              <a:schemeClr val="tx1"/>
                            </a:solidFill>
                          </a:ln>
                          <a:solidFill>
                            <a:srgbClr val="FFFF00"/>
                          </a:solidFill>
                          <a:latin typeface="ＭＳ Ｐゴシック"/>
                          <a:ea typeface="ＭＳ Ｐゴシック"/>
                        </a:rPr>
                        <a:t>店舗の老朽化</a:t>
                      </a:r>
                    </a:p>
                  </a:txBody>
                  <a:tcPr>
                    <a:solidFill>
                      <a:schemeClr val="accent1">
                        <a:tint val="40000"/>
                        <a:alpha val="0"/>
                      </a:schemeClr>
                    </a:solidFill>
                  </a:tcPr>
                </a:tc>
                <a:tc>
                  <a:txBody>
                    <a:bodyPr/>
                    <a:lstStyle/>
                    <a:p>
                      <a:pPr algn="ctr"/>
                      <a:r>
                        <a:rPr kumimoji="1" lang="en-US" altLang="ja-JP" sz="3200" b="1" dirty="0">
                          <a:ln>
                            <a:solidFill>
                              <a:schemeClr val="tx1"/>
                            </a:solidFill>
                          </a:ln>
                          <a:solidFill>
                            <a:srgbClr val="FFFF00"/>
                          </a:solidFill>
                          <a:latin typeface="ＭＳ Ｐゴシック"/>
                          <a:ea typeface="ＭＳ Ｐゴシック"/>
                        </a:rPr>
                        <a:t>109</a:t>
                      </a:r>
                      <a:endParaRPr kumimoji="1" lang="ja-JP" altLang="en-US" sz="3200" b="1">
                        <a:ln>
                          <a:solidFill>
                            <a:schemeClr val="tx1"/>
                          </a:solidFill>
                        </a:ln>
                        <a:solidFill>
                          <a:srgbClr val="FFFF00"/>
                        </a:solidFill>
                        <a:latin typeface="ＭＳ Ｐゴシック"/>
                        <a:ea typeface="ＭＳ Ｐゴシック"/>
                      </a:endParaRPr>
                    </a:p>
                  </a:txBody>
                  <a:tcPr>
                    <a:solidFill>
                      <a:schemeClr val="accent1">
                        <a:tint val="40000"/>
                        <a:alpha val="0"/>
                      </a:schemeClr>
                    </a:solidFill>
                  </a:tcPr>
                </a:tc>
                <a:tc>
                  <a:txBody>
                    <a:bodyPr/>
                    <a:lstStyle/>
                    <a:p>
                      <a:pPr algn="ctr"/>
                      <a:r>
                        <a:rPr kumimoji="1" lang="en-US" altLang="ja-JP" sz="3200" b="1" dirty="0">
                          <a:ln>
                            <a:solidFill>
                              <a:schemeClr val="tx1"/>
                            </a:solidFill>
                          </a:ln>
                          <a:solidFill>
                            <a:srgbClr val="FFFF00"/>
                          </a:solidFill>
                          <a:latin typeface="ＭＳ Ｐゴシック"/>
                          <a:ea typeface="ＭＳ Ｐゴシック"/>
                        </a:rPr>
                        <a:t>30.8</a:t>
                      </a:r>
                      <a:endParaRPr kumimoji="1" lang="ja-JP" altLang="en-US" sz="3200" b="1">
                        <a:ln>
                          <a:solidFill>
                            <a:schemeClr val="tx1"/>
                          </a:solidFill>
                        </a:ln>
                        <a:solidFill>
                          <a:srgbClr val="FFFF00"/>
                        </a:solidFill>
                        <a:latin typeface="ＭＳ Ｐゴシック"/>
                        <a:ea typeface="ＭＳ Ｐゴシック"/>
                      </a:endParaRPr>
                    </a:p>
                  </a:txBody>
                  <a:tcPr>
                    <a:solidFill>
                      <a:schemeClr val="accent1">
                        <a:tint val="40000"/>
                        <a:alpha val="0"/>
                      </a:schemeClr>
                    </a:solidFill>
                  </a:tcPr>
                </a:tc>
                <a:extLst>
                  <a:ext uri="{0D108BD9-81ED-4DB2-BD59-A6C34878D82A}">
                    <a16:rowId xmlns:a16="http://schemas.microsoft.com/office/drawing/2014/main" val="1254477108"/>
                  </a:ext>
                </a:extLst>
              </a:tr>
              <a:tr h="581446">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店舗兼住宅への出店を希望しない</a:t>
                      </a:r>
                    </a:p>
                  </a:txBody>
                  <a:tcPr>
                    <a:solidFill>
                      <a:schemeClr val="accent1">
                        <a:tint val="2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49</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2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13.8</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20000"/>
                        <a:alpha val="0"/>
                      </a:schemeClr>
                    </a:solidFill>
                  </a:tcPr>
                </a:tc>
                <a:extLst>
                  <a:ext uri="{0D108BD9-81ED-4DB2-BD59-A6C34878D82A}">
                    <a16:rowId xmlns:a16="http://schemas.microsoft.com/office/drawing/2014/main" val="190971052"/>
                  </a:ext>
                </a:extLst>
              </a:tr>
              <a:tr h="581446">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立地条件・交通環境の悪さ</a:t>
                      </a: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44</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12.4</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extLst>
                  <a:ext uri="{0D108BD9-81ED-4DB2-BD59-A6C34878D82A}">
                    <a16:rowId xmlns:a16="http://schemas.microsoft.com/office/drawing/2014/main" val="1708790188"/>
                  </a:ext>
                </a:extLst>
              </a:tr>
              <a:tr h="581446">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店の補修拡張ができない</a:t>
                      </a: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32</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  9.0</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extLst>
                  <a:ext uri="{0D108BD9-81ED-4DB2-BD59-A6C34878D82A}">
                    <a16:rowId xmlns:a16="http://schemas.microsoft.com/office/drawing/2014/main" val="3536950555"/>
                  </a:ext>
                </a:extLst>
              </a:tr>
              <a:tr h="581446">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空き店舗情報の提供が不足</a:t>
                      </a: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25</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  7.1</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extLst>
                  <a:ext uri="{0D108BD9-81ED-4DB2-BD59-A6C34878D82A}">
                    <a16:rowId xmlns:a16="http://schemas.microsoft.com/office/drawing/2014/main" val="1555618220"/>
                  </a:ext>
                </a:extLst>
              </a:tr>
              <a:tr h="581446">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その他</a:t>
                      </a: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22</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　</a:t>
                      </a: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6.2</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extLst>
                  <a:ext uri="{0D108BD9-81ED-4DB2-BD59-A6C34878D82A}">
                    <a16:rowId xmlns:a16="http://schemas.microsoft.com/office/drawing/2014/main" val="580721619"/>
                  </a:ext>
                </a:extLst>
              </a:tr>
            </a:tbl>
          </a:graphicData>
        </a:graphic>
      </p:graphicFrame>
      <p:sp>
        <p:nvSpPr>
          <p:cNvPr id="11" name="テキスト ボックス 10">
            <a:extLst>
              <a:ext uri="{FF2B5EF4-FFF2-40B4-BE49-F238E27FC236}">
                <a16:creationId xmlns:a16="http://schemas.microsoft.com/office/drawing/2014/main" id="{1A94A6B1-9D48-4D15-8FDF-C3DED8F07F60}"/>
              </a:ext>
            </a:extLst>
          </p:cNvPr>
          <p:cNvSpPr txBox="1"/>
          <p:nvPr/>
        </p:nvSpPr>
        <p:spPr>
          <a:xfrm>
            <a:off x="715020" y="6396335"/>
            <a:ext cx="9540544" cy="461665"/>
          </a:xfrm>
          <a:prstGeom prst="rect">
            <a:avLst/>
          </a:prstGeom>
          <a:noFill/>
        </p:spPr>
        <p:txBody>
          <a:bodyPr wrap="square" rtlCol="0" anchor="t">
            <a:spAutoFit/>
          </a:bodyPr>
          <a:lstStyle/>
          <a:p>
            <a:r>
              <a:rPr lang="ja-JP" altLang="ja-JP" sz="2400" b="1">
                <a:ln>
                  <a:solidFill>
                    <a:schemeClr val="tx1"/>
                  </a:solidFill>
                </a:ln>
                <a:solidFill>
                  <a:schemeClr val="bg1"/>
                </a:solidFill>
                <a:latin typeface="ＭＳ Ｐゴシック"/>
                <a:ea typeface="ＭＳ Ｐゴシック"/>
              </a:rPr>
              <a:t>出典：</a:t>
            </a:r>
            <a:r>
              <a:rPr lang="ja-JP" altLang="en-US" sz="2400" b="1">
                <a:ln>
                  <a:solidFill>
                    <a:schemeClr val="tx1"/>
                  </a:solidFill>
                </a:ln>
                <a:solidFill>
                  <a:schemeClr val="bg1"/>
                </a:solidFill>
                <a:latin typeface="ＭＳ Ｐゴシック"/>
                <a:ea typeface="ＭＳ Ｐゴシック"/>
              </a:rPr>
              <a:t>中小企業庁（</a:t>
            </a:r>
            <a:r>
              <a:rPr lang="en-US" altLang="ja-JP" sz="2400" b="1" dirty="0">
                <a:ln>
                  <a:solidFill>
                    <a:schemeClr val="tx1"/>
                  </a:solidFill>
                </a:ln>
                <a:solidFill>
                  <a:schemeClr val="bg1"/>
                </a:solidFill>
                <a:latin typeface="ＭＳ Ｐゴシック"/>
                <a:ea typeface="ＭＳ Ｐゴシック"/>
              </a:rPr>
              <a:t>2019</a:t>
            </a:r>
            <a:r>
              <a:rPr lang="ja-JP" altLang="en-US" sz="2400" b="1">
                <a:ln>
                  <a:solidFill>
                    <a:schemeClr val="tx1"/>
                  </a:solidFill>
                </a:ln>
                <a:solidFill>
                  <a:schemeClr val="bg1"/>
                </a:solidFill>
                <a:latin typeface="ＭＳ Ｐゴシック"/>
                <a:ea typeface="ＭＳ Ｐゴシック"/>
              </a:rPr>
              <a:t>）　「</a:t>
            </a:r>
            <a:r>
              <a:rPr lang="ja-JP" altLang="ja-JP" sz="2400" b="1">
                <a:ln>
                  <a:solidFill>
                    <a:schemeClr val="tx1"/>
                  </a:solidFill>
                </a:ln>
                <a:solidFill>
                  <a:schemeClr val="bg1"/>
                </a:solidFill>
                <a:latin typeface="ＭＳ Ｐゴシック"/>
                <a:ea typeface="ＭＳ Ｐゴシック"/>
              </a:rPr>
              <a:t>平成</a:t>
            </a:r>
            <a:r>
              <a:rPr lang="ja-JP" altLang="en-US" sz="2400" b="1">
                <a:ln>
                  <a:solidFill>
                    <a:schemeClr val="tx1"/>
                  </a:solidFill>
                </a:ln>
                <a:solidFill>
                  <a:schemeClr val="bg1"/>
                </a:solidFill>
                <a:latin typeface="ＭＳ Ｐゴシック"/>
                <a:ea typeface="ＭＳ Ｐゴシック"/>
              </a:rPr>
              <a:t>30</a:t>
            </a:r>
            <a:r>
              <a:rPr lang="ja-JP" altLang="ja-JP" sz="2400" b="1">
                <a:ln>
                  <a:solidFill>
                    <a:schemeClr val="tx1"/>
                  </a:solidFill>
                </a:ln>
                <a:solidFill>
                  <a:schemeClr val="bg1"/>
                </a:solidFill>
                <a:latin typeface="ＭＳ Ｐゴシック"/>
                <a:ea typeface="ＭＳ Ｐゴシック"/>
              </a:rPr>
              <a:t>年度商店街実態調査</a:t>
            </a:r>
            <a:r>
              <a:rPr lang="ja-JP" altLang="en-US" sz="2400" b="1">
                <a:ln>
                  <a:solidFill>
                    <a:schemeClr val="tx1"/>
                  </a:solidFill>
                </a:ln>
                <a:solidFill>
                  <a:schemeClr val="bg1"/>
                </a:solidFill>
                <a:latin typeface="ＭＳ Ｐゴシック"/>
                <a:ea typeface="ＭＳ Ｐゴシック"/>
              </a:rPr>
              <a:t>」</a:t>
            </a:r>
            <a:endParaRPr lang="ja-JP" altLang="ja-JP" sz="2400" b="1">
              <a:ln>
                <a:solidFill>
                  <a:schemeClr val="tx1"/>
                </a:solidFill>
              </a:ln>
              <a:solidFill>
                <a:schemeClr val="bg1"/>
              </a:solidFill>
              <a:latin typeface="ＭＳ Ｐゴシック"/>
              <a:ea typeface="ＭＳ Ｐゴシック"/>
            </a:endParaRPr>
          </a:p>
        </p:txBody>
      </p:sp>
      <p:sp>
        <p:nvSpPr>
          <p:cNvPr id="12" name="テキスト ボックス 11">
            <a:extLst>
              <a:ext uri="{FF2B5EF4-FFF2-40B4-BE49-F238E27FC236}">
                <a16:creationId xmlns:a16="http://schemas.microsoft.com/office/drawing/2014/main" id="{963C2234-2181-4D7F-B0D1-F6735897165D}"/>
              </a:ext>
            </a:extLst>
          </p:cNvPr>
          <p:cNvSpPr txBox="1"/>
          <p:nvPr/>
        </p:nvSpPr>
        <p:spPr>
          <a:xfrm>
            <a:off x="631165" y="6109059"/>
            <a:ext cx="1631334" cy="677108"/>
          </a:xfrm>
          <a:prstGeom prst="rect">
            <a:avLst/>
          </a:prstGeom>
          <a:noFill/>
        </p:spPr>
        <p:txBody>
          <a:bodyPr wrap="square" rtlCol="0">
            <a:spAutoFit/>
          </a:bodyPr>
          <a:lstStyle/>
          <a:p>
            <a:r>
              <a:rPr lang="ja-JP" altLang="ja-JP" sz="2000" b="1">
                <a:ln>
                  <a:solidFill>
                    <a:schemeClr val="tx1"/>
                  </a:solidFill>
                </a:ln>
                <a:solidFill>
                  <a:schemeClr val="bg1"/>
                </a:solidFill>
                <a:latin typeface="ＭＳ Ｐゴシック" panose="020B0600070205080204" pitchFamily="50" charset="-128"/>
                <a:ea typeface="ＭＳ Ｐゴシック" panose="020B0600070205080204" pitchFamily="50" charset="-128"/>
              </a:rPr>
              <a:t>（</a:t>
            </a:r>
            <a:r>
              <a:rPr lang="en-US" altLang="ja-JP" sz="20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n=565</a:t>
            </a:r>
            <a:r>
              <a:rPr lang="ja-JP" altLang="en-US" sz="2000" b="1">
                <a:ln>
                  <a:solidFill>
                    <a:schemeClr val="tx1"/>
                  </a:solidFill>
                </a:ln>
                <a:solidFill>
                  <a:schemeClr val="bg1"/>
                </a:solidFill>
                <a:latin typeface="ＭＳ Ｐゴシック" panose="020B0600070205080204" pitchFamily="50" charset="-128"/>
                <a:ea typeface="ＭＳ Ｐゴシック" panose="020B0600070205080204" pitchFamily="50" charset="-128"/>
              </a:rPr>
              <a:t>）</a:t>
            </a:r>
            <a:r>
              <a:rPr lang="ja-JP" altLang="ja-JP" b="1">
                <a:ln>
                  <a:solidFill>
                    <a:schemeClr val="tx1"/>
                  </a:solidFill>
                </a:ln>
                <a:solidFill>
                  <a:schemeClr val="bg1"/>
                </a:solidFill>
                <a:latin typeface="ＭＳ Ｐゴシック" panose="020B0600070205080204" pitchFamily="50" charset="-128"/>
                <a:ea typeface="ＭＳ Ｐゴシック" panose="020B0600070205080204" pitchFamily="50" charset="-128"/>
              </a:rPr>
              <a:t> </a:t>
            </a:r>
          </a:p>
          <a:p>
            <a:endParaRPr kumimoji="1" lang="ja-JP" altLang="en-US"/>
          </a:p>
        </p:txBody>
      </p:sp>
    </p:spTree>
    <p:extLst>
      <p:ext uri="{BB962C8B-B14F-4D97-AF65-F5344CB8AC3E}">
        <p14:creationId xmlns:p14="http://schemas.microsoft.com/office/powerpoint/2010/main" val="4010989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BA12BAA-743F-494B-ADBD-F456331B5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 y="0"/>
            <a:ext cx="12187238" cy="6858000"/>
          </a:xfrm>
          <a:prstGeom prst="rect">
            <a:avLst/>
          </a:prstGeom>
        </p:spPr>
      </p:pic>
      <p:sp>
        <p:nvSpPr>
          <p:cNvPr id="2" name="タイトル 1">
            <a:extLst>
              <a:ext uri="{FF2B5EF4-FFF2-40B4-BE49-F238E27FC236}">
                <a16:creationId xmlns:a16="http://schemas.microsoft.com/office/drawing/2014/main" id="{E5A1C0E8-B136-4D4F-8ECB-456D8314E3F8}"/>
              </a:ext>
            </a:extLst>
          </p:cNvPr>
          <p:cNvSpPr>
            <a:spLocks noGrp="1"/>
          </p:cNvSpPr>
          <p:nvPr>
            <p:ph type="title"/>
          </p:nvPr>
        </p:nvSpPr>
        <p:spPr>
          <a:xfrm>
            <a:off x="-1" y="0"/>
            <a:ext cx="11837437" cy="1325563"/>
          </a:xfrm>
        </p:spPr>
        <p:txBody>
          <a:bodyPr>
            <a:normAutofit/>
          </a:bodyPr>
          <a:lstStyle/>
          <a:p>
            <a:r>
              <a:rPr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3</a:t>
            </a:r>
            <a:r>
              <a:rPr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lang="ja-JP" altLang="ja-JP"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t>商店街における空き店舗の発生に対する取り組み</a:t>
            </a:r>
            <a:endParaRPr kumimoji="1"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graphicFrame>
        <p:nvGraphicFramePr>
          <p:cNvPr id="5" name="表 5">
            <a:extLst>
              <a:ext uri="{FF2B5EF4-FFF2-40B4-BE49-F238E27FC236}">
                <a16:creationId xmlns:a16="http://schemas.microsoft.com/office/drawing/2014/main" id="{0E527FED-12A0-43F0-B5A6-0712A5E4D209}"/>
              </a:ext>
            </a:extLst>
          </p:cNvPr>
          <p:cNvGraphicFramePr>
            <a:graphicFrameLocks noGrp="1"/>
          </p:cNvGraphicFramePr>
          <p:nvPr>
            <p:ph idx="1"/>
            <p:extLst>
              <p:ext uri="{D42A27DB-BD31-4B8C-83A1-F6EECF244321}">
                <p14:modId xmlns:p14="http://schemas.microsoft.com/office/powerpoint/2010/main" val="1972262251"/>
              </p:ext>
            </p:extLst>
          </p:nvPr>
        </p:nvGraphicFramePr>
        <p:xfrm>
          <a:off x="354206" y="1325562"/>
          <a:ext cx="11483588" cy="4497423"/>
        </p:xfrm>
        <a:graphic>
          <a:graphicData uri="http://schemas.openxmlformats.org/drawingml/2006/table">
            <a:tbl>
              <a:tblPr firstRow="1" bandRow="1">
                <a:tableStyleId>{5C22544A-7EE6-4342-B048-85BDC9FD1C3A}</a:tableStyleId>
              </a:tblPr>
              <a:tblGrid>
                <a:gridCol w="9379780">
                  <a:extLst>
                    <a:ext uri="{9D8B030D-6E8A-4147-A177-3AD203B41FA5}">
                      <a16:colId xmlns:a16="http://schemas.microsoft.com/office/drawing/2014/main" val="2476358236"/>
                    </a:ext>
                  </a:extLst>
                </a:gridCol>
                <a:gridCol w="2103808">
                  <a:extLst>
                    <a:ext uri="{9D8B030D-6E8A-4147-A177-3AD203B41FA5}">
                      <a16:colId xmlns:a16="http://schemas.microsoft.com/office/drawing/2014/main" val="2006717559"/>
                    </a:ext>
                  </a:extLst>
                </a:gridCol>
              </a:tblGrid>
              <a:tr h="642489">
                <a:tc>
                  <a:txBody>
                    <a:bodyPr/>
                    <a:lstStyle/>
                    <a:p>
                      <a:pPr algn="ctr"/>
                      <a:r>
                        <a:rPr kumimoji="1" lang="ja-JP" altLang="en-US" sz="3200" b="1">
                          <a:ln>
                            <a:solidFill>
                              <a:schemeClr val="tx1"/>
                            </a:solidFill>
                          </a:ln>
                          <a:latin typeface="ＭＳ Ｐゴシック" panose="020B0600070205080204" pitchFamily="50" charset="-128"/>
                          <a:ea typeface="ＭＳ Ｐゴシック" panose="020B0600070205080204" pitchFamily="50" charset="-128"/>
                        </a:rPr>
                        <a:t>商店街の取り組み内容（複数回答３つまで）</a:t>
                      </a:r>
                    </a:p>
                  </a:txBody>
                  <a:tcPr>
                    <a:solidFill>
                      <a:schemeClr val="accent1">
                        <a:tint val="40000"/>
                        <a:alpha val="0"/>
                      </a:schemeClr>
                    </a:solidFill>
                  </a:tcPr>
                </a:tc>
                <a:tc>
                  <a:txBody>
                    <a:bodyPr/>
                    <a:lstStyle/>
                    <a:p>
                      <a:pPr algn="ctr"/>
                      <a:r>
                        <a:rPr kumimoji="1" lang="ja-JP" altLang="en-US" sz="3200" b="1">
                          <a:ln>
                            <a:solidFill>
                              <a:schemeClr val="tx1"/>
                            </a:solidFill>
                          </a:ln>
                          <a:latin typeface="ＭＳ Ｐゴシック" panose="020B0600070205080204" pitchFamily="50" charset="-128"/>
                          <a:ea typeface="ＭＳ Ｐゴシック" panose="020B0600070205080204" pitchFamily="50" charset="-128"/>
                        </a:rPr>
                        <a:t>割合（％）</a:t>
                      </a:r>
                    </a:p>
                  </a:txBody>
                  <a:tcPr>
                    <a:solidFill>
                      <a:schemeClr val="accent1">
                        <a:tint val="40000"/>
                        <a:alpha val="0"/>
                      </a:schemeClr>
                    </a:solidFill>
                  </a:tcPr>
                </a:tc>
                <a:extLst>
                  <a:ext uri="{0D108BD9-81ED-4DB2-BD59-A6C34878D82A}">
                    <a16:rowId xmlns:a16="http://schemas.microsoft.com/office/drawing/2014/main" val="1914827867"/>
                  </a:ext>
                </a:extLst>
              </a:tr>
              <a:tr h="642489">
                <a:tc>
                  <a:txBody>
                    <a:bodyPr/>
                    <a:lstStyle/>
                    <a:p>
                      <a:pPr algn="ctr"/>
                      <a:r>
                        <a:rPr kumimoji="1" lang="ja-JP" altLang="en-US" sz="3200" b="1">
                          <a:ln>
                            <a:solidFill>
                              <a:schemeClr val="tx1"/>
                            </a:solidFill>
                          </a:ln>
                          <a:solidFill>
                            <a:srgbClr val="FFFF00"/>
                          </a:solidFill>
                          <a:latin typeface="ＭＳ Ｐゴシック"/>
                          <a:ea typeface="ＭＳ Ｐゴシック"/>
                        </a:rPr>
                        <a:t>特に関与なし</a:t>
                      </a:r>
                    </a:p>
                  </a:txBody>
                  <a:tcPr>
                    <a:solidFill>
                      <a:schemeClr val="accent1">
                        <a:tint val="40000"/>
                        <a:alpha val="0"/>
                      </a:schemeClr>
                    </a:solidFill>
                  </a:tcPr>
                </a:tc>
                <a:tc>
                  <a:txBody>
                    <a:bodyPr/>
                    <a:lstStyle/>
                    <a:p>
                      <a:pPr algn="ctr"/>
                      <a:r>
                        <a:rPr kumimoji="1" lang="en-US" altLang="ja-JP" sz="3200" b="1" u="none" dirty="0">
                          <a:ln>
                            <a:solidFill>
                              <a:schemeClr val="tx1"/>
                            </a:solidFill>
                          </a:ln>
                          <a:solidFill>
                            <a:srgbClr val="FFFF00"/>
                          </a:solidFill>
                          <a:latin typeface="ＭＳ Ｐゴシック"/>
                          <a:ea typeface="ＭＳ Ｐゴシック"/>
                        </a:rPr>
                        <a:t>61.7</a:t>
                      </a:r>
                      <a:endParaRPr kumimoji="1" lang="ja-JP" altLang="en-US" sz="3200" b="1" u="none">
                        <a:ln>
                          <a:solidFill>
                            <a:schemeClr val="tx1"/>
                          </a:solidFill>
                        </a:ln>
                        <a:solidFill>
                          <a:srgbClr val="FFFF00"/>
                        </a:solidFill>
                        <a:latin typeface="ＭＳ Ｐゴシック"/>
                        <a:ea typeface="ＭＳ Ｐゴシック"/>
                      </a:endParaRPr>
                    </a:p>
                  </a:txBody>
                  <a:tcPr>
                    <a:solidFill>
                      <a:schemeClr val="accent1">
                        <a:tint val="40000"/>
                        <a:alpha val="0"/>
                      </a:schemeClr>
                    </a:solidFill>
                  </a:tcPr>
                </a:tc>
                <a:extLst>
                  <a:ext uri="{0D108BD9-81ED-4DB2-BD59-A6C34878D82A}">
                    <a16:rowId xmlns:a16="http://schemas.microsoft.com/office/drawing/2014/main" val="2769861741"/>
                  </a:ext>
                </a:extLst>
              </a:tr>
              <a:tr h="642489">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業種・業態を考慮した上で積極的に店舗を誘致</a:t>
                      </a: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12.0</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extLst>
                  <a:ext uri="{0D108BD9-81ED-4DB2-BD59-A6C34878D82A}">
                    <a16:rowId xmlns:a16="http://schemas.microsoft.com/office/drawing/2014/main" val="1980807126"/>
                  </a:ext>
                </a:extLst>
              </a:tr>
              <a:tr h="642489">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家主に対して賃貸の要請</a:t>
                      </a: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13.4</a:t>
                      </a:r>
                      <a:endPar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extLst>
                  <a:ext uri="{0D108BD9-81ED-4DB2-BD59-A6C34878D82A}">
                    <a16:rowId xmlns:a16="http://schemas.microsoft.com/office/drawing/2014/main" val="2292222780"/>
                  </a:ext>
                </a:extLst>
              </a:tr>
              <a:tr h="642489">
                <a:tc>
                  <a:txBody>
                    <a:bodyPr/>
                    <a:lstStyle/>
                    <a:p>
                      <a:pPr algn="ctr"/>
                      <a:r>
                        <a:rPr kumimoji="1" lang="ja-JP" altLang="en-US"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コミュニティ施設として活用</a:t>
                      </a:r>
                    </a:p>
                  </a:txBody>
                  <a:tcPr>
                    <a:solidFill>
                      <a:schemeClr val="accent1">
                        <a:tint val="40000"/>
                        <a:alpha val="0"/>
                      </a:schemeClr>
                    </a:solidFill>
                  </a:tcPr>
                </a:tc>
                <a:tc>
                  <a:txBody>
                    <a:bodyPr/>
                    <a:lstStyle/>
                    <a:p>
                      <a:pPr algn="ctr"/>
                      <a:r>
                        <a:rPr lang="en-US" altLang="ja-JP" sz="3200" b="1" dirty="0">
                          <a:ln>
                            <a:solidFill>
                              <a:schemeClr val="tx1"/>
                            </a:solidFill>
                          </a:ln>
                          <a:solidFill>
                            <a:schemeClr val="bg1"/>
                          </a:solidFill>
                          <a:latin typeface="ＭＳ Ｐゴシック"/>
                          <a:ea typeface="ＭＳ Ｐゴシック"/>
                        </a:rPr>
                        <a:t>  </a:t>
                      </a:r>
                      <a:r>
                        <a:rPr kumimoji="1" lang="en-US" altLang="ja-JP" sz="3200" b="1" dirty="0">
                          <a:ln>
                            <a:solidFill>
                              <a:schemeClr val="tx1"/>
                            </a:solidFill>
                          </a:ln>
                          <a:solidFill>
                            <a:schemeClr val="bg1"/>
                          </a:solidFill>
                          <a:latin typeface="ＭＳ Ｐゴシック"/>
                          <a:ea typeface="ＭＳ Ｐゴシック"/>
                        </a:rPr>
                        <a:t>9.8</a:t>
                      </a:r>
                      <a:endParaRPr kumimoji="1" lang="ja-JP" altLang="en-US" sz="3200" b="1">
                        <a:ln>
                          <a:solidFill>
                            <a:schemeClr val="tx1"/>
                          </a:solidFill>
                        </a:ln>
                        <a:solidFill>
                          <a:schemeClr val="bg1"/>
                        </a:solidFill>
                        <a:latin typeface="ＭＳ Ｐゴシック"/>
                        <a:ea typeface="ＭＳ Ｐゴシック"/>
                      </a:endParaRPr>
                    </a:p>
                  </a:txBody>
                  <a:tcPr>
                    <a:solidFill>
                      <a:schemeClr val="accent1">
                        <a:tint val="40000"/>
                        <a:alpha val="0"/>
                      </a:schemeClr>
                    </a:solidFill>
                  </a:tcPr>
                </a:tc>
                <a:extLst>
                  <a:ext uri="{0D108BD9-81ED-4DB2-BD59-A6C34878D82A}">
                    <a16:rowId xmlns:a16="http://schemas.microsoft.com/office/drawing/2014/main" val="4046561881"/>
                  </a:ext>
                </a:extLst>
              </a:tr>
              <a:tr h="642489">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空き店舗情報の積極的な発信による新規出店の促進</a:t>
                      </a:r>
                    </a:p>
                  </a:txBody>
                  <a:tcPr>
                    <a:solidFill>
                      <a:schemeClr val="accent1">
                        <a:tint val="40000"/>
                        <a:alpha val="0"/>
                      </a:schemeClr>
                    </a:solidFill>
                  </a:tcPr>
                </a:tc>
                <a:tc>
                  <a:txBody>
                    <a:bodyPr/>
                    <a:lstStyle/>
                    <a:p>
                      <a:pPr algn="ctr"/>
                      <a:r>
                        <a:rPr lang="en-US" altLang="ja-JP" sz="3200" b="1" dirty="0">
                          <a:ln>
                            <a:solidFill>
                              <a:schemeClr val="tx1"/>
                            </a:solidFill>
                          </a:ln>
                          <a:solidFill>
                            <a:schemeClr val="bg1"/>
                          </a:solidFill>
                          <a:latin typeface="ＭＳ Ｐゴシック"/>
                          <a:ea typeface="ＭＳ Ｐゴシック"/>
                        </a:rPr>
                        <a:t>  </a:t>
                      </a:r>
                      <a:r>
                        <a:rPr kumimoji="1" lang="en-US" altLang="ja-JP" sz="3200" b="1" dirty="0">
                          <a:ln>
                            <a:solidFill>
                              <a:schemeClr val="tx1"/>
                            </a:solidFill>
                          </a:ln>
                          <a:solidFill>
                            <a:schemeClr val="bg1"/>
                          </a:solidFill>
                          <a:latin typeface="ＭＳ Ｐゴシック"/>
                          <a:ea typeface="ＭＳ Ｐゴシック"/>
                        </a:rPr>
                        <a:t>8.8</a:t>
                      </a:r>
                      <a:endParaRPr kumimoji="1" lang="ja-JP" altLang="en-US" sz="3200" b="1">
                        <a:ln>
                          <a:solidFill>
                            <a:schemeClr val="tx1"/>
                          </a:solidFill>
                        </a:ln>
                        <a:solidFill>
                          <a:schemeClr val="bg1"/>
                        </a:solidFill>
                        <a:latin typeface="ＭＳ Ｐゴシック"/>
                        <a:ea typeface="ＭＳ Ｐゴシック"/>
                      </a:endParaRPr>
                    </a:p>
                  </a:txBody>
                  <a:tcPr>
                    <a:solidFill>
                      <a:schemeClr val="accent1">
                        <a:tint val="40000"/>
                        <a:alpha val="0"/>
                      </a:schemeClr>
                    </a:solidFill>
                  </a:tcPr>
                </a:tc>
                <a:extLst>
                  <a:ext uri="{0D108BD9-81ED-4DB2-BD59-A6C34878D82A}">
                    <a16:rowId xmlns:a16="http://schemas.microsoft.com/office/drawing/2014/main" val="2925578334"/>
                  </a:ext>
                </a:extLst>
              </a:tr>
              <a:tr h="642489">
                <a:tc>
                  <a:txBody>
                    <a:bodyPr/>
                    <a:lstStyle/>
                    <a:p>
                      <a:pPr algn="ctr"/>
                      <a:r>
                        <a:rPr kumimoji="1" lang="ja-JP" altLang="en-US" sz="3200" b="1">
                          <a:ln>
                            <a:solidFill>
                              <a:schemeClr val="tx1"/>
                            </a:solidFill>
                          </a:ln>
                          <a:solidFill>
                            <a:schemeClr val="bg1"/>
                          </a:solidFill>
                          <a:latin typeface="ＭＳ Ｐゴシック" panose="020B0600070205080204" pitchFamily="50" charset="-128"/>
                          <a:ea typeface="ＭＳ Ｐゴシック" panose="020B0600070205080204" pitchFamily="50" charset="-128"/>
                        </a:rPr>
                        <a:t>上記以外の取り組み</a:t>
                      </a:r>
                    </a:p>
                  </a:txBody>
                  <a:tcPr>
                    <a:solidFill>
                      <a:schemeClr val="accent1">
                        <a:tint val="40000"/>
                        <a:alpha val="0"/>
                      </a:schemeClr>
                    </a:solidFill>
                  </a:tcPr>
                </a:tc>
                <a:tc>
                  <a:txBody>
                    <a:bodyPr/>
                    <a:lstStyle/>
                    <a:p>
                      <a:pPr algn="ctr"/>
                      <a:r>
                        <a:rPr kumimoji="1"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44.0</a:t>
                      </a:r>
                      <a:endParaRPr kumimoji="1" lang="ja-JP" altLang="en-US"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extLst>
                  <a:ext uri="{0D108BD9-81ED-4DB2-BD59-A6C34878D82A}">
                    <a16:rowId xmlns:a16="http://schemas.microsoft.com/office/drawing/2014/main" val="2778717220"/>
                  </a:ext>
                </a:extLst>
              </a:tr>
            </a:tbl>
          </a:graphicData>
        </a:graphic>
      </p:graphicFrame>
      <p:sp>
        <p:nvSpPr>
          <p:cNvPr id="3" name="スライド番号プレースホルダー 2"/>
          <p:cNvSpPr>
            <a:spLocks noGrp="1"/>
          </p:cNvSpPr>
          <p:nvPr>
            <p:ph type="sldNum" sz="quarter" idx="12"/>
          </p:nvPr>
        </p:nvSpPr>
        <p:spPr/>
        <p:txBody>
          <a:bodyPr/>
          <a:lstStyle/>
          <a:p>
            <a:fld id="{610C3DC3-D5E4-476F-8A2D-815E3745CCF9}" type="slidenum">
              <a:rPr kumimoji="1" lang="ja-JP" altLang="en-US" smtClean="0"/>
              <a:t>15</a:t>
            </a:fld>
            <a:endParaRPr kumimoji="1" lang="ja-JP" altLang="en-US"/>
          </a:p>
        </p:txBody>
      </p:sp>
      <p:sp>
        <p:nvSpPr>
          <p:cNvPr id="7" name="正方形/長方形 6">
            <a:extLst>
              <a:ext uri="{FF2B5EF4-FFF2-40B4-BE49-F238E27FC236}">
                <a16:creationId xmlns:a16="http://schemas.microsoft.com/office/drawing/2014/main" id="{86A7DF28-A0F8-4B03-8497-528F58005499}"/>
              </a:ext>
            </a:extLst>
          </p:cNvPr>
          <p:cNvSpPr/>
          <p:nvPr/>
        </p:nvSpPr>
        <p:spPr>
          <a:xfrm>
            <a:off x="820221" y="5822985"/>
            <a:ext cx="7205819" cy="830997"/>
          </a:xfrm>
          <a:prstGeom prst="rect">
            <a:avLst/>
          </a:prstGeom>
        </p:spPr>
        <p:txBody>
          <a:bodyPr wrap="none">
            <a:spAutoFit/>
          </a:bodyPr>
          <a:lstStyle/>
          <a:p>
            <a:pPr lvl="0" algn="just" fontAlgn="base">
              <a:defRPr/>
            </a:pPr>
            <a:r>
              <a:rPr kumimoji="1" lang="en-US" altLang="ja-JP" sz="2400" b="1" i="0" u="none" strike="noStrike" kern="1200" cap="none" spc="0" normalizeH="0" baseline="0" noProof="0" dirty="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(n=410)</a:t>
            </a:r>
          </a:p>
          <a:p>
            <a:pPr lvl="0" algn="just" fontAlgn="base">
              <a:defRPr/>
            </a:pPr>
            <a:r>
              <a:rPr kumimoji="1" lang="ja-JP" altLang="ja-JP" sz="2400" b="1" i="0" u="none" strike="noStrike" kern="1200" cap="none" spc="0" normalizeH="0" baseline="0" noProof="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出典：</a:t>
            </a:r>
            <a:r>
              <a:rPr lang="ja-JP" altLang="en-US" sz="2400" b="1" noProof="0">
                <a:ln>
                  <a:solidFill>
                    <a:prstClr val="black"/>
                  </a:solidFill>
                </a:ln>
                <a:solidFill>
                  <a:prstClr val="white"/>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中小企業庁</a:t>
            </a:r>
            <a:r>
              <a:rPr lang="ja-JP" altLang="en-US" sz="2400" b="1">
                <a:ln>
                  <a:solidFill>
                    <a:prstClr val="black"/>
                  </a:solidFill>
                </a:ln>
                <a:solidFill>
                  <a:prstClr val="white"/>
                </a:solidFill>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zh-TW" altLang="en-US" sz="2400" b="1">
                <a:ln>
                  <a:solidFill>
                    <a:schemeClr val="tx1"/>
                  </a:solidFill>
                </a:ln>
                <a:solidFill>
                  <a:schemeClr val="bg1"/>
                </a:solidFill>
                <a:latin typeface="ＭＳ Ｐゴシック" panose="020B0600070205080204" pitchFamily="50" charset="-128"/>
                <a:ea typeface="ＭＳ Ｐゴシック" panose="020B0600070205080204" pitchFamily="50" charset="-128"/>
              </a:rPr>
              <a:t>平成</a:t>
            </a:r>
            <a:r>
              <a:rPr lang="en-US" altLang="zh-TW"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30</a:t>
            </a:r>
            <a:r>
              <a:rPr lang="zh-TW" altLang="en-US" sz="2400" b="1">
                <a:ln>
                  <a:solidFill>
                    <a:schemeClr val="tx1"/>
                  </a:solidFill>
                </a:ln>
                <a:solidFill>
                  <a:schemeClr val="bg1"/>
                </a:solidFill>
                <a:latin typeface="ＭＳ Ｐゴシック" panose="020B0600070205080204" pitchFamily="50" charset="-128"/>
                <a:ea typeface="ＭＳ Ｐゴシック" panose="020B0600070205080204" pitchFamily="50" charset="-128"/>
              </a:rPr>
              <a:t>年度商店街実態調査報告書</a:t>
            </a:r>
            <a:endParaRPr kumimoji="1" lang="ja-JP" altLang="ja-JP"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332260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37EDAC5-EC93-44BD-B697-05238F3E9B4A}"/>
              </a:ext>
            </a:extLst>
          </p:cNvPr>
          <p:cNvPicPr>
            <a:picLocks noChangeAspect="1"/>
          </p:cNvPicPr>
          <p:nvPr/>
        </p:nvPicPr>
        <p:blipFill>
          <a:blip r:embed="rId2"/>
          <a:stretch>
            <a:fillRect/>
          </a:stretch>
        </p:blipFill>
        <p:spPr>
          <a:xfrm>
            <a:off x="-1" y="-48125"/>
            <a:ext cx="12180579" cy="7033316"/>
          </a:xfrm>
          <a:prstGeom prst="rect">
            <a:avLst/>
          </a:prstGeom>
        </p:spPr>
      </p:pic>
      <p:sp>
        <p:nvSpPr>
          <p:cNvPr id="2" name="タイトル 1">
            <a:extLst>
              <a:ext uri="{FF2B5EF4-FFF2-40B4-BE49-F238E27FC236}">
                <a16:creationId xmlns:a16="http://schemas.microsoft.com/office/drawing/2014/main" id="{4B992E14-6706-4956-B9EE-AC44F93F1D84}"/>
              </a:ext>
            </a:extLst>
          </p:cNvPr>
          <p:cNvSpPr>
            <a:spLocks noGrp="1"/>
          </p:cNvSpPr>
          <p:nvPr>
            <p:ph type="ctrTitle"/>
          </p:nvPr>
        </p:nvSpPr>
        <p:spPr>
          <a:xfrm>
            <a:off x="-784900" y="1648806"/>
            <a:ext cx="11921575" cy="2387600"/>
          </a:xfrm>
        </p:spPr>
        <p:txBody>
          <a:bodyPr>
            <a:noAutofit/>
          </a:bodyPr>
          <a:lstStyle/>
          <a:p>
            <a:pPr marL="0" indent="0"/>
            <a:r>
              <a:rPr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第３章　</a:t>
            </a:r>
            <a:r>
              <a:rPr lang="ja-JP" altLang="ja-JP"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都内における空き家敷地内にある</a:t>
            </a:r>
            <a:br>
              <a:rPr lang="en-US" altLang="ja-JP"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br>
            <a:r>
              <a:rPr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r>
              <a:rPr lang="ja-JP" altLang="ja-JP"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庭木</a:t>
            </a:r>
            <a:r>
              <a:rPr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の</a:t>
            </a:r>
            <a:r>
              <a:rPr lang="ja-JP" altLang="ja-JP"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管理・対策の現状</a:t>
            </a:r>
            <a:endParaRPr kumimoji="1" lang="ja-JP" altLang="en-US" sz="4400" dirty="0">
              <a:solidFill>
                <a:srgbClr val="04DBEC"/>
              </a:solidFill>
            </a:endParaRPr>
          </a:p>
        </p:txBody>
      </p:sp>
      <p:sp>
        <p:nvSpPr>
          <p:cNvPr id="7" name="スライド番号プレースホルダー 3"/>
          <p:cNvSpPr>
            <a:spLocks noGrp="1"/>
          </p:cNvSpPr>
          <p:nvPr>
            <p:ph type="sldNum" sz="quarter" idx="12"/>
          </p:nvPr>
        </p:nvSpPr>
        <p:spPr/>
        <p:txBody>
          <a:bodyPr/>
          <a:lstStyle/>
          <a:p>
            <a:fld id="{610C3DC3-D5E4-476F-8A2D-815E3745CCF9}" type="slidenum">
              <a:rPr kumimoji="1" lang="ja-JP" altLang="en-US" smtClean="0"/>
              <a:t>16</a:t>
            </a:fld>
            <a:endParaRPr kumimoji="1" lang="ja-JP" altLang="en-US" dirty="0"/>
          </a:p>
        </p:txBody>
      </p:sp>
    </p:spTree>
    <p:extLst>
      <p:ext uri="{BB962C8B-B14F-4D97-AF65-F5344CB8AC3E}">
        <p14:creationId xmlns:p14="http://schemas.microsoft.com/office/powerpoint/2010/main" val="902701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0F5B0BE-F89B-4F75-91C5-7C513E580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0"/>
            <a:ext cx="12187238" cy="6858000"/>
          </a:xfrm>
          <a:prstGeom prst="rect">
            <a:avLst/>
          </a:prstGeom>
        </p:spPr>
      </p:pic>
      <p:sp>
        <p:nvSpPr>
          <p:cNvPr id="2" name="タイトル 1">
            <a:extLst>
              <a:ext uri="{FF2B5EF4-FFF2-40B4-BE49-F238E27FC236}">
                <a16:creationId xmlns:a16="http://schemas.microsoft.com/office/drawing/2014/main" id="{38EBDBBE-847B-4FA2-B4F7-1995B12AA270}"/>
              </a:ext>
            </a:extLst>
          </p:cNvPr>
          <p:cNvSpPr>
            <a:spLocks noGrp="1"/>
          </p:cNvSpPr>
          <p:nvPr>
            <p:ph type="title"/>
          </p:nvPr>
        </p:nvSpPr>
        <p:spPr>
          <a:xfrm>
            <a:off x="328246" y="234462"/>
            <a:ext cx="11512061" cy="969107"/>
          </a:xfrm>
        </p:spPr>
        <p:txBody>
          <a:bodyPr>
            <a:normAutofit/>
          </a:bodyPr>
          <a:lstStyle/>
          <a:p>
            <a:r>
              <a:rPr lang="en-US" altLang="ja-JP"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(1) </a:t>
            </a:r>
            <a:r>
              <a:rPr lang="ja-JP" altLang="ja-JP" sz="5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敷地内の庭木対策の現状</a:t>
            </a:r>
            <a:endParaRPr kumimoji="1" lang="ja-JP" altLang="en-US" sz="5400" b="1">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4AA80246-8BBE-4923-8CFE-59F800C1550B}"/>
              </a:ext>
            </a:extLst>
          </p:cNvPr>
          <p:cNvSpPr>
            <a:spLocks noGrp="1"/>
          </p:cNvSpPr>
          <p:nvPr>
            <p:ph idx="1"/>
          </p:nvPr>
        </p:nvSpPr>
        <p:spPr>
          <a:xfrm>
            <a:off x="159304" y="1203569"/>
            <a:ext cx="11873391" cy="5263662"/>
          </a:xfrm>
        </p:spPr>
        <p:txBody>
          <a:bodyPr>
            <a:noAutofit/>
          </a:bodyPr>
          <a:lstStyle/>
          <a:p>
            <a:pPr marL="0" indent="0">
              <a:buNone/>
            </a:pP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空き家の庭木は個人の財産であり所有権が保護されている</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空き家の</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所有者</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には敷地内の庭木</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の管理義務</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が</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あるため、</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各</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自治体が</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個人宅の</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庭木の管理</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に予算を使う</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ことは困難で</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ある</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各</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自治体は</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空き家や空き店舗の敷地内にある</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庭木が</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適切に</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管理されていない</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場合</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、所有</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者に対し</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て</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注意勧告する</a:t>
            </a:r>
          </a:p>
          <a:p>
            <a:pPr marL="0" indent="0">
              <a:buNone/>
            </a:pPr>
            <a:endParaRPr kumimoji="1" lang="ja-JP" altLang="en-US" sz="3200" dirty="0">
              <a:solidFill>
                <a:srgbClr val="04DBEC"/>
              </a:solidFill>
            </a:endParaRPr>
          </a:p>
        </p:txBody>
      </p:sp>
      <p:sp>
        <p:nvSpPr>
          <p:cNvPr id="5" name="スライド番号プレースホルダー 4"/>
          <p:cNvSpPr>
            <a:spLocks noGrp="1"/>
          </p:cNvSpPr>
          <p:nvPr>
            <p:ph type="sldNum" sz="quarter" idx="12"/>
          </p:nvPr>
        </p:nvSpPr>
        <p:spPr/>
        <p:txBody>
          <a:bodyPr/>
          <a:lstStyle/>
          <a:p>
            <a:fld id="{610C3DC3-D5E4-476F-8A2D-815E3745CCF9}" type="slidenum">
              <a:rPr kumimoji="1" lang="ja-JP" altLang="en-US" smtClean="0"/>
              <a:t>17</a:t>
            </a:fld>
            <a:endParaRPr kumimoji="1" lang="ja-JP" altLang="en-US"/>
          </a:p>
        </p:txBody>
      </p:sp>
    </p:spTree>
    <p:extLst>
      <p:ext uri="{BB962C8B-B14F-4D97-AF65-F5344CB8AC3E}">
        <p14:creationId xmlns:p14="http://schemas.microsoft.com/office/powerpoint/2010/main" val="1691609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EF2DFD2-4936-4C0A-9351-73DECA8E42AF}"/>
              </a:ext>
            </a:extLst>
          </p:cNvPr>
          <p:cNvPicPr>
            <a:picLocks noChangeAspect="1"/>
          </p:cNvPicPr>
          <p:nvPr/>
        </p:nvPicPr>
        <p:blipFill>
          <a:blip r:embed="rId2"/>
          <a:stretch>
            <a:fillRect/>
          </a:stretch>
        </p:blipFill>
        <p:spPr>
          <a:xfrm>
            <a:off x="-1" y="1"/>
            <a:ext cx="12187917" cy="6858000"/>
          </a:xfrm>
          <a:prstGeom prst="rect">
            <a:avLst/>
          </a:prstGeom>
        </p:spPr>
      </p:pic>
      <p:sp>
        <p:nvSpPr>
          <p:cNvPr id="2" name="タイトル 1">
            <a:extLst>
              <a:ext uri="{FF2B5EF4-FFF2-40B4-BE49-F238E27FC236}">
                <a16:creationId xmlns:a16="http://schemas.microsoft.com/office/drawing/2014/main" id="{F5D1F5AA-3D9E-47FE-BC5F-12B90332F168}"/>
              </a:ext>
            </a:extLst>
          </p:cNvPr>
          <p:cNvSpPr>
            <a:spLocks noGrp="1"/>
          </p:cNvSpPr>
          <p:nvPr>
            <p:ph type="title"/>
          </p:nvPr>
        </p:nvSpPr>
        <p:spPr>
          <a:xfrm>
            <a:off x="-78154" y="-21693"/>
            <a:ext cx="12270154" cy="1325563"/>
          </a:xfrm>
        </p:spPr>
        <p:txBody>
          <a:bodyPr>
            <a:normAutofit/>
          </a:bodyPr>
          <a:lstStyle/>
          <a:p>
            <a:r>
              <a:rPr lang="en-US" altLang="ja-JP"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(2) </a:t>
            </a:r>
            <a:r>
              <a:rPr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空き家の敷地内にある</a:t>
            </a:r>
            <a:r>
              <a:rPr lang="ja-JP" altLang="ja-JP"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庭木</a:t>
            </a:r>
            <a:r>
              <a:rPr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管理</a:t>
            </a:r>
            <a:r>
              <a:rPr lang="ja-JP" altLang="ja-JP"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の担い手</a:t>
            </a:r>
            <a:r>
              <a:rPr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lang="ja-JP" altLang="ja-JP"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方法</a:t>
            </a:r>
            <a:endParaRPr kumimoji="1"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46A014EC-F36F-4A2C-94CC-1741AEF9E892}"/>
              </a:ext>
            </a:extLst>
          </p:cNvPr>
          <p:cNvSpPr>
            <a:spLocks noGrp="1"/>
          </p:cNvSpPr>
          <p:nvPr>
            <p:ph idx="1"/>
          </p:nvPr>
        </p:nvSpPr>
        <p:spPr>
          <a:xfrm>
            <a:off x="0" y="1325562"/>
            <a:ext cx="12313464" cy="5405743"/>
          </a:xfrm>
        </p:spPr>
        <p:txBody>
          <a:bodyPr>
            <a:normAutofit lnSpcReduction="10000"/>
          </a:bodyPr>
          <a:lstStyle/>
          <a:p>
            <a:pPr marL="0" indent="0">
              <a:buNone/>
            </a:pPr>
            <a:r>
              <a:rPr lang="ja-JP" altLang="en-US"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現在の日本の空き家における</a:t>
            </a:r>
            <a:r>
              <a:rPr lang="ja-JP" altLang="ja-JP"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庭木</a:t>
            </a:r>
            <a:r>
              <a:rPr lang="ja-JP" altLang="en-US"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管理</a:t>
            </a:r>
            <a:r>
              <a:rPr lang="ja-JP" altLang="ja-JP"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の</a:t>
            </a:r>
            <a:endParaRPr lang="en-US" altLang="ja-JP" sz="48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ja-JP"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担い手は、空き家の所有者</a:t>
            </a:r>
            <a:r>
              <a:rPr lang="ja-JP" altLang="en-US"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である</a:t>
            </a:r>
            <a:endParaRPr lang="en-US" altLang="ja-JP" sz="48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48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33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一般的な</a:t>
            </a:r>
            <a:r>
              <a:rPr lang="ja-JP" altLang="ja-JP"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庭木</a:t>
            </a:r>
            <a:r>
              <a:rPr lang="ja-JP" altLang="en-US"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管理</a:t>
            </a:r>
            <a:r>
              <a:rPr lang="ja-JP" altLang="ja-JP"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の方法は</a:t>
            </a:r>
            <a:r>
              <a:rPr lang="ja-JP" altLang="en-US"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、空き家の所有者</a:t>
            </a:r>
            <a:endParaRPr lang="en-US" altLang="ja-JP" sz="48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による剪定または</a:t>
            </a:r>
            <a:r>
              <a:rPr lang="ja-JP" altLang="ja-JP"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剪定業者に依頼</a:t>
            </a:r>
            <a:r>
              <a:rPr lang="ja-JP" altLang="en-US"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するという</a:t>
            </a:r>
            <a:endParaRPr lang="en-US" altLang="ja-JP" sz="48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方法</a:t>
            </a:r>
            <a:r>
              <a:rPr lang="ja-JP" altLang="ja-JP" sz="4800" b="1">
                <a:ln>
                  <a:solidFill>
                    <a:schemeClr val="tx1"/>
                  </a:solidFill>
                </a:ln>
                <a:solidFill>
                  <a:schemeClr val="bg1"/>
                </a:solidFill>
                <a:latin typeface="ＭＳ Ｐゴシック" panose="020B0600070205080204" pitchFamily="50" charset="-128"/>
                <a:ea typeface="ＭＳ Ｐゴシック" panose="020B0600070205080204" pitchFamily="50" charset="-128"/>
              </a:rPr>
              <a:t>である</a:t>
            </a:r>
          </a:p>
          <a:p>
            <a:endParaRPr kumimoji="1" lang="ja-JP" altLang="en-US"/>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t>18</a:t>
            </a:fld>
            <a:endParaRPr kumimoji="1" lang="ja-JP" altLang="en-US"/>
          </a:p>
        </p:txBody>
      </p:sp>
    </p:spTree>
    <p:extLst>
      <p:ext uri="{BB962C8B-B14F-4D97-AF65-F5344CB8AC3E}">
        <p14:creationId xmlns:p14="http://schemas.microsoft.com/office/powerpoint/2010/main" val="114452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B514EDB-93CB-4CED-B629-60C58D52B807}"/>
              </a:ext>
            </a:extLst>
          </p:cNvPr>
          <p:cNvPicPr>
            <a:picLocks noChangeAspect="1"/>
          </p:cNvPicPr>
          <p:nvPr/>
        </p:nvPicPr>
        <p:blipFill>
          <a:blip r:embed="rId2"/>
          <a:stretch>
            <a:fillRect/>
          </a:stretch>
        </p:blipFill>
        <p:spPr>
          <a:xfrm>
            <a:off x="0" y="1"/>
            <a:ext cx="12199368" cy="6855846"/>
          </a:xfrm>
          <a:prstGeom prst="rect">
            <a:avLst/>
          </a:prstGeom>
        </p:spPr>
      </p:pic>
      <p:sp>
        <p:nvSpPr>
          <p:cNvPr id="2" name="タイトル 1">
            <a:extLst>
              <a:ext uri="{FF2B5EF4-FFF2-40B4-BE49-F238E27FC236}">
                <a16:creationId xmlns:a16="http://schemas.microsoft.com/office/drawing/2014/main" id="{52BB97B6-A8CF-4657-AE56-1DEBF09C80AB}"/>
              </a:ext>
            </a:extLst>
          </p:cNvPr>
          <p:cNvSpPr>
            <a:spLocks noGrp="1"/>
          </p:cNvSpPr>
          <p:nvPr>
            <p:ph type="title"/>
          </p:nvPr>
        </p:nvSpPr>
        <p:spPr>
          <a:xfrm>
            <a:off x="1726320" y="2145060"/>
            <a:ext cx="8849957" cy="1520414"/>
          </a:xfrm>
        </p:spPr>
        <p:txBody>
          <a:bodyPr>
            <a:normAutofit/>
          </a:bodyPr>
          <a:lstStyle/>
          <a:p>
            <a:pPr algn="ctr"/>
            <a:r>
              <a:rPr lang="ja-JP" altLang="en-US" sz="5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第４章　</a:t>
            </a:r>
            <a:r>
              <a:rPr lang="ja-JP" altLang="ja-JP" sz="5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仮説の</a:t>
            </a:r>
            <a:r>
              <a:rPr lang="ja-JP" altLang="en-US" sz="5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設定と</a:t>
            </a:r>
            <a:r>
              <a:rPr lang="ja-JP" altLang="ja-JP" sz="5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検証</a:t>
            </a:r>
            <a:endParaRPr kumimoji="1" lang="ja-JP" altLang="en-US" sz="5400">
              <a:solidFill>
                <a:srgbClr val="04DBEC"/>
              </a:solidFill>
            </a:endParaRPr>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t>19</a:t>
            </a:fld>
            <a:endParaRPr kumimoji="1" lang="ja-JP" altLang="en-US"/>
          </a:p>
        </p:txBody>
      </p:sp>
    </p:spTree>
    <p:extLst>
      <p:ext uri="{BB962C8B-B14F-4D97-AF65-F5344CB8AC3E}">
        <p14:creationId xmlns:p14="http://schemas.microsoft.com/office/powerpoint/2010/main" val="511396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2185A2C-AE50-4BE1-A68C-6593C922A3AF}"/>
              </a:ext>
            </a:extLst>
          </p:cNvPr>
          <p:cNvPicPr>
            <a:picLocks noChangeAspect="1"/>
          </p:cNvPicPr>
          <p:nvPr/>
        </p:nvPicPr>
        <p:blipFill rotWithShape="1">
          <a:blip r:embed="rId2">
            <a:extLst>
              <a:ext uri="{28A0092B-C50C-407E-A947-70E740481C1C}">
                <a14:useLocalDpi xmlns:a14="http://schemas.microsoft.com/office/drawing/2010/main" val="0"/>
              </a:ext>
            </a:extLst>
          </a:blip>
          <a:srcRect l="15432" t="40711" r="665"/>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FD7CAA12-7081-4F99-BC42-E835F009CE35}"/>
              </a:ext>
            </a:extLst>
          </p:cNvPr>
          <p:cNvSpPr>
            <a:spLocks noGrp="1"/>
          </p:cNvSpPr>
          <p:nvPr>
            <p:ph type="title"/>
          </p:nvPr>
        </p:nvSpPr>
        <p:spPr>
          <a:xfrm>
            <a:off x="1412836" y="101601"/>
            <a:ext cx="9366325" cy="664308"/>
          </a:xfrm>
        </p:spPr>
        <p:txBody>
          <a:bodyPr>
            <a:normAutofit fontScale="90000"/>
          </a:bodyPr>
          <a:lstStyle/>
          <a:p>
            <a:pPr algn="ctr"/>
            <a:r>
              <a:rPr kumimoji="1" lang="ja-JP" altLang="en-US" sz="6000" b="1">
                <a:ln>
                  <a:solidFill>
                    <a:schemeClr val="tx1"/>
                  </a:solidFill>
                </a:ln>
                <a:solidFill>
                  <a:srgbClr val="04DBEC"/>
                </a:solidFill>
                <a:latin typeface="ＭＳ Ｐゴシック" panose="020B0600070205080204" pitchFamily="50" charset="-128"/>
                <a:ea typeface="ＭＳ Ｐゴシック" panose="020B0600070205080204" pitchFamily="50" charset="-128"/>
              </a:rPr>
              <a:t>目次</a:t>
            </a:r>
          </a:p>
        </p:txBody>
      </p:sp>
      <p:sp>
        <p:nvSpPr>
          <p:cNvPr id="3" name="コンテンツ プレースホルダー 2">
            <a:extLst>
              <a:ext uri="{FF2B5EF4-FFF2-40B4-BE49-F238E27FC236}">
                <a16:creationId xmlns:a16="http://schemas.microsoft.com/office/drawing/2014/main" id="{4B1B15C0-49A0-4A24-8263-E335720FE191}"/>
              </a:ext>
            </a:extLst>
          </p:cNvPr>
          <p:cNvSpPr>
            <a:spLocks noGrp="1"/>
          </p:cNvSpPr>
          <p:nvPr>
            <p:ph idx="1"/>
          </p:nvPr>
        </p:nvSpPr>
        <p:spPr>
          <a:xfrm>
            <a:off x="343877" y="765909"/>
            <a:ext cx="11559649" cy="6010029"/>
          </a:xfrm>
        </p:spPr>
        <p:txBody>
          <a:bodyPr>
            <a:noAutofit/>
          </a:bodyPr>
          <a:lstStyle/>
          <a:p>
            <a:pPr marL="0" indent="0">
              <a:buNone/>
            </a:pPr>
            <a:r>
              <a:rPr kumimoji="1"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はじめに</a:t>
            </a:r>
            <a:endParaRPr kumimoji="1"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第１章　</a:t>
            </a:r>
            <a:r>
              <a:rPr lang="ja-JP"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都内における空き家と空き家対策の現状</a:t>
            </a:r>
            <a:r>
              <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p>
          <a:p>
            <a:pPr marL="0" indent="0">
              <a:buNone/>
            </a:pPr>
            <a:r>
              <a:rPr kumimoji="1"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第２章　</a:t>
            </a:r>
            <a:r>
              <a:rPr lang="ja-JP"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都内における空き店舗</a:t>
            </a: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の現状</a:t>
            </a:r>
            <a:r>
              <a:rPr lang="ja-JP"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と対策</a:t>
            </a:r>
            <a:endPar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第３章　</a:t>
            </a:r>
            <a:r>
              <a:rPr lang="ja-JP"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都内における空き家敷地内にある庭木</a:t>
            </a: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の</a:t>
            </a:r>
            <a:endPar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r>
              <a:rPr lang="ja-JP"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管理・対策の現状</a:t>
            </a:r>
            <a:r>
              <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p>
          <a:p>
            <a:pPr marL="0" indent="0">
              <a:buNone/>
            </a:pPr>
            <a:r>
              <a:rPr kumimoji="1"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第４章　</a:t>
            </a:r>
            <a:r>
              <a:rPr lang="ja-JP"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仮説の</a:t>
            </a: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設定と</a:t>
            </a:r>
            <a:r>
              <a:rPr lang="ja-JP"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検証</a:t>
            </a:r>
            <a:r>
              <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endParaRPr kumimoji="1"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第５章　千代田区</a:t>
            </a:r>
            <a:r>
              <a:rPr lang="ja-JP"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の空き家問題対策についての政策</a:t>
            </a:r>
            <a:endPar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r>
              <a:rPr lang="ja-JP"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提言</a:t>
            </a:r>
            <a:r>
              <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p>
          <a:p>
            <a:pPr marL="0" indent="0">
              <a:buNone/>
            </a:pPr>
            <a:r>
              <a:rPr kumimoji="1"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おわりに</a:t>
            </a:r>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t>2</a:t>
            </a:fld>
            <a:endParaRPr kumimoji="1" lang="ja-JP" altLang="en-US" dirty="0"/>
          </a:p>
        </p:txBody>
      </p:sp>
    </p:spTree>
    <p:extLst>
      <p:ext uri="{BB962C8B-B14F-4D97-AF65-F5344CB8AC3E}">
        <p14:creationId xmlns:p14="http://schemas.microsoft.com/office/powerpoint/2010/main" val="1139415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951E964-EBD4-4673-A144-73F34EBE9CD6}"/>
              </a:ext>
            </a:extLst>
          </p:cNvPr>
          <p:cNvPicPr>
            <a:picLocks noChangeAspect="1"/>
          </p:cNvPicPr>
          <p:nvPr/>
        </p:nvPicPr>
        <p:blipFill>
          <a:blip r:embed="rId2"/>
          <a:stretch>
            <a:fillRect/>
          </a:stretch>
        </p:blipFill>
        <p:spPr>
          <a:xfrm>
            <a:off x="-1" y="-222991"/>
            <a:ext cx="12192001" cy="7080991"/>
          </a:xfrm>
          <a:prstGeom prst="rect">
            <a:avLst/>
          </a:prstGeom>
        </p:spPr>
      </p:pic>
      <p:sp>
        <p:nvSpPr>
          <p:cNvPr id="3" name="コンテンツ プレースホルダー 2">
            <a:extLst>
              <a:ext uri="{FF2B5EF4-FFF2-40B4-BE49-F238E27FC236}">
                <a16:creationId xmlns:a16="http://schemas.microsoft.com/office/drawing/2014/main" id="{E387A5A1-AA41-4AE8-BDE5-4E4FDF8211B2}"/>
              </a:ext>
            </a:extLst>
          </p:cNvPr>
          <p:cNvSpPr>
            <a:spLocks noGrp="1"/>
          </p:cNvSpPr>
          <p:nvPr>
            <p:ph idx="1"/>
          </p:nvPr>
        </p:nvSpPr>
        <p:spPr>
          <a:xfrm>
            <a:off x="-1" y="-222991"/>
            <a:ext cx="12310783" cy="7080991"/>
          </a:xfrm>
        </p:spPr>
        <p:txBody>
          <a:bodyPr>
            <a:noAutofit/>
          </a:bodyPr>
          <a:lstStyle/>
          <a:p>
            <a:pPr marL="0" indent="0">
              <a:buNone/>
            </a:pPr>
            <a:endPar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仮説１：転入者（学生・留学生・勤労者）が</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義務づけられた</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地域</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貢献活動</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（木守活動を含む）</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を</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担う</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ことで、</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その対価とし</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て</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低家賃で家守として空き家に住むこと</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は</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可能である</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endParaRPr lang="ja-JP" altLang="ja-JP" sz="1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仮説２：</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空き店舗に出店する新規事業者が</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義務づけられた商</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店街の地域貢献活動を担うことで、行政から改修費・店</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賃の補助を受けることは可能である</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endParaRPr lang="ja-JP" altLang="ja-JP" sz="1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仮説３：</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転入者</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が</a:t>
            </a: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空き家の庭木を管理する場合、その活動に対</a:t>
            </a:r>
            <a:endParaRPr lang="en-US"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して行政が補助金を出すことは</a:t>
            </a:r>
            <a:r>
              <a:rPr lang="ja-JP" altLang="ja-JP" sz="36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可能である</a:t>
            </a:r>
          </a:p>
          <a:p>
            <a:pPr marL="0" indent="0">
              <a:buNone/>
            </a:pPr>
            <a:endParaRPr kumimoji="1" lang="ja-JP" altLang="en-US" sz="3600" dirty="0">
              <a:ln>
                <a:solidFill>
                  <a:schemeClr val="tx1"/>
                </a:solidFill>
              </a:ln>
              <a:solidFill>
                <a:schemeClr val="accent4">
                  <a:lumMod val="40000"/>
                  <a:lumOff val="60000"/>
                </a:schemeClr>
              </a:solidFill>
            </a:endParaRPr>
          </a:p>
        </p:txBody>
      </p:sp>
      <p:sp>
        <p:nvSpPr>
          <p:cNvPr id="2" name="スライド番号プレースホルダー 1"/>
          <p:cNvSpPr>
            <a:spLocks noGrp="1"/>
          </p:cNvSpPr>
          <p:nvPr>
            <p:ph type="sldNum" sz="quarter" idx="12"/>
          </p:nvPr>
        </p:nvSpPr>
        <p:spPr/>
        <p:txBody>
          <a:bodyPr/>
          <a:lstStyle/>
          <a:p>
            <a:fld id="{610C3DC3-D5E4-476F-8A2D-815E3745CCF9}" type="slidenum">
              <a:rPr kumimoji="1" lang="ja-JP" altLang="en-US" smtClean="0"/>
              <a:t>20</a:t>
            </a:fld>
            <a:endParaRPr kumimoji="1" lang="ja-JP" altLang="en-US"/>
          </a:p>
        </p:txBody>
      </p:sp>
    </p:spTree>
    <p:extLst>
      <p:ext uri="{BB962C8B-B14F-4D97-AF65-F5344CB8AC3E}">
        <p14:creationId xmlns:p14="http://schemas.microsoft.com/office/powerpoint/2010/main" val="3242006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7FA29A-6A6A-4098-99E7-4FE7BA6F25A5}"/>
              </a:ext>
            </a:extLst>
          </p:cNvPr>
          <p:cNvSpPr>
            <a:spLocks noGrp="1"/>
          </p:cNvSpPr>
          <p:nvPr>
            <p:ph type="title"/>
          </p:nvPr>
        </p:nvSpPr>
        <p:spPr>
          <a:xfrm>
            <a:off x="534219" y="228016"/>
            <a:ext cx="10515600" cy="1325563"/>
          </a:xfrm>
        </p:spPr>
        <p:txBody>
          <a:bodyPr>
            <a:normAutofit/>
          </a:bodyPr>
          <a:lstStyle/>
          <a:p>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地域貢献活動を義務づけた家賃補助制度</a:t>
            </a:r>
            <a:endParaRPr kumimoji="1"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B41ACBF0-737D-4AE7-B035-1A3F1E0FDEF3}"/>
              </a:ext>
            </a:extLst>
          </p:cNvPr>
          <p:cNvSpPr>
            <a:spLocks noGrp="1"/>
          </p:cNvSpPr>
          <p:nvPr>
            <p:ph idx="1"/>
          </p:nvPr>
        </p:nvSpPr>
        <p:spPr>
          <a:xfrm>
            <a:off x="0" y="860960"/>
            <a:ext cx="12192000" cy="6076105"/>
          </a:xfrm>
        </p:spPr>
        <p:txBody>
          <a:bodyPr>
            <a:normAutofit fontScale="70000" lnSpcReduction="20000"/>
          </a:bodyPr>
          <a:lstStyle/>
          <a:p>
            <a:pPr marL="0" indent="0">
              <a:buNone/>
            </a:pPr>
            <a:r>
              <a:rPr lang="ja-JP" altLang="en-US" sz="3100" b="1" dirty="0">
                <a:latin typeface="ＭＳ Ｐゴシック" panose="020B0600070205080204" pitchFamily="50" charset="-128"/>
                <a:ea typeface="ＭＳ Ｐゴシック" panose="020B0600070205080204" pitchFamily="50" charset="-128"/>
              </a:rPr>
              <a:t>例）春日部市の</a:t>
            </a:r>
            <a:r>
              <a:rPr lang="zh-TW" altLang="en-US" sz="3100" b="1" dirty="0">
                <a:latin typeface="ＭＳ Ｐゴシック" panose="020B0600070205080204" pitchFamily="50" charset="-128"/>
                <a:ea typeface="ＭＳ Ｐゴシック" panose="020B0600070205080204" pitchFamily="50" charset="-128"/>
              </a:rPr>
              <a:t>「官学連携団地</a:t>
            </a:r>
            <a:endParaRPr lang="en-US" altLang="zh-TW" sz="3100" b="1" dirty="0">
              <a:latin typeface="ＭＳ Ｐゴシック" panose="020B0600070205080204" pitchFamily="50" charset="-128"/>
              <a:ea typeface="ＭＳ Ｐゴシック" panose="020B0600070205080204" pitchFamily="50" charset="-128"/>
            </a:endParaRPr>
          </a:p>
          <a:p>
            <a:pPr marL="0" indent="0">
              <a:buNone/>
            </a:pPr>
            <a:r>
              <a:rPr lang="ja-JP" altLang="en-US" sz="3100" b="1" dirty="0">
                <a:latin typeface="ＭＳ Ｐゴシック" panose="020B0600070205080204" pitchFamily="50" charset="-128"/>
                <a:ea typeface="ＭＳ Ｐゴシック" panose="020B0600070205080204" pitchFamily="50" charset="-128"/>
              </a:rPr>
              <a:t>　　 </a:t>
            </a:r>
            <a:r>
              <a:rPr lang="zh-TW" altLang="en-US" sz="3100" b="1" dirty="0">
                <a:latin typeface="ＭＳ Ｐゴシック" panose="020B0600070205080204" pitchFamily="50" charset="-128"/>
                <a:ea typeface="ＭＳ Ｐゴシック" panose="020B0600070205080204" pitchFamily="50" charset="-128"/>
              </a:rPr>
              <a:t>活性化推進事業」</a:t>
            </a:r>
            <a:endParaRPr lang="en-US" altLang="zh-TW" sz="3100" b="1" dirty="0">
              <a:latin typeface="ＭＳ Ｐゴシック" panose="020B0600070205080204" pitchFamily="50" charset="-128"/>
              <a:ea typeface="ＭＳ Ｐゴシック" panose="020B0600070205080204" pitchFamily="50" charset="-128"/>
            </a:endParaRPr>
          </a:p>
          <a:p>
            <a:pPr marL="0" indent="0">
              <a:buNone/>
            </a:pPr>
            <a:endParaRPr lang="en-US" altLang="zh-TW" sz="3100" b="1" dirty="0">
              <a:latin typeface="ＭＳ Ｐゴシック" panose="020B0600070205080204" pitchFamily="50" charset="-128"/>
              <a:ea typeface="ＭＳ Ｐゴシック" panose="020B0600070205080204" pitchFamily="50" charset="-128"/>
            </a:endParaRPr>
          </a:p>
          <a:p>
            <a:pPr marL="0" indent="0">
              <a:buNone/>
            </a:pPr>
            <a:r>
              <a:rPr lang="ja-JP" altLang="en-US" sz="3100" b="1" dirty="0">
                <a:latin typeface="ＭＳ Ｐゴシック" panose="020B0600070205080204" pitchFamily="50" charset="-128"/>
                <a:ea typeface="ＭＳ Ｐゴシック" panose="020B0600070205080204" pitchFamily="50" charset="-128"/>
              </a:rPr>
              <a:t>春日部市が共栄大学と連携して</a:t>
            </a: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r>
              <a:rPr lang="ja-JP" altLang="en-US" sz="3100" b="1" dirty="0">
                <a:latin typeface="ＭＳ Ｐゴシック" panose="020B0600070205080204" pitchFamily="50" charset="-128"/>
                <a:ea typeface="ＭＳ Ｐゴシック" panose="020B0600070205080204" pitchFamily="50" charset="-128"/>
              </a:rPr>
              <a:t>取り組んでいる事業</a:t>
            </a: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r>
              <a:rPr lang="ja-JP" altLang="en-US" sz="3100" b="1" dirty="0">
                <a:latin typeface="ＭＳ Ｐゴシック" panose="020B0600070205080204" pitchFamily="50" charset="-128"/>
                <a:ea typeface="ＭＳ Ｐゴシック" panose="020B0600070205080204" pitchFamily="50" charset="-128"/>
              </a:rPr>
              <a:t>武里団地に居住する共栄大学教育学部</a:t>
            </a: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r>
              <a:rPr lang="ja-JP" altLang="en-US" sz="3100" b="1" dirty="0">
                <a:latin typeface="ＭＳ Ｐゴシック" panose="020B0600070205080204" pitchFamily="50" charset="-128"/>
                <a:ea typeface="ＭＳ Ｐゴシック" panose="020B0600070205080204" pitchFamily="50" charset="-128"/>
              </a:rPr>
              <a:t>の学生が地域貢献活動をすることに</a:t>
            </a: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r>
              <a:rPr lang="ja-JP" altLang="en-US" sz="3100" b="1" dirty="0">
                <a:latin typeface="ＭＳ Ｐゴシック" panose="020B0600070205080204" pitchFamily="50" charset="-128"/>
                <a:ea typeface="ＭＳ Ｐゴシック" panose="020B0600070205080204" pitchFamily="50" charset="-128"/>
              </a:rPr>
              <a:t>よって地域の活性化を図る</a:t>
            </a: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r>
              <a:rPr lang="ja-JP" altLang="en-US" sz="3100" b="1" dirty="0">
                <a:latin typeface="ＭＳ Ｐゴシック" panose="020B0600070205080204" pitchFamily="50" charset="-128"/>
                <a:ea typeface="ＭＳ Ｐゴシック" panose="020B0600070205080204" pitchFamily="50" charset="-128"/>
              </a:rPr>
              <a:t>行政からの補助金により、地域貢献活動に</a:t>
            </a: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r>
              <a:rPr lang="ja-JP" altLang="en-US" sz="3100" b="1" dirty="0">
                <a:latin typeface="ＭＳ Ｐゴシック" panose="020B0600070205080204" pitchFamily="50" charset="-128"/>
                <a:ea typeface="ＭＳ Ｐゴシック" panose="020B0600070205080204" pitchFamily="50" charset="-128"/>
              </a:rPr>
              <a:t>取り組みながら団地に居住する学生に対して</a:t>
            </a: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r>
              <a:rPr lang="ja-JP" altLang="en-US" sz="3100" b="1" dirty="0">
                <a:latin typeface="ＭＳ Ｐゴシック" panose="020B0600070205080204" pitchFamily="50" charset="-128"/>
                <a:ea typeface="ＭＳ Ｐゴシック" panose="020B0600070205080204" pitchFamily="50" charset="-128"/>
              </a:rPr>
              <a:t>家賃と通学にかかる電車賃の半分の相当額が</a:t>
            </a: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r>
              <a:rPr lang="ja-JP" altLang="en-US" sz="3100" b="1" dirty="0">
                <a:latin typeface="ＭＳ Ｐゴシック" panose="020B0600070205080204" pitchFamily="50" charset="-128"/>
                <a:ea typeface="ＭＳ Ｐゴシック" panose="020B0600070205080204" pitchFamily="50" charset="-128"/>
              </a:rPr>
              <a:t>支給される</a:t>
            </a:r>
            <a:endParaRPr lang="en-US" altLang="ja-JP" sz="3100" b="1" dirty="0">
              <a:latin typeface="ＭＳ Ｐゴシック" panose="020B0600070205080204" pitchFamily="50" charset="-128"/>
              <a:ea typeface="ＭＳ Ｐゴシック" panose="020B0600070205080204" pitchFamily="50" charset="-128"/>
            </a:endParaRPr>
          </a:p>
          <a:p>
            <a:pPr marL="0" indent="0">
              <a:buNone/>
            </a:pPr>
            <a:r>
              <a:rPr lang="ja-JP" altLang="en-US" sz="2600" b="1" dirty="0">
                <a:latin typeface="ＭＳ Ｐゴシック" panose="020B0600070205080204" pitchFamily="50" charset="-128"/>
                <a:ea typeface="ＭＳ Ｐゴシック" panose="020B0600070205080204" pitchFamily="50" charset="-128"/>
              </a:rPr>
              <a:t>出典：春日部市ホームページ</a:t>
            </a:r>
            <a:endParaRPr lang="en-US" altLang="ja-JP" sz="2600" b="1"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solidFill>
                  <a:schemeClr val="tx1"/>
                </a:solidFill>
              </a:rPr>
              <a:t>21</a:t>
            </a:fld>
            <a:endParaRPr kumimoji="1" lang="ja-JP" altLang="en-US" dirty="0">
              <a:solidFill>
                <a:schemeClr val="tx1"/>
              </a:solidFill>
            </a:endParaRPr>
          </a:p>
        </p:txBody>
      </p:sp>
      <p:pic>
        <p:nvPicPr>
          <p:cNvPr id="5" name="図 4">
            <a:extLst>
              <a:ext uri="{FF2B5EF4-FFF2-40B4-BE49-F238E27FC236}">
                <a16:creationId xmlns:a16="http://schemas.microsoft.com/office/drawing/2014/main" id="{467901F8-B5B8-4105-8799-97606BEA482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413"/>
          <a:stretch/>
        </p:blipFill>
        <p:spPr>
          <a:xfrm>
            <a:off x="6228622" y="1182532"/>
            <a:ext cx="5963378" cy="4063235"/>
          </a:xfrm>
          <a:prstGeom prst="rect">
            <a:avLst/>
          </a:prstGeom>
        </p:spPr>
      </p:pic>
      <p:sp>
        <p:nvSpPr>
          <p:cNvPr id="6" name="テキスト ボックス 5">
            <a:extLst>
              <a:ext uri="{FF2B5EF4-FFF2-40B4-BE49-F238E27FC236}">
                <a16:creationId xmlns:a16="http://schemas.microsoft.com/office/drawing/2014/main" id="{6BC23812-EEA0-4C22-BB2B-4AD1E36FA597}"/>
              </a:ext>
            </a:extLst>
          </p:cNvPr>
          <p:cNvSpPr txBox="1"/>
          <p:nvPr/>
        </p:nvSpPr>
        <p:spPr>
          <a:xfrm>
            <a:off x="6840812" y="5473820"/>
            <a:ext cx="5053263" cy="523220"/>
          </a:xfrm>
          <a:prstGeom prst="rect">
            <a:avLst/>
          </a:prstGeom>
          <a:noFill/>
        </p:spPr>
        <p:txBody>
          <a:bodyPr wrap="square" rtlCol="0">
            <a:spAutoFit/>
          </a:bodyPr>
          <a:lstStyle/>
          <a:p>
            <a:pPr algn="ctr"/>
            <a:r>
              <a:rPr kumimoji="1" lang="ja-JP" altLang="en-US" sz="2800" b="1"/>
              <a:t>武里団地（春日部市）</a:t>
            </a:r>
          </a:p>
        </p:txBody>
      </p:sp>
      <p:sp>
        <p:nvSpPr>
          <p:cNvPr id="7" name="正方形/長方形 6">
            <a:extLst>
              <a:ext uri="{FF2B5EF4-FFF2-40B4-BE49-F238E27FC236}">
                <a16:creationId xmlns:a16="http://schemas.microsoft.com/office/drawing/2014/main" id="{3B153DE8-F76D-4018-BFB9-2AD4DF7D6C93}"/>
              </a:ext>
            </a:extLst>
          </p:cNvPr>
          <p:cNvSpPr/>
          <p:nvPr/>
        </p:nvSpPr>
        <p:spPr>
          <a:xfrm>
            <a:off x="0" y="-72029"/>
            <a:ext cx="2646878" cy="461665"/>
          </a:xfrm>
          <a:prstGeom prst="rect">
            <a:avLst/>
          </a:prstGeom>
        </p:spPr>
        <p:txBody>
          <a:bodyPr wrap="none">
            <a:spAutoFit/>
          </a:bodyPr>
          <a:lstStyle/>
          <a:p>
            <a:pPr lvl="0"/>
            <a:r>
              <a:rPr lang="ja-JP" altLang="en-US" sz="2400" dirty="0">
                <a:solidFill>
                  <a:prstClr val="black"/>
                </a:solidFill>
                <a:latin typeface="ＭＳ Ｐゴシック" panose="020B0600070205080204" pitchFamily="50" charset="-128"/>
                <a:ea typeface="ＭＳ Ｐゴシック" panose="020B0600070205080204" pitchFamily="50" charset="-128"/>
              </a:rPr>
              <a:t>仮説</a:t>
            </a:r>
            <a:r>
              <a:rPr lang="en-US" altLang="ja-JP" sz="2400" dirty="0">
                <a:solidFill>
                  <a:prstClr val="black"/>
                </a:solidFill>
                <a:latin typeface="ＭＳ Ｐゴシック" panose="020B0600070205080204" pitchFamily="50" charset="-128"/>
                <a:ea typeface="ＭＳ Ｐゴシック" panose="020B0600070205080204" pitchFamily="50" charset="-128"/>
              </a:rPr>
              <a:t>1</a:t>
            </a:r>
            <a:r>
              <a:rPr lang="ja-JP" altLang="en-US" sz="2400" dirty="0">
                <a:solidFill>
                  <a:prstClr val="black"/>
                </a:solidFill>
                <a:latin typeface="ＭＳ Ｐゴシック" panose="020B0600070205080204" pitchFamily="50" charset="-128"/>
                <a:ea typeface="ＭＳ Ｐゴシック" panose="020B0600070205080204" pitchFamily="50" charset="-128"/>
              </a:rPr>
              <a:t>の検証事例</a:t>
            </a:r>
            <a:r>
              <a:rPr lang="en-US" altLang="ja-JP" sz="2400" dirty="0">
                <a:solidFill>
                  <a:prstClr val="black"/>
                </a:solidFill>
                <a:latin typeface="ＭＳ Ｐゴシック" panose="020B0600070205080204" pitchFamily="50" charset="-128"/>
                <a:ea typeface="ＭＳ Ｐゴシック" panose="020B0600070205080204" pitchFamily="50" charset="-128"/>
              </a:rPr>
              <a:t>1</a:t>
            </a:r>
            <a:endParaRPr lang="ja-JP" altLang="en-US" sz="2400" dirty="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62963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38D130-86D2-4458-A208-072B62D45CD1}"/>
              </a:ext>
            </a:extLst>
          </p:cNvPr>
          <p:cNvSpPr>
            <a:spLocks noGrp="1"/>
          </p:cNvSpPr>
          <p:nvPr>
            <p:ph type="title"/>
          </p:nvPr>
        </p:nvSpPr>
        <p:spPr>
          <a:xfrm>
            <a:off x="233756" y="270182"/>
            <a:ext cx="10515600" cy="700865"/>
          </a:xfrm>
          <a:ln>
            <a:noFill/>
          </a:ln>
        </p:spPr>
        <p:txBody>
          <a:bodyPr>
            <a:normAutofit fontScale="90000"/>
          </a:bodyPr>
          <a:lstStyle/>
          <a:p>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地域貢献活動を義務づけた家賃補助制度</a:t>
            </a:r>
            <a:endParaRPr kumimoji="1"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2FB59346-07FF-4757-871E-F574A2376A00}"/>
              </a:ext>
            </a:extLst>
          </p:cNvPr>
          <p:cNvSpPr>
            <a:spLocks noGrp="1"/>
          </p:cNvSpPr>
          <p:nvPr>
            <p:ph idx="1"/>
          </p:nvPr>
        </p:nvSpPr>
        <p:spPr>
          <a:xfrm>
            <a:off x="0" y="880524"/>
            <a:ext cx="12192000" cy="5977476"/>
          </a:xfrm>
        </p:spPr>
        <p:txBody>
          <a:bodyPr>
            <a:normAutofit lnSpcReduction="10000"/>
          </a:bodyPr>
          <a:lstStyle/>
          <a:p>
            <a:pPr marL="0" indent="0">
              <a:buNone/>
            </a:pPr>
            <a:r>
              <a:rPr lang="ja-JP" altLang="en-US" sz="2400" b="1" dirty="0">
                <a:latin typeface="ＭＳ Ｐゴシック" panose="020B0600070205080204" pitchFamily="50" charset="-128"/>
                <a:ea typeface="ＭＳ Ｐゴシック" panose="020B0600070205080204" pitchFamily="50" charset="-128"/>
              </a:rPr>
              <a:t>例）関東学院大学（神奈川県横須賀市）の</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　　 学生たちによる空き家リノベーション</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関東学院大学の学生たちは谷戸地域にある</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空き家を改修し、シェアハウスとして活用</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するプロジェクトを</a:t>
            </a:r>
            <a:r>
              <a:rPr lang="en-US" altLang="ja-JP" sz="2400" b="1" dirty="0">
                <a:latin typeface="ＭＳ Ｐゴシック" panose="020B0600070205080204" pitchFamily="50" charset="-128"/>
                <a:ea typeface="ＭＳ Ｐゴシック" panose="020B0600070205080204" pitchFamily="50" charset="-128"/>
              </a:rPr>
              <a:t>2014</a:t>
            </a:r>
            <a:r>
              <a:rPr lang="ja-JP" altLang="en-US" sz="2400" b="1" dirty="0">
                <a:latin typeface="ＭＳ Ｐゴシック" panose="020B0600070205080204" pitchFamily="50" charset="-128"/>
                <a:ea typeface="ＭＳ Ｐゴシック" panose="020B0600070205080204" pitchFamily="50" charset="-128"/>
              </a:rPr>
              <a:t>年より開始</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学生数名がシェアハウスに居住し、地域貢献</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活動をすることによって地域の活性化を図る</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シェアハウスに居住する学生は</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家賃の一部に対して補助が受けられる</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出典：横須賀市ホームページ</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zh-TW"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p>
          <a:p>
            <a:endParaRPr kumimoji="1" lang="ja-JP" altLang="en-US" dirty="0"/>
          </a:p>
        </p:txBody>
      </p:sp>
      <p:sp>
        <p:nvSpPr>
          <p:cNvPr id="7" name="スライド番号プレースホルダー 6"/>
          <p:cNvSpPr>
            <a:spLocks noGrp="1"/>
          </p:cNvSpPr>
          <p:nvPr>
            <p:ph type="sldNum" sz="quarter" idx="12"/>
          </p:nvPr>
        </p:nvSpPr>
        <p:spPr/>
        <p:txBody>
          <a:bodyPr/>
          <a:lstStyle/>
          <a:p>
            <a:fld id="{610C3DC3-D5E4-476F-8A2D-815E3745CCF9}" type="slidenum">
              <a:rPr kumimoji="1" lang="ja-JP" altLang="en-US" smtClean="0"/>
              <a:t>22</a:t>
            </a:fld>
            <a:endParaRPr kumimoji="1" lang="ja-JP" altLang="en-US"/>
          </a:p>
        </p:txBody>
      </p:sp>
      <p:sp>
        <p:nvSpPr>
          <p:cNvPr id="5" name="正方形/長方形 4">
            <a:extLst>
              <a:ext uri="{FF2B5EF4-FFF2-40B4-BE49-F238E27FC236}">
                <a16:creationId xmlns:a16="http://schemas.microsoft.com/office/drawing/2014/main" id="{EC7EBB11-3E6B-4A58-9939-98BD0DF8C47A}"/>
              </a:ext>
            </a:extLst>
          </p:cNvPr>
          <p:cNvSpPr/>
          <p:nvPr/>
        </p:nvSpPr>
        <p:spPr>
          <a:xfrm>
            <a:off x="7648769" y="6027003"/>
            <a:ext cx="4543231" cy="830997"/>
          </a:xfrm>
          <a:prstGeom prst="rect">
            <a:avLst/>
          </a:prstGeom>
        </p:spPr>
        <p:txBody>
          <a:bodyPr wrap="none">
            <a:spAutoFit/>
          </a:bodyPr>
          <a:lstStyle/>
          <a:p>
            <a:r>
              <a:rPr lang="ja-JP" altLang="en-US" sz="2400" b="1" dirty="0">
                <a:latin typeface="ＭＳ Ｐゴシック" panose="020B0600070205080204" pitchFamily="50" charset="-128"/>
                <a:ea typeface="ＭＳ Ｐゴシック" panose="020B0600070205080204" pitchFamily="50" charset="-128"/>
              </a:rPr>
              <a:t>谷戸地域にある空き家は長く急な</a:t>
            </a:r>
            <a:endParaRPr lang="en-US" altLang="ja-JP" sz="2400" b="1" dirty="0">
              <a:latin typeface="ＭＳ Ｐゴシック" panose="020B0600070205080204" pitchFamily="50" charset="-128"/>
              <a:ea typeface="ＭＳ Ｐゴシック" panose="020B0600070205080204" pitchFamily="50" charset="-128"/>
            </a:endParaRPr>
          </a:p>
          <a:p>
            <a:r>
              <a:rPr lang="ja-JP" altLang="en-US" sz="2400" b="1" dirty="0">
                <a:latin typeface="ＭＳ Ｐゴシック" panose="020B0600070205080204" pitchFamily="50" charset="-128"/>
                <a:ea typeface="ＭＳ Ｐゴシック" panose="020B0600070205080204" pitchFamily="50" charset="-128"/>
              </a:rPr>
              <a:t>階段の先にある</a:t>
            </a:r>
          </a:p>
        </p:txBody>
      </p:sp>
      <p:pic>
        <p:nvPicPr>
          <p:cNvPr id="6" name="図 5">
            <a:extLst>
              <a:ext uri="{FF2B5EF4-FFF2-40B4-BE49-F238E27FC236}">
                <a16:creationId xmlns:a16="http://schemas.microsoft.com/office/drawing/2014/main" id="{6BB479D3-A447-456F-A04B-E1A2C5B99BFF}"/>
              </a:ext>
            </a:extLst>
          </p:cNvPr>
          <p:cNvPicPr>
            <a:picLocks noChangeAspect="1"/>
          </p:cNvPicPr>
          <p:nvPr/>
        </p:nvPicPr>
        <p:blipFill rotWithShape="1">
          <a:blip r:embed="rId2"/>
          <a:srcRect l="32567" t="3566" r="7662" b="5944"/>
          <a:stretch/>
        </p:blipFill>
        <p:spPr>
          <a:xfrm>
            <a:off x="7648769" y="1142392"/>
            <a:ext cx="4543231" cy="4947500"/>
          </a:xfrm>
          <a:prstGeom prst="rect">
            <a:avLst/>
          </a:prstGeom>
        </p:spPr>
      </p:pic>
      <p:sp>
        <p:nvSpPr>
          <p:cNvPr id="4" name="テキスト ボックス 3">
            <a:extLst>
              <a:ext uri="{FF2B5EF4-FFF2-40B4-BE49-F238E27FC236}">
                <a16:creationId xmlns:a16="http://schemas.microsoft.com/office/drawing/2014/main" id="{B360CA40-A6C9-4890-B5A2-4DC865F17389}"/>
              </a:ext>
            </a:extLst>
          </p:cNvPr>
          <p:cNvSpPr txBox="1"/>
          <p:nvPr/>
        </p:nvSpPr>
        <p:spPr>
          <a:xfrm>
            <a:off x="0" y="0"/>
            <a:ext cx="2646878" cy="461665"/>
          </a:xfrm>
          <a:prstGeom prst="rect">
            <a:avLst/>
          </a:prstGeom>
          <a:noFill/>
        </p:spPr>
        <p:txBody>
          <a:bodyPr wrap="none" rtlCol="0">
            <a:spAutoFit/>
          </a:bodyPr>
          <a:lstStyle/>
          <a:p>
            <a:pPr lvl="0"/>
            <a:r>
              <a:rPr lang="ja-JP" altLang="en-US" sz="2400">
                <a:solidFill>
                  <a:prstClr val="black"/>
                </a:solidFill>
                <a:latin typeface="ＭＳ Ｐゴシック" panose="020B0600070205080204" pitchFamily="50" charset="-128"/>
                <a:ea typeface="ＭＳ Ｐゴシック" panose="020B0600070205080204" pitchFamily="50" charset="-128"/>
              </a:rPr>
              <a:t>仮説</a:t>
            </a:r>
            <a:r>
              <a:rPr lang="en-US" altLang="ja-JP" sz="2400" dirty="0">
                <a:solidFill>
                  <a:prstClr val="black"/>
                </a:solidFill>
                <a:latin typeface="ＭＳ Ｐゴシック" panose="020B0600070205080204" pitchFamily="50" charset="-128"/>
                <a:ea typeface="ＭＳ Ｐゴシック" panose="020B0600070205080204" pitchFamily="50" charset="-128"/>
              </a:rPr>
              <a:t>1</a:t>
            </a:r>
            <a:r>
              <a:rPr lang="ja-JP" altLang="en-US" sz="2400">
                <a:solidFill>
                  <a:prstClr val="black"/>
                </a:solidFill>
                <a:latin typeface="ＭＳ Ｐゴシック" panose="020B0600070205080204" pitchFamily="50" charset="-128"/>
                <a:ea typeface="ＭＳ Ｐゴシック" panose="020B0600070205080204" pitchFamily="50" charset="-128"/>
              </a:rPr>
              <a:t>の検証事例</a:t>
            </a:r>
            <a:r>
              <a:rPr lang="en-US" altLang="ja-JP" sz="2400" dirty="0">
                <a:solidFill>
                  <a:prstClr val="black"/>
                </a:solidFill>
                <a:latin typeface="ＭＳ Ｐゴシック" panose="020B0600070205080204" pitchFamily="50" charset="-128"/>
                <a:ea typeface="ＭＳ Ｐゴシック" panose="020B0600070205080204" pitchFamily="50" charset="-128"/>
              </a:rPr>
              <a:t>2</a:t>
            </a:r>
            <a:endParaRPr lang="ja-JP" altLang="en-US" sz="2400">
              <a:solidFill>
                <a:prstClr val="black"/>
              </a:solidFill>
              <a:latin typeface="ＭＳ Ｐゴシック" panose="020B0600070205080204" pitchFamily="50" charset="-128"/>
              <a:ea typeface="ＭＳ Ｐゴシック" panose="020B0600070205080204" pitchFamily="50" charset="-128"/>
            </a:endParaRPr>
          </a:p>
        </p:txBody>
      </p:sp>
      <p:sp>
        <p:nvSpPr>
          <p:cNvPr id="8" name="スライド番号プレースホルダー 3"/>
          <p:cNvSpPr txBox="1">
            <a:spLocks/>
          </p:cNvSpPr>
          <p:nvPr/>
        </p:nvSpPr>
        <p:spPr>
          <a:xfrm>
            <a:off x="8763000" y="650875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b="1"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10C3DC3-D5E4-476F-8A2D-815E3745CCF9}" type="slidenum">
              <a:rPr lang="ja-JP" altLang="en-US" smtClean="0">
                <a:solidFill>
                  <a:schemeClr val="tx1"/>
                </a:solidFill>
              </a:rPr>
              <a:pPr/>
              <a:t>22</a:t>
            </a:fld>
            <a:endParaRPr lang="ja-JP" altLang="en-US" dirty="0">
              <a:solidFill>
                <a:schemeClr val="tx1"/>
              </a:solidFill>
            </a:endParaRPr>
          </a:p>
        </p:txBody>
      </p:sp>
    </p:spTree>
    <p:extLst>
      <p:ext uri="{BB962C8B-B14F-4D97-AF65-F5344CB8AC3E}">
        <p14:creationId xmlns:p14="http://schemas.microsoft.com/office/powerpoint/2010/main" val="1379391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F5AEE9F-B892-44D2-B865-D60EE242A9D6}"/>
              </a:ext>
            </a:extLst>
          </p:cNvPr>
          <p:cNvSpPr>
            <a:spLocks noGrp="1"/>
          </p:cNvSpPr>
          <p:nvPr>
            <p:ph type="title"/>
          </p:nvPr>
        </p:nvSpPr>
        <p:spPr>
          <a:xfrm>
            <a:off x="505106" y="289420"/>
            <a:ext cx="11876028" cy="1325563"/>
          </a:xfrm>
        </p:spPr>
        <p:txBody>
          <a:bodyPr>
            <a:normAutofit/>
          </a:bodyPr>
          <a:lstStyle/>
          <a:p>
            <a:r>
              <a:rPr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t>ＮＰＯ法人が行う学生に地域貢献活動を義務づけた低家賃物件の提供事業</a:t>
            </a:r>
            <a:endParaRPr kumimoji="1"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8FEB5B28-F294-4BA0-B1BD-C34D67A5596B}"/>
              </a:ext>
            </a:extLst>
          </p:cNvPr>
          <p:cNvSpPr>
            <a:spLocks noGrp="1"/>
          </p:cNvSpPr>
          <p:nvPr>
            <p:ph idx="1"/>
          </p:nvPr>
        </p:nvSpPr>
        <p:spPr>
          <a:xfrm>
            <a:off x="429846" y="1614983"/>
            <a:ext cx="11276594" cy="3819460"/>
          </a:xfrm>
        </p:spPr>
        <p:txBody>
          <a:bodyPr/>
          <a:lstStyle/>
          <a:p>
            <a:pPr marL="0" indent="0">
              <a:buNone/>
            </a:pPr>
            <a:r>
              <a:rPr lang="ja-JP" altLang="en-US" sz="2800" b="1" dirty="0">
                <a:latin typeface="ＭＳ Ｐゴシック" panose="020B0600070205080204" pitchFamily="50" charset="-128"/>
                <a:ea typeface="ＭＳ Ｐゴシック" panose="020B0600070205080204" pitchFamily="50" charset="-128"/>
              </a:rPr>
              <a:t>例）</a:t>
            </a:r>
            <a:r>
              <a:rPr lang="ja-JP" altLang="ja-JP" sz="2800" b="1" dirty="0">
                <a:latin typeface="ＭＳ Ｐゴシック" panose="020B0600070205080204" pitchFamily="50" charset="-128"/>
                <a:ea typeface="ＭＳ Ｐゴシック" panose="020B0600070205080204" pitchFamily="50" charset="-128"/>
              </a:rPr>
              <a:t>文京区の街</a:t>
            </a:r>
            <a:r>
              <a:rPr lang="en-US" altLang="ja-JP" sz="2800" b="1" dirty="0" err="1">
                <a:latin typeface="ＭＳ Ｐゴシック" panose="020B0600070205080204" pitchFamily="50" charset="-128"/>
                <a:ea typeface="ＭＳ Ｐゴシック" panose="020B0600070205080204" pitchFamily="50" charset="-128"/>
              </a:rPr>
              <a:t>ing</a:t>
            </a:r>
            <a:r>
              <a:rPr lang="ja-JP" altLang="ja-JP" sz="2800" b="1" dirty="0">
                <a:latin typeface="ＭＳ Ｐゴシック" panose="020B0600070205080204" pitchFamily="50" charset="-128"/>
                <a:ea typeface="ＭＳ Ｐゴシック" panose="020B0600070205080204" pitchFamily="50" charset="-128"/>
              </a:rPr>
              <a:t>本郷</a:t>
            </a:r>
            <a:r>
              <a:rPr lang="ja-JP" altLang="en-US" sz="2800" b="1" dirty="0">
                <a:latin typeface="ＭＳ Ｐゴシック" panose="020B0600070205080204" pitchFamily="50" charset="-128"/>
                <a:ea typeface="ＭＳ Ｐゴシック" panose="020B0600070205080204" pitchFamily="50" charset="-128"/>
              </a:rPr>
              <a:t>（</a:t>
            </a:r>
            <a:r>
              <a:rPr lang="en-US" altLang="ja-JP" sz="2800" b="1" dirty="0">
                <a:latin typeface="ＭＳ Ｐゴシック" panose="020B0600070205080204" pitchFamily="50" charset="-128"/>
                <a:ea typeface="ＭＳ Ｐゴシック" panose="020B0600070205080204" pitchFamily="50" charset="-128"/>
              </a:rPr>
              <a:t>NPO</a:t>
            </a:r>
            <a:r>
              <a:rPr lang="ja-JP" altLang="en-US" sz="2800" b="1" dirty="0">
                <a:latin typeface="ＭＳ Ｐゴシック" panose="020B0600070205080204" pitchFamily="50" charset="-128"/>
                <a:ea typeface="ＭＳ Ｐゴシック" panose="020B0600070205080204" pitchFamily="50" charset="-128"/>
              </a:rPr>
              <a:t>法人）</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en-US" sz="2800" b="1" dirty="0">
                <a:latin typeface="ＭＳ Ｐゴシック" panose="020B0600070205080204" pitchFamily="50" charset="-128"/>
                <a:ea typeface="ＭＳ Ｐゴシック" panose="020B0600070205080204" pitchFamily="50" charset="-128"/>
              </a:rPr>
              <a:t>地域にある空き家や空部屋を借り上げ、学生に物件を提供する事業</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en-US" sz="2800" b="1" dirty="0">
                <a:latin typeface="ＭＳ Ｐゴシック" panose="020B0600070205080204" pitchFamily="50" charset="-128"/>
                <a:ea typeface="ＭＳ Ｐゴシック" panose="020B0600070205080204" pitchFamily="50" charset="-128"/>
              </a:rPr>
              <a:t>入居条件は地域貢献活動に参加すること</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en-US" sz="2800" b="1" dirty="0">
                <a:latin typeface="ＭＳ Ｐゴシック" panose="020B0600070205080204" pitchFamily="50" charset="-128"/>
                <a:ea typeface="ＭＳ Ｐゴシック" panose="020B0600070205080204" pitchFamily="50" charset="-128"/>
              </a:rPr>
              <a:t>学生は物件所有者から低家賃で部屋を借りることができる</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2" name="スライド番号プレースホルダー 1"/>
          <p:cNvSpPr>
            <a:spLocks noGrp="1"/>
          </p:cNvSpPr>
          <p:nvPr>
            <p:ph type="sldNum" sz="quarter" idx="12"/>
          </p:nvPr>
        </p:nvSpPr>
        <p:spPr/>
        <p:txBody>
          <a:bodyPr/>
          <a:lstStyle/>
          <a:p>
            <a:fld id="{610C3DC3-D5E4-476F-8A2D-815E3745CCF9}" type="slidenum">
              <a:rPr kumimoji="1" lang="ja-JP" altLang="en-US" smtClean="0">
                <a:solidFill>
                  <a:schemeClr val="tx1"/>
                </a:solidFill>
              </a:rPr>
              <a:t>23</a:t>
            </a:fld>
            <a:endParaRPr kumimoji="1" lang="ja-JP" altLang="en-US" dirty="0">
              <a:solidFill>
                <a:schemeClr val="tx1"/>
              </a:solidFill>
            </a:endParaRPr>
          </a:p>
        </p:txBody>
      </p:sp>
      <p:pic>
        <p:nvPicPr>
          <p:cNvPr id="6" name="図 5">
            <a:extLst>
              <a:ext uri="{FF2B5EF4-FFF2-40B4-BE49-F238E27FC236}">
                <a16:creationId xmlns:a16="http://schemas.microsoft.com/office/drawing/2014/main" id="{307B9D45-AACE-49E1-B339-355F67DFE486}"/>
              </a:ext>
            </a:extLst>
          </p:cNvPr>
          <p:cNvPicPr>
            <a:picLocks noChangeAspect="1"/>
          </p:cNvPicPr>
          <p:nvPr/>
        </p:nvPicPr>
        <p:blipFill rotWithShape="1">
          <a:blip r:embed="rId2"/>
          <a:srcRect l="11556" t="20652" r="12663" b="37744"/>
          <a:stretch/>
        </p:blipFill>
        <p:spPr>
          <a:xfrm>
            <a:off x="584391" y="4105469"/>
            <a:ext cx="9313080" cy="2295331"/>
          </a:xfrm>
          <a:prstGeom prst="rect">
            <a:avLst/>
          </a:prstGeom>
        </p:spPr>
      </p:pic>
      <p:sp>
        <p:nvSpPr>
          <p:cNvPr id="7" name="テキスト ボックス 6">
            <a:extLst>
              <a:ext uri="{FF2B5EF4-FFF2-40B4-BE49-F238E27FC236}">
                <a16:creationId xmlns:a16="http://schemas.microsoft.com/office/drawing/2014/main" id="{994F7586-2FCB-4B24-A209-7360D148B361}"/>
              </a:ext>
            </a:extLst>
          </p:cNvPr>
          <p:cNvSpPr txBox="1"/>
          <p:nvPr/>
        </p:nvSpPr>
        <p:spPr>
          <a:xfrm>
            <a:off x="584390" y="6415515"/>
            <a:ext cx="5761407" cy="369332"/>
          </a:xfrm>
          <a:prstGeom prst="rect">
            <a:avLst/>
          </a:prstGeom>
          <a:noFill/>
        </p:spPr>
        <p:txBody>
          <a:bodyPr wrap="square" rtlCol="0">
            <a:spAutoFit/>
          </a:bodyPr>
          <a:lstStyle/>
          <a:p>
            <a:r>
              <a:rPr kumimoji="1" lang="ja-JP" altLang="en-US" b="1">
                <a:latin typeface="ＭＳ Ｐゴシック" panose="020B0600070205080204" pitchFamily="50" charset="-128"/>
                <a:ea typeface="ＭＳ Ｐゴシック" panose="020B0600070205080204" pitchFamily="50" charset="-128"/>
              </a:rPr>
              <a:t>出典</a:t>
            </a:r>
            <a:r>
              <a:rPr kumimoji="1" lang="en-US" altLang="ja-JP" b="1">
                <a:latin typeface="ＭＳ Ｐゴシック" panose="020B0600070205080204" pitchFamily="50" charset="-128"/>
                <a:ea typeface="ＭＳ Ｐゴシック" panose="020B0600070205080204" pitchFamily="50" charset="-128"/>
              </a:rPr>
              <a:t>: NPO</a:t>
            </a:r>
            <a:r>
              <a:rPr kumimoji="1" lang="ja-JP" altLang="en-US" b="1">
                <a:latin typeface="ＭＳ Ｐゴシック" panose="020B0600070205080204" pitchFamily="50" charset="-128"/>
                <a:ea typeface="ＭＳ Ｐゴシック" panose="020B0600070205080204" pitchFamily="50" charset="-128"/>
              </a:rPr>
              <a:t>法人　街</a:t>
            </a:r>
            <a:r>
              <a:rPr kumimoji="1" lang="en-US" altLang="ja-JP" b="1" err="1">
                <a:latin typeface="ＭＳ Ｐゴシック" panose="020B0600070205080204" pitchFamily="50" charset="-128"/>
                <a:ea typeface="ＭＳ Ｐゴシック" panose="020B0600070205080204" pitchFamily="50" charset="-128"/>
              </a:rPr>
              <a:t>ing</a:t>
            </a:r>
            <a:r>
              <a:rPr kumimoji="1" lang="ja-JP" altLang="en-US" b="1">
                <a:latin typeface="ＭＳ Ｐゴシック" panose="020B0600070205080204" pitchFamily="50" charset="-128"/>
                <a:ea typeface="ＭＳ Ｐゴシック" panose="020B0600070205080204" pitchFamily="50" charset="-128"/>
              </a:rPr>
              <a:t>本郷 </a:t>
            </a:r>
            <a:r>
              <a:rPr kumimoji="1" lang="en-US" altLang="ja-JP" b="1">
                <a:latin typeface="ＭＳ Ｐゴシック" panose="020B0600070205080204" pitchFamily="50" charset="-128"/>
                <a:ea typeface="ＭＳ Ｐゴシック" panose="020B0600070205080204" pitchFamily="50" charset="-128"/>
              </a:rPr>
              <a:t>HP</a:t>
            </a:r>
            <a:endParaRPr kumimoji="1" lang="ja-JP" altLang="en-US" b="1">
              <a:latin typeface="ＭＳ Ｐゴシック" panose="020B0600070205080204" pitchFamily="50" charset="-128"/>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166D33D4-3809-45D3-A663-058B7CE39E89}"/>
              </a:ext>
            </a:extLst>
          </p:cNvPr>
          <p:cNvSpPr/>
          <p:nvPr/>
        </p:nvSpPr>
        <p:spPr>
          <a:xfrm>
            <a:off x="18662" y="0"/>
            <a:ext cx="2646878" cy="461665"/>
          </a:xfrm>
          <a:prstGeom prst="rect">
            <a:avLst/>
          </a:prstGeom>
        </p:spPr>
        <p:txBody>
          <a:bodyPr wrap="none">
            <a:spAutoFit/>
          </a:bodyPr>
          <a:lstStyle/>
          <a:p>
            <a:pPr lvl="0"/>
            <a:r>
              <a:rPr lang="ja-JP" altLang="en-US" sz="2400">
                <a:solidFill>
                  <a:prstClr val="black"/>
                </a:solidFill>
                <a:latin typeface="ＭＳ Ｐゴシック" panose="020B0600070205080204" pitchFamily="50" charset="-128"/>
                <a:ea typeface="ＭＳ Ｐゴシック" panose="020B0600070205080204" pitchFamily="50" charset="-128"/>
              </a:rPr>
              <a:t>仮説</a:t>
            </a:r>
            <a:r>
              <a:rPr lang="en-US" altLang="ja-JP" sz="2400">
                <a:solidFill>
                  <a:prstClr val="black"/>
                </a:solidFill>
                <a:latin typeface="ＭＳ Ｐゴシック" panose="020B0600070205080204" pitchFamily="50" charset="-128"/>
                <a:ea typeface="ＭＳ Ｐゴシック" panose="020B0600070205080204" pitchFamily="50" charset="-128"/>
              </a:rPr>
              <a:t>1</a:t>
            </a:r>
            <a:r>
              <a:rPr lang="ja-JP" altLang="en-US" sz="2400">
                <a:solidFill>
                  <a:prstClr val="black"/>
                </a:solidFill>
                <a:latin typeface="ＭＳ Ｐゴシック" panose="020B0600070205080204" pitchFamily="50" charset="-128"/>
                <a:ea typeface="ＭＳ Ｐゴシック" panose="020B0600070205080204" pitchFamily="50" charset="-128"/>
              </a:rPr>
              <a:t>の検証事例</a:t>
            </a:r>
            <a:r>
              <a:rPr lang="en-US" altLang="ja-JP" sz="2400">
                <a:solidFill>
                  <a:prstClr val="black"/>
                </a:solidFill>
                <a:latin typeface="ＭＳ Ｐゴシック" panose="020B0600070205080204" pitchFamily="50" charset="-128"/>
                <a:ea typeface="ＭＳ Ｐゴシック" panose="020B0600070205080204" pitchFamily="50" charset="-128"/>
              </a:rPr>
              <a:t>3</a:t>
            </a:r>
            <a:endParaRPr lang="ja-JP" altLang="en-US" sz="240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91309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7E4ED-0985-4E7A-AEFB-810CF356AB31}"/>
              </a:ext>
            </a:extLst>
          </p:cNvPr>
          <p:cNvSpPr>
            <a:spLocks noGrp="1"/>
          </p:cNvSpPr>
          <p:nvPr>
            <p:ph type="title"/>
          </p:nvPr>
        </p:nvSpPr>
        <p:spPr>
          <a:xfrm>
            <a:off x="268132" y="365125"/>
            <a:ext cx="11085668" cy="1325563"/>
          </a:xfrm>
        </p:spPr>
        <p:txBody>
          <a:bodyPr>
            <a:normAutofit/>
          </a:bodyPr>
          <a:lstStyle/>
          <a:p>
            <a:r>
              <a:rPr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t>新規事業者の空き店舗利用</a:t>
            </a:r>
            <a:br>
              <a:rPr lang="en-US" altLang="ja-JP"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br>
            <a:r>
              <a:rPr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t>への</a:t>
            </a:r>
            <a:r>
              <a:rPr kumimoji="1"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t>補助金制度</a:t>
            </a:r>
          </a:p>
        </p:txBody>
      </p:sp>
      <p:sp>
        <p:nvSpPr>
          <p:cNvPr id="3" name="コンテンツ プレースホルダー 2">
            <a:extLst>
              <a:ext uri="{FF2B5EF4-FFF2-40B4-BE49-F238E27FC236}">
                <a16:creationId xmlns:a16="http://schemas.microsoft.com/office/drawing/2014/main" id="{B2D47FEB-605E-41AD-BCF3-7C7310C4508B}"/>
              </a:ext>
            </a:extLst>
          </p:cNvPr>
          <p:cNvSpPr>
            <a:spLocks noGrp="1"/>
          </p:cNvSpPr>
          <p:nvPr>
            <p:ph idx="1"/>
          </p:nvPr>
        </p:nvSpPr>
        <p:spPr/>
        <p:txBody>
          <a:bodyPr>
            <a:normAutofit fontScale="92500" lnSpcReduction="10000"/>
          </a:bodyPr>
          <a:lstStyle/>
          <a:p>
            <a:pPr marL="0" indent="0">
              <a:buNone/>
            </a:pPr>
            <a:r>
              <a:rPr lang="ja-JP" altLang="en-US" sz="2800" b="1" dirty="0">
                <a:latin typeface="ＭＳ Ｐゴシック" panose="020B0600070205080204" pitchFamily="50" charset="-128"/>
                <a:ea typeface="ＭＳ Ｐゴシック" panose="020B0600070205080204" pitchFamily="50" charset="-128"/>
              </a:rPr>
              <a:t>例）</a:t>
            </a:r>
            <a:r>
              <a:rPr lang="ja-JP" altLang="ja-JP" sz="2800" b="1" dirty="0">
                <a:latin typeface="ＭＳ Ｐゴシック" panose="020B0600070205080204" pitchFamily="50" charset="-128"/>
                <a:ea typeface="ＭＳ Ｐゴシック" panose="020B0600070205080204" pitchFamily="50" charset="-128"/>
              </a:rPr>
              <a:t>春日部市</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en-US" sz="2800" b="1" dirty="0">
                <a:latin typeface="ＭＳ Ｐゴシック" panose="020B0600070205080204" pitchFamily="50" charset="-128"/>
                <a:ea typeface="ＭＳ Ｐゴシック" panose="020B0600070205080204" pitchFamily="50" charset="-128"/>
              </a:rPr>
              <a:t>「かすかベンチャー応援補助金」</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ja-JP" sz="2800" b="1" dirty="0">
                <a:latin typeface="ＭＳ Ｐゴシック" panose="020B0600070205080204" pitchFamily="50" charset="-128"/>
                <a:ea typeface="ＭＳ Ｐゴシック" panose="020B0600070205080204" pitchFamily="50" charset="-128"/>
              </a:rPr>
              <a:t>地域産業と雇用創出を目的に</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ja-JP" sz="2800" b="1" dirty="0">
                <a:latin typeface="ＭＳ Ｐゴシック" panose="020B0600070205080204" pitchFamily="50" charset="-128"/>
                <a:ea typeface="ＭＳ Ｐゴシック" panose="020B0600070205080204" pitchFamily="50" charset="-128"/>
              </a:rPr>
              <a:t>市内の空き店舗を利用して創業</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ja-JP" sz="2800" b="1" dirty="0">
                <a:latin typeface="ＭＳ Ｐゴシック" panose="020B0600070205080204" pitchFamily="50" charset="-128"/>
                <a:ea typeface="ＭＳ Ｐゴシック" panose="020B0600070205080204" pitchFamily="50" charset="-128"/>
              </a:rPr>
              <a:t>する事業者に対して、創業の際に</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ja-JP" sz="2800" b="1" dirty="0">
                <a:latin typeface="ＭＳ Ｐゴシック" panose="020B0600070205080204" pitchFamily="50" charset="-128"/>
                <a:ea typeface="ＭＳ Ｐゴシック" panose="020B0600070205080204" pitchFamily="50" charset="-128"/>
              </a:rPr>
              <a:t>かかる費用の一部を助成する事業を</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ja-JP" sz="2800" b="1" dirty="0">
                <a:latin typeface="ＭＳ Ｐゴシック" panose="020B0600070205080204" pitchFamily="50" charset="-128"/>
                <a:ea typeface="ＭＳ Ｐゴシック" panose="020B0600070205080204" pitchFamily="50" charset="-128"/>
              </a:rPr>
              <a:t>実施している</a:t>
            </a:r>
            <a:endParaRPr kumimoji="1" lang="ja-JP" altLang="en-US" sz="2800" b="1"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3"/>
          <p:cNvSpPr>
            <a:spLocks noGrp="1"/>
          </p:cNvSpPr>
          <p:nvPr>
            <p:ph type="sldNum" sz="quarter" idx="12"/>
          </p:nvPr>
        </p:nvSpPr>
        <p:spPr>
          <a:xfrm>
            <a:off x="8859982" y="6487266"/>
            <a:ext cx="2743200" cy="365125"/>
          </a:xfrm>
        </p:spPr>
        <p:txBody>
          <a:bodyPr/>
          <a:lstStyle/>
          <a:p>
            <a:fld id="{610C3DC3-D5E4-476F-8A2D-815E3745CCF9}" type="slidenum">
              <a:rPr kumimoji="1" lang="ja-JP" altLang="en-US" smtClean="0"/>
              <a:t>24</a:t>
            </a:fld>
            <a:endParaRPr kumimoji="1" lang="ja-JP" altLang="en-US" dirty="0"/>
          </a:p>
        </p:txBody>
      </p:sp>
      <p:pic>
        <p:nvPicPr>
          <p:cNvPr id="4" name="図 3">
            <a:extLst>
              <a:ext uri="{FF2B5EF4-FFF2-40B4-BE49-F238E27FC236}">
                <a16:creationId xmlns:a16="http://schemas.microsoft.com/office/drawing/2014/main" id="{9543AC26-B3D0-4291-BA42-3204E92FB743}"/>
              </a:ext>
            </a:extLst>
          </p:cNvPr>
          <p:cNvPicPr>
            <a:picLocks noChangeAspect="1"/>
          </p:cNvPicPr>
          <p:nvPr/>
        </p:nvPicPr>
        <p:blipFill rotWithShape="1">
          <a:blip r:embed="rId2"/>
          <a:srcRect l="29743" t="9931" r="29575" b="1654"/>
          <a:stretch/>
        </p:blipFill>
        <p:spPr>
          <a:xfrm>
            <a:off x="7624583" y="498763"/>
            <a:ext cx="4567417" cy="6353628"/>
          </a:xfrm>
          <a:prstGeom prst="rect">
            <a:avLst/>
          </a:prstGeom>
        </p:spPr>
      </p:pic>
      <p:sp>
        <p:nvSpPr>
          <p:cNvPr id="5" name="テキスト ボックス 4">
            <a:extLst>
              <a:ext uri="{FF2B5EF4-FFF2-40B4-BE49-F238E27FC236}">
                <a16:creationId xmlns:a16="http://schemas.microsoft.com/office/drawing/2014/main" id="{E33183F4-AD5A-440B-BAFD-6027BB454DB1}"/>
              </a:ext>
            </a:extLst>
          </p:cNvPr>
          <p:cNvSpPr txBox="1"/>
          <p:nvPr/>
        </p:nvSpPr>
        <p:spPr>
          <a:xfrm>
            <a:off x="6589419" y="108779"/>
            <a:ext cx="5436327" cy="646331"/>
          </a:xfrm>
          <a:prstGeom prst="rect">
            <a:avLst/>
          </a:prstGeom>
          <a:noFill/>
        </p:spPr>
        <p:txBody>
          <a:bodyPr wrap="square" rtlCol="0">
            <a:spAutoFit/>
          </a:bodyPr>
          <a:lstStyle/>
          <a:p>
            <a:pPr algn="r"/>
            <a:r>
              <a:rPr lang="ja-JP" altLang="en-US" b="1" dirty="0">
                <a:latin typeface="ＭＳ Ｐゴシック" panose="020B0600070205080204" pitchFamily="50" charset="-128"/>
                <a:ea typeface="ＭＳ Ｐゴシック" panose="020B0600070205080204" pitchFamily="50" charset="-128"/>
              </a:rPr>
              <a:t>「かすかベンチャー応援補助金」のポスター</a:t>
            </a:r>
            <a:endParaRPr lang="en-US" altLang="ja-JP" b="1"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7" name="正方形/長方形 6">
            <a:extLst>
              <a:ext uri="{FF2B5EF4-FFF2-40B4-BE49-F238E27FC236}">
                <a16:creationId xmlns:a16="http://schemas.microsoft.com/office/drawing/2014/main" id="{52631D35-AC55-47B8-BD34-B0C95EF0D3E0}"/>
              </a:ext>
            </a:extLst>
          </p:cNvPr>
          <p:cNvSpPr/>
          <p:nvPr/>
        </p:nvSpPr>
        <p:spPr>
          <a:xfrm>
            <a:off x="0" y="-645"/>
            <a:ext cx="2646878" cy="461665"/>
          </a:xfrm>
          <a:prstGeom prst="rect">
            <a:avLst/>
          </a:prstGeom>
        </p:spPr>
        <p:txBody>
          <a:bodyPr wrap="none">
            <a:spAutoFit/>
          </a:bodyPr>
          <a:lstStyle/>
          <a:p>
            <a:pPr lvl="0"/>
            <a:r>
              <a:rPr lang="ja-JP" altLang="en-US" sz="2400">
                <a:solidFill>
                  <a:prstClr val="black"/>
                </a:solidFill>
                <a:latin typeface="ＭＳ Ｐゴシック" panose="020B0600070205080204" pitchFamily="50" charset="-128"/>
                <a:ea typeface="ＭＳ Ｐゴシック" panose="020B0600070205080204" pitchFamily="50" charset="-128"/>
              </a:rPr>
              <a:t>仮説</a:t>
            </a:r>
            <a:r>
              <a:rPr lang="en-US" altLang="ja-JP" sz="2400">
                <a:solidFill>
                  <a:prstClr val="black"/>
                </a:solidFill>
                <a:latin typeface="ＭＳ Ｐゴシック" panose="020B0600070205080204" pitchFamily="50" charset="-128"/>
                <a:ea typeface="ＭＳ Ｐゴシック" panose="020B0600070205080204" pitchFamily="50" charset="-128"/>
              </a:rPr>
              <a:t>2</a:t>
            </a:r>
            <a:r>
              <a:rPr lang="ja-JP" altLang="en-US" sz="2400">
                <a:solidFill>
                  <a:prstClr val="black"/>
                </a:solidFill>
                <a:latin typeface="ＭＳ Ｐゴシック" panose="020B0600070205080204" pitchFamily="50" charset="-128"/>
                <a:ea typeface="ＭＳ Ｐゴシック" panose="020B0600070205080204" pitchFamily="50" charset="-128"/>
              </a:rPr>
              <a:t>の検証事例</a:t>
            </a:r>
            <a:r>
              <a:rPr lang="en-US" altLang="ja-JP" sz="2400">
                <a:solidFill>
                  <a:prstClr val="black"/>
                </a:solidFill>
                <a:latin typeface="ＭＳ Ｐゴシック" panose="020B0600070205080204" pitchFamily="50" charset="-128"/>
                <a:ea typeface="ＭＳ Ｐゴシック" panose="020B0600070205080204" pitchFamily="50" charset="-128"/>
              </a:rPr>
              <a:t>1</a:t>
            </a:r>
            <a:endParaRPr lang="ja-JP" altLang="en-US" sz="240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61559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5469917-68D8-414B-95B4-A219265901C2}"/>
              </a:ext>
            </a:extLst>
          </p:cNvPr>
          <p:cNvPicPr>
            <a:picLocks noChangeAspect="1"/>
          </p:cNvPicPr>
          <p:nvPr/>
        </p:nvPicPr>
        <p:blipFill>
          <a:blip r:embed="rId2"/>
          <a:stretch>
            <a:fillRect/>
          </a:stretch>
        </p:blipFill>
        <p:spPr>
          <a:xfrm>
            <a:off x="-1" y="-19640"/>
            <a:ext cx="12192001" cy="6877640"/>
          </a:xfrm>
          <a:prstGeom prst="rect">
            <a:avLst/>
          </a:prstGeom>
        </p:spPr>
      </p:pic>
      <p:sp>
        <p:nvSpPr>
          <p:cNvPr id="2" name="タイトル 1">
            <a:extLst>
              <a:ext uri="{FF2B5EF4-FFF2-40B4-BE49-F238E27FC236}">
                <a16:creationId xmlns:a16="http://schemas.microsoft.com/office/drawing/2014/main" id="{19AD662A-B8E0-46C1-9F89-1E6A520FE521}"/>
              </a:ext>
            </a:extLst>
          </p:cNvPr>
          <p:cNvSpPr>
            <a:spLocks noGrp="1"/>
          </p:cNvSpPr>
          <p:nvPr>
            <p:ph type="title"/>
          </p:nvPr>
        </p:nvSpPr>
        <p:spPr>
          <a:xfrm>
            <a:off x="275009" y="296373"/>
            <a:ext cx="11350934" cy="1325563"/>
          </a:xfrm>
        </p:spPr>
        <p:txBody>
          <a:bodyPr>
            <a:normAutofit/>
          </a:bodyPr>
          <a:lstStyle/>
          <a:p>
            <a:r>
              <a:rPr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t>新規事業者の空き店舗利用に対する</a:t>
            </a:r>
            <a:br>
              <a:rPr lang="en-US" altLang="ja-JP"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br>
            <a:r>
              <a:rPr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rPr>
              <a:t>補助金・経営サポート制度</a:t>
            </a:r>
            <a:endParaRPr kumimoji="1" lang="ja-JP" altLang="en-US" sz="4000" b="1">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6B89D868-0D44-44D9-9712-D1781871667E}"/>
              </a:ext>
            </a:extLst>
          </p:cNvPr>
          <p:cNvSpPr>
            <a:spLocks noGrp="1"/>
          </p:cNvSpPr>
          <p:nvPr>
            <p:ph idx="1"/>
          </p:nvPr>
        </p:nvSpPr>
        <p:spPr>
          <a:xfrm>
            <a:off x="275009" y="1763747"/>
            <a:ext cx="11797822" cy="4797880"/>
          </a:xfrm>
        </p:spPr>
        <p:txBody>
          <a:bodyPr>
            <a:normAutofit fontScale="92500"/>
          </a:bodyPr>
          <a:lstStyle/>
          <a:p>
            <a:pPr marL="0" indent="0">
              <a:buNone/>
            </a:pPr>
            <a:r>
              <a:rPr lang="ja-JP" altLang="en-US"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例）</a:t>
            </a:r>
            <a:r>
              <a:rPr lang="ja-JP"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練馬区</a:t>
            </a:r>
            <a:r>
              <a:rPr lang="ja-JP" altLang="en-US"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ビジネスサポートセンター「商店街空き店舗入居促進事業」</a:t>
            </a:r>
            <a:endParaRPr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区内商店街の空き店舗を解消して賑わいの回復を図ること、</a:t>
            </a:r>
            <a:r>
              <a:rPr lang="ja-JP" altLang="en-US"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　　　</a:t>
            </a:r>
            <a:endParaRPr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区内商店街空き店舗で新たに起業や事業拡大する事業者の</a:t>
            </a:r>
            <a:endParaRPr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早期経営自立と地域定着を図ること</a:t>
            </a:r>
            <a:r>
              <a:rPr lang="ja-JP" altLang="en-US"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を目的としている</a:t>
            </a:r>
            <a:endParaRPr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ja-JP" sz="32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事業採択決定を受けた</a:t>
            </a:r>
            <a:r>
              <a:rPr lang="ja-JP" altLang="en-US" sz="32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事業者</a:t>
            </a:r>
            <a:r>
              <a:rPr lang="ja-JP" altLang="ja-JP" sz="32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に対して補助金の交付や専門家による</a:t>
            </a:r>
            <a:endParaRPr lang="en-US" altLang="ja-JP" sz="32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ja-JP" sz="32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定期</a:t>
            </a:r>
            <a:r>
              <a:rPr lang="ja-JP" altLang="en-US" sz="32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的・</a:t>
            </a:r>
            <a:r>
              <a:rPr lang="ja-JP" altLang="ja-JP" sz="32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継続</a:t>
            </a:r>
            <a:r>
              <a:rPr lang="ja-JP" altLang="en-US" sz="32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的な</a:t>
            </a:r>
            <a:r>
              <a:rPr lang="ja-JP" altLang="ja-JP" sz="32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支援を行う制度を導入</a:t>
            </a:r>
            <a:endParaRPr kumimoji="1" lang="ja-JP" altLang="en-US" sz="32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t>25</a:t>
            </a:fld>
            <a:endParaRPr kumimoji="1" lang="ja-JP" altLang="en-US"/>
          </a:p>
        </p:txBody>
      </p:sp>
      <p:sp>
        <p:nvSpPr>
          <p:cNvPr id="5" name="正方形/長方形 4">
            <a:extLst>
              <a:ext uri="{FF2B5EF4-FFF2-40B4-BE49-F238E27FC236}">
                <a16:creationId xmlns:a16="http://schemas.microsoft.com/office/drawing/2014/main" id="{90564E21-21C7-416C-97F6-2E280C397103}"/>
              </a:ext>
            </a:extLst>
          </p:cNvPr>
          <p:cNvSpPr/>
          <p:nvPr/>
        </p:nvSpPr>
        <p:spPr>
          <a:xfrm>
            <a:off x="0" y="23172"/>
            <a:ext cx="2646878" cy="461665"/>
          </a:xfrm>
          <a:prstGeom prst="rect">
            <a:avLst/>
          </a:prstGeom>
        </p:spPr>
        <p:txBody>
          <a:bodyPr wrap="none">
            <a:spAutoFit/>
          </a:bodyPr>
          <a:lstStyle/>
          <a:p>
            <a:pPr lvl="0"/>
            <a:r>
              <a:rPr lang="ja-JP" altLang="en-US" sz="2400">
                <a:solidFill>
                  <a:schemeClr val="bg1"/>
                </a:solidFill>
                <a:latin typeface="ＭＳ Ｐゴシック" panose="020B0600070205080204" pitchFamily="50" charset="-128"/>
                <a:ea typeface="ＭＳ Ｐゴシック" panose="020B0600070205080204" pitchFamily="50" charset="-128"/>
              </a:rPr>
              <a:t>仮説</a:t>
            </a:r>
            <a:r>
              <a:rPr lang="en-US" altLang="ja-JP" sz="2400">
                <a:solidFill>
                  <a:schemeClr val="bg1"/>
                </a:solidFill>
                <a:latin typeface="ＭＳ Ｐゴシック" panose="020B0600070205080204" pitchFamily="50" charset="-128"/>
                <a:ea typeface="ＭＳ Ｐゴシック" panose="020B0600070205080204" pitchFamily="50" charset="-128"/>
              </a:rPr>
              <a:t>2</a:t>
            </a:r>
            <a:r>
              <a:rPr lang="ja-JP" altLang="en-US" sz="2400">
                <a:solidFill>
                  <a:schemeClr val="bg1"/>
                </a:solidFill>
                <a:latin typeface="ＭＳ Ｐゴシック" panose="020B0600070205080204" pitchFamily="50" charset="-128"/>
                <a:ea typeface="ＭＳ Ｐゴシック" panose="020B0600070205080204" pitchFamily="50" charset="-128"/>
              </a:rPr>
              <a:t>の検証事例</a:t>
            </a:r>
            <a:r>
              <a:rPr lang="en-US" altLang="ja-JP" sz="2400">
                <a:solidFill>
                  <a:schemeClr val="bg1"/>
                </a:solidFill>
                <a:latin typeface="ＭＳ Ｐゴシック" panose="020B0600070205080204" pitchFamily="50" charset="-128"/>
                <a:ea typeface="ＭＳ Ｐゴシック" panose="020B0600070205080204" pitchFamily="50" charset="-128"/>
              </a:rPr>
              <a:t>2</a:t>
            </a:r>
            <a:endParaRPr lang="ja-JP" altLang="en-US" sz="240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77216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E657676-0B7F-42E4-9011-645539B4CAE8}"/>
              </a:ext>
            </a:extLst>
          </p:cNvPr>
          <p:cNvPicPr>
            <a:picLocks noChangeAspect="1"/>
          </p:cNvPicPr>
          <p:nvPr/>
        </p:nvPicPr>
        <p:blipFill>
          <a:blip r:embed="rId2"/>
          <a:stretch>
            <a:fillRect/>
          </a:stretch>
        </p:blipFill>
        <p:spPr>
          <a:xfrm>
            <a:off x="-1" y="0"/>
            <a:ext cx="12195775" cy="6870831"/>
          </a:xfrm>
          <a:prstGeom prst="rect">
            <a:avLst/>
          </a:prstGeom>
        </p:spPr>
      </p:pic>
      <p:sp>
        <p:nvSpPr>
          <p:cNvPr id="2" name="タイトル 1">
            <a:extLst>
              <a:ext uri="{FF2B5EF4-FFF2-40B4-BE49-F238E27FC236}">
                <a16:creationId xmlns:a16="http://schemas.microsoft.com/office/drawing/2014/main" id="{EBFC0728-98E4-4C9A-83A4-5165621D9723}"/>
              </a:ext>
            </a:extLst>
          </p:cNvPr>
          <p:cNvSpPr>
            <a:spLocks noGrp="1"/>
          </p:cNvSpPr>
          <p:nvPr>
            <p:ph type="title"/>
          </p:nvPr>
        </p:nvSpPr>
        <p:spPr>
          <a:xfrm>
            <a:off x="922215" y="240928"/>
            <a:ext cx="10497854" cy="545202"/>
          </a:xfrm>
        </p:spPr>
        <p:txBody>
          <a:bodyPr>
            <a:normAutofit fontScale="90000"/>
          </a:bodyPr>
          <a:lstStyle/>
          <a:p>
            <a:r>
              <a:rPr kumimoji="1"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庭の保護樹木の剪定費用に対する補助金制度</a:t>
            </a:r>
          </a:p>
        </p:txBody>
      </p:sp>
      <p:sp>
        <p:nvSpPr>
          <p:cNvPr id="3" name="コンテンツ プレースホルダー 2">
            <a:extLst>
              <a:ext uri="{FF2B5EF4-FFF2-40B4-BE49-F238E27FC236}">
                <a16:creationId xmlns:a16="http://schemas.microsoft.com/office/drawing/2014/main" id="{2AC52E63-F5AB-49FA-84A5-DFF1245BE043}"/>
              </a:ext>
            </a:extLst>
          </p:cNvPr>
          <p:cNvSpPr>
            <a:spLocks noGrp="1"/>
          </p:cNvSpPr>
          <p:nvPr>
            <p:ph idx="1"/>
          </p:nvPr>
        </p:nvSpPr>
        <p:spPr>
          <a:xfrm>
            <a:off x="598294" y="786130"/>
            <a:ext cx="10999183" cy="5980697"/>
          </a:xfrm>
        </p:spPr>
        <p:txBody>
          <a:bodyPr vert="horz" lIns="91440" tIns="45720" rIns="91440" bIns="45720" rtlCol="0" anchor="t">
            <a:normAutofit fontScale="77500" lnSpcReduction="20000"/>
          </a:bodyPr>
          <a:lstStyle/>
          <a:p>
            <a:pPr marL="0" indent="0">
              <a:buNone/>
            </a:pPr>
            <a:r>
              <a:rPr lang="ja-JP" altLang="en-US" sz="3600" b="1" dirty="0">
                <a:ln>
                  <a:solidFill>
                    <a:schemeClr val="tx1"/>
                  </a:solidFill>
                </a:ln>
                <a:solidFill>
                  <a:schemeClr val="bg1"/>
                </a:solidFill>
                <a:latin typeface="ＭＳ Ｐゴシック"/>
                <a:ea typeface="ＭＳ Ｐゴシック"/>
              </a:rPr>
              <a:t>例）練馬区　「保護樹木の補助制度」</a:t>
            </a:r>
            <a:endParaRPr lang="en-US" altLang="ja-JP" sz="3600" b="1" dirty="0">
              <a:ln>
                <a:solidFill>
                  <a:prstClr val="black"/>
                </a:solidFill>
              </a:ln>
              <a:solidFill>
                <a:schemeClr val="bg1"/>
              </a:solidFill>
              <a:latin typeface="ＭＳ Ｐゴシック"/>
              <a:ea typeface="ＭＳ Ｐゴシック"/>
            </a:endParaRPr>
          </a:p>
          <a:p>
            <a:pPr marL="0" indent="0">
              <a:lnSpc>
                <a:spcPct val="110000"/>
              </a:lnSpc>
              <a:buNone/>
            </a:pPr>
            <a:r>
              <a:rPr lang="ja-JP" altLang="en-US" sz="3600" b="1" dirty="0">
                <a:ln>
                  <a:solidFill>
                    <a:schemeClr val="tx1"/>
                  </a:solidFill>
                </a:ln>
                <a:solidFill>
                  <a:schemeClr val="bg1"/>
                </a:solidFill>
                <a:latin typeface="ＭＳ Ｐゴシック"/>
                <a:ea typeface="ＭＳ Ｐゴシック"/>
              </a:rPr>
              <a:t>区内にある樹木の中で特に貴重であり、まちのシンボルとなりうる樹木を</a:t>
            </a:r>
            <a:endParaRPr lang="en-US" altLang="ja-JP" sz="3600" b="1" dirty="0">
              <a:ln>
                <a:solidFill>
                  <a:prstClr val="black"/>
                </a:solidFill>
              </a:ln>
              <a:solidFill>
                <a:schemeClr val="bg1"/>
              </a:solidFill>
              <a:latin typeface="ＭＳ Ｐゴシック"/>
              <a:ea typeface="ＭＳ Ｐゴシック"/>
            </a:endParaRPr>
          </a:p>
          <a:p>
            <a:pPr marL="0" indent="0">
              <a:lnSpc>
                <a:spcPct val="110000"/>
              </a:lnSpc>
              <a:buNone/>
            </a:pPr>
            <a:r>
              <a:rPr lang="ja-JP" altLang="en-US" sz="3600" b="1" dirty="0">
                <a:ln>
                  <a:solidFill>
                    <a:schemeClr val="tx1"/>
                  </a:solidFill>
                </a:ln>
                <a:solidFill>
                  <a:schemeClr val="bg1"/>
                </a:solidFill>
                <a:latin typeface="ＭＳ Ｐゴシック"/>
                <a:ea typeface="ＭＳ Ｐゴシック"/>
              </a:rPr>
              <a:t>保護樹木に指定し、剪定費の半額を補助する制度を導入</a:t>
            </a:r>
            <a:endParaRPr lang="en-US" altLang="ja-JP" sz="3600" b="1" dirty="0">
              <a:ln>
                <a:solidFill>
                  <a:prstClr val="black"/>
                </a:solidFill>
              </a:ln>
              <a:solidFill>
                <a:schemeClr val="bg1"/>
              </a:solidFill>
              <a:latin typeface="ＭＳ Ｐゴシック"/>
              <a:ea typeface="ＭＳ Ｐゴシック"/>
            </a:endParaRPr>
          </a:p>
          <a:p>
            <a:pPr marL="0" indent="0">
              <a:lnSpc>
                <a:spcPct val="110000"/>
              </a:lnSpc>
              <a:buNone/>
            </a:pPr>
            <a:r>
              <a:rPr lang="ja-JP" altLang="en-US" sz="3600" b="1" dirty="0">
                <a:ln>
                  <a:solidFill>
                    <a:schemeClr val="tx1"/>
                  </a:solidFill>
                </a:ln>
                <a:solidFill>
                  <a:schemeClr val="bg1"/>
                </a:solidFill>
                <a:latin typeface="ＭＳ Ｐゴシック"/>
                <a:ea typeface="ＭＳ Ｐゴシック"/>
              </a:rPr>
              <a:t>保護樹木剪定費用補助上限額</a:t>
            </a:r>
            <a:endParaRPr lang="en-US" altLang="ja-JP" sz="3600" b="1" dirty="0">
              <a:ln>
                <a:solidFill>
                  <a:prstClr val="black"/>
                </a:solidFill>
              </a:ln>
              <a:solidFill>
                <a:schemeClr val="bg1"/>
              </a:solidFill>
              <a:latin typeface="ＭＳ Ｐゴシック"/>
              <a:ea typeface="ＭＳ Ｐゴシック"/>
            </a:endParaRPr>
          </a:p>
          <a:p>
            <a:pPr marL="0" indent="0">
              <a:buNone/>
            </a:pPr>
            <a:endParaRPr lang="en-US" altLang="ja-JP" b="1" dirty="0">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b="1" dirty="0">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b="1" dirty="0">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b="1" dirty="0">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b="1" dirty="0">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n>
                <a:solidFill>
                  <a:prstClr val="black"/>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n>
                <a:solidFill>
                  <a:prstClr val="black"/>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n>
                <a:solidFill>
                  <a:schemeClr val="tx1"/>
                </a:solidFill>
              </a:ln>
              <a:solidFill>
                <a:schemeClr val="bg1"/>
              </a:solidFill>
              <a:latin typeface="ＭＳ Ｐゴシック"/>
              <a:ea typeface="ＭＳ Ｐゴシック"/>
            </a:endParaRPr>
          </a:p>
          <a:p>
            <a:pPr marL="0" indent="0">
              <a:buNone/>
            </a:pPr>
            <a:endParaRPr lang="en-US" altLang="ja-JP" sz="2400" b="1" dirty="0">
              <a:ln>
                <a:solidFill>
                  <a:schemeClr val="tx1"/>
                </a:solidFill>
              </a:ln>
              <a:solidFill>
                <a:schemeClr val="bg1"/>
              </a:solidFill>
              <a:latin typeface="ＭＳ Ｐゴシック"/>
              <a:ea typeface="ＭＳ Ｐゴシック"/>
            </a:endParaRPr>
          </a:p>
          <a:p>
            <a:pPr marL="0" indent="0">
              <a:buNone/>
            </a:pPr>
            <a:endParaRPr lang="en-US" altLang="ja-JP" sz="2400" b="1" dirty="0">
              <a:ln>
                <a:solidFill>
                  <a:schemeClr val="tx1"/>
                </a:solidFill>
              </a:ln>
              <a:solidFill>
                <a:schemeClr val="bg1"/>
              </a:solidFill>
              <a:latin typeface="ＭＳ Ｐゴシック"/>
              <a:ea typeface="ＭＳ Ｐゴシック"/>
            </a:endParaRPr>
          </a:p>
          <a:p>
            <a:pPr marL="0" indent="0">
              <a:buNone/>
            </a:pPr>
            <a:r>
              <a:rPr lang="en-US" altLang="ja-JP" sz="2400" b="1" dirty="0">
                <a:ln>
                  <a:solidFill>
                    <a:schemeClr val="tx1"/>
                  </a:solidFill>
                </a:ln>
                <a:solidFill>
                  <a:schemeClr val="bg1"/>
                </a:solidFill>
                <a:latin typeface="ＭＳ Ｐゴシック"/>
                <a:ea typeface="ＭＳ Ｐゴシック"/>
              </a:rPr>
              <a:t>※</a:t>
            </a:r>
            <a:r>
              <a:rPr lang="ja-JP" altLang="en-US" sz="2400" b="1" dirty="0">
                <a:ln>
                  <a:solidFill>
                    <a:schemeClr val="tx1"/>
                  </a:solidFill>
                </a:ln>
                <a:solidFill>
                  <a:schemeClr val="bg1"/>
                </a:solidFill>
                <a:latin typeface="ＭＳ Ｐゴシック"/>
                <a:ea typeface="ＭＳ Ｐゴシック"/>
              </a:rPr>
              <a:t>幹周は地上から</a:t>
            </a:r>
            <a:r>
              <a:rPr lang="en-US" altLang="ja-JP" sz="2400" b="1" dirty="0">
                <a:ln>
                  <a:solidFill>
                    <a:schemeClr val="tx1"/>
                  </a:solidFill>
                </a:ln>
                <a:solidFill>
                  <a:schemeClr val="bg1"/>
                </a:solidFill>
                <a:latin typeface="ＭＳ Ｐゴシック"/>
                <a:ea typeface="ＭＳ Ｐゴシック"/>
              </a:rPr>
              <a:t>120cm</a:t>
            </a:r>
            <a:r>
              <a:rPr lang="ja-JP" altLang="en-US" sz="2400" b="1" dirty="0">
                <a:ln>
                  <a:solidFill>
                    <a:schemeClr val="tx1"/>
                  </a:solidFill>
                </a:ln>
                <a:solidFill>
                  <a:schemeClr val="bg1"/>
                </a:solidFill>
                <a:latin typeface="ＭＳ Ｐゴシック"/>
                <a:ea typeface="ＭＳ Ｐゴシック"/>
              </a:rPr>
              <a:t>の地点で計測、幹周の下限は</a:t>
            </a:r>
            <a:r>
              <a:rPr lang="en-US" altLang="ja-JP" sz="2400" b="1" dirty="0">
                <a:ln>
                  <a:solidFill>
                    <a:schemeClr val="tx1"/>
                  </a:solidFill>
                </a:ln>
                <a:solidFill>
                  <a:schemeClr val="bg1"/>
                </a:solidFill>
                <a:latin typeface="ＭＳ Ｐゴシック"/>
                <a:ea typeface="ＭＳ Ｐゴシック"/>
              </a:rPr>
              <a:t>150cm</a:t>
            </a:r>
            <a:endParaRPr lang="en-US" altLang="ja-JP" sz="2400" b="1" dirty="0">
              <a:ln>
                <a:solidFill>
                  <a:prstClr val="black"/>
                </a:solidFill>
              </a:ln>
              <a:solidFill>
                <a:schemeClr val="bg1"/>
              </a:solidFill>
              <a:latin typeface="ＭＳ Ｐゴシック"/>
              <a:ea typeface="ＭＳ Ｐゴシック"/>
            </a:endParaRPr>
          </a:p>
          <a:p>
            <a:pPr marL="0" indent="0">
              <a:buNone/>
            </a:pPr>
            <a:r>
              <a:rPr lang="ja-JP" altLang="en-US" sz="2400" b="1" dirty="0">
                <a:ln>
                  <a:solidFill>
                    <a:schemeClr val="tx1"/>
                  </a:solidFill>
                </a:ln>
                <a:solidFill>
                  <a:schemeClr val="bg1"/>
                </a:solidFill>
                <a:latin typeface="ＭＳ Ｐゴシック"/>
                <a:ea typeface="ＭＳ Ｐゴシック"/>
              </a:rPr>
              <a:t>出典：練馬区ホームページ</a:t>
            </a:r>
            <a:endParaRPr lang="en-US" altLang="ja-JP" sz="2400" b="1" dirty="0">
              <a:ln>
                <a:solidFill>
                  <a:prstClr val="black"/>
                </a:solidFill>
              </a:ln>
              <a:solidFill>
                <a:schemeClr val="bg1"/>
              </a:solidFill>
              <a:latin typeface="ＭＳ Ｐゴシック"/>
              <a:ea typeface="ＭＳ Ｐゴシック"/>
            </a:endParaRPr>
          </a:p>
          <a:p>
            <a:pPr marL="0" indent="0">
              <a:buNone/>
            </a:pPr>
            <a:endParaRPr lang="en-US" altLang="ja-JP" b="1" dirty="0">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ja-JP" altLang="en-US" b="1"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6" name="スライド番号プレースホルダー 5"/>
          <p:cNvSpPr>
            <a:spLocks noGrp="1"/>
          </p:cNvSpPr>
          <p:nvPr>
            <p:ph type="sldNum" sz="quarter" idx="12"/>
          </p:nvPr>
        </p:nvSpPr>
        <p:spPr/>
        <p:txBody>
          <a:bodyPr/>
          <a:lstStyle/>
          <a:p>
            <a:fld id="{610C3DC3-D5E4-476F-8A2D-815E3745CCF9}" type="slidenum">
              <a:rPr kumimoji="1" lang="ja-JP" altLang="en-US" smtClean="0"/>
              <a:t>26</a:t>
            </a:fld>
            <a:endParaRPr kumimoji="1" lang="ja-JP" altLang="en-US"/>
          </a:p>
        </p:txBody>
      </p:sp>
      <p:graphicFrame>
        <p:nvGraphicFramePr>
          <p:cNvPr id="4" name="表 4">
            <a:extLst>
              <a:ext uri="{FF2B5EF4-FFF2-40B4-BE49-F238E27FC236}">
                <a16:creationId xmlns:a16="http://schemas.microsoft.com/office/drawing/2014/main" id="{33BC62C9-93A8-4893-A210-AF876491C845}"/>
              </a:ext>
            </a:extLst>
          </p:cNvPr>
          <p:cNvGraphicFramePr>
            <a:graphicFrameLocks noGrp="1"/>
          </p:cNvGraphicFramePr>
          <p:nvPr>
            <p:extLst>
              <p:ext uri="{D42A27DB-BD31-4B8C-83A1-F6EECF244321}">
                <p14:modId xmlns:p14="http://schemas.microsoft.com/office/powerpoint/2010/main" val="4016418980"/>
              </p:ext>
            </p:extLst>
          </p:nvPr>
        </p:nvGraphicFramePr>
        <p:xfrm>
          <a:off x="598293" y="3011472"/>
          <a:ext cx="8530256" cy="2994655"/>
        </p:xfrm>
        <a:graphic>
          <a:graphicData uri="http://schemas.openxmlformats.org/drawingml/2006/table">
            <a:tbl>
              <a:tblPr firstRow="1" bandRow="1">
                <a:tableStyleId>{5C22544A-7EE6-4342-B048-85BDC9FD1C3A}</a:tableStyleId>
              </a:tblPr>
              <a:tblGrid>
                <a:gridCol w="4265128">
                  <a:extLst>
                    <a:ext uri="{9D8B030D-6E8A-4147-A177-3AD203B41FA5}">
                      <a16:colId xmlns:a16="http://schemas.microsoft.com/office/drawing/2014/main" val="3519095107"/>
                    </a:ext>
                  </a:extLst>
                </a:gridCol>
                <a:gridCol w="4265128">
                  <a:extLst>
                    <a:ext uri="{9D8B030D-6E8A-4147-A177-3AD203B41FA5}">
                      <a16:colId xmlns:a16="http://schemas.microsoft.com/office/drawing/2014/main" val="203725469"/>
                    </a:ext>
                  </a:extLst>
                </a:gridCol>
              </a:tblGrid>
              <a:tr h="448073">
                <a:tc>
                  <a:txBody>
                    <a:bodyPr/>
                    <a:lstStyle/>
                    <a:p>
                      <a:pPr algn="ctr" latinLnBrk="1"/>
                      <a:r>
                        <a:rPr lang="ja-JP" altLang="en-US" sz="2800" b="1" dirty="0">
                          <a:ln>
                            <a:solidFill>
                              <a:schemeClr val="tx1"/>
                            </a:solidFill>
                          </a:ln>
                          <a:solidFill>
                            <a:schemeClr val="bg1"/>
                          </a:solidFill>
                          <a:effectLst/>
                          <a:latin typeface="ＭＳ Ｐゴシック"/>
                          <a:ea typeface="ＭＳ Ｐゴシック"/>
                        </a:rPr>
                        <a:t>幹周</a:t>
                      </a:r>
                    </a:p>
                  </a:txBody>
                  <a:tcPr marL="25400" marR="25400" marT="25400" marB="25400" anchor="ctr">
                    <a:solidFill>
                      <a:schemeClr val="accent1">
                        <a:alpha val="0"/>
                      </a:schemeClr>
                    </a:solidFill>
                  </a:tcPr>
                </a:tc>
                <a:tc>
                  <a:txBody>
                    <a:bodyPr/>
                    <a:lstStyle/>
                    <a:p>
                      <a:pPr algn="ctr" latinLnBrk="1"/>
                      <a:r>
                        <a:rPr lang="ja-JP" altLang="en-US" sz="2800" b="1">
                          <a:ln>
                            <a:solidFill>
                              <a:schemeClr val="tx1"/>
                            </a:solidFill>
                          </a:ln>
                          <a:solidFill>
                            <a:schemeClr val="bg1"/>
                          </a:solidFill>
                          <a:effectLst/>
                          <a:latin typeface="ＭＳ Ｐゴシック"/>
                          <a:ea typeface="ＭＳ Ｐゴシック"/>
                        </a:rPr>
                        <a:t>限度額</a:t>
                      </a:r>
                    </a:p>
                  </a:txBody>
                  <a:tcPr marL="25400" marR="25400" marT="25400" marB="25400" anchor="ctr">
                    <a:solidFill>
                      <a:schemeClr val="accent1">
                        <a:alpha val="0"/>
                      </a:schemeClr>
                    </a:solidFill>
                  </a:tcPr>
                </a:tc>
                <a:extLst>
                  <a:ext uri="{0D108BD9-81ED-4DB2-BD59-A6C34878D82A}">
                    <a16:rowId xmlns:a16="http://schemas.microsoft.com/office/drawing/2014/main" val="2010995640"/>
                  </a:ext>
                </a:extLst>
              </a:tr>
              <a:tr h="503427">
                <a:tc>
                  <a:txBody>
                    <a:bodyPr/>
                    <a:lstStyle/>
                    <a:p>
                      <a:pPr algn="ctr" latinLnBrk="1"/>
                      <a:r>
                        <a:rPr lang="en-US" sz="2800" b="1">
                          <a:ln>
                            <a:solidFill>
                              <a:schemeClr val="tx1"/>
                            </a:solidFill>
                          </a:ln>
                          <a:solidFill>
                            <a:schemeClr val="bg1"/>
                          </a:solidFill>
                          <a:effectLst/>
                          <a:latin typeface="ＭＳ Ｐゴシック"/>
                          <a:ea typeface="ＭＳ Ｐゴシック"/>
                        </a:rPr>
                        <a:t>180cm</a:t>
                      </a:r>
                      <a:r>
                        <a:rPr lang="ja-JP" altLang="en-US" sz="2800" b="1">
                          <a:ln>
                            <a:solidFill>
                              <a:schemeClr val="tx1"/>
                            </a:solidFill>
                          </a:ln>
                          <a:solidFill>
                            <a:schemeClr val="bg1"/>
                          </a:solidFill>
                          <a:effectLst/>
                          <a:latin typeface="ＭＳ Ｐゴシック"/>
                          <a:ea typeface="ＭＳ Ｐゴシック"/>
                        </a:rPr>
                        <a:t>未満</a:t>
                      </a:r>
                    </a:p>
                  </a:txBody>
                  <a:tcPr marL="25400" marR="25400" marT="25400" marB="25400" anchor="ctr">
                    <a:solidFill>
                      <a:schemeClr val="accent1">
                        <a:tint val="40000"/>
                        <a:alpha val="0"/>
                      </a:schemeClr>
                    </a:solidFill>
                  </a:tcPr>
                </a:tc>
                <a:tc>
                  <a:txBody>
                    <a:bodyPr/>
                    <a:lstStyle/>
                    <a:p>
                      <a:pPr algn="ctr" latinLnBrk="1"/>
                      <a:r>
                        <a:rPr lang="en-US" altLang="ja-JP" sz="2800" b="1" dirty="0">
                          <a:ln>
                            <a:solidFill>
                              <a:schemeClr val="tx1"/>
                            </a:solidFill>
                          </a:ln>
                          <a:solidFill>
                            <a:schemeClr val="bg1"/>
                          </a:solidFill>
                          <a:effectLst/>
                          <a:latin typeface="ＭＳ Ｐゴシック"/>
                          <a:ea typeface="ＭＳ Ｐゴシック"/>
                        </a:rPr>
                        <a:t>50,000</a:t>
                      </a:r>
                      <a:r>
                        <a:rPr lang="ja-JP" altLang="en-US" sz="2800" b="1" dirty="0">
                          <a:ln>
                            <a:solidFill>
                              <a:schemeClr val="tx1"/>
                            </a:solidFill>
                          </a:ln>
                          <a:solidFill>
                            <a:schemeClr val="bg1"/>
                          </a:solidFill>
                          <a:effectLst/>
                          <a:latin typeface="ＭＳ Ｐゴシック"/>
                          <a:ea typeface="ＭＳ Ｐゴシック"/>
                        </a:rPr>
                        <a:t>円</a:t>
                      </a:r>
                    </a:p>
                  </a:txBody>
                  <a:tcPr marL="25400" marR="25400" marT="25400" marB="25400" anchor="ctr">
                    <a:solidFill>
                      <a:schemeClr val="accent1">
                        <a:tint val="40000"/>
                        <a:alpha val="0"/>
                      </a:schemeClr>
                    </a:solidFill>
                  </a:tcPr>
                </a:tc>
                <a:extLst>
                  <a:ext uri="{0D108BD9-81ED-4DB2-BD59-A6C34878D82A}">
                    <a16:rowId xmlns:a16="http://schemas.microsoft.com/office/drawing/2014/main" val="1044756466"/>
                  </a:ext>
                </a:extLst>
              </a:tr>
              <a:tr h="503427">
                <a:tc>
                  <a:txBody>
                    <a:bodyPr/>
                    <a:lstStyle/>
                    <a:p>
                      <a:pPr algn="ctr" latinLnBrk="1"/>
                      <a:r>
                        <a:rPr lang="en-US" sz="2800" b="1">
                          <a:ln>
                            <a:solidFill>
                              <a:schemeClr val="tx1"/>
                            </a:solidFill>
                          </a:ln>
                          <a:solidFill>
                            <a:schemeClr val="bg1"/>
                          </a:solidFill>
                          <a:effectLst/>
                          <a:latin typeface="ＭＳ Ｐゴシック"/>
                          <a:ea typeface="ＭＳ Ｐゴシック"/>
                        </a:rPr>
                        <a:t>210cm</a:t>
                      </a:r>
                      <a:r>
                        <a:rPr lang="ja-JP" altLang="en-US" sz="2800" b="1">
                          <a:ln>
                            <a:solidFill>
                              <a:schemeClr val="tx1"/>
                            </a:solidFill>
                          </a:ln>
                          <a:solidFill>
                            <a:schemeClr val="bg1"/>
                          </a:solidFill>
                          <a:effectLst/>
                          <a:latin typeface="ＭＳ Ｐゴシック"/>
                          <a:ea typeface="ＭＳ Ｐゴシック"/>
                        </a:rPr>
                        <a:t>未満</a:t>
                      </a:r>
                    </a:p>
                  </a:txBody>
                  <a:tcPr marL="25400" marR="25400" marT="25400" marB="25400" anchor="ctr">
                    <a:solidFill>
                      <a:schemeClr val="accent1">
                        <a:tint val="20000"/>
                        <a:alpha val="0"/>
                      </a:schemeClr>
                    </a:solidFill>
                  </a:tcPr>
                </a:tc>
                <a:tc>
                  <a:txBody>
                    <a:bodyPr/>
                    <a:lstStyle/>
                    <a:p>
                      <a:pPr algn="ctr" latinLnBrk="1"/>
                      <a:r>
                        <a:rPr lang="en-US" altLang="ja-JP" sz="2800" b="1" dirty="0">
                          <a:ln>
                            <a:solidFill>
                              <a:schemeClr val="tx1"/>
                            </a:solidFill>
                          </a:ln>
                          <a:solidFill>
                            <a:schemeClr val="bg1"/>
                          </a:solidFill>
                          <a:effectLst/>
                          <a:latin typeface="ＭＳ Ｐゴシック"/>
                          <a:ea typeface="ＭＳ Ｐゴシック"/>
                        </a:rPr>
                        <a:t>75,000</a:t>
                      </a:r>
                      <a:r>
                        <a:rPr lang="ja-JP" altLang="en-US" sz="2800" b="1" dirty="0">
                          <a:ln>
                            <a:solidFill>
                              <a:schemeClr val="tx1"/>
                            </a:solidFill>
                          </a:ln>
                          <a:solidFill>
                            <a:schemeClr val="bg1"/>
                          </a:solidFill>
                          <a:effectLst/>
                          <a:latin typeface="ＭＳ Ｐゴシック"/>
                          <a:ea typeface="ＭＳ Ｐゴシック"/>
                        </a:rPr>
                        <a:t>円</a:t>
                      </a:r>
                    </a:p>
                  </a:txBody>
                  <a:tcPr marL="25400" marR="25400" marT="25400" marB="25400" anchor="ctr">
                    <a:solidFill>
                      <a:schemeClr val="accent1">
                        <a:tint val="20000"/>
                        <a:alpha val="0"/>
                      </a:schemeClr>
                    </a:solidFill>
                  </a:tcPr>
                </a:tc>
                <a:extLst>
                  <a:ext uri="{0D108BD9-81ED-4DB2-BD59-A6C34878D82A}">
                    <a16:rowId xmlns:a16="http://schemas.microsoft.com/office/drawing/2014/main" val="288373151"/>
                  </a:ext>
                </a:extLst>
              </a:tr>
              <a:tr h="503427">
                <a:tc>
                  <a:txBody>
                    <a:bodyPr/>
                    <a:lstStyle/>
                    <a:p>
                      <a:pPr algn="ctr" latinLnBrk="1"/>
                      <a:r>
                        <a:rPr lang="en-US" sz="2800" b="1" dirty="0">
                          <a:ln>
                            <a:solidFill>
                              <a:schemeClr val="tx1"/>
                            </a:solidFill>
                          </a:ln>
                          <a:solidFill>
                            <a:schemeClr val="bg1"/>
                          </a:solidFill>
                          <a:effectLst/>
                          <a:latin typeface="ＭＳ Ｐゴシック"/>
                          <a:ea typeface="ＭＳ Ｐゴシック"/>
                        </a:rPr>
                        <a:t>240cm</a:t>
                      </a:r>
                      <a:r>
                        <a:rPr lang="ja-JP" altLang="en-US" sz="2800" b="1" dirty="0">
                          <a:ln>
                            <a:solidFill>
                              <a:schemeClr val="tx1"/>
                            </a:solidFill>
                          </a:ln>
                          <a:solidFill>
                            <a:schemeClr val="bg1"/>
                          </a:solidFill>
                          <a:effectLst/>
                          <a:latin typeface="ＭＳ Ｐゴシック"/>
                          <a:ea typeface="ＭＳ Ｐゴシック"/>
                        </a:rPr>
                        <a:t>未満</a:t>
                      </a:r>
                    </a:p>
                  </a:txBody>
                  <a:tcPr marL="25400" marR="25400" marT="25400" marB="25400" anchor="ctr">
                    <a:solidFill>
                      <a:schemeClr val="accent1">
                        <a:tint val="40000"/>
                        <a:alpha val="0"/>
                      </a:schemeClr>
                    </a:solidFill>
                  </a:tcPr>
                </a:tc>
                <a:tc>
                  <a:txBody>
                    <a:bodyPr/>
                    <a:lstStyle/>
                    <a:p>
                      <a:pPr algn="ctr" latinLnBrk="1"/>
                      <a:r>
                        <a:rPr lang="en-US" altLang="ja-JP" sz="2800" b="1" dirty="0">
                          <a:ln>
                            <a:solidFill>
                              <a:schemeClr val="tx1"/>
                            </a:solidFill>
                          </a:ln>
                          <a:solidFill>
                            <a:schemeClr val="bg1"/>
                          </a:solidFill>
                          <a:effectLst/>
                          <a:latin typeface="ＭＳ Ｐゴシック"/>
                          <a:ea typeface="ＭＳ Ｐゴシック"/>
                        </a:rPr>
                        <a:t>100,000</a:t>
                      </a:r>
                      <a:r>
                        <a:rPr lang="ja-JP" altLang="en-US" sz="2800" b="1" dirty="0">
                          <a:ln>
                            <a:solidFill>
                              <a:schemeClr val="tx1"/>
                            </a:solidFill>
                          </a:ln>
                          <a:solidFill>
                            <a:schemeClr val="bg1"/>
                          </a:solidFill>
                          <a:effectLst/>
                          <a:latin typeface="ＭＳ Ｐゴシック"/>
                          <a:ea typeface="ＭＳ Ｐゴシック"/>
                        </a:rPr>
                        <a:t>円</a:t>
                      </a:r>
                    </a:p>
                  </a:txBody>
                  <a:tcPr marL="25400" marR="25400" marT="25400" marB="25400" anchor="ctr">
                    <a:solidFill>
                      <a:schemeClr val="accent1">
                        <a:tint val="40000"/>
                        <a:alpha val="0"/>
                      </a:schemeClr>
                    </a:solidFill>
                  </a:tcPr>
                </a:tc>
                <a:extLst>
                  <a:ext uri="{0D108BD9-81ED-4DB2-BD59-A6C34878D82A}">
                    <a16:rowId xmlns:a16="http://schemas.microsoft.com/office/drawing/2014/main" val="925271950"/>
                  </a:ext>
                </a:extLst>
              </a:tr>
              <a:tr h="503427">
                <a:tc>
                  <a:txBody>
                    <a:bodyPr/>
                    <a:lstStyle/>
                    <a:p>
                      <a:pPr algn="ctr" latinLnBrk="1"/>
                      <a:r>
                        <a:rPr lang="en-US" sz="2800" b="1">
                          <a:ln>
                            <a:solidFill>
                              <a:schemeClr val="tx1"/>
                            </a:solidFill>
                          </a:ln>
                          <a:solidFill>
                            <a:schemeClr val="bg1"/>
                          </a:solidFill>
                          <a:effectLst/>
                          <a:latin typeface="ＭＳ Ｐゴシック"/>
                          <a:ea typeface="ＭＳ Ｐゴシック"/>
                        </a:rPr>
                        <a:t>270cm</a:t>
                      </a:r>
                      <a:r>
                        <a:rPr lang="ja-JP" altLang="en-US" sz="2800" b="1">
                          <a:ln>
                            <a:solidFill>
                              <a:schemeClr val="tx1"/>
                            </a:solidFill>
                          </a:ln>
                          <a:solidFill>
                            <a:schemeClr val="bg1"/>
                          </a:solidFill>
                          <a:effectLst/>
                          <a:latin typeface="ＭＳ Ｐゴシック"/>
                          <a:ea typeface="ＭＳ Ｐゴシック"/>
                        </a:rPr>
                        <a:t>未満</a:t>
                      </a:r>
                    </a:p>
                  </a:txBody>
                  <a:tcPr marL="25400" marR="25400" marT="25400" marB="25400" anchor="ctr">
                    <a:solidFill>
                      <a:schemeClr val="accent1">
                        <a:tint val="20000"/>
                        <a:alpha val="0"/>
                      </a:schemeClr>
                    </a:solidFill>
                  </a:tcPr>
                </a:tc>
                <a:tc>
                  <a:txBody>
                    <a:bodyPr/>
                    <a:lstStyle/>
                    <a:p>
                      <a:pPr algn="ctr" latinLnBrk="1"/>
                      <a:r>
                        <a:rPr lang="en-US" altLang="ja-JP" sz="2800" b="1" dirty="0">
                          <a:ln>
                            <a:solidFill>
                              <a:schemeClr val="tx1"/>
                            </a:solidFill>
                          </a:ln>
                          <a:solidFill>
                            <a:schemeClr val="bg1"/>
                          </a:solidFill>
                          <a:effectLst/>
                          <a:latin typeface="ＭＳ Ｐゴシック"/>
                          <a:ea typeface="ＭＳ Ｐゴシック"/>
                        </a:rPr>
                        <a:t>125,000</a:t>
                      </a:r>
                      <a:r>
                        <a:rPr lang="ja-JP" altLang="en-US" sz="2800" b="1" dirty="0">
                          <a:ln>
                            <a:solidFill>
                              <a:schemeClr val="tx1"/>
                            </a:solidFill>
                          </a:ln>
                          <a:solidFill>
                            <a:schemeClr val="bg1"/>
                          </a:solidFill>
                          <a:effectLst/>
                          <a:latin typeface="ＭＳ Ｐゴシック"/>
                          <a:ea typeface="ＭＳ Ｐゴシック"/>
                        </a:rPr>
                        <a:t>円</a:t>
                      </a:r>
                    </a:p>
                  </a:txBody>
                  <a:tcPr marL="25400" marR="25400" marT="25400" marB="25400" anchor="ctr">
                    <a:solidFill>
                      <a:schemeClr val="accent1">
                        <a:tint val="20000"/>
                        <a:alpha val="0"/>
                      </a:schemeClr>
                    </a:solidFill>
                  </a:tcPr>
                </a:tc>
                <a:extLst>
                  <a:ext uri="{0D108BD9-81ED-4DB2-BD59-A6C34878D82A}">
                    <a16:rowId xmlns:a16="http://schemas.microsoft.com/office/drawing/2014/main" val="4070304438"/>
                  </a:ext>
                </a:extLst>
              </a:tr>
              <a:tr h="503427">
                <a:tc>
                  <a:txBody>
                    <a:bodyPr/>
                    <a:lstStyle/>
                    <a:p>
                      <a:pPr algn="ctr" latinLnBrk="1"/>
                      <a:r>
                        <a:rPr lang="en-US" sz="2800" b="1" dirty="0">
                          <a:ln>
                            <a:solidFill>
                              <a:schemeClr val="tx1"/>
                            </a:solidFill>
                          </a:ln>
                          <a:solidFill>
                            <a:schemeClr val="bg1"/>
                          </a:solidFill>
                          <a:effectLst/>
                          <a:latin typeface="ＭＳ Ｐゴシック"/>
                          <a:ea typeface="ＭＳ Ｐゴシック"/>
                        </a:rPr>
                        <a:t>270cm</a:t>
                      </a:r>
                      <a:r>
                        <a:rPr lang="ja-JP" altLang="en-US" sz="2800" b="1" dirty="0">
                          <a:ln>
                            <a:solidFill>
                              <a:schemeClr val="tx1"/>
                            </a:solidFill>
                          </a:ln>
                          <a:solidFill>
                            <a:schemeClr val="bg1"/>
                          </a:solidFill>
                          <a:effectLst/>
                          <a:latin typeface="ＭＳ Ｐゴシック"/>
                          <a:ea typeface="ＭＳ Ｐゴシック"/>
                        </a:rPr>
                        <a:t>以上</a:t>
                      </a:r>
                    </a:p>
                  </a:txBody>
                  <a:tcPr marL="25400" marR="25400" marT="25400" marB="25400" anchor="ctr">
                    <a:solidFill>
                      <a:schemeClr val="accent1">
                        <a:tint val="40000"/>
                        <a:alpha val="0"/>
                      </a:schemeClr>
                    </a:solidFill>
                  </a:tcPr>
                </a:tc>
                <a:tc>
                  <a:txBody>
                    <a:bodyPr/>
                    <a:lstStyle/>
                    <a:p>
                      <a:pPr algn="ctr" latinLnBrk="1"/>
                      <a:r>
                        <a:rPr lang="en-US" altLang="ja-JP" sz="2800" b="1" dirty="0">
                          <a:ln>
                            <a:solidFill>
                              <a:schemeClr val="tx1"/>
                            </a:solidFill>
                          </a:ln>
                          <a:solidFill>
                            <a:schemeClr val="bg1"/>
                          </a:solidFill>
                          <a:effectLst/>
                          <a:latin typeface="ＭＳ Ｐゴシック"/>
                          <a:ea typeface="ＭＳ Ｐゴシック"/>
                        </a:rPr>
                        <a:t>150,000</a:t>
                      </a:r>
                      <a:r>
                        <a:rPr lang="ja-JP" altLang="en-US" sz="2800" b="1" dirty="0">
                          <a:ln>
                            <a:solidFill>
                              <a:schemeClr val="tx1"/>
                            </a:solidFill>
                          </a:ln>
                          <a:solidFill>
                            <a:schemeClr val="bg1"/>
                          </a:solidFill>
                          <a:effectLst/>
                          <a:latin typeface="ＭＳ Ｐゴシック"/>
                          <a:ea typeface="ＭＳ Ｐゴシック"/>
                        </a:rPr>
                        <a:t>円</a:t>
                      </a:r>
                    </a:p>
                  </a:txBody>
                  <a:tcPr marL="25400" marR="25400" marT="25400" marB="25400" anchor="ctr">
                    <a:solidFill>
                      <a:schemeClr val="accent1">
                        <a:tint val="40000"/>
                        <a:alpha val="0"/>
                      </a:schemeClr>
                    </a:solidFill>
                  </a:tcPr>
                </a:tc>
                <a:extLst>
                  <a:ext uri="{0D108BD9-81ED-4DB2-BD59-A6C34878D82A}">
                    <a16:rowId xmlns:a16="http://schemas.microsoft.com/office/drawing/2014/main" val="137146274"/>
                  </a:ext>
                </a:extLst>
              </a:tr>
            </a:tbl>
          </a:graphicData>
        </a:graphic>
      </p:graphicFrame>
      <p:sp>
        <p:nvSpPr>
          <p:cNvPr id="5" name="正方形/長方形 4">
            <a:extLst>
              <a:ext uri="{FF2B5EF4-FFF2-40B4-BE49-F238E27FC236}">
                <a16:creationId xmlns:a16="http://schemas.microsoft.com/office/drawing/2014/main" id="{FEA26440-6A15-4E38-9AE8-A2DF5119A00A}"/>
              </a:ext>
            </a:extLst>
          </p:cNvPr>
          <p:cNvSpPr/>
          <p:nvPr/>
        </p:nvSpPr>
        <p:spPr>
          <a:xfrm>
            <a:off x="0" y="-47735"/>
            <a:ext cx="2646878" cy="461665"/>
          </a:xfrm>
          <a:prstGeom prst="rect">
            <a:avLst/>
          </a:prstGeom>
        </p:spPr>
        <p:txBody>
          <a:bodyPr wrap="none">
            <a:spAutoFit/>
          </a:bodyPr>
          <a:lstStyle/>
          <a:p>
            <a:pPr lvl="0"/>
            <a:r>
              <a:rPr lang="ja-JP" altLang="en-US" sz="2400" dirty="0">
                <a:solidFill>
                  <a:prstClr val="black"/>
                </a:solidFill>
                <a:latin typeface="ＭＳ Ｐゴシック" panose="020B0600070205080204" pitchFamily="50" charset="-128"/>
                <a:ea typeface="ＭＳ Ｐゴシック" panose="020B0600070205080204" pitchFamily="50" charset="-128"/>
              </a:rPr>
              <a:t>仮説</a:t>
            </a:r>
            <a:r>
              <a:rPr lang="en-US" altLang="ja-JP" sz="2400" dirty="0">
                <a:solidFill>
                  <a:prstClr val="black"/>
                </a:solidFill>
                <a:latin typeface="ＭＳ Ｐゴシック" panose="020B0600070205080204" pitchFamily="50" charset="-128"/>
                <a:ea typeface="ＭＳ Ｐゴシック" panose="020B0600070205080204" pitchFamily="50" charset="-128"/>
              </a:rPr>
              <a:t>3</a:t>
            </a:r>
            <a:r>
              <a:rPr lang="ja-JP" altLang="en-US" sz="2400" dirty="0">
                <a:solidFill>
                  <a:prstClr val="black"/>
                </a:solidFill>
                <a:latin typeface="ＭＳ Ｐゴシック" panose="020B0600070205080204" pitchFamily="50" charset="-128"/>
                <a:ea typeface="ＭＳ Ｐゴシック" panose="020B0600070205080204" pitchFamily="50" charset="-128"/>
              </a:rPr>
              <a:t>の検証事例</a:t>
            </a:r>
            <a:r>
              <a:rPr lang="en-US" altLang="ja-JP" sz="2400" dirty="0">
                <a:solidFill>
                  <a:prstClr val="black"/>
                </a:solidFill>
                <a:latin typeface="ＭＳ Ｐゴシック" panose="020B0600070205080204" pitchFamily="50" charset="-128"/>
                <a:ea typeface="ＭＳ Ｐゴシック" panose="020B0600070205080204" pitchFamily="50" charset="-128"/>
              </a:rPr>
              <a:t>1</a:t>
            </a:r>
            <a:endParaRPr lang="ja-JP" altLang="en-US" sz="2400" dirty="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58862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E0C920AD-B219-41EF-B30E-A0A4127390B1}"/>
              </a:ext>
            </a:extLst>
          </p:cNvPr>
          <p:cNvPicPr>
            <a:picLocks noChangeAspect="1"/>
          </p:cNvPicPr>
          <p:nvPr/>
        </p:nvPicPr>
        <p:blipFill>
          <a:blip r:embed="rId2"/>
          <a:stretch>
            <a:fillRect/>
          </a:stretch>
        </p:blipFill>
        <p:spPr>
          <a:xfrm>
            <a:off x="-1" y="1"/>
            <a:ext cx="12225551" cy="6858000"/>
          </a:xfrm>
          <a:prstGeom prst="rect">
            <a:avLst/>
          </a:prstGeom>
        </p:spPr>
      </p:pic>
      <p:sp>
        <p:nvSpPr>
          <p:cNvPr id="2" name="タイトル 1">
            <a:extLst>
              <a:ext uri="{FF2B5EF4-FFF2-40B4-BE49-F238E27FC236}">
                <a16:creationId xmlns:a16="http://schemas.microsoft.com/office/drawing/2014/main" id="{C0E146F0-2B5F-4827-8537-7B2F1F692DAA}"/>
              </a:ext>
            </a:extLst>
          </p:cNvPr>
          <p:cNvSpPr>
            <a:spLocks noGrp="1"/>
          </p:cNvSpPr>
          <p:nvPr>
            <p:ph type="title"/>
          </p:nvPr>
        </p:nvSpPr>
        <p:spPr>
          <a:xfrm>
            <a:off x="105833" y="261186"/>
            <a:ext cx="10515600" cy="1325563"/>
          </a:xfrm>
        </p:spPr>
        <p:txBody>
          <a:bodyPr>
            <a:normAutofit/>
          </a:bodyPr>
          <a:lstStyle/>
          <a:p>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空き家の庭木の剪定費用に対する補助金制度</a:t>
            </a:r>
            <a:endParaRPr kumimoji="1" lang="ja-JP" altLang="en-US" sz="4000" dirty="0">
              <a:ln>
                <a:solidFill>
                  <a:schemeClr val="tx1"/>
                </a:solidFill>
              </a:ln>
              <a:solidFill>
                <a:srgbClr val="04DBEC"/>
              </a:solidFill>
            </a:endParaRPr>
          </a:p>
        </p:txBody>
      </p:sp>
      <p:sp>
        <p:nvSpPr>
          <p:cNvPr id="3" name="コンテンツ プレースホルダー 2">
            <a:extLst>
              <a:ext uri="{FF2B5EF4-FFF2-40B4-BE49-F238E27FC236}">
                <a16:creationId xmlns:a16="http://schemas.microsoft.com/office/drawing/2014/main" id="{0C28CFDE-9A31-4484-B549-934CE8F90817}"/>
              </a:ext>
            </a:extLst>
          </p:cNvPr>
          <p:cNvSpPr>
            <a:spLocks noGrp="1"/>
          </p:cNvSpPr>
          <p:nvPr>
            <p:ph idx="1"/>
          </p:nvPr>
        </p:nvSpPr>
        <p:spPr>
          <a:xfrm>
            <a:off x="0" y="888761"/>
            <a:ext cx="12248465" cy="6020055"/>
          </a:xfrm>
        </p:spPr>
        <p:txBody>
          <a:bodyPr>
            <a:normAutofit/>
          </a:bodyPr>
          <a:lstStyle/>
          <a:p>
            <a:pPr marL="0" indent="0">
              <a:buNone/>
            </a:pPr>
            <a:r>
              <a:rPr lang="ja-JP" altLang="en-US"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例）宇都宮市「空き家等対策地域活動費補助金」</a:t>
            </a:r>
            <a:endParaRPr lang="en-US" altLang="ja-JP"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自治会や地域まちづくり組織等が空き家の樹木剪定や草刈りに取り組む活動に</a:t>
            </a:r>
            <a:endParaRPr lang="en-US" altLang="ja-JP"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かかる費用を補助する制度を導入</a:t>
            </a:r>
            <a:endParaRPr lang="en-US" altLang="ja-JP"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補助の対象となる経費と上限額の</a:t>
            </a:r>
            <a:r>
              <a:rPr lang="en-US" altLang="ja-JP"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30</a:t>
            </a:r>
            <a:r>
              <a:rPr lang="ja-JP" altLang="en-US"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万円を比較し、低い額を補助金の額とする</a:t>
            </a:r>
            <a:endParaRPr lang="ja-JP" altLang="en-US" sz="2400" b="1" u="sng"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補助の対象となる経費</a:t>
            </a:r>
            <a:endParaRPr lang="en-US" altLang="ja-JP"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lang="en-US" altLang="ja-JP" sz="2400" b="1" dirty="0">
              <a:latin typeface="ＭＳ Ｐゴシック" panose="020B0600070205080204" pitchFamily="50" charset="-128"/>
              <a:ea typeface="ＭＳ Ｐゴシック" panose="020B0600070205080204" pitchFamily="50" charset="-128"/>
            </a:endParaRPr>
          </a:p>
          <a:p>
            <a:pPr marL="0" indent="0">
              <a:lnSpc>
                <a:spcPts val="1200"/>
              </a:lnSpc>
              <a:buNone/>
            </a:pPr>
            <a:r>
              <a:rPr lang="ja-JP" altLang="en-US"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出典：宇都宮市ホームページ</a:t>
            </a:r>
            <a:endParaRPr lang="en-US" altLang="ja-JP"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b="1" dirty="0">
              <a:latin typeface="ＭＳ Ｐゴシック" panose="020B0600070205080204" pitchFamily="50" charset="-128"/>
              <a:ea typeface="ＭＳ Ｐゴシック" panose="020B0600070205080204" pitchFamily="50" charset="-128"/>
            </a:endParaRPr>
          </a:p>
          <a:p>
            <a:pPr marL="0" indent="0">
              <a:buNone/>
            </a:pPr>
            <a:endParaRPr kumimoji="1" lang="ja-JP" altLang="en-US" b="1"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t>27</a:t>
            </a:fld>
            <a:endParaRPr kumimoji="1" lang="ja-JP" altLang="en-US"/>
          </a:p>
        </p:txBody>
      </p:sp>
      <p:graphicFrame>
        <p:nvGraphicFramePr>
          <p:cNvPr id="10" name="表 10">
            <a:extLst>
              <a:ext uri="{FF2B5EF4-FFF2-40B4-BE49-F238E27FC236}">
                <a16:creationId xmlns:a16="http://schemas.microsoft.com/office/drawing/2014/main" id="{12D067A2-8AB8-4024-8783-A6A07C01AF5A}"/>
              </a:ext>
            </a:extLst>
          </p:cNvPr>
          <p:cNvGraphicFramePr>
            <a:graphicFrameLocks noGrp="1"/>
          </p:cNvGraphicFramePr>
          <p:nvPr>
            <p:extLst>
              <p:ext uri="{D42A27DB-BD31-4B8C-83A1-F6EECF244321}">
                <p14:modId xmlns:p14="http://schemas.microsoft.com/office/powerpoint/2010/main" val="1348163056"/>
              </p:ext>
            </p:extLst>
          </p:nvPr>
        </p:nvGraphicFramePr>
        <p:xfrm>
          <a:off x="-22916" y="3280786"/>
          <a:ext cx="11980334" cy="3064723"/>
        </p:xfrm>
        <a:graphic>
          <a:graphicData uri="http://schemas.openxmlformats.org/drawingml/2006/table">
            <a:tbl>
              <a:tblPr firstRow="1" bandRow="1">
                <a:tableStyleId>{5C22544A-7EE6-4342-B048-85BDC9FD1C3A}</a:tableStyleId>
              </a:tblPr>
              <a:tblGrid>
                <a:gridCol w="2988734">
                  <a:extLst>
                    <a:ext uri="{9D8B030D-6E8A-4147-A177-3AD203B41FA5}">
                      <a16:colId xmlns:a16="http://schemas.microsoft.com/office/drawing/2014/main" val="3977836769"/>
                    </a:ext>
                  </a:extLst>
                </a:gridCol>
                <a:gridCol w="8991600">
                  <a:extLst>
                    <a:ext uri="{9D8B030D-6E8A-4147-A177-3AD203B41FA5}">
                      <a16:colId xmlns:a16="http://schemas.microsoft.com/office/drawing/2014/main" val="1225656952"/>
                    </a:ext>
                  </a:extLst>
                </a:gridCol>
              </a:tblGrid>
              <a:tr h="276975">
                <a:tc>
                  <a:txBody>
                    <a:bodyPr/>
                    <a:lstStyle/>
                    <a:p>
                      <a:pPr algn="ctr"/>
                      <a:r>
                        <a:rPr kumimoji="1" lang="ja-JP" altLang="en-US" sz="2400"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経費</a:t>
                      </a:r>
                    </a:p>
                  </a:txBody>
                  <a:tcPr>
                    <a:solidFill>
                      <a:schemeClr val="accent1">
                        <a:alpha val="0"/>
                      </a:schemeClr>
                    </a:solidFill>
                  </a:tcPr>
                </a:tc>
                <a:tc>
                  <a:txBody>
                    <a:bodyPr/>
                    <a:lstStyle/>
                    <a:p>
                      <a:pPr algn="ctr"/>
                      <a:r>
                        <a:rPr kumimoji="1" lang="ja-JP" altLang="en-US" sz="2400">
                          <a:ln>
                            <a:solidFill>
                              <a:schemeClr val="tx1"/>
                            </a:solidFill>
                          </a:ln>
                          <a:solidFill>
                            <a:schemeClr val="bg1"/>
                          </a:solidFill>
                          <a:latin typeface="ＭＳ Ｐゴシック" panose="020B0600070205080204" pitchFamily="50" charset="-128"/>
                          <a:ea typeface="ＭＳ Ｐゴシック" panose="020B0600070205080204" pitchFamily="50" charset="-128"/>
                        </a:rPr>
                        <a:t>概要</a:t>
                      </a:r>
                    </a:p>
                  </a:txBody>
                  <a:tcPr>
                    <a:solidFill>
                      <a:schemeClr val="accent1">
                        <a:alpha val="0"/>
                      </a:schemeClr>
                    </a:solidFill>
                  </a:tcPr>
                </a:tc>
                <a:extLst>
                  <a:ext uri="{0D108BD9-81ED-4DB2-BD59-A6C34878D82A}">
                    <a16:rowId xmlns:a16="http://schemas.microsoft.com/office/drawing/2014/main" val="691088003"/>
                  </a:ext>
                </a:extLst>
              </a:tr>
              <a:tr h="491723">
                <a:tc>
                  <a:txBody>
                    <a:bodyPr/>
                    <a:lstStyle/>
                    <a:p>
                      <a:pPr algn="ctr"/>
                      <a:r>
                        <a:rPr lang="ja-JP" altLang="en-US"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燃料費</a:t>
                      </a:r>
                      <a:endParaRPr kumimoji="1" lang="ja-JP" altLang="en-US" sz="2400"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ln>
                            <a:solidFill>
                              <a:schemeClr val="tx1"/>
                            </a:solidFill>
                          </a:ln>
                          <a:solidFill>
                            <a:schemeClr val="bg1"/>
                          </a:solidFill>
                          <a:latin typeface="ＭＳ Ｐゴシック" panose="020B0600070205080204" pitchFamily="50" charset="-128"/>
                          <a:ea typeface="ＭＳ Ｐゴシック" panose="020B0600070205080204" pitchFamily="50" charset="-128"/>
                        </a:rPr>
                        <a:t>車両や草刈り機などに要するガソリン代等</a:t>
                      </a:r>
                    </a:p>
                  </a:txBody>
                  <a:tcPr>
                    <a:solidFill>
                      <a:schemeClr val="accent1">
                        <a:tint val="40000"/>
                        <a:alpha val="0"/>
                      </a:schemeClr>
                    </a:solidFill>
                  </a:tcPr>
                </a:tc>
                <a:extLst>
                  <a:ext uri="{0D108BD9-81ED-4DB2-BD59-A6C34878D82A}">
                    <a16:rowId xmlns:a16="http://schemas.microsoft.com/office/drawing/2014/main" val="3397338729"/>
                  </a:ext>
                </a:extLst>
              </a:tr>
              <a:tr h="633788">
                <a:tc>
                  <a:txBody>
                    <a:bodyPr/>
                    <a:lstStyle/>
                    <a:p>
                      <a:pPr algn="ctr"/>
                      <a:r>
                        <a:rPr lang="ja-JP" altLang="en-US"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備品費</a:t>
                      </a:r>
                      <a:endParaRPr kumimoji="1" lang="ja-JP" altLang="en-US" sz="2400"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20000"/>
                        <a:alpha val="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住宅地図、脚立、草刈り機等</a:t>
                      </a:r>
                    </a:p>
                  </a:txBody>
                  <a:tcPr>
                    <a:solidFill>
                      <a:schemeClr val="accent1">
                        <a:tint val="20000"/>
                        <a:alpha val="0"/>
                      </a:schemeClr>
                    </a:solidFill>
                  </a:tcPr>
                </a:tc>
                <a:extLst>
                  <a:ext uri="{0D108BD9-81ED-4DB2-BD59-A6C34878D82A}">
                    <a16:rowId xmlns:a16="http://schemas.microsoft.com/office/drawing/2014/main" val="261233092"/>
                  </a:ext>
                </a:extLst>
              </a:tr>
              <a:tr h="780972">
                <a:tc>
                  <a:txBody>
                    <a:bodyPr/>
                    <a:lstStyle/>
                    <a:p>
                      <a:pPr algn="ctr"/>
                      <a:r>
                        <a:rPr lang="ja-JP" altLang="en-US" sz="2400" b="1">
                          <a:ln>
                            <a:solidFill>
                              <a:schemeClr val="tx1"/>
                            </a:solidFill>
                          </a:ln>
                          <a:solidFill>
                            <a:schemeClr val="bg1"/>
                          </a:solidFill>
                          <a:latin typeface="ＭＳ Ｐゴシック" panose="020B0600070205080204" pitchFamily="50" charset="-128"/>
                          <a:ea typeface="ＭＳ Ｐゴシック" panose="020B0600070205080204" pitchFamily="50" charset="-128"/>
                        </a:rPr>
                        <a:t>処分費</a:t>
                      </a:r>
                      <a:endParaRPr kumimoji="1" lang="ja-JP" altLang="en-US" sz="240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40000"/>
                        <a:alpha val="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剪定枝等処分のための持ち込み料、活用する空き家の家財道具</a:t>
                      </a:r>
                      <a:endParaRPr lang="en-US" altLang="ja-JP" sz="20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処分費等</a:t>
                      </a:r>
                    </a:p>
                  </a:txBody>
                  <a:tcPr>
                    <a:solidFill>
                      <a:schemeClr val="accent1">
                        <a:tint val="40000"/>
                        <a:alpha val="0"/>
                      </a:schemeClr>
                    </a:solidFill>
                  </a:tcPr>
                </a:tc>
                <a:extLst>
                  <a:ext uri="{0D108BD9-81ED-4DB2-BD59-A6C34878D82A}">
                    <a16:rowId xmlns:a16="http://schemas.microsoft.com/office/drawing/2014/main" val="895024650"/>
                  </a:ext>
                </a:extLst>
              </a:tr>
              <a:tr h="497322">
                <a:tc>
                  <a:txBody>
                    <a:bodyPr/>
                    <a:lstStyle/>
                    <a:p>
                      <a:pPr algn="ctr"/>
                      <a:r>
                        <a:rPr lang="ja-JP" altLang="en-US" sz="2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車両・機材借用費</a:t>
                      </a:r>
                      <a:endParaRPr kumimoji="1" lang="ja-JP" altLang="en-US" sz="2400"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20000"/>
                        <a:alpha val="0"/>
                      </a:schemeClr>
                    </a:solidFill>
                  </a:tcPr>
                </a:tc>
                <a:tc>
                  <a:txBody>
                    <a:bodyPr/>
                    <a:lstStyle/>
                    <a:p>
                      <a:pPr marL="0" indent="0" algn="ctr">
                        <a:buNone/>
                      </a:pPr>
                      <a:r>
                        <a:rPr lang="ja-JP" altLang="en-US" sz="20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樹木剪定に必要な高所作業車両や剪定枝運搬のための軽トラックや</a:t>
                      </a:r>
                      <a:endParaRPr lang="en-US" altLang="ja-JP" sz="20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lgn="ctr">
                        <a:buNone/>
                      </a:pPr>
                      <a:r>
                        <a:rPr lang="ja-JP" altLang="en-US" sz="20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電動のこぎりのレンタル代等</a:t>
                      </a:r>
                      <a:endParaRPr lang="en-US" altLang="ja-JP" sz="20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txBody>
                  <a:tcPr>
                    <a:solidFill>
                      <a:schemeClr val="accent1">
                        <a:tint val="20000"/>
                        <a:alpha val="0"/>
                      </a:schemeClr>
                    </a:solidFill>
                  </a:tcPr>
                </a:tc>
                <a:extLst>
                  <a:ext uri="{0D108BD9-81ED-4DB2-BD59-A6C34878D82A}">
                    <a16:rowId xmlns:a16="http://schemas.microsoft.com/office/drawing/2014/main" val="3712652349"/>
                  </a:ext>
                </a:extLst>
              </a:tr>
            </a:tbl>
          </a:graphicData>
        </a:graphic>
      </p:graphicFrame>
      <p:sp>
        <p:nvSpPr>
          <p:cNvPr id="5" name="正方形/長方形 4">
            <a:extLst>
              <a:ext uri="{FF2B5EF4-FFF2-40B4-BE49-F238E27FC236}">
                <a16:creationId xmlns:a16="http://schemas.microsoft.com/office/drawing/2014/main" id="{B71D9264-1EE3-4AE6-A496-17E71D0B30F7}"/>
              </a:ext>
            </a:extLst>
          </p:cNvPr>
          <p:cNvSpPr/>
          <p:nvPr/>
        </p:nvSpPr>
        <p:spPr>
          <a:xfrm>
            <a:off x="-22916" y="-50814"/>
            <a:ext cx="2646878" cy="461665"/>
          </a:xfrm>
          <a:prstGeom prst="rect">
            <a:avLst/>
          </a:prstGeom>
        </p:spPr>
        <p:txBody>
          <a:bodyPr wrap="none">
            <a:spAutoFit/>
          </a:bodyPr>
          <a:lstStyle/>
          <a:p>
            <a:pPr lvl="0"/>
            <a:r>
              <a:rPr lang="ja-JP" altLang="en-US" sz="2400" dirty="0">
                <a:solidFill>
                  <a:prstClr val="black"/>
                </a:solidFill>
                <a:latin typeface="ＭＳ Ｐゴシック" panose="020B0600070205080204" pitchFamily="50" charset="-128"/>
                <a:ea typeface="ＭＳ Ｐゴシック" panose="020B0600070205080204" pitchFamily="50" charset="-128"/>
              </a:rPr>
              <a:t>仮説</a:t>
            </a:r>
            <a:r>
              <a:rPr lang="en-US" altLang="ja-JP" sz="2400" dirty="0">
                <a:solidFill>
                  <a:prstClr val="black"/>
                </a:solidFill>
                <a:latin typeface="ＭＳ Ｐゴシック" panose="020B0600070205080204" pitchFamily="50" charset="-128"/>
                <a:ea typeface="ＭＳ Ｐゴシック" panose="020B0600070205080204" pitchFamily="50" charset="-128"/>
              </a:rPr>
              <a:t>3</a:t>
            </a:r>
            <a:r>
              <a:rPr lang="ja-JP" altLang="en-US" sz="2400" dirty="0">
                <a:solidFill>
                  <a:prstClr val="black"/>
                </a:solidFill>
                <a:latin typeface="ＭＳ Ｐゴシック" panose="020B0600070205080204" pitchFamily="50" charset="-128"/>
                <a:ea typeface="ＭＳ Ｐゴシック" panose="020B0600070205080204" pitchFamily="50" charset="-128"/>
              </a:rPr>
              <a:t>の検証事例</a:t>
            </a:r>
            <a:r>
              <a:rPr lang="en-US" altLang="ja-JP" sz="2400" dirty="0">
                <a:solidFill>
                  <a:prstClr val="black"/>
                </a:solidFill>
                <a:latin typeface="ＭＳ Ｐゴシック" panose="020B0600070205080204" pitchFamily="50" charset="-128"/>
                <a:ea typeface="ＭＳ Ｐゴシック" panose="020B0600070205080204" pitchFamily="50" charset="-128"/>
              </a:rPr>
              <a:t>2</a:t>
            </a:r>
            <a:endParaRPr lang="ja-JP" altLang="en-US" sz="2400" dirty="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44539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6733573-6A87-4460-919C-7D003E11413F}"/>
              </a:ext>
            </a:extLst>
          </p:cNvPr>
          <p:cNvPicPr>
            <a:picLocks noChangeAspect="1"/>
          </p:cNvPicPr>
          <p:nvPr/>
        </p:nvPicPr>
        <p:blipFill>
          <a:blip r:embed="rId2"/>
          <a:stretch>
            <a:fillRect/>
          </a:stretch>
        </p:blipFill>
        <p:spPr>
          <a:xfrm>
            <a:off x="-1" y="0"/>
            <a:ext cx="12204196" cy="6858000"/>
          </a:xfrm>
          <a:prstGeom prst="rect">
            <a:avLst/>
          </a:prstGeom>
        </p:spPr>
      </p:pic>
      <p:sp>
        <p:nvSpPr>
          <p:cNvPr id="2" name="タイトル 1">
            <a:extLst>
              <a:ext uri="{FF2B5EF4-FFF2-40B4-BE49-F238E27FC236}">
                <a16:creationId xmlns:a16="http://schemas.microsoft.com/office/drawing/2014/main" id="{02817541-0291-47AB-937B-511A62268A45}"/>
              </a:ext>
            </a:extLst>
          </p:cNvPr>
          <p:cNvSpPr>
            <a:spLocks noGrp="1"/>
          </p:cNvSpPr>
          <p:nvPr>
            <p:ph type="ctrTitle"/>
          </p:nvPr>
        </p:nvSpPr>
        <p:spPr>
          <a:xfrm>
            <a:off x="-125334" y="2169601"/>
            <a:ext cx="10751771" cy="1702160"/>
          </a:xfrm>
        </p:spPr>
        <p:txBody>
          <a:bodyPr>
            <a:normAutofit fontScale="90000"/>
          </a:bodyPr>
          <a:lstStyle/>
          <a:p>
            <a:r>
              <a:rPr lang="ja-JP" altLang="en-US" sz="5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　第５章　千代田区の空き家問題</a:t>
            </a:r>
            <a:br>
              <a:rPr lang="en-US" altLang="ja-JP"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br>
            <a:r>
              <a:rPr lang="ja-JP" altLang="en-US"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対策についての政策提言</a:t>
            </a:r>
            <a:endParaRPr kumimoji="1" lang="ja-JP" altLang="en-US"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5" name="スライド番号プレースホルダー 3"/>
          <p:cNvSpPr>
            <a:spLocks noGrp="1"/>
          </p:cNvSpPr>
          <p:nvPr>
            <p:ph type="sldNum" sz="quarter" idx="12"/>
          </p:nvPr>
        </p:nvSpPr>
        <p:spPr/>
        <p:txBody>
          <a:bodyPr/>
          <a:lstStyle/>
          <a:p>
            <a:fld id="{610C3DC3-D5E4-476F-8A2D-815E3745CCF9}" type="slidenum">
              <a:rPr kumimoji="1" lang="ja-JP" altLang="en-US" smtClean="0">
                <a:solidFill>
                  <a:schemeClr val="tx1"/>
                </a:solidFill>
              </a:rPr>
              <a:t>28</a:t>
            </a:fld>
            <a:endParaRPr kumimoji="1" lang="ja-JP" altLang="en-US" dirty="0">
              <a:solidFill>
                <a:schemeClr val="tx1"/>
              </a:solidFill>
            </a:endParaRPr>
          </a:p>
        </p:txBody>
      </p:sp>
    </p:spTree>
    <p:extLst>
      <p:ext uri="{BB962C8B-B14F-4D97-AF65-F5344CB8AC3E}">
        <p14:creationId xmlns:p14="http://schemas.microsoft.com/office/powerpoint/2010/main" val="321623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ECEA4A0-67A7-42B0-9DB4-61859645442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8874" y="-29123"/>
            <a:ext cx="12205797" cy="6888025"/>
          </a:xfrm>
          <a:prstGeom prst="rect">
            <a:avLst/>
          </a:prstGeom>
        </p:spPr>
      </p:pic>
      <p:sp>
        <p:nvSpPr>
          <p:cNvPr id="2" name="タイトル 1">
            <a:extLst>
              <a:ext uri="{FF2B5EF4-FFF2-40B4-BE49-F238E27FC236}">
                <a16:creationId xmlns:a16="http://schemas.microsoft.com/office/drawing/2014/main" id="{682B8844-9A2B-4903-B2B0-4E221962513B}"/>
              </a:ext>
            </a:extLst>
          </p:cNvPr>
          <p:cNvSpPr>
            <a:spLocks noGrp="1"/>
          </p:cNvSpPr>
          <p:nvPr>
            <p:ph type="title"/>
          </p:nvPr>
        </p:nvSpPr>
        <p:spPr>
          <a:xfrm>
            <a:off x="146412" y="339178"/>
            <a:ext cx="10515600" cy="667818"/>
          </a:xfrm>
          <a:ln>
            <a:noFill/>
          </a:ln>
        </p:spPr>
        <p:txBody>
          <a:bodyPr>
            <a:normAutofit/>
          </a:bodyPr>
          <a:lstStyle/>
          <a:p>
            <a:r>
              <a:rPr lang="ja-JP"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家守</a:t>
            </a:r>
            <a:r>
              <a:rPr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確保支援</a:t>
            </a:r>
            <a:r>
              <a:rPr lang="ja-JP"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補助金政策導入の提案</a:t>
            </a:r>
            <a:endParaRPr kumimoji="1"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F4D78520-07E7-4A87-B9C9-4750ED770AFB}"/>
              </a:ext>
            </a:extLst>
          </p:cNvPr>
          <p:cNvSpPr/>
          <p:nvPr/>
        </p:nvSpPr>
        <p:spPr>
          <a:xfrm>
            <a:off x="8714909" y="-19598"/>
            <a:ext cx="3637300" cy="6911974"/>
          </a:xfrm>
          <a:prstGeom prst="rect">
            <a:avLst/>
          </a:prstGeom>
          <a:solidFill>
            <a:schemeClr val="bg1"/>
          </a:solidFill>
        </p:spPr>
        <p:txBody>
          <a:bodyPr wrap="square" anchor="t">
            <a:spAutoFit/>
          </a:bodyPr>
          <a:lstStyle/>
          <a:p>
            <a:r>
              <a:rPr lang="ja-JP" altLang="en-US" sz="2800" b="1" u="sng" dirty="0">
                <a:ln>
                  <a:solidFill>
                    <a:schemeClr val="tx1"/>
                  </a:solidFill>
                </a:ln>
                <a:latin typeface="ＭＳ Ｐゴシック" panose="020B0600070205080204" pitchFamily="50" charset="-128"/>
                <a:ea typeface="ＭＳ Ｐゴシック" panose="020B0600070205080204" pitchFamily="50" charset="-128"/>
              </a:rPr>
              <a:t>提案内容</a:t>
            </a:r>
            <a:endParaRPr lang="en-US" altLang="ja-JP" sz="2800" b="1" u="sng"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400" b="1" dirty="0">
              <a:ln>
                <a:solidFill>
                  <a:schemeClr val="tx1"/>
                </a:solidFill>
              </a:ln>
              <a:latin typeface="ＭＳ Ｐゴシック" panose="020B0600070205080204" pitchFamily="50" charset="-128"/>
              <a:ea typeface="ＭＳ Ｐゴシック" panose="020B0600070205080204" pitchFamily="50" charset="-128"/>
            </a:endParaRPr>
          </a:p>
          <a:p>
            <a:r>
              <a:rPr lang="en-US" altLang="ja-JP" b="1" dirty="0">
                <a:ln>
                  <a:solidFill>
                    <a:schemeClr val="tx1"/>
                  </a:solidFill>
                </a:ln>
                <a:latin typeface="ＭＳ Ｐゴシック" panose="020B0600070205080204" pitchFamily="50" charset="-128"/>
                <a:ea typeface="ＭＳ Ｐゴシック" panose="020B0600070205080204" pitchFamily="50" charset="-128"/>
              </a:rPr>
              <a:t>1.</a:t>
            </a:r>
            <a:r>
              <a:rPr lang="ja-JP" altLang="en-US" b="1" dirty="0">
                <a:ln>
                  <a:solidFill>
                    <a:schemeClr val="tx1"/>
                  </a:solidFill>
                </a:ln>
                <a:latin typeface="ＭＳ Ｐゴシック" panose="020B0600070205080204" pitchFamily="50" charset="-128"/>
                <a:ea typeface="ＭＳ Ｐゴシック" panose="020B0600070205080204" pitchFamily="50" charset="-128"/>
              </a:rPr>
              <a:t>空き家バンクを運営する、地域</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密着型の公共性のある団体の</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結成促進（</a:t>
            </a:r>
            <a:r>
              <a:rPr lang="ja-JP" altLang="en-US" b="1" dirty="0">
                <a:ln>
                  <a:solidFill>
                    <a:schemeClr val="tx1"/>
                  </a:solidFill>
                </a:ln>
                <a:latin typeface="ＭＳ Ｐゴシック"/>
                <a:ea typeface="ＭＳ Ｐゴシック"/>
              </a:rPr>
              <a:t>空き家バンクの運営と</a:t>
            </a:r>
            <a:endParaRPr lang="en-US" altLang="ja-JP" b="1" dirty="0">
              <a:ln>
                <a:solidFill>
                  <a:schemeClr val="tx1"/>
                </a:solidFill>
              </a:ln>
              <a:latin typeface="ＭＳ Ｐゴシック"/>
              <a:ea typeface="ＭＳ Ｐゴシック"/>
            </a:endParaRPr>
          </a:p>
          <a:p>
            <a:r>
              <a:rPr lang="ja-JP" altLang="en-US" b="1" dirty="0">
                <a:ln>
                  <a:solidFill>
                    <a:schemeClr val="tx1"/>
                  </a:solidFill>
                </a:ln>
                <a:latin typeface="ＭＳ Ｐゴシック"/>
                <a:ea typeface="ＭＳ Ｐゴシック"/>
              </a:rPr>
              <a:t>　家賃補助にかかる費用を交付</a:t>
            </a:r>
            <a:r>
              <a:rPr lang="ja-JP" altLang="en-US" b="1" dirty="0">
                <a:ln>
                  <a:solidFill>
                    <a:schemeClr val="tx1"/>
                  </a:solidFill>
                </a:ln>
                <a:latin typeface="ＭＳ Ｐゴシック" panose="020B0600070205080204" pitchFamily="50" charset="-128"/>
                <a:ea typeface="ＭＳ Ｐゴシック" panose="020B0600070205080204" pitchFamily="50" charset="-128"/>
              </a:rPr>
              <a:t>）</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600" b="1" dirty="0">
              <a:ln>
                <a:solidFill>
                  <a:schemeClr val="tx1"/>
                </a:solidFill>
              </a:ln>
              <a:latin typeface="ＭＳ Ｐゴシック" panose="020B0600070205080204" pitchFamily="50" charset="-128"/>
              <a:ea typeface="ＭＳ Ｐゴシック" panose="020B0600070205080204" pitchFamily="50" charset="-128"/>
            </a:endParaRPr>
          </a:p>
          <a:p>
            <a:r>
              <a:rPr lang="en-US" altLang="ja-JP" b="1" dirty="0">
                <a:ln>
                  <a:solidFill>
                    <a:schemeClr val="tx1"/>
                  </a:solidFill>
                </a:ln>
                <a:latin typeface="ＭＳ Ｐゴシック" panose="020B0600070205080204" pitchFamily="50" charset="-128"/>
                <a:ea typeface="ＭＳ Ｐゴシック" panose="020B0600070205080204" pitchFamily="50" charset="-128"/>
              </a:rPr>
              <a:t>2.</a:t>
            </a:r>
            <a:r>
              <a:rPr lang="ja-JP" altLang="en-US" b="1" dirty="0">
                <a:ln>
                  <a:solidFill>
                    <a:schemeClr val="tx1"/>
                  </a:solidFill>
                </a:ln>
                <a:latin typeface="ＭＳ Ｐゴシック" panose="020B0600070205080204" pitchFamily="50" charset="-128"/>
                <a:ea typeface="ＭＳ Ｐゴシック" panose="020B0600070205080204" pitchFamily="50" charset="-128"/>
              </a:rPr>
              <a:t>「家守」政策に賛同した家主に、</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空き家のリノベーション費用を補</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助</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600" b="1" dirty="0">
              <a:ln>
                <a:solidFill>
                  <a:schemeClr val="tx1"/>
                </a:solidFill>
              </a:ln>
              <a:latin typeface="ＭＳ Ｐゴシック" panose="020B0600070205080204" pitchFamily="50" charset="-128"/>
              <a:ea typeface="ＭＳ Ｐゴシック" panose="020B0600070205080204" pitchFamily="50" charset="-128"/>
            </a:endParaRPr>
          </a:p>
          <a:p>
            <a:r>
              <a:rPr lang="en-US" altLang="ja-JP" b="1" dirty="0">
                <a:ln>
                  <a:solidFill>
                    <a:schemeClr val="tx1"/>
                  </a:solidFill>
                </a:ln>
                <a:latin typeface="ＭＳ Ｐゴシック" panose="020B0600070205080204" pitchFamily="50" charset="-128"/>
                <a:ea typeface="ＭＳ Ｐゴシック" panose="020B0600070205080204" pitchFamily="50" charset="-128"/>
              </a:rPr>
              <a:t>3.</a:t>
            </a:r>
            <a:r>
              <a:rPr lang="ja-JP" altLang="en-US" b="1" dirty="0">
                <a:ln>
                  <a:solidFill>
                    <a:schemeClr val="tx1"/>
                  </a:solidFill>
                </a:ln>
                <a:latin typeface="ＭＳ Ｐゴシック" panose="020B0600070205080204" pitchFamily="50" charset="-128"/>
                <a:ea typeface="ＭＳ Ｐゴシック" panose="020B0600070205080204" pitchFamily="50" charset="-128"/>
              </a:rPr>
              <a:t>地域密着型の公共性のある団</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体が空き家の家主と転入者を</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マッチング</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600" b="1" dirty="0">
              <a:ln>
                <a:solidFill>
                  <a:schemeClr val="tx1"/>
                </a:solidFill>
              </a:ln>
              <a:latin typeface="ＭＳ Ｐゴシック" panose="020B0600070205080204" pitchFamily="50" charset="-128"/>
              <a:ea typeface="ＭＳ Ｐゴシック" panose="020B0600070205080204" pitchFamily="50" charset="-128"/>
            </a:endParaRPr>
          </a:p>
          <a:p>
            <a:r>
              <a:rPr lang="en-US" altLang="ja-JP" b="1" dirty="0">
                <a:ln>
                  <a:solidFill>
                    <a:schemeClr val="tx1"/>
                  </a:solidFill>
                </a:ln>
                <a:latin typeface="ＭＳ Ｐゴシック" panose="020B0600070205080204" pitchFamily="50" charset="-128"/>
                <a:ea typeface="ＭＳ Ｐゴシック" panose="020B0600070205080204" pitchFamily="50" charset="-128"/>
              </a:rPr>
              <a:t>4.</a:t>
            </a:r>
            <a:r>
              <a:rPr lang="ja-JP" altLang="en-US" b="1" dirty="0">
                <a:ln>
                  <a:solidFill>
                    <a:schemeClr val="tx1"/>
                  </a:solidFill>
                </a:ln>
                <a:latin typeface="ＭＳ Ｐゴシック" panose="020B0600070205080204" pitchFamily="50" charset="-128"/>
                <a:ea typeface="ＭＳ Ｐゴシック" panose="020B0600070205080204" pitchFamily="50" charset="-128"/>
              </a:rPr>
              <a:t>転入者は義務づけられた地域</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貢献活動を担うことにより、公共</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性のある団体は家主に家賃の</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一部を補助</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en-US" altLang="ja-JP" b="1" dirty="0">
                <a:ln>
                  <a:solidFill>
                    <a:schemeClr val="tx1"/>
                  </a:solidFill>
                </a:ln>
                <a:latin typeface="ＭＳ Ｐゴシック" panose="020B0600070205080204" pitchFamily="50" charset="-128"/>
                <a:ea typeface="ＭＳ Ｐゴシック" panose="020B0600070205080204" pitchFamily="50" charset="-128"/>
              </a:rPr>
              <a:t>5.</a:t>
            </a:r>
            <a:r>
              <a:rPr lang="ja-JP" altLang="en-US" b="1" dirty="0">
                <a:ln>
                  <a:solidFill>
                    <a:schemeClr val="tx1"/>
                  </a:solidFill>
                </a:ln>
                <a:latin typeface="ＭＳ Ｐゴシック" panose="020B0600070205080204" pitchFamily="50" charset="-128"/>
                <a:ea typeface="ＭＳ Ｐゴシック" panose="020B0600070205080204" pitchFamily="50" charset="-128"/>
              </a:rPr>
              <a:t>転入者は家賃の差額を家主に</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支払うため、格安家賃で住むこと</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が可能</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400"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100" b="1" dirty="0">
              <a:ln>
                <a:solidFill>
                  <a:schemeClr val="tx1"/>
                </a:solidFill>
              </a:ln>
              <a:latin typeface="ＭＳ Ｐゴシック" panose="020B0600070205080204" pitchFamily="50" charset="-128"/>
              <a:ea typeface="ＭＳ Ｐゴシック" panose="020B0600070205080204" pitchFamily="50" charset="-128"/>
            </a:endParaRPr>
          </a:p>
        </p:txBody>
      </p:sp>
      <p:sp>
        <p:nvSpPr>
          <p:cNvPr id="8" name="スライド番号プレースホルダー 3"/>
          <p:cNvSpPr txBox="1">
            <a:spLocks/>
          </p:cNvSpPr>
          <p:nvPr/>
        </p:nvSpPr>
        <p:spPr>
          <a:xfrm>
            <a:off x="8977746" y="6527251"/>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b="1"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10C3DC3-D5E4-476F-8A2D-815E3745CCF9}" type="slidenum">
              <a:rPr lang="ja-JP" altLang="en-US" smtClean="0">
                <a:solidFill>
                  <a:schemeClr val="tx1"/>
                </a:solidFill>
              </a:rPr>
              <a:pPr/>
              <a:t>29</a:t>
            </a:fld>
            <a:endParaRPr lang="ja-JP" altLang="en-US" dirty="0">
              <a:solidFill>
                <a:schemeClr val="tx1"/>
              </a:solidFill>
            </a:endParaRPr>
          </a:p>
        </p:txBody>
      </p:sp>
      <p:sp>
        <p:nvSpPr>
          <p:cNvPr id="9" name="テキスト ボックス 8"/>
          <p:cNvSpPr txBox="1"/>
          <p:nvPr/>
        </p:nvSpPr>
        <p:spPr>
          <a:xfrm>
            <a:off x="233277" y="6406350"/>
            <a:ext cx="5063065" cy="369332"/>
          </a:xfrm>
          <a:prstGeom prst="rect">
            <a:avLst/>
          </a:prstGeom>
          <a:noFill/>
        </p:spPr>
        <p:txBody>
          <a:bodyPr wrap="square" rtlCol="0">
            <a:spAutoFit/>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rPr>
              <a:t>*地域の防災・防犯活動や独居老人世帯への支援</a:t>
            </a:r>
          </a:p>
        </p:txBody>
      </p:sp>
      <p:pic>
        <p:nvPicPr>
          <p:cNvPr id="10" name="図 9"/>
          <p:cNvPicPr>
            <a:picLocks noChangeAspect="1"/>
          </p:cNvPicPr>
          <p:nvPr/>
        </p:nvPicPr>
        <p:blipFill>
          <a:blip r:embed="rId4"/>
          <a:stretch>
            <a:fillRect/>
          </a:stretch>
        </p:blipFill>
        <p:spPr>
          <a:xfrm>
            <a:off x="-235079" y="1408176"/>
            <a:ext cx="9164307" cy="4782312"/>
          </a:xfrm>
          <a:prstGeom prst="rect">
            <a:avLst/>
          </a:prstGeom>
        </p:spPr>
      </p:pic>
    </p:spTree>
    <p:extLst>
      <p:ext uri="{BB962C8B-B14F-4D97-AF65-F5344CB8AC3E}">
        <p14:creationId xmlns:p14="http://schemas.microsoft.com/office/powerpoint/2010/main" val="379557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840F8DB-2AE8-4C54-AFA1-4B9039A622D0}"/>
              </a:ext>
            </a:extLst>
          </p:cNvPr>
          <p:cNvPicPr>
            <a:picLocks noChangeAspect="1"/>
          </p:cNvPicPr>
          <p:nvPr/>
        </p:nvPicPr>
        <p:blipFill>
          <a:blip r:embed="rId2"/>
          <a:stretch>
            <a:fillRect/>
          </a:stretch>
        </p:blipFill>
        <p:spPr>
          <a:xfrm>
            <a:off x="0" y="0"/>
            <a:ext cx="12188776" cy="6858000"/>
          </a:xfrm>
          <a:prstGeom prst="rect">
            <a:avLst/>
          </a:prstGeom>
        </p:spPr>
      </p:pic>
      <p:sp>
        <p:nvSpPr>
          <p:cNvPr id="2" name="タイトル 1">
            <a:extLst>
              <a:ext uri="{FF2B5EF4-FFF2-40B4-BE49-F238E27FC236}">
                <a16:creationId xmlns:a16="http://schemas.microsoft.com/office/drawing/2014/main" id="{A12FC089-3FDC-4784-84C8-2DAA6A3E60FD}"/>
              </a:ext>
            </a:extLst>
          </p:cNvPr>
          <p:cNvSpPr>
            <a:spLocks noGrp="1"/>
          </p:cNvSpPr>
          <p:nvPr>
            <p:ph type="ctrTitle"/>
          </p:nvPr>
        </p:nvSpPr>
        <p:spPr>
          <a:xfrm>
            <a:off x="4484010" y="1961817"/>
            <a:ext cx="2879317" cy="1702160"/>
          </a:xfrm>
        </p:spPr>
        <p:txBody>
          <a:bodyPr>
            <a:normAutofit/>
          </a:bodyPr>
          <a:lstStyle/>
          <a:p>
            <a:r>
              <a:rPr kumimoji="1" lang="ja-JP" altLang="en-US" sz="5400" b="1">
                <a:ln>
                  <a:solidFill>
                    <a:schemeClr val="tx1"/>
                  </a:solidFill>
                </a:ln>
                <a:solidFill>
                  <a:schemeClr val="bg1"/>
                </a:solidFill>
                <a:latin typeface="ＭＳ Ｐゴシック" panose="020B0600070205080204" pitchFamily="50" charset="-128"/>
                <a:ea typeface="ＭＳ Ｐゴシック" panose="020B0600070205080204" pitchFamily="50" charset="-128"/>
              </a:rPr>
              <a:t>はじめに</a:t>
            </a:r>
          </a:p>
        </p:txBody>
      </p:sp>
      <p:sp>
        <p:nvSpPr>
          <p:cNvPr id="50" name="スライド番号プレースホルダー 3"/>
          <p:cNvSpPr>
            <a:spLocks noGrp="1"/>
          </p:cNvSpPr>
          <p:nvPr>
            <p:ph type="sldNum" sz="quarter" idx="12"/>
          </p:nvPr>
        </p:nvSpPr>
        <p:spPr/>
        <p:txBody>
          <a:bodyPr/>
          <a:lstStyle/>
          <a:p>
            <a:fld id="{610C3DC3-D5E4-476F-8A2D-815E3745CCF9}" type="slidenum">
              <a:rPr kumimoji="1" lang="ja-JP" altLang="en-US" smtClean="0"/>
              <a:t>3</a:t>
            </a:fld>
            <a:endParaRPr kumimoji="1" lang="ja-JP" altLang="en-US" dirty="0"/>
          </a:p>
        </p:txBody>
      </p:sp>
    </p:spTree>
    <p:extLst>
      <p:ext uri="{BB962C8B-B14F-4D97-AF65-F5344CB8AC3E}">
        <p14:creationId xmlns:p14="http://schemas.microsoft.com/office/powerpoint/2010/main" val="335981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ECEA4A0-67A7-42B0-9DB4-61859645442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 y="0"/>
            <a:ext cx="12204196" cy="6857999"/>
          </a:xfrm>
          <a:prstGeom prst="rect">
            <a:avLst/>
          </a:prstGeom>
        </p:spPr>
      </p:pic>
      <p:sp>
        <p:nvSpPr>
          <p:cNvPr id="2" name="タイトル 1">
            <a:extLst>
              <a:ext uri="{FF2B5EF4-FFF2-40B4-BE49-F238E27FC236}">
                <a16:creationId xmlns:a16="http://schemas.microsoft.com/office/drawing/2014/main" id="{682B8844-9A2B-4903-B2B0-4E221962513B}"/>
              </a:ext>
            </a:extLst>
          </p:cNvPr>
          <p:cNvSpPr>
            <a:spLocks noGrp="1"/>
          </p:cNvSpPr>
          <p:nvPr>
            <p:ph type="title"/>
          </p:nvPr>
        </p:nvSpPr>
        <p:spPr>
          <a:xfrm>
            <a:off x="108489" y="334734"/>
            <a:ext cx="10515600" cy="574094"/>
          </a:xfrm>
          <a:ln>
            <a:noFill/>
          </a:ln>
        </p:spPr>
        <p:txBody>
          <a:bodyPr>
            <a:normAutofit fontScale="90000"/>
          </a:bodyPr>
          <a:lstStyle/>
          <a:p>
            <a:r>
              <a:rPr lang="ja-JP"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店守</a:t>
            </a:r>
            <a:r>
              <a:rPr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確保支援</a:t>
            </a:r>
            <a:r>
              <a:rPr lang="ja-JP"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補助金政策導入の提案</a:t>
            </a:r>
            <a:endParaRPr kumimoji="1"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610C3DC3-D5E4-476F-8A2D-815E3745CCF9}" type="slidenum">
              <a:rPr kumimoji="1" lang="ja-JP" altLang="en-US" smtClean="0"/>
              <a:t>30</a:t>
            </a:fld>
            <a:endParaRPr kumimoji="1" lang="ja-JP" altLang="en-US"/>
          </a:p>
        </p:txBody>
      </p:sp>
      <p:sp>
        <p:nvSpPr>
          <p:cNvPr id="7" name="正方形/長方形 6">
            <a:extLst>
              <a:ext uri="{FF2B5EF4-FFF2-40B4-BE49-F238E27FC236}">
                <a16:creationId xmlns:a16="http://schemas.microsoft.com/office/drawing/2014/main" id="{88E0E9AB-D76A-4F90-B1F7-7CD0768D797E}"/>
              </a:ext>
            </a:extLst>
          </p:cNvPr>
          <p:cNvSpPr/>
          <p:nvPr/>
        </p:nvSpPr>
        <p:spPr>
          <a:xfrm>
            <a:off x="8727924" y="0"/>
            <a:ext cx="3591076" cy="6894195"/>
          </a:xfrm>
          <a:prstGeom prst="rect">
            <a:avLst/>
          </a:prstGeom>
          <a:solidFill>
            <a:schemeClr val="bg1"/>
          </a:solidFill>
        </p:spPr>
        <p:txBody>
          <a:bodyPr wrap="square" anchor="t">
            <a:spAutoFit/>
          </a:bodyPr>
          <a:lstStyle/>
          <a:p>
            <a:pPr fontAlgn="base"/>
            <a:r>
              <a:rPr lang="ja-JP" altLang="en-US" sz="2800" b="1" u="sng" dirty="0">
                <a:ln>
                  <a:solidFill>
                    <a:schemeClr val="tx1"/>
                  </a:solidFill>
                </a:ln>
                <a:latin typeface="ＭＳ Ｐゴシック" panose="020B0600070205080204" pitchFamily="50" charset="-128"/>
                <a:ea typeface="ＭＳ Ｐゴシック" panose="020B0600070205080204" pitchFamily="50" charset="-128"/>
              </a:rPr>
              <a:t>提案内容</a:t>
            </a:r>
            <a:endParaRPr lang="en-US" altLang="ja-JP" sz="2800" b="1" u="sng" dirty="0">
              <a:ln>
                <a:solidFill>
                  <a:schemeClr val="tx1"/>
                </a:solidFill>
              </a:ln>
              <a:latin typeface="ＭＳ Ｐゴシック" panose="020B0600070205080204" pitchFamily="50" charset="-128"/>
              <a:ea typeface="ＭＳ Ｐゴシック" panose="020B0600070205080204" pitchFamily="50" charset="-128"/>
            </a:endParaRPr>
          </a:p>
          <a:p>
            <a:pPr fontAlgn="base"/>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pPr lvl="0"/>
            <a:r>
              <a:rPr lang="en-US" altLang="ja-JP" b="1" dirty="0">
                <a:ln>
                  <a:solidFill>
                    <a:schemeClr val="tx1"/>
                  </a:solidFill>
                </a:ln>
                <a:latin typeface="ＭＳ Ｐゴシック" panose="020B0600070205080204" pitchFamily="50" charset="-128"/>
                <a:ea typeface="ＭＳ Ｐゴシック" panose="020B0600070205080204" pitchFamily="50" charset="-128"/>
              </a:rPr>
              <a:t>1.</a:t>
            </a:r>
            <a:r>
              <a:rPr lang="ja-JP" altLang="en-US" b="1" dirty="0">
                <a:ln>
                  <a:solidFill>
                    <a:prstClr val="black"/>
                  </a:solidFill>
                </a:ln>
                <a:solidFill>
                  <a:prstClr val="black"/>
                </a:solidFill>
                <a:latin typeface="ＭＳ Ｐゴシック" panose="020B0600070205080204" pitchFamily="50" charset="-128"/>
                <a:ea typeface="ＭＳ Ｐゴシック" panose="020B0600070205080204" pitchFamily="50" charset="-128"/>
              </a:rPr>
              <a:t>空き家バンクを運営する、地域</a:t>
            </a: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pPr lvl="0"/>
            <a:r>
              <a:rPr lang="ja-JP" altLang="en-US" b="1" dirty="0">
                <a:ln>
                  <a:solidFill>
                    <a:prstClr val="black"/>
                  </a:solidFill>
                </a:ln>
                <a:solidFill>
                  <a:prstClr val="black"/>
                </a:solidFill>
                <a:latin typeface="ＭＳ Ｐゴシック" panose="020B0600070205080204" pitchFamily="50" charset="-128"/>
                <a:ea typeface="ＭＳ Ｐゴシック" panose="020B0600070205080204" pitchFamily="50" charset="-128"/>
              </a:rPr>
              <a:t>　密着型の公共性のある団体の</a:t>
            </a: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r>
              <a:rPr lang="ja-JP" altLang="en-US" b="1" dirty="0">
                <a:ln>
                  <a:solidFill>
                    <a:prstClr val="black"/>
                  </a:solidFill>
                </a:ln>
                <a:solidFill>
                  <a:prstClr val="black"/>
                </a:solidFill>
                <a:latin typeface="ＭＳ Ｐゴシック" panose="020B0600070205080204" pitchFamily="50" charset="-128"/>
                <a:ea typeface="ＭＳ Ｐゴシック" panose="020B0600070205080204" pitchFamily="50" charset="-128"/>
              </a:rPr>
              <a:t>　結成促進（</a:t>
            </a:r>
            <a:r>
              <a:rPr lang="ja-JP" altLang="en-US" b="1" dirty="0">
                <a:ln>
                  <a:solidFill>
                    <a:schemeClr val="tx1"/>
                  </a:solidFill>
                </a:ln>
                <a:latin typeface="ＭＳ Ｐゴシック"/>
                <a:ea typeface="ＭＳ Ｐゴシック"/>
              </a:rPr>
              <a:t>空き家バンクにかかる</a:t>
            </a:r>
            <a:endParaRPr lang="en-US" altLang="ja-JP" b="1" dirty="0">
              <a:ln>
                <a:solidFill>
                  <a:schemeClr val="tx1"/>
                </a:solidFill>
              </a:ln>
              <a:latin typeface="ＭＳ Ｐゴシック"/>
              <a:ea typeface="ＭＳ Ｐゴシック"/>
            </a:endParaRPr>
          </a:p>
          <a:p>
            <a:r>
              <a:rPr lang="ja-JP" altLang="en-US" b="1" dirty="0">
                <a:ln>
                  <a:solidFill>
                    <a:schemeClr val="tx1"/>
                  </a:solidFill>
                </a:ln>
                <a:latin typeface="ＭＳ Ｐゴシック"/>
                <a:ea typeface="ＭＳ Ｐゴシック"/>
              </a:rPr>
              <a:t>　費用を交付</a:t>
            </a:r>
            <a:r>
              <a:rPr lang="ja-JP" altLang="en-US" b="1" dirty="0">
                <a:ln>
                  <a:solidFill>
                    <a:prstClr val="black"/>
                  </a:solidFill>
                </a:ln>
                <a:solidFill>
                  <a:prstClr val="black"/>
                </a:solidFill>
                <a:latin typeface="ＭＳ Ｐゴシック" panose="020B0600070205080204" pitchFamily="50" charset="-128"/>
                <a:ea typeface="ＭＳ Ｐゴシック" panose="020B0600070205080204" pitchFamily="50" charset="-128"/>
              </a:rPr>
              <a:t>）</a:t>
            </a: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pPr lvl="0">
              <a:lnSpc>
                <a:spcPct val="70000"/>
              </a:lnSpc>
            </a:pP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pPr lvl="0"/>
            <a:r>
              <a:rPr lang="en-US" altLang="ja-JP" b="1" dirty="0">
                <a:ln>
                  <a:solidFill>
                    <a:schemeClr val="tx1"/>
                  </a:solidFill>
                </a:ln>
                <a:latin typeface="ＭＳ Ｐゴシック" panose="020B0600070205080204" pitchFamily="50" charset="-128"/>
                <a:ea typeface="ＭＳ Ｐゴシック" panose="020B0600070205080204" pitchFamily="50" charset="-128"/>
              </a:rPr>
              <a:t>2.</a:t>
            </a:r>
            <a:r>
              <a:rPr lang="ja-JP" altLang="en-US" b="1" dirty="0">
                <a:ln>
                  <a:solidFill>
                    <a:prstClr val="black"/>
                  </a:solidFill>
                </a:ln>
                <a:solidFill>
                  <a:prstClr val="black"/>
                </a:solidFill>
                <a:latin typeface="ＭＳ Ｐゴシック" panose="020B0600070205080204" pitchFamily="50" charset="-128"/>
                <a:ea typeface="ＭＳ Ｐゴシック" panose="020B0600070205080204" pitchFamily="50" charset="-128"/>
              </a:rPr>
              <a:t>地域密着型の公共性のある団</a:t>
            </a: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pPr lvl="0"/>
            <a:r>
              <a:rPr lang="ja-JP" altLang="en-US" b="1" dirty="0">
                <a:ln>
                  <a:solidFill>
                    <a:prstClr val="black"/>
                  </a:solidFill>
                </a:ln>
                <a:solidFill>
                  <a:prstClr val="black"/>
                </a:solidFill>
                <a:latin typeface="ＭＳ Ｐゴシック" panose="020B0600070205080204" pitchFamily="50" charset="-128"/>
                <a:ea typeface="ＭＳ Ｐゴシック" panose="020B0600070205080204" pitchFamily="50" charset="-128"/>
              </a:rPr>
              <a:t>　体が空き店舗の家主と新規事業　</a:t>
            </a: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pPr lvl="0"/>
            <a:r>
              <a:rPr lang="ja-JP" altLang="en-US" b="1" dirty="0">
                <a:ln>
                  <a:solidFill>
                    <a:prstClr val="black"/>
                  </a:solidFill>
                </a:ln>
                <a:solidFill>
                  <a:prstClr val="black"/>
                </a:solidFill>
                <a:latin typeface="ＭＳ Ｐゴシック" panose="020B0600070205080204" pitchFamily="50" charset="-128"/>
                <a:ea typeface="ＭＳ Ｐゴシック" panose="020B0600070205080204" pitchFamily="50" charset="-128"/>
              </a:rPr>
              <a:t>　者をマッチング</a:t>
            </a: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pPr lvl="0">
              <a:lnSpc>
                <a:spcPct val="70000"/>
              </a:lnSpc>
            </a:pP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pPr lvl="0"/>
            <a:r>
              <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rPr>
              <a:t>3.</a:t>
            </a:r>
            <a:r>
              <a:rPr lang="ja-JP" altLang="en-US" b="1" dirty="0">
                <a:ln>
                  <a:solidFill>
                    <a:prstClr val="black"/>
                  </a:solidFill>
                </a:ln>
                <a:solidFill>
                  <a:prstClr val="black"/>
                </a:solidFill>
                <a:latin typeface="ＭＳ Ｐゴシック" panose="020B0600070205080204" pitchFamily="50" charset="-128"/>
                <a:ea typeface="ＭＳ Ｐゴシック" panose="020B0600070205080204" pitchFamily="50" charset="-128"/>
              </a:rPr>
              <a:t>新規事業者に行政は空き店舗の　</a:t>
            </a: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pPr lvl="0"/>
            <a:r>
              <a:rPr lang="ja-JP" altLang="en-US" b="1" dirty="0">
                <a:ln>
                  <a:solidFill>
                    <a:prstClr val="black"/>
                  </a:solidFill>
                </a:ln>
                <a:solidFill>
                  <a:prstClr val="black"/>
                </a:solidFill>
                <a:latin typeface="ＭＳ Ｐゴシック" panose="020B0600070205080204" pitchFamily="50" charset="-128"/>
                <a:ea typeface="ＭＳ Ｐゴシック" panose="020B0600070205080204" pitchFamily="50" charset="-128"/>
              </a:rPr>
              <a:t>　リノベーション費用を補助</a:t>
            </a: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pPr fontAlgn="base"/>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en-US" altLang="ja-JP" b="1" dirty="0">
                <a:ln>
                  <a:solidFill>
                    <a:schemeClr val="tx1"/>
                  </a:solidFill>
                </a:ln>
                <a:latin typeface="ＭＳ Ｐゴシック"/>
                <a:ea typeface="ＭＳ Ｐゴシック"/>
              </a:rPr>
              <a:t>4.</a:t>
            </a:r>
            <a:r>
              <a:rPr lang="ja-JP" altLang="en-US" b="1" dirty="0">
                <a:ln>
                  <a:solidFill>
                    <a:prstClr val="black"/>
                  </a:solidFill>
                </a:ln>
                <a:latin typeface="ＭＳ Ｐゴシック"/>
                <a:ea typeface="ＭＳ Ｐゴシック"/>
              </a:rPr>
              <a:t>新規事業者が商店会に入会後、　</a:t>
            </a:r>
            <a:endParaRPr lang="en-US" altLang="ja-JP" b="1" dirty="0">
              <a:ln>
                <a:solidFill>
                  <a:prstClr val="black"/>
                </a:solidFill>
              </a:ln>
              <a:latin typeface="ＭＳ Ｐゴシック"/>
              <a:ea typeface="ＭＳ Ｐゴシック"/>
            </a:endParaRPr>
          </a:p>
          <a:p>
            <a:r>
              <a:rPr lang="ja-JP" altLang="en-US" b="1" dirty="0">
                <a:ln>
                  <a:solidFill>
                    <a:prstClr val="black"/>
                  </a:solidFill>
                </a:ln>
                <a:latin typeface="ＭＳ Ｐゴシック"/>
                <a:ea typeface="ＭＳ Ｐゴシック"/>
              </a:rPr>
              <a:t>　義務づけられた商店街の地域貢</a:t>
            </a:r>
            <a:endParaRPr lang="en-US" altLang="ja-JP" b="1" dirty="0">
              <a:ln>
                <a:solidFill>
                  <a:prstClr val="black"/>
                </a:solidFill>
              </a:ln>
              <a:latin typeface="ＭＳ Ｐゴシック"/>
              <a:ea typeface="ＭＳ Ｐゴシック"/>
            </a:endParaRPr>
          </a:p>
          <a:p>
            <a:r>
              <a:rPr lang="ja-JP" altLang="en-US" b="1" dirty="0">
                <a:ln>
                  <a:solidFill>
                    <a:prstClr val="black"/>
                  </a:solidFill>
                </a:ln>
                <a:latin typeface="ＭＳ Ｐゴシック"/>
                <a:ea typeface="ＭＳ Ｐゴシック"/>
              </a:rPr>
              <a:t>　献活動を担うことで、商店会は新</a:t>
            </a:r>
            <a:endParaRPr lang="en-US" altLang="ja-JP" b="1" dirty="0">
              <a:ln>
                <a:solidFill>
                  <a:prstClr val="black"/>
                </a:solidFill>
              </a:ln>
              <a:latin typeface="ＭＳ Ｐゴシック"/>
              <a:ea typeface="ＭＳ Ｐゴシック"/>
            </a:endParaRPr>
          </a:p>
          <a:p>
            <a:r>
              <a:rPr lang="ja-JP" altLang="en-US" b="1" dirty="0">
                <a:ln>
                  <a:solidFill>
                    <a:prstClr val="black"/>
                  </a:solidFill>
                </a:ln>
                <a:latin typeface="ＭＳ Ｐゴシック"/>
                <a:ea typeface="ＭＳ Ｐゴシック"/>
              </a:rPr>
              <a:t>　規事業者に期限付き店賃を補助</a:t>
            </a:r>
            <a:endParaRPr lang="en-US" altLang="ja-JP" b="1" dirty="0">
              <a:ln>
                <a:solidFill>
                  <a:prstClr val="black"/>
                </a:solidFill>
              </a:ln>
              <a:latin typeface="ＭＳ Ｐゴシック"/>
              <a:ea typeface="ＭＳ Ｐゴシック"/>
            </a:endParaRPr>
          </a:p>
          <a:p>
            <a:pPr lvl="0"/>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r>
              <a:rPr lang="en-US" altLang="ja-JP" b="1" dirty="0">
                <a:ln>
                  <a:solidFill>
                    <a:prstClr val="black"/>
                  </a:solidFill>
                </a:ln>
                <a:latin typeface="ＭＳ Ｐゴシック"/>
                <a:ea typeface="ＭＳ Ｐゴシック"/>
              </a:rPr>
              <a:t>5.</a:t>
            </a:r>
            <a:r>
              <a:rPr lang="ja-JP" altLang="en-US" b="1" dirty="0">
                <a:ln>
                  <a:solidFill>
                    <a:prstClr val="black"/>
                  </a:solidFill>
                </a:ln>
                <a:latin typeface="ＭＳ Ｐゴシック"/>
                <a:ea typeface="ＭＳ Ｐゴシック"/>
              </a:rPr>
              <a:t>新規事業者は家主に格安店賃の　</a:t>
            </a:r>
            <a:endParaRPr lang="en-US" altLang="ja-JP" b="1" dirty="0">
              <a:ln>
                <a:solidFill>
                  <a:prstClr val="black"/>
                </a:solidFill>
              </a:ln>
              <a:latin typeface="ＭＳ Ｐゴシック"/>
              <a:ea typeface="ＭＳ Ｐゴシック"/>
            </a:endParaRPr>
          </a:p>
          <a:p>
            <a:r>
              <a:rPr lang="ja-JP" altLang="en-US" b="1" dirty="0">
                <a:ln>
                  <a:solidFill>
                    <a:prstClr val="black"/>
                  </a:solidFill>
                </a:ln>
                <a:latin typeface="ＭＳ Ｐゴシック"/>
                <a:ea typeface="ＭＳ Ｐゴシック"/>
              </a:rPr>
              <a:t>　支払い</a:t>
            </a:r>
            <a:endParaRPr lang="en-US" altLang="ja-JP" b="1" dirty="0">
              <a:ln>
                <a:solidFill>
                  <a:prstClr val="black"/>
                </a:solidFill>
              </a:ln>
              <a:latin typeface="ＭＳ Ｐゴシック"/>
              <a:ea typeface="ＭＳ Ｐゴシック"/>
            </a:endParaRPr>
          </a:p>
          <a:p>
            <a:pPr lvl="0">
              <a:lnSpc>
                <a:spcPct val="70000"/>
              </a:lnSpc>
            </a:pPr>
            <a:endParaRPr lang="en-US" altLang="ja-JP" b="1" dirty="0">
              <a:ln>
                <a:solidFill>
                  <a:prstClr val="black"/>
                </a:solidFill>
              </a:ln>
              <a:solidFill>
                <a:prstClr val="black"/>
              </a:solidFill>
              <a:latin typeface="ＭＳ Ｐゴシック" panose="020B0600070205080204" pitchFamily="50" charset="-128"/>
              <a:ea typeface="ＭＳ Ｐゴシック" panose="020B0600070205080204" pitchFamily="50" charset="-128"/>
            </a:endParaRPr>
          </a:p>
          <a:p>
            <a:pPr fontAlgn="base"/>
            <a:r>
              <a:rPr lang="en-US" altLang="ja-JP" b="1" dirty="0">
                <a:ln>
                  <a:solidFill>
                    <a:schemeClr val="tx1"/>
                  </a:solidFill>
                </a:ln>
                <a:latin typeface="ＭＳ Ｐゴシック" panose="020B0600070205080204" pitchFamily="50" charset="-128"/>
                <a:ea typeface="ＭＳ Ｐゴシック" panose="020B0600070205080204" pitchFamily="50" charset="-128"/>
              </a:rPr>
              <a:t>6.</a:t>
            </a:r>
            <a:r>
              <a:rPr lang="ja-JP" altLang="en-US" b="1" dirty="0">
                <a:ln>
                  <a:solidFill>
                    <a:schemeClr val="tx1"/>
                  </a:solidFill>
                </a:ln>
                <a:latin typeface="ＭＳ Ｐゴシック" panose="020B0600070205080204" pitchFamily="50" charset="-128"/>
                <a:ea typeface="ＭＳ Ｐゴシック" panose="020B0600070205080204" pitchFamily="50" charset="-128"/>
              </a:rPr>
              <a:t>期限付きの店賃補助にかかる費</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pPr fontAlgn="base"/>
            <a:r>
              <a:rPr lang="ja-JP" altLang="en-US" b="1" dirty="0">
                <a:ln>
                  <a:solidFill>
                    <a:schemeClr val="tx1"/>
                  </a:solidFill>
                </a:ln>
                <a:latin typeface="ＭＳ Ｐゴシック" panose="020B0600070205080204" pitchFamily="50" charset="-128"/>
                <a:ea typeface="ＭＳ Ｐゴシック" panose="020B0600070205080204" pitchFamily="50" charset="-128"/>
              </a:rPr>
              <a:t>　用を商店会に交付</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pPr fontAlgn="base"/>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EB8C9872-D907-4BED-87C5-3EA9DE073C50}"/>
              </a:ext>
            </a:extLst>
          </p:cNvPr>
          <p:cNvSpPr txBox="1"/>
          <p:nvPr/>
        </p:nvSpPr>
        <p:spPr>
          <a:xfrm>
            <a:off x="9022702" y="6627167"/>
            <a:ext cx="184731" cy="369332"/>
          </a:xfrm>
          <a:prstGeom prst="rect">
            <a:avLst/>
          </a:prstGeom>
          <a:noFill/>
        </p:spPr>
        <p:txBody>
          <a:bodyPr wrap="none" rtlCol="0">
            <a:spAutoFit/>
          </a:bodyPr>
          <a:lstStyle/>
          <a:p>
            <a:endParaRPr kumimoji="1" lang="ja-JP" altLang="en-US"/>
          </a:p>
        </p:txBody>
      </p:sp>
      <p:sp>
        <p:nvSpPr>
          <p:cNvPr id="8" name="スライド番号プレースホルダー 3"/>
          <p:cNvSpPr txBox="1">
            <a:spLocks/>
          </p:cNvSpPr>
          <p:nvPr/>
        </p:nvSpPr>
        <p:spPr>
          <a:xfrm>
            <a:off x="9207433" y="641477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400" b="1"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10C3DC3-D5E4-476F-8A2D-815E3745CCF9}" type="slidenum">
              <a:rPr lang="ja-JP" altLang="en-US" smtClean="0">
                <a:solidFill>
                  <a:schemeClr val="tx1"/>
                </a:solidFill>
              </a:rPr>
              <a:pPr/>
              <a:t>30</a:t>
            </a:fld>
            <a:endParaRPr lang="ja-JP" altLang="en-US" dirty="0">
              <a:solidFill>
                <a:schemeClr val="tx1"/>
              </a:solidFill>
            </a:endParaRPr>
          </a:p>
        </p:txBody>
      </p:sp>
      <p:pic>
        <p:nvPicPr>
          <p:cNvPr id="6" name="図 5"/>
          <p:cNvPicPr>
            <a:picLocks noChangeAspect="1"/>
          </p:cNvPicPr>
          <p:nvPr/>
        </p:nvPicPr>
        <p:blipFill>
          <a:blip r:embed="rId4"/>
          <a:stretch>
            <a:fillRect/>
          </a:stretch>
        </p:blipFill>
        <p:spPr>
          <a:xfrm>
            <a:off x="-475488" y="1455954"/>
            <a:ext cx="9232940" cy="5055526"/>
          </a:xfrm>
          <a:prstGeom prst="rect">
            <a:avLst/>
          </a:prstGeom>
        </p:spPr>
      </p:pic>
      <p:sp>
        <p:nvSpPr>
          <p:cNvPr id="9" name="テキスト ボックス 8"/>
          <p:cNvSpPr txBox="1"/>
          <p:nvPr/>
        </p:nvSpPr>
        <p:spPr>
          <a:xfrm>
            <a:off x="7057505" y="5187142"/>
            <a:ext cx="269626" cy="369332"/>
          </a:xfrm>
          <a:prstGeom prst="rect">
            <a:avLst/>
          </a:prstGeom>
          <a:noFill/>
        </p:spPr>
        <p:txBody>
          <a:bodyPr wrap="none" rtlCol="0">
            <a:spAutoFit/>
          </a:bodyPr>
          <a:lstStyle/>
          <a:p>
            <a:r>
              <a:rPr kumimoji="1" lang="ja-JP" altLang="en-US" dirty="0">
                <a:solidFill>
                  <a:srgbClr val="FF0000"/>
                </a:solidFill>
              </a:rPr>
              <a:t>*</a:t>
            </a:r>
          </a:p>
        </p:txBody>
      </p:sp>
      <p:sp>
        <p:nvSpPr>
          <p:cNvPr id="10" name="テキスト ボックス 9"/>
          <p:cNvSpPr txBox="1"/>
          <p:nvPr/>
        </p:nvSpPr>
        <p:spPr>
          <a:xfrm>
            <a:off x="249382" y="6477261"/>
            <a:ext cx="3647152" cy="369332"/>
          </a:xfrm>
          <a:prstGeom prst="rect">
            <a:avLst/>
          </a:prstGeom>
          <a:noFill/>
        </p:spPr>
        <p:txBody>
          <a:bodyPr wrap="none" rtlCol="0">
            <a:spAutoFit/>
          </a:bodyPr>
          <a:lstStyle/>
          <a:p>
            <a:r>
              <a:rPr kumimoji="1" lang="ja-JP" altLang="en-US" dirty="0">
                <a:solidFill>
                  <a:srgbClr val="FF0000"/>
                </a:solidFill>
              </a:rPr>
              <a:t>＊商店街のイベントの企画・運営</a:t>
            </a:r>
          </a:p>
        </p:txBody>
      </p:sp>
    </p:spTree>
    <p:extLst>
      <p:ext uri="{BB962C8B-B14F-4D97-AF65-F5344CB8AC3E}">
        <p14:creationId xmlns:p14="http://schemas.microsoft.com/office/powerpoint/2010/main" val="438049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ECEA4A0-67A7-42B0-9DB4-61859645442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 y="0"/>
            <a:ext cx="12204196" cy="6857999"/>
          </a:xfrm>
          <a:prstGeom prst="rect">
            <a:avLst/>
          </a:prstGeom>
        </p:spPr>
      </p:pic>
      <p:sp>
        <p:nvSpPr>
          <p:cNvPr id="2" name="タイトル 1">
            <a:extLst>
              <a:ext uri="{FF2B5EF4-FFF2-40B4-BE49-F238E27FC236}">
                <a16:creationId xmlns:a16="http://schemas.microsoft.com/office/drawing/2014/main" id="{682B8844-9A2B-4903-B2B0-4E221962513B}"/>
              </a:ext>
            </a:extLst>
          </p:cNvPr>
          <p:cNvSpPr>
            <a:spLocks noGrp="1"/>
          </p:cNvSpPr>
          <p:nvPr>
            <p:ph type="title"/>
          </p:nvPr>
        </p:nvSpPr>
        <p:spPr>
          <a:xfrm>
            <a:off x="42434" y="324115"/>
            <a:ext cx="10515600" cy="479008"/>
          </a:xfrm>
          <a:ln>
            <a:noFill/>
          </a:ln>
        </p:spPr>
        <p:txBody>
          <a:bodyPr>
            <a:normAutofit fontScale="90000"/>
          </a:bodyPr>
          <a:lstStyle/>
          <a:p>
            <a:r>
              <a:rPr lang="ja-JP"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木守</a:t>
            </a:r>
            <a:r>
              <a:rPr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確保支援</a:t>
            </a:r>
            <a:r>
              <a:rPr lang="ja-JP"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補助金政策導入</a:t>
            </a:r>
            <a:r>
              <a:rPr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の提案</a:t>
            </a:r>
            <a:endParaRPr kumimoji="1"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9" name="スライド番号プレースホルダー 3"/>
          <p:cNvSpPr>
            <a:spLocks noGrp="1"/>
          </p:cNvSpPr>
          <p:nvPr>
            <p:ph type="sldNum" sz="quarter" idx="12"/>
          </p:nvPr>
        </p:nvSpPr>
        <p:spPr>
          <a:xfrm>
            <a:off x="8939296" y="6365304"/>
            <a:ext cx="2743200" cy="365125"/>
          </a:xfrm>
        </p:spPr>
        <p:txBody>
          <a:bodyPr/>
          <a:lstStyle/>
          <a:p>
            <a:fld id="{610C3DC3-D5E4-476F-8A2D-815E3745CCF9}" type="slidenum">
              <a:rPr kumimoji="1" lang="ja-JP" altLang="en-US" smtClean="0">
                <a:solidFill>
                  <a:schemeClr val="tx1"/>
                </a:solidFill>
              </a:rPr>
              <a:t>31</a:t>
            </a:fld>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35AE89F6-05E4-46C8-A3BB-836C50D53647}"/>
              </a:ext>
            </a:extLst>
          </p:cNvPr>
          <p:cNvSpPr/>
          <p:nvPr/>
        </p:nvSpPr>
        <p:spPr>
          <a:xfrm>
            <a:off x="8737297" y="-13064"/>
            <a:ext cx="3509333" cy="6832640"/>
          </a:xfrm>
          <a:prstGeom prst="rect">
            <a:avLst/>
          </a:prstGeom>
          <a:solidFill>
            <a:schemeClr val="bg1"/>
          </a:solidFill>
        </p:spPr>
        <p:txBody>
          <a:bodyPr wrap="square">
            <a:spAutoFit/>
          </a:bodyPr>
          <a:lstStyle/>
          <a:p>
            <a:r>
              <a:rPr lang="ja-JP" altLang="en-US" sz="2800" b="1" u="sng" dirty="0">
                <a:ln>
                  <a:solidFill>
                    <a:schemeClr val="tx1"/>
                  </a:solidFill>
                </a:ln>
                <a:latin typeface="ＭＳ Ｐゴシック" panose="020B0600070205080204" pitchFamily="50" charset="-128"/>
                <a:ea typeface="ＭＳ Ｐゴシック" panose="020B0600070205080204" pitchFamily="50" charset="-128"/>
              </a:rPr>
              <a:t>提案内容</a:t>
            </a:r>
            <a:endParaRPr lang="en-US" altLang="ja-JP" sz="2800" b="1" u="sng"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200" b="1" dirty="0">
              <a:ln>
                <a:solidFill>
                  <a:schemeClr val="tx1"/>
                </a:solidFill>
              </a:ln>
              <a:latin typeface="ＭＳ Ｐゴシック" panose="020B0600070205080204" pitchFamily="50" charset="-128"/>
              <a:ea typeface="ＭＳ Ｐゴシック" panose="020B0600070205080204" pitchFamily="50" charset="-128"/>
            </a:endParaRPr>
          </a:p>
          <a:p>
            <a:r>
              <a:rPr lang="en-US" altLang="ja-JP" b="1" dirty="0">
                <a:ln>
                  <a:solidFill>
                    <a:schemeClr val="tx1"/>
                  </a:solidFill>
                </a:ln>
                <a:latin typeface="ＭＳ Ｐゴシック" panose="020B0600070205080204" pitchFamily="50" charset="-128"/>
                <a:ea typeface="ＭＳ Ｐゴシック" panose="020B0600070205080204" pitchFamily="50" charset="-128"/>
              </a:rPr>
              <a:t>1.</a:t>
            </a:r>
            <a:r>
              <a:rPr lang="ja-JP" altLang="en-US" b="1" dirty="0">
                <a:ln>
                  <a:solidFill>
                    <a:schemeClr val="tx1"/>
                  </a:solidFill>
                </a:ln>
                <a:latin typeface="ＭＳ Ｐゴシック" panose="020B0600070205080204" pitchFamily="50" charset="-128"/>
                <a:ea typeface="ＭＳ Ｐゴシック" panose="020B0600070205080204" pitchFamily="50" charset="-128"/>
              </a:rPr>
              <a:t>空き家バンクを運営する、地域</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密着型の公共性のある団体の</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結成促進（</a:t>
            </a:r>
            <a:r>
              <a:rPr lang="ja-JP" altLang="en-US" b="1" dirty="0">
                <a:ln>
                  <a:solidFill>
                    <a:schemeClr val="tx1"/>
                  </a:solidFill>
                </a:ln>
                <a:latin typeface="ＭＳ Ｐゴシック"/>
                <a:ea typeface="ＭＳ Ｐゴシック"/>
              </a:rPr>
              <a:t>空き家バンクの運営と</a:t>
            </a:r>
            <a:endParaRPr lang="en-US" altLang="ja-JP" b="1" dirty="0">
              <a:ln>
                <a:solidFill>
                  <a:schemeClr val="tx1"/>
                </a:solidFill>
              </a:ln>
              <a:latin typeface="ＭＳ Ｐゴシック"/>
              <a:ea typeface="ＭＳ Ｐゴシック"/>
            </a:endParaRPr>
          </a:p>
          <a:p>
            <a:r>
              <a:rPr lang="ja-JP" altLang="en-US" b="1" dirty="0">
                <a:ln>
                  <a:solidFill>
                    <a:schemeClr val="tx1"/>
                  </a:solidFill>
                </a:ln>
                <a:latin typeface="ＭＳ Ｐゴシック"/>
                <a:ea typeface="ＭＳ Ｐゴシック"/>
              </a:rPr>
              <a:t>　家賃補助にかかる費用を交付</a:t>
            </a:r>
            <a:r>
              <a:rPr lang="ja-JP" altLang="en-US" b="1" dirty="0">
                <a:ln>
                  <a:solidFill>
                    <a:schemeClr val="tx1"/>
                  </a:solidFill>
                </a:ln>
                <a:latin typeface="ＭＳ Ｐゴシック" panose="020B0600070205080204" pitchFamily="50" charset="-128"/>
                <a:ea typeface="ＭＳ Ｐゴシック" panose="020B0600070205080204" pitchFamily="50" charset="-128"/>
              </a:rPr>
              <a:t>）</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400" b="1" dirty="0">
              <a:ln>
                <a:solidFill>
                  <a:schemeClr val="tx1"/>
                </a:solidFill>
              </a:ln>
              <a:latin typeface="ＭＳ Ｐゴシック" panose="020B0600070205080204" pitchFamily="50" charset="-128"/>
              <a:ea typeface="ＭＳ Ｐゴシック" panose="020B0600070205080204" pitchFamily="50" charset="-128"/>
            </a:endParaRPr>
          </a:p>
          <a:p>
            <a:r>
              <a:rPr lang="en-US" altLang="ja-JP" b="1" dirty="0">
                <a:ln>
                  <a:solidFill>
                    <a:schemeClr val="tx1"/>
                  </a:solidFill>
                </a:ln>
                <a:latin typeface="ＭＳ Ｐゴシック" panose="020B0600070205080204" pitchFamily="50" charset="-128"/>
                <a:ea typeface="ＭＳ Ｐゴシック" panose="020B0600070205080204" pitchFamily="50" charset="-128"/>
              </a:rPr>
              <a:t>2.</a:t>
            </a:r>
            <a:r>
              <a:rPr lang="ja-JP" altLang="en-US" b="1" dirty="0">
                <a:ln>
                  <a:solidFill>
                    <a:schemeClr val="tx1"/>
                  </a:solidFill>
                </a:ln>
                <a:latin typeface="ＭＳ Ｐゴシック" panose="020B0600070205080204" pitchFamily="50" charset="-128"/>
                <a:ea typeface="ＭＳ Ｐゴシック" panose="020B0600070205080204" pitchFamily="50" charset="-128"/>
              </a:rPr>
              <a:t>家主が敷地内の樹木を保護樹</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木に登録し、行政は家主又は転</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入者に対して保護樹木選定費を</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補助</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400" b="1" dirty="0">
              <a:ln>
                <a:solidFill>
                  <a:schemeClr val="tx1"/>
                </a:solidFill>
              </a:ln>
              <a:latin typeface="ＭＳ Ｐゴシック" panose="020B0600070205080204" pitchFamily="50" charset="-128"/>
              <a:ea typeface="ＭＳ Ｐゴシック" panose="020B0600070205080204" pitchFamily="50" charset="-128"/>
            </a:endParaRPr>
          </a:p>
          <a:p>
            <a:r>
              <a:rPr lang="en-US" altLang="ja-JP" b="1" dirty="0">
                <a:ln>
                  <a:solidFill>
                    <a:schemeClr val="tx1"/>
                  </a:solidFill>
                </a:ln>
                <a:latin typeface="ＭＳ Ｐゴシック" panose="020B0600070205080204" pitchFamily="50" charset="-128"/>
                <a:ea typeface="ＭＳ Ｐゴシック" panose="020B0600070205080204" pitchFamily="50" charset="-128"/>
              </a:rPr>
              <a:t>3.</a:t>
            </a:r>
            <a:r>
              <a:rPr lang="ja-JP" altLang="en-US" b="1" dirty="0">
                <a:ln>
                  <a:solidFill>
                    <a:schemeClr val="tx1"/>
                  </a:solidFill>
                </a:ln>
                <a:latin typeface="ＭＳ Ｐゴシック" panose="020B0600070205080204" pitchFamily="50" charset="-128"/>
                <a:ea typeface="ＭＳ Ｐゴシック" panose="020B0600070205080204" pitchFamily="50" charset="-128"/>
              </a:rPr>
              <a:t>家主又は転入者は保護樹木の</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剪定を地元の剪定業者に依頼</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400" b="1" dirty="0">
              <a:ln>
                <a:solidFill>
                  <a:schemeClr val="tx1"/>
                </a:solidFill>
              </a:ln>
              <a:latin typeface="ＭＳ Ｐゴシック" panose="020B0600070205080204" pitchFamily="50" charset="-128"/>
              <a:ea typeface="ＭＳ Ｐゴシック" panose="020B0600070205080204" pitchFamily="50" charset="-128"/>
            </a:endParaRPr>
          </a:p>
          <a:p>
            <a:r>
              <a:rPr lang="en-US" altLang="ja-JP" b="1" dirty="0">
                <a:ln>
                  <a:solidFill>
                    <a:schemeClr val="tx1"/>
                  </a:solidFill>
                </a:ln>
                <a:latin typeface="ＭＳ Ｐゴシック" panose="020B0600070205080204" pitchFamily="50" charset="-128"/>
                <a:ea typeface="ＭＳ Ｐゴシック" panose="020B0600070205080204" pitchFamily="50" charset="-128"/>
              </a:rPr>
              <a:t>4.</a:t>
            </a:r>
            <a:r>
              <a:rPr lang="ja-JP" altLang="en-US" b="1" dirty="0">
                <a:ln>
                  <a:solidFill>
                    <a:schemeClr val="tx1"/>
                  </a:solidFill>
                </a:ln>
                <a:latin typeface="ＭＳ Ｐゴシック" panose="020B0600070205080204" pitchFamily="50" charset="-128"/>
                <a:ea typeface="ＭＳ Ｐゴシック" panose="020B0600070205080204" pitchFamily="50" charset="-128"/>
              </a:rPr>
              <a:t>転入者は、空き家バンクに登録</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されている空き家の敷地内の庭</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木の剪定活動を担うことで、公共　</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性のある団体は地域貢献活動に</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r>
              <a:rPr lang="ja-JP" altLang="en-US" b="1" dirty="0">
                <a:ln>
                  <a:solidFill>
                    <a:schemeClr val="tx1"/>
                  </a:solidFill>
                </a:ln>
                <a:latin typeface="ＭＳ Ｐゴシック" panose="020B0600070205080204" pitchFamily="50" charset="-128"/>
                <a:ea typeface="ＭＳ Ｐゴシック" panose="020B0600070205080204" pitchFamily="50" charset="-128"/>
              </a:rPr>
              <a:t>　かかる経費を補助</a:t>
            </a:r>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sz="1400"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a:p>
            <a:endParaRPr lang="en-US" altLang="ja-JP" b="1" dirty="0">
              <a:ln>
                <a:solidFill>
                  <a:schemeClr val="tx1"/>
                </a:solidFill>
              </a:ln>
              <a:latin typeface="ＭＳ Ｐゴシック" panose="020B0600070205080204" pitchFamily="50" charset="-128"/>
              <a:ea typeface="ＭＳ Ｐゴシック" panose="020B0600070205080204" pitchFamily="50" charset="-128"/>
            </a:endParaRPr>
          </a:p>
        </p:txBody>
      </p:sp>
      <p:pic>
        <p:nvPicPr>
          <p:cNvPr id="11" name="図 10"/>
          <p:cNvPicPr>
            <a:picLocks noChangeAspect="1"/>
          </p:cNvPicPr>
          <p:nvPr/>
        </p:nvPicPr>
        <p:blipFill>
          <a:blip r:embed="rId4"/>
          <a:stretch>
            <a:fillRect/>
          </a:stretch>
        </p:blipFill>
        <p:spPr>
          <a:xfrm>
            <a:off x="-141022" y="1681018"/>
            <a:ext cx="8947448" cy="4866849"/>
          </a:xfrm>
          <a:prstGeom prst="rect">
            <a:avLst/>
          </a:prstGeom>
        </p:spPr>
      </p:pic>
      <p:sp>
        <p:nvSpPr>
          <p:cNvPr id="4" name="正方形/長方形 3"/>
          <p:cNvSpPr/>
          <p:nvPr/>
        </p:nvSpPr>
        <p:spPr>
          <a:xfrm>
            <a:off x="117356" y="2552496"/>
            <a:ext cx="180924" cy="19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5"/>
          <a:stretch>
            <a:fillRect/>
          </a:stretch>
        </p:blipFill>
        <p:spPr>
          <a:xfrm>
            <a:off x="-42436" y="2392736"/>
            <a:ext cx="1901848" cy="519964"/>
          </a:xfrm>
          <a:prstGeom prst="rect">
            <a:avLst/>
          </a:prstGeom>
        </p:spPr>
      </p:pic>
      <p:sp>
        <p:nvSpPr>
          <p:cNvPr id="6" name="正方形/長方形 5"/>
          <p:cNvSpPr/>
          <p:nvPr/>
        </p:nvSpPr>
        <p:spPr>
          <a:xfrm>
            <a:off x="78321" y="4450595"/>
            <a:ext cx="335868" cy="286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8320" y="4341412"/>
            <a:ext cx="2752343" cy="175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113149" y="4497831"/>
            <a:ext cx="3135279" cy="1613883"/>
          </a:xfrm>
          <a:prstGeom prst="rect">
            <a:avLst/>
          </a:prstGeom>
        </p:spPr>
      </p:pic>
    </p:spTree>
    <p:extLst>
      <p:ext uri="{BB962C8B-B14F-4D97-AF65-F5344CB8AC3E}">
        <p14:creationId xmlns:p14="http://schemas.microsoft.com/office/powerpoint/2010/main" val="1690303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6733573-6A87-4460-919C-7D003E11413F}"/>
              </a:ext>
            </a:extLst>
          </p:cNvPr>
          <p:cNvPicPr>
            <a:picLocks noChangeAspect="1"/>
          </p:cNvPicPr>
          <p:nvPr/>
        </p:nvPicPr>
        <p:blipFill>
          <a:blip r:embed="rId2"/>
          <a:stretch>
            <a:fillRect/>
          </a:stretch>
        </p:blipFill>
        <p:spPr>
          <a:xfrm>
            <a:off x="-1" y="0"/>
            <a:ext cx="12204196" cy="6858000"/>
          </a:xfrm>
          <a:prstGeom prst="rect">
            <a:avLst/>
          </a:prstGeom>
        </p:spPr>
      </p:pic>
      <p:sp>
        <p:nvSpPr>
          <p:cNvPr id="2" name="タイトル 1">
            <a:extLst>
              <a:ext uri="{FF2B5EF4-FFF2-40B4-BE49-F238E27FC236}">
                <a16:creationId xmlns:a16="http://schemas.microsoft.com/office/drawing/2014/main" id="{02817541-0291-47AB-937B-511A62268A45}"/>
              </a:ext>
            </a:extLst>
          </p:cNvPr>
          <p:cNvSpPr>
            <a:spLocks noGrp="1"/>
          </p:cNvSpPr>
          <p:nvPr>
            <p:ph type="ctrTitle"/>
          </p:nvPr>
        </p:nvSpPr>
        <p:spPr>
          <a:xfrm>
            <a:off x="3585513" y="2170032"/>
            <a:ext cx="5033168" cy="1702160"/>
          </a:xfrm>
        </p:spPr>
        <p:txBody>
          <a:bodyPr>
            <a:normAutofit/>
          </a:bodyPr>
          <a:lstStyle/>
          <a:p>
            <a:pPr algn="ctr"/>
            <a:r>
              <a:rPr kumimoji="1" lang="ja-JP" altLang="en-US" sz="5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おわりにかえて</a:t>
            </a:r>
          </a:p>
        </p:txBody>
      </p:sp>
      <p:sp>
        <p:nvSpPr>
          <p:cNvPr id="5" name="スライド番号プレースホルダー 3"/>
          <p:cNvSpPr>
            <a:spLocks noGrp="1"/>
          </p:cNvSpPr>
          <p:nvPr>
            <p:ph type="sldNum" sz="quarter" idx="12"/>
          </p:nvPr>
        </p:nvSpPr>
        <p:spPr/>
        <p:txBody>
          <a:bodyPr/>
          <a:lstStyle/>
          <a:p>
            <a:fld id="{610C3DC3-D5E4-476F-8A2D-815E3745CCF9}" type="slidenum">
              <a:rPr kumimoji="1" lang="ja-JP" altLang="en-US" smtClean="0">
                <a:solidFill>
                  <a:schemeClr val="tx1"/>
                </a:solidFill>
              </a:rPr>
              <a:t>32</a:t>
            </a:fld>
            <a:endParaRPr kumimoji="1" lang="ja-JP" altLang="en-US" dirty="0">
              <a:solidFill>
                <a:schemeClr val="tx1"/>
              </a:solidFill>
            </a:endParaRPr>
          </a:p>
        </p:txBody>
      </p:sp>
    </p:spTree>
    <p:extLst>
      <p:ext uri="{BB962C8B-B14F-4D97-AF65-F5344CB8AC3E}">
        <p14:creationId xmlns:p14="http://schemas.microsoft.com/office/powerpoint/2010/main" val="4085344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DEFD92B-B44B-4BD5-9D14-C602A0FDAB13}"/>
              </a:ext>
            </a:extLst>
          </p:cNvPr>
          <p:cNvPicPr>
            <a:picLocks noChangeAspect="1"/>
          </p:cNvPicPr>
          <p:nvPr/>
        </p:nvPicPr>
        <p:blipFill>
          <a:blip r:embed="rId2"/>
          <a:stretch>
            <a:fillRect/>
          </a:stretch>
        </p:blipFill>
        <p:spPr>
          <a:xfrm>
            <a:off x="-12196" y="0"/>
            <a:ext cx="12204196" cy="6857999"/>
          </a:xfrm>
          <a:prstGeom prst="rect">
            <a:avLst/>
          </a:prstGeom>
        </p:spPr>
      </p:pic>
      <p:sp>
        <p:nvSpPr>
          <p:cNvPr id="2" name="タイトル 1">
            <a:extLst>
              <a:ext uri="{FF2B5EF4-FFF2-40B4-BE49-F238E27FC236}">
                <a16:creationId xmlns:a16="http://schemas.microsoft.com/office/drawing/2014/main" id="{20BBE199-C4DE-4D95-9020-DBAF111B333D}"/>
              </a:ext>
            </a:extLst>
          </p:cNvPr>
          <p:cNvSpPr>
            <a:spLocks noGrp="1"/>
          </p:cNvSpPr>
          <p:nvPr>
            <p:ph type="title"/>
          </p:nvPr>
        </p:nvSpPr>
        <p:spPr>
          <a:xfrm>
            <a:off x="327930" y="-44783"/>
            <a:ext cx="10515600" cy="800561"/>
          </a:xfrm>
        </p:spPr>
        <p:txBody>
          <a:bodyPr>
            <a:normAutofit/>
          </a:bodyPr>
          <a:lstStyle/>
          <a:p>
            <a:r>
              <a:rPr kumimoji="1"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（１）千代田区への３つの提案</a:t>
            </a:r>
          </a:p>
        </p:txBody>
      </p:sp>
      <p:sp>
        <p:nvSpPr>
          <p:cNvPr id="3" name="コンテンツ プレースホルダー 2">
            <a:extLst>
              <a:ext uri="{FF2B5EF4-FFF2-40B4-BE49-F238E27FC236}">
                <a16:creationId xmlns:a16="http://schemas.microsoft.com/office/drawing/2014/main" id="{7B449664-8AE0-46AF-AF8D-5A1AE7F27137}"/>
              </a:ext>
            </a:extLst>
          </p:cNvPr>
          <p:cNvSpPr>
            <a:spLocks noGrp="1"/>
          </p:cNvSpPr>
          <p:nvPr>
            <p:ph idx="1"/>
          </p:nvPr>
        </p:nvSpPr>
        <p:spPr>
          <a:xfrm>
            <a:off x="-17304" y="1009328"/>
            <a:ext cx="12195238" cy="5044616"/>
          </a:xfrm>
        </p:spPr>
        <p:txBody>
          <a:bodyPr vert="horz" lIns="91440" tIns="45720" rIns="91440" bIns="45720" rtlCol="0" anchor="t">
            <a:normAutofit lnSpcReduction="10000"/>
          </a:bodyPr>
          <a:lstStyle/>
          <a:p>
            <a:pPr marL="0" indent="0">
              <a:buNone/>
            </a:pPr>
            <a:r>
              <a:rPr lang="ja-JP" altLang="en-US" sz="3600" b="1">
                <a:latin typeface="MS PGothic"/>
                <a:ea typeface="MS PGothic"/>
              </a:rPr>
              <a:t>（１）家守・店守・木守となる居住者の確保政策の導入</a:t>
            </a:r>
            <a:endParaRPr lang="en-US" sz="3600" dirty="0">
              <a:ea typeface="+mn-lt"/>
              <a:cs typeface="+mn-lt"/>
            </a:endParaRPr>
          </a:p>
          <a:p>
            <a:pPr marL="0" indent="0">
              <a:buNone/>
            </a:pPr>
            <a:endParaRPr lang="en-US" sz="3600" dirty="0">
              <a:ea typeface="+mn-lt"/>
              <a:cs typeface="+mn-lt"/>
            </a:endParaRPr>
          </a:p>
          <a:p>
            <a:pPr marL="0" indent="0">
              <a:buNone/>
            </a:pPr>
            <a:r>
              <a:rPr lang="ja-JP" altLang="en-US" sz="3600" b="1">
                <a:latin typeface="MS PGothic"/>
                <a:ea typeface="MS PGothic"/>
              </a:rPr>
              <a:t>（２）家守・店守・木守への補助金制度や家賃補助制度</a:t>
            </a:r>
            <a:endParaRPr lang="en-US" sz="3600" dirty="0">
              <a:ea typeface="+mn-lt"/>
              <a:cs typeface="+mn-lt"/>
            </a:endParaRPr>
          </a:p>
          <a:p>
            <a:pPr marL="0" indent="0">
              <a:buNone/>
            </a:pPr>
            <a:r>
              <a:rPr lang="ja-JP" altLang="en-US" sz="3600" b="1">
                <a:latin typeface="MS PGothic"/>
                <a:ea typeface="MS PGothic"/>
              </a:rPr>
              <a:t>　　 による確保政策の推進</a:t>
            </a:r>
            <a:endParaRPr lang="en-US" sz="3600" dirty="0">
              <a:ea typeface="+mn-lt"/>
              <a:cs typeface="+mn-lt"/>
            </a:endParaRPr>
          </a:p>
          <a:p>
            <a:pPr marL="0" indent="0">
              <a:buNone/>
            </a:pPr>
            <a:endParaRPr lang="en-US" sz="3600" dirty="0">
              <a:ea typeface="+mn-lt"/>
              <a:cs typeface="+mn-lt"/>
            </a:endParaRPr>
          </a:p>
          <a:p>
            <a:pPr marL="0" indent="0">
              <a:buNone/>
            </a:pPr>
            <a:r>
              <a:rPr lang="ja-JP" altLang="en-US" sz="3600" b="1">
                <a:latin typeface="MS PGothic"/>
                <a:ea typeface="MS PGothic"/>
              </a:rPr>
              <a:t>（３）空き家・空き店舗リノベーション物件の新規居住者</a:t>
            </a:r>
            <a:endParaRPr lang="en-US" sz="3600" dirty="0">
              <a:ea typeface="+mn-lt"/>
              <a:cs typeface="+mn-lt"/>
            </a:endParaRPr>
          </a:p>
          <a:p>
            <a:pPr marL="0" indent="0">
              <a:buNone/>
            </a:pPr>
            <a:r>
              <a:rPr lang="en-US" sz="3600" b="1" dirty="0">
                <a:latin typeface="MS PGothic"/>
                <a:ea typeface="MS PGothic"/>
              </a:rPr>
              <a:t>      </a:t>
            </a:r>
            <a:r>
              <a:rPr lang="ja-JP" altLang="en-US" sz="3600" b="1">
                <a:latin typeface="MS PGothic"/>
                <a:ea typeface="MS PGothic"/>
              </a:rPr>
              <a:t>への地域貢献活動の義務づけによる補助金の</a:t>
            </a:r>
            <a:endParaRPr lang="en-US" sz="3600" dirty="0">
              <a:ea typeface="+mn-lt"/>
              <a:cs typeface="+mn-lt"/>
            </a:endParaRPr>
          </a:p>
          <a:p>
            <a:pPr marL="0" indent="0">
              <a:buNone/>
            </a:pPr>
            <a:r>
              <a:rPr lang="ja-JP" altLang="en-US" sz="3600" b="1">
                <a:latin typeface="MS PGothic"/>
                <a:ea typeface="MS PGothic"/>
              </a:rPr>
              <a:t>　　 妥当性の確保</a:t>
            </a:r>
            <a:endParaRPr lang="en-US" sz="3600" dirty="0">
              <a:ea typeface="+mn-lt"/>
              <a:cs typeface="+mn-lt"/>
            </a:endParaRPr>
          </a:p>
          <a:p>
            <a:pPr marL="0" indent="0">
              <a:buNone/>
            </a:pPr>
            <a:endParaRPr lang="en-US" sz="3600" dirty="0">
              <a:ea typeface="+mn-lt"/>
              <a:cs typeface="+mn-lt"/>
            </a:endParaRPr>
          </a:p>
          <a:p>
            <a:pPr>
              <a:buFont typeface="Arial"/>
              <a:buChar char="•"/>
            </a:pPr>
            <a:endParaRPr lang="ja-JP" altLang="en-US" sz="3600" dirty="0">
              <a:ea typeface="+mn-lt"/>
              <a:cs typeface="+mn-lt"/>
            </a:endParaRPr>
          </a:p>
          <a:p>
            <a:pPr marL="0" indent="0">
              <a:buNone/>
            </a:pPr>
            <a:endParaRPr lang="en-US" altLang="ja-JP" sz="3600" b="1" dirty="0">
              <a:latin typeface="ＭＳ Ｐゴシック" panose="020B0600070205080204" pitchFamily="50" charset="-128"/>
              <a:ea typeface="ＭＳ Ｐゴシック" panose="020B0600070205080204" pitchFamily="50" charset="-128"/>
            </a:endParaRPr>
          </a:p>
          <a:p>
            <a:pPr marL="0" indent="0">
              <a:buNone/>
            </a:pPr>
            <a:endParaRPr lang="ja-JP" altLang="en-US" sz="3600" b="1"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solidFill>
                  <a:schemeClr val="tx1"/>
                </a:solidFill>
              </a:rPr>
              <a:t>33</a:t>
            </a:fld>
            <a:endParaRPr kumimoji="1" lang="ja-JP" altLang="en-US" dirty="0">
              <a:solidFill>
                <a:schemeClr val="tx1"/>
              </a:solidFill>
            </a:endParaRPr>
          </a:p>
        </p:txBody>
      </p:sp>
    </p:spTree>
    <p:extLst>
      <p:ext uri="{BB962C8B-B14F-4D97-AF65-F5344CB8AC3E}">
        <p14:creationId xmlns:p14="http://schemas.microsoft.com/office/powerpoint/2010/main" val="359759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DEFD92B-B44B-4BD5-9D14-C602A0FDAB13}"/>
              </a:ext>
            </a:extLst>
          </p:cNvPr>
          <p:cNvPicPr>
            <a:picLocks noChangeAspect="1"/>
          </p:cNvPicPr>
          <p:nvPr/>
        </p:nvPicPr>
        <p:blipFill>
          <a:blip r:embed="rId2"/>
          <a:stretch>
            <a:fillRect/>
          </a:stretch>
        </p:blipFill>
        <p:spPr>
          <a:xfrm>
            <a:off x="-12196" y="10583"/>
            <a:ext cx="12204196" cy="6857999"/>
          </a:xfrm>
          <a:prstGeom prst="rect">
            <a:avLst/>
          </a:prstGeom>
        </p:spPr>
      </p:pic>
      <p:sp>
        <p:nvSpPr>
          <p:cNvPr id="2" name="タイトル 1">
            <a:extLst>
              <a:ext uri="{FF2B5EF4-FFF2-40B4-BE49-F238E27FC236}">
                <a16:creationId xmlns:a16="http://schemas.microsoft.com/office/drawing/2014/main" id="{20BBE199-C4DE-4D95-9020-DBAF111B333D}"/>
              </a:ext>
            </a:extLst>
          </p:cNvPr>
          <p:cNvSpPr>
            <a:spLocks noGrp="1"/>
          </p:cNvSpPr>
          <p:nvPr>
            <p:ph type="title"/>
          </p:nvPr>
        </p:nvSpPr>
        <p:spPr>
          <a:xfrm>
            <a:off x="327930" y="-44783"/>
            <a:ext cx="10515600" cy="800561"/>
          </a:xfrm>
        </p:spPr>
        <p:txBody>
          <a:bodyPr>
            <a:normAutofit/>
          </a:bodyPr>
          <a:lstStyle/>
          <a:p>
            <a:r>
              <a:rPr kumimoji="1"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（２）千代田区への３つの提案のまとめ</a:t>
            </a:r>
          </a:p>
        </p:txBody>
      </p:sp>
      <p:sp>
        <p:nvSpPr>
          <p:cNvPr id="3" name="コンテンツ プレースホルダー 2">
            <a:extLst>
              <a:ext uri="{FF2B5EF4-FFF2-40B4-BE49-F238E27FC236}">
                <a16:creationId xmlns:a16="http://schemas.microsoft.com/office/drawing/2014/main" id="{7B449664-8AE0-46AF-AF8D-5A1AE7F27137}"/>
              </a:ext>
            </a:extLst>
          </p:cNvPr>
          <p:cNvSpPr>
            <a:spLocks noGrp="1"/>
          </p:cNvSpPr>
          <p:nvPr>
            <p:ph idx="1"/>
          </p:nvPr>
        </p:nvSpPr>
        <p:spPr>
          <a:xfrm>
            <a:off x="51641" y="1129004"/>
            <a:ext cx="12498658" cy="5859624"/>
          </a:xfrm>
        </p:spPr>
        <p:txBody>
          <a:bodyPr vert="horz" lIns="91440" tIns="45720" rIns="91440" bIns="45720" rtlCol="0" anchor="t">
            <a:normAutofit/>
          </a:bodyPr>
          <a:lstStyle/>
          <a:p>
            <a:r>
              <a:rPr lang="ja-JP" altLang="en-US" sz="4000" b="1" dirty="0">
                <a:latin typeface="ＭＳ Ｐゴシック" panose="020B0600070205080204" pitchFamily="50" charset="-128"/>
                <a:ea typeface="ＭＳ Ｐゴシック" panose="020B0600070205080204" pitchFamily="50" charset="-128"/>
              </a:rPr>
              <a:t>本研究では他自治体が取り組んでいる先行事例を</a:t>
            </a:r>
            <a:endParaRPr lang="en-US" altLang="ja-JP" sz="4000" b="1" dirty="0">
              <a:latin typeface="ＭＳ Ｐゴシック" panose="020B0600070205080204" pitchFamily="50" charset="-128"/>
              <a:ea typeface="ＭＳ Ｐゴシック" panose="020B0600070205080204" pitchFamily="50" charset="-128"/>
            </a:endParaRPr>
          </a:p>
          <a:p>
            <a:pPr marL="0" indent="0">
              <a:buNone/>
            </a:pPr>
            <a:r>
              <a:rPr lang="en-US" altLang="ja-JP" sz="4000" b="1" dirty="0">
                <a:latin typeface="ＭＳ Ｐゴシック" panose="020B0600070205080204" pitchFamily="50" charset="-128"/>
                <a:ea typeface="ＭＳ Ｐゴシック" panose="020B0600070205080204" pitchFamily="50" charset="-128"/>
              </a:rPr>
              <a:t> </a:t>
            </a:r>
            <a:r>
              <a:rPr lang="ja-JP" altLang="en-US" sz="4000" b="1" dirty="0">
                <a:latin typeface="ＭＳ Ｐゴシック" panose="020B0600070205080204" pitchFamily="50" charset="-128"/>
                <a:ea typeface="ＭＳ Ｐゴシック" panose="020B0600070205080204" pitchFamily="50" charset="-128"/>
              </a:rPr>
              <a:t>参考に提案を行ったため、３つの提案内容は十分に</a:t>
            </a:r>
            <a:endParaRPr lang="en-US" altLang="ja-JP" sz="4000" b="1" dirty="0">
              <a:latin typeface="ＭＳ Ｐゴシック" panose="020B0600070205080204" pitchFamily="50" charset="-128"/>
              <a:ea typeface="ＭＳ Ｐゴシック" panose="020B0600070205080204" pitchFamily="50" charset="-128"/>
            </a:endParaRPr>
          </a:p>
          <a:p>
            <a:pPr marL="0" indent="0">
              <a:buNone/>
            </a:pPr>
            <a:r>
              <a:rPr lang="en-US" altLang="ja-JP" sz="4000" b="1" dirty="0">
                <a:latin typeface="ＭＳ Ｐゴシック" panose="020B0600070205080204" pitchFamily="50" charset="-128"/>
                <a:ea typeface="ＭＳ Ｐゴシック" panose="020B0600070205080204" pitchFamily="50" charset="-128"/>
              </a:rPr>
              <a:t> </a:t>
            </a:r>
            <a:r>
              <a:rPr lang="ja-JP" altLang="en-US" sz="4000" b="1" dirty="0">
                <a:latin typeface="ＭＳ Ｐゴシック" panose="020B0600070205080204" pitchFamily="50" charset="-128"/>
                <a:ea typeface="ＭＳ Ｐゴシック" panose="020B0600070205080204" pitchFamily="50" charset="-128"/>
              </a:rPr>
              <a:t>検討の余地がある</a:t>
            </a:r>
            <a:endParaRPr lang="en-US" altLang="ja-JP" sz="4000" b="1" dirty="0">
              <a:latin typeface="ＭＳ Ｐゴシック" panose="020B0600070205080204" pitchFamily="50" charset="-128"/>
              <a:ea typeface="ＭＳ Ｐゴシック" panose="020B0600070205080204" pitchFamily="50" charset="-128"/>
            </a:endParaRPr>
          </a:p>
          <a:p>
            <a:pPr marL="0" indent="0">
              <a:buNone/>
            </a:pPr>
            <a:endParaRPr lang="en-US" altLang="ja-JP" sz="4000" b="1" dirty="0">
              <a:latin typeface="ＭＳ Ｐゴシック" panose="020B0600070205080204" pitchFamily="50" charset="-128"/>
              <a:ea typeface="ＭＳ Ｐゴシック" panose="020B0600070205080204" pitchFamily="50" charset="-128"/>
            </a:endParaRPr>
          </a:p>
          <a:p>
            <a:r>
              <a:rPr lang="ja-JP" altLang="en-US" sz="4000" b="1">
                <a:latin typeface="ＭＳ Ｐゴシック"/>
                <a:ea typeface="ＭＳ Ｐゴシック"/>
              </a:rPr>
              <a:t>ただし、３つの提案内容の実現には、空き家バンクを運</a:t>
            </a:r>
            <a:endParaRPr lang="en-US" altLang="ja-JP" sz="4000" b="1">
              <a:latin typeface="ＭＳ Ｐゴシック"/>
              <a:ea typeface="ＭＳ Ｐゴシック"/>
            </a:endParaRPr>
          </a:p>
          <a:p>
            <a:pPr marL="0" indent="0">
              <a:buNone/>
            </a:pPr>
            <a:r>
              <a:rPr lang="ja-JP" altLang="en-US" sz="1200" b="1">
                <a:latin typeface="ＭＳ Ｐゴシック"/>
                <a:ea typeface="ＭＳ Ｐゴシック"/>
              </a:rPr>
              <a:t>　　</a:t>
            </a:r>
            <a:r>
              <a:rPr lang="ja-JP" altLang="en-US" sz="4000" b="1">
                <a:latin typeface="ＭＳ Ｐゴシック"/>
                <a:ea typeface="ＭＳ Ｐゴシック"/>
              </a:rPr>
              <a:t>営する地域密着型の公共性のある団体の結成が必要　　</a:t>
            </a:r>
            <a:r>
              <a:rPr lang="ja-JP" altLang="en-US" sz="1200" b="1">
                <a:latin typeface="ＭＳ Ｐゴシック"/>
                <a:ea typeface="ＭＳ Ｐゴシック"/>
              </a:rPr>
              <a:t>　</a:t>
            </a:r>
            <a:endParaRPr lang="en-US" altLang="ja-JP" sz="4000" b="1">
              <a:latin typeface="ＭＳ Ｐゴシック"/>
              <a:ea typeface="ＭＳ Ｐゴシック"/>
            </a:endParaRPr>
          </a:p>
          <a:p>
            <a:pPr marL="0" indent="0">
              <a:buNone/>
            </a:pPr>
            <a:r>
              <a:rPr lang="ja-JP" altLang="en-US" sz="1100" b="1">
                <a:latin typeface="ＭＳ Ｐゴシック"/>
                <a:ea typeface="ＭＳ Ｐゴシック"/>
              </a:rPr>
              <a:t>　ｖ</a:t>
            </a:r>
            <a:r>
              <a:rPr lang="ja-JP" altLang="en-US" sz="4000" b="1">
                <a:latin typeface="ＭＳ Ｐゴシック"/>
                <a:ea typeface="ＭＳ Ｐゴシック"/>
              </a:rPr>
              <a:t>である</a:t>
            </a:r>
            <a:endParaRPr lang="en-US" altLang="ja-JP" sz="4000" b="1">
              <a:latin typeface="ＭＳ Ｐゴシック"/>
              <a:ea typeface="ＭＳ Ｐゴシック"/>
            </a:endParaRPr>
          </a:p>
          <a:p>
            <a:pPr marL="0" indent="0">
              <a:buNone/>
            </a:pPr>
            <a:endParaRPr lang="en-US" altLang="ja-JP" sz="3600" b="1" dirty="0">
              <a:latin typeface="ＭＳ Ｐゴシック" panose="020B0600070205080204" pitchFamily="50" charset="-128"/>
              <a:ea typeface="ＭＳ Ｐゴシック" panose="020B0600070205080204" pitchFamily="50" charset="-128"/>
            </a:endParaRPr>
          </a:p>
          <a:p>
            <a:pPr marL="0" indent="0">
              <a:buNone/>
            </a:pPr>
            <a:endParaRPr lang="ja-JP" altLang="en-US" sz="3600" b="1"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solidFill>
                  <a:schemeClr val="tx1"/>
                </a:solidFill>
              </a:rPr>
              <a:t>34</a:t>
            </a:fld>
            <a:endParaRPr kumimoji="1" lang="ja-JP" altLang="en-US" dirty="0">
              <a:solidFill>
                <a:schemeClr val="tx1"/>
              </a:solidFill>
            </a:endParaRPr>
          </a:p>
        </p:txBody>
      </p:sp>
    </p:spTree>
    <p:extLst>
      <p:ext uri="{BB962C8B-B14F-4D97-AF65-F5344CB8AC3E}">
        <p14:creationId xmlns:p14="http://schemas.microsoft.com/office/powerpoint/2010/main" val="676597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F1C4367-D954-4C9A-A31B-0EE5764DE795}"/>
              </a:ext>
            </a:extLst>
          </p:cNvPr>
          <p:cNvPicPr>
            <a:picLocks noChangeAspect="1"/>
          </p:cNvPicPr>
          <p:nvPr/>
        </p:nvPicPr>
        <p:blipFill>
          <a:blip r:embed="rId2"/>
          <a:stretch>
            <a:fillRect/>
          </a:stretch>
        </p:blipFill>
        <p:spPr>
          <a:xfrm>
            <a:off x="-1" y="0"/>
            <a:ext cx="12204196" cy="6857999"/>
          </a:xfrm>
          <a:prstGeom prst="rect">
            <a:avLst/>
          </a:prstGeom>
        </p:spPr>
      </p:pic>
      <p:sp>
        <p:nvSpPr>
          <p:cNvPr id="2" name="タイトル 1">
            <a:extLst>
              <a:ext uri="{FF2B5EF4-FFF2-40B4-BE49-F238E27FC236}">
                <a16:creationId xmlns:a16="http://schemas.microsoft.com/office/drawing/2014/main" id="{6FE6CF1E-EDB2-4436-954A-A003F55AF561}"/>
              </a:ext>
            </a:extLst>
          </p:cNvPr>
          <p:cNvSpPr>
            <a:spLocks noGrp="1"/>
          </p:cNvSpPr>
          <p:nvPr>
            <p:ph type="title"/>
          </p:nvPr>
        </p:nvSpPr>
        <p:spPr>
          <a:xfrm>
            <a:off x="302508" y="1"/>
            <a:ext cx="10515600" cy="1204846"/>
          </a:xfrm>
          <a:ln>
            <a:noFill/>
          </a:ln>
        </p:spPr>
        <p:txBody>
          <a:bodyPr>
            <a:normAutofit/>
          </a:bodyPr>
          <a:lstStyle/>
          <a:p>
            <a:r>
              <a:rPr kumimoji="1"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（３）今後の研究課題</a:t>
            </a:r>
          </a:p>
        </p:txBody>
      </p:sp>
      <p:sp>
        <p:nvSpPr>
          <p:cNvPr id="3" name="コンテンツ プレースホルダー 2">
            <a:extLst>
              <a:ext uri="{FF2B5EF4-FFF2-40B4-BE49-F238E27FC236}">
                <a16:creationId xmlns:a16="http://schemas.microsoft.com/office/drawing/2014/main" id="{65781181-3EB8-4841-BEFA-952B64115D56}"/>
              </a:ext>
            </a:extLst>
          </p:cNvPr>
          <p:cNvSpPr>
            <a:spLocks noGrp="1"/>
          </p:cNvSpPr>
          <p:nvPr>
            <p:ph idx="1"/>
          </p:nvPr>
        </p:nvSpPr>
        <p:spPr>
          <a:xfrm>
            <a:off x="168399" y="1442590"/>
            <a:ext cx="12035796" cy="5177666"/>
          </a:xfrm>
        </p:spPr>
        <p:txBody>
          <a:bodyPr>
            <a:normAutofit fontScale="92500"/>
          </a:bodyPr>
          <a:lstStyle/>
          <a:p>
            <a:pPr marL="0" indent="0">
              <a:buNone/>
            </a:pPr>
            <a:r>
              <a:rPr lang="ja-JP" altLang="en-US" b="1" dirty="0">
                <a:latin typeface="ＭＳ Ｐゴシック" panose="020B0600070205080204" pitchFamily="50" charset="-128"/>
                <a:ea typeface="ＭＳ Ｐゴシック" panose="020B0600070205080204" pitchFamily="50" charset="-128"/>
              </a:rPr>
              <a:t>１．</a:t>
            </a:r>
            <a:r>
              <a:rPr lang="ja-JP" altLang="en-US" sz="3000" b="1" dirty="0">
                <a:latin typeface="ＭＳ Ｐゴシック" panose="020B0600070205080204" pitchFamily="50" charset="-128"/>
                <a:ea typeface="ＭＳ Ｐゴシック" panose="020B0600070205080204" pitchFamily="50" charset="-128"/>
              </a:rPr>
              <a:t>私たちは先行する事例にどのくらいの予算が割かれているのかについて、</a:t>
            </a:r>
            <a:endParaRPr lang="en-US" altLang="ja-JP" sz="3000" b="1" dirty="0">
              <a:latin typeface="ＭＳ Ｐゴシック" panose="020B0600070205080204" pitchFamily="50" charset="-128"/>
              <a:ea typeface="ＭＳ Ｐゴシック" panose="020B0600070205080204" pitchFamily="50" charset="-128"/>
            </a:endParaRPr>
          </a:p>
          <a:p>
            <a:pPr marL="0" indent="0">
              <a:buNone/>
            </a:pPr>
            <a:r>
              <a:rPr lang="ja-JP" altLang="en-US" sz="3000" b="1" dirty="0">
                <a:latin typeface="ＭＳ Ｐゴシック" panose="020B0600070205080204" pitchFamily="50" charset="-128"/>
                <a:ea typeface="ＭＳ Ｐゴシック" panose="020B0600070205080204" pitchFamily="50" charset="-128"/>
              </a:rPr>
              <a:t>　　十分に研究していないため、千代田区への提案に合理性を持たせるために</a:t>
            </a:r>
            <a:endParaRPr lang="en-US" altLang="ja-JP" sz="3000" b="1" dirty="0">
              <a:latin typeface="ＭＳ Ｐゴシック" panose="020B0600070205080204" pitchFamily="50" charset="-128"/>
              <a:ea typeface="ＭＳ Ｐゴシック" panose="020B0600070205080204" pitchFamily="50" charset="-128"/>
            </a:endParaRPr>
          </a:p>
          <a:p>
            <a:pPr marL="0" indent="0">
              <a:buNone/>
            </a:pPr>
            <a:r>
              <a:rPr lang="ja-JP" altLang="en-US" sz="3000" b="1" dirty="0">
                <a:latin typeface="ＭＳ Ｐゴシック" panose="020B0600070205080204" pitchFamily="50" charset="-128"/>
                <a:ea typeface="ＭＳ Ｐゴシック" panose="020B0600070205080204" pitchFamily="50" charset="-128"/>
              </a:rPr>
              <a:t>　　事業にかかる費用の算出が必要である</a:t>
            </a:r>
            <a:endParaRPr lang="en-US" altLang="ja-JP" sz="3000" b="1" dirty="0">
              <a:latin typeface="ＭＳ Ｐゴシック" panose="020B0600070205080204" pitchFamily="50" charset="-128"/>
              <a:ea typeface="ＭＳ Ｐゴシック" panose="020B0600070205080204" pitchFamily="50" charset="-128"/>
            </a:endParaRPr>
          </a:p>
          <a:p>
            <a:pPr marL="0" indent="0">
              <a:buNone/>
            </a:pPr>
            <a:endParaRPr lang="en-US" altLang="ja-JP" sz="3000" b="1" dirty="0">
              <a:latin typeface="ＭＳ Ｐゴシック" panose="020B0600070205080204" pitchFamily="50" charset="-128"/>
              <a:ea typeface="ＭＳ Ｐゴシック" panose="020B0600070205080204" pitchFamily="50" charset="-128"/>
            </a:endParaRPr>
          </a:p>
          <a:p>
            <a:pPr marL="0" indent="0">
              <a:buNone/>
            </a:pPr>
            <a:r>
              <a:rPr lang="ja-JP" altLang="en-US" sz="3000" b="1" dirty="0">
                <a:latin typeface="ＭＳ Ｐゴシック" panose="020B0600070205080204" pitchFamily="50" charset="-128"/>
                <a:ea typeface="ＭＳ Ｐゴシック" panose="020B0600070205080204" pitchFamily="50" charset="-128"/>
              </a:rPr>
              <a:t>２．空き家の所有者が空き家を貸与・売却するかという問題に関して、価値総合</a:t>
            </a:r>
            <a:endParaRPr lang="en-US" altLang="ja-JP" sz="3000" b="1" dirty="0">
              <a:latin typeface="ＭＳ Ｐゴシック" panose="020B0600070205080204" pitchFamily="50" charset="-128"/>
              <a:ea typeface="ＭＳ Ｐゴシック" panose="020B0600070205080204" pitchFamily="50" charset="-128"/>
            </a:endParaRPr>
          </a:p>
          <a:p>
            <a:pPr marL="0" indent="0">
              <a:buNone/>
            </a:pPr>
            <a:r>
              <a:rPr lang="ja-JP" altLang="en-US" sz="3000" b="1" dirty="0">
                <a:latin typeface="ＭＳ Ｐゴシック" panose="020B0600070205080204" pitchFamily="50" charset="-128"/>
                <a:ea typeface="ＭＳ Ｐゴシック" panose="020B0600070205080204" pitchFamily="50" charset="-128"/>
              </a:rPr>
              <a:t>　　研究所の調査では空き家所有者の</a:t>
            </a:r>
            <a:r>
              <a:rPr lang="en-US" altLang="ja-JP" sz="3000" b="1" dirty="0">
                <a:latin typeface="ＭＳ Ｐゴシック" panose="020B0600070205080204" pitchFamily="50" charset="-128"/>
                <a:ea typeface="ＭＳ Ｐゴシック" panose="020B0600070205080204" pitchFamily="50" charset="-128"/>
              </a:rPr>
              <a:t>71.0</a:t>
            </a:r>
            <a:r>
              <a:rPr lang="ja-JP" altLang="en-US" sz="3000" b="1" dirty="0">
                <a:latin typeface="ＭＳ Ｐゴシック" panose="020B0600070205080204" pitchFamily="50" charset="-128"/>
                <a:ea typeface="ＭＳ Ｐゴシック" panose="020B0600070205080204" pitchFamily="50" charset="-128"/>
              </a:rPr>
              <a:t>％が空き家に対して、特に何もして</a:t>
            </a:r>
            <a:endParaRPr lang="en-US" altLang="ja-JP" sz="3000" b="1" dirty="0">
              <a:latin typeface="ＭＳ Ｐゴシック" panose="020B0600070205080204" pitchFamily="50" charset="-128"/>
              <a:ea typeface="ＭＳ Ｐゴシック" panose="020B0600070205080204" pitchFamily="50" charset="-128"/>
            </a:endParaRPr>
          </a:p>
          <a:p>
            <a:pPr marL="0" indent="0">
              <a:buNone/>
            </a:pPr>
            <a:r>
              <a:rPr lang="ja-JP" altLang="en-US" sz="3000" b="1" dirty="0">
                <a:latin typeface="ＭＳ Ｐゴシック" panose="020B0600070205080204" pitchFamily="50" charset="-128"/>
                <a:ea typeface="ＭＳ Ｐゴシック" panose="020B0600070205080204" pitchFamily="50" charset="-128"/>
              </a:rPr>
              <a:t>　　いないという結果が出ている。そのため空き家を貸していない人に、いかに</a:t>
            </a:r>
            <a:endParaRPr lang="en-US" altLang="ja-JP" sz="3000" b="1" dirty="0">
              <a:latin typeface="ＭＳ Ｐゴシック" panose="020B0600070205080204" pitchFamily="50" charset="-128"/>
              <a:ea typeface="ＭＳ Ｐゴシック" panose="020B0600070205080204" pitchFamily="50" charset="-128"/>
            </a:endParaRPr>
          </a:p>
          <a:p>
            <a:pPr marL="0" indent="0">
              <a:buNone/>
            </a:pPr>
            <a:r>
              <a:rPr lang="ja-JP" altLang="en-US" sz="3000" b="1" dirty="0">
                <a:latin typeface="ＭＳ Ｐゴシック" panose="020B0600070205080204" pitchFamily="50" charset="-128"/>
                <a:ea typeface="ＭＳ Ｐゴシック" panose="020B0600070205080204" pitchFamily="50" charset="-128"/>
              </a:rPr>
              <a:t>　　「家守」確保事業の趣旨を理解してもらえるかが重要な課題である</a:t>
            </a:r>
            <a:endParaRPr kumimoji="1" lang="ja-JP" altLang="en-US" sz="3000" b="1"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solidFill>
                  <a:schemeClr val="tx1"/>
                </a:solidFill>
              </a:rPr>
              <a:t>35</a:t>
            </a:fld>
            <a:endParaRPr kumimoji="1" lang="ja-JP" altLang="en-US" dirty="0">
              <a:solidFill>
                <a:schemeClr val="tx1"/>
              </a:solidFill>
            </a:endParaRPr>
          </a:p>
        </p:txBody>
      </p:sp>
    </p:spTree>
    <p:extLst>
      <p:ext uri="{BB962C8B-B14F-4D97-AF65-F5344CB8AC3E}">
        <p14:creationId xmlns:p14="http://schemas.microsoft.com/office/powerpoint/2010/main" val="3307198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3105090-E636-41AD-A673-EC0706DACB7C}"/>
              </a:ext>
            </a:extLst>
          </p:cNvPr>
          <p:cNvPicPr>
            <a:picLocks noChangeAspect="1"/>
          </p:cNvPicPr>
          <p:nvPr/>
        </p:nvPicPr>
        <p:blipFill>
          <a:blip r:embed="rId2"/>
          <a:stretch>
            <a:fillRect/>
          </a:stretch>
        </p:blipFill>
        <p:spPr>
          <a:xfrm>
            <a:off x="-1" y="0"/>
            <a:ext cx="12204196" cy="6857999"/>
          </a:xfrm>
          <a:prstGeom prst="rect">
            <a:avLst/>
          </a:prstGeom>
        </p:spPr>
      </p:pic>
      <p:sp>
        <p:nvSpPr>
          <p:cNvPr id="2" name="タイトル 1">
            <a:extLst>
              <a:ext uri="{FF2B5EF4-FFF2-40B4-BE49-F238E27FC236}">
                <a16:creationId xmlns:a16="http://schemas.microsoft.com/office/drawing/2014/main" id="{2D5F5C9C-6DB5-4E0E-A104-7E6C94F673F5}"/>
              </a:ext>
            </a:extLst>
          </p:cNvPr>
          <p:cNvSpPr>
            <a:spLocks noGrp="1"/>
          </p:cNvSpPr>
          <p:nvPr>
            <p:ph type="title"/>
          </p:nvPr>
        </p:nvSpPr>
        <p:spPr>
          <a:xfrm>
            <a:off x="838199" y="250031"/>
            <a:ext cx="10515600" cy="1325563"/>
          </a:xfrm>
          <a:ln>
            <a:noFill/>
          </a:ln>
        </p:spPr>
        <p:txBody>
          <a:bodyPr>
            <a:normAutofit/>
          </a:bodyPr>
          <a:lstStyle/>
          <a:p>
            <a:r>
              <a:rPr kumimoji="1"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参考文献</a:t>
            </a:r>
          </a:p>
        </p:txBody>
      </p:sp>
      <p:sp>
        <p:nvSpPr>
          <p:cNvPr id="3" name="コンテンツ プレースホルダー 2">
            <a:extLst>
              <a:ext uri="{FF2B5EF4-FFF2-40B4-BE49-F238E27FC236}">
                <a16:creationId xmlns:a16="http://schemas.microsoft.com/office/drawing/2014/main" id="{58505B60-8DD2-4A53-B0E7-54E1C8735A21}"/>
              </a:ext>
            </a:extLst>
          </p:cNvPr>
          <p:cNvSpPr>
            <a:spLocks noGrp="1"/>
          </p:cNvSpPr>
          <p:nvPr>
            <p:ph idx="1"/>
          </p:nvPr>
        </p:nvSpPr>
        <p:spPr>
          <a:xfrm>
            <a:off x="517996" y="1575594"/>
            <a:ext cx="11156005" cy="4705804"/>
          </a:xfrm>
        </p:spPr>
        <p:txBody>
          <a:bodyPr>
            <a:normAutofit fontScale="92500" lnSpcReduction="20000"/>
          </a:bodyPr>
          <a:lstStyle/>
          <a:p>
            <a:pPr marL="0" indent="0" fontAlgn="base">
              <a:buNone/>
            </a:pPr>
            <a:r>
              <a:rPr lang="ja-JP" altLang="en-US" sz="2800" b="1" dirty="0">
                <a:latin typeface="ＭＳ Ｐゴシック" panose="020B0600070205080204" pitchFamily="50" charset="-128"/>
                <a:ea typeface="ＭＳ Ｐゴシック" panose="020B0600070205080204" pitchFamily="50" charset="-128"/>
              </a:rPr>
              <a:t>１．久保倫子著（２０１６）「都市の空き家問題　なぜ？どうする？</a:t>
            </a:r>
            <a:endParaRPr lang="en-US" altLang="ja-JP" sz="2800" b="1" dirty="0">
              <a:latin typeface="ＭＳ Ｐゴシック" panose="020B0600070205080204" pitchFamily="50" charset="-128"/>
              <a:ea typeface="ＭＳ Ｐゴシック" panose="020B0600070205080204" pitchFamily="50" charset="-128"/>
            </a:endParaRPr>
          </a:p>
          <a:p>
            <a:pPr marL="0" indent="0" fontAlgn="base">
              <a:buNone/>
            </a:pPr>
            <a:r>
              <a:rPr lang="ja-JP" altLang="en-US" sz="2800" b="1" dirty="0">
                <a:latin typeface="ＭＳ Ｐゴシック" panose="020B0600070205080204" pitchFamily="50" charset="-128"/>
                <a:ea typeface="ＭＳ Ｐゴシック" panose="020B0600070205080204" pitchFamily="50" charset="-128"/>
              </a:rPr>
              <a:t>　　地域に即した問題解決にむけて」古今書院  </a:t>
            </a:r>
            <a:endParaRPr lang="en-US" altLang="ja-JP" sz="2800" b="1" dirty="0">
              <a:latin typeface="ＭＳ Ｐゴシック" panose="020B0600070205080204" pitchFamily="50" charset="-128"/>
              <a:ea typeface="ＭＳ Ｐゴシック" panose="020B0600070205080204" pitchFamily="50" charset="-128"/>
            </a:endParaRPr>
          </a:p>
          <a:p>
            <a:pPr marL="0" indent="0" fontAlgn="base">
              <a:buNone/>
            </a:pPr>
            <a:endParaRPr lang="ja-JP" altLang="en-US" sz="2800" b="1" dirty="0">
              <a:latin typeface="ＭＳ Ｐゴシック" panose="020B0600070205080204" pitchFamily="50" charset="-128"/>
              <a:ea typeface="ＭＳ Ｐゴシック" panose="020B0600070205080204" pitchFamily="50" charset="-128"/>
            </a:endParaRPr>
          </a:p>
          <a:p>
            <a:pPr marL="0" indent="0" fontAlgn="base">
              <a:buNone/>
            </a:pPr>
            <a:r>
              <a:rPr lang="ja-JP" altLang="en-US" sz="2800" b="1" dirty="0">
                <a:latin typeface="ＭＳ Ｐゴシック" panose="020B0600070205080204" pitchFamily="50" charset="-128"/>
                <a:ea typeface="ＭＳ Ｐゴシック" panose="020B0600070205080204" pitchFamily="50" charset="-128"/>
              </a:rPr>
              <a:t>２．高崎経済大学地域科学研究所編（２０１９）「空き家問題の背景と対策　　</a:t>
            </a:r>
            <a:endParaRPr lang="en-US" altLang="ja-JP" sz="2800" b="1" dirty="0">
              <a:latin typeface="ＭＳ Ｐゴシック" panose="020B0600070205080204" pitchFamily="50" charset="-128"/>
              <a:ea typeface="ＭＳ Ｐゴシック" panose="020B0600070205080204" pitchFamily="50" charset="-128"/>
            </a:endParaRPr>
          </a:p>
          <a:p>
            <a:pPr marL="0" indent="0" fontAlgn="base">
              <a:buNone/>
            </a:pPr>
            <a:r>
              <a:rPr lang="ja-JP" altLang="en-US" sz="2800" b="1" dirty="0">
                <a:latin typeface="ＭＳ Ｐゴシック" panose="020B0600070205080204" pitchFamily="50" charset="-128"/>
                <a:ea typeface="ＭＳ Ｐゴシック" panose="020B0600070205080204" pitchFamily="50" charset="-128"/>
              </a:rPr>
              <a:t>　　未利用不動産の有効活用」日本経済評論社  </a:t>
            </a:r>
            <a:endParaRPr lang="en-US" altLang="ja-JP" sz="2800" b="1" dirty="0">
              <a:latin typeface="ＭＳ Ｐゴシック" panose="020B0600070205080204" pitchFamily="50" charset="-128"/>
              <a:ea typeface="ＭＳ Ｐゴシック" panose="020B0600070205080204" pitchFamily="50" charset="-128"/>
            </a:endParaRPr>
          </a:p>
          <a:p>
            <a:pPr marL="0" indent="0" fontAlgn="base">
              <a:buNone/>
            </a:pPr>
            <a:endParaRPr lang="ja-JP" altLang="en-US" sz="2800" b="1" dirty="0">
              <a:latin typeface="ＭＳ Ｐゴシック" panose="020B0600070205080204" pitchFamily="50" charset="-128"/>
              <a:ea typeface="ＭＳ Ｐゴシック" panose="020B0600070205080204" pitchFamily="50" charset="-128"/>
            </a:endParaRPr>
          </a:p>
          <a:p>
            <a:pPr marL="0" indent="0" fontAlgn="base">
              <a:buNone/>
            </a:pPr>
            <a:r>
              <a:rPr lang="ja-JP" altLang="en-US" sz="2800" b="1" dirty="0">
                <a:latin typeface="ＭＳ Ｐゴシック" panose="020B0600070205080204" pitchFamily="50" charset="-128"/>
                <a:ea typeface="ＭＳ Ｐゴシック" panose="020B0600070205080204" pitchFamily="50" charset="-128"/>
              </a:rPr>
              <a:t>３．宮崎伸光著（２０１６）「自治体の困った空き家対策」学陽書房 </a:t>
            </a:r>
            <a:endParaRPr lang="en-US" altLang="ja-JP" sz="2800" b="1" dirty="0">
              <a:latin typeface="ＭＳ Ｐゴシック" panose="020B0600070205080204" pitchFamily="50" charset="-128"/>
              <a:ea typeface="ＭＳ Ｐゴシック" panose="020B0600070205080204" pitchFamily="50" charset="-128"/>
            </a:endParaRPr>
          </a:p>
          <a:p>
            <a:pPr marL="0" indent="0" fontAlgn="base">
              <a:buNone/>
            </a:pPr>
            <a:r>
              <a:rPr lang="ja-JP" altLang="en-US" sz="2800" b="1" dirty="0">
                <a:latin typeface="ＭＳ Ｐゴシック" panose="020B0600070205080204" pitchFamily="50" charset="-128"/>
                <a:ea typeface="ＭＳ Ｐゴシック" panose="020B0600070205080204" pitchFamily="50" charset="-128"/>
              </a:rPr>
              <a:t> </a:t>
            </a:r>
          </a:p>
          <a:p>
            <a:pPr marL="0" indent="0" fontAlgn="base">
              <a:buNone/>
            </a:pPr>
            <a:r>
              <a:rPr lang="ja-JP" altLang="en-US" sz="2800" b="1" dirty="0">
                <a:latin typeface="ＭＳ Ｐゴシック" panose="020B0600070205080204" pitchFamily="50" charset="-128"/>
                <a:ea typeface="ＭＳ Ｐゴシック" panose="020B0600070205080204" pitchFamily="50" charset="-128"/>
              </a:rPr>
              <a:t>４．日本弁護士連合会法律サービス展開本部自治体等連携センター編　　</a:t>
            </a:r>
            <a:endParaRPr lang="en-US" altLang="ja-JP" sz="2800" b="1" dirty="0">
              <a:latin typeface="ＭＳ Ｐゴシック" panose="020B0600070205080204" pitchFamily="50" charset="-128"/>
              <a:ea typeface="ＭＳ Ｐゴシック" panose="020B0600070205080204" pitchFamily="50" charset="-128"/>
            </a:endParaRPr>
          </a:p>
          <a:p>
            <a:pPr marL="0" indent="0" fontAlgn="base">
              <a:buNone/>
            </a:pPr>
            <a:r>
              <a:rPr lang="ja-JP" altLang="en-US" sz="2800" b="1" dirty="0">
                <a:latin typeface="ＭＳ Ｐゴシック" panose="020B0600070205080204" pitchFamily="50" charset="-128"/>
                <a:ea typeface="ＭＳ Ｐゴシック" panose="020B0600070205080204" pitchFamily="50" charset="-128"/>
              </a:rPr>
              <a:t>　　（２０１８）「深刻化する「空き家」問題」明石書店</a:t>
            </a:r>
            <a:r>
              <a:rPr lang="ja-JP" altLang="en-US" sz="2800" b="1" dirty="0"/>
              <a:t>  </a:t>
            </a:r>
          </a:p>
          <a:p>
            <a:endParaRPr kumimoji="1" lang="ja-JP" altLang="en-US" dirty="0"/>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solidFill>
                  <a:schemeClr val="tx1"/>
                </a:solidFill>
              </a:rPr>
              <a:t>36</a:t>
            </a:fld>
            <a:endParaRPr kumimoji="1" lang="ja-JP" altLang="en-US" dirty="0">
              <a:solidFill>
                <a:schemeClr val="tx1"/>
              </a:solidFill>
            </a:endParaRPr>
          </a:p>
        </p:txBody>
      </p:sp>
    </p:spTree>
    <p:extLst>
      <p:ext uri="{BB962C8B-B14F-4D97-AF65-F5344CB8AC3E}">
        <p14:creationId xmlns:p14="http://schemas.microsoft.com/office/powerpoint/2010/main" val="1944573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EE8A360-5B0F-4B0D-8CE9-E7939A5BEB7D}"/>
              </a:ext>
            </a:extLst>
          </p:cNvPr>
          <p:cNvPicPr>
            <a:picLocks noChangeAspect="1"/>
          </p:cNvPicPr>
          <p:nvPr/>
        </p:nvPicPr>
        <p:blipFill>
          <a:blip r:embed="rId2"/>
          <a:stretch>
            <a:fillRect/>
          </a:stretch>
        </p:blipFill>
        <p:spPr>
          <a:xfrm>
            <a:off x="-1" y="0"/>
            <a:ext cx="12204196" cy="6857999"/>
          </a:xfrm>
          <a:prstGeom prst="rect">
            <a:avLst/>
          </a:prstGeom>
        </p:spPr>
      </p:pic>
      <p:sp>
        <p:nvSpPr>
          <p:cNvPr id="2" name="タイトル 1">
            <a:extLst>
              <a:ext uri="{FF2B5EF4-FFF2-40B4-BE49-F238E27FC236}">
                <a16:creationId xmlns:a16="http://schemas.microsoft.com/office/drawing/2014/main" id="{038E6379-4157-4C29-8956-CF1A0407786D}"/>
              </a:ext>
            </a:extLst>
          </p:cNvPr>
          <p:cNvSpPr>
            <a:spLocks noGrp="1"/>
          </p:cNvSpPr>
          <p:nvPr>
            <p:ph type="title"/>
          </p:nvPr>
        </p:nvSpPr>
        <p:spPr>
          <a:xfrm>
            <a:off x="1008850" y="61411"/>
            <a:ext cx="9366325" cy="1143000"/>
          </a:xfrm>
        </p:spPr>
        <p:txBody>
          <a:bodyPr>
            <a:normAutofit/>
          </a:bodyPr>
          <a:lstStyle/>
          <a:p>
            <a:r>
              <a:rPr kumimoji="1" lang="ja-JP" altLang="en-US" sz="4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参考</a:t>
            </a:r>
            <a:r>
              <a:rPr kumimoji="1" lang="en-US" altLang="ja-JP" sz="4400" b="1">
                <a:ln>
                  <a:solidFill>
                    <a:schemeClr val="tx1"/>
                  </a:solidFill>
                </a:ln>
                <a:solidFill>
                  <a:srgbClr val="04DBEC"/>
                </a:solidFill>
                <a:latin typeface="ＭＳ Ｐゴシック" panose="020B0600070205080204" pitchFamily="50" charset="-128"/>
                <a:ea typeface="ＭＳ Ｐゴシック" panose="020B0600070205080204" pitchFamily="50" charset="-128"/>
              </a:rPr>
              <a:t>URL</a:t>
            </a:r>
            <a:endParaRPr kumimoji="1" lang="ja-JP" altLang="en-US" sz="4400" b="1">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B9EE3CE3-D57E-4CC6-BB86-F157723A1F14}"/>
              </a:ext>
            </a:extLst>
          </p:cNvPr>
          <p:cNvSpPr>
            <a:spLocks noGrp="1"/>
          </p:cNvSpPr>
          <p:nvPr>
            <p:ph idx="1"/>
          </p:nvPr>
        </p:nvSpPr>
        <p:spPr>
          <a:xfrm>
            <a:off x="410547" y="1092329"/>
            <a:ext cx="11195344" cy="5704260"/>
          </a:xfrm>
        </p:spPr>
        <p:txBody>
          <a:bodyPr>
            <a:normAutofit fontScale="62500" lnSpcReduction="20000"/>
          </a:bodyPr>
          <a:lstStyle/>
          <a:p>
            <a:pPr marL="0" indent="0" fontAlgn="base">
              <a:buNone/>
            </a:pPr>
            <a:r>
              <a:rPr lang="en-US" altLang="zh-TW" sz="3100" b="1" dirty="0">
                <a:latin typeface="ＭＳ Ｐゴシック" panose="020B0600070205080204" pitchFamily="50" charset="-128"/>
                <a:ea typeface="ＭＳ Ｐゴシック" panose="020B0600070205080204" pitchFamily="50" charset="-128"/>
              </a:rPr>
              <a:t>1.</a:t>
            </a:r>
            <a:r>
              <a:rPr lang="zh-TW" altLang="en-US" sz="3100" b="1" dirty="0">
                <a:latin typeface="ＭＳ Ｐゴシック" panose="020B0600070205080204" pitchFamily="50" charset="-128"/>
                <a:ea typeface="ＭＳ Ｐゴシック" panose="020B0600070205080204" pitchFamily="50" charset="-128"/>
              </a:rPr>
              <a:t>春日部市</a:t>
            </a:r>
            <a:r>
              <a:rPr lang="en-US" altLang="zh-TW" sz="3100" b="1" dirty="0">
                <a:latin typeface="ＭＳ Ｐゴシック" panose="020B0600070205080204" pitchFamily="50" charset="-128"/>
                <a:ea typeface="ＭＳ Ｐゴシック" panose="020B0600070205080204" pitchFamily="50" charset="-128"/>
              </a:rPr>
              <a:t>HP  </a:t>
            </a:r>
            <a:r>
              <a:rPr lang="zh-TW" altLang="en-US" sz="3100" b="1" dirty="0">
                <a:latin typeface="ＭＳ Ｐゴシック" panose="020B0600070205080204" pitchFamily="50" charset="-128"/>
                <a:ea typeface="ＭＳ Ｐゴシック" panose="020B0600070205080204" pitchFamily="50" charset="-128"/>
              </a:rPr>
              <a:t> </a:t>
            </a:r>
            <a:r>
              <a:rPr lang="en-US" altLang="zh-TW" sz="3100" b="1" dirty="0">
                <a:latin typeface="ＭＳ Ｐゴシック" panose="020B0600070205080204" pitchFamily="50" charset="-128"/>
                <a:ea typeface="ＭＳ Ｐゴシック" panose="020B0600070205080204" pitchFamily="50" charset="-128"/>
              </a:rPr>
              <a:t>(</a:t>
            </a:r>
            <a:r>
              <a:rPr lang="zh-TW" altLang="en-US" sz="3100" b="1" dirty="0">
                <a:latin typeface="ＭＳ Ｐゴシック" panose="020B0600070205080204" pitchFamily="50" charset="-128"/>
                <a:ea typeface="ＭＳ Ｐゴシック" panose="020B0600070205080204" pitchFamily="50" charset="-128"/>
              </a:rPr>
              <a:t>最終閲覧日 </a:t>
            </a:r>
            <a:r>
              <a:rPr lang="en-US" altLang="zh-TW" sz="3100" b="1" dirty="0">
                <a:latin typeface="ＭＳ Ｐゴシック" panose="020B0600070205080204" pitchFamily="50" charset="-128"/>
                <a:ea typeface="ＭＳ Ｐゴシック" panose="020B0600070205080204" pitchFamily="50" charset="-128"/>
              </a:rPr>
              <a:t>2019</a:t>
            </a:r>
            <a:r>
              <a:rPr lang="zh-TW" altLang="en-US" sz="3100" b="1" dirty="0">
                <a:latin typeface="ＭＳ Ｐゴシック" panose="020B0600070205080204" pitchFamily="50" charset="-128"/>
                <a:ea typeface="ＭＳ Ｐゴシック" panose="020B0600070205080204" pitchFamily="50" charset="-128"/>
              </a:rPr>
              <a:t>年</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月</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日</a:t>
            </a:r>
            <a:r>
              <a:rPr lang="en-US" altLang="zh-TW" sz="3100" b="1" dirty="0">
                <a:latin typeface="ＭＳ Ｐゴシック" panose="020B0600070205080204" pitchFamily="50" charset="-128"/>
                <a:ea typeface="ＭＳ Ｐゴシック" panose="020B0600070205080204" pitchFamily="50" charset="-128"/>
              </a:rPr>
              <a:t>) </a:t>
            </a:r>
            <a:r>
              <a:rPr lang="zh-TW" altLang="en-US" sz="3100" b="1" dirty="0">
                <a:latin typeface="ＭＳ Ｐゴシック" panose="020B0600070205080204" pitchFamily="50" charset="-128"/>
                <a:ea typeface="ＭＳ Ｐゴシック" panose="020B0600070205080204" pitchFamily="50" charset="-128"/>
              </a:rPr>
              <a:t> </a:t>
            </a:r>
            <a:endParaRPr lang="en-US" altLang="zh-TW" sz="3100" b="1" dirty="0">
              <a:latin typeface="ＭＳ Ｐゴシック" panose="020B0600070205080204" pitchFamily="50" charset="-128"/>
              <a:ea typeface="ＭＳ Ｐゴシック" panose="020B0600070205080204" pitchFamily="50" charset="-128"/>
            </a:endParaRPr>
          </a:p>
          <a:p>
            <a:pPr marL="0" indent="0" fontAlgn="base">
              <a:buNone/>
            </a:pPr>
            <a:r>
              <a:rPr lang="en-US" altLang="zh-TW" sz="3100" b="1" dirty="0">
                <a:latin typeface="ＭＳ Ｐゴシック" panose="020B0600070205080204" pitchFamily="50" charset="-128"/>
                <a:ea typeface="ＭＳ Ｐゴシック" panose="020B0600070205080204" pitchFamily="50" charset="-128"/>
                <a:hlinkClick r:id="rId3"/>
              </a:rPr>
              <a:t>https://www.city.kasukabe.lg.jp/bunka_sports/sankangaku/danchikasseika/index.html </a:t>
            </a:r>
            <a:r>
              <a:rPr lang="zh-TW" altLang="en-US" sz="31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3100" b="1" dirty="0">
                <a:latin typeface="ＭＳ Ｐゴシック" panose="020B0600070205080204" pitchFamily="50" charset="-128"/>
                <a:ea typeface="ＭＳ Ｐゴシック" panose="020B0600070205080204" pitchFamily="50" charset="-128"/>
              </a:rPr>
              <a:t>2.</a:t>
            </a:r>
            <a:r>
              <a:rPr lang="zh-TW" altLang="en-US" sz="3100" b="1" dirty="0">
                <a:latin typeface="ＭＳ Ｐゴシック" panose="020B0600070205080204" pitchFamily="50" charset="-128"/>
                <a:ea typeface="ＭＳ Ｐゴシック" panose="020B0600070205080204" pitchFamily="50" charset="-128"/>
              </a:rPr>
              <a:t>練馬区</a:t>
            </a:r>
            <a:r>
              <a:rPr lang="en-US" altLang="zh-TW" sz="3100" b="1" dirty="0">
                <a:latin typeface="ＭＳ Ｐゴシック" panose="020B0600070205080204" pitchFamily="50" charset="-128"/>
                <a:ea typeface="ＭＳ Ｐゴシック" panose="020B0600070205080204" pitchFamily="50" charset="-128"/>
              </a:rPr>
              <a:t>HP </a:t>
            </a:r>
            <a:r>
              <a:rPr lang="zh-TW" altLang="en-US" sz="3100" b="1" dirty="0">
                <a:latin typeface="ＭＳ Ｐゴシック" panose="020B0600070205080204" pitchFamily="50" charset="-128"/>
                <a:ea typeface="ＭＳ Ｐゴシック" panose="020B0600070205080204" pitchFamily="50" charset="-128"/>
              </a:rPr>
              <a:t> </a:t>
            </a:r>
            <a:r>
              <a:rPr lang="en-US" altLang="zh-TW" sz="3100" b="1" dirty="0">
                <a:latin typeface="ＭＳ Ｐゴシック" panose="020B0600070205080204" pitchFamily="50" charset="-128"/>
                <a:ea typeface="ＭＳ Ｐゴシック" panose="020B0600070205080204" pitchFamily="50" charset="-128"/>
              </a:rPr>
              <a:t>(</a:t>
            </a:r>
            <a:r>
              <a:rPr lang="zh-TW" altLang="en-US" sz="3100" b="1" dirty="0">
                <a:latin typeface="ＭＳ Ｐゴシック" panose="020B0600070205080204" pitchFamily="50" charset="-128"/>
                <a:ea typeface="ＭＳ Ｐゴシック" panose="020B0600070205080204" pitchFamily="50" charset="-128"/>
              </a:rPr>
              <a:t>最終閲覧日 </a:t>
            </a:r>
            <a:r>
              <a:rPr lang="en-US" altLang="zh-TW" sz="3100" b="1" dirty="0">
                <a:latin typeface="ＭＳ Ｐゴシック" panose="020B0600070205080204" pitchFamily="50" charset="-128"/>
                <a:ea typeface="ＭＳ Ｐゴシック" panose="020B0600070205080204" pitchFamily="50" charset="-128"/>
              </a:rPr>
              <a:t>2019</a:t>
            </a:r>
            <a:r>
              <a:rPr lang="zh-TW" altLang="en-US" sz="3100" b="1" dirty="0">
                <a:latin typeface="ＭＳ Ｐゴシック" panose="020B0600070205080204" pitchFamily="50" charset="-128"/>
                <a:ea typeface="ＭＳ Ｐゴシック" panose="020B0600070205080204" pitchFamily="50" charset="-128"/>
              </a:rPr>
              <a:t>年</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月</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日</a:t>
            </a:r>
            <a:r>
              <a:rPr lang="en-US" altLang="zh-TW" sz="3100" b="1" dirty="0">
                <a:latin typeface="ＭＳ Ｐゴシック" panose="020B0600070205080204" pitchFamily="50" charset="-128"/>
                <a:ea typeface="ＭＳ Ｐゴシック" panose="020B0600070205080204" pitchFamily="50" charset="-128"/>
              </a:rPr>
              <a:t>) </a:t>
            </a:r>
            <a:r>
              <a:rPr lang="zh-TW" altLang="en-US" sz="31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3100" b="1" dirty="0">
                <a:latin typeface="ＭＳ Ｐゴシック" panose="020B0600070205080204" pitchFamily="50" charset="-128"/>
                <a:ea typeface="ＭＳ Ｐゴシック" panose="020B0600070205080204" pitchFamily="50" charset="-128"/>
                <a:hlinkClick r:id="rId4"/>
              </a:rPr>
              <a:t>https://www.city.nerima.tokyo.jp/kurashi/shigoto/midori/seido/hogo.html</a:t>
            </a:r>
            <a:r>
              <a:rPr lang="en-US" altLang="zh-TW" sz="31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3100" b="1" dirty="0">
                <a:latin typeface="ＭＳ Ｐゴシック" panose="020B0600070205080204" pitchFamily="50" charset="-128"/>
                <a:ea typeface="ＭＳ Ｐゴシック" panose="020B0600070205080204" pitchFamily="50" charset="-128"/>
                <a:hlinkClick r:id="rId5"/>
              </a:rPr>
              <a:t>https://www.city.nerima.tokyo.jp/kurashi/shigoto/midori/seido/senteihojo.html </a:t>
            </a:r>
            <a:r>
              <a:rPr lang="zh-TW" altLang="en-US" sz="31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3100" b="1" dirty="0">
                <a:latin typeface="ＭＳ Ｐゴシック" panose="020B0600070205080204" pitchFamily="50" charset="-128"/>
                <a:ea typeface="ＭＳ Ｐゴシック" panose="020B0600070205080204" pitchFamily="50" charset="-128"/>
              </a:rPr>
              <a:t>3.</a:t>
            </a:r>
            <a:r>
              <a:rPr lang="zh-TW" altLang="en-US" sz="3100" b="1" dirty="0">
                <a:latin typeface="ＭＳ Ｐゴシック" panose="020B0600070205080204" pitchFamily="50" charset="-128"/>
                <a:ea typeface="ＭＳ Ｐゴシック" panose="020B0600070205080204" pitchFamily="50" charset="-128"/>
              </a:rPr>
              <a:t>港区</a:t>
            </a:r>
            <a:r>
              <a:rPr lang="en-US" altLang="zh-TW" sz="3100" b="1" dirty="0">
                <a:latin typeface="ＭＳ Ｐゴシック" panose="020B0600070205080204" pitchFamily="50" charset="-128"/>
                <a:ea typeface="ＭＳ Ｐゴシック" panose="020B0600070205080204" pitchFamily="50" charset="-128"/>
              </a:rPr>
              <a:t>HP </a:t>
            </a:r>
            <a:r>
              <a:rPr lang="zh-TW" altLang="en-US" sz="3100" b="1" dirty="0">
                <a:latin typeface="ＭＳ Ｐゴシック" panose="020B0600070205080204" pitchFamily="50" charset="-128"/>
                <a:ea typeface="ＭＳ Ｐゴシック" panose="020B0600070205080204" pitchFamily="50" charset="-128"/>
              </a:rPr>
              <a:t> </a:t>
            </a:r>
            <a:r>
              <a:rPr lang="en-US" altLang="zh-TW" sz="3100" b="1" dirty="0">
                <a:latin typeface="ＭＳ Ｐゴシック" panose="020B0600070205080204" pitchFamily="50" charset="-128"/>
                <a:ea typeface="ＭＳ Ｐゴシック" panose="020B0600070205080204" pitchFamily="50" charset="-128"/>
              </a:rPr>
              <a:t>(</a:t>
            </a:r>
            <a:r>
              <a:rPr lang="zh-TW" altLang="en-US" sz="3100" b="1" dirty="0">
                <a:latin typeface="ＭＳ Ｐゴシック" panose="020B0600070205080204" pitchFamily="50" charset="-128"/>
                <a:ea typeface="ＭＳ Ｐゴシック" panose="020B0600070205080204" pitchFamily="50" charset="-128"/>
              </a:rPr>
              <a:t>最終閲覧日 </a:t>
            </a:r>
            <a:r>
              <a:rPr lang="en-US" altLang="zh-TW" sz="3100" b="1" dirty="0">
                <a:latin typeface="ＭＳ Ｐゴシック" panose="020B0600070205080204" pitchFamily="50" charset="-128"/>
                <a:ea typeface="ＭＳ Ｐゴシック" panose="020B0600070205080204" pitchFamily="50" charset="-128"/>
              </a:rPr>
              <a:t>2019</a:t>
            </a:r>
            <a:r>
              <a:rPr lang="zh-TW" altLang="en-US" sz="3100" b="1" dirty="0">
                <a:latin typeface="ＭＳ Ｐゴシック" panose="020B0600070205080204" pitchFamily="50" charset="-128"/>
                <a:ea typeface="ＭＳ Ｐゴシック" panose="020B0600070205080204" pitchFamily="50" charset="-128"/>
              </a:rPr>
              <a:t>年</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月</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日</a:t>
            </a:r>
            <a:r>
              <a:rPr lang="en-US" altLang="zh-TW" sz="3100" b="1" dirty="0">
                <a:latin typeface="ＭＳ Ｐゴシック" panose="020B0600070205080204" pitchFamily="50" charset="-128"/>
                <a:ea typeface="ＭＳ Ｐゴシック" panose="020B0600070205080204" pitchFamily="50" charset="-128"/>
              </a:rPr>
              <a:t>) </a:t>
            </a:r>
            <a:r>
              <a:rPr lang="zh-TW" altLang="en-US" sz="31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3100" b="1" u="sng" dirty="0">
                <a:latin typeface="ＭＳ Ｐゴシック" panose="020B0600070205080204" pitchFamily="50" charset="-128"/>
                <a:ea typeface="ＭＳ Ｐゴシック" panose="020B0600070205080204" pitchFamily="50" charset="-128"/>
                <a:hlinkClick r:id="rId6"/>
              </a:rPr>
              <a:t>https://www.city.minato.tokyo.jp/ryokukasuishin/kankyo-</a:t>
            </a:r>
            <a:endParaRPr lang="en-US" altLang="zh-TW" sz="3100" b="1" u="sng" dirty="0">
              <a:latin typeface="ＭＳ Ｐゴシック" panose="020B0600070205080204" pitchFamily="50" charset="-128"/>
              <a:ea typeface="ＭＳ Ｐゴシック" panose="020B0600070205080204" pitchFamily="50" charset="-128"/>
            </a:endParaRPr>
          </a:p>
          <a:p>
            <a:pPr marL="0" indent="0" fontAlgn="base">
              <a:buNone/>
            </a:pPr>
            <a:r>
              <a:rPr lang="en-US" altLang="zh-TW" sz="3100" b="1" u="sng" dirty="0" err="1">
                <a:latin typeface="ＭＳ Ｐゴシック" panose="020B0600070205080204" pitchFamily="50" charset="-128"/>
                <a:ea typeface="ＭＳ Ｐゴシック" panose="020B0600070205080204" pitchFamily="50" charset="-128"/>
                <a:hlinkClick r:id="rId7"/>
              </a:rPr>
              <a:t>machi</a:t>
            </a:r>
            <a:r>
              <a:rPr lang="en-US" altLang="zh-TW" sz="3100" b="1" u="sng" dirty="0">
                <a:latin typeface="ＭＳ Ｐゴシック" panose="020B0600070205080204" pitchFamily="50" charset="-128"/>
                <a:ea typeface="ＭＳ Ｐゴシック" panose="020B0600070205080204" pitchFamily="50" charset="-128"/>
                <a:hlinkClick r:id="rId7"/>
              </a:rPr>
              <a:t>/</a:t>
            </a:r>
            <a:r>
              <a:rPr lang="en-US" altLang="zh-TW" sz="3100" b="1" u="sng" dirty="0" err="1">
                <a:latin typeface="ＭＳ Ｐゴシック" panose="020B0600070205080204" pitchFamily="50" charset="-128"/>
                <a:ea typeface="ＭＳ Ｐゴシック" panose="020B0600070205080204" pitchFamily="50" charset="-128"/>
                <a:hlinkClick r:id="rId7"/>
              </a:rPr>
              <a:t>kankyo</a:t>
            </a:r>
            <a:r>
              <a:rPr lang="en-US" altLang="zh-TW" sz="3100" b="1" u="sng" dirty="0">
                <a:latin typeface="ＭＳ Ｐゴシック" panose="020B0600070205080204" pitchFamily="50" charset="-128"/>
                <a:ea typeface="ＭＳ Ｐゴシック" panose="020B0600070205080204" pitchFamily="50" charset="-128"/>
                <a:hlinkClick r:id="rId7"/>
              </a:rPr>
              <a:t>/</a:t>
            </a:r>
            <a:r>
              <a:rPr lang="en-US" altLang="zh-TW" sz="3100" b="1" u="sng" dirty="0" err="1">
                <a:latin typeface="ＭＳ Ｐゴシック" panose="020B0600070205080204" pitchFamily="50" charset="-128"/>
                <a:ea typeface="ＭＳ Ｐゴシック" panose="020B0600070205080204" pitchFamily="50" charset="-128"/>
                <a:hlinkClick r:id="rId7"/>
              </a:rPr>
              <a:t>ryokuka</a:t>
            </a:r>
            <a:r>
              <a:rPr lang="en-US" altLang="zh-TW" sz="3100" b="1" u="sng" dirty="0">
                <a:latin typeface="ＭＳ Ｐゴシック" panose="020B0600070205080204" pitchFamily="50" charset="-128"/>
                <a:ea typeface="ＭＳ Ｐゴシック" panose="020B0600070205080204" pitchFamily="50" charset="-128"/>
                <a:hlinkClick r:id="rId7"/>
              </a:rPr>
              <a:t>/</a:t>
            </a:r>
            <a:r>
              <a:rPr lang="en-US" altLang="zh-TW" sz="3100" b="1" u="sng" dirty="0" err="1">
                <a:latin typeface="ＭＳ Ｐゴシック" panose="020B0600070205080204" pitchFamily="50" charset="-128"/>
                <a:ea typeface="ＭＳ Ｐゴシック" panose="020B0600070205080204" pitchFamily="50" charset="-128"/>
                <a:hlinkClick r:id="rId7"/>
              </a:rPr>
              <a:t>suishin</a:t>
            </a:r>
            <a:r>
              <a:rPr lang="en-US" altLang="zh-TW" sz="3100" b="1" u="sng" dirty="0">
                <a:latin typeface="ＭＳ Ｐゴシック" panose="020B0600070205080204" pitchFamily="50" charset="-128"/>
                <a:ea typeface="ＭＳ Ｐゴシック" panose="020B0600070205080204" pitchFamily="50" charset="-128"/>
                <a:hlinkClick r:id="rId7"/>
              </a:rPr>
              <a:t>/jumoku.html</a:t>
            </a:r>
            <a:r>
              <a:rPr lang="zh-TW" altLang="en-US" sz="31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3100" b="1" dirty="0">
                <a:latin typeface="ＭＳ Ｐゴシック" panose="020B0600070205080204" pitchFamily="50" charset="-128"/>
                <a:ea typeface="ＭＳ Ｐゴシック" panose="020B0600070205080204" pitchFamily="50" charset="-128"/>
              </a:rPr>
              <a:t>4.</a:t>
            </a:r>
            <a:r>
              <a:rPr lang="zh-TW" altLang="en-US" sz="3100" b="1" dirty="0">
                <a:latin typeface="ＭＳ Ｐゴシック" panose="020B0600070205080204" pitchFamily="50" charset="-128"/>
                <a:ea typeface="ＭＳ Ｐゴシック" panose="020B0600070205080204" pitchFamily="50" charset="-128"/>
              </a:rPr>
              <a:t>横須賀市</a:t>
            </a:r>
            <a:r>
              <a:rPr lang="en-US" altLang="zh-TW" sz="3100" b="1" dirty="0">
                <a:latin typeface="ＭＳ Ｐゴシック" panose="020B0600070205080204" pitchFamily="50" charset="-128"/>
                <a:ea typeface="ＭＳ Ｐゴシック" panose="020B0600070205080204" pitchFamily="50" charset="-128"/>
              </a:rPr>
              <a:t>HP </a:t>
            </a:r>
            <a:r>
              <a:rPr lang="zh-TW" altLang="en-US" sz="3100" b="1" dirty="0">
                <a:latin typeface="ＭＳ Ｐゴシック" panose="020B0600070205080204" pitchFamily="50" charset="-128"/>
                <a:ea typeface="ＭＳ Ｐゴシック" panose="020B0600070205080204" pitchFamily="50" charset="-128"/>
              </a:rPr>
              <a:t> </a:t>
            </a:r>
            <a:r>
              <a:rPr lang="en-US" altLang="zh-TW" sz="3100" b="1" dirty="0">
                <a:latin typeface="ＭＳ Ｐゴシック" panose="020B0600070205080204" pitchFamily="50" charset="-128"/>
                <a:ea typeface="ＭＳ Ｐゴシック" panose="020B0600070205080204" pitchFamily="50" charset="-128"/>
              </a:rPr>
              <a:t>(</a:t>
            </a:r>
            <a:r>
              <a:rPr lang="zh-TW" altLang="en-US" sz="3100" b="1" dirty="0">
                <a:latin typeface="ＭＳ Ｐゴシック" panose="020B0600070205080204" pitchFamily="50" charset="-128"/>
                <a:ea typeface="ＭＳ Ｐゴシック" panose="020B0600070205080204" pitchFamily="50" charset="-128"/>
              </a:rPr>
              <a:t>最終閲覧日 </a:t>
            </a:r>
            <a:r>
              <a:rPr lang="en-US" altLang="zh-TW" sz="3100" b="1" dirty="0">
                <a:latin typeface="ＭＳ Ｐゴシック" panose="020B0600070205080204" pitchFamily="50" charset="-128"/>
                <a:ea typeface="ＭＳ Ｐゴシック" panose="020B0600070205080204" pitchFamily="50" charset="-128"/>
              </a:rPr>
              <a:t>2019</a:t>
            </a:r>
            <a:r>
              <a:rPr lang="zh-TW" altLang="en-US" sz="3100" b="1" dirty="0">
                <a:latin typeface="ＭＳ Ｐゴシック" panose="020B0600070205080204" pitchFamily="50" charset="-128"/>
                <a:ea typeface="ＭＳ Ｐゴシック" panose="020B0600070205080204" pitchFamily="50" charset="-128"/>
              </a:rPr>
              <a:t>年</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月</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日</a:t>
            </a:r>
            <a:r>
              <a:rPr lang="en-US" altLang="zh-TW" sz="3100" b="1" dirty="0">
                <a:latin typeface="ＭＳ Ｐゴシック" panose="020B0600070205080204" pitchFamily="50" charset="-128"/>
                <a:ea typeface="ＭＳ Ｐゴシック" panose="020B0600070205080204" pitchFamily="50" charset="-128"/>
              </a:rPr>
              <a:t>) </a:t>
            </a:r>
            <a:r>
              <a:rPr lang="zh-TW" altLang="en-US" sz="31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3100" b="1" dirty="0">
                <a:latin typeface="ＭＳ Ｐゴシック" panose="020B0600070205080204" pitchFamily="50" charset="-128"/>
                <a:ea typeface="ＭＳ Ｐゴシック" panose="020B0600070205080204" pitchFamily="50" charset="-128"/>
                <a:hlinkClick r:id="rId8"/>
              </a:rPr>
              <a:t>https://www.city.yokosuka.kanagawa.jp/reiki/reiki_honbun/g204RG00000924.html </a:t>
            </a:r>
            <a:r>
              <a:rPr lang="zh-TW" altLang="en-US" sz="31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3100" b="1" dirty="0">
                <a:latin typeface="ＭＳ Ｐゴシック" panose="020B0600070205080204" pitchFamily="50" charset="-128"/>
                <a:ea typeface="ＭＳ Ｐゴシック" panose="020B0600070205080204" pitchFamily="50" charset="-128"/>
              </a:rPr>
              <a:t>5.</a:t>
            </a:r>
            <a:r>
              <a:rPr lang="zh-TW" altLang="en-US" sz="3100" b="1" dirty="0">
                <a:latin typeface="ＭＳ Ｐゴシック" panose="020B0600070205080204" pitchFamily="50" charset="-128"/>
                <a:ea typeface="ＭＳ Ｐゴシック" panose="020B0600070205080204" pitchFamily="50" charset="-128"/>
              </a:rPr>
              <a:t>文京区</a:t>
            </a:r>
            <a:r>
              <a:rPr lang="en-US" altLang="zh-TW" sz="3100" b="1" dirty="0">
                <a:latin typeface="ＭＳ Ｐゴシック" panose="020B0600070205080204" pitchFamily="50" charset="-128"/>
                <a:ea typeface="ＭＳ Ｐゴシック" panose="020B0600070205080204" pitchFamily="50" charset="-128"/>
              </a:rPr>
              <a:t>HP </a:t>
            </a:r>
            <a:r>
              <a:rPr lang="zh-TW" altLang="en-US" sz="3100" b="1" dirty="0">
                <a:latin typeface="ＭＳ Ｐゴシック" panose="020B0600070205080204" pitchFamily="50" charset="-128"/>
                <a:ea typeface="ＭＳ Ｐゴシック" panose="020B0600070205080204" pitchFamily="50" charset="-128"/>
              </a:rPr>
              <a:t> </a:t>
            </a:r>
            <a:r>
              <a:rPr lang="en-US" altLang="zh-TW" sz="3100" b="1" dirty="0">
                <a:latin typeface="ＭＳ Ｐゴシック" panose="020B0600070205080204" pitchFamily="50" charset="-128"/>
                <a:ea typeface="ＭＳ Ｐゴシック" panose="020B0600070205080204" pitchFamily="50" charset="-128"/>
              </a:rPr>
              <a:t>(</a:t>
            </a:r>
            <a:r>
              <a:rPr lang="zh-TW" altLang="en-US" sz="3100" b="1" dirty="0">
                <a:latin typeface="ＭＳ Ｐゴシック" panose="020B0600070205080204" pitchFamily="50" charset="-128"/>
                <a:ea typeface="ＭＳ Ｐゴシック" panose="020B0600070205080204" pitchFamily="50" charset="-128"/>
              </a:rPr>
              <a:t>最終閲覧日 </a:t>
            </a:r>
            <a:r>
              <a:rPr lang="en-US" altLang="zh-TW" sz="3100" b="1" dirty="0">
                <a:latin typeface="ＭＳ Ｐゴシック" panose="020B0600070205080204" pitchFamily="50" charset="-128"/>
                <a:ea typeface="ＭＳ Ｐゴシック" panose="020B0600070205080204" pitchFamily="50" charset="-128"/>
              </a:rPr>
              <a:t>2019</a:t>
            </a:r>
            <a:r>
              <a:rPr lang="zh-TW" altLang="en-US" sz="3100" b="1" dirty="0">
                <a:latin typeface="ＭＳ Ｐゴシック" panose="020B0600070205080204" pitchFamily="50" charset="-128"/>
                <a:ea typeface="ＭＳ Ｐゴシック" panose="020B0600070205080204" pitchFamily="50" charset="-128"/>
              </a:rPr>
              <a:t>年</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月</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日</a:t>
            </a:r>
            <a:r>
              <a:rPr lang="en-US" altLang="zh-TW" sz="3100" b="1" dirty="0">
                <a:latin typeface="ＭＳ Ｐゴシック" panose="020B0600070205080204" pitchFamily="50" charset="-128"/>
                <a:ea typeface="ＭＳ Ｐゴシック" panose="020B0600070205080204" pitchFamily="50" charset="-128"/>
              </a:rPr>
              <a:t>) </a:t>
            </a:r>
            <a:r>
              <a:rPr lang="zh-TW" altLang="en-US" sz="31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3100" b="1" dirty="0">
                <a:latin typeface="ＭＳ Ｐゴシック" panose="020B0600070205080204" pitchFamily="50" charset="-128"/>
                <a:ea typeface="ＭＳ Ｐゴシック" panose="020B0600070205080204" pitchFamily="50" charset="-128"/>
                <a:hlinkClick r:id="rId9"/>
              </a:rPr>
              <a:t>https://www.akiya-akichi.or.jp/area/tokyo/bunkyo/ </a:t>
            </a:r>
            <a:r>
              <a:rPr lang="zh-TW" altLang="en-US" sz="3100" b="1" dirty="0">
                <a:latin typeface="ＭＳ Ｐゴシック" panose="020B0600070205080204" pitchFamily="50" charset="-128"/>
                <a:ea typeface="ＭＳ Ｐゴシック" panose="020B0600070205080204" pitchFamily="50" charset="-128"/>
                <a:hlinkClick r:id="rId9"/>
              </a:rPr>
              <a:t> </a:t>
            </a:r>
          </a:p>
          <a:p>
            <a:pPr marL="0" indent="0" fontAlgn="base">
              <a:buNone/>
            </a:pPr>
            <a:r>
              <a:rPr lang="en-US" altLang="zh-TW" sz="3100" b="1" dirty="0">
                <a:latin typeface="ＭＳ Ｐゴシック" panose="020B0600070205080204" pitchFamily="50" charset="-128"/>
                <a:ea typeface="ＭＳ Ｐゴシック" panose="020B0600070205080204" pitchFamily="50" charset="-128"/>
                <a:hlinkClick r:id="rId9"/>
              </a:rPr>
              <a:t>https://www.city.bunkyo.lg.jp/var/rev0/0177/1226/tirashi.pdf </a:t>
            </a:r>
            <a:r>
              <a:rPr lang="zh-TW" altLang="en-US" sz="3100" b="1" dirty="0">
                <a:latin typeface="ＭＳ Ｐゴシック" panose="020B0600070205080204" pitchFamily="50" charset="-128"/>
                <a:ea typeface="ＭＳ Ｐゴシック" panose="020B0600070205080204" pitchFamily="50" charset="-128"/>
                <a:hlinkClick r:id="rId9"/>
              </a:rPr>
              <a:t> </a:t>
            </a:r>
            <a:endParaRPr lang="zh-TW" altLang="en-US" sz="3100" b="1" dirty="0">
              <a:latin typeface="ＭＳ Ｐゴシック" panose="020B0600070205080204" pitchFamily="50" charset="-128"/>
              <a:ea typeface="ＭＳ Ｐゴシック" panose="020B0600070205080204" pitchFamily="50" charset="-128"/>
            </a:endParaRPr>
          </a:p>
          <a:p>
            <a:pPr marL="0" indent="0" fontAlgn="base">
              <a:buNone/>
            </a:pPr>
            <a:r>
              <a:rPr lang="en-US" altLang="zh-TW" sz="3100" b="1" dirty="0">
                <a:latin typeface="ＭＳ Ｐゴシック" panose="020B0600070205080204" pitchFamily="50" charset="-128"/>
                <a:ea typeface="ＭＳ Ｐゴシック" panose="020B0600070205080204" pitchFamily="50" charset="-128"/>
              </a:rPr>
              <a:t>6.</a:t>
            </a:r>
            <a:r>
              <a:rPr lang="zh-TW" altLang="en-US" sz="3100" b="1" dirty="0">
                <a:latin typeface="ＭＳ Ｐゴシック" panose="020B0600070205080204" pitchFamily="50" charset="-128"/>
                <a:ea typeface="ＭＳ Ｐゴシック" panose="020B0600070205080204" pitchFamily="50" charset="-128"/>
              </a:rPr>
              <a:t>千代田区住宅白書  </a:t>
            </a:r>
            <a:r>
              <a:rPr lang="en-US" altLang="zh-TW" sz="3100" b="1" dirty="0">
                <a:latin typeface="ＭＳ Ｐゴシック" panose="020B0600070205080204" pitchFamily="50" charset="-128"/>
                <a:ea typeface="ＭＳ Ｐゴシック" panose="020B0600070205080204" pitchFamily="50" charset="-128"/>
              </a:rPr>
              <a:t>(</a:t>
            </a:r>
            <a:r>
              <a:rPr lang="zh-TW" altLang="en-US" sz="3100" b="1" dirty="0">
                <a:latin typeface="ＭＳ Ｐゴシック" panose="020B0600070205080204" pitchFamily="50" charset="-128"/>
                <a:ea typeface="ＭＳ Ｐゴシック" panose="020B0600070205080204" pitchFamily="50" charset="-128"/>
              </a:rPr>
              <a:t>最終閲覧日 </a:t>
            </a:r>
            <a:r>
              <a:rPr lang="en-US" altLang="zh-TW" sz="3100" b="1" dirty="0">
                <a:latin typeface="ＭＳ Ｐゴシック" panose="020B0600070205080204" pitchFamily="50" charset="-128"/>
                <a:ea typeface="ＭＳ Ｐゴシック" panose="020B0600070205080204" pitchFamily="50" charset="-128"/>
              </a:rPr>
              <a:t>2019</a:t>
            </a:r>
            <a:r>
              <a:rPr lang="zh-TW" altLang="en-US" sz="3100" b="1" dirty="0">
                <a:latin typeface="ＭＳ Ｐゴシック" panose="020B0600070205080204" pitchFamily="50" charset="-128"/>
                <a:ea typeface="ＭＳ Ｐゴシック" panose="020B0600070205080204" pitchFamily="50" charset="-128"/>
              </a:rPr>
              <a:t>年</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月</a:t>
            </a:r>
            <a:r>
              <a:rPr lang="en-US" altLang="zh-TW" sz="3100" b="1" dirty="0">
                <a:latin typeface="ＭＳ Ｐゴシック" panose="020B0600070205080204" pitchFamily="50" charset="-128"/>
                <a:ea typeface="ＭＳ Ｐゴシック" panose="020B0600070205080204" pitchFamily="50" charset="-128"/>
              </a:rPr>
              <a:t>9</a:t>
            </a:r>
            <a:r>
              <a:rPr lang="zh-TW" altLang="en-US" sz="3100" b="1" dirty="0">
                <a:latin typeface="ＭＳ Ｐゴシック" panose="020B0600070205080204" pitchFamily="50" charset="-128"/>
                <a:ea typeface="ＭＳ Ｐゴシック" panose="020B0600070205080204" pitchFamily="50" charset="-128"/>
              </a:rPr>
              <a:t>日</a:t>
            </a:r>
            <a:r>
              <a:rPr lang="en-US" altLang="zh-TW" sz="3100" b="1" dirty="0">
                <a:latin typeface="ＭＳ Ｐゴシック" panose="020B0600070205080204" pitchFamily="50" charset="-128"/>
                <a:ea typeface="ＭＳ Ｐゴシック" panose="020B0600070205080204" pitchFamily="50" charset="-128"/>
              </a:rPr>
              <a:t>) </a:t>
            </a:r>
            <a:r>
              <a:rPr lang="zh-TW" altLang="en-US" sz="31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3100" b="1" dirty="0">
                <a:latin typeface="ＭＳ Ｐゴシック" panose="020B0600070205080204" pitchFamily="50" charset="-128"/>
                <a:ea typeface="ＭＳ Ｐゴシック" panose="020B0600070205080204" pitchFamily="50" charset="-128"/>
                <a:hlinkClick r:id="rId10"/>
              </a:rPr>
              <a:t>https://www.city.chiyoda.lg.jp/koho/machizukuri/sumai/documents/hakusho-zenbun.pdf </a:t>
            </a:r>
            <a:r>
              <a:rPr lang="zh-TW" altLang="en-US" sz="3100" b="1" dirty="0">
                <a:latin typeface="ＭＳ Ｐゴシック" panose="020B0600070205080204" pitchFamily="50" charset="-128"/>
                <a:ea typeface="ＭＳ Ｐゴシック" panose="020B0600070205080204" pitchFamily="50" charset="-128"/>
              </a:rPr>
              <a:t> </a:t>
            </a:r>
          </a:p>
          <a:p>
            <a:endParaRPr kumimoji="1" lang="ja-JP" altLang="en-US" dirty="0"/>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solidFill>
                  <a:schemeClr val="tx1"/>
                </a:solidFill>
              </a:rPr>
              <a:t>37</a:t>
            </a:fld>
            <a:endParaRPr kumimoji="1" lang="ja-JP" altLang="en-US" dirty="0">
              <a:solidFill>
                <a:schemeClr val="tx1"/>
              </a:solidFill>
            </a:endParaRPr>
          </a:p>
        </p:txBody>
      </p:sp>
    </p:spTree>
    <p:extLst>
      <p:ext uri="{BB962C8B-B14F-4D97-AF65-F5344CB8AC3E}">
        <p14:creationId xmlns:p14="http://schemas.microsoft.com/office/powerpoint/2010/main" val="2848997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D9B5077-5096-4B02-943F-1E2030F157C0}"/>
              </a:ext>
            </a:extLst>
          </p:cNvPr>
          <p:cNvPicPr>
            <a:picLocks noChangeAspect="1"/>
          </p:cNvPicPr>
          <p:nvPr/>
        </p:nvPicPr>
        <p:blipFill>
          <a:blip r:embed="rId2"/>
          <a:stretch>
            <a:fillRect/>
          </a:stretch>
        </p:blipFill>
        <p:spPr>
          <a:xfrm>
            <a:off x="-12196" y="0"/>
            <a:ext cx="12204196" cy="6857999"/>
          </a:xfrm>
          <a:prstGeom prst="rect">
            <a:avLst/>
          </a:prstGeom>
        </p:spPr>
      </p:pic>
      <p:sp>
        <p:nvSpPr>
          <p:cNvPr id="2" name="タイトル 1">
            <a:extLst>
              <a:ext uri="{FF2B5EF4-FFF2-40B4-BE49-F238E27FC236}">
                <a16:creationId xmlns:a16="http://schemas.microsoft.com/office/drawing/2014/main" id="{C95D5C93-2961-4046-8FCE-0D690810A19B}"/>
              </a:ext>
            </a:extLst>
          </p:cNvPr>
          <p:cNvSpPr>
            <a:spLocks noGrp="1"/>
          </p:cNvSpPr>
          <p:nvPr>
            <p:ph type="title"/>
          </p:nvPr>
        </p:nvSpPr>
        <p:spPr>
          <a:xfrm>
            <a:off x="832102" y="77863"/>
            <a:ext cx="10515600" cy="1325563"/>
          </a:xfrm>
        </p:spPr>
        <p:txBody>
          <a:bodyPr/>
          <a:lstStyle/>
          <a:p>
            <a:r>
              <a:rPr lang="ja-JP" altLang="en-US" b="1">
                <a:ln>
                  <a:solidFill>
                    <a:schemeClr val="tx1"/>
                  </a:solidFill>
                </a:ln>
                <a:solidFill>
                  <a:srgbClr val="04DBEC"/>
                </a:solidFill>
                <a:latin typeface="ＭＳ Ｐゴシック" panose="020B0600070205080204" pitchFamily="50" charset="-128"/>
                <a:ea typeface="ＭＳ Ｐゴシック" panose="020B0600070205080204" pitchFamily="50" charset="-128"/>
              </a:rPr>
              <a:t>参考</a:t>
            </a:r>
            <a:r>
              <a:rPr lang="en-US" altLang="ja-JP" b="1">
                <a:ln>
                  <a:solidFill>
                    <a:schemeClr val="tx1"/>
                  </a:solidFill>
                </a:ln>
                <a:solidFill>
                  <a:srgbClr val="04DBEC"/>
                </a:solidFill>
                <a:latin typeface="ＭＳ Ｐゴシック" panose="020B0600070205080204" pitchFamily="50" charset="-128"/>
                <a:ea typeface="ＭＳ Ｐゴシック" panose="020B0600070205080204" pitchFamily="50" charset="-128"/>
              </a:rPr>
              <a:t>URL</a:t>
            </a:r>
            <a:endParaRPr kumimoji="1" lang="ja-JP" altLang="en-US" b="1">
              <a:solidFill>
                <a:srgbClr val="04DBEC"/>
              </a:solidFill>
            </a:endParaRPr>
          </a:p>
        </p:txBody>
      </p:sp>
      <p:sp>
        <p:nvSpPr>
          <p:cNvPr id="3" name="コンテンツ プレースホルダー 2">
            <a:extLst>
              <a:ext uri="{FF2B5EF4-FFF2-40B4-BE49-F238E27FC236}">
                <a16:creationId xmlns:a16="http://schemas.microsoft.com/office/drawing/2014/main" id="{38726257-E927-4A27-A894-9915F3F13DAA}"/>
              </a:ext>
            </a:extLst>
          </p:cNvPr>
          <p:cNvSpPr>
            <a:spLocks noGrp="1"/>
          </p:cNvSpPr>
          <p:nvPr>
            <p:ph idx="1"/>
          </p:nvPr>
        </p:nvSpPr>
        <p:spPr>
          <a:xfrm>
            <a:off x="838200" y="793102"/>
            <a:ext cx="10515600" cy="5748127"/>
          </a:xfrm>
        </p:spPr>
        <p:txBody>
          <a:bodyPr>
            <a:normAutofit fontScale="70000" lnSpcReduction="20000"/>
          </a:bodyPr>
          <a:lstStyle/>
          <a:p>
            <a:pPr marL="0" indent="0" fontAlgn="base">
              <a:buNone/>
            </a:pPr>
            <a:r>
              <a:rPr lang="en-US" altLang="zh-TW" sz="2900" b="1" dirty="0">
                <a:latin typeface="ＭＳ Ｐゴシック" panose="020B0600070205080204" pitchFamily="50" charset="-128"/>
                <a:ea typeface="ＭＳ Ｐゴシック" panose="020B0600070205080204" pitchFamily="50" charset="-128"/>
              </a:rPr>
              <a:t>7.</a:t>
            </a:r>
            <a:r>
              <a:rPr lang="zh-TW" altLang="en-US" sz="2900" b="1" dirty="0">
                <a:latin typeface="ＭＳ Ｐゴシック" panose="020B0600070205080204" pitchFamily="50" charset="-128"/>
                <a:ea typeface="ＭＳ Ｐゴシック" panose="020B0600070205080204" pitchFamily="50" charset="-128"/>
              </a:rPr>
              <a:t>宇都宮市</a:t>
            </a:r>
            <a:r>
              <a:rPr lang="en-US" altLang="zh-TW" sz="2900" b="1" dirty="0">
                <a:latin typeface="ＭＳ Ｐゴシック" panose="020B0600070205080204" pitchFamily="50" charset="-128"/>
                <a:ea typeface="ＭＳ Ｐゴシック" panose="020B0600070205080204" pitchFamily="50" charset="-128"/>
              </a:rPr>
              <a:t>HP </a:t>
            </a:r>
            <a:r>
              <a:rPr lang="zh-TW" altLang="en-US" sz="2900" b="1" dirty="0">
                <a:latin typeface="ＭＳ Ｐゴシック" panose="020B0600070205080204" pitchFamily="50" charset="-128"/>
                <a:ea typeface="ＭＳ Ｐゴシック" panose="020B0600070205080204" pitchFamily="50" charset="-128"/>
              </a:rPr>
              <a:t> </a:t>
            </a:r>
            <a:r>
              <a:rPr lang="en-US" altLang="zh-TW" sz="2900" b="1" dirty="0">
                <a:latin typeface="ＭＳ Ｐゴシック" panose="020B0600070205080204" pitchFamily="50" charset="-128"/>
                <a:ea typeface="ＭＳ Ｐゴシック" panose="020B0600070205080204" pitchFamily="50" charset="-128"/>
              </a:rPr>
              <a:t>(</a:t>
            </a:r>
            <a:r>
              <a:rPr lang="zh-TW" altLang="en-US" sz="2900" b="1" dirty="0">
                <a:latin typeface="ＭＳ Ｐゴシック" panose="020B0600070205080204" pitchFamily="50" charset="-128"/>
                <a:ea typeface="ＭＳ Ｐゴシック" panose="020B0600070205080204" pitchFamily="50" charset="-128"/>
              </a:rPr>
              <a:t>最終閲覧日 </a:t>
            </a:r>
            <a:r>
              <a:rPr lang="en-US" altLang="zh-TW" sz="2900" b="1" dirty="0">
                <a:latin typeface="ＭＳ Ｐゴシック" panose="020B0600070205080204" pitchFamily="50" charset="-128"/>
                <a:ea typeface="ＭＳ Ｐゴシック" panose="020B0600070205080204" pitchFamily="50" charset="-128"/>
              </a:rPr>
              <a:t>2019</a:t>
            </a:r>
            <a:r>
              <a:rPr lang="zh-TW" altLang="en-US" sz="2900" b="1" dirty="0">
                <a:latin typeface="ＭＳ Ｐゴシック" panose="020B0600070205080204" pitchFamily="50" charset="-128"/>
                <a:ea typeface="ＭＳ Ｐゴシック" panose="020B0600070205080204" pitchFamily="50" charset="-128"/>
              </a:rPr>
              <a:t>年</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月</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日</a:t>
            </a:r>
            <a:r>
              <a:rPr lang="en-US" altLang="zh-TW" sz="2900" b="1" dirty="0">
                <a:latin typeface="ＭＳ Ｐゴシック" panose="020B0600070205080204" pitchFamily="50" charset="-128"/>
                <a:ea typeface="ＭＳ Ｐゴシック" panose="020B0600070205080204" pitchFamily="50" charset="-128"/>
              </a:rPr>
              <a:t>) </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u="sng" dirty="0">
                <a:latin typeface="ＭＳ Ｐゴシック" panose="020B0600070205080204" pitchFamily="50" charset="-128"/>
                <a:ea typeface="ＭＳ Ｐゴシック" panose="020B0600070205080204" pitchFamily="50" charset="-128"/>
                <a:hlinkClick r:id="rId3"/>
              </a:rPr>
              <a:t>https://www.city.utsunomiya.tochigi.jp/kurashi/anshin/bouhan/1013768.html</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dirty="0">
                <a:latin typeface="ＭＳ Ｐゴシック" panose="020B0600070205080204" pitchFamily="50" charset="-128"/>
                <a:ea typeface="ＭＳ Ｐゴシック" panose="020B0600070205080204" pitchFamily="50" charset="-128"/>
              </a:rPr>
              <a:t>8</a:t>
            </a:r>
            <a:r>
              <a:rPr lang="zh-TW" altLang="en-US" sz="2900" b="1" dirty="0">
                <a:latin typeface="ＭＳ Ｐゴシック" panose="020B0600070205080204" pitchFamily="50" charset="-128"/>
                <a:ea typeface="ＭＳ Ｐゴシック" panose="020B0600070205080204" pitchFamily="50" charset="-128"/>
              </a:rPr>
              <a:t>．ワテラス</a:t>
            </a:r>
            <a:r>
              <a:rPr lang="en-US" altLang="zh-TW" sz="2900" b="1" dirty="0">
                <a:latin typeface="ＭＳ Ｐゴシック" panose="020B0600070205080204" pitchFamily="50" charset="-128"/>
                <a:ea typeface="ＭＳ Ｐゴシック" panose="020B0600070205080204" pitchFamily="50" charset="-128"/>
              </a:rPr>
              <a:t>HP </a:t>
            </a:r>
            <a:r>
              <a:rPr lang="zh-TW" altLang="en-US" sz="2900" b="1" dirty="0">
                <a:latin typeface="ＭＳ Ｐゴシック" panose="020B0600070205080204" pitchFamily="50" charset="-128"/>
                <a:ea typeface="ＭＳ Ｐゴシック" panose="020B0600070205080204" pitchFamily="50" charset="-128"/>
              </a:rPr>
              <a:t> </a:t>
            </a:r>
            <a:r>
              <a:rPr lang="en-US" altLang="zh-TW" sz="2900" b="1" dirty="0">
                <a:latin typeface="ＭＳ Ｐゴシック" panose="020B0600070205080204" pitchFamily="50" charset="-128"/>
                <a:ea typeface="ＭＳ Ｐゴシック" panose="020B0600070205080204" pitchFamily="50" charset="-128"/>
              </a:rPr>
              <a:t>(</a:t>
            </a:r>
            <a:r>
              <a:rPr lang="zh-TW" altLang="en-US" sz="2900" b="1" dirty="0">
                <a:latin typeface="ＭＳ Ｐゴシック" panose="020B0600070205080204" pitchFamily="50" charset="-128"/>
                <a:ea typeface="ＭＳ Ｐゴシック" panose="020B0600070205080204" pitchFamily="50" charset="-128"/>
              </a:rPr>
              <a:t>最終閲覧日 </a:t>
            </a:r>
            <a:r>
              <a:rPr lang="en-US" altLang="zh-TW" sz="2900" b="1" dirty="0">
                <a:latin typeface="ＭＳ Ｐゴシック" panose="020B0600070205080204" pitchFamily="50" charset="-128"/>
                <a:ea typeface="ＭＳ Ｐゴシック" panose="020B0600070205080204" pitchFamily="50" charset="-128"/>
              </a:rPr>
              <a:t>2019</a:t>
            </a:r>
            <a:r>
              <a:rPr lang="zh-TW" altLang="en-US" sz="2900" b="1" dirty="0">
                <a:latin typeface="ＭＳ Ｐゴシック" panose="020B0600070205080204" pitchFamily="50" charset="-128"/>
                <a:ea typeface="ＭＳ Ｐゴシック" panose="020B0600070205080204" pitchFamily="50" charset="-128"/>
              </a:rPr>
              <a:t>年</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月</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日</a:t>
            </a:r>
            <a:r>
              <a:rPr lang="en-US" altLang="zh-TW" sz="2900" b="1" dirty="0">
                <a:latin typeface="ＭＳ Ｐゴシック" panose="020B0600070205080204" pitchFamily="50" charset="-128"/>
                <a:ea typeface="ＭＳ Ｐゴシック" panose="020B0600070205080204" pitchFamily="50" charset="-128"/>
              </a:rPr>
              <a:t>) </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u="sng" dirty="0">
                <a:latin typeface="ＭＳ Ｐゴシック" panose="020B0600070205080204" pitchFamily="50" charset="-128"/>
                <a:ea typeface="ＭＳ Ｐゴシック" panose="020B0600070205080204" pitchFamily="50" charset="-128"/>
                <a:hlinkClick r:id="rId4"/>
              </a:rPr>
              <a:t>https://www.waterras.com/</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．街</a:t>
            </a:r>
            <a:r>
              <a:rPr lang="en-US" altLang="zh-TW" sz="2900" b="1" dirty="0" err="1">
                <a:latin typeface="ＭＳ Ｐゴシック" panose="020B0600070205080204" pitchFamily="50" charset="-128"/>
                <a:ea typeface="ＭＳ Ｐゴシック" panose="020B0600070205080204" pitchFamily="50" charset="-128"/>
              </a:rPr>
              <a:t>ing</a:t>
            </a:r>
            <a:r>
              <a:rPr lang="zh-TW" altLang="en-US" sz="2900" b="1" dirty="0">
                <a:latin typeface="ＭＳ Ｐゴシック" panose="020B0600070205080204" pitchFamily="50" charset="-128"/>
                <a:ea typeface="ＭＳ Ｐゴシック" panose="020B0600070205080204" pitchFamily="50" charset="-128"/>
              </a:rPr>
              <a:t>本郷</a:t>
            </a:r>
            <a:r>
              <a:rPr lang="en-US" altLang="zh-TW" sz="2900" b="1" dirty="0">
                <a:latin typeface="ＭＳ Ｐゴシック" panose="020B0600070205080204" pitchFamily="50" charset="-128"/>
                <a:ea typeface="ＭＳ Ｐゴシック" panose="020B0600070205080204" pitchFamily="50" charset="-128"/>
              </a:rPr>
              <a:t>HP </a:t>
            </a:r>
            <a:r>
              <a:rPr lang="zh-TW" altLang="en-US" sz="2900" b="1" dirty="0">
                <a:latin typeface="ＭＳ Ｐゴシック" panose="020B0600070205080204" pitchFamily="50" charset="-128"/>
                <a:ea typeface="ＭＳ Ｐゴシック" panose="020B0600070205080204" pitchFamily="50" charset="-128"/>
              </a:rPr>
              <a:t> </a:t>
            </a:r>
            <a:r>
              <a:rPr lang="en-US" altLang="zh-TW" sz="2900" b="1" dirty="0">
                <a:latin typeface="ＭＳ Ｐゴシック" panose="020B0600070205080204" pitchFamily="50" charset="-128"/>
                <a:ea typeface="ＭＳ Ｐゴシック" panose="020B0600070205080204" pitchFamily="50" charset="-128"/>
              </a:rPr>
              <a:t>(</a:t>
            </a:r>
            <a:r>
              <a:rPr lang="zh-TW" altLang="en-US" sz="2900" b="1" dirty="0">
                <a:latin typeface="ＭＳ Ｐゴシック" panose="020B0600070205080204" pitchFamily="50" charset="-128"/>
                <a:ea typeface="ＭＳ Ｐゴシック" panose="020B0600070205080204" pitchFamily="50" charset="-128"/>
              </a:rPr>
              <a:t>最終閲覧日 </a:t>
            </a:r>
            <a:r>
              <a:rPr lang="en-US" altLang="zh-TW" sz="2900" b="1" dirty="0">
                <a:latin typeface="ＭＳ Ｐゴシック" panose="020B0600070205080204" pitchFamily="50" charset="-128"/>
                <a:ea typeface="ＭＳ Ｐゴシック" panose="020B0600070205080204" pitchFamily="50" charset="-128"/>
              </a:rPr>
              <a:t>2019</a:t>
            </a:r>
            <a:r>
              <a:rPr lang="zh-TW" altLang="en-US" sz="2900" b="1" dirty="0">
                <a:latin typeface="ＭＳ Ｐゴシック" panose="020B0600070205080204" pitchFamily="50" charset="-128"/>
                <a:ea typeface="ＭＳ Ｐゴシック" panose="020B0600070205080204" pitchFamily="50" charset="-128"/>
              </a:rPr>
              <a:t>年</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月</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日</a:t>
            </a:r>
            <a:r>
              <a:rPr lang="en-US" altLang="zh-TW" sz="2900" b="1" dirty="0">
                <a:latin typeface="ＭＳ Ｐゴシック" panose="020B0600070205080204" pitchFamily="50" charset="-128"/>
                <a:ea typeface="ＭＳ Ｐゴシック" panose="020B0600070205080204" pitchFamily="50" charset="-128"/>
              </a:rPr>
              <a:t>) </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u="sng" dirty="0">
                <a:latin typeface="ＭＳ Ｐゴシック" panose="020B0600070205080204" pitchFamily="50" charset="-128"/>
                <a:ea typeface="ＭＳ Ｐゴシック" panose="020B0600070205080204" pitchFamily="50" charset="-128"/>
                <a:hlinkClick r:id="rId5"/>
              </a:rPr>
              <a:t>http://m-hongo.com/</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dirty="0">
                <a:latin typeface="ＭＳ Ｐゴシック" panose="020B0600070205080204" pitchFamily="50" charset="-128"/>
                <a:ea typeface="ＭＳ Ｐゴシック" panose="020B0600070205080204" pitchFamily="50" charset="-128"/>
              </a:rPr>
              <a:t>10</a:t>
            </a:r>
            <a:r>
              <a:rPr lang="zh-TW" altLang="en-US" sz="2900" b="1" dirty="0">
                <a:latin typeface="ＭＳ Ｐゴシック" panose="020B0600070205080204" pitchFamily="50" charset="-128"/>
                <a:ea typeface="ＭＳ Ｐゴシック" panose="020B0600070205080204" pitchFamily="50" charset="-128"/>
              </a:rPr>
              <a:t>．空き家バンクの目的・現状・課題 土地総合研究所  </a:t>
            </a:r>
            <a:r>
              <a:rPr lang="en-US" altLang="zh-TW" sz="2900" b="1" dirty="0">
                <a:latin typeface="ＭＳ Ｐゴシック" panose="020B0600070205080204" pitchFamily="50" charset="-128"/>
                <a:ea typeface="ＭＳ Ｐゴシック" panose="020B0600070205080204" pitchFamily="50" charset="-128"/>
              </a:rPr>
              <a:t>(</a:t>
            </a:r>
            <a:r>
              <a:rPr lang="zh-TW" altLang="en-US" sz="2900" b="1" dirty="0">
                <a:latin typeface="ＭＳ Ｐゴシック" panose="020B0600070205080204" pitchFamily="50" charset="-128"/>
                <a:ea typeface="ＭＳ Ｐゴシック" panose="020B0600070205080204" pitchFamily="50" charset="-128"/>
              </a:rPr>
              <a:t>最終閲覧日 </a:t>
            </a:r>
            <a:r>
              <a:rPr lang="en-US" altLang="zh-TW" sz="2900" b="1" dirty="0">
                <a:latin typeface="ＭＳ Ｐゴシック" panose="020B0600070205080204" pitchFamily="50" charset="-128"/>
                <a:ea typeface="ＭＳ Ｐゴシック" panose="020B0600070205080204" pitchFamily="50" charset="-128"/>
              </a:rPr>
              <a:t>2019</a:t>
            </a:r>
            <a:r>
              <a:rPr lang="zh-TW" altLang="en-US" sz="2900" b="1" dirty="0">
                <a:latin typeface="ＭＳ Ｐゴシック" panose="020B0600070205080204" pitchFamily="50" charset="-128"/>
                <a:ea typeface="ＭＳ Ｐゴシック" panose="020B0600070205080204" pitchFamily="50" charset="-128"/>
              </a:rPr>
              <a:t>年</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月</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日</a:t>
            </a:r>
            <a:r>
              <a:rPr lang="en-US" altLang="zh-TW" sz="2900" b="1" dirty="0">
                <a:latin typeface="ＭＳ Ｐゴシック" panose="020B0600070205080204" pitchFamily="50" charset="-128"/>
                <a:ea typeface="ＭＳ Ｐゴシック" panose="020B0600070205080204" pitchFamily="50" charset="-128"/>
              </a:rPr>
              <a:t>) </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u="sng" dirty="0">
                <a:latin typeface="ＭＳ Ｐゴシック" panose="020B0600070205080204" pitchFamily="50" charset="-128"/>
                <a:ea typeface="ＭＳ Ｐゴシック" panose="020B0600070205080204" pitchFamily="50" charset="-128"/>
                <a:hlinkClick r:id="rId6"/>
              </a:rPr>
              <a:t>http://www.lij.jp/news/research_memo/20180501_11.pdf#search=%27%E7%A9%BA%E3%81%8D%E</a:t>
            </a:r>
          </a:p>
          <a:p>
            <a:pPr marL="0" indent="0" fontAlgn="base">
              <a:buNone/>
            </a:pPr>
            <a:r>
              <a:rPr lang="en-US" altLang="zh-TW" sz="2900" b="1" u="sng" dirty="0">
                <a:latin typeface="ＭＳ Ｐゴシック" panose="020B0600070205080204" pitchFamily="50" charset="-128"/>
                <a:ea typeface="ＭＳ Ｐゴシック" panose="020B0600070205080204" pitchFamily="50" charset="-128"/>
                <a:hlinkClick r:id="rId6"/>
              </a:rPr>
              <a:t>%AE%B6%E3%83%90%E3%83%B3%E3%82%AF%E5%AE%9F%E6%85%8B%27</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dirty="0">
                <a:latin typeface="ＭＳ Ｐゴシック" panose="020B0600070205080204" pitchFamily="50" charset="-128"/>
                <a:ea typeface="ＭＳ Ｐゴシック" panose="020B0600070205080204" pitchFamily="50" charset="-128"/>
              </a:rPr>
              <a:t>11</a:t>
            </a:r>
            <a:r>
              <a:rPr lang="zh-TW" altLang="en-US" sz="2900" b="1" dirty="0">
                <a:latin typeface="ＭＳ Ｐゴシック" panose="020B0600070205080204" pitchFamily="50" charset="-128"/>
                <a:ea typeface="ＭＳ Ｐゴシック" panose="020B0600070205080204" pitchFamily="50" charset="-128"/>
              </a:rPr>
              <a:t>．中小企業庁　平成</a:t>
            </a:r>
            <a:r>
              <a:rPr lang="en-US" altLang="zh-TW" sz="2900" b="1" dirty="0">
                <a:latin typeface="ＭＳ Ｐゴシック" panose="020B0600070205080204" pitchFamily="50" charset="-128"/>
                <a:ea typeface="ＭＳ Ｐゴシック" panose="020B0600070205080204" pitchFamily="50" charset="-128"/>
              </a:rPr>
              <a:t>27</a:t>
            </a:r>
            <a:r>
              <a:rPr lang="zh-TW" altLang="en-US" sz="2900" b="1" dirty="0">
                <a:latin typeface="ＭＳ Ｐゴシック" panose="020B0600070205080204" pitchFamily="50" charset="-128"/>
                <a:ea typeface="ＭＳ Ｐゴシック" panose="020B0600070205080204" pitchFamily="50" charset="-128"/>
              </a:rPr>
              <a:t>年度商店街実態調査  </a:t>
            </a:r>
            <a:r>
              <a:rPr lang="en-US" altLang="zh-TW" sz="2900" b="1" dirty="0">
                <a:latin typeface="ＭＳ Ｐゴシック" panose="020B0600070205080204" pitchFamily="50" charset="-128"/>
                <a:ea typeface="ＭＳ Ｐゴシック" panose="020B0600070205080204" pitchFamily="50" charset="-128"/>
              </a:rPr>
              <a:t>(</a:t>
            </a:r>
            <a:r>
              <a:rPr lang="zh-TW" altLang="en-US" sz="2900" b="1" dirty="0">
                <a:latin typeface="ＭＳ Ｐゴシック" panose="020B0600070205080204" pitchFamily="50" charset="-128"/>
                <a:ea typeface="ＭＳ Ｐゴシック" panose="020B0600070205080204" pitchFamily="50" charset="-128"/>
              </a:rPr>
              <a:t>最終閲覧日 </a:t>
            </a:r>
            <a:r>
              <a:rPr lang="en-US" altLang="zh-TW" sz="2900" b="1" dirty="0">
                <a:latin typeface="ＭＳ Ｐゴシック" panose="020B0600070205080204" pitchFamily="50" charset="-128"/>
                <a:ea typeface="ＭＳ Ｐゴシック" panose="020B0600070205080204" pitchFamily="50" charset="-128"/>
              </a:rPr>
              <a:t>2019</a:t>
            </a:r>
            <a:r>
              <a:rPr lang="zh-TW" altLang="en-US" sz="2900" b="1" dirty="0">
                <a:latin typeface="ＭＳ Ｐゴシック" panose="020B0600070205080204" pitchFamily="50" charset="-128"/>
                <a:ea typeface="ＭＳ Ｐゴシック" panose="020B0600070205080204" pitchFamily="50" charset="-128"/>
              </a:rPr>
              <a:t>年</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月</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日</a:t>
            </a:r>
            <a:r>
              <a:rPr lang="en-US" altLang="zh-TW" sz="2900" b="1" dirty="0">
                <a:latin typeface="ＭＳ Ｐゴシック" panose="020B0600070205080204" pitchFamily="50" charset="-128"/>
                <a:ea typeface="ＭＳ Ｐゴシック" panose="020B0600070205080204" pitchFamily="50" charset="-128"/>
              </a:rPr>
              <a:t>) </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u="sng" dirty="0">
                <a:latin typeface="ＭＳ Ｐゴシック" panose="020B0600070205080204" pitchFamily="50" charset="-128"/>
                <a:ea typeface="ＭＳ Ｐゴシック" panose="020B0600070205080204" pitchFamily="50" charset="-128"/>
                <a:hlinkClick r:id="rId7"/>
              </a:rPr>
              <a:t>https://www.chusho.meti.go.jp/shogyo/shogyo/2016/160322shoutengai.htm</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dirty="0">
                <a:latin typeface="ＭＳ Ｐゴシック" panose="020B0600070205080204" pitchFamily="50" charset="-128"/>
                <a:ea typeface="ＭＳ Ｐゴシック" panose="020B0600070205080204" pitchFamily="50" charset="-128"/>
              </a:rPr>
              <a:t>12</a:t>
            </a:r>
            <a:r>
              <a:rPr lang="zh-TW" altLang="en-US" sz="2900" b="1" dirty="0">
                <a:latin typeface="ＭＳ Ｐゴシック" panose="020B0600070205080204" pitchFamily="50" charset="-128"/>
                <a:ea typeface="ＭＳ Ｐゴシック" panose="020B0600070205080204" pitchFamily="50" charset="-128"/>
              </a:rPr>
              <a:t>．総務省統計局　住宅・土地統計調査  </a:t>
            </a:r>
            <a:r>
              <a:rPr lang="en-US" altLang="zh-TW" sz="2900" b="1" dirty="0">
                <a:latin typeface="ＭＳ Ｐゴシック" panose="020B0600070205080204" pitchFamily="50" charset="-128"/>
                <a:ea typeface="ＭＳ Ｐゴシック" panose="020B0600070205080204" pitchFamily="50" charset="-128"/>
              </a:rPr>
              <a:t>(</a:t>
            </a:r>
            <a:r>
              <a:rPr lang="zh-TW" altLang="en-US" sz="2900" b="1" dirty="0">
                <a:latin typeface="ＭＳ Ｐゴシック" panose="020B0600070205080204" pitchFamily="50" charset="-128"/>
                <a:ea typeface="ＭＳ Ｐゴシック" panose="020B0600070205080204" pitchFamily="50" charset="-128"/>
              </a:rPr>
              <a:t>最終閲覧日 </a:t>
            </a:r>
            <a:r>
              <a:rPr lang="en-US" altLang="zh-TW" sz="2900" b="1" dirty="0">
                <a:latin typeface="ＭＳ Ｐゴシック" panose="020B0600070205080204" pitchFamily="50" charset="-128"/>
                <a:ea typeface="ＭＳ Ｐゴシック" panose="020B0600070205080204" pitchFamily="50" charset="-128"/>
              </a:rPr>
              <a:t>2019</a:t>
            </a:r>
            <a:r>
              <a:rPr lang="zh-TW" altLang="en-US" sz="2900" b="1" dirty="0">
                <a:latin typeface="ＭＳ Ｐゴシック" panose="020B0600070205080204" pitchFamily="50" charset="-128"/>
                <a:ea typeface="ＭＳ Ｐゴシック" panose="020B0600070205080204" pitchFamily="50" charset="-128"/>
              </a:rPr>
              <a:t>年</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月</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日</a:t>
            </a:r>
            <a:r>
              <a:rPr lang="en-US" altLang="zh-TW" sz="2900" b="1" dirty="0">
                <a:latin typeface="ＭＳ Ｐゴシック" panose="020B0600070205080204" pitchFamily="50" charset="-128"/>
                <a:ea typeface="ＭＳ Ｐゴシック" panose="020B0600070205080204" pitchFamily="50" charset="-128"/>
              </a:rPr>
              <a:t>) </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u="sng" dirty="0">
                <a:latin typeface="ＭＳ Ｐゴシック" panose="020B0600070205080204" pitchFamily="50" charset="-128"/>
                <a:ea typeface="ＭＳ Ｐゴシック" panose="020B0600070205080204" pitchFamily="50" charset="-128"/>
                <a:hlinkClick r:id="rId8"/>
              </a:rPr>
              <a:t>https://www.stat.go.jp/data/jyutaku/kekka.html</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dirty="0">
                <a:latin typeface="ＭＳ Ｐゴシック" panose="020B0600070205080204" pitchFamily="50" charset="-128"/>
                <a:ea typeface="ＭＳ Ｐゴシック" panose="020B0600070205080204" pitchFamily="50" charset="-128"/>
              </a:rPr>
              <a:t>13</a:t>
            </a:r>
            <a:r>
              <a:rPr lang="zh-TW" altLang="en-US" sz="2900" b="1" dirty="0">
                <a:latin typeface="ＭＳ Ｐゴシック" panose="020B0600070205080204" pitchFamily="50" charset="-128"/>
                <a:ea typeface="ＭＳ Ｐゴシック" panose="020B0600070205080204" pitchFamily="50" charset="-128"/>
              </a:rPr>
              <a:t>．植木屋革命</a:t>
            </a:r>
            <a:r>
              <a:rPr lang="en-US" altLang="zh-TW" sz="2900" b="1" dirty="0">
                <a:latin typeface="ＭＳ Ｐゴシック" panose="020B0600070205080204" pitchFamily="50" charset="-128"/>
                <a:ea typeface="ＭＳ Ｐゴシック" panose="020B0600070205080204" pitchFamily="50" charset="-128"/>
              </a:rPr>
              <a:t>HP </a:t>
            </a:r>
            <a:r>
              <a:rPr lang="zh-TW" altLang="en-US" sz="2900" b="1" dirty="0">
                <a:latin typeface="ＭＳ Ｐゴシック" panose="020B0600070205080204" pitchFamily="50" charset="-128"/>
                <a:ea typeface="ＭＳ Ｐゴシック" panose="020B0600070205080204" pitchFamily="50" charset="-128"/>
              </a:rPr>
              <a:t> </a:t>
            </a:r>
            <a:r>
              <a:rPr lang="en-US" altLang="zh-TW" sz="2900" b="1" dirty="0">
                <a:latin typeface="ＭＳ Ｐゴシック" panose="020B0600070205080204" pitchFamily="50" charset="-128"/>
                <a:ea typeface="ＭＳ Ｐゴシック" panose="020B0600070205080204" pitchFamily="50" charset="-128"/>
              </a:rPr>
              <a:t>(</a:t>
            </a:r>
            <a:r>
              <a:rPr lang="zh-TW" altLang="en-US" sz="2900" b="1" dirty="0">
                <a:latin typeface="ＭＳ Ｐゴシック" panose="020B0600070205080204" pitchFamily="50" charset="-128"/>
                <a:ea typeface="ＭＳ Ｐゴシック" panose="020B0600070205080204" pitchFamily="50" charset="-128"/>
              </a:rPr>
              <a:t>最終閲覧日 </a:t>
            </a:r>
            <a:r>
              <a:rPr lang="en-US" altLang="zh-TW" sz="2900" b="1" dirty="0">
                <a:latin typeface="ＭＳ Ｐゴシック" panose="020B0600070205080204" pitchFamily="50" charset="-128"/>
                <a:ea typeface="ＭＳ Ｐゴシック" panose="020B0600070205080204" pitchFamily="50" charset="-128"/>
              </a:rPr>
              <a:t>2019</a:t>
            </a:r>
            <a:r>
              <a:rPr lang="zh-TW" altLang="en-US" sz="2900" b="1" dirty="0">
                <a:latin typeface="ＭＳ Ｐゴシック" panose="020B0600070205080204" pitchFamily="50" charset="-128"/>
                <a:ea typeface="ＭＳ Ｐゴシック" panose="020B0600070205080204" pitchFamily="50" charset="-128"/>
              </a:rPr>
              <a:t>年</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月</a:t>
            </a:r>
            <a:r>
              <a:rPr lang="en-US" altLang="zh-TW" sz="2900" b="1" dirty="0">
                <a:latin typeface="ＭＳ Ｐゴシック" panose="020B0600070205080204" pitchFamily="50" charset="-128"/>
                <a:ea typeface="ＭＳ Ｐゴシック" panose="020B0600070205080204" pitchFamily="50" charset="-128"/>
              </a:rPr>
              <a:t>9</a:t>
            </a:r>
            <a:r>
              <a:rPr lang="zh-TW" altLang="en-US" sz="2900" b="1" dirty="0">
                <a:latin typeface="ＭＳ Ｐゴシック" panose="020B0600070205080204" pitchFamily="50" charset="-128"/>
                <a:ea typeface="ＭＳ Ｐゴシック" panose="020B0600070205080204" pitchFamily="50" charset="-128"/>
              </a:rPr>
              <a:t>日</a:t>
            </a:r>
            <a:r>
              <a:rPr lang="en-US" altLang="zh-TW" sz="2900" b="1" dirty="0">
                <a:latin typeface="ＭＳ Ｐゴシック" panose="020B0600070205080204" pitchFamily="50" charset="-128"/>
                <a:ea typeface="ＭＳ Ｐゴシック" panose="020B0600070205080204" pitchFamily="50" charset="-128"/>
              </a:rPr>
              <a:t>) </a:t>
            </a:r>
            <a:r>
              <a:rPr lang="zh-TW" altLang="en-US" sz="2900" b="1" dirty="0">
                <a:latin typeface="ＭＳ Ｐゴシック" panose="020B0600070205080204" pitchFamily="50" charset="-128"/>
                <a:ea typeface="ＭＳ Ｐゴシック" panose="020B0600070205080204" pitchFamily="50" charset="-128"/>
              </a:rPr>
              <a:t> </a:t>
            </a:r>
          </a:p>
          <a:p>
            <a:pPr marL="0" indent="0" fontAlgn="base">
              <a:buNone/>
            </a:pPr>
            <a:r>
              <a:rPr lang="en-US" altLang="zh-TW" sz="2900" b="1" dirty="0">
                <a:latin typeface="ＭＳ Ｐゴシック" panose="020B0600070205080204" pitchFamily="50" charset="-128"/>
                <a:ea typeface="ＭＳ Ｐゴシック" panose="020B0600070205080204" pitchFamily="50" charset="-128"/>
                <a:hlinkClick r:id="rId9"/>
              </a:rPr>
              <a:t>https://www.919g.co.jp/ </a:t>
            </a:r>
            <a:r>
              <a:rPr lang="zh-TW" altLang="en-US" sz="2900" b="1" dirty="0">
                <a:latin typeface="ＭＳ Ｐゴシック" panose="020B0600070205080204" pitchFamily="50" charset="-128"/>
                <a:ea typeface="ＭＳ Ｐゴシック" panose="020B0600070205080204" pitchFamily="50" charset="-128"/>
              </a:rPr>
              <a:t> </a:t>
            </a:r>
          </a:p>
          <a:p>
            <a:endParaRPr kumimoji="1" lang="ja-JP" altLang="en-US" dirty="0"/>
          </a:p>
        </p:txBody>
      </p:sp>
      <p:sp>
        <p:nvSpPr>
          <p:cNvPr id="5" name="スライド番号プレースホルダー 4"/>
          <p:cNvSpPr>
            <a:spLocks noGrp="1"/>
          </p:cNvSpPr>
          <p:nvPr>
            <p:ph type="sldNum" sz="quarter" idx="12"/>
          </p:nvPr>
        </p:nvSpPr>
        <p:spPr/>
        <p:txBody>
          <a:bodyPr/>
          <a:lstStyle/>
          <a:p>
            <a:fld id="{610C3DC3-D5E4-476F-8A2D-815E3745CCF9}" type="slidenum">
              <a:rPr kumimoji="1" lang="ja-JP" altLang="en-US" smtClean="0">
                <a:solidFill>
                  <a:schemeClr val="tx1"/>
                </a:solidFill>
              </a:rPr>
              <a:t>38</a:t>
            </a:fld>
            <a:endParaRPr kumimoji="1" lang="ja-JP" altLang="en-US" dirty="0">
              <a:solidFill>
                <a:schemeClr val="tx1"/>
              </a:solidFill>
            </a:endParaRPr>
          </a:p>
        </p:txBody>
      </p:sp>
    </p:spTree>
    <p:extLst>
      <p:ext uri="{BB962C8B-B14F-4D97-AF65-F5344CB8AC3E}">
        <p14:creationId xmlns:p14="http://schemas.microsoft.com/office/powerpoint/2010/main" val="1805228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49B0103-111A-41A5-B762-BDC6C958567B}"/>
              </a:ext>
            </a:extLst>
          </p:cNvPr>
          <p:cNvPicPr>
            <a:picLocks noChangeAspect="1"/>
          </p:cNvPicPr>
          <p:nvPr/>
        </p:nvPicPr>
        <p:blipFill>
          <a:blip r:embed="rId2"/>
          <a:stretch>
            <a:fillRect/>
          </a:stretch>
        </p:blipFill>
        <p:spPr>
          <a:xfrm>
            <a:off x="-1" y="0"/>
            <a:ext cx="12204196" cy="6857999"/>
          </a:xfrm>
          <a:prstGeom prst="rect">
            <a:avLst/>
          </a:prstGeom>
        </p:spPr>
      </p:pic>
      <p:sp>
        <p:nvSpPr>
          <p:cNvPr id="2" name="タイトル 1">
            <a:extLst>
              <a:ext uri="{FF2B5EF4-FFF2-40B4-BE49-F238E27FC236}">
                <a16:creationId xmlns:a16="http://schemas.microsoft.com/office/drawing/2014/main" id="{D306062D-ED1E-4A63-90C4-EACF307AF948}"/>
              </a:ext>
            </a:extLst>
          </p:cNvPr>
          <p:cNvSpPr>
            <a:spLocks noGrp="1"/>
          </p:cNvSpPr>
          <p:nvPr>
            <p:ph type="title"/>
          </p:nvPr>
        </p:nvSpPr>
        <p:spPr>
          <a:xfrm>
            <a:off x="838200" y="250031"/>
            <a:ext cx="10515600" cy="1325563"/>
          </a:xfrm>
        </p:spPr>
        <p:txBody>
          <a:bodyPr>
            <a:normAutofit/>
          </a:bodyPr>
          <a:lstStyle/>
          <a:p>
            <a:r>
              <a:rPr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調査協力団体</a:t>
            </a:r>
            <a:endParaRPr kumimoji="1"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625ED6A5-AFC3-49E0-A5F7-D8E2CC82A109}"/>
              </a:ext>
            </a:extLst>
          </p:cNvPr>
          <p:cNvSpPr>
            <a:spLocks noGrp="1"/>
          </p:cNvSpPr>
          <p:nvPr>
            <p:ph idx="1"/>
          </p:nvPr>
        </p:nvSpPr>
        <p:spPr>
          <a:xfrm>
            <a:off x="677334" y="1709077"/>
            <a:ext cx="10436782" cy="3880773"/>
          </a:xfrm>
        </p:spPr>
        <p:txBody>
          <a:bodyPr vert="horz" lIns="91440" tIns="45720" rIns="91440" bIns="45720" rtlCol="0" anchor="t">
            <a:noAutofit/>
          </a:bodyPr>
          <a:lstStyle/>
          <a:p>
            <a:pPr fontAlgn="base"/>
            <a:r>
              <a:rPr lang="ja-JP" altLang="en-US" sz="3200" b="1" dirty="0">
                <a:latin typeface="ＭＳ Ｐゴシック"/>
                <a:ea typeface="ＭＳ Ｐゴシック"/>
              </a:rPr>
              <a:t>春日部市役所（</a:t>
            </a:r>
            <a:r>
              <a:rPr lang="en-US" altLang="ja-JP" sz="3200" b="1" dirty="0">
                <a:latin typeface="ＭＳ Ｐゴシック"/>
                <a:ea typeface="ＭＳ Ｐゴシック"/>
              </a:rPr>
              <a:t>2019</a:t>
            </a:r>
            <a:r>
              <a:rPr lang="ja-JP" altLang="en-US" sz="3200" b="1" dirty="0">
                <a:latin typeface="ＭＳ Ｐゴシック"/>
                <a:ea typeface="ＭＳ Ｐゴシック"/>
              </a:rPr>
              <a:t>年</a:t>
            </a:r>
            <a:r>
              <a:rPr lang="en-US" altLang="ja-JP" sz="3200" b="1" dirty="0">
                <a:latin typeface="ＭＳ Ｐゴシック"/>
                <a:ea typeface="ＭＳ Ｐゴシック"/>
              </a:rPr>
              <a:t>6</a:t>
            </a:r>
            <a:r>
              <a:rPr lang="ja-JP" altLang="en-US" sz="3200" b="1" dirty="0">
                <a:latin typeface="ＭＳ Ｐゴシック"/>
                <a:ea typeface="ＭＳ Ｐゴシック"/>
              </a:rPr>
              <a:t>月</a:t>
            </a:r>
            <a:r>
              <a:rPr lang="en-US" altLang="ja-JP" sz="3200" b="1" dirty="0">
                <a:latin typeface="ＭＳ Ｐゴシック"/>
                <a:ea typeface="ＭＳ Ｐゴシック"/>
              </a:rPr>
              <a:t>20</a:t>
            </a:r>
            <a:r>
              <a:rPr lang="ja-JP" altLang="en-US" sz="3200" b="1" dirty="0">
                <a:latin typeface="ＭＳ Ｐゴシック"/>
                <a:ea typeface="ＭＳ Ｐゴシック"/>
              </a:rPr>
              <a:t>日）  </a:t>
            </a:r>
            <a:endParaRPr lang="en-US" altLang="ja-JP" sz="3200" b="1" dirty="0">
              <a:latin typeface="ＭＳ Ｐゴシック"/>
              <a:ea typeface="ＭＳ Ｐゴシック"/>
            </a:endParaRPr>
          </a:p>
          <a:p>
            <a:pPr fontAlgn="base"/>
            <a:endParaRPr lang="ja-JP" altLang="en-US" sz="3200" b="1" dirty="0">
              <a:latin typeface="ＭＳ Ｐゴシック" panose="020B0600070205080204" pitchFamily="50" charset="-128"/>
              <a:ea typeface="ＭＳ Ｐゴシック" panose="020B0600070205080204" pitchFamily="50" charset="-128"/>
            </a:endParaRPr>
          </a:p>
          <a:p>
            <a:pPr fontAlgn="base"/>
            <a:r>
              <a:rPr lang="ja-JP" altLang="en-US" sz="3200" b="1" dirty="0">
                <a:latin typeface="ＭＳ Ｐゴシック"/>
                <a:ea typeface="ＭＳ Ｐゴシック"/>
              </a:rPr>
              <a:t>横須賀市役所（</a:t>
            </a:r>
            <a:r>
              <a:rPr lang="en-US" altLang="ja-JP" sz="3200" b="1" dirty="0">
                <a:latin typeface="ＭＳ Ｐゴシック"/>
                <a:ea typeface="ＭＳ Ｐゴシック"/>
              </a:rPr>
              <a:t>2019</a:t>
            </a:r>
            <a:r>
              <a:rPr lang="ja-JP" altLang="en-US" sz="3200" b="1" dirty="0">
                <a:latin typeface="ＭＳ Ｐゴシック"/>
                <a:ea typeface="ＭＳ Ｐゴシック"/>
              </a:rPr>
              <a:t>年</a:t>
            </a:r>
            <a:r>
              <a:rPr lang="en-US" altLang="ja-JP" sz="3200" b="1" dirty="0">
                <a:latin typeface="ＭＳ Ｐゴシック"/>
                <a:ea typeface="ＭＳ Ｐゴシック"/>
              </a:rPr>
              <a:t>8</a:t>
            </a:r>
            <a:r>
              <a:rPr lang="ja-JP" altLang="en-US" sz="3200" b="1" dirty="0">
                <a:latin typeface="ＭＳ Ｐゴシック"/>
                <a:ea typeface="ＭＳ Ｐゴシック"/>
              </a:rPr>
              <a:t>月</a:t>
            </a:r>
            <a:r>
              <a:rPr lang="en-US" altLang="ja-JP" sz="3200" b="1" dirty="0">
                <a:latin typeface="ＭＳ Ｐゴシック"/>
                <a:ea typeface="ＭＳ Ｐゴシック"/>
              </a:rPr>
              <a:t>14</a:t>
            </a:r>
            <a:r>
              <a:rPr lang="ja-JP" altLang="en-US" sz="3200" b="1" dirty="0">
                <a:latin typeface="ＭＳ Ｐゴシック"/>
                <a:ea typeface="ＭＳ Ｐゴシック"/>
              </a:rPr>
              <a:t>日）</a:t>
            </a:r>
            <a:endParaRPr lang="en-US" altLang="ja-JP" sz="3200" b="1" dirty="0">
              <a:latin typeface="ＭＳ Ｐゴシック"/>
              <a:ea typeface="ＭＳ Ｐゴシック"/>
            </a:endParaRPr>
          </a:p>
          <a:p>
            <a:pPr marL="0" indent="0" fontAlgn="base">
              <a:buNone/>
            </a:pPr>
            <a:r>
              <a:rPr lang="ja-JP" altLang="en-US" sz="3200" b="1" dirty="0">
                <a:latin typeface="ＭＳ Ｐゴシック"/>
                <a:ea typeface="ＭＳ Ｐゴシック"/>
              </a:rPr>
              <a:t>  </a:t>
            </a:r>
          </a:p>
          <a:p>
            <a:pPr fontAlgn="base"/>
            <a:r>
              <a:rPr lang="ja-JP" altLang="en-US" sz="3200" b="1" dirty="0">
                <a:latin typeface="ＭＳ Ｐゴシック"/>
                <a:ea typeface="ＭＳ Ｐゴシック"/>
              </a:rPr>
              <a:t>関東学院大学 人間環境学部 人間環境デザイン学科 </a:t>
            </a:r>
            <a:endParaRPr lang="en-US" altLang="ja-JP" sz="3200" b="1" dirty="0">
              <a:latin typeface="ＭＳ Ｐゴシック"/>
              <a:ea typeface="ＭＳ Ｐゴシック"/>
            </a:endParaRPr>
          </a:p>
          <a:p>
            <a:pPr marL="68580" indent="0" fontAlgn="base">
              <a:buNone/>
            </a:pPr>
            <a:r>
              <a:rPr lang="ja-JP" altLang="en-US" sz="3200" b="1" dirty="0">
                <a:latin typeface="ＭＳ Ｐゴシック"/>
                <a:ea typeface="ＭＳ Ｐゴシック"/>
              </a:rPr>
              <a:t> 建築・都市環境デザイン学の担当教員（</a:t>
            </a:r>
            <a:r>
              <a:rPr lang="en-US" altLang="ja-JP" sz="3200" b="1" dirty="0">
                <a:latin typeface="ＭＳ Ｐゴシック"/>
                <a:ea typeface="ＭＳ Ｐゴシック"/>
              </a:rPr>
              <a:t>2019</a:t>
            </a:r>
            <a:r>
              <a:rPr lang="ja-JP" altLang="en-US" sz="3200" b="1" dirty="0">
                <a:latin typeface="ＭＳ Ｐゴシック"/>
                <a:ea typeface="ＭＳ Ｐゴシック"/>
              </a:rPr>
              <a:t>年</a:t>
            </a:r>
            <a:r>
              <a:rPr lang="en-US" altLang="ja-JP" sz="3200" b="1" dirty="0">
                <a:latin typeface="ＭＳ Ｐゴシック"/>
                <a:ea typeface="ＭＳ Ｐゴシック"/>
              </a:rPr>
              <a:t>7</a:t>
            </a:r>
            <a:r>
              <a:rPr lang="ja-JP" altLang="en-US" sz="3200" b="1" dirty="0">
                <a:latin typeface="ＭＳ Ｐゴシック"/>
                <a:ea typeface="ＭＳ Ｐゴシック"/>
              </a:rPr>
              <a:t>月</a:t>
            </a:r>
            <a:r>
              <a:rPr lang="en-US" altLang="ja-JP" sz="3200" b="1" dirty="0">
                <a:latin typeface="ＭＳ Ｐゴシック"/>
                <a:ea typeface="ＭＳ Ｐゴシック"/>
              </a:rPr>
              <a:t>9</a:t>
            </a:r>
            <a:r>
              <a:rPr lang="ja-JP" altLang="en-US" sz="3200" b="1" dirty="0">
                <a:latin typeface="ＭＳ Ｐゴシック"/>
                <a:ea typeface="ＭＳ Ｐゴシック"/>
              </a:rPr>
              <a:t>日）</a:t>
            </a:r>
            <a:r>
              <a:rPr lang="ja-JP" altLang="en-US" sz="3200" dirty="0">
                <a:latin typeface="ＭＳ Ｐゴシック"/>
                <a:ea typeface="ＭＳ Ｐゴシック"/>
              </a:rPr>
              <a:t> </a:t>
            </a:r>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solidFill>
                  <a:schemeClr val="tx1"/>
                </a:solidFill>
              </a:rPr>
              <a:t>39</a:t>
            </a:fld>
            <a:endParaRPr kumimoji="1" lang="ja-JP" altLang="en-US" dirty="0">
              <a:solidFill>
                <a:schemeClr val="tx1"/>
              </a:solidFill>
            </a:endParaRPr>
          </a:p>
        </p:txBody>
      </p:sp>
    </p:spTree>
    <p:extLst>
      <p:ext uri="{BB962C8B-B14F-4D97-AF65-F5344CB8AC3E}">
        <p14:creationId xmlns:p14="http://schemas.microsoft.com/office/powerpoint/2010/main" val="2708696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99B2438-E409-4466-B09D-2B24C581A41C}"/>
              </a:ext>
            </a:extLst>
          </p:cNvPr>
          <p:cNvPicPr>
            <a:picLocks noChangeAspect="1"/>
          </p:cNvPicPr>
          <p:nvPr/>
        </p:nvPicPr>
        <p:blipFill rotWithShape="1">
          <a:blip r:embed="rId2">
            <a:extLst>
              <a:ext uri="{28A0092B-C50C-407E-A947-70E740481C1C}">
                <a14:useLocalDpi xmlns:a14="http://schemas.microsoft.com/office/drawing/2010/main" val="0"/>
              </a:ext>
            </a:extLst>
          </a:blip>
          <a:srcRect t="16983" b="30477"/>
          <a:stretch/>
        </p:blipFill>
        <p:spPr>
          <a:xfrm>
            <a:off x="-2" y="1"/>
            <a:ext cx="12192001" cy="6858000"/>
          </a:xfrm>
          <a:prstGeom prst="rect">
            <a:avLst/>
          </a:prstGeom>
        </p:spPr>
      </p:pic>
      <p:sp>
        <p:nvSpPr>
          <p:cNvPr id="2" name="タイトル 1"/>
          <p:cNvSpPr>
            <a:spLocks noGrp="1"/>
          </p:cNvSpPr>
          <p:nvPr>
            <p:ph type="title"/>
          </p:nvPr>
        </p:nvSpPr>
        <p:spPr>
          <a:xfrm>
            <a:off x="333227" y="85970"/>
            <a:ext cx="10515600" cy="1125416"/>
          </a:xfrm>
        </p:spPr>
        <p:txBody>
          <a:bodyPr/>
          <a:lstStyle/>
          <a:p>
            <a:r>
              <a:rPr kumimoji="1"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kumimoji="1" lang="en-US"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1</a:t>
            </a:r>
            <a:r>
              <a:rPr kumimoji="1" lang="ja-JP" altLang="en-US"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）日本の空き家数及び空き家率の推移</a:t>
            </a:r>
          </a:p>
        </p:txBody>
      </p:sp>
      <p:sp>
        <p:nvSpPr>
          <p:cNvPr id="7" name="コンテンツ プレースホルダー 6">
            <a:extLst>
              <a:ext uri="{FF2B5EF4-FFF2-40B4-BE49-F238E27FC236}">
                <a16:creationId xmlns:a16="http://schemas.microsoft.com/office/drawing/2014/main" id="{7DD3E3BE-35FA-459D-A00E-A69BAC1E6AAF}"/>
              </a:ext>
            </a:extLst>
          </p:cNvPr>
          <p:cNvSpPr>
            <a:spLocks noGrp="1"/>
          </p:cNvSpPr>
          <p:nvPr>
            <p:ph idx="1"/>
          </p:nvPr>
        </p:nvSpPr>
        <p:spPr>
          <a:xfrm>
            <a:off x="425060" y="912273"/>
            <a:ext cx="12363880" cy="5846024"/>
          </a:xfrm>
        </p:spPr>
        <p:txBody>
          <a:bodyPr vert="horz" lIns="91440" tIns="45720" rIns="91440" bIns="45720" rtlCol="0" anchor="t">
            <a:normAutofit fontScale="47500" lnSpcReduction="20000"/>
          </a:bodyPr>
          <a:lstStyle/>
          <a:p>
            <a:pPr marL="0" indent="0">
              <a:buNone/>
            </a:pPr>
            <a:r>
              <a:rPr lang="ja-JP" altLang="en-US"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空き家数・空き家率ともに年々増加している</a:t>
            </a:r>
            <a:endParaRPr lang="en-US" altLang="ja-JP"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endParaRPr lang="en-US" altLang="ja-JP"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en-US" altLang="ja-JP"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2018</a:t>
            </a:r>
            <a:r>
              <a:rPr lang="ja-JP" altLang="en-US"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年の空き家数は</a:t>
            </a:r>
            <a:r>
              <a:rPr lang="en-US" altLang="ja-JP"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846</a:t>
            </a:r>
            <a:r>
              <a:rPr lang="ja-JP" altLang="en-US"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万戸、空き家率は</a:t>
            </a:r>
            <a:endParaRPr lang="en-US" altLang="ja-JP"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en-US" altLang="ja-JP" sz="8400" b="1" dirty="0">
                <a:ln>
                  <a:solidFill>
                    <a:schemeClr val="tx1"/>
                  </a:solidFill>
                </a:ln>
                <a:solidFill>
                  <a:schemeClr val="bg1"/>
                </a:solidFill>
                <a:latin typeface="ＭＳ Ｐゴシック"/>
                <a:ea typeface="ＭＳ Ｐゴシック"/>
              </a:rPr>
              <a:t>13.1</a:t>
            </a:r>
            <a:r>
              <a:rPr lang="ja-JP" altLang="en-US" sz="8400" b="1" dirty="0">
                <a:ln>
                  <a:solidFill>
                    <a:schemeClr val="tx1"/>
                  </a:solidFill>
                </a:ln>
                <a:solidFill>
                  <a:schemeClr val="bg1"/>
                </a:solidFill>
                <a:latin typeface="ＭＳ Ｐゴシック"/>
                <a:ea typeface="ＭＳ Ｐゴシック"/>
              </a:rPr>
              <a:t>％である</a:t>
            </a:r>
            <a:endParaRPr lang="en-US" altLang="ja-JP" sz="8400" b="1" dirty="0">
              <a:ln>
                <a:solidFill>
                  <a:schemeClr val="tx1"/>
                </a:solidFill>
              </a:ln>
              <a:solidFill>
                <a:schemeClr val="bg1"/>
              </a:solidFill>
              <a:latin typeface="ＭＳ Ｐゴシック"/>
              <a:ea typeface="ＭＳ Ｐゴシック"/>
            </a:endParaRPr>
          </a:p>
          <a:p>
            <a:pPr marL="0" indent="0">
              <a:buNone/>
            </a:pPr>
            <a:r>
              <a:rPr lang="ja-JP" altLang="en-US"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　　　　　　　　　　　　　　　　　（総務省統計局調べ）</a:t>
            </a:r>
            <a:endParaRPr lang="en-US" altLang="ja-JP"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en-US" altLang="ja-JP"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2033</a:t>
            </a:r>
            <a:r>
              <a:rPr lang="ja-JP" altLang="en-US"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年には空き家数は約</a:t>
            </a:r>
            <a:r>
              <a:rPr lang="en-US" altLang="ja-JP"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2,150</a:t>
            </a:r>
            <a:r>
              <a:rPr lang="ja-JP" altLang="en-US"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万戸、空き家率は</a:t>
            </a:r>
            <a:endParaRPr lang="en-US" altLang="ja-JP"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8400" b="1" dirty="0">
                <a:ln>
                  <a:solidFill>
                    <a:schemeClr val="tx1"/>
                  </a:solidFill>
                </a:ln>
                <a:solidFill>
                  <a:schemeClr val="bg1"/>
                </a:solidFill>
                <a:latin typeface="ＭＳ Ｐゴシック"/>
                <a:ea typeface="ＭＳ Ｐゴシック"/>
              </a:rPr>
              <a:t>約</a:t>
            </a:r>
            <a:r>
              <a:rPr lang="en-US" altLang="ja-JP" sz="8400" b="1" dirty="0">
                <a:ln>
                  <a:solidFill>
                    <a:schemeClr val="tx1"/>
                  </a:solidFill>
                </a:ln>
                <a:solidFill>
                  <a:schemeClr val="bg1"/>
                </a:solidFill>
                <a:latin typeface="ＭＳ Ｐゴシック"/>
                <a:ea typeface="ＭＳ Ｐゴシック"/>
              </a:rPr>
              <a:t>30.0</a:t>
            </a:r>
            <a:r>
              <a:rPr lang="ja-JP" altLang="en-US" sz="8400" b="1" dirty="0">
                <a:ln>
                  <a:solidFill>
                    <a:schemeClr val="tx1"/>
                  </a:solidFill>
                </a:ln>
                <a:solidFill>
                  <a:schemeClr val="bg1"/>
                </a:solidFill>
                <a:latin typeface="ＭＳ Ｐゴシック"/>
                <a:ea typeface="ＭＳ Ｐゴシック"/>
              </a:rPr>
              <a:t>％になると予想されている</a:t>
            </a:r>
            <a:endParaRPr lang="en-US" altLang="ja-JP" sz="8400" b="1" dirty="0">
              <a:ln>
                <a:solidFill>
                  <a:schemeClr val="tx1"/>
                </a:solidFill>
              </a:ln>
              <a:solidFill>
                <a:schemeClr val="bg1"/>
              </a:solidFill>
              <a:latin typeface="ＭＳ Ｐゴシック"/>
              <a:ea typeface="ＭＳ Ｐゴシック"/>
            </a:endParaRPr>
          </a:p>
          <a:p>
            <a:pPr marL="0" indent="0">
              <a:buNone/>
            </a:pPr>
            <a:r>
              <a:rPr lang="ja-JP" altLang="en-US" sz="8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　　　　　　　　　　　　　　　　（野村総合研究所調べ）</a:t>
            </a:r>
          </a:p>
          <a:p>
            <a:endParaRPr lang="ja-JP" altLang="en-US" dirty="0"/>
          </a:p>
        </p:txBody>
      </p:sp>
      <p:sp>
        <p:nvSpPr>
          <p:cNvPr id="3" name="スライド番号プレースホルダー 2"/>
          <p:cNvSpPr>
            <a:spLocks noGrp="1"/>
          </p:cNvSpPr>
          <p:nvPr>
            <p:ph type="sldNum" sz="quarter" idx="12"/>
          </p:nvPr>
        </p:nvSpPr>
        <p:spPr/>
        <p:txBody>
          <a:bodyPr/>
          <a:lstStyle/>
          <a:p>
            <a:fld id="{610C3DC3-D5E4-476F-8A2D-815E3745CCF9}" type="slidenum">
              <a:rPr kumimoji="1" lang="ja-JP" altLang="en-US" smtClean="0"/>
              <a:t>4</a:t>
            </a:fld>
            <a:endParaRPr kumimoji="1" lang="ja-JP" altLang="en-US"/>
          </a:p>
        </p:txBody>
      </p:sp>
    </p:spTree>
    <p:extLst>
      <p:ext uri="{BB962C8B-B14F-4D97-AF65-F5344CB8AC3E}">
        <p14:creationId xmlns:p14="http://schemas.microsoft.com/office/powerpoint/2010/main" val="3848098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CE5F32B-4370-4874-99F2-4F65DC298A19}"/>
              </a:ext>
            </a:extLst>
          </p:cNvPr>
          <p:cNvSpPr>
            <a:spLocks noGrp="1"/>
          </p:cNvSpPr>
          <p:nvPr>
            <p:ph idx="1"/>
          </p:nvPr>
        </p:nvSpPr>
        <p:spPr>
          <a:xfrm>
            <a:off x="0" y="0"/>
            <a:ext cx="12192000" cy="6858000"/>
          </a:xfrm>
        </p:spPr>
        <p:txBody>
          <a:bodyPr/>
          <a:lstStyle/>
          <a:p>
            <a:pPr marL="0" indent="0">
              <a:buNone/>
            </a:pPr>
            <a:endParaRPr kumimoji="1" lang="ja-JP" altLang="en-US"/>
          </a:p>
        </p:txBody>
      </p:sp>
      <p:sp>
        <p:nvSpPr>
          <p:cNvPr id="2" name="スライド番号プレースホルダー 1"/>
          <p:cNvSpPr>
            <a:spLocks noGrp="1"/>
          </p:cNvSpPr>
          <p:nvPr>
            <p:ph type="sldNum" sz="quarter" idx="12"/>
          </p:nvPr>
        </p:nvSpPr>
        <p:spPr/>
        <p:txBody>
          <a:bodyPr/>
          <a:lstStyle/>
          <a:p>
            <a:fld id="{610C3DC3-D5E4-476F-8A2D-815E3745CCF9}" type="slidenum">
              <a:rPr kumimoji="1" lang="ja-JP" altLang="en-US" smtClean="0"/>
              <a:t>40</a:t>
            </a:fld>
            <a:endParaRPr kumimoji="1" lang="ja-JP" altLang="en-US"/>
          </a:p>
        </p:txBody>
      </p:sp>
      <p:sp>
        <p:nvSpPr>
          <p:cNvPr id="4" name="テキスト ボックス 3">
            <a:extLst>
              <a:ext uri="{FF2B5EF4-FFF2-40B4-BE49-F238E27FC236}">
                <a16:creationId xmlns:a16="http://schemas.microsoft.com/office/drawing/2014/main" id="{4BA211A9-E45B-440B-B5C4-9BB5FB70BD47}"/>
              </a:ext>
            </a:extLst>
          </p:cNvPr>
          <p:cNvSpPr txBox="1"/>
          <p:nvPr/>
        </p:nvSpPr>
        <p:spPr>
          <a:xfrm>
            <a:off x="1930658" y="1861846"/>
            <a:ext cx="8648521" cy="769441"/>
          </a:xfrm>
          <a:prstGeom prst="rect">
            <a:avLst/>
          </a:prstGeom>
          <a:noFill/>
        </p:spPr>
        <p:txBody>
          <a:bodyPr wrap="none" rtlCol="0" anchor="t">
            <a:spAutoFit/>
          </a:bodyPr>
          <a:lstStyle/>
          <a:p>
            <a:r>
              <a:rPr lang="ja-JP" altLang="en-US" sz="4400" b="1">
                <a:ea typeface="游ゴシック"/>
              </a:rPr>
              <a:t>ご清聴ありがとうございました。</a:t>
            </a:r>
          </a:p>
        </p:txBody>
      </p:sp>
      <p:sp>
        <p:nvSpPr>
          <p:cNvPr id="5" name="テキスト ボックス 4">
            <a:extLst>
              <a:ext uri="{FF2B5EF4-FFF2-40B4-BE49-F238E27FC236}">
                <a16:creationId xmlns:a16="http://schemas.microsoft.com/office/drawing/2014/main" id="{68FA3A18-24BE-404B-A846-0C49AC11C2BE}"/>
              </a:ext>
            </a:extLst>
          </p:cNvPr>
          <p:cNvSpPr txBox="1"/>
          <p:nvPr/>
        </p:nvSpPr>
        <p:spPr>
          <a:xfrm>
            <a:off x="331304" y="4028211"/>
            <a:ext cx="12034064" cy="769441"/>
          </a:xfrm>
          <a:prstGeom prst="rect">
            <a:avLst/>
          </a:prstGeom>
          <a:noFill/>
        </p:spPr>
        <p:txBody>
          <a:bodyPr wrap="none" rtlCol="0" anchor="t">
            <a:spAutoFit/>
          </a:bodyPr>
          <a:lstStyle/>
          <a:p>
            <a:r>
              <a:rPr lang="ja-JP" altLang="en-US" sz="4400" b="1">
                <a:ea typeface="游ゴシック"/>
              </a:rPr>
              <a:t>調査にご協力頂いた皆様に感謝申し上げます。</a:t>
            </a:r>
            <a:endParaRPr lang="ja-JP"/>
          </a:p>
        </p:txBody>
      </p:sp>
    </p:spTree>
    <p:extLst>
      <p:ext uri="{BB962C8B-B14F-4D97-AF65-F5344CB8AC3E}">
        <p14:creationId xmlns:p14="http://schemas.microsoft.com/office/powerpoint/2010/main" val="3658201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FF28C-C00D-4276-BA75-39B00A323311}"/>
              </a:ext>
            </a:extLst>
          </p:cNvPr>
          <p:cNvSpPr>
            <a:spLocks noGrp="1"/>
          </p:cNvSpPr>
          <p:nvPr>
            <p:ph type="title"/>
          </p:nvPr>
        </p:nvSpPr>
        <p:spPr>
          <a:xfrm>
            <a:off x="838200" y="309142"/>
            <a:ext cx="10515600" cy="1325563"/>
          </a:xfrm>
        </p:spPr>
        <p:txBody>
          <a:bodyPr>
            <a:normAutofit fontScale="90000"/>
          </a:bodyPr>
          <a:lstStyle/>
          <a:p>
            <a:r>
              <a:rPr kumimoji="1" lang="ja-JP" altLang="en-US" sz="4800" dirty="0">
                <a:solidFill>
                  <a:schemeClr val="tx1"/>
                </a:solidFill>
              </a:rPr>
              <a:t>千代田区家守確保政策補助金交付</a:t>
            </a:r>
            <a:r>
              <a:rPr lang="ja-JP" altLang="en-US" sz="4800" dirty="0">
                <a:solidFill>
                  <a:schemeClr val="tx1"/>
                </a:solidFill>
              </a:rPr>
              <a:t>要綱</a:t>
            </a:r>
            <a:endParaRPr kumimoji="1" lang="ja-JP" altLang="en-US" sz="4800" dirty="0">
              <a:solidFill>
                <a:schemeClr val="tx1"/>
              </a:solidFill>
            </a:endParaRPr>
          </a:p>
        </p:txBody>
      </p:sp>
      <p:sp>
        <p:nvSpPr>
          <p:cNvPr id="3" name="コンテンツ プレースホルダー 2">
            <a:extLst>
              <a:ext uri="{FF2B5EF4-FFF2-40B4-BE49-F238E27FC236}">
                <a16:creationId xmlns:a16="http://schemas.microsoft.com/office/drawing/2014/main" id="{DA195546-9435-455B-8E58-978D83A7562B}"/>
              </a:ext>
            </a:extLst>
          </p:cNvPr>
          <p:cNvSpPr>
            <a:spLocks noGrp="1"/>
          </p:cNvSpPr>
          <p:nvPr>
            <p:ph idx="1"/>
          </p:nvPr>
        </p:nvSpPr>
        <p:spPr>
          <a:xfrm>
            <a:off x="838200" y="2450775"/>
            <a:ext cx="10515600" cy="3632783"/>
          </a:xfrm>
        </p:spPr>
        <p:txBody>
          <a:bodyPr>
            <a:normAutofit/>
          </a:bodyPr>
          <a:lstStyle/>
          <a:p>
            <a:pPr marL="0" indent="0">
              <a:buNone/>
            </a:pPr>
            <a:r>
              <a:rPr lang="ja-JP" altLang="en-US" sz="3200" b="1" dirty="0"/>
              <a:t>第一条</a:t>
            </a:r>
            <a:r>
              <a:rPr lang="ja-JP" altLang="en-US" sz="3200" dirty="0"/>
              <a:t>（目的）</a:t>
            </a:r>
            <a:endParaRPr lang="en-US" altLang="ja-JP" sz="3200" dirty="0"/>
          </a:p>
          <a:p>
            <a:pPr marL="0" indent="0">
              <a:buNone/>
            </a:pPr>
            <a:r>
              <a:rPr lang="ja-JP" altLang="en-US" sz="3200" dirty="0"/>
              <a:t>この要綱は、千代田区の空き家を家主が改修し、転入者が家賃の一部の補助を受ける対価として、家守として義務づけられた区が定める地域貢献活動を担うことによる、空き家の活用と地域の福祉の向上を目的としている。</a:t>
            </a:r>
            <a:endParaRPr kumimoji="1" lang="ja-JP" altLang="en-US" sz="3200" dirty="0"/>
          </a:p>
        </p:txBody>
      </p:sp>
      <p:sp>
        <p:nvSpPr>
          <p:cNvPr id="4" name="テキスト ボックス 3">
            <a:extLst>
              <a:ext uri="{FF2B5EF4-FFF2-40B4-BE49-F238E27FC236}">
                <a16:creationId xmlns:a16="http://schemas.microsoft.com/office/drawing/2014/main" id="{8FCD1461-DBE1-455A-A22A-0B5A2B23F054}"/>
              </a:ext>
            </a:extLst>
          </p:cNvPr>
          <p:cNvSpPr txBox="1"/>
          <p:nvPr/>
        </p:nvSpPr>
        <p:spPr>
          <a:xfrm>
            <a:off x="8860810" y="1673408"/>
            <a:ext cx="2492990" cy="369332"/>
          </a:xfrm>
          <a:prstGeom prst="rect">
            <a:avLst/>
          </a:prstGeom>
          <a:noFill/>
        </p:spPr>
        <p:txBody>
          <a:bodyPr wrap="none" rtlCol="0">
            <a:spAutoFit/>
          </a:bodyPr>
          <a:lstStyle/>
          <a:p>
            <a:r>
              <a:rPr kumimoji="1" lang="ja-JP" altLang="en-US" dirty="0"/>
              <a:t>令和　年　　月　　日</a:t>
            </a:r>
          </a:p>
        </p:txBody>
      </p:sp>
    </p:spTree>
    <p:extLst>
      <p:ext uri="{BB962C8B-B14F-4D97-AF65-F5344CB8AC3E}">
        <p14:creationId xmlns:p14="http://schemas.microsoft.com/office/powerpoint/2010/main" val="4251261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t>42</a:t>
            </a:fld>
            <a:endParaRPr kumimoji="1" lang="ja-JP" altLang="en-US"/>
          </a:p>
        </p:txBody>
      </p:sp>
      <p:pic>
        <p:nvPicPr>
          <p:cNvPr id="2" name="図 1">
            <a:extLst>
              <a:ext uri="{FF2B5EF4-FFF2-40B4-BE49-F238E27FC236}">
                <a16:creationId xmlns:a16="http://schemas.microsoft.com/office/drawing/2014/main" id="{B171BA3D-2800-4C04-AD8E-F4F0AAE66140}"/>
              </a:ext>
            </a:extLst>
          </p:cNvPr>
          <p:cNvPicPr>
            <a:picLocks noChangeAspect="1"/>
          </p:cNvPicPr>
          <p:nvPr/>
        </p:nvPicPr>
        <p:blipFill>
          <a:blip r:embed="rId2"/>
          <a:stretch>
            <a:fillRect/>
          </a:stretch>
        </p:blipFill>
        <p:spPr>
          <a:xfrm>
            <a:off x="0" y="499634"/>
            <a:ext cx="12192000" cy="5858731"/>
          </a:xfrm>
          <a:prstGeom prst="rect">
            <a:avLst/>
          </a:prstGeom>
        </p:spPr>
      </p:pic>
    </p:spTree>
    <p:extLst>
      <p:ext uri="{BB962C8B-B14F-4D97-AF65-F5344CB8AC3E}">
        <p14:creationId xmlns:p14="http://schemas.microsoft.com/office/powerpoint/2010/main" val="2042263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986A9A8-A57C-4035-A666-D6A97725308C}"/>
              </a:ext>
            </a:extLst>
          </p:cNvPr>
          <p:cNvSpPr>
            <a:spLocks noGrp="1"/>
          </p:cNvSpPr>
          <p:nvPr>
            <p:ph type="sldNum" sz="quarter" idx="12"/>
          </p:nvPr>
        </p:nvSpPr>
        <p:spPr/>
        <p:txBody>
          <a:bodyPr/>
          <a:lstStyle/>
          <a:p>
            <a:fld id="{610C3DC3-D5E4-476F-8A2D-815E3745CCF9}" type="slidenum">
              <a:rPr kumimoji="1" lang="ja-JP" altLang="en-US" smtClean="0"/>
              <a:t>43</a:t>
            </a:fld>
            <a:endParaRPr kumimoji="1" lang="ja-JP" altLang="en-US"/>
          </a:p>
        </p:txBody>
      </p:sp>
      <p:pic>
        <p:nvPicPr>
          <p:cNvPr id="3" name="図 2">
            <a:extLst>
              <a:ext uri="{FF2B5EF4-FFF2-40B4-BE49-F238E27FC236}">
                <a16:creationId xmlns:a16="http://schemas.microsoft.com/office/drawing/2014/main" id="{5622FA97-31C7-4B90-8B8B-AF3E295EB45D}"/>
              </a:ext>
            </a:extLst>
          </p:cNvPr>
          <p:cNvPicPr>
            <a:picLocks noChangeAspect="1"/>
          </p:cNvPicPr>
          <p:nvPr/>
        </p:nvPicPr>
        <p:blipFill>
          <a:blip r:embed="rId2"/>
          <a:stretch>
            <a:fillRect/>
          </a:stretch>
        </p:blipFill>
        <p:spPr>
          <a:xfrm>
            <a:off x="29954" y="1008678"/>
            <a:ext cx="12132091" cy="4840644"/>
          </a:xfrm>
          <a:prstGeom prst="rect">
            <a:avLst/>
          </a:prstGeom>
        </p:spPr>
      </p:pic>
    </p:spTree>
    <p:extLst>
      <p:ext uri="{BB962C8B-B14F-4D97-AF65-F5344CB8AC3E}">
        <p14:creationId xmlns:p14="http://schemas.microsoft.com/office/powerpoint/2010/main" val="1435806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162BF6C-8035-4195-8159-365BADC7B96E}"/>
              </a:ext>
            </a:extLst>
          </p:cNvPr>
          <p:cNvSpPr>
            <a:spLocks noGrp="1"/>
          </p:cNvSpPr>
          <p:nvPr>
            <p:ph type="sldNum" sz="quarter" idx="12"/>
          </p:nvPr>
        </p:nvSpPr>
        <p:spPr/>
        <p:txBody>
          <a:bodyPr/>
          <a:lstStyle/>
          <a:p>
            <a:fld id="{610C3DC3-D5E4-476F-8A2D-815E3745CCF9}" type="slidenum">
              <a:rPr kumimoji="1" lang="ja-JP" altLang="en-US" smtClean="0"/>
              <a:t>44</a:t>
            </a:fld>
            <a:endParaRPr kumimoji="1" lang="ja-JP" altLang="en-US"/>
          </a:p>
        </p:txBody>
      </p:sp>
      <p:sp>
        <p:nvSpPr>
          <p:cNvPr id="3" name="正方形/長方形 2"/>
          <p:cNvSpPr/>
          <p:nvPr/>
        </p:nvSpPr>
        <p:spPr>
          <a:xfrm>
            <a:off x="0" y="0"/>
            <a:ext cx="12192000" cy="6555641"/>
          </a:xfrm>
          <a:prstGeom prst="rect">
            <a:avLst/>
          </a:prstGeom>
        </p:spPr>
        <p:txBody>
          <a:bodyPr wrap="square">
            <a:spAutoFit/>
          </a:bodyPr>
          <a:lstStyle/>
          <a:p>
            <a:r>
              <a:rPr kumimoji="1" lang="ja-JP" altLang="en-US" sz="2800" b="1" dirty="0"/>
              <a:t>第三条（</a:t>
            </a:r>
            <a:r>
              <a:rPr kumimoji="1" lang="ja-JP" altLang="en-US" sz="2800" dirty="0"/>
              <a:t>補助対象者の要件</a:t>
            </a:r>
            <a:r>
              <a:rPr kumimoji="1" lang="ja-JP" altLang="en-US" sz="2800" b="1" dirty="0"/>
              <a:t>）</a:t>
            </a:r>
            <a:endParaRPr kumimoji="1" lang="en-US" altLang="ja-JP" sz="2800" b="1" dirty="0"/>
          </a:p>
          <a:p>
            <a:r>
              <a:rPr lang="ja-JP" altLang="en-US" sz="2800" dirty="0"/>
              <a:t>　補助金の交付を受けることができる者は、次に掲げる事項のいずれにも　</a:t>
            </a:r>
            <a:endParaRPr lang="en-US" altLang="ja-JP" sz="2800" dirty="0"/>
          </a:p>
          <a:p>
            <a:r>
              <a:rPr lang="ja-JP" altLang="en-US" sz="2800" dirty="0"/>
              <a:t>　該当するものとする。</a:t>
            </a:r>
            <a:endParaRPr lang="en-US" altLang="ja-JP" sz="2800" dirty="0"/>
          </a:p>
          <a:p>
            <a:endParaRPr lang="en-US" altLang="ja-JP" sz="2800" dirty="0"/>
          </a:p>
          <a:p>
            <a:r>
              <a:rPr lang="ja-JP" altLang="en-US" sz="2800" dirty="0"/>
              <a:t>（</a:t>
            </a:r>
            <a:r>
              <a:rPr lang="en-US" altLang="ja-JP" sz="2800" dirty="0"/>
              <a:t>1</a:t>
            </a:r>
            <a:r>
              <a:rPr lang="ja-JP" altLang="en-US" sz="2800" dirty="0"/>
              <a:t>）事業の趣旨を理解し、かつ、事業を積極的に行う意思のある転入者で　</a:t>
            </a:r>
            <a:endParaRPr lang="en-US" altLang="ja-JP" sz="2800" dirty="0"/>
          </a:p>
          <a:p>
            <a:r>
              <a:rPr lang="ja-JP" altLang="en-US" sz="2800" dirty="0"/>
              <a:t>　　あること。</a:t>
            </a:r>
            <a:endParaRPr lang="en-US" altLang="ja-JP" sz="2800" dirty="0"/>
          </a:p>
          <a:p>
            <a:endParaRPr lang="en-US" altLang="ja-JP" sz="2800" dirty="0"/>
          </a:p>
          <a:p>
            <a:r>
              <a:rPr lang="ja-JP" altLang="en-US" sz="2800" dirty="0"/>
              <a:t>（</a:t>
            </a:r>
            <a:r>
              <a:rPr lang="en-US" altLang="ja-JP" sz="2800" dirty="0"/>
              <a:t>2</a:t>
            </a:r>
            <a:r>
              <a:rPr lang="ja-JP" altLang="en-US" sz="2800" dirty="0"/>
              <a:t>）学生の場合、在学する学校を卒業する時期まで、当該家屋に居住する</a:t>
            </a:r>
            <a:endParaRPr lang="en-US" altLang="ja-JP" sz="2800" dirty="0"/>
          </a:p>
          <a:p>
            <a:r>
              <a:rPr lang="en-US" altLang="ja-JP" sz="2800" dirty="0"/>
              <a:t>	</a:t>
            </a:r>
            <a:r>
              <a:rPr lang="ja-JP" altLang="en-US" sz="2800" dirty="0"/>
              <a:t>見込みであること。</a:t>
            </a:r>
            <a:endParaRPr lang="en-US" altLang="ja-JP" sz="2800" dirty="0"/>
          </a:p>
          <a:p>
            <a:endParaRPr lang="en-US" altLang="ja-JP" sz="2800" dirty="0"/>
          </a:p>
          <a:p>
            <a:r>
              <a:rPr lang="ja-JP" altLang="en-US" sz="2800" dirty="0"/>
              <a:t>（</a:t>
            </a:r>
            <a:r>
              <a:rPr lang="en-US" altLang="ja-JP" sz="2800" dirty="0"/>
              <a:t>3</a:t>
            </a:r>
            <a:r>
              <a:rPr lang="ja-JP" altLang="en-US" sz="2800" dirty="0"/>
              <a:t>）交付申請をする年度の末日において、満</a:t>
            </a:r>
            <a:r>
              <a:rPr lang="en-US" altLang="ja-JP" sz="2800" dirty="0"/>
              <a:t>18</a:t>
            </a:r>
            <a:r>
              <a:rPr lang="ja-JP" altLang="en-US" sz="2800" dirty="0"/>
              <a:t>歳以上であること。</a:t>
            </a:r>
            <a:endParaRPr lang="en-US" altLang="ja-JP" sz="2800" dirty="0"/>
          </a:p>
          <a:p>
            <a:endParaRPr lang="en-US" altLang="ja-JP" sz="2800" dirty="0"/>
          </a:p>
          <a:p>
            <a:r>
              <a:rPr lang="ja-JP" altLang="en-US" sz="2800" dirty="0"/>
              <a:t>（</a:t>
            </a:r>
            <a:r>
              <a:rPr lang="en-US" altLang="ja-JP" sz="2800" dirty="0"/>
              <a:t>4</a:t>
            </a:r>
            <a:r>
              <a:rPr lang="ja-JP" altLang="en-US" sz="2800" dirty="0"/>
              <a:t>）当該家屋に入居後、住民登録（住民基本台帳法（昭和</a:t>
            </a:r>
            <a:r>
              <a:rPr lang="en-US" altLang="ja-JP" sz="2800" dirty="0"/>
              <a:t>42</a:t>
            </a:r>
            <a:r>
              <a:rPr lang="ja-JP" altLang="en-US" sz="2800" dirty="0"/>
              <a:t>年法律第</a:t>
            </a:r>
            <a:r>
              <a:rPr lang="en-US" altLang="ja-JP" sz="2800" dirty="0"/>
              <a:t>81</a:t>
            </a:r>
            <a:r>
              <a:rPr lang="ja-JP" altLang="en-US" sz="2800" dirty="0"/>
              <a:t>　</a:t>
            </a:r>
            <a:endParaRPr lang="en-US" altLang="ja-JP" sz="2800" dirty="0"/>
          </a:p>
          <a:p>
            <a:r>
              <a:rPr lang="ja-JP" altLang="en-US" sz="2800" dirty="0"/>
              <a:t>　　号）に基づく住民基本台帳への記載をいう）を行うこと。</a:t>
            </a:r>
            <a:endParaRPr lang="en-US" altLang="ja-JP" sz="2800" dirty="0"/>
          </a:p>
          <a:p>
            <a:endParaRPr lang="en-US" altLang="ja-JP" sz="2800" dirty="0"/>
          </a:p>
        </p:txBody>
      </p:sp>
    </p:spTree>
    <p:extLst>
      <p:ext uri="{BB962C8B-B14F-4D97-AF65-F5344CB8AC3E}">
        <p14:creationId xmlns:p14="http://schemas.microsoft.com/office/powerpoint/2010/main" val="1853899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2130D4E-6283-4039-8320-660E2D21C0A6}"/>
              </a:ext>
            </a:extLst>
          </p:cNvPr>
          <p:cNvSpPr>
            <a:spLocks noGrp="1"/>
          </p:cNvSpPr>
          <p:nvPr>
            <p:ph type="sldNum" sz="quarter" idx="12"/>
          </p:nvPr>
        </p:nvSpPr>
        <p:spPr/>
        <p:txBody>
          <a:bodyPr/>
          <a:lstStyle/>
          <a:p>
            <a:fld id="{610C3DC3-D5E4-476F-8A2D-815E3745CCF9}" type="slidenum">
              <a:rPr kumimoji="1" lang="ja-JP" altLang="en-US" smtClean="0"/>
              <a:t>45</a:t>
            </a:fld>
            <a:endParaRPr kumimoji="1" lang="ja-JP" altLang="en-US"/>
          </a:p>
        </p:txBody>
      </p:sp>
      <p:pic>
        <p:nvPicPr>
          <p:cNvPr id="3" name="図 2">
            <a:extLst>
              <a:ext uri="{FF2B5EF4-FFF2-40B4-BE49-F238E27FC236}">
                <a16:creationId xmlns:a16="http://schemas.microsoft.com/office/drawing/2014/main" id="{D5E735A6-2000-4A16-9798-7742EDBF6A11}"/>
              </a:ext>
            </a:extLst>
          </p:cNvPr>
          <p:cNvPicPr>
            <a:picLocks noChangeAspect="1"/>
          </p:cNvPicPr>
          <p:nvPr/>
        </p:nvPicPr>
        <p:blipFill>
          <a:blip r:embed="rId2"/>
          <a:stretch>
            <a:fillRect/>
          </a:stretch>
        </p:blipFill>
        <p:spPr>
          <a:xfrm>
            <a:off x="0" y="530161"/>
            <a:ext cx="12192000" cy="5797678"/>
          </a:xfrm>
          <a:prstGeom prst="rect">
            <a:avLst/>
          </a:prstGeom>
        </p:spPr>
      </p:pic>
    </p:spTree>
    <p:extLst>
      <p:ext uri="{BB962C8B-B14F-4D97-AF65-F5344CB8AC3E}">
        <p14:creationId xmlns:p14="http://schemas.microsoft.com/office/powerpoint/2010/main" val="3518941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565843-513A-4F55-83D5-E2F8444536DE}"/>
              </a:ext>
            </a:extLst>
          </p:cNvPr>
          <p:cNvSpPr>
            <a:spLocks noGrp="1"/>
          </p:cNvSpPr>
          <p:nvPr>
            <p:ph type="sldNum" sz="quarter" idx="12"/>
          </p:nvPr>
        </p:nvSpPr>
        <p:spPr/>
        <p:txBody>
          <a:bodyPr/>
          <a:lstStyle/>
          <a:p>
            <a:fld id="{610C3DC3-D5E4-476F-8A2D-815E3745CCF9}" type="slidenum">
              <a:rPr kumimoji="1" lang="ja-JP" altLang="en-US" smtClean="0"/>
              <a:t>46</a:t>
            </a:fld>
            <a:endParaRPr kumimoji="1" lang="ja-JP" altLang="en-US"/>
          </a:p>
        </p:txBody>
      </p:sp>
      <p:pic>
        <p:nvPicPr>
          <p:cNvPr id="4" name="図 3">
            <a:extLst>
              <a:ext uri="{FF2B5EF4-FFF2-40B4-BE49-F238E27FC236}">
                <a16:creationId xmlns:a16="http://schemas.microsoft.com/office/drawing/2014/main" id="{6E2571F9-137F-4274-9226-8A5541AC3381}"/>
              </a:ext>
            </a:extLst>
          </p:cNvPr>
          <p:cNvPicPr>
            <a:picLocks noChangeAspect="1"/>
          </p:cNvPicPr>
          <p:nvPr/>
        </p:nvPicPr>
        <p:blipFill>
          <a:blip r:embed="rId2"/>
          <a:stretch>
            <a:fillRect/>
          </a:stretch>
        </p:blipFill>
        <p:spPr>
          <a:xfrm>
            <a:off x="0" y="854092"/>
            <a:ext cx="12192000" cy="5149816"/>
          </a:xfrm>
          <a:prstGeom prst="rect">
            <a:avLst/>
          </a:prstGeom>
        </p:spPr>
      </p:pic>
    </p:spTree>
    <p:extLst>
      <p:ext uri="{BB962C8B-B14F-4D97-AF65-F5344CB8AC3E}">
        <p14:creationId xmlns:p14="http://schemas.microsoft.com/office/powerpoint/2010/main" val="2474622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C16911C-4A41-48C5-A3B9-5EB0D1BB4BF0}"/>
              </a:ext>
            </a:extLst>
          </p:cNvPr>
          <p:cNvSpPr>
            <a:spLocks noGrp="1"/>
          </p:cNvSpPr>
          <p:nvPr>
            <p:ph type="sldNum" sz="quarter" idx="12"/>
          </p:nvPr>
        </p:nvSpPr>
        <p:spPr/>
        <p:txBody>
          <a:bodyPr/>
          <a:lstStyle/>
          <a:p>
            <a:fld id="{610C3DC3-D5E4-476F-8A2D-815E3745CCF9}" type="slidenum">
              <a:rPr kumimoji="1" lang="ja-JP" altLang="en-US" smtClean="0"/>
              <a:t>47</a:t>
            </a:fld>
            <a:endParaRPr kumimoji="1" lang="ja-JP" altLang="en-US"/>
          </a:p>
        </p:txBody>
      </p:sp>
      <p:sp>
        <p:nvSpPr>
          <p:cNvPr id="3" name="正方形/長方形 2">
            <a:extLst>
              <a:ext uri="{FF2B5EF4-FFF2-40B4-BE49-F238E27FC236}">
                <a16:creationId xmlns:a16="http://schemas.microsoft.com/office/drawing/2014/main" id="{C6B30046-334A-4F8F-A1A6-C0F6364452A7}"/>
              </a:ext>
            </a:extLst>
          </p:cNvPr>
          <p:cNvSpPr/>
          <p:nvPr/>
        </p:nvSpPr>
        <p:spPr>
          <a:xfrm>
            <a:off x="0" y="1177921"/>
            <a:ext cx="12120465" cy="4369401"/>
          </a:xfrm>
          <a:prstGeom prst="rect">
            <a:avLst/>
          </a:prstGeom>
        </p:spPr>
        <p:txBody>
          <a:bodyPr wrap="square">
            <a:spAutoFit/>
          </a:bodyPr>
          <a:lstStyle/>
          <a:p>
            <a:pPr lvl="0" defTabSz="914400">
              <a:lnSpc>
                <a:spcPct val="90000"/>
              </a:lnSpc>
              <a:spcBef>
                <a:spcPts val="1000"/>
              </a:spcBef>
            </a:pPr>
            <a:endParaRPr kumimoji="1" lang="en-US" altLang="ja-JP" sz="2800" b="1" dirty="0">
              <a:solidFill>
                <a:prstClr val="black"/>
              </a:solidFill>
              <a:latin typeface="游ゴシック" panose="020F0502020204030204"/>
              <a:ea typeface="游ゴシック" panose="020B0400000000000000" pitchFamily="50" charset="-128"/>
            </a:endParaRPr>
          </a:p>
          <a:p>
            <a:pPr lvl="0" defTabSz="914400">
              <a:lnSpc>
                <a:spcPct val="90000"/>
              </a:lnSpc>
              <a:spcBef>
                <a:spcPts val="1000"/>
              </a:spcBef>
            </a:pPr>
            <a:r>
              <a:rPr kumimoji="1" lang="ja-JP" altLang="en-US" sz="3200" b="1" dirty="0">
                <a:solidFill>
                  <a:prstClr val="black"/>
                </a:solidFill>
                <a:latin typeface="游ゴシック" panose="020F0502020204030204"/>
                <a:ea typeface="游ゴシック" panose="020B0400000000000000" pitchFamily="50" charset="-128"/>
              </a:rPr>
              <a:t>（</a:t>
            </a:r>
            <a:r>
              <a:rPr kumimoji="1" lang="en-US" altLang="ja-JP" sz="3200" dirty="0">
                <a:solidFill>
                  <a:prstClr val="black"/>
                </a:solidFill>
                <a:latin typeface="游ゴシック" panose="020F0502020204030204"/>
                <a:ea typeface="游ゴシック" panose="020B0400000000000000" pitchFamily="50" charset="-128"/>
              </a:rPr>
              <a:t>4</a:t>
            </a:r>
            <a:r>
              <a:rPr kumimoji="1" lang="ja-JP" altLang="en-US" sz="3200" dirty="0">
                <a:solidFill>
                  <a:prstClr val="black"/>
                </a:solidFill>
                <a:latin typeface="游ゴシック" panose="020F0502020204030204"/>
                <a:ea typeface="游ゴシック" panose="020B0400000000000000" pitchFamily="50" charset="-128"/>
              </a:rPr>
              <a:t>）補助金の交付を受けようとするものは、以下の書類を区長</a:t>
            </a:r>
            <a:endParaRPr kumimoji="1" lang="en-US" altLang="ja-JP" sz="3200" dirty="0">
              <a:solidFill>
                <a:prstClr val="black"/>
              </a:solidFill>
              <a:latin typeface="游ゴシック" panose="020F0502020204030204"/>
              <a:ea typeface="游ゴシック" panose="020B0400000000000000" pitchFamily="50" charset="-128"/>
            </a:endParaRPr>
          </a:p>
          <a:p>
            <a:pPr lvl="0" defTabSz="914400">
              <a:lnSpc>
                <a:spcPct val="90000"/>
              </a:lnSpc>
              <a:spcBef>
                <a:spcPts val="1000"/>
              </a:spcBef>
            </a:pPr>
            <a:r>
              <a:rPr kumimoji="1" lang="ja-JP" altLang="en-US" sz="3200" dirty="0">
                <a:solidFill>
                  <a:prstClr val="black"/>
                </a:solidFill>
                <a:latin typeface="游ゴシック" panose="020F0502020204030204"/>
                <a:ea typeface="游ゴシック" panose="020B0400000000000000" pitchFamily="50" charset="-128"/>
              </a:rPr>
              <a:t>　　  に提出しなければならない。</a:t>
            </a:r>
            <a:endParaRPr kumimoji="1" lang="en-US" altLang="ja-JP" sz="3200" b="1" dirty="0">
              <a:solidFill>
                <a:prstClr val="black"/>
              </a:solidFill>
              <a:latin typeface="游ゴシック" panose="020F0502020204030204"/>
              <a:ea typeface="游ゴシック" panose="020B0400000000000000" pitchFamily="50" charset="-128"/>
            </a:endParaRPr>
          </a:p>
          <a:p>
            <a:pPr lvl="0" defTabSz="914400">
              <a:lnSpc>
                <a:spcPct val="90000"/>
              </a:lnSpc>
              <a:spcBef>
                <a:spcPts val="1000"/>
              </a:spcBef>
            </a:pPr>
            <a:r>
              <a:rPr kumimoji="1" lang="ja-JP" altLang="en-US" sz="3200" dirty="0">
                <a:solidFill>
                  <a:prstClr val="black"/>
                </a:solidFill>
                <a:latin typeface="游ゴシック" panose="020F0502020204030204"/>
                <a:ea typeface="游ゴシック" panose="020B0400000000000000" pitchFamily="50" charset="-128"/>
              </a:rPr>
              <a:t>　　　・住民票の写し</a:t>
            </a:r>
            <a:endParaRPr kumimoji="1" lang="en-US" altLang="ja-JP" sz="3200" dirty="0">
              <a:solidFill>
                <a:prstClr val="black"/>
              </a:solidFill>
              <a:latin typeface="游ゴシック" panose="020F0502020204030204"/>
              <a:ea typeface="游ゴシック" panose="020B0400000000000000" pitchFamily="50" charset="-128"/>
            </a:endParaRPr>
          </a:p>
          <a:p>
            <a:pPr lvl="0" defTabSz="914400">
              <a:lnSpc>
                <a:spcPct val="90000"/>
              </a:lnSpc>
              <a:spcBef>
                <a:spcPts val="1000"/>
              </a:spcBef>
            </a:pPr>
            <a:r>
              <a:rPr kumimoji="1" lang="ja-JP" altLang="en-US" sz="3200" dirty="0">
                <a:solidFill>
                  <a:prstClr val="black"/>
                </a:solidFill>
                <a:latin typeface="游ゴシック" panose="020F0502020204030204"/>
                <a:ea typeface="游ゴシック" panose="020B0400000000000000" pitchFamily="50" charset="-128"/>
              </a:rPr>
              <a:t>　　　・町内会又は自治会に加入したことを証する書類</a:t>
            </a:r>
            <a:endParaRPr kumimoji="1" lang="en-US" altLang="ja-JP" sz="3200" dirty="0">
              <a:solidFill>
                <a:prstClr val="black"/>
              </a:solidFill>
              <a:latin typeface="游ゴシック" panose="020F0502020204030204"/>
              <a:ea typeface="游ゴシック" panose="020B0400000000000000" pitchFamily="50" charset="-128"/>
            </a:endParaRPr>
          </a:p>
          <a:p>
            <a:pPr lvl="0" defTabSz="914400">
              <a:lnSpc>
                <a:spcPct val="90000"/>
              </a:lnSpc>
              <a:spcBef>
                <a:spcPts val="1000"/>
              </a:spcBef>
            </a:pPr>
            <a:r>
              <a:rPr kumimoji="1" lang="ja-JP" altLang="en-US" sz="3200" dirty="0">
                <a:solidFill>
                  <a:prstClr val="black"/>
                </a:solidFill>
                <a:latin typeface="游ゴシック" panose="020F0502020204030204"/>
                <a:ea typeface="游ゴシック" panose="020B0400000000000000" pitchFamily="50" charset="-128"/>
              </a:rPr>
              <a:t>　　　・学生証の写し</a:t>
            </a:r>
            <a:endParaRPr kumimoji="1" lang="en-US" altLang="ja-JP" sz="3200" dirty="0">
              <a:solidFill>
                <a:prstClr val="black"/>
              </a:solidFill>
              <a:latin typeface="游ゴシック" panose="020F0502020204030204"/>
              <a:ea typeface="游ゴシック" panose="020B0400000000000000" pitchFamily="50" charset="-128"/>
            </a:endParaRPr>
          </a:p>
          <a:p>
            <a:pPr lvl="0" defTabSz="914400">
              <a:lnSpc>
                <a:spcPct val="90000"/>
              </a:lnSpc>
              <a:spcBef>
                <a:spcPts val="1000"/>
              </a:spcBef>
            </a:pPr>
            <a:endParaRPr kumimoji="1" lang="en-US" altLang="ja-JP" sz="2800" dirty="0">
              <a:solidFill>
                <a:prstClr val="black"/>
              </a:solidFill>
              <a:latin typeface="游ゴシック" panose="020F0502020204030204"/>
              <a:ea typeface="游ゴシック" panose="020B0400000000000000" pitchFamily="50" charset="-128"/>
            </a:endParaRPr>
          </a:p>
          <a:p>
            <a:pPr lvl="0" defTabSz="914400">
              <a:lnSpc>
                <a:spcPct val="90000"/>
              </a:lnSpc>
              <a:spcBef>
                <a:spcPts val="1000"/>
              </a:spcBef>
            </a:pPr>
            <a:endParaRPr kumimoji="1" lang="en-US" altLang="ja-JP" sz="2800"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58995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7E0B16-C762-4287-A300-1C8CD1132BD6}"/>
              </a:ext>
            </a:extLst>
          </p:cNvPr>
          <p:cNvSpPr>
            <a:spLocks noGrp="1"/>
          </p:cNvSpPr>
          <p:nvPr>
            <p:ph type="sldNum" sz="quarter" idx="12"/>
          </p:nvPr>
        </p:nvSpPr>
        <p:spPr/>
        <p:txBody>
          <a:bodyPr/>
          <a:lstStyle/>
          <a:p>
            <a:fld id="{610C3DC3-D5E4-476F-8A2D-815E3745CCF9}" type="slidenum">
              <a:rPr kumimoji="1" lang="ja-JP" altLang="en-US" smtClean="0"/>
              <a:t>48</a:t>
            </a:fld>
            <a:endParaRPr kumimoji="1" lang="ja-JP" altLang="en-US"/>
          </a:p>
        </p:txBody>
      </p:sp>
      <p:sp>
        <p:nvSpPr>
          <p:cNvPr id="4" name="正方形/長方形 3">
            <a:extLst>
              <a:ext uri="{FF2B5EF4-FFF2-40B4-BE49-F238E27FC236}">
                <a16:creationId xmlns:a16="http://schemas.microsoft.com/office/drawing/2014/main" id="{BA396780-EE80-4011-BF25-8231881FFDD5}"/>
              </a:ext>
            </a:extLst>
          </p:cNvPr>
          <p:cNvSpPr/>
          <p:nvPr/>
        </p:nvSpPr>
        <p:spPr>
          <a:xfrm>
            <a:off x="0" y="451513"/>
            <a:ext cx="12192000" cy="5816977"/>
          </a:xfrm>
          <a:prstGeom prst="rect">
            <a:avLst/>
          </a:prstGeom>
        </p:spPr>
        <p:txBody>
          <a:bodyPr wrap="square">
            <a:spAutoFit/>
          </a:bodyPr>
          <a:lstStyle/>
          <a:p>
            <a:endParaRPr kumimoji="1" lang="en-US" altLang="ja-JP" b="1" dirty="0"/>
          </a:p>
          <a:p>
            <a:r>
              <a:rPr kumimoji="1" lang="ja-JP" altLang="en-US" sz="2800" b="1" dirty="0"/>
              <a:t>第五条（</a:t>
            </a:r>
            <a:r>
              <a:rPr kumimoji="1" lang="ja-JP" altLang="en-US" sz="2800" dirty="0"/>
              <a:t>申請予定者の決定</a:t>
            </a:r>
            <a:r>
              <a:rPr kumimoji="1" lang="ja-JP" altLang="en-US" sz="2800" b="1" dirty="0"/>
              <a:t>）</a:t>
            </a:r>
            <a:endParaRPr kumimoji="1" lang="en-US" altLang="ja-JP" sz="2800" b="1" dirty="0"/>
          </a:p>
          <a:p>
            <a:r>
              <a:rPr lang="ja-JP" altLang="en-US" sz="2800" b="1" dirty="0"/>
              <a:t>（</a:t>
            </a:r>
            <a:r>
              <a:rPr lang="en-US" altLang="ja-JP" sz="2800" dirty="0"/>
              <a:t>1</a:t>
            </a:r>
            <a:r>
              <a:rPr lang="ja-JP" altLang="en-US" sz="2800" b="1" dirty="0"/>
              <a:t>）</a:t>
            </a:r>
            <a:r>
              <a:rPr lang="ja-JP" altLang="en-US" sz="2800" dirty="0"/>
              <a:t>区長は、事前申し込みの内容が適正と認められる場合は、当該事前申　</a:t>
            </a:r>
            <a:endParaRPr lang="en-US" altLang="ja-JP" sz="2800" dirty="0"/>
          </a:p>
          <a:p>
            <a:r>
              <a:rPr lang="en-US" altLang="ja-JP" sz="2800" dirty="0"/>
              <a:t>	</a:t>
            </a:r>
            <a:r>
              <a:rPr lang="ja-JP" altLang="en-US" sz="2800" dirty="0"/>
              <a:t>し込みをした者を、申請予定者として決定するものとする。ただし、</a:t>
            </a:r>
            <a:r>
              <a:rPr lang="en-US" altLang="ja-JP" sz="2800" dirty="0"/>
              <a:t>	</a:t>
            </a:r>
            <a:r>
              <a:rPr lang="ja-JP" altLang="en-US" sz="2800" dirty="0"/>
              <a:t>事前申し込みを行った者の数が予算の範　</a:t>
            </a:r>
            <a:endParaRPr lang="en-US" altLang="ja-JP" sz="2800" dirty="0"/>
          </a:p>
          <a:p>
            <a:r>
              <a:rPr lang="ja-JP" altLang="en-US" sz="2800" dirty="0"/>
              <a:t>　囲を超える場合は、事前申し</a:t>
            </a:r>
            <a:r>
              <a:rPr lang="en-US" altLang="ja-JP" sz="2800" dirty="0"/>
              <a:t>	</a:t>
            </a:r>
            <a:r>
              <a:rPr lang="ja-JP" altLang="en-US" sz="2800" dirty="0"/>
              <a:t>込みの先着順により申請予定者を決定する　</a:t>
            </a:r>
            <a:endParaRPr lang="en-US" altLang="ja-JP" sz="2800" dirty="0"/>
          </a:p>
          <a:p>
            <a:r>
              <a:rPr lang="ja-JP" altLang="en-US" sz="2800" dirty="0"/>
              <a:t>　ものとする。</a:t>
            </a:r>
            <a:endParaRPr lang="en-US" altLang="ja-JP" sz="2800" dirty="0"/>
          </a:p>
          <a:p>
            <a:r>
              <a:rPr lang="ja-JP" altLang="en-US" sz="2800" dirty="0"/>
              <a:t>　</a:t>
            </a:r>
            <a:endParaRPr lang="en-US" altLang="ja-JP" sz="2800" dirty="0"/>
          </a:p>
          <a:p>
            <a:r>
              <a:rPr kumimoji="1" lang="ja-JP" altLang="en-US" sz="2800" dirty="0"/>
              <a:t>（</a:t>
            </a:r>
            <a:r>
              <a:rPr kumimoji="1" lang="en-US" altLang="ja-JP" sz="2800" dirty="0"/>
              <a:t>2</a:t>
            </a:r>
            <a:r>
              <a:rPr kumimoji="1" lang="ja-JP" altLang="en-US" sz="2800" dirty="0"/>
              <a:t>）区長は、前項ただし書きの規定により申請予定者を決定する場合は、</a:t>
            </a:r>
            <a:endParaRPr kumimoji="1" lang="en-US" altLang="ja-JP" sz="2800" dirty="0"/>
          </a:p>
          <a:p>
            <a:r>
              <a:rPr kumimoji="1" lang="en-US" altLang="ja-JP" sz="2800" dirty="0"/>
              <a:t>	</a:t>
            </a:r>
            <a:r>
              <a:rPr kumimoji="1" lang="ja-JP" altLang="en-US" sz="2800" dirty="0"/>
              <a:t>　申込みの先着順により補欠者及びその順位を決定する。</a:t>
            </a:r>
            <a:endParaRPr kumimoji="1" lang="en-US" altLang="ja-JP" sz="2800" dirty="0"/>
          </a:p>
          <a:p>
            <a:endParaRPr lang="en-US" altLang="ja-JP" sz="2800" dirty="0"/>
          </a:p>
          <a:p>
            <a:r>
              <a:rPr kumimoji="1" lang="ja-JP" altLang="en-US" sz="2800" dirty="0"/>
              <a:t>（</a:t>
            </a:r>
            <a:r>
              <a:rPr kumimoji="1" lang="en-US" altLang="ja-JP" sz="2800" dirty="0"/>
              <a:t>3</a:t>
            </a:r>
            <a:r>
              <a:rPr kumimoji="1" lang="ja-JP" altLang="en-US" sz="2800" dirty="0"/>
              <a:t>）第</a:t>
            </a:r>
            <a:r>
              <a:rPr kumimoji="1" lang="en-US" altLang="ja-JP" sz="2800" dirty="0"/>
              <a:t>1</a:t>
            </a:r>
            <a:r>
              <a:rPr kumimoji="1" lang="ja-JP" altLang="en-US" sz="2800" dirty="0"/>
              <a:t>項の規定により決定した申請予定者が辞退し、又は第</a:t>
            </a:r>
            <a:r>
              <a:rPr kumimoji="1" lang="en-US" altLang="ja-JP" sz="2800" dirty="0"/>
              <a:t>3</a:t>
            </a:r>
            <a:r>
              <a:rPr kumimoji="1" lang="ja-JP" altLang="en-US" sz="2800" dirty="0"/>
              <a:t>条の要件を</a:t>
            </a:r>
            <a:r>
              <a:rPr kumimoji="1" lang="en-US" altLang="ja-JP" sz="2800" dirty="0"/>
              <a:t>	</a:t>
            </a:r>
            <a:r>
              <a:rPr kumimoji="1" lang="ja-JP" altLang="en-US" sz="2800" dirty="0"/>
              <a:t>　欠いた場合は、補欠者を順位にしたがって申請予定者とする。</a:t>
            </a:r>
            <a:endParaRPr kumimoji="1" lang="en-US" altLang="ja-JP" sz="2800" dirty="0"/>
          </a:p>
          <a:p>
            <a:endParaRPr kumimoji="1" lang="ja-JP" altLang="en-US" dirty="0"/>
          </a:p>
        </p:txBody>
      </p:sp>
    </p:spTree>
    <p:extLst>
      <p:ext uri="{BB962C8B-B14F-4D97-AF65-F5344CB8AC3E}">
        <p14:creationId xmlns:p14="http://schemas.microsoft.com/office/powerpoint/2010/main" val="28572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18346F7-2E33-4768-AB4C-0D0B60A57DC6}"/>
              </a:ext>
            </a:extLst>
          </p:cNvPr>
          <p:cNvSpPr>
            <a:spLocks noGrp="1"/>
          </p:cNvSpPr>
          <p:nvPr>
            <p:ph type="sldNum" sz="quarter" idx="12"/>
          </p:nvPr>
        </p:nvSpPr>
        <p:spPr/>
        <p:txBody>
          <a:bodyPr/>
          <a:lstStyle/>
          <a:p>
            <a:fld id="{610C3DC3-D5E4-476F-8A2D-815E3745CCF9}" type="slidenum">
              <a:rPr kumimoji="1" lang="ja-JP" altLang="en-US" smtClean="0"/>
              <a:t>49</a:t>
            </a:fld>
            <a:endParaRPr kumimoji="1" lang="ja-JP" altLang="en-US"/>
          </a:p>
        </p:txBody>
      </p:sp>
      <p:pic>
        <p:nvPicPr>
          <p:cNvPr id="3" name="図 2">
            <a:extLst>
              <a:ext uri="{FF2B5EF4-FFF2-40B4-BE49-F238E27FC236}">
                <a16:creationId xmlns:a16="http://schemas.microsoft.com/office/drawing/2014/main" id="{9B6D8992-29D2-4554-AC08-D26F49F9C224}"/>
              </a:ext>
            </a:extLst>
          </p:cNvPr>
          <p:cNvPicPr>
            <a:picLocks noChangeAspect="1"/>
          </p:cNvPicPr>
          <p:nvPr/>
        </p:nvPicPr>
        <p:blipFill>
          <a:blip r:embed="rId2"/>
          <a:stretch>
            <a:fillRect/>
          </a:stretch>
        </p:blipFill>
        <p:spPr>
          <a:xfrm>
            <a:off x="0" y="780268"/>
            <a:ext cx="12192000" cy="5297463"/>
          </a:xfrm>
          <a:prstGeom prst="rect">
            <a:avLst/>
          </a:prstGeom>
        </p:spPr>
      </p:pic>
    </p:spTree>
    <p:extLst>
      <p:ext uri="{BB962C8B-B14F-4D97-AF65-F5344CB8AC3E}">
        <p14:creationId xmlns:p14="http://schemas.microsoft.com/office/powerpoint/2010/main" val="3246435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765EF37-C6AC-46FB-A73E-31E5B3612751}"/>
              </a:ext>
            </a:extLst>
          </p:cNvPr>
          <p:cNvPicPr>
            <a:picLocks noChangeAspect="1"/>
          </p:cNvPicPr>
          <p:nvPr/>
        </p:nvPicPr>
        <p:blipFill rotWithShape="1">
          <a:blip r:embed="rId2">
            <a:extLst>
              <a:ext uri="{28A0092B-C50C-407E-A947-70E740481C1C}">
                <a14:useLocalDpi xmlns:a14="http://schemas.microsoft.com/office/drawing/2010/main" val="0"/>
              </a:ext>
            </a:extLst>
          </a:blip>
          <a:srcRect l="1" r="-1099" b="20690"/>
          <a:stretch/>
        </p:blipFill>
        <p:spPr>
          <a:xfrm>
            <a:off x="0" y="0"/>
            <a:ext cx="12326112" cy="6858000"/>
          </a:xfrm>
          <a:prstGeom prst="rect">
            <a:avLst/>
          </a:prstGeom>
        </p:spPr>
      </p:pic>
      <p:sp>
        <p:nvSpPr>
          <p:cNvPr id="2" name="タイトル 1"/>
          <p:cNvSpPr>
            <a:spLocks noGrp="1"/>
          </p:cNvSpPr>
          <p:nvPr>
            <p:ph type="title"/>
          </p:nvPr>
        </p:nvSpPr>
        <p:spPr>
          <a:xfrm>
            <a:off x="310380" y="190866"/>
            <a:ext cx="7163440" cy="968333"/>
          </a:xfrm>
          <a:noFill/>
        </p:spPr>
        <p:txBody>
          <a:bodyPr>
            <a:noAutofit/>
          </a:bodyPr>
          <a:lstStyle/>
          <a:p>
            <a:r>
              <a:rPr kumimoji="1"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kumimoji="1" lang="en-US" altLang="ja-JP"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2</a:t>
            </a:r>
            <a:r>
              <a:rPr kumimoji="1" lang="ja-JP" altLang="en-US" sz="4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）千代田区への政策提案</a:t>
            </a:r>
          </a:p>
        </p:txBody>
      </p:sp>
      <p:sp>
        <p:nvSpPr>
          <p:cNvPr id="3" name="コンテンツ プレースホルダー 2"/>
          <p:cNvSpPr>
            <a:spLocks noGrp="1"/>
          </p:cNvSpPr>
          <p:nvPr>
            <p:ph idx="1"/>
          </p:nvPr>
        </p:nvSpPr>
        <p:spPr>
          <a:xfrm>
            <a:off x="0" y="513531"/>
            <a:ext cx="13642848" cy="6207943"/>
          </a:xfrm>
          <a:noFill/>
          <a:ln>
            <a:noFill/>
          </a:ln>
        </p:spPr>
        <p:txBody>
          <a:bodyPr>
            <a:normAutofit fontScale="92500" lnSpcReduction="20000"/>
          </a:bodyPr>
          <a:lstStyle/>
          <a:p>
            <a:pPr marL="0" indent="0">
              <a:buNone/>
            </a:pPr>
            <a:endPar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endPar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（１）</a:t>
            </a:r>
            <a:r>
              <a:rPr lang="ja-JP" altLang="ja-JP"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家守・</a:t>
            </a:r>
            <a:r>
              <a:rPr lang="ja-JP" altLang="en-US"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店守・</a:t>
            </a:r>
            <a:r>
              <a:rPr lang="ja-JP" altLang="ja-JP"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木守</a:t>
            </a:r>
            <a:r>
              <a:rPr lang="ja-JP" altLang="en-US"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となる居住者の確保政策の</a:t>
            </a:r>
            <a:r>
              <a:rPr lang="ja-JP" altLang="en-US" sz="4400" b="1" dirty="0">
                <a:ln>
                  <a:solidFill>
                    <a:sysClr val="windowText" lastClr="000000"/>
                  </a:solidFill>
                </a:ln>
                <a:solidFill>
                  <a:schemeClr val="bg1"/>
                </a:solidFill>
                <a:latin typeface="ＭＳ Ｐゴシック" panose="020B0600070205080204" pitchFamily="50" charset="-128"/>
                <a:ea typeface="ＭＳ Ｐゴシック" panose="020B0600070205080204" pitchFamily="50" charset="-128"/>
              </a:rPr>
              <a:t>導入</a:t>
            </a:r>
            <a:endParaRPr lang="en-US" altLang="ja-JP" sz="4400" b="1" dirty="0">
              <a:ln>
                <a:solidFill>
                  <a:sysClr val="windowText" lastClr="000000"/>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4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（２）家守・店守・木守への</a:t>
            </a:r>
            <a:r>
              <a:rPr lang="ja-JP" altLang="en-US"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補助金制度</a:t>
            </a:r>
            <a:r>
              <a:rPr lang="ja-JP" altLang="en-US" sz="4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や</a:t>
            </a:r>
            <a:r>
              <a:rPr lang="ja-JP" altLang="en-US"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家賃補助制度</a:t>
            </a:r>
            <a:endParaRPr lang="en-US" altLang="ja-JP"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　　 による確保政策の推進</a:t>
            </a:r>
            <a:endParaRPr lang="en-US" altLang="ja-JP" sz="4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sz="32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4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（３）空き家・空き店舗リノベーション物件の新規居住者</a:t>
            </a:r>
            <a:endParaRPr lang="en-US" altLang="ja-JP" sz="4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en-US" altLang="ja-JP" sz="4400" b="1" dirty="0">
                <a:ln>
                  <a:solidFill>
                    <a:schemeClr val="tx1"/>
                  </a:solidFill>
                </a:ln>
                <a:solidFill>
                  <a:schemeClr val="bg1"/>
                </a:solidFill>
                <a:latin typeface="ＭＳ Ｐゴシック" panose="020B0600070205080204" pitchFamily="50" charset="-128"/>
                <a:ea typeface="ＭＳ Ｐゴシック" panose="020B0600070205080204" pitchFamily="50" charset="-128"/>
              </a:rPr>
              <a:t>      </a:t>
            </a:r>
            <a:r>
              <a:rPr lang="ja-JP" altLang="en-US" sz="4400" b="1" dirty="0" err="1">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への</a:t>
            </a:r>
            <a:r>
              <a:rPr lang="ja-JP" altLang="en-US"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地域貢献活動の義務づけによる補助金の</a:t>
            </a:r>
            <a:endParaRPr lang="en-US" altLang="ja-JP"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r>
              <a:rPr lang="ja-JP" altLang="en-US"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rPr>
              <a:t>　　 妥当性の確保</a:t>
            </a:r>
            <a:endParaRPr lang="en-US" altLang="ja-JP" sz="4400" b="1" dirty="0">
              <a:ln w="12700">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pPr marL="0" indent="0">
              <a:buNone/>
            </a:pP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t>5</a:t>
            </a:fld>
            <a:endParaRPr kumimoji="1" lang="ja-JP" altLang="en-US" dirty="0"/>
          </a:p>
        </p:txBody>
      </p:sp>
    </p:spTree>
    <p:extLst>
      <p:ext uri="{BB962C8B-B14F-4D97-AF65-F5344CB8AC3E}">
        <p14:creationId xmlns:p14="http://schemas.microsoft.com/office/powerpoint/2010/main" val="1142088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6DA17F-0B29-4C48-B1CB-724A8A25F619}"/>
              </a:ext>
            </a:extLst>
          </p:cNvPr>
          <p:cNvSpPr>
            <a:spLocks noGrp="1"/>
          </p:cNvSpPr>
          <p:nvPr>
            <p:ph type="sldNum" sz="quarter" idx="12"/>
          </p:nvPr>
        </p:nvSpPr>
        <p:spPr/>
        <p:txBody>
          <a:bodyPr/>
          <a:lstStyle/>
          <a:p>
            <a:fld id="{610C3DC3-D5E4-476F-8A2D-815E3745CCF9}" type="slidenum">
              <a:rPr kumimoji="1" lang="ja-JP" altLang="en-US" smtClean="0"/>
              <a:t>50</a:t>
            </a:fld>
            <a:endParaRPr kumimoji="1" lang="ja-JP" altLang="en-US"/>
          </a:p>
        </p:txBody>
      </p:sp>
      <p:pic>
        <p:nvPicPr>
          <p:cNvPr id="3" name="図 2">
            <a:extLst>
              <a:ext uri="{FF2B5EF4-FFF2-40B4-BE49-F238E27FC236}">
                <a16:creationId xmlns:a16="http://schemas.microsoft.com/office/drawing/2014/main" id="{64BE4CF9-2989-4A95-80AF-2A04B080DFB9}"/>
              </a:ext>
            </a:extLst>
          </p:cNvPr>
          <p:cNvPicPr>
            <a:picLocks noChangeAspect="1"/>
          </p:cNvPicPr>
          <p:nvPr/>
        </p:nvPicPr>
        <p:blipFill>
          <a:blip r:embed="rId2"/>
          <a:stretch>
            <a:fillRect/>
          </a:stretch>
        </p:blipFill>
        <p:spPr>
          <a:xfrm>
            <a:off x="8616" y="1261684"/>
            <a:ext cx="12174767" cy="4334632"/>
          </a:xfrm>
          <a:prstGeom prst="rect">
            <a:avLst/>
          </a:prstGeom>
        </p:spPr>
      </p:pic>
    </p:spTree>
    <p:extLst>
      <p:ext uri="{BB962C8B-B14F-4D97-AF65-F5344CB8AC3E}">
        <p14:creationId xmlns:p14="http://schemas.microsoft.com/office/powerpoint/2010/main" val="1431783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CAF1F1C-463A-4AB3-8339-67E61DFB7E43}"/>
              </a:ext>
            </a:extLst>
          </p:cNvPr>
          <p:cNvSpPr>
            <a:spLocks noGrp="1"/>
          </p:cNvSpPr>
          <p:nvPr>
            <p:ph type="sldNum" sz="quarter" idx="12"/>
          </p:nvPr>
        </p:nvSpPr>
        <p:spPr/>
        <p:txBody>
          <a:bodyPr/>
          <a:lstStyle/>
          <a:p>
            <a:fld id="{610C3DC3-D5E4-476F-8A2D-815E3745CCF9}" type="slidenum">
              <a:rPr kumimoji="1" lang="ja-JP" altLang="en-US" smtClean="0"/>
              <a:t>51</a:t>
            </a:fld>
            <a:endParaRPr kumimoji="1" lang="ja-JP" altLang="en-US"/>
          </a:p>
        </p:txBody>
      </p:sp>
      <p:pic>
        <p:nvPicPr>
          <p:cNvPr id="3" name="図 2">
            <a:extLst>
              <a:ext uri="{FF2B5EF4-FFF2-40B4-BE49-F238E27FC236}">
                <a16:creationId xmlns:a16="http://schemas.microsoft.com/office/drawing/2014/main" id="{B84AEF0B-0913-4238-B29C-2098AB6E8FDC}"/>
              </a:ext>
            </a:extLst>
          </p:cNvPr>
          <p:cNvPicPr>
            <a:picLocks noChangeAspect="1"/>
          </p:cNvPicPr>
          <p:nvPr/>
        </p:nvPicPr>
        <p:blipFill>
          <a:blip r:embed="rId2"/>
          <a:stretch>
            <a:fillRect/>
          </a:stretch>
        </p:blipFill>
        <p:spPr>
          <a:xfrm>
            <a:off x="0" y="1895"/>
            <a:ext cx="12192000" cy="6854209"/>
          </a:xfrm>
          <a:prstGeom prst="rect">
            <a:avLst/>
          </a:prstGeom>
        </p:spPr>
      </p:pic>
    </p:spTree>
    <p:extLst>
      <p:ext uri="{BB962C8B-B14F-4D97-AF65-F5344CB8AC3E}">
        <p14:creationId xmlns:p14="http://schemas.microsoft.com/office/powerpoint/2010/main" val="3787536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66F162-61B8-481C-8C82-D23FE683BE80}"/>
              </a:ext>
            </a:extLst>
          </p:cNvPr>
          <p:cNvSpPr>
            <a:spLocks noGrp="1"/>
          </p:cNvSpPr>
          <p:nvPr>
            <p:ph type="sldNum" sz="quarter" idx="12"/>
          </p:nvPr>
        </p:nvSpPr>
        <p:spPr/>
        <p:txBody>
          <a:bodyPr/>
          <a:lstStyle/>
          <a:p>
            <a:fld id="{610C3DC3-D5E4-476F-8A2D-815E3745CCF9}" type="slidenum">
              <a:rPr kumimoji="1" lang="ja-JP" altLang="en-US" smtClean="0"/>
              <a:t>52</a:t>
            </a:fld>
            <a:endParaRPr kumimoji="1" lang="ja-JP" altLang="en-US"/>
          </a:p>
        </p:txBody>
      </p:sp>
      <p:pic>
        <p:nvPicPr>
          <p:cNvPr id="3" name="図 2">
            <a:extLst>
              <a:ext uri="{FF2B5EF4-FFF2-40B4-BE49-F238E27FC236}">
                <a16:creationId xmlns:a16="http://schemas.microsoft.com/office/drawing/2014/main" id="{DD809B52-0A19-433C-A090-FDF4900156FF}"/>
              </a:ext>
            </a:extLst>
          </p:cNvPr>
          <p:cNvPicPr>
            <a:picLocks noChangeAspect="1"/>
          </p:cNvPicPr>
          <p:nvPr/>
        </p:nvPicPr>
        <p:blipFill>
          <a:blip r:embed="rId2"/>
          <a:stretch>
            <a:fillRect/>
          </a:stretch>
        </p:blipFill>
        <p:spPr>
          <a:xfrm>
            <a:off x="0" y="451513"/>
            <a:ext cx="12192000" cy="5954974"/>
          </a:xfrm>
          <a:prstGeom prst="rect">
            <a:avLst/>
          </a:prstGeom>
        </p:spPr>
      </p:pic>
    </p:spTree>
    <p:extLst>
      <p:ext uri="{BB962C8B-B14F-4D97-AF65-F5344CB8AC3E}">
        <p14:creationId xmlns:p14="http://schemas.microsoft.com/office/powerpoint/2010/main" val="2022281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0136729-590D-4B9B-97CF-015FDCB91548}"/>
              </a:ext>
            </a:extLst>
          </p:cNvPr>
          <p:cNvSpPr>
            <a:spLocks noGrp="1"/>
          </p:cNvSpPr>
          <p:nvPr>
            <p:ph type="sldNum" sz="quarter" idx="12"/>
          </p:nvPr>
        </p:nvSpPr>
        <p:spPr/>
        <p:txBody>
          <a:bodyPr/>
          <a:lstStyle/>
          <a:p>
            <a:fld id="{610C3DC3-D5E4-476F-8A2D-815E3745CCF9}" type="slidenum">
              <a:rPr kumimoji="1" lang="ja-JP" altLang="en-US" smtClean="0"/>
              <a:t>53</a:t>
            </a:fld>
            <a:endParaRPr kumimoji="1" lang="ja-JP" altLang="en-US"/>
          </a:p>
        </p:txBody>
      </p:sp>
      <p:pic>
        <p:nvPicPr>
          <p:cNvPr id="3" name="図 2">
            <a:extLst>
              <a:ext uri="{FF2B5EF4-FFF2-40B4-BE49-F238E27FC236}">
                <a16:creationId xmlns:a16="http://schemas.microsoft.com/office/drawing/2014/main" id="{42667EC8-0FD3-4096-841D-0589549B5D36}"/>
              </a:ext>
            </a:extLst>
          </p:cNvPr>
          <p:cNvPicPr>
            <a:picLocks noChangeAspect="1"/>
          </p:cNvPicPr>
          <p:nvPr/>
        </p:nvPicPr>
        <p:blipFill>
          <a:blip r:embed="rId2"/>
          <a:stretch>
            <a:fillRect/>
          </a:stretch>
        </p:blipFill>
        <p:spPr>
          <a:xfrm>
            <a:off x="57319" y="0"/>
            <a:ext cx="12077362" cy="6858000"/>
          </a:xfrm>
          <a:prstGeom prst="rect">
            <a:avLst/>
          </a:prstGeom>
        </p:spPr>
      </p:pic>
    </p:spTree>
    <p:extLst>
      <p:ext uri="{BB962C8B-B14F-4D97-AF65-F5344CB8AC3E}">
        <p14:creationId xmlns:p14="http://schemas.microsoft.com/office/powerpoint/2010/main" val="3047581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3FD830D-767C-494F-AAAA-E4AD4DD7045F}"/>
              </a:ext>
            </a:extLst>
          </p:cNvPr>
          <p:cNvPicPr>
            <a:picLocks noChangeAspect="1"/>
          </p:cNvPicPr>
          <p:nvPr/>
        </p:nvPicPr>
        <p:blipFill>
          <a:blip r:embed="rId2"/>
          <a:stretch>
            <a:fillRect/>
          </a:stretch>
        </p:blipFill>
        <p:spPr>
          <a:xfrm>
            <a:off x="0" y="-9868"/>
            <a:ext cx="12192001" cy="6867868"/>
          </a:xfrm>
          <a:prstGeom prst="rect">
            <a:avLst/>
          </a:prstGeom>
        </p:spPr>
      </p:pic>
      <p:sp>
        <p:nvSpPr>
          <p:cNvPr id="2" name="タイトル 1">
            <a:extLst>
              <a:ext uri="{FF2B5EF4-FFF2-40B4-BE49-F238E27FC236}">
                <a16:creationId xmlns:a16="http://schemas.microsoft.com/office/drawing/2014/main" id="{E64353F6-CCC3-4603-8408-454EF65DBFF2}"/>
              </a:ext>
            </a:extLst>
          </p:cNvPr>
          <p:cNvSpPr>
            <a:spLocks noGrp="1"/>
          </p:cNvSpPr>
          <p:nvPr>
            <p:ph type="ctrTitle"/>
          </p:nvPr>
        </p:nvSpPr>
        <p:spPr>
          <a:xfrm>
            <a:off x="0" y="3105330"/>
            <a:ext cx="10829901" cy="2011679"/>
          </a:xfrm>
        </p:spPr>
        <p:txBody>
          <a:bodyPr>
            <a:noAutofit/>
          </a:bodyPr>
          <a:lstStyle/>
          <a:p>
            <a:r>
              <a:rPr kumimoji="1" lang="ja-JP" altLang="en-US"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第１章</a:t>
            </a:r>
            <a:r>
              <a:rPr kumimoji="1" lang="ja-JP" altLang="en-US" sz="5400" dirty="0">
                <a:ln>
                  <a:solidFill>
                    <a:schemeClr val="tx1"/>
                  </a:solidFill>
                </a:ln>
                <a:solidFill>
                  <a:srgbClr val="04DBEC"/>
                </a:solidFill>
              </a:rPr>
              <a:t>　</a:t>
            </a:r>
            <a:r>
              <a:rPr lang="ja-JP" altLang="ja-JP"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都内における空き家と</a:t>
            </a:r>
            <a:r>
              <a:rPr lang="en-US" altLang="ja-JP"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br>
              <a:rPr lang="en-US" altLang="ja-JP"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br>
            <a:r>
              <a:rPr lang="en-US" altLang="ja-JP"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r>
              <a:rPr lang="ja-JP" altLang="en-US"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r>
              <a:rPr lang="ja-JP" altLang="ja-JP"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空き家対策の現状</a:t>
            </a:r>
            <a:r>
              <a:rPr lang="en-US" altLang="ja-JP"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 </a:t>
            </a:r>
            <a:br>
              <a:rPr lang="en-US" altLang="ja-JP" sz="5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br>
            <a:endParaRPr kumimoji="1" lang="ja-JP" altLang="en-US" sz="5400" dirty="0">
              <a:ln>
                <a:solidFill>
                  <a:schemeClr val="tx1"/>
                </a:solidFill>
              </a:ln>
              <a:solidFill>
                <a:srgbClr val="04DBEC"/>
              </a:solidFill>
            </a:endParaRPr>
          </a:p>
        </p:txBody>
      </p:sp>
      <p:sp>
        <p:nvSpPr>
          <p:cNvPr id="6" name="スライド番号プレースホルダー 3"/>
          <p:cNvSpPr>
            <a:spLocks noGrp="1"/>
          </p:cNvSpPr>
          <p:nvPr>
            <p:ph type="sldNum" sz="quarter" idx="12"/>
          </p:nvPr>
        </p:nvSpPr>
        <p:spPr/>
        <p:txBody>
          <a:bodyPr/>
          <a:lstStyle/>
          <a:p>
            <a:fld id="{610C3DC3-D5E4-476F-8A2D-815E3745CCF9}" type="slidenum">
              <a:rPr kumimoji="1" lang="ja-JP" altLang="en-US" smtClean="0"/>
              <a:t>6</a:t>
            </a:fld>
            <a:endParaRPr kumimoji="1" lang="ja-JP" altLang="en-US" dirty="0"/>
          </a:p>
        </p:txBody>
      </p:sp>
    </p:spTree>
    <p:extLst>
      <p:ext uri="{BB962C8B-B14F-4D97-AF65-F5344CB8AC3E}">
        <p14:creationId xmlns:p14="http://schemas.microsoft.com/office/powerpoint/2010/main" val="384984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929EC9-12DF-460B-849A-909EA16ABA03}"/>
              </a:ext>
            </a:extLst>
          </p:cNvPr>
          <p:cNvPicPr>
            <a:picLocks noChangeAspect="1"/>
          </p:cNvPicPr>
          <p:nvPr/>
        </p:nvPicPr>
        <p:blipFill>
          <a:blip r:embed="rId2"/>
          <a:stretch>
            <a:fillRect/>
          </a:stretch>
        </p:blipFill>
        <p:spPr>
          <a:xfrm>
            <a:off x="0" y="-1"/>
            <a:ext cx="12233913" cy="6858001"/>
          </a:xfrm>
          <a:prstGeom prst="rect">
            <a:avLst/>
          </a:prstGeom>
        </p:spPr>
      </p:pic>
      <p:sp>
        <p:nvSpPr>
          <p:cNvPr id="2" name="タイトル 1"/>
          <p:cNvSpPr>
            <a:spLocks noGrp="1"/>
          </p:cNvSpPr>
          <p:nvPr>
            <p:ph type="title"/>
          </p:nvPr>
        </p:nvSpPr>
        <p:spPr>
          <a:xfrm>
            <a:off x="436185" y="535635"/>
            <a:ext cx="10515600" cy="1325563"/>
          </a:xfrm>
        </p:spPr>
        <p:txBody>
          <a:bodyPr>
            <a:normAutofit/>
          </a:bodyPr>
          <a:lstStyle/>
          <a:p>
            <a:r>
              <a:rPr lang="en-US" altLang="ja-JP" dirty="0">
                <a:solidFill>
                  <a:srgbClr val="04DBEC"/>
                </a:solidFill>
                <a:latin typeface="ＭＳ Ｐゴシック" panose="020B0600070205080204" pitchFamily="50" charset="-128"/>
                <a:ea typeface="ＭＳ Ｐゴシック" panose="020B0600070205080204" pitchFamily="50" charset="-128"/>
              </a:rPr>
              <a:t> </a:t>
            </a:r>
            <a:r>
              <a:rPr lang="ja-JP" altLang="en-US" b="1">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lang="en-US"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1</a:t>
            </a:r>
            <a:r>
              <a:rPr lang="ja-JP" altLang="en-US" b="1">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）空き家とは</a:t>
            </a:r>
            <a:r>
              <a:rPr lang="en-US"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br>
              <a:rPr lang="ja-JP" altLang="ja-JP" b="1">
                <a:ln>
                  <a:solidFill>
                    <a:schemeClr val="tx1"/>
                  </a:solidFill>
                </a:ln>
                <a:solidFill>
                  <a:srgbClr val="04DBEC"/>
                </a:solidFill>
                <a:latin typeface="ＭＳ Ｐゴシック" panose="020B0600070205080204" pitchFamily="50" charset="-128"/>
                <a:ea typeface="ＭＳ Ｐゴシック" panose="020B0600070205080204" pitchFamily="50" charset="-128"/>
              </a:rPr>
            </a:br>
            <a:endParaRPr kumimoji="1" lang="ja-JP" altLang="en-US" b="1">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567690" y="1253331"/>
            <a:ext cx="10515600" cy="4351338"/>
          </a:xfrm>
        </p:spPr>
        <p:txBody>
          <a:bodyPr/>
          <a:lstStyle/>
          <a:p>
            <a:pPr marL="0" indent="0">
              <a:buNone/>
            </a:pPr>
            <a:endParaRPr kumimoji="1" lang="en-US" altLang="ja-JP" sz="3600" b="1" dirty="0">
              <a:ln>
                <a:solidFill>
                  <a:schemeClr val="tx1"/>
                </a:solidFill>
              </a:ln>
              <a:solidFill>
                <a:schemeClr val="bg1"/>
              </a:solidFill>
              <a:latin typeface="ＭＳ Ｐゴシック" panose="020B0600070205080204" pitchFamily="50" charset="-128"/>
              <a:ea typeface="ＭＳ Ｐゴシック" panose="020B0600070205080204" pitchFamily="50" charset="-128"/>
            </a:endParaRPr>
          </a:p>
          <a:p>
            <a:endParaRPr kumimoji="1" lang="ja-JP" altLang="en-US"/>
          </a:p>
        </p:txBody>
      </p:sp>
      <p:sp>
        <p:nvSpPr>
          <p:cNvPr id="11" name="スライド番号プレースホルダー 10"/>
          <p:cNvSpPr>
            <a:spLocks noGrp="1"/>
          </p:cNvSpPr>
          <p:nvPr>
            <p:ph type="sldNum" sz="quarter" idx="12"/>
          </p:nvPr>
        </p:nvSpPr>
        <p:spPr/>
        <p:txBody>
          <a:bodyPr/>
          <a:lstStyle/>
          <a:p>
            <a:fld id="{610C3DC3-D5E4-476F-8A2D-815E3745CCF9}" type="slidenum">
              <a:rPr kumimoji="1" lang="ja-JP" altLang="en-US" smtClean="0"/>
              <a:t>7</a:t>
            </a:fld>
            <a:endParaRPr kumimoji="1" lang="ja-JP" altLang="en-US"/>
          </a:p>
        </p:txBody>
      </p:sp>
      <p:sp>
        <p:nvSpPr>
          <p:cNvPr id="4" name="正方形/長方形 3">
            <a:extLst>
              <a:ext uri="{FF2B5EF4-FFF2-40B4-BE49-F238E27FC236}">
                <a16:creationId xmlns:a16="http://schemas.microsoft.com/office/drawing/2014/main" id="{4099FF50-E51A-4761-A180-C3639C1744CD}"/>
              </a:ext>
            </a:extLst>
          </p:cNvPr>
          <p:cNvSpPr/>
          <p:nvPr/>
        </p:nvSpPr>
        <p:spPr>
          <a:xfrm>
            <a:off x="5219525" y="3242261"/>
            <a:ext cx="948921" cy="557784"/>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entury Gothic"/>
              <a:ea typeface="ＭＳ ゴシック" panose="020B0609070205080204" pitchFamily="49" charset="-128"/>
              <a:cs typeface="+mn-cs"/>
            </a:endParaRPr>
          </a:p>
        </p:txBody>
      </p:sp>
      <p:sp>
        <p:nvSpPr>
          <p:cNvPr id="7" name="テキスト ボックス 6">
            <a:extLst>
              <a:ext uri="{FF2B5EF4-FFF2-40B4-BE49-F238E27FC236}">
                <a16:creationId xmlns:a16="http://schemas.microsoft.com/office/drawing/2014/main" id="{0407FE5D-DB9F-4A78-9336-8839F17166C0}"/>
              </a:ext>
            </a:extLst>
          </p:cNvPr>
          <p:cNvSpPr txBox="1"/>
          <p:nvPr/>
        </p:nvSpPr>
        <p:spPr>
          <a:xfrm flipH="1">
            <a:off x="8577985" y="3974939"/>
            <a:ext cx="356574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2400" b="1" i="0" u="none" strike="noStrike" kern="1200" cap="none" spc="0" normalizeH="0" baseline="0" noProof="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所有者の管理が</a:t>
            </a:r>
            <a:endParaRPr kumimoji="1" lang="en-US" altLang="ja-JP" sz="24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行き届いていない空き家＝地域コミュニティに</a:t>
            </a:r>
            <a:endParaRPr lang="en-US" altLang="ja-JP" sz="2400" b="1" noProof="0" dirty="0">
              <a:ln>
                <a:solidFill>
                  <a:prstClr val="black"/>
                </a:solidFill>
              </a:ln>
              <a:solidFill>
                <a:schemeClr val="bg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外部不経済</a:t>
            </a:r>
          </a:p>
        </p:txBody>
      </p:sp>
      <p:sp>
        <p:nvSpPr>
          <p:cNvPr id="9" name="テキスト ボックス 8">
            <a:extLst>
              <a:ext uri="{FF2B5EF4-FFF2-40B4-BE49-F238E27FC236}">
                <a16:creationId xmlns:a16="http://schemas.microsoft.com/office/drawing/2014/main" id="{BADB7B02-95E0-4403-9FB9-1185351B01E9}"/>
              </a:ext>
            </a:extLst>
          </p:cNvPr>
          <p:cNvSpPr txBox="1"/>
          <p:nvPr/>
        </p:nvSpPr>
        <p:spPr>
          <a:xfrm>
            <a:off x="525712" y="6101546"/>
            <a:ext cx="113327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800" b="1" i="0" u="none" strike="noStrike" kern="1200" cap="none" spc="0" normalizeH="0" baseline="0" noProof="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rPr>
              <a:t>出典</a:t>
            </a:r>
            <a:r>
              <a:rPr kumimoji="1" lang="en-US" altLang="ja-JP" sz="2800" b="1" i="0" u="none" strike="noStrike" kern="1200" cap="none" spc="0" normalizeH="0" baseline="0" noProof="0" dirty="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ja-JP" sz="2800" b="1" i="0" u="none" strike="noStrike" kern="1200" cap="none" spc="0" normalizeH="0" baseline="0" noProof="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rPr>
              <a:t>総務省統計局（</a:t>
            </a:r>
            <a:r>
              <a:rPr kumimoji="1" lang="en-US" altLang="ja-JP" sz="2800" b="1" i="0" u="none" strike="noStrike" kern="1200" cap="none" spc="0" normalizeH="0" baseline="0" noProof="0" dirty="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rPr>
              <a:t>2019</a:t>
            </a:r>
            <a:r>
              <a:rPr kumimoji="1" lang="ja-JP" altLang="ja-JP" sz="2800" b="1" i="0" u="none" strike="noStrike" kern="1200" cap="none" spc="0" normalizeH="0" baseline="0" noProof="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1" i="0" u="none" strike="noStrike" kern="1200" cap="none" spc="0" normalizeH="0" baseline="0" noProof="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ja-JP" sz="2800" b="1" i="0" u="none" strike="noStrike" kern="1200" cap="none" spc="0" normalizeH="0" baseline="0" noProof="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800" b="1" i="0" u="none" strike="noStrike" kern="1200" cap="none" spc="0" normalizeH="0" baseline="0" noProof="0" dirty="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rPr>
              <a:t> 30</a:t>
            </a:r>
            <a:r>
              <a:rPr kumimoji="1" lang="ja-JP" altLang="ja-JP" sz="2800" b="1" i="0" u="none" strike="noStrike" kern="1200" cap="none" spc="0" normalizeH="0" baseline="0" noProof="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rPr>
              <a:t>年住宅・土地統計調査</a:t>
            </a:r>
            <a:r>
              <a:rPr kumimoji="1" lang="ja-JP" altLang="en-US" sz="2800" b="1" i="0" u="none" strike="noStrike" kern="1200" cap="none" spc="0" normalizeH="0" baseline="0" noProof="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ja-JP" sz="2800" b="1" i="0" u="none" strike="noStrike" kern="1200" cap="none" spc="0" normalizeH="0" baseline="0" noProof="0">
              <a:ln>
                <a:solidFill>
                  <a:prstClr val="black"/>
                </a:solid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entury Gothic"/>
              <a:ea typeface="ＭＳ ゴシック" panose="020B0609070205080204" pitchFamily="49" charset="-128"/>
              <a:cs typeface="+mn-cs"/>
            </a:endParaRPr>
          </a:p>
        </p:txBody>
      </p:sp>
      <p:grpSp>
        <p:nvGrpSpPr>
          <p:cNvPr id="35" name="グループ化 34">
            <a:extLst>
              <a:ext uri="{FF2B5EF4-FFF2-40B4-BE49-F238E27FC236}">
                <a16:creationId xmlns:a16="http://schemas.microsoft.com/office/drawing/2014/main" id="{A8E4C3B4-3EAF-47A1-853E-B9A911BB7C0B}"/>
              </a:ext>
            </a:extLst>
          </p:cNvPr>
          <p:cNvGrpSpPr/>
          <p:nvPr/>
        </p:nvGrpSpPr>
        <p:grpSpPr>
          <a:xfrm>
            <a:off x="611233" y="1907907"/>
            <a:ext cx="8470425" cy="3693319"/>
            <a:chOff x="611233" y="1907907"/>
            <a:chExt cx="8470425" cy="3693319"/>
          </a:xfrm>
        </p:grpSpPr>
        <p:sp>
          <p:nvSpPr>
            <p:cNvPr id="8" name="テキスト ボックス 7">
              <a:extLst>
                <a:ext uri="{FF2B5EF4-FFF2-40B4-BE49-F238E27FC236}">
                  <a16:creationId xmlns:a16="http://schemas.microsoft.com/office/drawing/2014/main" id="{293D471E-28F7-4FFF-B135-28D5CBCC9813}"/>
                </a:ext>
              </a:extLst>
            </p:cNvPr>
            <p:cNvSpPr txBox="1"/>
            <p:nvPr/>
          </p:nvSpPr>
          <p:spPr>
            <a:xfrm>
              <a:off x="611233" y="1907907"/>
              <a:ext cx="8470425" cy="3693319"/>
            </a:xfrm>
            <a:prstGeom prst="rect">
              <a:avLst/>
            </a:prstGeom>
            <a:solidFill>
              <a:schemeClr val="bg1">
                <a:alpha val="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solidFill>
                    <a:schemeClr val="tx1"/>
                  </a:solidFill>
                </a:ln>
                <a:solidFill>
                  <a:schemeClr val="bg1"/>
                </a:solidFill>
                <a:effectLst/>
                <a:uLnTx/>
                <a:uFillTx/>
                <a:latin typeface="Century Gothic"/>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住宅</a:t>
              </a:r>
              <a:r>
                <a:rPr kumimoji="1" lang="ja-JP" altLang="en-US" sz="2400" b="0"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居住世帯のある住宅</a:t>
              </a:r>
              <a:endParaRPr kumimoji="1" lang="en-US" altLang="ja-JP" sz="2400" b="1" i="0" u="none" strike="noStrike" kern="1200" cap="none" spc="0" normalizeH="0" baseline="0" noProof="0" dirty="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居住世帯のない住宅</a:t>
              </a:r>
              <a:r>
                <a:rPr kumimoji="1" lang="ja-JP" altLang="en-US" sz="2400" b="0"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一時現在者のみの住宅</a:t>
              </a:r>
              <a:endParaRPr kumimoji="1" lang="en-US" altLang="ja-JP" sz="2400" b="1" i="0" u="none" strike="noStrike" kern="1200" cap="none" spc="0" normalizeH="0" baseline="0" noProof="0" dirty="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空き家</a:t>
              </a:r>
              <a:r>
                <a:rPr kumimoji="1" lang="ja-JP" altLang="en-US" sz="2400" b="0"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二次的住宅</a:t>
              </a:r>
              <a:endParaRPr kumimoji="1" lang="en-US" altLang="ja-JP" sz="2400" b="1" i="0" u="none" strike="noStrike" kern="1200" cap="none" spc="0" normalizeH="0" baseline="0" noProof="0" dirty="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賃貸用の住宅</a:t>
              </a:r>
              <a:endParaRPr kumimoji="1" lang="en-US" altLang="ja-JP" sz="2400" b="1" i="0" u="none" strike="noStrike" kern="1200" cap="none" spc="0" normalizeH="0" baseline="0" noProof="0" dirty="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売却用の住宅</a:t>
              </a:r>
              <a:endParaRPr kumimoji="1" lang="en-US" altLang="ja-JP" sz="2400" b="1" i="0" u="none" strike="noStrike" kern="1200" cap="none" spc="0" normalizeH="0" baseline="0" noProof="0" dirty="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その他の住宅</a:t>
              </a:r>
              <a:endParaRPr kumimoji="1" lang="en-US" altLang="ja-JP" sz="2400" b="1" i="0" u="none" strike="noStrike" kern="1200" cap="none" spc="0" normalizeH="0" baseline="0" noProof="0" dirty="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a:ln>
                    <a:solidFill>
                      <a:schemeClr val="tx1"/>
                    </a:solidFill>
                  </a:ln>
                  <a:solidFill>
                    <a:schemeClr val="bg1"/>
                  </a:solidFill>
                  <a:effectLst/>
                  <a:uLnTx/>
                  <a:uFillTx/>
                  <a:latin typeface="ＭＳ Ｐゴシック" panose="020B0600070205080204" pitchFamily="50" charset="-128"/>
                  <a:ea typeface="ＭＳ Ｐゴシック" panose="020B0600070205080204" pitchFamily="50" charset="-128"/>
                  <a:cs typeface="+mn-cs"/>
                </a:rPr>
                <a:t>建築中の住宅</a:t>
              </a:r>
            </a:p>
          </p:txBody>
        </p:sp>
        <p:cxnSp>
          <p:nvCxnSpPr>
            <p:cNvPr id="15" name="直線コネクタ 14">
              <a:extLst>
                <a:ext uri="{FF2B5EF4-FFF2-40B4-BE49-F238E27FC236}">
                  <a16:creationId xmlns:a16="http://schemas.microsoft.com/office/drawing/2014/main" id="{96B9CCAE-78FE-4357-B535-E678D7834340}"/>
                </a:ext>
              </a:extLst>
            </p:cNvPr>
            <p:cNvCxnSpPr>
              <a:cxnSpLocks/>
            </p:cNvCxnSpPr>
            <p:nvPr/>
          </p:nvCxnSpPr>
          <p:spPr>
            <a:xfrm>
              <a:off x="1340322" y="2462738"/>
              <a:ext cx="544756"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5BBFBD9F-994B-4F36-B80D-36133B663B17}"/>
                </a:ext>
              </a:extLst>
            </p:cNvPr>
            <p:cNvCxnSpPr>
              <a:cxnSpLocks/>
            </p:cNvCxnSpPr>
            <p:nvPr/>
          </p:nvCxnSpPr>
          <p:spPr>
            <a:xfrm>
              <a:off x="4674771" y="2801066"/>
              <a:ext cx="544756"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E61DEFE5-AA25-43C6-AE10-A64C452A1802}"/>
                </a:ext>
              </a:extLst>
            </p:cNvPr>
            <p:cNvCxnSpPr>
              <a:cxnSpLocks/>
            </p:cNvCxnSpPr>
            <p:nvPr/>
          </p:nvCxnSpPr>
          <p:spPr>
            <a:xfrm>
              <a:off x="6192071" y="3557016"/>
              <a:ext cx="544756"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ECCF368C-C74B-46F2-A80A-D443B1169FC1}"/>
                </a:ext>
              </a:extLst>
            </p:cNvPr>
            <p:cNvCxnSpPr>
              <a:cxnSpLocks/>
            </p:cNvCxnSpPr>
            <p:nvPr/>
          </p:nvCxnSpPr>
          <p:spPr>
            <a:xfrm>
              <a:off x="6425454" y="3919273"/>
              <a:ext cx="287769"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B455CDC9-B062-48DC-8147-BC2367045EE1}"/>
                </a:ext>
              </a:extLst>
            </p:cNvPr>
            <p:cNvCxnSpPr>
              <a:cxnSpLocks/>
            </p:cNvCxnSpPr>
            <p:nvPr/>
          </p:nvCxnSpPr>
          <p:spPr>
            <a:xfrm>
              <a:off x="4947149" y="5406697"/>
              <a:ext cx="261443"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84ED9587-9BBE-4E2E-BDD9-1993BBAAE356}"/>
                </a:ext>
              </a:extLst>
            </p:cNvPr>
            <p:cNvCxnSpPr>
              <a:cxnSpLocks/>
            </p:cNvCxnSpPr>
            <p:nvPr/>
          </p:nvCxnSpPr>
          <p:spPr>
            <a:xfrm>
              <a:off x="4947148" y="3557016"/>
              <a:ext cx="261443"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700D9B69-0479-4FD7-B033-E481B1970934}"/>
                </a:ext>
              </a:extLst>
            </p:cNvPr>
            <p:cNvCxnSpPr/>
            <p:nvPr/>
          </p:nvCxnSpPr>
          <p:spPr>
            <a:xfrm>
              <a:off x="4947148" y="2801066"/>
              <a:ext cx="0" cy="2605631"/>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64DE898F-D66B-478C-A5A2-2CC1EDA7105C}"/>
                </a:ext>
              </a:extLst>
            </p:cNvPr>
            <p:cNvCxnSpPr>
              <a:cxnSpLocks/>
            </p:cNvCxnSpPr>
            <p:nvPr/>
          </p:nvCxnSpPr>
          <p:spPr>
            <a:xfrm>
              <a:off x="6449058" y="4263697"/>
              <a:ext cx="287769"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6A7CF38D-B539-48DF-97EA-D8C96A3056FE}"/>
                </a:ext>
              </a:extLst>
            </p:cNvPr>
            <p:cNvCxnSpPr>
              <a:cxnSpLocks/>
            </p:cNvCxnSpPr>
            <p:nvPr/>
          </p:nvCxnSpPr>
          <p:spPr>
            <a:xfrm>
              <a:off x="6449057" y="4638601"/>
              <a:ext cx="287769"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0D0EF62A-A7DD-46B1-8C16-848AA06B266C}"/>
                </a:ext>
              </a:extLst>
            </p:cNvPr>
            <p:cNvCxnSpPr>
              <a:cxnSpLocks/>
            </p:cNvCxnSpPr>
            <p:nvPr/>
          </p:nvCxnSpPr>
          <p:spPr>
            <a:xfrm>
              <a:off x="1597309" y="2803659"/>
              <a:ext cx="287769"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62A1BEC0-5AE3-489C-811E-E9C9AD4062D1}"/>
                </a:ext>
              </a:extLst>
            </p:cNvPr>
            <p:cNvCxnSpPr/>
            <p:nvPr/>
          </p:nvCxnSpPr>
          <p:spPr>
            <a:xfrm>
              <a:off x="1612700" y="2462738"/>
              <a:ext cx="0" cy="338328"/>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200DDBF2-8756-48C9-BE61-8A84A6CEE663}"/>
                </a:ext>
              </a:extLst>
            </p:cNvPr>
            <p:cNvCxnSpPr>
              <a:cxnSpLocks/>
            </p:cNvCxnSpPr>
            <p:nvPr/>
          </p:nvCxnSpPr>
          <p:spPr>
            <a:xfrm>
              <a:off x="6425454" y="3557016"/>
              <a:ext cx="23603" cy="10815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grpSp>
      <p:sp>
        <p:nvSpPr>
          <p:cNvPr id="6" name="正方形/長方形 5">
            <a:extLst>
              <a:ext uri="{FF2B5EF4-FFF2-40B4-BE49-F238E27FC236}">
                <a16:creationId xmlns:a16="http://schemas.microsoft.com/office/drawing/2014/main" id="{79DC466A-9470-491C-9EDF-99585C490DAC}"/>
              </a:ext>
            </a:extLst>
          </p:cNvPr>
          <p:cNvSpPr/>
          <p:nvPr/>
        </p:nvSpPr>
        <p:spPr>
          <a:xfrm>
            <a:off x="6713223" y="4452436"/>
            <a:ext cx="2041115" cy="368333"/>
          </a:xfrm>
          <a:prstGeom prst="rect">
            <a:avLst/>
          </a:prstGeom>
          <a:noFill/>
          <a:ln w="76200">
            <a:solidFill>
              <a:srgbClr val="04D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2AA7F3C-19D8-4CBF-8038-56A46F113903}"/>
              </a:ext>
            </a:extLst>
          </p:cNvPr>
          <p:cNvSpPr/>
          <p:nvPr/>
        </p:nvSpPr>
        <p:spPr>
          <a:xfrm>
            <a:off x="8782331" y="3828089"/>
            <a:ext cx="3150062" cy="1868977"/>
          </a:xfrm>
          <a:prstGeom prst="rect">
            <a:avLst/>
          </a:prstGeom>
          <a:noFill/>
          <a:ln w="76200">
            <a:solidFill>
              <a:srgbClr val="04D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6385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都内　空き家」の画像検索結果">
            <a:hlinkClick r:id="rId2"/>
            <a:extLst>
              <a:ext uri="{FF2B5EF4-FFF2-40B4-BE49-F238E27FC236}">
                <a16:creationId xmlns:a16="http://schemas.microsoft.com/office/drawing/2014/main" id="{13E90793-7C46-4356-8732-3C9FBDDF9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0257"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0B629E4F-689B-435A-BE8A-7F993AAD5391}"/>
              </a:ext>
            </a:extLst>
          </p:cNvPr>
          <p:cNvSpPr>
            <a:spLocks noGrp="1"/>
          </p:cNvSpPr>
          <p:nvPr>
            <p:ph type="title"/>
          </p:nvPr>
        </p:nvSpPr>
        <p:spPr>
          <a:xfrm>
            <a:off x="121299" y="123093"/>
            <a:ext cx="10084306" cy="1143000"/>
          </a:xfrm>
        </p:spPr>
        <p:txBody>
          <a:bodyPr>
            <a:normAutofit/>
          </a:bodyPr>
          <a:lstStyle/>
          <a:p>
            <a:r>
              <a:rPr kumimoji="1" lang="ja-JP" altLang="en-US" b="1">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kumimoji="1" lang="en-US" altLang="ja-JP"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2</a:t>
            </a:r>
            <a:r>
              <a:rPr kumimoji="1" lang="ja-JP" altLang="en-US" b="1">
                <a:ln>
                  <a:solidFill>
                    <a:schemeClr val="tx1"/>
                  </a:solidFill>
                </a:ln>
                <a:solidFill>
                  <a:srgbClr val="04DBEC"/>
                </a:solidFill>
                <a:latin typeface="ＭＳ Ｐゴシック" panose="020B0600070205080204" pitchFamily="50" charset="-128"/>
                <a:ea typeface="ＭＳ Ｐゴシック" panose="020B0600070205080204" pitchFamily="50" charset="-128"/>
              </a:rPr>
              <a:t>）東京都の空き家数・空き家率</a:t>
            </a:r>
          </a:p>
        </p:txBody>
      </p:sp>
      <p:sp>
        <p:nvSpPr>
          <p:cNvPr id="3" name="スライド番号プレースホルダー 2"/>
          <p:cNvSpPr>
            <a:spLocks noGrp="1"/>
          </p:cNvSpPr>
          <p:nvPr>
            <p:ph type="sldNum" sz="quarter" idx="12"/>
          </p:nvPr>
        </p:nvSpPr>
        <p:spPr/>
        <p:txBody>
          <a:bodyPr/>
          <a:lstStyle/>
          <a:p>
            <a:fld id="{610C3DC3-D5E4-476F-8A2D-815E3745CCF9}" type="slidenum">
              <a:rPr kumimoji="1" lang="ja-JP" altLang="en-US" smtClean="0"/>
              <a:t>8</a:t>
            </a:fld>
            <a:endParaRPr kumimoji="1" lang="ja-JP" altLang="en-US"/>
          </a:p>
        </p:txBody>
      </p:sp>
      <p:sp>
        <p:nvSpPr>
          <p:cNvPr id="10" name="テキスト ボックス 9">
            <a:extLst>
              <a:ext uri="{FF2B5EF4-FFF2-40B4-BE49-F238E27FC236}">
                <a16:creationId xmlns:a16="http://schemas.microsoft.com/office/drawing/2014/main" id="{BE84E7F0-7265-4245-9C31-1D589A13AD55}"/>
              </a:ext>
            </a:extLst>
          </p:cNvPr>
          <p:cNvSpPr txBox="1"/>
          <p:nvPr/>
        </p:nvSpPr>
        <p:spPr>
          <a:xfrm>
            <a:off x="234462" y="1266093"/>
            <a:ext cx="11540429" cy="5509200"/>
          </a:xfrm>
          <a:prstGeom prst="rect">
            <a:avLst/>
          </a:prstGeom>
          <a:noFill/>
        </p:spPr>
        <p:txBody>
          <a:bodyPr wrap="square"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平成</a:t>
            </a:r>
            <a:r>
              <a:rPr kumimoji="1" lang="en-US" altLang="ja-JP"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30</a:t>
            </a:r>
            <a:r>
              <a:rPr kumimoji="1" lang="ja-JP" altLang="en-US"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年度の空き家数は</a:t>
            </a:r>
            <a:r>
              <a:rPr kumimoji="1" lang="en-US" altLang="ja-JP"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80</a:t>
            </a:r>
            <a:r>
              <a:rPr kumimoji="1" lang="ja-JP" altLang="en-US"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万</a:t>
            </a:r>
            <a:r>
              <a:rPr kumimoji="1" lang="en-US" altLang="ja-JP"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9,200</a:t>
            </a:r>
            <a:r>
              <a:rPr kumimoji="1" lang="ja-JP" altLang="en-US"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戸、空き家率は</a:t>
            </a:r>
            <a:r>
              <a:rPr kumimoji="1" lang="en-US" altLang="ja-JP"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10.6</a:t>
            </a:r>
            <a:r>
              <a:rPr kumimoji="1" lang="ja-JP" altLang="en-US"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％である</a:t>
            </a:r>
            <a:endParaRPr kumimoji="1" lang="en-US" altLang="ja-JP"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4000" b="1" dirty="0">
                <a:ln>
                  <a:solidFill>
                    <a:prstClr val="black"/>
                  </a:solidFill>
                </a:ln>
                <a:solidFill>
                  <a:schemeClr val="bg1"/>
                </a:solidFill>
                <a:latin typeface="ＭＳ Ｐゴシック" panose="020B0600070205080204" pitchFamily="50" charset="-128"/>
                <a:ea typeface="ＭＳ Ｐゴシック" panose="020B0600070205080204" pitchFamily="50" charset="-128"/>
              </a:rPr>
              <a:t>　　　　　　　　　　　　　　　　　　　</a:t>
            </a:r>
            <a:r>
              <a:rPr kumimoji="1" lang="ja-JP" altLang="en-US"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（総務省統計局調べ）</a:t>
            </a:r>
            <a:endParaRPr kumimoji="1" lang="en-US" altLang="ja-JP"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4000" b="1" dirty="0">
                <a:ln>
                  <a:solidFill>
                    <a:prstClr val="black"/>
                  </a:solidFill>
                </a:ln>
                <a:solidFill>
                  <a:schemeClr val="bg1"/>
                </a:solidFill>
                <a:latin typeface="ＭＳ Ｐゴシック" panose="020B0600070205080204" pitchFamily="50" charset="-128"/>
                <a:ea typeface="ＭＳ Ｐゴシック" panose="020B0600070205080204" pitchFamily="50" charset="-128"/>
              </a:rPr>
              <a:t>その他</a:t>
            </a:r>
            <a:r>
              <a:rPr kumimoji="1" lang="ja-JP" altLang="en-US"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の住宅は</a:t>
            </a:r>
            <a:r>
              <a:rPr lang="en-US" altLang="ja-JP" sz="4000" b="1" dirty="0">
                <a:ln>
                  <a:solidFill>
                    <a:prstClr val="black"/>
                  </a:solidFill>
                </a:ln>
                <a:solidFill>
                  <a:schemeClr val="bg1"/>
                </a:solidFill>
                <a:latin typeface="ＭＳ Ｐゴシック" panose="020B0600070205080204" pitchFamily="50" charset="-128"/>
                <a:ea typeface="ＭＳ Ｐゴシック" panose="020B0600070205080204" pitchFamily="50" charset="-128"/>
              </a:rPr>
              <a:t>18</a:t>
            </a:r>
            <a:r>
              <a:rPr kumimoji="1" lang="ja-JP" altLang="en-US"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万戸であり、総空き家数の</a:t>
            </a:r>
            <a:r>
              <a:rPr lang="en-US" altLang="ja-JP" sz="4000" b="1" dirty="0">
                <a:ln>
                  <a:solidFill>
                    <a:prstClr val="black"/>
                  </a:solidFill>
                </a:ln>
                <a:solidFill>
                  <a:schemeClr val="bg1"/>
                </a:solidFill>
                <a:latin typeface="ＭＳ Ｐゴシック" panose="020B0600070205080204" pitchFamily="50" charset="-128"/>
                <a:ea typeface="ＭＳ Ｐゴシック" panose="020B0600070205080204" pitchFamily="50" charset="-128"/>
              </a:rPr>
              <a:t>22.2</a:t>
            </a:r>
            <a:r>
              <a:rPr kumimoji="1" lang="ja-JP" altLang="en-US"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rPr>
              <a:t>％を占める</a:t>
            </a:r>
            <a:endParaRPr kumimoji="1" lang="en-US" altLang="ja-JP" sz="4000" b="1" i="0" u="none" strike="noStrike" kern="1200" cap="none" spc="0" normalizeH="0" baseline="0" noProof="0" dirty="0">
              <a:ln>
                <a:solidFill>
                  <a:prstClr val="black"/>
                </a:solidFill>
              </a:ln>
              <a:solidFill>
                <a:schemeClr val="bg1"/>
              </a:solidFill>
              <a:effectLst/>
              <a:uLnTx/>
              <a:uFillTx/>
              <a:latin typeface="ＭＳ Ｐゴシック" panose="020B0600070205080204" pitchFamily="50" charset="-128"/>
              <a:ea typeface="ＭＳ Ｐゴシック" panose="020B0600070205080204" pitchFamily="50" charset="-128"/>
            </a:endParaRPr>
          </a:p>
          <a:p>
            <a:pPr>
              <a:defRPr/>
            </a:pPr>
            <a:r>
              <a:rPr lang="ja-JP" altLang="en-US" sz="4000" b="1">
                <a:ln>
                  <a:solidFill>
                    <a:prstClr val="black"/>
                  </a:solidFill>
                </a:ln>
                <a:solidFill>
                  <a:schemeClr val="bg1"/>
                </a:solidFill>
                <a:latin typeface="ＭＳ Ｐゴシック"/>
                <a:ea typeface="ＭＳ Ｐゴシック"/>
              </a:rPr>
              <a:t>　　　　　　　　　　　　　　　　　　</a:t>
            </a:r>
            <a:r>
              <a:rPr kumimoji="1" lang="ja-JP" altLang="en-US" sz="4000" b="1" i="0" u="none" strike="noStrike" kern="1200" cap="none" spc="0" normalizeH="0" baseline="0" noProof="0">
                <a:ln>
                  <a:solidFill>
                    <a:prstClr val="black"/>
                  </a:solidFill>
                </a:ln>
                <a:solidFill>
                  <a:schemeClr val="bg1"/>
                </a:solidFill>
                <a:effectLst/>
                <a:uLnTx/>
                <a:uFillTx/>
                <a:latin typeface="ＭＳ Ｐゴシック"/>
                <a:ea typeface="ＭＳ Ｐゴシック"/>
              </a:rPr>
              <a:t>（</a:t>
            </a:r>
            <a:r>
              <a:rPr lang="ja-JP" altLang="en-US" sz="4000" b="1">
                <a:ln>
                  <a:solidFill>
                    <a:prstClr val="black"/>
                  </a:solidFill>
                </a:ln>
                <a:solidFill>
                  <a:schemeClr val="bg1"/>
                </a:solidFill>
                <a:latin typeface="ＭＳ Ｐゴシック"/>
                <a:ea typeface="ＭＳ Ｐゴシック"/>
              </a:rPr>
              <a:t>東京都住宅政策本部</a:t>
            </a:r>
            <a:r>
              <a:rPr kumimoji="1" lang="ja-JP" altLang="en-US" sz="4000" b="1" i="0" u="none" strike="noStrike" kern="1200" cap="none" spc="0" normalizeH="0" baseline="0" noProof="0">
                <a:ln>
                  <a:solidFill>
                    <a:prstClr val="black"/>
                  </a:solidFill>
                </a:ln>
                <a:solidFill>
                  <a:schemeClr val="bg1"/>
                </a:solidFill>
                <a:effectLst/>
                <a:uLnTx/>
                <a:uFillTx/>
                <a:latin typeface="ＭＳ Ｐゴシック"/>
                <a:ea typeface="ＭＳ Ｐゴシック"/>
              </a:rPr>
              <a:t>）</a:t>
            </a:r>
            <a:endParaRPr lang="ja-JP" altLang="en-US" sz="4000" b="1" i="0" u="none" strike="noStrike" kern="1200" cap="none" spc="0" normalizeH="0" baseline="0" noProof="0">
              <a:ln>
                <a:solidFill>
                  <a:prstClr val="black"/>
                </a:solidFill>
              </a:ln>
              <a:solidFill>
                <a:schemeClr val="bg1"/>
              </a:solidFill>
              <a:effectLst/>
              <a:uLnTx/>
              <a:uFillTx/>
              <a:latin typeface="ＭＳ Ｐゴシック"/>
              <a:ea typeface="ＭＳ Ｐゴシック"/>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757754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FB37CA2-E858-4B8E-A251-D0DBDAC48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100000">
                <a:schemeClr val="accent1">
                  <a:lumMod val="5000"/>
                  <a:lumOff val="95000"/>
                  <a:alpha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pic>
      <p:sp>
        <p:nvSpPr>
          <p:cNvPr id="2" name="タイトル 1"/>
          <p:cNvSpPr>
            <a:spLocks noGrp="1"/>
          </p:cNvSpPr>
          <p:nvPr>
            <p:ph type="title"/>
          </p:nvPr>
        </p:nvSpPr>
        <p:spPr>
          <a:xfrm>
            <a:off x="370855" y="-174171"/>
            <a:ext cx="10787002" cy="1325563"/>
          </a:xfrm>
          <a:noFill/>
          <a:ln w="9525">
            <a:noFill/>
          </a:ln>
        </p:spPr>
        <p:txBody>
          <a:bodyPr>
            <a:noAutofit/>
          </a:bodyPr>
          <a:lstStyle/>
          <a:p>
            <a:r>
              <a:rPr kumimoji="1" lang="ja-JP" altLang="en-US" sz="48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a:t>
            </a:r>
            <a:r>
              <a:rPr kumimoji="1" lang="en-US" altLang="ja-JP" sz="48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3</a:t>
            </a:r>
            <a:r>
              <a:rPr kumimoji="1" lang="ja-JP" altLang="en-US" sz="48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）空き家・空き店舗増加による問題群</a:t>
            </a:r>
            <a:endParaRPr kumimoji="1" lang="ja-JP" altLang="en-US" sz="4800"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838200" y="1129625"/>
            <a:ext cx="10515600" cy="5587439"/>
          </a:xfrm>
          <a:noFill/>
          <a:ln w="12700">
            <a:noFill/>
          </a:ln>
        </p:spPr>
        <p:txBody>
          <a:bodyPr>
            <a:noAutofit/>
          </a:bodyPr>
          <a:lstStyle/>
          <a:p>
            <a:pPr marL="0" indent="0">
              <a:buNone/>
            </a:pP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①</a:t>
            </a:r>
            <a:r>
              <a:rPr lang="ja-JP"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防災上の問題</a:t>
            </a:r>
            <a:endPar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a:lnSpc>
                <a:spcPct val="100000"/>
              </a:lnSpc>
            </a:pPr>
            <a:endParaRPr kumimoji="1" lang="en-US" altLang="ja-JP" sz="2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②防犯上の問題</a:t>
            </a:r>
            <a:endPar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a:lnSpc>
                <a:spcPct val="100000"/>
              </a:lnSpc>
            </a:pPr>
            <a:endParaRPr kumimoji="1" lang="en-US" altLang="ja-JP" sz="2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③環境悪化（庭木放置）の問題</a:t>
            </a:r>
            <a:endParaRPr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a:lnSpc>
                <a:spcPct val="100000"/>
              </a:lnSpc>
            </a:pPr>
            <a:endParaRPr kumimoji="1" lang="en-US" altLang="ja-JP" sz="2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④衛生上の問題</a:t>
            </a:r>
            <a:endParaRPr kumimoji="1" lang="en-US" altLang="ja-JP"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a:lnSpc>
                <a:spcPct val="100000"/>
              </a:lnSpc>
            </a:pPr>
            <a:endParaRPr kumimoji="1" lang="en-US" altLang="ja-JP" sz="24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a:p>
            <a:pPr marL="0" indent="0">
              <a:buNone/>
            </a:pPr>
            <a:r>
              <a:rPr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rPr>
              <a:t>⑤地域社会への悪影響</a:t>
            </a:r>
            <a:endParaRPr kumimoji="1" lang="ja-JP" altLang="en-US" sz="4000" b="1" dirty="0">
              <a:ln>
                <a:solidFill>
                  <a:schemeClr val="tx1"/>
                </a:solidFill>
              </a:ln>
              <a:solidFill>
                <a:srgbClr val="04DBEC"/>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610C3DC3-D5E4-476F-8A2D-815E3745CCF9}" type="slidenum">
              <a:rPr kumimoji="1" lang="ja-JP" altLang="en-US" smtClean="0"/>
              <a:t>9</a:t>
            </a:fld>
            <a:endParaRPr kumimoji="1" lang="ja-JP" altLang="en-US"/>
          </a:p>
        </p:txBody>
      </p:sp>
    </p:spTree>
    <p:extLst>
      <p:ext uri="{BB962C8B-B14F-4D97-AF65-F5344CB8AC3E}">
        <p14:creationId xmlns:p14="http://schemas.microsoft.com/office/powerpoint/2010/main" val="1958325982"/>
      </p:ext>
    </p:extLst>
  </p:cSld>
  <p:clrMapOvr>
    <a:masterClrMapping/>
  </p:clrMapOvr>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5058</TotalTime>
  <Words>4150</Words>
  <Application>Microsoft Office PowerPoint</Application>
  <PresentationFormat>ワイド画面</PresentationFormat>
  <Paragraphs>583</Paragraphs>
  <Slides>53</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53</vt:i4>
      </vt:variant>
    </vt:vector>
  </HeadingPairs>
  <TitlesOfParts>
    <vt:vector size="61" baseType="lpstr">
      <vt:lpstr>ＭＳ Ｐゴシック</vt:lpstr>
      <vt:lpstr>ＭＳ Ｐゴシック</vt:lpstr>
      <vt:lpstr>游ゴシック</vt:lpstr>
      <vt:lpstr>Arial</vt:lpstr>
      <vt:lpstr>Century Gothic</vt:lpstr>
      <vt:lpstr>Trebuchet MS</vt:lpstr>
      <vt:lpstr>Wingdings 3</vt:lpstr>
      <vt:lpstr>ファセット</vt:lpstr>
      <vt:lpstr> 家守・店守・木守を育てる空き家  リノベーション型まちづくりの提案</vt:lpstr>
      <vt:lpstr>目次</vt:lpstr>
      <vt:lpstr>はじめに</vt:lpstr>
      <vt:lpstr>（1）日本の空き家数及び空き家率の推移</vt:lpstr>
      <vt:lpstr>（2）千代田区への政策提案</vt:lpstr>
      <vt:lpstr>第１章　都内における空き家と     　　　空き家対策の現状  </vt:lpstr>
      <vt:lpstr> （1）空き家とは… </vt:lpstr>
      <vt:lpstr>（2）東京都の空き家数・空き家率</vt:lpstr>
      <vt:lpstr>（3）空き家・空き店舗増加による問題群</vt:lpstr>
      <vt:lpstr>（4）東京都の空き家対策の現状 </vt:lpstr>
      <vt:lpstr>空き家対策事例②　リノベーション＋シェアハウス化</vt:lpstr>
      <vt:lpstr>第２章　都内における空き店舗と 　　　空き店舗対策の現状 </vt:lpstr>
      <vt:lpstr>（1）東京都の空き店舗を抱える商店街の割合</vt:lpstr>
      <vt:lpstr>PowerPoint プレゼンテーション</vt:lpstr>
      <vt:lpstr>（3）商店街における空き店舗の発生に対する取り組み</vt:lpstr>
      <vt:lpstr>第３章　都内における空き家敷地内にある 　　　　　庭木の管理・対策の現状</vt:lpstr>
      <vt:lpstr>(1) 敷地内の庭木対策の現状</vt:lpstr>
      <vt:lpstr>(2) 空き家の敷地内にある庭木管理の担い手・方法</vt:lpstr>
      <vt:lpstr>第４章　仮説の設定と検証</vt:lpstr>
      <vt:lpstr>PowerPoint プレゼンテーション</vt:lpstr>
      <vt:lpstr>地域貢献活動を義務づけた家賃補助制度</vt:lpstr>
      <vt:lpstr>地域貢献活動を義務づけた家賃補助制度</vt:lpstr>
      <vt:lpstr>ＮＰＯ法人が行う学生に地域貢献活動を義務づけた低家賃物件の提供事業</vt:lpstr>
      <vt:lpstr>新規事業者の空き店舗利用 への補助金制度</vt:lpstr>
      <vt:lpstr>新規事業者の空き店舗利用に対する 補助金・経営サポート制度</vt:lpstr>
      <vt:lpstr>庭の保護樹木の剪定費用に対する補助金制度</vt:lpstr>
      <vt:lpstr>空き家の庭木の剪定費用に対する補助金制度</vt:lpstr>
      <vt:lpstr>　第５章　千代田区の空き家問題 　　　　　　 対策についての政策提言</vt:lpstr>
      <vt:lpstr>家守確保支援補助金政策導入の提案</vt:lpstr>
      <vt:lpstr>店守確保支援補助金政策導入の提案</vt:lpstr>
      <vt:lpstr>木守確保支援補助金政策導入の提案</vt:lpstr>
      <vt:lpstr>おわりにかえて</vt:lpstr>
      <vt:lpstr>（１）千代田区への３つの提案</vt:lpstr>
      <vt:lpstr>（２）千代田区への３つの提案のまとめ</vt:lpstr>
      <vt:lpstr>（３）今後の研究課題</vt:lpstr>
      <vt:lpstr>参考文献</vt:lpstr>
      <vt:lpstr>参考URL</vt:lpstr>
      <vt:lpstr>参考URL</vt:lpstr>
      <vt:lpstr>調査協力団体</vt:lpstr>
      <vt:lpstr>PowerPoint プレゼンテーション</vt:lpstr>
      <vt:lpstr>千代田区家守確保政策補助金交付要綱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家守・店守・木守を育てる空き家  リノベーション型まちづくりの提案</dc:title>
  <dc:creator>杉浦 舞香</dc:creator>
  <cp:lastModifiedBy>h0502y@outlook.jp</cp:lastModifiedBy>
  <cp:revision>193</cp:revision>
  <cp:lastPrinted>2019-12-20T09:36:24Z</cp:lastPrinted>
  <dcterms:created xsi:type="dcterms:W3CDTF">2019-09-27T05:08:10Z</dcterms:created>
  <dcterms:modified xsi:type="dcterms:W3CDTF">2020-10-18T14:33:14Z</dcterms:modified>
</cp:coreProperties>
</file>