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2" r:id="rId3"/>
  </p:sldMasterIdLst>
  <p:notesMasterIdLst>
    <p:notesMasterId r:id="rId66"/>
  </p:notesMasterIdLst>
  <p:handoutMasterIdLst>
    <p:handoutMasterId r:id="rId67"/>
  </p:handoutMasterIdLst>
  <p:sldIdLst>
    <p:sldId id="256" r:id="rId4"/>
    <p:sldId id="292" r:id="rId5"/>
    <p:sldId id="319" r:id="rId6"/>
    <p:sldId id="324" r:id="rId7"/>
    <p:sldId id="360" r:id="rId8"/>
    <p:sldId id="366" r:id="rId9"/>
    <p:sldId id="367" r:id="rId10"/>
    <p:sldId id="315" r:id="rId11"/>
    <p:sldId id="357" r:id="rId12"/>
    <p:sldId id="320" r:id="rId13"/>
    <p:sldId id="290" r:id="rId14"/>
    <p:sldId id="325" r:id="rId15"/>
    <p:sldId id="321" r:id="rId16"/>
    <p:sldId id="326" r:id="rId17"/>
    <p:sldId id="368" r:id="rId18"/>
    <p:sldId id="323" r:id="rId19"/>
    <p:sldId id="327" r:id="rId20"/>
    <p:sldId id="296" r:id="rId21"/>
    <p:sldId id="297" r:id="rId22"/>
    <p:sldId id="300" r:id="rId23"/>
    <p:sldId id="355" r:id="rId24"/>
    <p:sldId id="282" r:id="rId25"/>
    <p:sldId id="334" r:id="rId26"/>
    <p:sldId id="268" r:id="rId27"/>
    <p:sldId id="356" r:id="rId28"/>
    <p:sldId id="340" r:id="rId29"/>
    <p:sldId id="295" r:id="rId30"/>
    <p:sldId id="353" r:id="rId31"/>
    <p:sldId id="330" r:id="rId32"/>
    <p:sldId id="359" r:id="rId33"/>
    <p:sldId id="331" r:id="rId34"/>
    <p:sldId id="310" r:id="rId35"/>
    <p:sldId id="306" r:id="rId36"/>
    <p:sldId id="307" r:id="rId37"/>
    <p:sldId id="291" r:id="rId38"/>
    <p:sldId id="332" r:id="rId39"/>
    <p:sldId id="259" r:id="rId40"/>
    <p:sldId id="363" r:id="rId41"/>
    <p:sldId id="262" r:id="rId42"/>
    <p:sldId id="263" r:id="rId43"/>
    <p:sldId id="293" r:id="rId44"/>
    <p:sldId id="264" r:id="rId45"/>
    <p:sldId id="274" r:id="rId46"/>
    <p:sldId id="275" r:id="rId47"/>
    <p:sldId id="277" r:id="rId48"/>
    <p:sldId id="279" r:id="rId49"/>
    <p:sldId id="362" r:id="rId50"/>
    <p:sldId id="358" r:id="rId51"/>
    <p:sldId id="349" r:id="rId52"/>
    <p:sldId id="345" r:id="rId53"/>
    <p:sldId id="346" r:id="rId54"/>
    <p:sldId id="347" r:id="rId55"/>
    <p:sldId id="348" r:id="rId56"/>
    <p:sldId id="371" r:id="rId57"/>
    <p:sldId id="373" r:id="rId58"/>
    <p:sldId id="370" r:id="rId59"/>
    <p:sldId id="372" r:id="rId60"/>
    <p:sldId id="375" r:id="rId61"/>
    <p:sldId id="376" r:id="rId62"/>
    <p:sldId id="379" r:id="rId63"/>
    <p:sldId id="377" r:id="rId64"/>
    <p:sldId id="378" r:id="rId65"/>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と目次" id="{B49BB710-9D5D-4685-BDC6-9900FAC335C6}">
          <p14:sldIdLst>
            <p14:sldId id="256"/>
            <p14:sldId id="292"/>
          </p14:sldIdLst>
        </p14:section>
        <p14:section name="はじめに" id="{B874AC8B-A5A4-40A1-BA6A-5132623E406C}">
          <p14:sldIdLst>
            <p14:sldId id="319"/>
            <p14:sldId id="324"/>
            <p14:sldId id="360"/>
            <p14:sldId id="366"/>
            <p14:sldId id="367"/>
            <p14:sldId id="315"/>
            <p14:sldId id="357"/>
          </p14:sldIdLst>
        </p14:section>
        <p14:section name="第1章　普及の背景と現状" id="{73389273-6BBD-4322-B7D5-4B44AC941AD4}">
          <p14:sldIdLst>
            <p14:sldId id="320"/>
            <p14:sldId id="290"/>
            <p14:sldId id="325"/>
          </p14:sldIdLst>
        </p14:section>
        <p14:section name="第2章　仮説" id="{C9A64461-5203-4C30-B687-D9E44FC58054}">
          <p14:sldIdLst>
            <p14:sldId id="321"/>
            <p14:sldId id="326"/>
            <p14:sldId id="368"/>
            <p14:sldId id="323"/>
          </p14:sldIdLst>
        </p14:section>
        <p14:section name="第3章　業界選定と検証方法" id="{2F7AC4CE-A450-4530-B5DE-4DB5BA71A742}">
          <p14:sldIdLst>
            <p14:sldId id="327"/>
            <p14:sldId id="296"/>
            <p14:sldId id="297"/>
            <p14:sldId id="300"/>
            <p14:sldId id="355"/>
            <p14:sldId id="282"/>
          </p14:sldIdLst>
        </p14:section>
        <p14:section name="第4章　製鉄業界" id="{87A736ED-A7F2-4680-B5AA-8C1DE8612846}">
          <p14:sldIdLst>
            <p14:sldId id="334"/>
            <p14:sldId id="268"/>
            <p14:sldId id="356"/>
            <p14:sldId id="340"/>
            <p14:sldId id="295"/>
            <p14:sldId id="353"/>
          </p14:sldIdLst>
        </p14:section>
        <p14:section name="第5章　化学業界" id="{1DC442D8-8CD1-429C-BF8E-14C7EF8086A9}">
          <p14:sldIdLst>
            <p14:sldId id="330"/>
            <p14:sldId id="359"/>
            <p14:sldId id="331"/>
            <p14:sldId id="310"/>
            <p14:sldId id="306"/>
            <p14:sldId id="307"/>
          </p14:sldIdLst>
        </p14:section>
        <p14:section name="第6章　製紙業界" id="{BA60ED59-E5F8-4591-ADE8-5F09C3BFA747}">
          <p14:sldIdLst>
            <p14:sldId id="291"/>
            <p14:sldId id="332"/>
            <p14:sldId id="259"/>
            <p14:sldId id="363"/>
            <p14:sldId id="262"/>
            <p14:sldId id="263"/>
            <p14:sldId id="293"/>
            <p14:sldId id="264"/>
          </p14:sldIdLst>
        </p14:section>
        <p14:section name="第7章　検証結果と考察" id="{14A34F4C-D3CF-4303-AFDB-97C68BB073EA}">
          <p14:sldIdLst>
            <p14:sldId id="274"/>
            <p14:sldId id="275"/>
            <p14:sldId id="277"/>
            <p14:sldId id="279"/>
            <p14:sldId id="362"/>
            <p14:sldId id="358"/>
            <p14:sldId id="349"/>
            <p14:sldId id="345"/>
            <p14:sldId id="346"/>
            <p14:sldId id="347"/>
            <p14:sldId id="348"/>
            <p14:sldId id="371"/>
            <p14:sldId id="373"/>
            <p14:sldId id="370"/>
            <p14:sldId id="372"/>
            <p14:sldId id="375"/>
            <p14:sldId id="376"/>
            <p14:sldId id="379"/>
            <p14:sldId id="377"/>
            <p14:sldId id="3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中 亮悟" initials="田中" lastIdx="19" clrIdx="0">
    <p:extLst>
      <p:ext uri="{19B8F6BF-5375-455C-9EA6-DF929625EA0E}">
        <p15:presenceInfo xmlns:p15="http://schemas.microsoft.com/office/powerpoint/2012/main" userId="2b641ad3a024a086" providerId="Windows Live"/>
      </p:ext>
    </p:extLst>
  </p:cmAuthor>
  <p:cmAuthor id="2" name="志織 菅野" initials="志織" lastIdx="23" clrIdx="1">
    <p:extLst>
      <p:ext uri="{19B8F6BF-5375-455C-9EA6-DF929625EA0E}">
        <p15:presenceInfo xmlns:p15="http://schemas.microsoft.com/office/powerpoint/2012/main" userId="827ddaed5328d88d" providerId="Windows Live"/>
      </p:ext>
    </p:extLst>
  </p:cmAuthor>
  <p:cmAuthor id="3" name="舞香 杉浦" initials="舞杉" lastIdx="5" clrIdx="2">
    <p:extLst>
      <p:ext uri="{19B8F6BF-5375-455C-9EA6-DF929625EA0E}">
        <p15:presenceInfo xmlns:p15="http://schemas.microsoft.com/office/powerpoint/2012/main" userId="0cf3abbe5bf683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9FBF8-9F67-4D49-A705-1546C09E4DCA}" v="318" dt="2019-11-29T07:13:56.643"/>
    <p1510:client id="{0CA72D74-FA30-4F2E-BEDC-46320A77F864}" v="101" dt="2019-10-23T04:46:51.832"/>
    <p1510:client id="{17FE4A05-055C-4E00-9331-7A3AD70ED865}" v="55" dt="2019-11-22T04:12:12.077"/>
    <p1510:client id="{24FD04A3-ED4C-4B44-87BA-D27C9A794156}" v="2" dt="2019-10-25T06:15:50.830"/>
    <p1510:client id="{250FA672-72C8-4DD4-BF41-AA2835DCAE8D}" v="43" dt="2019-12-03T02:14:13.432"/>
    <p1510:client id="{2F7C869F-A821-4626-9C82-5C23CD608DEA}" v="36" dt="2019-10-23T05:32:41.705"/>
    <p1510:client id="{36E81F23-E01E-4201-A686-BBBF3D891907}" v="369" dt="2019-12-20T10:17:49.589"/>
    <p1510:client id="{3BFEBF7B-F63A-4CCD-80C8-85D346BE87F0}" v="3" dt="2019-11-29T05:21:04.796"/>
    <p1510:client id="{3EDEA649-5846-4D9E-9B5E-2641AA3FFA22}" v="149" dt="2019-11-25T02:54:47.649"/>
    <p1510:client id="{4284E9E0-BE52-49E6-BF87-9CD761F26103}" v="44" dt="2019-11-26T12:41:12.449"/>
    <p1510:client id="{4C15401A-EE24-4EC2-A422-5D90BF8E895A}" v="19" dt="2019-10-23T05:32:17.495"/>
    <p1510:client id="{51FE1B4B-ADA6-4355-97E5-20BE5BBC6790}" v="260" dt="2019-10-25T11:39:05.061"/>
    <p1510:client id="{54EA2CE3-6787-4000-A349-2C3B450A7704}" v="719" dt="2019-12-20T10:46:09.200"/>
    <p1510:client id="{57786A45-BCDE-46BD-88E1-E0F007B38D40}" v="18" dt="2019-11-29T01:35:48.894"/>
    <p1510:client id="{5CE396F8-1A63-40B1-8EA6-F034D81CFBE2}" v="38" dt="2019-11-27T00:53:50.062"/>
    <p1510:client id="{7E0E563F-2586-473B-8C8F-B3C9D0F9C9DE}" v="37" dt="2019-11-29T07:49:37.988"/>
    <p1510:client id="{805CD946-8769-4A3B-93FF-658E90F84212}" v="1" dt="2019-11-22T04:19:49.662"/>
    <p1510:client id="{8312525C-CCBC-4E13-9F76-2108BE13E1F2}" v="1111" dt="2019-12-20T10:38:20.850"/>
    <p1510:client id="{90E487D4-7674-4A9E-9839-C843BAE00BD6}" v="46" dt="2019-11-26T02:35:27.349"/>
    <p1510:client id="{9A33A0B0-56E1-44B9-B11C-D39BB18F4B9A}" v="38" dt="2019-10-25T06:42:44.709"/>
    <p1510:client id="{9D7E2B09-E04D-48E7-B96D-ABC7B36C5384}" v="295" dt="2019-10-25T07:12:12.856"/>
    <p1510:client id="{9F68D277-1125-4E43-9BA5-51100F0107B3}" v="45" dt="2019-10-25T06:33:53.640"/>
    <p1510:client id="{A2BFA67C-5172-4984-8150-565E2DBFA092}" v="1" dt="2019-10-23T00:27:48.753"/>
    <p1510:client id="{A2F3F94E-13A7-4EC3-9DD4-F6C1D9E0D9E5}" v="470" dt="2019-11-22T05:53:37.173"/>
    <p1510:client id="{BAC61B50-CFA4-43B3-A6D5-5332F545C3A9}" v="8" dt="2019-11-29T05:58:07.185"/>
    <p1510:client id="{C3F29815-C70E-4F02-B7B9-7384649198FE}" v="22" dt="2019-11-27T00:45:17.508"/>
    <p1510:client id="{CC50E08C-7B8B-47B8-A384-F4F0258DBBFC}" v="13" dt="2019-10-25T06:17:13.554"/>
    <p1510:client id="{CE392CAA-DCF2-4D53-AF66-C3C4884C9E7A}" v="47" dt="2019-10-23T03:43:55.543"/>
    <p1510:client id="{D186251D-8480-47B3-BC68-5DC3F8164E6E}" v="1" dt="2019-11-27T01:03:03.581"/>
    <p1510:client id="{E4877D0E-6B9E-4B88-A125-58478FA4157D}" v="4" dt="2019-11-26T06:56:39.099"/>
    <p1510:client id="{EA690900-1F3E-4B49-9E34-BEEFA3F77A42}" v="17" dt="2019-12-21T01:39:03.588"/>
    <p1510:client id="{ED2FC646-B7F1-4157-BD98-4F5BE7B91CCF}" v="24" dt="2019-12-03T02:05:25.527"/>
    <p1510:client id="{F0142C44-590C-4144-9496-68F38EA7A4D7}" v="111" dt="2019-11-26T13:38:05.157"/>
    <p1510:client id="{F0F21D5D-0CF1-4218-869E-F522A9452083}" v="47" dt="2019-10-23T02:24:11.947"/>
    <p1510:client id="{F5911BBA-E701-4ADC-BFE4-7585FC293369}" v="11" dt="2019-11-26T13:26:18.32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34" y="9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ryogo\Downloads\&#29987;&#26989;&#20998;&#37326;&#21029;CO2&#25490;&#20986;&#37327;.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eto\Documents\&#12476;&#12511;&#38306;&#20418;\&#33258;&#31038;&#30330;&#38651;\&#12464;&#12521;&#125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oeto\Documents\&#12476;&#12511;&#38306;&#20418;\&#33258;&#31038;&#30330;&#38651;\&#12464;&#12521;&#1250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6397409483812888"/>
          <c:y val="0.12320790717497458"/>
          <c:w val="0.39788805865728322"/>
          <c:h val="0.84380927590662735"/>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EA7-4C35-BAE3-D4AA376EFBE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EA7-4C35-BAE3-D4AA376EFBE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EA7-4C35-BAE3-D4AA376EFBE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EA7-4C35-BAE3-D4AA376EFBEE}"/>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EA7-4C35-BAE3-D4AA376EFBEE}"/>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EA7-4C35-BAE3-D4AA376EFBEE}"/>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9EA7-4C35-BAE3-D4AA376EFBEE}"/>
              </c:ext>
            </c:extLst>
          </c:dPt>
          <c:dLbls>
            <c:dLbl>
              <c:idx val="0"/>
              <c:layout>
                <c:manualLayout>
                  <c:x val="-4.1245285803383727E-2"/>
                  <c:y val="0.10831956023599254"/>
                </c:manualLayout>
              </c:layout>
              <c:tx>
                <c:rich>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mn-lt"/>
                        <a:ea typeface="+mn-ea"/>
                        <a:cs typeface="+mn-cs"/>
                      </a:defRPr>
                    </a:pPr>
                    <a:fld id="{C422A4BD-7F29-46A9-A145-A84D9A660209}" type="CATEGORYNAME">
                      <a:rPr lang="ja-JP" altLang="en-US" sz="2400" b="1" smtClean="0">
                        <a:solidFill>
                          <a:schemeClr val="bg1"/>
                        </a:solidFill>
                      </a:rPr>
                      <a:pPr>
                        <a:defRPr lang="ja-JP" sz="2400" b="1">
                          <a:solidFill>
                            <a:schemeClr val="bg1"/>
                          </a:solidFill>
                        </a:defRPr>
                      </a:pPr>
                      <a:t>[分類名]</a:t>
                    </a:fld>
                    <a:endParaRPr lang="ja-JP" altLang="en-US" sz="2400" b="1" baseline="0">
                      <a:solidFill>
                        <a:schemeClr val="bg1"/>
                      </a:solidFill>
                    </a:endParaRPr>
                  </a:p>
                  <a:p>
                    <a:pPr>
                      <a:defRPr lang="ja-JP" sz="2400" b="1">
                        <a:solidFill>
                          <a:schemeClr val="bg1"/>
                        </a:solidFill>
                      </a:defRPr>
                    </a:pPr>
                    <a:fld id="{6F8DAD94-F19F-42D7-8571-51F818F17F55}" type="VALUE">
                      <a:rPr lang="en-US" altLang="ja-JP" sz="2400" b="1" baseline="0" smtClean="0">
                        <a:solidFill>
                          <a:schemeClr val="bg1"/>
                        </a:solidFill>
                      </a:rPr>
                      <a:pPr>
                        <a:defRPr lang="ja-JP" sz="2400" b="1">
                          <a:solidFill>
                            <a:schemeClr val="bg1"/>
                          </a:solidFill>
                        </a:defRPr>
                      </a:pPr>
                      <a:t>[値]</a:t>
                    </a:fld>
                    <a:r>
                      <a:rPr lang="ja-JP" altLang="en-US" sz="2400" b="1" baseline="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0147528692320343"/>
                      <c:h val="0.34328743700078884"/>
                    </c:manualLayout>
                  </c15:layout>
                  <c15:dlblFieldTable/>
                  <c15:showDataLabelsRange val="0"/>
                </c:ext>
                <c:ext xmlns:c16="http://schemas.microsoft.com/office/drawing/2014/chart" uri="{C3380CC4-5D6E-409C-BE32-E72D297353CC}">
                  <c16:uniqueId val="{00000001-9EA7-4C35-BAE3-D4AA376EFBEE}"/>
                </c:ext>
              </c:extLst>
            </c:dLbl>
            <c:dLbl>
              <c:idx val="1"/>
              <c:layout>
                <c:manualLayout>
                  <c:x val="6.8064106956679929E-2"/>
                  <c:y val="-0.13497300539892021"/>
                </c:manualLayout>
              </c:layout>
              <c:tx>
                <c:rich>
                  <a:bodyPr rot="0" spcFirstLastPara="1" vertOverflow="ellipsis" vert="horz" wrap="square" lIns="38100" tIns="19050" rIns="38100" bIns="19050" anchor="ctr" anchorCtr="1">
                    <a:spAutoFit/>
                  </a:bodyPr>
                  <a:lstStyle/>
                  <a:p>
                    <a:pPr>
                      <a:defRPr lang="ja-JP" sz="2400" b="1" i="0" u="none" strike="noStrike" kern="1200" baseline="0">
                        <a:solidFill>
                          <a:schemeClr val="bg1"/>
                        </a:solidFill>
                        <a:latin typeface="+mn-lt"/>
                        <a:ea typeface="+mn-ea"/>
                        <a:cs typeface="+mn-cs"/>
                      </a:defRPr>
                    </a:pPr>
                    <a:fld id="{9458E7AA-327B-4942-BC38-1752C709D4D8}" type="CATEGORYNAME">
                      <a:rPr lang="zh-TW" altLang="en-US" sz="2400" b="1" smtClean="0">
                        <a:solidFill>
                          <a:schemeClr val="bg1"/>
                        </a:solidFill>
                        <a:latin typeface="游ゴシック" panose="020B0400000000000000" pitchFamily="50" charset="-128"/>
                        <a:ea typeface="游ゴシック" panose="020B0400000000000000" pitchFamily="50" charset="-128"/>
                      </a:rPr>
                      <a:pPr>
                        <a:defRPr lang="ja-JP" sz="2400" b="1">
                          <a:solidFill>
                            <a:schemeClr val="bg1"/>
                          </a:solidFill>
                        </a:defRPr>
                      </a:pPr>
                      <a:t>[分類名]</a:t>
                    </a:fld>
                    <a:endParaRPr lang="zh-TW" altLang="en-US" sz="2400" b="1" baseline="0">
                      <a:solidFill>
                        <a:schemeClr val="bg1"/>
                      </a:solidFill>
                      <a:latin typeface="游ゴシック" panose="020B0400000000000000" pitchFamily="50" charset="-128"/>
                      <a:ea typeface="游ゴシック" panose="020B0400000000000000" pitchFamily="50" charset="-128"/>
                    </a:endParaRPr>
                  </a:p>
                  <a:p>
                    <a:pPr>
                      <a:defRPr lang="ja-JP" sz="2400" b="1">
                        <a:solidFill>
                          <a:schemeClr val="bg1"/>
                        </a:solidFill>
                      </a:defRPr>
                    </a:pPr>
                    <a:fld id="{0F2008A0-0C9F-459E-9518-A85692D4FCCD}" type="VALUE">
                      <a:rPr lang="en-US" altLang="zh-TW" sz="2400" b="1" baseline="0" smtClean="0">
                        <a:solidFill>
                          <a:schemeClr val="bg1"/>
                        </a:solidFill>
                        <a:latin typeface="游ゴシック" panose="020B0400000000000000" pitchFamily="50" charset="-128"/>
                        <a:ea typeface="游ゴシック" panose="020B0400000000000000" pitchFamily="50" charset="-128"/>
                      </a:rPr>
                      <a:pPr>
                        <a:defRPr lang="ja-JP" sz="2400" b="1">
                          <a:solidFill>
                            <a:schemeClr val="bg1"/>
                          </a:solidFill>
                        </a:defRPr>
                      </a:pPr>
                      <a:t>[値]</a:t>
                    </a:fld>
                    <a:r>
                      <a:rPr lang="zh-TW" altLang="en-US" sz="2400" b="1" baseline="0">
                        <a:solidFill>
                          <a:schemeClr val="bg1"/>
                        </a:solidFill>
                        <a:latin typeface="游ゴシック" panose="020B0400000000000000" pitchFamily="50" charset="-128"/>
                        <a:ea typeface="游ゴシック" panose="020B0400000000000000" pitchFamily="50" charset="-128"/>
                      </a:rPr>
                      <a:t>％</a:t>
                    </a:r>
                  </a:p>
                </c:rich>
              </c:tx>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EA7-4C35-BAE3-D4AA376EFBEE}"/>
                </c:ext>
              </c:extLst>
            </c:dLbl>
            <c:dLbl>
              <c:idx val="2"/>
              <c:layout>
                <c:manualLayout>
                  <c:x val="0.13847457187274137"/>
                  <c:y val="8.036597404928467E-3"/>
                </c:manualLayout>
              </c:layout>
              <c:tx>
                <c:rich>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mn-lt"/>
                        <a:ea typeface="+mn-ea"/>
                        <a:cs typeface="+mn-cs"/>
                      </a:defRPr>
                    </a:pPr>
                    <a:fld id="{DE1B6302-BE24-4683-95EE-FB0487AC01B6}" type="CATEGORYNAME">
                      <a:rPr lang="ja-JP" altLang="en-US" sz="2400" b="1">
                        <a:solidFill>
                          <a:schemeClr val="bg1"/>
                        </a:solidFill>
                        <a:latin typeface="+mn-ea"/>
                        <a:ea typeface="+mn-ea"/>
                      </a:rPr>
                      <a:pPr>
                        <a:defRPr lang="ja-JP" sz="2400" b="1">
                          <a:solidFill>
                            <a:schemeClr val="bg1"/>
                          </a:solidFill>
                        </a:defRPr>
                      </a:pPr>
                      <a:t>[分類名]</a:t>
                    </a:fld>
                    <a:r>
                      <a:rPr lang="ja-JP" altLang="en-US" sz="2400" b="1" baseline="0">
                        <a:solidFill>
                          <a:schemeClr val="bg1"/>
                        </a:solidFill>
                        <a:latin typeface="+mn-ea"/>
                        <a:ea typeface="+mn-ea"/>
                      </a:rPr>
                      <a:t>
</a:t>
                    </a:r>
                    <a:fld id="{C5CAA560-777D-496E-A6CC-F9FDE6E839C2}" type="PERCENTAGE">
                      <a:rPr lang="en-US" altLang="ja-JP" sz="2400" b="1" baseline="0">
                        <a:solidFill>
                          <a:schemeClr val="bg1"/>
                        </a:solidFill>
                        <a:latin typeface="+mn-ea"/>
                        <a:ea typeface="+mn-ea"/>
                      </a:rPr>
                      <a:pPr>
                        <a:defRPr lang="ja-JP" sz="2400" b="1">
                          <a:solidFill>
                            <a:schemeClr val="bg1"/>
                          </a:solidFill>
                        </a:defRPr>
                      </a:pPr>
                      <a:t>[パーセンテージ]</a:t>
                    </a:fld>
                    <a:endParaRPr lang="ja-JP" altLang="en-US" sz="2400" b="1" baseline="0">
                      <a:solidFill>
                        <a:schemeClr val="bg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3138482374654881"/>
                      <c:h val="0.24967006598680261"/>
                    </c:manualLayout>
                  </c15:layout>
                  <c15:dlblFieldTable/>
                  <c15:showDataLabelsRange val="0"/>
                </c:ext>
                <c:ext xmlns:c16="http://schemas.microsoft.com/office/drawing/2014/chart" uri="{C3380CC4-5D6E-409C-BE32-E72D297353CC}">
                  <c16:uniqueId val="{00000005-9EA7-4C35-BAE3-D4AA376EFBEE}"/>
                </c:ext>
              </c:extLst>
            </c:dLbl>
            <c:dLbl>
              <c:idx val="3"/>
              <c:layout>
                <c:manualLayout>
                  <c:x val="-2.0306263246449581E-2"/>
                  <c:y val="0.124010240758652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EA7-4C35-BAE3-D4AA376EFBEE}"/>
                </c:ext>
              </c:extLst>
            </c:dLbl>
            <c:dLbl>
              <c:idx val="4"/>
              <c:layout>
                <c:manualLayout>
                  <c:x val="-7.3340394666365771E-2"/>
                  <c:y val="8.4837723595015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EA7-4C35-BAE3-D4AA376EFBEE}"/>
                </c:ext>
              </c:extLst>
            </c:dLbl>
            <c:dLbl>
              <c:idx val="5"/>
              <c:layout>
                <c:manualLayout>
                  <c:x val="2.0814706745407755E-2"/>
                  <c:y val="1.35260661673145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EA7-4C35-BAE3-D4AA376EFBEE}"/>
                </c:ext>
              </c:extLst>
            </c:dLbl>
            <c:dLbl>
              <c:idx val="6"/>
              <c:layout>
                <c:manualLayout>
                  <c:x val="0.11996067303058126"/>
                  <c:y val="1.12717218060954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EA7-4C35-BAE3-D4AA376EFBEE}"/>
                </c:ext>
              </c:extLst>
            </c:dLbl>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Sheet1!$B$2:$B$8</c:f>
              <c:strCache>
                <c:ptCount val="7"/>
                <c:pt idx="0">
                  <c:v>エネルギー転換部門</c:v>
                </c:pt>
                <c:pt idx="1">
                  <c:v>産業部門</c:v>
                </c:pt>
                <c:pt idx="2">
                  <c:v>運輸部門</c:v>
                </c:pt>
                <c:pt idx="3">
                  <c:v>業務その他部門</c:v>
                </c:pt>
                <c:pt idx="4">
                  <c:v>家庭部門</c:v>
                </c:pt>
                <c:pt idx="5">
                  <c:v>工業プロセス</c:v>
                </c:pt>
                <c:pt idx="6">
                  <c:v>廃棄物</c:v>
                </c:pt>
              </c:strCache>
            </c:strRef>
          </c:cat>
          <c:val>
            <c:numRef>
              <c:f>Sheet1!$C$2:$C$8</c:f>
              <c:numCache>
                <c:formatCode>General</c:formatCode>
                <c:ptCount val="7"/>
                <c:pt idx="0">
                  <c:v>41.3</c:v>
                </c:pt>
                <c:pt idx="1">
                  <c:v>24.9</c:v>
                </c:pt>
                <c:pt idx="2">
                  <c:v>17.2</c:v>
                </c:pt>
                <c:pt idx="3" formatCode="0.0">
                  <c:v>5</c:v>
                </c:pt>
                <c:pt idx="4" formatCode="0.0">
                  <c:v>5</c:v>
                </c:pt>
                <c:pt idx="5" formatCode="0.0">
                  <c:v>4</c:v>
                </c:pt>
                <c:pt idx="6">
                  <c:v>2.4</c:v>
                </c:pt>
              </c:numCache>
            </c:numRef>
          </c:val>
          <c:extLst>
            <c:ext xmlns:c16="http://schemas.microsoft.com/office/drawing/2014/chart" uri="{C3380CC4-5D6E-409C-BE32-E72D297353CC}">
              <c16:uniqueId val="{0000000E-9EA7-4C35-BAE3-D4AA376EFBE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600" b="1" i="0" u="none" strike="noStrike" kern="1200" cap="all" baseline="0">
                <a:ln>
                  <a:solidFill>
                    <a:schemeClr val="tx1"/>
                  </a:solidFill>
                </a:ln>
                <a:solidFill>
                  <a:schemeClr val="bg1"/>
                </a:solidFill>
                <a:effectLst/>
                <a:latin typeface="+mn-lt"/>
                <a:ea typeface="+mn-ea"/>
                <a:cs typeface="+mn-cs"/>
              </a:defRPr>
            </a:pPr>
            <a:r>
              <a:rPr lang="ja-JP" altLang="en-US" sz="3200">
                <a:ln>
                  <a:solidFill>
                    <a:schemeClr val="tx1"/>
                  </a:solidFill>
                </a:ln>
                <a:solidFill>
                  <a:schemeClr val="tx1"/>
                </a:solidFill>
                <a:effectLst/>
                <a:latin typeface="+mn-ea"/>
                <a:ea typeface="+mn-ea"/>
              </a:rPr>
              <a:t>産業分野別</a:t>
            </a:r>
            <a:r>
              <a:rPr lang="en-US" altLang="ja-JP" sz="3200">
                <a:ln>
                  <a:solidFill>
                    <a:schemeClr val="tx1"/>
                  </a:solidFill>
                </a:ln>
                <a:solidFill>
                  <a:schemeClr val="tx1"/>
                </a:solidFill>
                <a:effectLst/>
                <a:latin typeface="+mn-ea"/>
                <a:ea typeface="+mn-ea"/>
              </a:rPr>
              <a:t>CO</a:t>
            </a:r>
            <a:r>
              <a:rPr lang="en-US" altLang="ja-JP" sz="3200" baseline="-25000">
                <a:ln>
                  <a:solidFill>
                    <a:schemeClr val="tx1"/>
                  </a:solidFill>
                </a:ln>
                <a:solidFill>
                  <a:schemeClr val="tx1"/>
                </a:solidFill>
                <a:effectLst/>
                <a:latin typeface="+mn-ea"/>
                <a:ea typeface="+mn-ea"/>
              </a:rPr>
              <a:t>2</a:t>
            </a:r>
            <a:r>
              <a:rPr lang="ja-JP" altLang="en-US" sz="3200">
                <a:ln>
                  <a:solidFill>
                    <a:schemeClr val="tx1"/>
                  </a:solidFill>
                </a:ln>
                <a:solidFill>
                  <a:schemeClr val="tx1"/>
                </a:solidFill>
                <a:effectLst/>
                <a:latin typeface="+mn-ea"/>
                <a:ea typeface="+mn-ea"/>
              </a:rPr>
              <a:t>排出量の割合</a:t>
            </a:r>
            <a:endParaRPr lang="ja-JP" sz="3200">
              <a:ln>
                <a:solidFill>
                  <a:schemeClr val="tx1"/>
                </a:solidFill>
              </a:ln>
              <a:solidFill>
                <a:schemeClr val="tx1"/>
              </a:solidFill>
              <a:effectLst/>
              <a:latin typeface="+mn-ea"/>
              <a:ea typeface="+mn-ea"/>
            </a:endParaRPr>
          </a:p>
        </c:rich>
      </c:tx>
      <c:layout>
        <c:manualLayout>
          <c:xMode val="edge"/>
          <c:yMode val="edge"/>
          <c:x val="0.5223629676598599"/>
          <c:y val="5.8246380354367308E-3"/>
        </c:manualLayout>
      </c:layout>
      <c:overlay val="0"/>
      <c:spPr>
        <a:noFill/>
        <a:ln>
          <a:noFill/>
        </a:ln>
        <a:effectLst/>
      </c:spPr>
      <c:txPr>
        <a:bodyPr rot="0" spcFirstLastPara="1" vertOverflow="ellipsis" vert="horz" wrap="square" anchor="ctr" anchorCtr="1"/>
        <a:lstStyle/>
        <a:p>
          <a:pPr>
            <a:defRPr lang="ja-JP" sz="1600" b="1" i="0" u="none" strike="noStrike" kern="1200" cap="all" baseline="0">
              <a:ln>
                <a:solidFill>
                  <a:schemeClr val="tx1"/>
                </a:solidFill>
              </a:ln>
              <a:solidFill>
                <a:schemeClr val="bg1"/>
              </a:solidFill>
              <a:effectLst/>
              <a:latin typeface="+mn-lt"/>
              <a:ea typeface="+mn-ea"/>
              <a:cs typeface="+mn-cs"/>
            </a:defRPr>
          </a:pPr>
          <a:endParaRPr lang="ja-JP"/>
        </a:p>
      </c:txPr>
    </c:title>
    <c:autoTitleDeleted val="0"/>
    <c:plotArea>
      <c:layout>
        <c:manualLayout>
          <c:layoutTarget val="inner"/>
          <c:xMode val="edge"/>
          <c:yMode val="edge"/>
          <c:x val="0.58361485019249604"/>
          <c:y val="0.1634081562360547"/>
          <c:w val="0.37996607766390894"/>
          <c:h val="0.69550489292526618"/>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D18-4663-A5F7-EDD26F0C839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D18-4663-A5F7-EDD26F0C839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D18-4663-A5F7-EDD26F0C839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D18-4663-A5F7-EDD26F0C839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D18-4663-A5F7-EDD26F0C839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D18-4663-A5F7-EDD26F0C839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D18-4663-A5F7-EDD26F0C839E}"/>
              </c:ext>
            </c:extLst>
          </c:dPt>
          <c:dLbls>
            <c:dLbl>
              <c:idx val="0"/>
              <c:layout>
                <c:manualLayout>
                  <c:x val="-7.1101858779842236E-2"/>
                  <c:y val="-2.683058835303281E-2"/>
                </c:manualLayout>
              </c:layout>
              <c:tx>
                <c:rich>
                  <a:bodyPr rot="0" spcFirstLastPara="1" vertOverflow="ellipsis" vert="horz" wrap="square" lIns="38100" tIns="19050" rIns="38100" bIns="19050" anchor="ctr" anchorCtr="1">
                    <a:noAutofit/>
                  </a:bodyPr>
                  <a:lstStyle/>
                  <a:p>
                    <a:pPr>
                      <a:defRPr lang="ja-JP" sz="2200" b="1" i="0" u="none" strike="noStrike" kern="1200" spc="0" baseline="0">
                        <a:solidFill>
                          <a:schemeClr val="tx1"/>
                        </a:solidFill>
                        <a:latin typeface="+mn-lt"/>
                        <a:ea typeface="+mn-ea"/>
                        <a:cs typeface="+mn-cs"/>
                      </a:defRPr>
                    </a:pPr>
                    <a:fld id="{79DCA44F-2CB9-4B29-9725-2752C2B994FB}" type="CATEGORYNAME">
                      <a:rPr lang="ja-JP" altLang="en-US" dirty="0">
                        <a:solidFill>
                          <a:schemeClr val="bg1"/>
                        </a:solidFill>
                      </a:rPr>
                      <a:pPr>
                        <a:defRPr lang="ja-JP" sz="2200">
                          <a:solidFill>
                            <a:schemeClr val="tx1"/>
                          </a:solidFill>
                        </a:defRPr>
                      </a:pPr>
                      <a:t>[分類名]</a:t>
                    </a:fld>
                    <a:r>
                      <a:rPr lang="ja-JP" altLang="en-US" baseline="0">
                        <a:solidFill>
                          <a:schemeClr val="bg1"/>
                        </a:solidFill>
                      </a:rPr>
                      <a:t>
</a:t>
                    </a:r>
                    <a:fld id="{BE1A063D-F08A-4322-9C32-3300F9B4D824}" type="PERCENTAGE">
                      <a:rPr lang="en-US" altLang="ja-JP" baseline="0" dirty="0">
                        <a:solidFill>
                          <a:schemeClr val="bg1"/>
                        </a:solidFill>
                      </a:rPr>
                      <a:pPr>
                        <a:defRPr lang="ja-JP" sz="2200">
                          <a:solidFill>
                            <a:schemeClr val="tx1"/>
                          </a:solidFill>
                        </a:defRPr>
                      </a:pPr>
                      <a:t>[パーセンテージ]</a:t>
                    </a:fld>
                    <a:endParaRPr lang="ja-JP" altLang="en-US"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lang="ja-JP" sz="2200" b="1" i="0" u="none" strike="noStrike" kern="1200" spc="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0104168926446248"/>
                      <c:h val="0.16635997818829973"/>
                    </c:manualLayout>
                  </c15:layout>
                  <c15:dlblFieldTable/>
                  <c15:showDataLabelsRange val="0"/>
                </c:ext>
                <c:ext xmlns:c16="http://schemas.microsoft.com/office/drawing/2014/chart" uri="{C3380CC4-5D6E-409C-BE32-E72D297353CC}">
                  <c16:uniqueId val="{00000001-2D18-4663-A5F7-EDD26F0C839E}"/>
                </c:ext>
              </c:extLst>
            </c:dLbl>
            <c:dLbl>
              <c:idx val="1"/>
              <c:tx>
                <c:rich>
                  <a:bodyPr rot="0" spcFirstLastPara="1" vertOverflow="ellipsis" vert="horz" wrap="square" lIns="38100" tIns="19050" rIns="38100" bIns="19050" anchor="ctr" anchorCtr="1">
                    <a:spAutoFit/>
                  </a:bodyPr>
                  <a:lstStyle/>
                  <a:p>
                    <a:pPr>
                      <a:defRPr lang="ja-JP" sz="2200" b="1" i="0" u="none" strike="noStrike" kern="1200" spc="0" baseline="0">
                        <a:solidFill>
                          <a:schemeClr val="tx1"/>
                        </a:solidFill>
                        <a:latin typeface="+mn-lt"/>
                        <a:ea typeface="+mn-ea"/>
                        <a:cs typeface="+mn-cs"/>
                      </a:defRPr>
                    </a:pPr>
                    <a:fld id="{6719C13A-2916-4513-B307-32F465AECEBE}" type="CATEGORYNAME">
                      <a:rPr lang="ja-JP" altLang="en-US">
                        <a:solidFill>
                          <a:schemeClr val="bg1"/>
                        </a:solidFill>
                      </a:rPr>
                      <a:pPr>
                        <a:defRPr lang="ja-JP" sz="2200">
                          <a:solidFill>
                            <a:schemeClr val="tx1"/>
                          </a:solidFill>
                        </a:defRPr>
                      </a:pPr>
                      <a:t>[分類名]</a:t>
                    </a:fld>
                    <a:r>
                      <a:rPr lang="ja-JP" altLang="en-US" baseline="0">
                        <a:solidFill>
                          <a:schemeClr val="bg1"/>
                        </a:solidFill>
                      </a:rPr>
                      <a:t>
</a:t>
                    </a:r>
                    <a:fld id="{0CC4182D-E7EC-48DB-953D-F6F660BEBE23}" type="PERCENTAGE">
                      <a:rPr lang="en-US" altLang="ja-JP" baseline="0">
                        <a:solidFill>
                          <a:schemeClr val="bg1"/>
                        </a:solidFill>
                      </a:rPr>
                      <a:pPr>
                        <a:defRPr lang="ja-JP" sz="2200">
                          <a:solidFill>
                            <a:schemeClr val="tx1"/>
                          </a:solidFill>
                        </a:defRPr>
                      </a:pPr>
                      <a:t>[パーセンテージ]</a:t>
                    </a:fld>
                    <a:endParaRPr lang="ja-JP" alt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lang="ja-JP" sz="2200" b="1" i="0" u="none" strike="noStrike" kern="1200" spc="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18-4663-A5F7-EDD26F0C839E}"/>
                </c:ext>
              </c:extLst>
            </c:dLbl>
            <c:dLbl>
              <c:idx val="2"/>
              <c:layout>
                <c:manualLayout>
                  <c:x val="2.2849189648359157E-2"/>
                  <c:y val="6.884010849318746E-2"/>
                </c:manualLayout>
              </c:layout>
              <c:spPr>
                <a:noFill/>
                <a:ln>
                  <a:noFill/>
                </a:ln>
                <a:effectLst/>
              </c:spPr>
              <c:txPr>
                <a:bodyPr rot="0" spcFirstLastPara="1" vertOverflow="ellipsis" vert="horz" wrap="square" lIns="38100" tIns="19050" rIns="38100" bIns="19050" anchor="ctr" anchorCtr="1">
                  <a:spAutoFit/>
                </a:bodyPr>
                <a:lstStyle/>
                <a:p>
                  <a:pPr>
                    <a:defRPr lang="ja-JP" sz="2200" b="1" i="0" u="none" strike="noStrike" kern="1200" spc="0" baseline="0">
                      <a:ln>
                        <a:solidFill>
                          <a:schemeClr val="tx1"/>
                        </a:solidFill>
                      </a:ln>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D18-4663-A5F7-EDD26F0C839E}"/>
                </c:ext>
              </c:extLst>
            </c:dLbl>
            <c:dLbl>
              <c:idx val="3"/>
              <c:layout>
                <c:manualLayout>
                  <c:x val="-3.2598293499534005E-2"/>
                  <c:y val="0.10919596022544589"/>
                </c:manualLayout>
              </c:layout>
              <c:spPr>
                <a:noFill/>
                <a:ln>
                  <a:noFill/>
                </a:ln>
                <a:effectLst/>
              </c:spPr>
              <c:txPr>
                <a:bodyPr rot="0" spcFirstLastPara="1" vertOverflow="ellipsis" vert="horz" wrap="square" lIns="38100" tIns="19050" rIns="38100" bIns="19050" anchor="ctr" anchorCtr="1">
                  <a:noAutofit/>
                </a:bodyPr>
                <a:lstStyle/>
                <a:p>
                  <a:pPr>
                    <a:defRPr lang="ja-JP" sz="2200" b="1" i="0" u="none" strike="noStrike" kern="1200" spc="0" baseline="0">
                      <a:ln>
                        <a:solidFill>
                          <a:schemeClr val="tx1"/>
                        </a:solidFill>
                      </a:ln>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854871744481775"/>
                      <c:h val="0.20215815367086507"/>
                    </c:manualLayout>
                  </c15:layout>
                </c:ext>
                <c:ext xmlns:c16="http://schemas.microsoft.com/office/drawing/2014/chart" uri="{C3380CC4-5D6E-409C-BE32-E72D297353CC}">
                  <c16:uniqueId val="{00000007-2D18-4663-A5F7-EDD26F0C839E}"/>
                </c:ext>
              </c:extLst>
            </c:dLbl>
            <c:dLbl>
              <c:idx val="4"/>
              <c:layout>
                <c:manualLayout>
                  <c:x val="-6.1752704185175592E-3"/>
                  <c:y val="8.6434246321126271E-2"/>
                </c:manualLayout>
              </c:layout>
              <c:tx>
                <c:rich>
                  <a:bodyPr rot="0" spcFirstLastPara="1" vertOverflow="ellipsis" vert="horz" wrap="square" lIns="38100" tIns="19050" rIns="38100" bIns="19050" anchor="ctr" anchorCtr="1">
                    <a:spAutoFit/>
                  </a:bodyPr>
                  <a:lstStyle/>
                  <a:p>
                    <a:pPr>
                      <a:defRPr lang="ja-JP" sz="2200" b="1" i="0" u="none" strike="noStrike" kern="1200" spc="0" baseline="0">
                        <a:ln>
                          <a:solidFill>
                            <a:schemeClr val="tx1"/>
                          </a:solidFill>
                        </a:ln>
                        <a:solidFill>
                          <a:schemeClr val="tx1"/>
                        </a:solidFill>
                        <a:latin typeface="+mn-lt"/>
                        <a:ea typeface="+mn-ea"/>
                        <a:cs typeface="+mn-cs"/>
                      </a:defRPr>
                    </a:pPr>
                    <a:fld id="{268416A0-80A4-4C08-A919-16361F759102}" type="CATEGORYNAME">
                      <a:rPr lang="ja-JP" altLang="en-US" sz="2400">
                        <a:ln>
                          <a:solidFill>
                            <a:schemeClr val="tx1"/>
                          </a:solidFill>
                        </a:ln>
                      </a:rPr>
                      <a:pPr>
                        <a:defRPr lang="ja-JP" sz="2200">
                          <a:ln>
                            <a:solidFill>
                              <a:schemeClr val="tx1"/>
                            </a:solidFill>
                          </a:ln>
                          <a:solidFill>
                            <a:schemeClr val="tx1"/>
                          </a:solidFill>
                        </a:defRPr>
                      </a:pPr>
                      <a:t>[分類名]</a:t>
                    </a:fld>
                    <a:r>
                      <a:rPr lang="ja-JP" altLang="en-US" sz="2400" baseline="0">
                        <a:ln>
                          <a:solidFill>
                            <a:schemeClr val="tx1"/>
                          </a:solidFill>
                        </a:ln>
                      </a:rPr>
                      <a:t>
</a:t>
                    </a:r>
                    <a:fld id="{BC1EE4DE-FA8B-42ED-8B72-B6E849B2F2C6}" type="PERCENTAGE">
                      <a:rPr lang="en-US" altLang="ja-JP" sz="2400" baseline="0">
                        <a:ln>
                          <a:solidFill>
                            <a:schemeClr val="tx1"/>
                          </a:solidFill>
                        </a:ln>
                      </a:rPr>
                      <a:pPr>
                        <a:defRPr lang="ja-JP" sz="2200">
                          <a:ln>
                            <a:solidFill>
                              <a:schemeClr val="tx1"/>
                            </a:solidFill>
                          </a:ln>
                          <a:solidFill>
                            <a:schemeClr val="tx1"/>
                          </a:solidFill>
                        </a:defRPr>
                      </a:pPr>
                      <a:t>[パーセンテージ]</a:t>
                    </a:fld>
                    <a:endParaRPr lang="ja-JP" altLang="en-US" sz="2400" baseline="0">
                      <a:ln>
                        <a:solidFill>
                          <a:schemeClr val="tx1"/>
                        </a:solidFill>
                      </a:ln>
                    </a:endParaRPr>
                  </a:p>
                </c:rich>
              </c:tx>
              <c:spPr>
                <a:noFill/>
                <a:ln>
                  <a:noFill/>
                </a:ln>
                <a:effectLst/>
              </c:spPr>
              <c:txPr>
                <a:bodyPr rot="0" spcFirstLastPara="1" vertOverflow="ellipsis" vert="horz" wrap="square" lIns="38100" tIns="19050" rIns="38100" bIns="19050" anchor="ctr" anchorCtr="1">
                  <a:spAutoFit/>
                </a:bodyPr>
                <a:lstStyle/>
                <a:p>
                  <a:pPr>
                    <a:defRPr lang="ja-JP" sz="2200" b="1" i="0" u="none" strike="noStrike" kern="1200" spc="0" baseline="0">
                      <a:ln>
                        <a:solidFill>
                          <a:schemeClr val="tx1"/>
                        </a:solidFill>
                      </a:ln>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765063236275877"/>
                      <c:h val="0.21388888888888888"/>
                    </c:manualLayout>
                  </c15:layout>
                  <c15:dlblFieldTable/>
                  <c15:showDataLabelsRange val="0"/>
                </c:ext>
                <c:ext xmlns:c16="http://schemas.microsoft.com/office/drawing/2014/chart" uri="{C3380CC4-5D6E-409C-BE32-E72D297353CC}">
                  <c16:uniqueId val="{00000009-2D18-4663-A5F7-EDD26F0C839E}"/>
                </c:ext>
              </c:extLst>
            </c:dLbl>
            <c:dLbl>
              <c:idx val="5"/>
              <c:layout>
                <c:manualLayout>
                  <c:x val="8.1455855285629767E-3"/>
                  <c:y val="-6.6434158832047716E-2"/>
                </c:manualLayout>
              </c:layout>
              <c:tx>
                <c:rich>
                  <a:bodyPr rot="0" spcFirstLastPara="1" vertOverflow="ellipsis" vert="horz" wrap="square" lIns="38100" tIns="19050" rIns="38100" bIns="19050" anchor="ctr" anchorCtr="1">
                    <a:spAutoFit/>
                  </a:bodyPr>
                  <a:lstStyle/>
                  <a:p>
                    <a:pPr>
                      <a:defRPr lang="ja-JP" sz="2200" b="1" i="0" u="none" strike="noStrike" kern="1200" spc="0" baseline="0">
                        <a:ln>
                          <a:solidFill>
                            <a:schemeClr val="tx1"/>
                          </a:solidFill>
                        </a:ln>
                        <a:solidFill>
                          <a:schemeClr val="tx1"/>
                        </a:solidFill>
                        <a:latin typeface="+mn-lt"/>
                        <a:ea typeface="+mn-ea"/>
                        <a:cs typeface="+mn-cs"/>
                      </a:defRPr>
                    </a:pPr>
                    <a:fld id="{4AA7D7E4-B0D9-4717-B70C-FD62D94A8F6E}" type="CATEGORYNAME">
                      <a:rPr lang="ja-JP" altLang="en-US" sz="2400" smtClean="0">
                        <a:ln>
                          <a:solidFill>
                            <a:schemeClr val="tx1"/>
                          </a:solidFill>
                        </a:ln>
                      </a:rPr>
                      <a:pPr>
                        <a:defRPr lang="ja-JP" sz="2200">
                          <a:ln>
                            <a:solidFill>
                              <a:schemeClr val="tx1"/>
                            </a:solidFill>
                          </a:ln>
                          <a:solidFill>
                            <a:schemeClr val="tx1"/>
                          </a:solidFill>
                        </a:defRPr>
                      </a:pPr>
                      <a:t>[分類名]</a:t>
                    </a:fld>
                    <a:r>
                      <a:rPr lang="ja-JP" altLang="en-US" sz="2400">
                        <a:ln>
                          <a:solidFill>
                            <a:schemeClr val="tx1"/>
                          </a:solidFill>
                        </a:ln>
                      </a:rPr>
                      <a:t> </a:t>
                    </a:r>
                    <a:fld id="{0EC78B27-8A12-4865-BED3-F8329E81EFCD}" type="PERCENTAGE">
                      <a:rPr lang="en-US" altLang="ja-JP" sz="2400" baseline="0" smtClean="0">
                        <a:ln>
                          <a:solidFill>
                            <a:schemeClr val="tx1"/>
                          </a:solidFill>
                        </a:ln>
                      </a:rPr>
                      <a:pPr>
                        <a:defRPr lang="ja-JP" sz="2200">
                          <a:ln>
                            <a:solidFill>
                              <a:schemeClr val="tx1"/>
                            </a:solidFill>
                          </a:ln>
                          <a:solidFill>
                            <a:schemeClr val="tx1"/>
                          </a:solidFill>
                        </a:defRPr>
                      </a:pPr>
                      <a:t>[パーセンテージ]</a:t>
                    </a:fld>
                    <a:endParaRPr lang="ja-JP" altLang="en-US" sz="2400">
                      <a:ln>
                        <a:solidFill>
                          <a:schemeClr val="tx1"/>
                        </a:solidFill>
                      </a:ln>
                    </a:endParaRPr>
                  </a:p>
                </c:rich>
              </c:tx>
              <c:spPr>
                <a:noFill/>
                <a:ln>
                  <a:noFill/>
                </a:ln>
                <a:effectLst/>
              </c:spPr>
              <c:txPr>
                <a:bodyPr rot="0" spcFirstLastPara="1" vertOverflow="ellipsis" vert="horz" wrap="square" lIns="38100" tIns="19050" rIns="38100" bIns="19050" anchor="ctr" anchorCtr="1">
                  <a:spAutoFit/>
                </a:bodyPr>
                <a:lstStyle/>
                <a:p>
                  <a:pPr>
                    <a:defRPr lang="ja-JP" sz="2200" b="1" i="0" u="none" strike="noStrike" kern="1200" spc="0" baseline="0">
                      <a:ln>
                        <a:solidFill>
                          <a:schemeClr val="tx1"/>
                        </a:solidFill>
                      </a:ln>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D18-4663-A5F7-EDD26F0C839E}"/>
                </c:ext>
              </c:extLst>
            </c:dLbl>
            <c:dLbl>
              <c:idx val="6"/>
              <c:layout>
                <c:manualLayout>
                  <c:x val="6.3015173884514442E-2"/>
                  <c:y val="0.17650100781465008"/>
                </c:manualLayout>
              </c:layout>
              <c:tx>
                <c:rich>
                  <a:bodyPr rot="0" spcFirstLastPara="1" vertOverflow="ellipsis" vert="horz" wrap="square" lIns="38100" tIns="19050" rIns="38100" bIns="19050" anchor="ctr" anchorCtr="1">
                    <a:spAutoFit/>
                  </a:bodyPr>
                  <a:lstStyle/>
                  <a:p>
                    <a:pPr>
                      <a:defRPr lang="ja-JP" sz="2200" b="1" i="0" u="none" strike="noStrike" kern="1200" spc="0" baseline="0">
                        <a:solidFill>
                          <a:schemeClr val="tx1"/>
                        </a:solidFill>
                        <a:latin typeface="+mn-lt"/>
                        <a:ea typeface="+mn-ea"/>
                        <a:cs typeface="+mn-cs"/>
                      </a:defRPr>
                    </a:pPr>
                    <a:fld id="{7D5191DB-AB4F-4A57-BFEC-D9704FB498AC}" type="CATEGORYNAME">
                      <a:rPr lang="ja-JP" altLang="en-US">
                        <a:solidFill>
                          <a:schemeClr val="bg1"/>
                        </a:solidFill>
                      </a:rPr>
                      <a:pPr>
                        <a:defRPr lang="ja-JP" sz="2200">
                          <a:solidFill>
                            <a:schemeClr val="tx1"/>
                          </a:solidFill>
                        </a:defRPr>
                      </a:pPr>
                      <a:t>[分類名]</a:t>
                    </a:fld>
                    <a:r>
                      <a:rPr lang="ja-JP" altLang="en-US" baseline="0">
                        <a:solidFill>
                          <a:schemeClr val="bg1"/>
                        </a:solidFill>
                      </a:rPr>
                      <a:t>
</a:t>
                    </a:r>
                    <a:fld id="{D91DABF0-E2C6-49E9-A20F-44FC5A84DBA1}" type="PERCENTAGE">
                      <a:rPr lang="en-US" altLang="ja-JP" baseline="0">
                        <a:solidFill>
                          <a:schemeClr val="bg1"/>
                        </a:solidFill>
                      </a:rPr>
                      <a:pPr>
                        <a:defRPr lang="ja-JP" sz="2200">
                          <a:solidFill>
                            <a:schemeClr val="tx1"/>
                          </a:solidFill>
                        </a:defRPr>
                      </a:pPr>
                      <a:t>[パーセンテージ]</a:t>
                    </a:fld>
                    <a:endParaRPr lang="ja-JP" alt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lang="ja-JP" sz="2200" b="1" i="0" u="none" strike="noStrike" kern="1200" spc="0" baseline="0">
                      <a:solidFill>
                        <a:schemeClr val="tx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D18-4663-A5F7-EDD26F0C839E}"/>
                </c:ext>
              </c:extLst>
            </c:dLbl>
            <c:spPr>
              <a:noFill/>
            </c:spPr>
            <c:txPr>
              <a:bodyPr rot="0" spcFirstLastPara="1" vertOverflow="ellipsis" vert="horz" wrap="square" lIns="38100" tIns="19050" rIns="38100" bIns="19050" anchor="ctr" anchorCtr="1">
                <a:spAutoFit/>
              </a:bodyPr>
              <a:lstStyle/>
              <a:p>
                <a:pPr>
                  <a:defRPr lang="ja-JP" sz="2200" b="1" i="0" u="none" strike="noStrike" kern="1200" spc="0" baseline="0">
                    <a:solidFill>
                      <a:schemeClr val="tx1"/>
                    </a:solidFill>
                    <a:latin typeface="+mn-lt"/>
                    <a:ea typeface="+mn-ea"/>
                    <a:cs typeface="+mn-cs"/>
                  </a:defRPr>
                </a:pPr>
                <a:endParaRPr lang="ja-JP"/>
              </a:p>
            </c:txPr>
            <c:showLegendKey val="0"/>
            <c:showVal val="0"/>
            <c:showCatName val="1"/>
            <c:showSerName val="0"/>
            <c:showPercent val="1"/>
            <c:showBubbleSize val="0"/>
            <c:showLeaderLines val="1"/>
            <c:leaderLines>
              <c:spPr>
                <a:ln w="28575" cap="flat" cmpd="sng" algn="ctr">
                  <a:solidFill>
                    <a:schemeClr val="bg2">
                      <a:lumMod val="25000"/>
                    </a:schemeClr>
                  </a:solidFill>
                  <a:round/>
                </a:ln>
                <a:effectLst/>
              </c:spPr>
            </c:leaderLines>
            <c:extLst>
              <c:ext xmlns:c15="http://schemas.microsoft.com/office/drawing/2012/chart" uri="{CE6537A1-D6FC-4f65-9D91-7224C49458BB}"/>
            </c:extLst>
          </c:dLbls>
          <c:cat>
            <c:strRef>
              <c:f>Sheet1!$A$1:$A$7</c:f>
              <c:strCache>
                <c:ptCount val="7"/>
                <c:pt idx="0">
                  <c:v>鉄鋼</c:v>
                </c:pt>
                <c:pt idx="1">
                  <c:v>化学</c:v>
                </c:pt>
                <c:pt idx="2">
                  <c:v>窯業土石・ガラス</c:v>
                </c:pt>
                <c:pt idx="3">
                  <c:v>パルプ・紙</c:v>
                </c:pt>
                <c:pt idx="4">
                  <c:v>食品加工・飲料</c:v>
                </c:pt>
                <c:pt idx="5">
                  <c:v>非鉄金属</c:v>
                </c:pt>
                <c:pt idx="6">
                  <c:v>その他</c:v>
                </c:pt>
              </c:strCache>
            </c:strRef>
          </c:cat>
          <c:val>
            <c:numRef>
              <c:f>Sheet1!$B$1:$B$7</c:f>
              <c:numCache>
                <c:formatCode>General</c:formatCode>
                <c:ptCount val="7"/>
                <c:pt idx="0">
                  <c:v>52</c:v>
                </c:pt>
                <c:pt idx="1">
                  <c:v>15</c:v>
                </c:pt>
                <c:pt idx="2">
                  <c:v>10</c:v>
                </c:pt>
                <c:pt idx="3">
                  <c:v>8</c:v>
                </c:pt>
                <c:pt idx="4">
                  <c:v>3</c:v>
                </c:pt>
                <c:pt idx="5">
                  <c:v>1</c:v>
                </c:pt>
                <c:pt idx="6">
                  <c:v>11</c:v>
                </c:pt>
              </c:numCache>
            </c:numRef>
          </c:val>
          <c:extLst>
            <c:ext xmlns:c16="http://schemas.microsoft.com/office/drawing/2014/chart" uri="{C3380CC4-5D6E-409C-BE32-E72D297353CC}">
              <c16:uniqueId val="{0000000E-2D18-4663-A5F7-EDD26F0C839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2128" b="1" i="0" u="none" strike="noStrike" kern="1200" cap="all" spc="120" normalizeH="0" baseline="0">
                <a:solidFill>
                  <a:schemeClr val="tx1">
                    <a:lumMod val="65000"/>
                    <a:lumOff val="35000"/>
                  </a:schemeClr>
                </a:solidFill>
                <a:latin typeface="+mn-lt"/>
                <a:ea typeface="+mn-ea"/>
                <a:cs typeface="+mn-cs"/>
              </a:defRPr>
            </a:pPr>
            <a:r>
              <a:rPr lang="ja-JP"/>
              <a:t>日本製鉄による自社発電技術の海外移転の数</a:t>
            </a:r>
          </a:p>
        </c:rich>
      </c:tx>
      <c:overlay val="0"/>
      <c:spPr>
        <a:noFill/>
        <a:ln>
          <a:noFill/>
        </a:ln>
        <a:effectLst/>
      </c:spPr>
      <c:txPr>
        <a:bodyPr rot="0" spcFirstLastPara="1" vertOverflow="ellipsis" vert="horz" wrap="square" anchor="ctr" anchorCtr="1"/>
        <a:lstStyle/>
        <a:p>
          <a:pPr>
            <a:defRPr lang="ja-JP" sz="2128"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318829935710118"/>
          <c:y val="0.34588405792683158"/>
          <c:w val="0.80242067803329065"/>
          <c:h val="0.58565460353075949"/>
        </c:manualLayout>
      </c:layout>
      <c:lineChart>
        <c:grouping val="standard"/>
        <c:varyColors val="0"/>
        <c:ser>
          <c:idx val="0"/>
          <c:order val="0"/>
          <c:tx>
            <c:strRef>
              <c:f>Sheet1!$U$19</c:f>
              <c:strCache>
                <c:ptCount val="1"/>
                <c:pt idx="0">
                  <c:v>TRT(高炉炉頂圧発電) </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0879012154792463E-2"/>
                  <c:y val="-3.6297633737250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79-4299-8C98-5C14F2C86AE4}"/>
                </c:ext>
              </c:extLst>
            </c:dLbl>
            <c:dLbl>
              <c:idx val="1"/>
              <c:layout>
                <c:manualLayout>
                  <c:x val="-3.8267775530697865E-2"/>
                  <c:y val="-3.6297633737250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79-4299-8C98-5C14F2C86AE4}"/>
                </c:ext>
              </c:extLst>
            </c:dLbl>
            <c:dLbl>
              <c:idx val="2"/>
              <c:layout>
                <c:manualLayout>
                  <c:x val="-4.610148540298166E-2"/>
                  <c:y val="-2.90381069898001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79-4299-8C98-5C14F2C86AE4}"/>
                </c:ext>
              </c:extLst>
            </c:dLbl>
            <c:dLbl>
              <c:idx val="3"/>
              <c:layout>
                <c:manualLayout>
                  <c:x val="-4.087901215479256E-2"/>
                  <c:y val="-3.8717475986400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79-4299-8C98-5C14F2C86AE4}"/>
                </c:ext>
              </c:extLst>
            </c:dLbl>
            <c:dLbl>
              <c:idx val="4"/>
              <c:layout>
                <c:manualLayout>
                  <c:x val="-4.0879012154792463E-2"/>
                  <c:y val="-3.8717475986400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79-4299-8C98-5C14F2C86AE4}"/>
                </c:ext>
              </c:extLst>
            </c:dLbl>
            <c:spPr>
              <a:noFill/>
              <a:ln>
                <a:noFill/>
              </a:ln>
              <a:effectLst/>
            </c:spPr>
            <c:txPr>
              <a:bodyPr rot="0" spcFirstLastPara="1" vertOverflow="ellipsis" vert="horz" wrap="square" lIns="38100" tIns="19050" rIns="38100" bIns="19050" anchor="ctr" anchorCtr="1">
                <a:spAutoFit/>
              </a:bodyPr>
              <a:lstStyle/>
              <a:p>
                <a:pPr>
                  <a:defRPr lang="ja-JP" sz="1300" b="1"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Sheet1!$T$20:$T$24</c:f>
              <c:strCache>
                <c:ptCount val="5"/>
                <c:pt idx="0">
                  <c:v>2013年度</c:v>
                </c:pt>
                <c:pt idx="1">
                  <c:v>2014年度</c:v>
                </c:pt>
                <c:pt idx="2">
                  <c:v>2015年度</c:v>
                </c:pt>
                <c:pt idx="3">
                  <c:v>2016年度</c:v>
                </c:pt>
                <c:pt idx="4">
                  <c:v>2017年度</c:v>
                </c:pt>
              </c:strCache>
            </c:strRef>
          </c:cat>
          <c:val>
            <c:numRef>
              <c:f>Sheet1!$U$20:$U$24</c:f>
              <c:numCache>
                <c:formatCode>General</c:formatCode>
                <c:ptCount val="5"/>
                <c:pt idx="0">
                  <c:v>58</c:v>
                </c:pt>
                <c:pt idx="1">
                  <c:v>59</c:v>
                </c:pt>
                <c:pt idx="2">
                  <c:v>60</c:v>
                </c:pt>
                <c:pt idx="3">
                  <c:v>62</c:v>
                </c:pt>
                <c:pt idx="4">
                  <c:v>62</c:v>
                </c:pt>
              </c:numCache>
            </c:numRef>
          </c:val>
          <c:smooth val="0"/>
          <c:extLst>
            <c:ext xmlns:c16="http://schemas.microsoft.com/office/drawing/2014/chart" uri="{C3380CC4-5D6E-409C-BE32-E72D297353CC}">
              <c16:uniqueId val="{00000000-0AB9-469D-9960-A3467BF6AD8F}"/>
            </c:ext>
          </c:extLst>
        </c:ser>
        <c:ser>
          <c:idx val="1"/>
          <c:order val="1"/>
          <c:tx>
            <c:strRef>
              <c:f>Sheet1!$V$19</c:f>
              <c:strCache>
                <c:ptCount val="1"/>
                <c:pt idx="0">
                  <c:v>GTCC(高効率ガスタービン複合発電)</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3.5656538906603259E-2"/>
                  <c:y val="3.8717475986400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79-4299-8C98-5C14F2C86AE4}"/>
                </c:ext>
              </c:extLst>
            </c:dLbl>
            <c:dLbl>
              <c:idx val="1"/>
              <c:layout>
                <c:manualLayout>
                  <c:x val="-4.8712722027076313E-2"/>
                  <c:y val="3.8717475986400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79-4299-8C98-5C14F2C86AE4}"/>
                </c:ext>
              </c:extLst>
            </c:dLbl>
            <c:dLbl>
              <c:idx val="2"/>
              <c:layout>
                <c:manualLayout>
                  <c:x val="-4.8712722027076265E-2"/>
                  <c:y val="3.8717475986400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79-4299-8C98-5C14F2C86AE4}"/>
                </c:ext>
              </c:extLst>
            </c:dLbl>
            <c:dLbl>
              <c:idx val="3"/>
              <c:layout>
                <c:manualLayout>
                  <c:x val="-4.2210742833080801E-2"/>
                  <c:y val="4.1137318235550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79-4299-8C98-5C14F2C86AE4}"/>
                </c:ext>
              </c:extLst>
            </c:dLbl>
            <c:dLbl>
              <c:idx val="4"/>
              <c:layout>
                <c:manualLayout>
                  <c:x val="-4.7433216081269908E-2"/>
                  <c:y val="3.3877791488100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79-4299-8C98-5C14F2C86AE4}"/>
                </c:ext>
              </c:extLst>
            </c:dLbl>
            <c:spPr>
              <a:noFill/>
              <a:ln>
                <a:noFill/>
              </a:ln>
              <a:effectLst/>
            </c:spPr>
            <c:txPr>
              <a:bodyPr rot="0" spcFirstLastPara="1" vertOverflow="ellipsis" vert="horz" wrap="square" lIns="38100" tIns="19050" rIns="38100" bIns="19050" anchor="ctr" anchorCtr="1">
                <a:spAutoFit/>
              </a:bodyPr>
              <a:lstStyle/>
              <a:p>
                <a:pPr>
                  <a:defRPr lang="ja-JP" sz="1300" b="1" i="0" u="none" strike="noStrike" kern="1200" baseline="0">
                    <a:solidFill>
                      <a:schemeClr val="tx1">
                        <a:lumMod val="50000"/>
                        <a:lumOff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Sheet1!$T$20:$T$24</c:f>
              <c:strCache>
                <c:ptCount val="5"/>
                <c:pt idx="0">
                  <c:v>2013年度</c:v>
                </c:pt>
                <c:pt idx="1">
                  <c:v>2014年度</c:v>
                </c:pt>
                <c:pt idx="2">
                  <c:v>2015年度</c:v>
                </c:pt>
                <c:pt idx="3">
                  <c:v>2016年度</c:v>
                </c:pt>
                <c:pt idx="4">
                  <c:v>2017年度</c:v>
                </c:pt>
              </c:strCache>
            </c:strRef>
          </c:cat>
          <c:val>
            <c:numRef>
              <c:f>Sheet1!$V$20:$V$24</c:f>
              <c:numCache>
                <c:formatCode>General</c:formatCode>
                <c:ptCount val="5"/>
                <c:pt idx="0">
                  <c:v>45</c:v>
                </c:pt>
                <c:pt idx="1">
                  <c:v>47</c:v>
                </c:pt>
                <c:pt idx="2">
                  <c:v>47</c:v>
                </c:pt>
                <c:pt idx="3">
                  <c:v>52</c:v>
                </c:pt>
                <c:pt idx="4">
                  <c:v>53</c:v>
                </c:pt>
              </c:numCache>
            </c:numRef>
          </c:val>
          <c:smooth val="0"/>
          <c:extLst>
            <c:ext xmlns:c16="http://schemas.microsoft.com/office/drawing/2014/chart" uri="{C3380CC4-5D6E-409C-BE32-E72D297353CC}">
              <c16:uniqueId val="{00000001-0AB9-469D-9960-A3467BF6AD8F}"/>
            </c:ext>
          </c:extLst>
        </c:ser>
        <c:dLbls>
          <c:dLblPos val="ctr"/>
          <c:showLegendKey val="0"/>
          <c:showVal val="1"/>
          <c:showCatName val="0"/>
          <c:showSerName val="0"/>
          <c:showPercent val="0"/>
          <c:showBubbleSize val="0"/>
        </c:dLbls>
        <c:marker val="1"/>
        <c:smooth val="0"/>
        <c:axId val="809003680"/>
        <c:axId val="809007288"/>
      </c:lineChart>
      <c:catAx>
        <c:axId val="809003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64" b="0" i="0" u="none" strike="noStrike" kern="1200" cap="all" spc="120" normalizeH="0" baseline="0">
                <a:solidFill>
                  <a:schemeClr val="tx1">
                    <a:lumMod val="65000"/>
                    <a:lumOff val="35000"/>
                  </a:schemeClr>
                </a:solidFill>
                <a:latin typeface="+mn-lt"/>
                <a:ea typeface="+mn-ea"/>
                <a:cs typeface="+mn-cs"/>
              </a:defRPr>
            </a:pPr>
            <a:endParaRPr lang="ja-JP"/>
          </a:p>
        </c:txPr>
        <c:crossAx val="809007288"/>
        <c:crosses val="autoZero"/>
        <c:auto val="1"/>
        <c:lblAlgn val="ctr"/>
        <c:lblOffset val="100"/>
        <c:noMultiLvlLbl val="0"/>
      </c:catAx>
      <c:valAx>
        <c:axId val="809007288"/>
        <c:scaling>
          <c:orientation val="minMax"/>
        </c:scaling>
        <c:delete val="0"/>
        <c:axPos val="l"/>
        <c:title>
          <c:tx>
            <c:rich>
              <a:bodyPr rot="0" spcFirstLastPara="1" vertOverflow="ellipsis" wrap="square" anchor="ctr" anchorCtr="1"/>
              <a:lstStyle/>
              <a:p>
                <a:pPr>
                  <a:defRPr lang="ja-JP" sz="1197" b="0" i="0" u="none" strike="noStrike" kern="1200" cap="all" baseline="0">
                    <a:solidFill>
                      <a:schemeClr val="tx1">
                        <a:lumMod val="65000"/>
                        <a:lumOff val="35000"/>
                      </a:schemeClr>
                    </a:solidFill>
                    <a:latin typeface="+mn-lt"/>
                    <a:ea typeface="+mn-ea"/>
                    <a:cs typeface="+mn-cs"/>
                  </a:defRPr>
                </a:pPr>
                <a:r>
                  <a:rPr lang="en-US"/>
                  <a:t>(</a:t>
                </a:r>
                <a:r>
                  <a:rPr lang="ja-JP"/>
                  <a:t>件</a:t>
                </a:r>
                <a:r>
                  <a:rPr lang="en-US"/>
                  <a:t>)</a:t>
                </a:r>
                <a:endParaRPr lang="ja-JP"/>
              </a:p>
            </c:rich>
          </c:tx>
          <c:layout>
            <c:manualLayout>
              <c:xMode val="edge"/>
              <c:yMode val="edge"/>
              <c:x val="3.215434083601286E-2"/>
              <c:y val="6.8326042578011087E-2"/>
            </c:manualLayout>
          </c:layout>
          <c:overlay val="0"/>
          <c:spPr>
            <a:noFill/>
            <a:ln>
              <a:noFill/>
            </a:ln>
            <a:effectLst/>
          </c:spPr>
          <c:txPr>
            <a:bodyPr rot="0" spcFirstLastPara="1" vertOverflow="ellipsis" wrap="square" anchor="ctr" anchorCtr="1"/>
            <a:lstStyle/>
            <a:p>
              <a:pPr>
                <a:defRPr lang="ja-JP" sz="1197" b="0" i="0" u="none" strike="noStrike" kern="1200" cap="all"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809003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3288397533053"/>
          <c:y val="0.25519960942920411"/>
          <c:w val="0.58201886533064362"/>
          <c:h val="0.69447402714385598"/>
        </c:manualLayout>
      </c:layout>
      <c:pieChart>
        <c:varyColors val="1"/>
        <c:ser>
          <c:idx val="0"/>
          <c:order val="0"/>
          <c:dPt>
            <c:idx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6CF-49D7-B33C-93A32F2798B6}"/>
              </c:ext>
            </c:extLst>
          </c:dPt>
          <c:dPt>
            <c:idx val="1"/>
            <c:bubble3D val="0"/>
            <c:spPr>
              <a:solidFill>
                <a:schemeClr val="accent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6CF-49D7-B33C-93A32F2798B6}"/>
              </c:ext>
            </c:extLst>
          </c:dPt>
          <c:dPt>
            <c:idx val="2"/>
            <c:bubble3D val="0"/>
            <c:spPr>
              <a:solidFill>
                <a:schemeClr val="accent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6CF-49D7-B33C-93A32F2798B6}"/>
              </c:ext>
            </c:extLst>
          </c:dPt>
          <c:dPt>
            <c:idx val="3"/>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56CF-49D7-B33C-93A32F2798B6}"/>
              </c:ext>
            </c:extLst>
          </c:dPt>
          <c:dPt>
            <c:idx val="4"/>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56CF-49D7-B33C-93A32F2798B6}"/>
              </c:ext>
            </c:extLst>
          </c:dPt>
          <c:dPt>
            <c:idx val="5"/>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6CF-49D7-B33C-93A32F2798B6}"/>
              </c:ext>
            </c:extLst>
          </c:dPt>
          <c:dPt>
            <c:idx val="6"/>
            <c:bubble3D val="0"/>
            <c:spPr>
              <a:solidFill>
                <a:srgbClr val="00B0F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56CF-49D7-B33C-93A32F2798B6}"/>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56CF-49D7-B33C-93A32F2798B6}"/>
              </c:ext>
            </c:extLst>
          </c:dPt>
          <c:dLbls>
            <c:dLbl>
              <c:idx val="0"/>
              <c:layout>
                <c:manualLayout>
                  <c:x val="-3.3374775521480868E-2"/>
                  <c:y val="0.12363175785570234"/>
                </c:manualLayout>
              </c:layout>
              <c:tx>
                <c:rich>
                  <a:bodyPr/>
                  <a:lstStyle/>
                  <a:p>
                    <a:fld id="{83687114-CA42-4AB0-81E6-1BFB5786858B}" type="CATEGORYNAME">
                      <a:rPr lang="ja-JP" altLang="en-US" sz="1400">
                        <a:solidFill>
                          <a:schemeClr val="bg1"/>
                        </a:solidFill>
                      </a:rPr>
                      <a:pPr/>
                      <a:t>[分類名]</a:t>
                    </a:fld>
                    <a:r>
                      <a:rPr lang="ja-JP" altLang="en-US" sz="1400" baseline="0">
                        <a:solidFill>
                          <a:schemeClr val="bg1"/>
                        </a:solidFill>
                      </a:rPr>
                      <a:t>
</a:t>
                    </a:r>
                    <a:fld id="{1BAAABAC-3147-4908-9881-D6EAFF4B9ED8}" type="PERCENTAGE">
                      <a:rPr lang="en-US" altLang="ja-JP" sz="1400" baseline="0">
                        <a:solidFill>
                          <a:schemeClr val="bg1"/>
                        </a:solidFill>
                      </a:rPr>
                      <a:pPr/>
                      <a:t>[パーセンテージ]</a:t>
                    </a:fld>
                    <a:endParaRPr lang="ja-JP" altLang="en-US" sz="1400"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6CF-49D7-B33C-93A32F2798B6}"/>
                </c:ext>
              </c:extLst>
            </c:dLbl>
            <c:dLbl>
              <c:idx val="1"/>
              <c:layout>
                <c:manualLayout>
                  <c:x val="-9.7704124319142521E-2"/>
                  <c:y val="0.11368368447498051"/>
                </c:manualLayout>
              </c:layout>
              <c:tx>
                <c:rich>
                  <a:bodyPr/>
                  <a:lstStyle/>
                  <a:p>
                    <a:fld id="{2512943E-2CB5-4EFD-99EE-8E49871010A0}" type="CATEGORYNAME">
                      <a:rPr lang="ja-JP" altLang="en-US" sz="1400" dirty="0"/>
                      <a:pPr/>
                      <a:t>[分類名]</a:t>
                    </a:fld>
                    <a:r>
                      <a:rPr lang="ja-JP" altLang="en-US" sz="1400" baseline="0"/>
                      <a:t>
</a:t>
                    </a:r>
                    <a:fld id="{903C592B-B26C-4A32-95DA-AE478ADB9CD2}" type="PERCENTAGE">
                      <a:rPr lang="en-US" altLang="ja-JP" sz="1400" baseline="0" dirty="0"/>
                      <a:pPr/>
                      <a:t>[パーセンテージ]</a:t>
                    </a:fld>
                    <a:endParaRPr lang="ja-JP" altLang="en-US" sz="14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6CF-49D7-B33C-93A32F2798B6}"/>
                </c:ext>
              </c:extLst>
            </c:dLbl>
            <c:dLbl>
              <c:idx val="2"/>
              <c:tx>
                <c:rich>
                  <a:bodyPr/>
                  <a:lstStyle/>
                  <a:p>
                    <a:fld id="{706E7691-5DE6-4200-8E5C-7448100F636A}" type="CATEGORYNAME">
                      <a:rPr lang="ja-JP" altLang="en-US" sz="1400"/>
                      <a:pPr/>
                      <a:t>[分類名]</a:t>
                    </a:fld>
                    <a:r>
                      <a:rPr lang="ja-JP" altLang="en-US" sz="1400" baseline="0"/>
                      <a:t>
</a:t>
                    </a:r>
                    <a:fld id="{3A3ADC07-C2D7-4B30-86D8-78E79BB713A4}" type="PERCENTAGE">
                      <a:rPr lang="en-US" altLang="ja-JP" sz="1400" baseline="0"/>
                      <a:pPr/>
                      <a:t>[パーセンテージ]</a:t>
                    </a:fld>
                    <a:endParaRPr lang="ja-JP" altLang="en-US" sz="14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CF-49D7-B33C-93A32F2798B6}"/>
                </c:ext>
              </c:extLst>
            </c:dLbl>
            <c:dLbl>
              <c:idx val="3"/>
              <c:layout>
                <c:manualLayout>
                  <c:x val="-0.15991156963890935"/>
                  <c:y val="-4.7502675909905451E-2"/>
                </c:manualLayout>
              </c:layout>
              <c:tx>
                <c:rich>
                  <a:bodyPr/>
                  <a:lstStyle/>
                  <a:p>
                    <a:fld id="{4A645EE1-0B4F-42F5-9C74-261F41B79BF2}" type="CATEGORYNAME">
                      <a:rPr lang="ja-JP" altLang="en-US" sz="1400"/>
                      <a:pPr/>
                      <a:t>[分類名]</a:t>
                    </a:fld>
                    <a:r>
                      <a:rPr lang="ja-JP" altLang="en-US" sz="1200" baseline="0"/>
                      <a:t>
</a:t>
                    </a:r>
                    <a:fld id="{65A124A8-EECE-45DA-9B3A-DE88705C4B18}" type="PERCENTAGE">
                      <a:rPr lang="en-US" altLang="ja-JP" sz="1200" baseline="0"/>
                      <a:pPr/>
                      <a:t>[パーセンテージ]</a:t>
                    </a:fld>
                    <a:endParaRPr lang="ja-JP" altLang="en-US" sz="12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CF-49D7-B33C-93A32F2798B6}"/>
                </c:ext>
              </c:extLst>
            </c:dLbl>
            <c:dLbl>
              <c:idx val="4"/>
              <c:layout>
                <c:manualLayout>
                  <c:x val="0.13058912956440505"/>
                  <c:y val="-0.16703245284700483"/>
                </c:manualLayout>
              </c:layout>
              <c:tx>
                <c:rich>
                  <a:bodyPr/>
                  <a:lstStyle/>
                  <a:p>
                    <a:fld id="{D25A35C7-0D8E-415E-8A4F-7E1898CB01CD}" type="CATEGORYNAME">
                      <a:rPr lang="ja-JP" altLang="en-US" sz="1400"/>
                      <a:pPr/>
                      <a:t>[分類名]</a:t>
                    </a:fld>
                    <a:r>
                      <a:rPr lang="ja-JP" altLang="en-US" sz="1400" baseline="0"/>
                      <a:t>
</a:t>
                    </a:r>
                    <a:fld id="{005ADFFA-1D3D-49BF-8E86-E1663783D8BF}" type="PERCENTAGE">
                      <a:rPr lang="en-US" altLang="ja-JP" sz="1400" baseline="0"/>
                      <a:pPr/>
                      <a:t>[パーセンテージ]</a:t>
                    </a:fld>
                    <a:endParaRPr lang="ja-JP" altLang="en-US" sz="14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6CF-49D7-B33C-93A32F2798B6}"/>
                </c:ext>
              </c:extLst>
            </c:dLbl>
            <c:dLbl>
              <c:idx val="5"/>
              <c:layout>
                <c:manualLayout>
                  <c:x val="7.3056252602027985E-2"/>
                  <c:y val="0.13677475783558909"/>
                </c:manualLayout>
              </c:layout>
              <c:tx>
                <c:rich>
                  <a:bodyPr/>
                  <a:lstStyle/>
                  <a:p>
                    <a:fld id="{72C8A67C-379C-438C-879E-7A941F4DEC07}" type="CATEGORYNAME">
                      <a:rPr lang="ja-JP" altLang="en-US" sz="1400"/>
                      <a:pPr/>
                      <a:t>[分類名]</a:t>
                    </a:fld>
                    <a:r>
                      <a:rPr lang="ja-JP" altLang="en-US" sz="1400" baseline="0"/>
                      <a:t>
</a:t>
                    </a:r>
                    <a:fld id="{64EE31F5-FDAC-49D9-8E79-A9915421101C}" type="PERCENTAGE">
                      <a:rPr lang="en-US" altLang="ja-JP" sz="1400" baseline="0"/>
                      <a:pPr/>
                      <a:t>[パーセンテージ]</a:t>
                    </a:fld>
                    <a:endParaRPr lang="ja-JP" altLang="en-US" sz="140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6CF-49D7-B33C-93A32F2798B6}"/>
                </c:ext>
              </c:extLst>
            </c:dLbl>
            <c:dLbl>
              <c:idx val="6"/>
              <c:layout>
                <c:manualLayout>
                  <c:x val="-0.25429359736860774"/>
                  <c:y val="8.4693951542948842E-2"/>
                </c:manualLayout>
              </c:layout>
              <c:tx>
                <c:rich>
                  <a:bodyPr rot="0" spcFirstLastPara="1" vertOverflow="ellipsis" vert="horz" wrap="square" lIns="38100" tIns="19050" rIns="38100" bIns="19050" anchor="ctr" anchorCtr="1">
                    <a:spAutoFit/>
                  </a:bodyPr>
                  <a:lstStyle/>
                  <a:p>
                    <a:pPr>
                      <a:defRPr lang="ja-JP" sz="1150" b="0" i="0" u="none" strike="noStrike" kern="1200" baseline="0">
                        <a:ln w="6350">
                          <a:noFill/>
                        </a:ln>
                        <a:solidFill>
                          <a:schemeClr val="bg1"/>
                        </a:solidFill>
                        <a:latin typeface="+mn-lt"/>
                        <a:ea typeface="+mn-ea"/>
                        <a:cs typeface="+mn-cs"/>
                      </a:defRPr>
                    </a:pPr>
                    <a:fld id="{7B98EBEF-A9B5-4052-BB56-BB7BE47CB1EA}" type="CATEGORYNAME">
                      <a:rPr lang="ja-JP" altLang="en-US" sz="2400" b="1" u="sng" baseline="0">
                        <a:ln w="6350">
                          <a:noFill/>
                        </a:ln>
                        <a:solidFill>
                          <a:schemeClr val="bg1"/>
                        </a:solidFill>
                      </a:rPr>
                      <a:pPr>
                        <a:defRPr lang="ja-JP" sz="1150">
                          <a:ln w="6350">
                            <a:noFill/>
                          </a:ln>
                          <a:solidFill>
                            <a:schemeClr val="bg1"/>
                          </a:solidFill>
                        </a:defRPr>
                      </a:pPr>
                      <a:t>[分類名]</a:t>
                    </a:fld>
                    <a:r>
                      <a:rPr lang="ja-JP" altLang="en-US" sz="2400" b="1" u="none" baseline="0">
                        <a:ln w="6350">
                          <a:noFill/>
                        </a:ln>
                        <a:solidFill>
                          <a:srgbClr val="FF0000"/>
                        </a:solidFill>
                      </a:rPr>
                      <a:t>
</a:t>
                    </a:r>
                    <a:fld id="{F6C1817D-9E70-43E9-B204-A43271E10048}" type="PERCENTAGE">
                      <a:rPr lang="en-US" altLang="ja-JP" sz="2400" b="1" u="none" baseline="0">
                        <a:ln w="6350">
                          <a:noFill/>
                        </a:ln>
                        <a:solidFill>
                          <a:schemeClr val="bg1"/>
                        </a:solidFill>
                      </a:rPr>
                      <a:pPr>
                        <a:defRPr lang="ja-JP" sz="1150">
                          <a:ln w="6350">
                            <a:noFill/>
                          </a:ln>
                          <a:solidFill>
                            <a:schemeClr val="bg1"/>
                          </a:solidFill>
                        </a:defRPr>
                      </a:pPr>
                      <a:t>[パーセンテージ]</a:t>
                    </a:fld>
                    <a:endParaRPr lang="ja-JP" altLang="en-US" sz="2400" b="1" u="none" baseline="0">
                      <a:ln w="6350">
                        <a:noFill/>
                      </a:ln>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lang="ja-JP" sz="1150" b="0" i="0" u="none" strike="noStrike" kern="1200" baseline="0">
                      <a:ln w="6350">
                        <a:noFill/>
                      </a:ln>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6CF-49D7-B33C-93A32F2798B6}"/>
                </c:ext>
              </c:extLst>
            </c:dLbl>
            <c:dLbl>
              <c:idx val="7"/>
              <c:layout>
                <c:manualLayout>
                  <c:x val="2.1104154299346936E-2"/>
                  <c:y val="2.2554987205343001E-3"/>
                </c:manualLayout>
              </c:layout>
              <c:tx>
                <c:rich>
                  <a:bodyPr/>
                  <a:lstStyle/>
                  <a:p>
                    <a:fld id="{F28F8986-3114-4879-B3E7-87156DD916DD}" type="CATEGORYNAME">
                      <a:rPr lang="ja-JP" altLang="en-US" sz="1400">
                        <a:ln w="6350">
                          <a:solidFill>
                            <a:schemeClr val="bg1"/>
                          </a:solidFill>
                        </a:ln>
                        <a:solidFill>
                          <a:schemeClr val="bg1"/>
                        </a:solidFill>
                      </a:rPr>
                      <a:pPr/>
                      <a:t>[分類名]</a:t>
                    </a:fld>
                    <a:r>
                      <a:rPr lang="ja-JP" altLang="en-US" sz="1400" baseline="0">
                        <a:ln w="6350">
                          <a:solidFill>
                            <a:schemeClr val="bg1"/>
                          </a:solidFill>
                        </a:ln>
                        <a:solidFill>
                          <a:schemeClr val="bg1"/>
                        </a:solidFill>
                      </a:rPr>
                      <a:t>
</a:t>
                    </a:r>
                    <a:fld id="{7DD2969F-6227-4F35-A0BF-779BBA027BE1}" type="PERCENTAGE">
                      <a:rPr lang="en-US" altLang="ja-JP" sz="1400" baseline="0">
                        <a:ln w="6350">
                          <a:solidFill>
                            <a:schemeClr val="bg1"/>
                          </a:solidFill>
                        </a:ln>
                        <a:solidFill>
                          <a:schemeClr val="bg1"/>
                        </a:solidFill>
                      </a:rPr>
                      <a:pPr/>
                      <a:t>[パーセンテージ]</a:t>
                    </a:fld>
                    <a:endParaRPr lang="ja-JP" altLang="en-US" sz="1400" baseline="0">
                      <a:ln w="6350">
                        <a:solidFill>
                          <a:schemeClr val="bg1"/>
                        </a:solidFill>
                      </a:ln>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56CF-49D7-B33C-93A32F2798B6}"/>
                </c:ext>
              </c:extLst>
            </c:dLbl>
            <c:spPr>
              <a:noFill/>
              <a:ln>
                <a:noFill/>
              </a:ln>
              <a:effectLst/>
            </c:spPr>
            <c:txPr>
              <a:bodyPr rot="0" spcFirstLastPara="1" vertOverflow="ellipsis" vert="horz" wrap="square" lIns="38100" tIns="19050" rIns="38100" bIns="19050" anchor="ctr" anchorCtr="1">
                <a:spAutoFit/>
              </a:bodyPr>
              <a:lstStyle/>
              <a:p>
                <a:pPr>
                  <a:defRPr lang="ja-JP" sz="1150" b="0" i="0" u="none" strike="noStrike" kern="1200" baseline="0">
                    <a:ln w="6350">
                      <a:solidFill>
                        <a:schemeClr val="bg1"/>
                      </a:solidFill>
                    </a:ln>
                    <a:solidFill>
                      <a:schemeClr val="bg1"/>
                    </a:solidFill>
                    <a:latin typeface="+mn-lt"/>
                    <a:ea typeface="+mn-ea"/>
                    <a:cs typeface="+mn-cs"/>
                  </a:defRPr>
                </a:pPr>
                <a:endParaRPr lang="ja-JP"/>
              </a:p>
            </c:txPr>
            <c:showLegendKey val="0"/>
            <c:showVal val="0"/>
            <c:showCatName val="1"/>
            <c:showSerName val="0"/>
            <c:showPercent val="1"/>
            <c:showBubbleSize val="0"/>
            <c:showLeaderLines val="1"/>
            <c:leaderLines>
              <c:spPr>
                <a:ln w="19050" cap="flat" cmpd="sng" algn="ctr">
                  <a:solidFill>
                    <a:schemeClr val="bg1"/>
                  </a:solidFill>
                  <a:round/>
                </a:ln>
                <a:effectLst/>
              </c:spPr>
            </c:leaderLines>
            <c:extLst>
              <c:ext xmlns:c15="http://schemas.microsoft.com/office/drawing/2012/chart" uri="{CE6537A1-D6FC-4f65-9D91-7224C49458BB}"/>
            </c:extLst>
          </c:dLbls>
          <c:cat>
            <c:strRef>
              <c:f>Sheet1!$T$51:$T$58</c:f>
              <c:strCache>
                <c:ptCount val="8"/>
                <c:pt idx="0">
                  <c:v>石油類</c:v>
                </c:pt>
                <c:pt idx="1">
                  <c:v>石炭</c:v>
                </c:pt>
                <c:pt idx="2">
                  <c:v>ガス類</c:v>
                </c:pt>
                <c:pt idx="3">
                  <c:v>購入エネルギー</c:v>
                </c:pt>
                <c:pt idx="4">
                  <c:v>バイオマス</c:v>
                </c:pt>
                <c:pt idx="5">
                  <c:v>廃棄物</c:v>
                </c:pt>
                <c:pt idx="6">
                  <c:v>水力</c:v>
                </c:pt>
                <c:pt idx="7">
                  <c:v>太陽光</c:v>
                </c:pt>
              </c:strCache>
            </c:strRef>
          </c:cat>
          <c:val>
            <c:numRef>
              <c:f>Sheet1!$U$51:$U$58</c:f>
              <c:numCache>
                <c:formatCode>#,##0_ </c:formatCode>
                <c:ptCount val="8"/>
                <c:pt idx="0">
                  <c:v>4334</c:v>
                </c:pt>
                <c:pt idx="1">
                  <c:v>8388</c:v>
                </c:pt>
                <c:pt idx="2">
                  <c:v>4202</c:v>
                </c:pt>
                <c:pt idx="3">
                  <c:v>3922</c:v>
                </c:pt>
                <c:pt idx="4">
                  <c:v>31801</c:v>
                </c:pt>
                <c:pt idx="5">
                  <c:v>8212</c:v>
                </c:pt>
                <c:pt idx="6">
                  <c:v>365</c:v>
                </c:pt>
                <c:pt idx="7">
                  <c:v>10</c:v>
                </c:pt>
              </c:numCache>
            </c:numRef>
          </c:val>
          <c:extLst>
            <c:ext xmlns:c16="http://schemas.microsoft.com/office/drawing/2014/chart" uri="{C3380CC4-5D6E-409C-BE32-E72D297353CC}">
              <c16:uniqueId val="{00000010-56CF-49D7-B33C-93A32F2798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0.03379</cdr:x>
      <cdr:y>0.19776</cdr:y>
    </cdr:from>
    <cdr:to>
      <cdr:x>0.35122</cdr:x>
      <cdr:y>0.57172</cdr:y>
    </cdr:to>
    <cdr:sp macro="" textlink="">
      <cdr:nvSpPr>
        <cdr:cNvPr id="2" name="テキスト ボックス 1">
          <a:extLst xmlns:a="http://schemas.openxmlformats.org/drawingml/2006/main">
            <a:ext uri="{FF2B5EF4-FFF2-40B4-BE49-F238E27FC236}">
              <a16:creationId xmlns:a16="http://schemas.microsoft.com/office/drawing/2014/main" id="{0292D1CF-8B76-442A-8DA2-76C8843582BA}"/>
            </a:ext>
          </a:extLst>
        </cdr:cNvPr>
        <cdr:cNvSpPr txBox="1"/>
      </cdr:nvSpPr>
      <cdr:spPr>
        <a:xfrm xmlns:a="http://schemas.openxmlformats.org/drawingml/2006/main">
          <a:off x="392907" y="1063624"/>
          <a:ext cx="3690938" cy="2011364"/>
        </a:xfrm>
        <a:prstGeom xmlns:a="http://schemas.openxmlformats.org/drawingml/2006/main" prst="rect">
          <a:avLst/>
        </a:prstGeom>
        <a:ln xmlns:a="http://schemas.openxmlformats.org/drawingml/2006/main" w="57150" cap="rnd">
          <a:solidFill>
            <a:schemeClr val="accent1">
              <a:lumMod val="75000"/>
              <a:alpha val="99000"/>
            </a:schemeClr>
          </a:solidFill>
        </a:ln>
      </cdr:spPr>
      <cdr:txBody>
        <a:bodyPr xmlns:a="http://schemas.openxmlformats.org/drawingml/2006/main" vertOverflow="clip" wrap="square" rtlCol="0"/>
        <a:lstStyle xmlns:a="http://schemas.openxmlformats.org/drawingml/2006/main"/>
        <a:p xmlns:a="http://schemas.openxmlformats.org/drawingml/2006/main">
          <a:pPr>
            <a:lnSpc>
              <a:spcPct val="150000"/>
            </a:lnSpc>
          </a:pPr>
          <a:r>
            <a:rPr lang="ja-JP" altLang="en-US" sz="3400" b="1" dirty="0">
              <a:solidFill>
                <a:schemeClr val="tx1"/>
              </a:solidFill>
              <a:latin typeface="+mn-ea"/>
            </a:rPr>
            <a:t>産業部門の排出量</a:t>
          </a:r>
          <a:endParaRPr lang="en-US" altLang="ja-JP" sz="3400" b="1" dirty="0">
            <a:solidFill>
              <a:schemeClr val="tx1"/>
            </a:solidFill>
            <a:latin typeface="+mn-ea"/>
          </a:endParaRPr>
        </a:p>
        <a:p xmlns:a="http://schemas.openxmlformats.org/drawingml/2006/main">
          <a:pPr>
            <a:lnSpc>
              <a:spcPct val="150000"/>
            </a:lnSpc>
          </a:pPr>
          <a:r>
            <a:rPr lang="ja-JP" altLang="en-US" sz="3400" b="1" dirty="0">
              <a:solidFill>
                <a:schemeClr val="tx1"/>
              </a:solidFill>
              <a:latin typeface="+mn-ea"/>
            </a:rPr>
            <a:t>  全体の</a:t>
          </a:r>
          <a:r>
            <a:rPr lang="en-US" altLang="ja-JP" sz="4400" b="1" u="heavy" dirty="0">
              <a:solidFill>
                <a:schemeClr val="tx1"/>
              </a:solidFill>
              <a:latin typeface="+mn-ea"/>
            </a:rPr>
            <a:t>24.9%</a:t>
          </a:r>
          <a:endParaRPr lang="ja-JP" altLang="en-US" sz="3400" b="1" u="heavy" dirty="0">
            <a:solidFill>
              <a:schemeClr val="tx1"/>
            </a:solidFill>
            <a:latin typeface="+mn-ea"/>
          </a:endParaRPr>
        </a:p>
      </cdr:txBody>
    </cdr:sp>
  </cdr:relSizeAnchor>
  <cdr:relSizeAnchor xmlns:cdr="http://schemas.openxmlformats.org/drawingml/2006/chartDrawing">
    <cdr:from>
      <cdr:x>0.46068</cdr:x>
      <cdr:y>0.41499</cdr:y>
    </cdr:from>
    <cdr:to>
      <cdr:x>0.53932</cdr:x>
      <cdr:y>0.58501</cdr:y>
    </cdr:to>
    <cdr:sp macro="" textlink="">
      <cdr:nvSpPr>
        <cdr:cNvPr id="3" name="テキスト ボックス 2">
          <a:extLst xmlns:a="http://schemas.openxmlformats.org/drawingml/2006/main">
            <a:ext uri="{FF2B5EF4-FFF2-40B4-BE49-F238E27FC236}">
              <a16:creationId xmlns:a16="http://schemas.microsoft.com/office/drawing/2014/main" id="{083710F9-C827-4259-A8E0-74905538DF25}"/>
            </a:ext>
          </a:extLst>
        </cdr:cNvPr>
        <cdr:cNvSpPr txBox="1"/>
      </cdr:nvSpPr>
      <cdr:spPr>
        <a:xfrm xmlns:a="http://schemas.openxmlformats.org/drawingml/2006/main">
          <a:off x="5356622" y="2232025"/>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0.05386</cdr:x>
      <cdr:y>0.54309</cdr:y>
    </cdr:from>
    <cdr:to>
      <cdr:x>0.49826</cdr:x>
      <cdr:y>1</cdr:y>
    </cdr:to>
    <cdr:sp macro="" textlink="">
      <cdr:nvSpPr>
        <cdr:cNvPr id="4" name="テキスト ボックス 3">
          <a:extLst xmlns:a="http://schemas.openxmlformats.org/drawingml/2006/main">
            <a:ext uri="{FF2B5EF4-FFF2-40B4-BE49-F238E27FC236}">
              <a16:creationId xmlns:a16="http://schemas.microsoft.com/office/drawing/2014/main" id="{89C5828F-6066-4B8D-9C15-EEC3720D4F14}"/>
            </a:ext>
          </a:extLst>
        </cdr:cNvPr>
        <cdr:cNvSpPr txBox="1"/>
      </cdr:nvSpPr>
      <cdr:spPr>
        <a:xfrm xmlns:a="http://schemas.openxmlformats.org/drawingml/2006/main">
          <a:off x="626270" y="2921000"/>
          <a:ext cx="5167312" cy="2457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0.03379</cdr:x>
      <cdr:y>0.64286</cdr:y>
    </cdr:from>
    <cdr:to>
      <cdr:x>0.49068</cdr:x>
      <cdr:y>0.97816</cdr:y>
    </cdr:to>
    <cdr:sp macro="" textlink="">
      <cdr:nvSpPr>
        <cdr:cNvPr id="5" name="テキスト ボックス 4">
          <a:extLst xmlns:a="http://schemas.openxmlformats.org/drawingml/2006/main">
            <a:ext uri="{FF2B5EF4-FFF2-40B4-BE49-F238E27FC236}">
              <a16:creationId xmlns:a16="http://schemas.microsoft.com/office/drawing/2014/main" id="{54AF24D2-8611-43FC-84F9-A1E1B32271EF}"/>
            </a:ext>
          </a:extLst>
        </cdr:cNvPr>
        <cdr:cNvSpPr txBox="1"/>
      </cdr:nvSpPr>
      <cdr:spPr>
        <a:xfrm xmlns:a="http://schemas.openxmlformats.org/drawingml/2006/main">
          <a:off x="392907" y="3457577"/>
          <a:ext cx="5312568" cy="18033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4400" b="1" dirty="0"/>
            <a:t>産業界における</a:t>
          </a:r>
          <a:endParaRPr lang="en-US" altLang="ja-JP" sz="4400" b="1" dirty="0"/>
        </a:p>
        <a:p xmlns:a="http://schemas.openxmlformats.org/drawingml/2006/main">
          <a:r>
            <a:rPr lang="ja-JP" altLang="en-US" sz="4400" b="1" dirty="0"/>
            <a:t>排出量削減が必要</a:t>
          </a:r>
        </a:p>
      </cdr:txBody>
    </cdr:sp>
  </cdr:relSizeAnchor>
  <cdr:relSizeAnchor xmlns:cdr="http://schemas.openxmlformats.org/drawingml/2006/chartDrawing">
    <cdr:from>
      <cdr:x>0.35875</cdr:x>
      <cdr:y>0.83266</cdr:y>
    </cdr:from>
    <cdr:to>
      <cdr:x>0.43739</cdr:x>
      <cdr:y>1</cdr:y>
    </cdr:to>
    <cdr:sp macro="" textlink="">
      <cdr:nvSpPr>
        <cdr:cNvPr id="6" name="テキスト ボックス 5">
          <a:extLst xmlns:a="http://schemas.openxmlformats.org/drawingml/2006/main">
            <a:ext uri="{FF2B5EF4-FFF2-40B4-BE49-F238E27FC236}">
              <a16:creationId xmlns:a16="http://schemas.microsoft.com/office/drawing/2014/main" id="{CF3A236E-4943-4ECC-AF47-901B07B95A07}"/>
            </a:ext>
          </a:extLst>
        </cdr:cNvPr>
        <cdr:cNvSpPr txBox="1"/>
      </cdr:nvSpPr>
      <cdr:spPr>
        <a:xfrm xmlns:a="http://schemas.openxmlformats.org/drawingml/2006/main">
          <a:off x="4171371" y="54641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0.40116</cdr:x>
      <cdr:y>0.3482</cdr:y>
    </cdr:from>
    <cdr:to>
      <cdr:x>0.54541</cdr:x>
      <cdr:y>0.51239</cdr:y>
    </cdr:to>
    <cdr:sp macro="" textlink="">
      <cdr:nvSpPr>
        <cdr:cNvPr id="2" name="楕円 1">
          <a:extLst xmlns:a="http://schemas.openxmlformats.org/drawingml/2006/main">
            <a:ext uri="{FF2B5EF4-FFF2-40B4-BE49-F238E27FC236}">
              <a16:creationId xmlns:a16="http://schemas.microsoft.com/office/drawing/2014/main" id="{35B9249E-BA1C-46FE-9DC6-0E97FE8AA0AB}"/>
            </a:ext>
          </a:extLst>
        </cdr:cNvPr>
        <cdr:cNvSpPr/>
      </cdr:nvSpPr>
      <cdr:spPr>
        <a:xfrm xmlns:a="http://schemas.openxmlformats.org/drawingml/2006/main">
          <a:off x="4803175" y="2277607"/>
          <a:ext cx="1727200" cy="1074057"/>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dirty="0"/>
        </a:p>
      </cdr:txBody>
    </cdr:sp>
  </cdr:relSizeAnchor>
  <cdr:relSizeAnchor xmlns:cdr="http://schemas.openxmlformats.org/drawingml/2006/chartDrawing">
    <cdr:from>
      <cdr:x>0.65473</cdr:x>
      <cdr:y>0.62895</cdr:y>
    </cdr:from>
    <cdr:to>
      <cdr:x>0.75318</cdr:x>
      <cdr:y>0.80684</cdr:y>
    </cdr:to>
    <cdr:sp macro="" textlink="">
      <cdr:nvSpPr>
        <cdr:cNvPr id="3" name="楕円 2">
          <a:extLst xmlns:a="http://schemas.openxmlformats.org/drawingml/2006/main">
            <a:ext uri="{FF2B5EF4-FFF2-40B4-BE49-F238E27FC236}">
              <a16:creationId xmlns:a16="http://schemas.microsoft.com/office/drawing/2014/main" id="{35B9249E-BA1C-46FE-9DC6-0E97FE8AA0AB}"/>
            </a:ext>
          </a:extLst>
        </cdr:cNvPr>
        <cdr:cNvSpPr/>
      </cdr:nvSpPr>
      <cdr:spPr>
        <a:xfrm xmlns:a="http://schemas.openxmlformats.org/drawingml/2006/main">
          <a:off x="7839222" y="4114058"/>
          <a:ext cx="1178764" cy="1163610"/>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dirty="0"/>
        </a:p>
      </cdr:txBody>
    </cdr:sp>
  </cdr:relSizeAnchor>
  <cdr:relSizeAnchor xmlns:cdr="http://schemas.openxmlformats.org/drawingml/2006/chartDrawing">
    <cdr:from>
      <cdr:x>0.82865</cdr:x>
      <cdr:y>0.43029</cdr:y>
    </cdr:from>
    <cdr:to>
      <cdr:x>0.92681</cdr:x>
      <cdr:y>0.63223</cdr:y>
    </cdr:to>
    <cdr:sp macro="" textlink="">
      <cdr:nvSpPr>
        <cdr:cNvPr id="4" name="楕円 3">
          <a:extLst xmlns:a="http://schemas.openxmlformats.org/drawingml/2006/main">
            <a:ext uri="{FF2B5EF4-FFF2-40B4-BE49-F238E27FC236}">
              <a16:creationId xmlns:a16="http://schemas.microsoft.com/office/drawing/2014/main" id="{35B9249E-BA1C-46FE-9DC6-0E97FE8AA0AB}"/>
            </a:ext>
          </a:extLst>
        </cdr:cNvPr>
        <cdr:cNvSpPr/>
      </cdr:nvSpPr>
      <cdr:spPr>
        <a:xfrm xmlns:a="http://schemas.openxmlformats.org/drawingml/2006/main">
          <a:off x="9921566" y="2814636"/>
          <a:ext cx="1175292" cy="1320861"/>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dirty="0"/>
        </a:p>
      </cdr:txBody>
    </cdr:sp>
  </cdr:relSizeAnchor>
  <cdr:relSizeAnchor xmlns:cdr="http://schemas.openxmlformats.org/drawingml/2006/chartDrawing">
    <cdr:from>
      <cdr:x>0.01657</cdr:x>
      <cdr:y>0.68612</cdr:y>
    </cdr:from>
    <cdr:to>
      <cdr:x>0.39544</cdr:x>
      <cdr:y>0.90914</cdr:y>
    </cdr:to>
    <cdr:sp macro="" textlink="">
      <cdr:nvSpPr>
        <cdr:cNvPr id="5" name="テキスト ボックス 4">
          <a:extLst xmlns:a="http://schemas.openxmlformats.org/drawingml/2006/main">
            <a:ext uri="{FF2B5EF4-FFF2-40B4-BE49-F238E27FC236}">
              <a16:creationId xmlns:a16="http://schemas.microsoft.com/office/drawing/2014/main" id="{5EF3B10D-3A42-4AE0-818D-AA13DEBF3082}"/>
            </a:ext>
          </a:extLst>
        </cdr:cNvPr>
        <cdr:cNvSpPr txBox="1"/>
      </cdr:nvSpPr>
      <cdr:spPr>
        <a:xfrm xmlns:a="http://schemas.openxmlformats.org/drawingml/2006/main">
          <a:off x="194737" y="4078023"/>
          <a:ext cx="4453463" cy="13255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4000" b="1" dirty="0">
            <a:ln>
              <a:solidFill>
                <a:schemeClr val="bg2"/>
              </a:solidFill>
            </a:ln>
            <a:solidFill>
              <a:schemeClr val="tx1"/>
            </a:solidFill>
          </a:endParaRPr>
        </a:p>
      </cdr:txBody>
    </cdr:sp>
  </cdr:relSizeAnchor>
  <cdr:relSizeAnchor xmlns:cdr="http://schemas.openxmlformats.org/drawingml/2006/chartDrawing">
    <cdr:from>
      <cdr:x>0.54506</cdr:x>
      <cdr:y>0.86455</cdr:y>
    </cdr:from>
    <cdr:to>
      <cdr:x>1</cdr:x>
      <cdr:y>0.95451</cdr:y>
    </cdr:to>
    <cdr:sp macro="" textlink="">
      <cdr:nvSpPr>
        <cdr:cNvPr id="6" name="テキスト ボックス 5">
          <a:extLst xmlns:a="http://schemas.openxmlformats.org/drawingml/2006/main">
            <a:ext uri="{FF2B5EF4-FFF2-40B4-BE49-F238E27FC236}">
              <a16:creationId xmlns:a16="http://schemas.microsoft.com/office/drawing/2014/main" id="{B6070F24-92C2-4314-9F48-61254B177F1A}"/>
            </a:ext>
          </a:extLst>
        </cdr:cNvPr>
        <cdr:cNvSpPr txBox="1"/>
      </cdr:nvSpPr>
      <cdr:spPr>
        <a:xfrm xmlns:a="http://schemas.openxmlformats.org/drawingml/2006/main">
          <a:off x="6526160" y="5655176"/>
          <a:ext cx="5447071" cy="5884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ja-JP" sz="1600" b="1" dirty="0">
              <a:latin typeface="+mn-ea"/>
            </a:rPr>
            <a:t>国立研究開発法人国立</a:t>
          </a:r>
          <a:r>
            <a:rPr lang="ja-JP" altLang="en-US" sz="1600" b="1" dirty="0">
              <a:latin typeface="+mn-ea"/>
            </a:rPr>
            <a:t>環境</a:t>
          </a:r>
          <a:r>
            <a:rPr lang="ja-JP" altLang="ja-JP" sz="1600" b="1" dirty="0">
              <a:latin typeface="+mn-ea"/>
            </a:rPr>
            <a:t>研究所『日本国温室効果ガスインベントリ報告書（</a:t>
          </a:r>
          <a:r>
            <a:rPr lang="en-US" altLang="ja-JP" sz="1600" b="1" dirty="0">
              <a:latin typeface="+mn-ea"/>
            </a:rPr>
            <a:t>2019</a:t>
          </a:r>
          <a:r>
            <a:rPr lang="ja-JP" altLang="ja-JP" sz="1600" b="1" dirty="0">
              <a:latin typeface="+mn-ea"/>
            </a:rPr>
            <a:t>年）</a:t>
          </a:r>
          <a:r>
            <a:rPr lang="en-US" altLang="ja-JP" sz="1600" b="1" dirty="0">
              <a:latin typeface="+mn-ea"/>
            </a:rPr>
            <a:t>』</a:t>
          </a:r>
          <a:r>
            <a:rPr lang="ja-JP" altLang="en-US" sz="1600" b="1" dirty="0">
              <a:latin typeface="+mn-ea"/>
            </a:rPr>
            <a:t>をもとに作成</a:t>
          </a:r>
          <a:endParaRPr lang="ja-JP" altLang="en-US" sz="1600" b="1" i="1" dirty="0">
            <a:latin typeface="+mn-ea"/>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0.04804</cdr:x>
      <cdr:y>0.03542</cdr:y>
    </cdr:from>
    <cdr:to>
      <cdr:x>1</cdr:x>
      <cdr:y>0.11896</cdr:y>
    </cdr:to>
    <cdr:sp macro="" textlink="">
      <cdr:nvSpPr>
        <cdr:cNvPr id="2" name="テキスト ボックス 1">
          <a:extLst xmlns:a="http://schemas.openxmlformats.org/drawingml/2006/main">
            <a:ext uri="{FF2B5EF4-FFF2-40B4-BE49-F238E27FC236}">
              <a16:creationId xmlns:a16="http://schemas.microsoft.com/office/drawing/2014/main" id="{47F75560-C9EA-40F2-B98D-272D2707CBA9}"/>
            </a:ext>
          </a:extLst>
        </cdr:cNvPr>
        <cdr:cNvSpPr txBox="1"/>
      </cdr:nvSpPr>
      <cdr:spPr>
        <a:xfrm xmlns:a="http://schemas.openxmlformats.org/drawingml/2006/main">
          <a:off x="337886" y="208823"/>
          <a:ext cx="6696075" cy="49244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kumimoji="1" lang="ja-JP" altLang="en-US" sz="2600" b="1" dirty="0">
              <a:ln>
                <a:solidFill>
                  <a:schemeClr val="tx1"/>
                </a:solidFill>
              </a:ln>
              <a:solidFill>
                <a:schemeClr val="bg1"/>
              </a:solidFill>
            </a:rPr>
            <a:t>王子ホールディングスのエネルギー構成比</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38BFB21-7213-46E7-B8A8-C464B492A7B6}"/>
              </a:ext>
            </a:extLst>
          </p:cNvPr>
          <p:cNvSpPr>
            <a:spLocks noGrp="1"/>
          </p:cNvSpPr>
          <p:nvPr>
            <p:ph type="sldNum" sz="quarter" idx="3"/>
          </p:nvPr>
        </p:nvSpPr>
        <p:spPr>
          <a:xfrm>
            <a:off x="5590911" y="6296206"/>
            <a:ext cx="4275402" cy="337957"/>
          </a:xfrm>
          <a:prstGeom prst="rect">
            <a:avLst/>
          </a:prstGeom>
        </p:spPr>
        <p:txBody>
          <a:bodyPr vert="horz" lIns="91440" tIns="45720" rIns="91440" bIns="45720" rtlCol="0" anchor="b"/>
          <a:lstStyle>
            <a:lvl1pPr algn="r">
              <a:defRPr sz="1200"/>
            </a:lvl1pPr>
          </a:lstStyle>
          <a:p>
            <a:fld id="{7A6B7289-C97E-43EC-BD12-FA14EB036EC0}" type="slidenum">
              <a:rPr kumimoji="1" lang="ja-JP" altLang="en-US" smtClean="0"/>
              <a:t>‹#›</a:t>
            </a:fld>
            <a:endParaRPr kumimoji="1" lang="ja-JP" altLang="en-US"/>
          </a:p>
        </p:txBody>
      </p:sp>
    </p:spTree>
    <p:extLst>
      <p:ext uri="{BB962C8B-B14F-4D97-AF65-F5344CB8AC3E}">
        <p14:creationId xmlns:p14="http://schemas.microsoft.com/office/powerpoint/2010/main" val="815386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97E13721-65B6-492A-950B-CE0CF697BA07}" type="datetimeFigureOut">
              <a:rPr kumimoji="1" lang="ja-JP" altLang="en-US" smtClean="0"/>
              <a:t>2020/10/18</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9D2979D1-A7FF-4634-9ED0-D6044AAD9CA4}" type="slidenum">
              <a:rPr kumimoji="1" lang="ja-JP" altLang="en-US" smtClean="0"/>
              <a:t>‹#›</a:t>
            </a:fld>
            <a:endParaRPr kumimoji="1" lang="ja-JP" altLang="en-US"/>
          </a:p>
        </p:txBody>
      </p:sp>
    </p:spTree>
    <p:extLst>
      <p:ext uri="{BB962C8B-B14F-4D97-AF65-F5344CB8AC3E}">
        <p14:creationId xmlns:p14="http://schemas.microsoft.com/office/powerpoint/2010/main" val="7525495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大森ゼミ</a:t>
            </a:r>
            <a:r>
              <a:rPr lang="en-US" altLang="ja-JP"/>
              <a:t>20</a:t>
            </a:r>
            <a:r>
              <a:rPr lang="ja-JP" altLang="en-US"/>
              <a:t>期、自社発電班の発表をいたします。発表はわたくし、田中がいたします</a:t>
            </a:r>
            <a:endParaRPr lang="ja-JP"/>
          </a:p>
          <a:p>
            <a:r>
              <a:rPr lang="ja-JP" altLang="en-US"/>
              <a:t>私たちは</a:t>
            </a:r>
            <a:r>
              <a:rPr lang="ja-JP"/>
              <a:t>～</a:t>
            </a:r>
            <a:r>
              <a:rPr lang="ja-JP" altLang="en-US"/>
              <a:t>というテーマで研究を</a:t>
            </a:r>
            <a:endParaRPr lang="ja-JP"/>
          </a:p>
          <a:p>
            <a:endParaRPr lang="ja-JP" altLang="en-US">
              <a:ea typeface="游ゴシック"/>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a:t>
            </a:fld>
            <a:endParaRPr kumimoji="1" lang="ja-JP" altLang="en-US"/>
          </a:p>
        </p:txBody>
      </p:sp>
    </p:spTree>
    <p:extLst>
      <p:ext uri="{BB962C8B-B14F-4D97-AF65-F5344CB8AC3E}">
        <p14:creationId xmlns:p14="http://schemas.microsoft.com/office/powerpoint/2010/main" val="42539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9D2979D1-A7FF-4634-9ED0-D6044AAD9CA4}" type="slidenum">
              <a:rPr kumimoji="1" lang="ja-JP" altLang="en-US" smtClean="0"/>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あとで読んでください。自社発電の大きな転換点は石油危機、京都議定書、大震災、パリ協定ということを簡単に述べる。</a:t>
            </a:r>
            <a:r>
              <a:rPr lang="en-US" altLang="ja-JP">
                <a:ea typeface="游ゴシック"/>
              </a:rPr>
              <a:t>20</a:t>
            </a:r>
            <a:r>
              <a:rPr lang="ja-JP" altLang="en-US">
                <a:ea typeface="游ゴシック"/>
              </a:rPr>
              <a:t>秒</a:t>
            </a:r>
            <a:endParaRPr lang="en-US" altLang="ja-JP">
              <a:ea typeface="游ゴシック"/>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11</a:t>
            </a:fld>
            <a:endParaRPr kumimoji="1" lang="ja-JP" altLang="en-US"/>
          </a:p>
        </p:txBody>
      </p:sp>
    </p:spTree>
    <p:extLst>
      <p:ext uri="{BB962C8B-B14F-4D97-AF65-F5344CB8AC3E}">
        <p14:creationId xmlns:p14="http://schemas.microsoft.com/office/powerpoint/2010/main" val="167536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ea typeface="游ゴシック"/>
              </a:rPr>
              <a:t>20</a:t>
            </a:r>
            <a:r>
              <a:rPr lang="ja-JP" altLang="en-US">
                <a:ea typeface="游ゴシック"/>
              </a:rPr>
              <a:t>秒。</a:t>
            </a:r>
            <a:r>
              <a:rPr lang="en-US" altLang="ja-JP">
                <a:ea typeface="游ゴシック"/>
              </a:rPr>
              <a:t>2</a:t>
            </a:r>
            <a:r>
              <a:rPr lang="ja-JP" altLang="en-US">
                <a:ea typeface="游ゴシック"/>
              </a:rPr>
              <a:t>つ目の点の～で発電は説明カット。</a:t>
            </a:r>
            <a:endParaRPr lang="en-US" altLang="ja-JP">
              <a:ea typeface="游ゴシック"/>
            </a:endParaRPr>
          </a:p>
          <a:p>
            <a:r>
              <a:rPr lang="ja-JP" altLang="en-US">
                <a:ea typeface="游ゴシック"/>
              </a:rPr>
              <a:t>コージェネは重要ワードなので口頭で説明する</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12</a:t>
            </a:fld>
            <a:endParaRPr kumimoji="1" lang="ja-JP" altLang="en-US"/>
          </a:p>
        </p:txBody>
      </p:sp>
    </p:spTree>
    <p:extLst>
      <p:ext uri="{BB962C8B-B14F-4D97-AF65-F5344CB8AC3E}">
        <p14:creationId xmlns:p14="http://schemas.microsoft.com/office/powerpoint/2010/main" val="155629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5EEC2735-C823-4DA3-97BA-3AB53EB4EC55}"/>
              </a:ext>
            </a:extLst>
          </p:cNvPr>
          <p:cNvSpPr>
            <a:spLocks noGrp="1"/>
          </p:cNvSpPr>
          <p:nvPr>
            <p:ph type="body" idx="1"/>
          </p:nvPr>
        </p:nvSpPr>
        <p:spPr/>
        <p:txBody>
          <a:bodyPr/>
          <a:lstStyle/>
          <a:p>
            <a:r>
              <a:rPr kumimoji="1" lang="ja-JP" altLang="en-US"/>
              <a:t>私たちは</a:t>
            </a:r>
            <a:r>
              <a:rPr kumimoji="1" lang="en-US" altLang="ja-JP"/>
              <a:t>3</a:t>
            </a:r>
            <a:r>
              <a:rPr kumimoji="1" lang="ja-JP" altLang="en-US"/>
              <a:t>つの仮説を立てました。</a:t>
            </a:r>
          </a:p>
        </p:txBody>
      </p:sp>
      <p:sp>
        <p:nvSpPr>
          <p:cNvPr id="4" name="スライド番号プレースホルダー 3"/>
          <p:cNvSpPr>
            <a:spLocks noGrp="1"/>
          </p:cNvSpPr>
          <p:nvPr>
            <p:ph type="sldNum" sz="quarter" idx="10"/>
          </p:nvPr>
        </p:nvSpPr>
        <p:spPr/>
        <p:txBody>
          <a:bodyPr/>
          <a:lstStyle/>
          <a:p>
            <a:fld id="{9D2979D1-A7FF-4634-9ED0-D6044AAD9CA4}" type="slidenum">
              <a:rPr kumimoji="1" lang="ja-JP" altLang="en-US" smtClean="0"/>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仮説１は～です。その背景には～賦課金の増加と非常用電源の必要性があります。</a:t>
            </a:r>
            <a:endParaRPr kumimoji="1" lang="en-US" altLang="ja-JP"/>
          </a:p>
          <a:p>
            <a:r>
              <a:rPr kumimoji="1" lang="ja-JP" altLang="en-US"/>
              <a:t>＊青塗のところだけ読む。青枠内の説明は省略。</a:t>
            </a:r>
            <a:endParaRPr kumimoji="1"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14</a:t>
            </a:fld>
            <a:endParaRPr kumimoji="1" lang="ja-JP" altLang="en-US"/>
          </a:p>
        </p:txBody>
      </p:sp>
    </p:spTree>
    <p:extLst>
      <p:ext uri="{BB962C8B-B14F-4D97-AF65-F5344CB8AC3E}">
        <p14:creationId xmlns:p14="http://schemas.microsoft.com/office/powerpoint/2010/main" val="2097691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仮説１は～です。その背景には～賦課金の増加と非常用電源の必要性があります。</a:t>
            </a:r>
            <a:endParaRPr kumimoji="1" lang="en-US" altLang="ja-JP"/>
          </a:p>
          <a:p>
            <a:r>
              <a:rPr kumimoji="1" lang="ja-JP" altLang="en-US"/>
              <a:t>＊青塗のところだけ読む。青枠内の説明は省略。</a:t>
            </a:r>
            <a:endParaRPr kumimoji="1"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15</a:t>
            </a:fld>
            <a:endParaRPr kumimoji="1" lang="ja-JP" altLang="en-US"/>
          </a:p>
        </p:txBody>
      </p:sp>
    </p:spTree>
    <p:extLst>
      <p:ext uri="{BB962C8B-B14F-4D97-AF65-F5344CB8AC3E}">
        <p14:creationId xmlns:p14="http://schemas.microsoft.com/office/powerpoint/2010/main" val="205374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新興国への移転</a:t>
            </a:r>
            <a:endParaRPr kumimoji="1"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16</a:t>
            </a:fld>
            <a:endParaRPr kumimoji="1" lang="ja-JP" altLang="en-US"/>
          </a:p>
        </p:txBody>
      </p:sp>
    </p:spTree>
    <p:extLst>
      <p:ext uri="{BB962C8B-B14F-4D97-AF65-F5344CB8AC3E}">
        <p14:creationId xmlns:p14="http://schemas.microsoft.com/office/powerpoint/2010/main" val="391249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9D2979D1-A7FF-4634-9ED0-D6044AAD9CA4}" type="slidenum">
              <a:rPr kumimoji="1" lang="ja-JP" altLang="en-US" smtClean="0"/>
              <a:t>17</a:t>
            </a:fld>
            <a:endParaRPr kumimoji="1" lang="ja-JP" altLang="en-US"/>
          </a:p>
        </p:txBody>
      </p:sp>
    </p:spTree>
    <p:extLst>
      <p:ext uri="{BB962C8B-B14F-4D97-AF65-F5344CB8AC3E}">
        <p14:creationId xmlns:p14="http://schemas.microsoft.com/office/powerpoint/2010/main" val="365910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a:t>
            </a:r>
            <a:r>
              <a:rPr kumimoji="1" lang="ja-JP" altLang="en-US"/>
              <a:t>分。項目の説明のスライドはこれだけなので、それぞれどの業界に当てはまるのかを説明。</a:t>
            </a:r>
            <a:endParaRPr kumimoji="1" lang="en-US" altLang="ja-JP"/>
          </a:p>
          <a:p>
            <a:r>
              <a:rPr kumimoji="1" lang="ja-JP" altLang="en-US"/>
              <a:t>項目２　「製品の」</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18</a:t>
            </a:fld>
            <a:endParaRPr kumimoji="1" lang="ja-JP" altLang="en-US"/>
          </a:p>
        </p:txBody>
      </p:sp>
    </p:spTree>
    <p:extLst>
      <p:ext uri="{BB962C8B-B14F-4D97-AF65-F5344CB8AC3E}">
        <p14:creationId xmlns:p14="http://schemas.microsoft.com/office/powerpoint/2010/main" val="68455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20</a:t>
            </a:fld>
            <a:endParaRPr kumimoji="1" lang="ja-JP" altLang="en-US"/>
          </a:p>
        </p:txBody>
      </p:sp>
    </p:spTree>
    <p:extLst>
      <p:ext uri="{BB962C8B-B14F-4D97-AF65-F5344CB8AC3E}">
        <p14:creationId xmlns:p14="http://schemas.microsoft.com/office/powerpoint/2010/main" val="220898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10</a:t>
            </a:r>
            <a:r>
              <a:rPr lang="ja-JP" altLang="en-US"/>
              <a:t>秒。目次はこのようになっています。</a:t>
            </a:r>
            <a:r>
              <a:rPr lang="en-US" altLang="ja-JP"/>
              <a:t>7</a:t>
            </a:r>
            <a:r>
              <a:rPr lang="ja-JP" altLang="en-US"/>
              <a:t>章立てで、特に大事なところは仮説と検証結果です。</a:t>
            </a:r>
            <a:r>
              <a:rPr lang="ja-JP" altLang="en-US">
                <a:ea typeface="游ゴシック"/>
              </a:rPr>
              <a:t>詳しくは資料をご参照ください。</a:t>
            </a:r>
            <a:endParaRPr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a:t>
            </a:fld>
            <a:endParaRPr kumimoji="1" lang="ja-JP" altLang="en-US"/>
          </a:p>
        </p:txBody>
      </p:sp>
    </p:spTree>
    <p:extLst>
      <p:ext uri="{BB962C8B-B14F-4D97-AF65-F5344CB8AC3E}">
        <p14:creationId xmlns:p14="http://schemas.microsoft.com/office/powerpoint/2010/main" val="4074577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21</a:t>
            </a:fld>
            <a:endParaRPr kumimoji="1" lang="ja-JP" altLang="en-US"/>
          </a:p>
        </p:txBody>
      </p:sp>
    </p:spTree>
    <p:extLst>
      <p:ext uri="{BB962C8B-B14F-4D97-AF65-F5344CB8AC3E}">
        <p14:creationId xmlns:p14="http://schemas.microsoft.com/office/powerpoint/2010/main" val="262328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a:t>
            </a:r>
            <a:r>
              <a:rPr kumimoji="1" lang="ja-JP" altLang="en-US"/>
              <a:t>分</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22</a:t>
            </a:fld>
            <a:endParaRPr kumimoji="1" lang="ja-JP" altLang="en-US"/>
          </a:p>
        </p:txBody>
      </p:sp>
    </p:spTree>
    <p:extLst>
      <p:ext uri="{BB962C8B-B14F-4D97-AF65-F5344CB8AC3E}">
        <p14:creationId xmlns:p14="http://schemas.microsoft.com/office/powerpoint/2010/main" val="925063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下線部だけ触れる。</a:t>
            </a:r>
            <a:r>
              <a:rPr kumimoji="1" lang="ja-JP" altLang="en-US" err="1"/>
              <a:t>さらっとでおっけ</a:t>
            </a:r>
            <a:r>
              <a:rPr kumimoji="1" lang="ja-JP" altLang="en-US"/>
              <a:t>ー。</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24</a:t>
            </a:fld>
            <a:endParaRPr kumimoji="1" lang="ja-JP" altLang="en-US"/>
          </a:p>
        </p:txBody>
      </p:sp>
    </p:spTree>
    <p:extLst>
      <p:ext uri="{BB962C8B-B14F-4D97-AF65-F5344CB8AC3E}">
        <p14:creationId xmlns:p14="http://schemas.microsoft.com/office/powerpoint/2010/main" val="61719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木質チップと脱炭素かのつながりを言う</a:t>
            </a:r>
            <a:endParaRPr lang="en-US" altLang="ja-JP">
              <a:ea typeface="游ゴシック"/>
            </a:endParaRPr>
          </a:p>
          <a:p>
            <a:r>
              <a:rPr kumimoji="1" lang="ja-JP" altLang="en-US">
                <a:ea typeface="游ゴシック"/>
              </a:rPr>
              <a:t>副産物である副生ガスは～発電に利用されています</a:t>
            </a:r>
            <a:endParaRPr kumimoji="1" lang="ja-JP" altLang="en-US"/>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25</a:t>
            </a:fld>
            <a:endParaRPr kumimoji="1" lang="ja-JP" altLang="en-US"/>
          </a:p>
        </p:txBody>
      </p:sp>
    </p:spTree>
    <p:extLst>
      <p:ext uri="{BB962C8B-B14F-4D97-AF65-F5344CB8AC3E}">
        <p14:creationId xmlns:p14="http://schemas.microsoft.com/office/powerpoint/2010/main" val="14428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たぶん省略は特になし</a:t>
            </a:r>
            <a:endParaRPr kumimoji="1"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26</a:t>
            </a:fld>
            <a:endParaRPr kumimoji="1" lang="ja-JP" altLang="en-US"/>
          </a:p>
        </p:txBody>
      </p:sp>
    </p:spTree>
    <p:extLst>
      <p:ext uri="{BB962C8B-B14F-4D97-AF65-F5344CB8AC3E}">
        <p14:creationId xmlns:p14="http://schemas.microsoft.com/office/powerpoint/2010/main" val="3159201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ここも省略しなくて大丈夫</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27</a:t>
            </a:fld>
            <a:endParaRPr kumimoji="1" lang="ja-JP" altLang="en-US"/>
          </a:p>
        </p:txBody>
      </p:sp>
    </p:spTree>
    <p:extLst>
      <p:ext uri="{BB962C8B-B14F-4D97-AF65-F5344CB8AC3E}">
        <p14:creationId xmlns:p14="http://schemas.microsoft.com/office/powerpoint/2010/main" val="51682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今回は水素の詳しい説明しない。水素を用いた新しい技術があるよーってことが伝わればいい</a:t>
            </a:r>
          </a:p>
          <a:p>
            <a:endParaRPr lang="ja-JP" altLang="en-US">
              <a:ea typeface="游ゴシック"/>
            </a:endParaRPr>
          </a:p>
          <a:p>
            <a:r>
              <a:rPr lang="ja-JP" altLang="en-US">
                <a:ea typeface="游ゴシック"/>
              </a:rPr>
              <a:t>水素を利用した製鉄プロセスの開発が進められています</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28</a:t>
            </a:fld>
            <a:endParaRPr kumimoji="1" lang="ja-JP" altLang="en-US"/>
          </a:p>
        </p:txBody>
      </p:sp>
    </p:spTree>
    <p:extLst>
      <p:ext uri="{BB962C8B-B14F-4D97-AF65-F5344CB8AC3E}">
        <p14:creationId xmlns:p14="http://schemas.microsoft.com/office/powerpoint/2010/main" val="3905376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9D2979D1-A7FF-4634-9ED0-D6044AAD9CA4}" type="slidenum">
              <a:rPr kumimoji="1" lang="ja-JP" altLang="en-US" smtClean="0"/>
              <a:t>29</a:t>
            </a:fld>
            <a:endParaRPr kumimoji="1" lang="ja-JP" altLang="en-US"/>
          </a:p>
        </p:txBody>
      </p:sp>
    </p:spTree>
    <p:extLst>
      <p:ext uri="{BB962C8B-B14F-4D97-AF65-F5344CB8AC3E}">
        <p14:creationId xmlns:p14="http://schemas.microsoft.com/office/powerpoint/2010/main" val="447385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30</a:t>
            </a:r>
            <a:r>
              <a:rPr kumimoji="1" lang="ja-JP" altLang="en-US"/>
              <a:t>秒。強調するところの指摘はなかったから全部触れていいと思う</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30</a:t>
            </a:fld>
            <a:endParaRPr kumimoji="1" lang="ja-JP" altLang="en-US"/>
          </a:p>
        </p:txBody>
      </p:sp>
    </p:spTree>
    <p:extLst>
      <p:ext uri="{BB962C8B-B14F-4D97-AF65-F5344CB8AC3E}">
        <p14:creationId xmlns:p14="http://schemas.microsoft.com/office/powerpoint/2010/main" val="338553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簡単に説明。火力発電と水力発電をやってます。</a:t>
            </a:r>
            <a:endParaRPr kumimoji="1" lang="en-US" altLang="ja-JP"/>
          </a:p>
          <a:p>
            <a:r>
              <a:rPr kumimoji="1" lang="ja-JP" altLang="en-US"/>
              <a:t>安定電源として位置づけられており、更に蒸気の供給源でもあります</a:t>
            </a:r>
          </a:p>
          <a:p>
            <a:endParaRPr lang="ja-JP" altLang="en-US">
              <a:ea typeface="游ゴシック"/>
            </a:endParaRPr>
          </a:p>
          <a:p>
            <a:r>
              <a:rPr lang="ja-JP" altLang="en-US">
                <a:ea typeface="游ゴシック"/>
              </a:rPr>
              <a:t>水力についても不安定</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31</a:t>
            </a:fld>
            <a:endParaRPr kumimoji="1" lang="ja-JP" altLang="en-US"/>
          </a:p>
        </p:txBody>
      </p:sp>
    </p:spTree>
    <p:extLst>
      <p:ext uri="{BB962C8B-B14F-4D97-AF65-F5344CB8AC3E}">
        <p14:creationId xmlns:p14="http://schemas.microsoft.com/office/powerpoint/2010/main" val="239466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05D04171-536E-4702-AEBC-A42CB83B17B3}"/>
              </a:ext>
            </a:extLst>
          </p:cNvPr>
          <p:cNvSpPr>
            <a:spLocks noGrp="1"/>
          </p:cNvSpPr>
          <p:nvPr>
            <p:ph type="body" idx="1"/>
          </p:nvPr>
        </p:nvSpPr>
        <p:spPr/>
        <p:txBody>
          <a:bodyPr/>
          <a:lstStyle/>
          <a:p>
            <a:endParaRPr lang="en-US" altLang="ja-JP">
              <a:latin typeface="Calibri"/>
              <a:cs typeface="Calibri"/>
            </a:endParaRPr>
          </a:p>
        </p:txBody>
      </p:sp>
      <p:sp>
        <p:nvSpPr>
          <p:cNvPr id="4" name="スライド番号プレースホルダー 3"/>
          <p:cNvSpPr>
            <a:spLocks noGrp="1"/>
          </p:cNvSpPr>
          <p:nvPr>
            <p:ph type="sldNum" sz="quarter" idx="10"/>
          </p:nvPr>
        </p:nvSpPr>
        <p:spPr/>
        <p:txBody>
          <a:bodyPr/>
          <a:lstStyle/>
          <a:p>
            <a:fld id="{9D2979D1-A7FF-4634-9ED0-D6044AAD9CA4}" type="slidenum">
              <a:rPr kumimoji="1" lang="ja-JP" altLang="en-US" smtClean="0"/>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説明の注意事項なし</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32</a:t>
            </a:fld>
            <a:endParaRPr kumimoji="1" lang="ja-JP" altLang="en-US"/>
          </a:p>
        </p:txBody>
      </p:sp>
    </p:spTree>
    <p:extLst>
      <p:ext uri="{BB962C8B-B14F-4D97-AF65-F5344CB8AC3E}">
        <p14:creationId xmlns:p14="http://schemas.microsoft.com/office/powerpoint/2010/main" val="3205844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ここも注意事項なし。</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33</a:t>
            </a:fld>
            <a:endParaRPr kumimoji="1" lang="ja-JP" altLang="en-US"/>
          </a:p>
        </p:txBody>
      </p:sp>
    </p:spTree>
    <p:extLst>
      <p:ext uri="{BB962C8B-B14F-4D97-AF65-F5344CB8AC3E}">
        <p14:creationId xmlns:p14="http://schemas.microsoft.com/office/powerpoint/2010/main" val="190881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ここも注意事項なし</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34</a:t>
            </a:fld>
            <a:endParaRPr kumimoji="1" lang="ja-JP" altLang="en-US"/>
          </a:p>
        </p:txBody>
      </p:sp>
    </p:spTree>
    <p:extLst>
      <p:ext uri="{BB962C8B-B14F-4D97-AF65-F5344CB8AC3E}">
        <p14:creationId xmlns:p14="http://schemas.microsoft.com/office/powerpoint/2010/main" val="1301236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さらっと。</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36</a:t>
            </a:fld>
            <a:endParaRPr kumimoji="1" lang="ja-JP" altLang="en-US"/>
          </a:p>
        </p:txBody>
      </p:sp>
    </p:spTree>
    <p:extLst>
      <p:ext uri="{BB962C8B-B14F-4D97-AF65-F5344CB8AC3E}">
        <p14:creationId xmlns:p14="http://schemas.microsoft.com/office/powerpoint/2010/main" val="1253573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黒液について触れる。​正史にとって大事、特有</a:t>
            </a:r>
            <a:endParaRPr kumimoji="1" lang="ja-JP" altLang="en-US">
              <a:ea typeface="游ゴシック"/>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37</a:t>
            </a:fld>
            <a:endParaRPr kumimoji="1" lang="ja-JP" altLang="en-US"/>
          </a:p>
        </p:txBody>
      </p:sp>
    </p:spTree>
    <p:extLst>
      <p:ext uri="{BB962C8B-B14F-4D97-AF65-F5344CB8AC3E}">
        <p14:creationId xmlns:p14="http://schemas.microsoft.com/office/powerpoint/2010/main" val="4116038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簡単に</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38</a:t>
            </a:fld>
            <a:endParaRPr kumimoji="1" lang="ja-JP" altLang="en-US"/>
          </a:p>
        </p:txBody>
      </p:sp>
    </p:spTree>
    <p:extLst>
      <p:ext uri="{BB962C8B-B14F-4D97-AF65-F5344CB8AC3E}">
        <p14:creationId xmlns:p14="http://schemas.microsoft.com/office/powerpoint/2010/main" val="3607281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簡単に</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39</a:t>
            </a:fld>
            <a:endParaRPr kumimoji="1" lang="ja-JP" altLang="en-US"/>
          </a:p>
        </p:txBody>
      </p:sp>
    </p:spTree>
    <p:extLst>
      <p:ext uri="{BB962C8B-B14F-4D97-AF65-F5344CB8AC3E}">
        <p14:creationId xmlns:p14="http://schemas.microsoft.com/office/powerpoint/2010/main" val="3509357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簡単に</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40</a:t>
            </a:fld>
            <a:endParaRPr kumimoji="1" lang="ja-JP" altLang="en-US"/>
          </a:p>
        </p:txBody>
      </p:sp>
    </p:spTree>
    <p:extLst>
      <p:ext uri="{BB962C8B-B14F-4D97-AF65-F5344CB8AC3E}">
        <p14:creationId xmlns:p14="http://schemas.microsoft.com/office/powerpoint/2010/main" val="4247605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注意事項なし</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41</a:t>
            </a:fld>
            <a:endParaRPr kumimoji="1" lang="ja-JP" altLang="en-US"/>
          </a:p>
        </p:txBody>
      </p:sp>
    </p:spTree>
    <p:extLst>
      <p:ext uri="{BB962C8B-B14F-4D97-AF65-F5344CB8AC3E}">
        <p14:creationId xmlns:p14="http://schemas.microsoft.com/office/powerpoint/2010/main" val="534624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国内調達は価格高騰する</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42</a:t>
            </a:fld>
            <a:endParaRPr kumimoji="1" lang="ja-JP" altLang="en-US"/>
          </a:p>
        </p:txBody>
      </p:sp>
    </p:spTree>
    <p:extLst>
      <p:ext uri="{BB962C8B-B14F-4D97-AF65-F5344CB8AC3E}">
        <p14:creationId xmlns:p14="http://schemas.microsoft.com/office/powerpoint/2010/main" val="199477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cs typeface="Calibri"/>
              </a:rPr>
              <a:t>ここは読む。１０秒くらい。</a:t>
            </a:r>
            <a:endParaRPr lang="en-US" altLang="ja-JP">
              <a:latin typeface="Calibri"/>
              <a:cs typeface="Calibri"/>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a:t>
            </a:fld>
            <a:endParaRPr kumimoji="1" lang="ja-JP" altLang="en-US"/>
          </a:p>
        </p:txBody>
      </p:sp>
    </p:spTree>
    <p:extLst>
      <p:ext uri="{BB962C8B-B14F-4D97-AF65-F5344CB8AC3E}">
        <p14:creationId xmlns:p14="http://schemas.microsoft.com/office/powerpoint/2010/main" val="1986668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仮説ごとのところは説明の注意事項なし</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44</a:t>
            </a:fld>
            <a:endParaRPr kumimoji="1" lang="ja-JP" altLang="en-US"/>
          </a:p>
        </p:txBody>
      </p:sp>
    </p:spTree>
    <p:extLst>
      <p:ext uri="{BB962C8B-B14F-4D97-AF65-F5344CB8AC3E}">
        <p14:creationId xmlns:p14="http://schemas.microsoft.com/office/powerpoint/2010/main" val="841602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省エネではやっているので、発電技術も行うべき</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47</a:t>
            </a:fld>
            <a:endParaRPr kumimoji="1" lang="ja-JP" altLang="en-US"/>
          </a:p>
        </p:txBody>
      </p:sp>
    </p:spTree>
    <p:extLst>
      <p:ext uri="{BB962C8B-B14F-4D97-AF65-F5344CB8AC3E}">
        <p14:creationId xmlns:p14="http://schemas.microsoft.com/office/powerpoint/2010/main" val="2025141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fontAlgn="base"/>
            <a:r>
              <a:rPr kumimoji="1" lang="ja-JP" altLang="ja-JP" sz="1200" b="0" i="0" u="none" strike="noStrike" kern="1200">
                <a:solidFill>
                  <a:schemeClr val="tx1"/>
                </a:solidFill>
                <a:effectLst/>
                <a:latin typeface="+mn-lt"/>
                <a:ea typeface="+mn-ea"/>
                <a:cs typeface="+mn-cs"/>
              </a:rPr>
              <a:t>燃料転換は技術革新と燃料調達システムの確立が必要で遅い。</a:t>
            </a:r>
            <a:r>
              <a:rPr kumimoji="1" lang="en-US"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高効率化と燃料の転換を達成できている業界は技術移転で世界の脱炭素化</a:t>
            </a:r>
            <a:endParaRPr kumimoji="1" lang="ja-JP" altLang="ja-JP" sz="1200" b="0" i="0" kern="1200">
              <a:solidFill>
                <a:schemeClr val="tx1"/>
              </a:solidFill>
              <a:effectLst/>
              <a:latin typeface="+mn-lt"/>
              <a:ea typeface="+mn-ea"/>
              <a:cs typeface="+mn-cs"/>
            </a:endParaRPr>
          </a:p>
          <a:p>
            <a:endParaRPr lang="ja-JP" altLang="en-US">
              <a:ea typeface="游ゴシック"/>
            </a:endParaRPr>
          </a:p>
          <a:p>
            <a:endParaRPr lang="ja-JP" altLang="en-US">
              <a:ea typeface="游ゴシック"/>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48</a:t>
            </a:fld>
            <a:endParaRPr kumimoji="1" lang="ja-JP" altLang="en-US"/>
          </a:p>
        </p:txBody>
      </p:sp>
    </p:spTree>
    <p:extLst>
      <p:ext uri="{BB962C8B-B14F-4D97-AF65-F5344CB8AC3E}">
        <p14:creationId xmlns:p14="http://schemas.microsoft.com/office/powerpoint/2010/main" val="4193792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簡単に</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49</a:t>
            </a:fld>
            <a:endParaRPr kumimoji="1" lang="ja-JP" altLang="en-US"/>
          </a:p>
        </p:txBody>
      </p:sp>
    </p:spTree>
    <p:extLst>
      <p:ext uri="{BB962C8B-B14F-4D97-AF65-F5344CB8AC3E}">
        <p14:creationId xmlns:p14="http://schemas.microsoft.com/office/powerpoint/2010/main" val="480075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ぱっぱっぱと見せるだけ。</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50</a:t>
            </a:fld>
            <a:endParaRPr kumimoji="1" lang="ja-JP" altLang="en-US"/>
          </a:p>
        </p:txBody>
      </p:sp>
    </p:spTree>
    <p:extLst>
      <p:ext uri="{BB962C8B-B14F-4D97-AF65-F5344CB8AC3E}">
        <p14:creationId xmlns:p14="http://schemas.microsoft.com/office/powerpoint/2010/main" val="2886001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調査協力きぎょうです</a:t>
            </a:r>
            <a:endParaRPr lang="en-US" altLang="ja-JP">
              <a:latin typeface="Calibri"/>
              <a:cs typeface="Calibri"/>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52</a:t>
            </a:fld>
            <a:endParaRPr kumimoji="1" lang="ja-JP" altLang="en-US"/>
          </a:p>
        </p:txBody>
      </p:sp>
    </p:spTree>
    <p:extLst>
      <p:ext uri="{BB962C8B-B14F-4D97-AF65-F5344CB8AC3E}">
        <p14:creationId xmlns:p14="http://schemas.microsoft.com/office/powerpoint/2010/main" val="133739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もう一つのテーマ設定の背景は東日本大震災です。このとき</a:t>
            </a:r>
            <a:r>
              <a:rPr lang="en-US" altLang="ja-JP">
                <a:latin typeface="Calibri"/>
                <a:ea typeface="游ゴシック"/>
                <a:cs typeface="Calibri"/>
              </a:rPr>
              <a:t>BCP</a:t>
            </a:r>
            <a:r>
              <a:rPr lang="ja-JP" altLang="en-US">
                <a:latin typeface="Calibri"/>
                <a:ea typeface="游ゴシック"/>
                <a:cs typeface="Calibri"/>
              </a:rPr>
              <a:t>が話題になりました。</a:t>
            </a:r>
            <a:r>
              <a:rPr lang="en-US" altLang="ja-JP">
                <a:latin typeface="Calibri"/>
                <a:ea typeface="游ゴシック"/>
                <a:cs typeface="Calibri"/>
              </a:rPr>
              <a:t>BCP</a:t>
            </a:r>
            <a:r>
              <a:rPr lang="ja-JP" altLang="en-US">
                <a:latin typeface="Calibri"/>
                <a:ea typeface="游ゴシック"/>
                <a:cs typeface="Calibri"/>
              </a:rPr>
              <a:t>とは～。さらっと。</a:t>
            </a:r>
            <a:r>
              <a:rPr lang="en-US" altLang="ja-JP">
                <a:latin typeface="Calibri"/>
                <a:ea typeface="游ゴシック"/>
                <a:cs typeface="Calibri"/>
              </a:rPr>
              <a:t>20</a:t>
            </a:r>
            <a:r>
              <a:rPr lang="ja-JP" altLang="en-US">
                <a:latin typeface="Calibri"/>
                <a:ea typeface="游ゴシック"/>
                <a:cs typeface="Calibri"/>
              </a:rPr>
              <a:t>秒？</a:t>
            </a:r>
            <a:endParaRPr lang="en-US" altLang="ja-JP">
              <a:latin typeface="Calibri"/>
              <a:ea typeface="游ゴシック"/>
              <a:cs typeface="Calibri"/>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5</a:t>
            </a:fld>
            <a:endParaRPr kumimoji="1" lang="ja-JP" altLang="en-US"/>
          </a:p>
        </p:txBody>
      </p:sp>
    </p:spTree>
    <p:extLst>
      <p:ext uri="{BB962C8B-B14F-4D97-AF65-F5344CB8AC3E}">
        <p14:creationId xmlns:p14="http://schemas.microsoft.com/office/powerpoint/2010/main" val="30510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もう一つのテーマ設定の背景は東日本大震災です。このとき</a:t>
            </a:r>
            <a:r>
              <a:rPr lang="en-US" altLang="ja-JP">
                <a:latin typeface="Calibri"/>
                <a:ea typeface="游ゴシック"/>
                <a:cs typeface="Calibri"/>
              </a:rPr>
              <a:t>BCP</a:t>
            </a:r>
            <a:r>
              <a:rPr lang="ja-JP" altLang="en-US">
                <a:latin typeface="Calibri"/>
                <a:ea typeface="游ゴシック"/>
                <a:cs typeface="Calibri"/>
              </a:rPr>
              <a:t>が話題になりました。</a:t>
            </a:r>
            <a:r>
              <a:rPr lang="en-US" altLang="ja-JP">
                <a:latin typeface="Calibri"/>
                <a:ea typeface="游ゴシック"/>
                <a:cs typeface="Calibri"/>
              </a:rPr>
              <a:t>BCP</a:t>
            </a:r>
            <a:r>
              <a:rPr lang="ja-JP" altLang="en-US">
                <a:latin typeface="Calibri"/>
                <a:ea typeface="游ゴシック"/>
                <a:cs typeface="Calibri"/>
              </a:rPr>
              <a:t>とは～。さらっと。</a:t>
            </a:r>
            <a:r>
              <a:rPr lang="en-US" altLang="ja-JP">
                <a:latin typeface="Calibri"/>
                <a:ea typeface="游ゴシック"/>
                <a:cs typeface="Calibri"/>
              </a:rPr>
              <a:t>20</a:t>
            </a:r>
            <a:r>
              <a:rPr lang="ja-JP" altLang="en-US">
                <a:latin typeface="Calibri"/>
                <a:ea typeface="游ゴシック"/>
                <a:cs typeface="Calibri"/>
              </a:rPr>
              <a:t>秒？</a:t>
            </a:r>
            <a:endParaRPr lang="en-US" altLang="ja-JP">
              <a:latin typeface="Calibri"/>
              <a:ea typeface="游ゴシック"/>
              <a:cs typeface="Calibri"/>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6</a:t>
            </a:fld>
            <a:endParaRPr kumimoji="1" lang="ja-JP" altLang="en-US"/>
          </a:p>
        </p:txBody>
      </p:sp>
    </p:spTree>
    <p:extLst>
      <p:ext uri="{BB962C8B-B14F-4D97-AF65-F5344CB8AC3E}">
        <p14:creationId xmlns:p14="http://schemas.microsoft.com/office/powerpoint/2010/main" val="74928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もう一つのテーマ設定の背景は東日本大震災です。このとき</a:t>
            </a:r>
            <a:r>
              <a:rPr lang="en-US" altLang="ja-JP">
                <a:latin typeface="Calibri"/>
                <a:ea typeface="游ゴシック"/>
                <a:cs typeface="Calibri"/>
              </a:rPr>
              <a:t>BCP</a:t>
            </a:r>
            <a:r>
              <a:rPr lang="ja-JP" altLang="en-US">
                <a:latin typeface="Calibri"/>
                <a:ea typeface="游ゴシック"/>
                <a:cs typeface="Calibri"/>
              </a:rPr>
              <a:t>が話題になりました。</a:t>
            </a:r>
            <a:r>
              <a:rPr lang="en-US" altLang="ja-JP">
                <a:latin typeface="Calibri"/>
                <a:ea typeface="游ゴシック"/>
                <a:cs typeface="Calibri"/>
              </a:rPr>
              <a:t>BCP</a:t>
            </a:r>
            <a:r>
              <a:rPr lang="ja-JP" altLang="en-US">
                <a:latin typeface="Calibri"/>
                <a:ea typeface="游ゴシック"/>
                <a:cs typeface="Calibri"/>
              </a:rPr>
              <a:t>とは～。さらっと。</a:t>
            </a:r>
            <a:r>
              <a:rPr lang="en-US" altLang="ja-JP">
                <a:latin typeface="Calibri"/>
                <a:ea typeface="游ゴシック"/>
                <a:cs typeface="Calibri"/>
              </a:rPr>
              <a:t>20</a:t>
            </a:r>
            <a:r>
              <a:rPr lang="ja-JP" altLang="en-US">
                <a:latin typeface="Calibri"/>
                <a:ea typeface="游ゴシック"/>
                <a:cs typeface="Calibri"/>
              </a:rPr>
              <a:t>秒？</a:t>
            </a:r>
            <a:endParaRPr lang="en-US" altLang="ja-JP">
              <a:latin typeface="Calibri"/>
              <a:ea typeface="游ゴシック"/>
              <a:cs typeface="Calibri"/>
            </a:endParaRP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7</a:t>
            </a:fld>
            <a:endParaRPr kumimoji="1" lang="ja-JP" altLang="en-US"/>
          </a:p>
        </p:txBody>
      </p:sp>
    </p:spTree>
    <p:extLst>
      <p:ext uri="{BB962C8B-B14F-4D97-AF65-F5344CB8AC3E}">
        <p14:creationId xmlns:p14="http://schemas.microsoft.com/office/powerpoint/2010/main" val="275462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20</a:t>
            </a:r>
            <a:r>
              <a:rPr lang="ja-JP" altLang="en-US"/>
              <a:t>秒</a:t>
            </a:r>
            <a:r>
              <a:rPr lang="ja-JP" altLang="en-US">
                <a:latin typeface="Calibri"/>
                <a:cs typeface="Calibri"/>
              </a:rPr>
              <a:t>。</a:t>
            </a:r>
            <a:endParaRPr lang="en-US" altLang="ja-JP">
              <a:latin typeface="Calibri"/>
              <a:cs typeface="Calibri"/>
            </a:endParaRPr>
          </a:p>
          <a:p>
            <a:r>
              <a:rPr lang="ja-JP" altLang="en-US">
                <a:latin typeface="Calibri"/>
                <a:cs typeface="Calibri"/>
              </a:rPr>
              <a:t>エネルギー転換部門の軽い説明と産業部門が多いことを説明。</a:t>
            </a:r>
            <a:endParaRPr lang="en-US" altLang="ja-JP"/>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8</a:t>
            </a:fld>
            <a:endParaRPr kumimoji="1" lang="ja-JP" altLang="en-US"/>
          </a:p>
        </p:txBody>
      </p:sp>
    </p:spTree>
    <p:extLst>
      <p:ext uri="{BB962C8B-B14F-4D97-AF65-F5344CB8AC3E}">
        <p14:creationId xmlns:p14="http://schemas.microsoft.com/office/powerpoint/2010/main" val="256731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a:t>
            </a:r>
            <a:r>
              <a:rPr kumimoji="1" lang="ja-JP" altLang="en-US"/>
              <a:t>分。ここまでさらっと来てたけどここは丁寧に。あらかじめ私たちの結論を述べておきます。</a:t>
            </a:r>
          </a:p>
        </p:txBody>
      </p:sp>
      <p:sp>
        <p:nvSpPr>
          <p:cNvPr id="5" name="スライド番号プレースホルダー 4"/>
          <p:cNvSpPr>
            <a:spLocks noGrp="1"/>
          </p:cNvSpPr>
          <p:nvPr>
            <p:ph type="sldNum" sz="quarter" idx="10"/>
          </p:nvPr>
        </p:nvSpPr>
        <p:spPr/>
        <p:txBody>
          <a:bodyPr/>
          <a:lstStyle/>
          <a:p>
            <a:fld id="{9D2979D1-A7FF-4634-9ED0-D6044AAD9CA4}" type="slidenum">
              <a:rPr kumimoji="1" lang="ja-JP" altLang="en-US" smtClean="0"/>
              <a:t>9</a:t>
            </a:fld>
            <a:endParaRPr kumimoji="1" lang="ja-JP" altLang="en-US"/>
          </a:p>
        </p:txBody>
      </p:sp>
    </p:spTree>
    <p:extLst>
      <p:ext uri="{BB962C8B-B14F-4D97-AF65-F5344CB8AC3E}">
        <p14:creationId xmlns:p14="http://schemas.microsoft.com/office/powerpoint/2010/main" val="108443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659772-9BA5-41A6-BB2C-E35C5B72E49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2DD5CD1-512B-4649-95F0-7E7CAEF3E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E4699F4-A031-46E7-BAD5-3F863AC53751}"/>
              </a:ext>
            </a:extLst>
          </p:cNvPr>
          <p:cNvSpPr>
            <a:spLocks noGrp="1"/>
          </p:cNvSpPr>
          <p:nvPr>
            <p:ph type="dt" sz="half" idx="10"/>
          </p:nvPr>
        </p:nvSpPr>
        <p:spPr/>
        <p:txBody>
          <a:bodyPr/>
          <a:lstStyle/>
          <a:p>
            <a:fld id="{57587BDB-EB32-4C0B-BBE1-83DA31D718F6}"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009226A5-1772-4BC7-A544-67D6EFED28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244907E-6905-4B8E-8746-1CEE34C676B1}"/>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374332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B2C471-F014-48FB-B8A9-96AB4C5D001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0B2532-1898-4FA1-AADF-3BC30946FF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204F76-85BE-4551-A1A0-7BE2C619D75A}"/>
              </a:ext>
            </a:extLst>
          </p:cNvPr>
          <p:cNvSpPr>
            <a:spLocks noGrp="1"/>
          </p:cNvSpPr>
          <p:nvPr>
            <p:ph type="dt" sz="half" idx="10"/>
          </p:nvPr>
        </p:nvSpPr>
        <p:spPr/>
        <p:txBody>
          <a:bodyPr/>
          <a:lstStyle/>
          <a:p>
            <a:fld id="{A6D284E2-BC4C-49AB-ABF1-C1602846D54D}"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6CA5C435-0BCE-49D2-828F-25C79C532C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764FA0-8E83-4F60-B1B3-2E07058C1898}"/>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07640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ACD001E-67BE-47C1-9B55-12BBB26A3E3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90E791F-C283-4BDA-9E0A-CDF8C380CFA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42B68C-4328-4C8C-8483-7B2D1905F7BF}"/>
              </a:ext>
            </a:extLst>
          </p:cNvPr>
          <p:cNvSpPr>
            <a:spLocks noGrp="1"/>
          </p:cNvSpPr>
          <p:nvPr>
            <p:ph type="dt" sz="half" idx="10"/>
          </p:nvPr>
        </p:nvSpPr>
        <p:spPr/>
        <p:txBody>
          <a:bodyPr/>
          <a:lstStyle/>
          <a:p>
            <a:fld id="{BC213EF2-06CB-4457-8EC5-540F4F89F239}"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553A40FB-6B6B-42B2-8E9E-CCE4309146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5B2AA3-1350-40F7-9285-088A38601BE6}"/>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428806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532D4C9-1F93-484F-822F-B2A2E44D25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37695-8FC2-4017-B374-0D14479F604C}"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2020/10/18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a:extLst>
              <a:ext uri="{FF2B5EF4-FFF2-40B4-BE49-F238E27FC236}">
                <a16:creationId xmlns:a16="http://schemas.microsoft.com/office/drawing/2014/main" id="{FE579C2F-DFB3-4A1F-9769-2D9897082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7189F6E3-E266-43DD-9357-7A8E0F530B5B}"/>
              </a:ext>
            </a:extLst>
          </p:cNvPr>
          <p:cNvSpPr>
            <a:spLocks noGrp="1"/>
          </p:cNvSpPr>
          <p:nvPr>
            <p:ph type="sldNum" sz="quarter" idx="12"/>
          </p:nvPr>
        </p:nvSpPr>
        <p:spPr/>
        <p:txBody>
          <a:bodyPr/>
          <a:lstStyle>
            <a:lvl1pPr>
              <a:defRPr sz="1400" b="1">
                <a:solidFill>
                  <a:schemeClr val="bg1"/>
                </a:solidFill>
              </a:defRPr>
            </a:lvl1pPr>
          </a:lstStyle>
          <a:p>
            <a:pPr>
              <a:defRPr/>
            </a:pPr>
            <a:fld id="{588F8DAB-7146-4DFE-9901-801DBD111DC0}" type="slidenum">
              <a:rPr lang="ja-JP" altLang="en-US" smtClean="0"/>
              <a:pPr>
                <a:defRPr/>
              </a:pPr>
              <a:t>‹#›</a:t>
            </a:fld>
            <a:endParaRPr lang="ja-JP" altLang="en-US"/>
          </a:p>
        </p:txBody>
      </p:sp>
    </p:spTree>
    <p:extLst>
      <p:ext uri="{BB962C8B-B14F-4D97-AF65-F5344CB8AC3E}">
        <p14:creationId xmlns:p14="http://schemas.microsoft.com/office/powerpoint/2010/main" val="416331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659772-9BA5-41A6-BB2C-E35C5B72E49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2DD5CD1-512B-4649-95F0-7E7CAEF3E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E4699F4-A031-46E7-BAD5-3F863AC53751}"/>
              </a:ext>
            </a:extLst>
          </p:cNvPr>
          <p:cNvSpPr>
            <a:spLocks noGrp="1"/>
          </p:cNvSpPr>
          <p:nvPr>
            <p:ph type="dt" sz="half" idx="10"/>
          </p:nvPr>
        </p:nvSpPr>
        <p:spPr/>
        <p:txBody>
          <a:bodyPr/>
          <a:lstStyle/>
          <a:p>
            <a:fld id="{3AC2C9C4-0E31-4D0C-9DFC-2353545C671C}"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009226A5-1772-4BC7-A544-67D6EFED28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244907E-6905-4B8E-8746-1CEE34C676B1}"/>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464113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F5359B-73A3-4E88-995B-9D5A27E30E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C04041-A2D0-4371-9F99-5CFAEE9FD88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D4FE14-11EF-4750-9B65-8717C5D0C719}"/>
              </a:ext>
            </a:extLst>
          </p:cNvPr>
          <p:cNvSpPr>
            <a:spLocks noGrp="1"/>
          </p:cNvSpPr>
          <p:nvPr>
            <p:ph type="dt" sz="half" idx="10"/>
          </p:nvPr>
        </p:nvSpPr>
        <p:spPr/>
        <p:txBody>
          <a:bodyPr/>
          <a:lstStyle/>
          <a:p>
            <a:fld id="{DFE86D28-AF28-4AD7-86D3-F5B49807D383}"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DB242CE3-176A-44AD-83C8-5D05038B5A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9DC8FC-121A-43B9-8B0D-71160F63981B}"/>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35739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6E080-AF60-4CBF-839B-98323C2F21C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912020-E334-4D35-8CAD-7CEADC25A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1302CD-1899-443B-9061-4ED6BD1E654E}"/>
              </a:ext>
            </a:extLst>
          </p:cNvPr>
          <p:cNvSpPr>
            <a:spLocks noGrp="1"/>
          </p:cNvSpPr>
          <p:nvPr>
            <p:ph type="dt" sz="half" idx="10"/>
          </p:nvPr>
        </p:nvSpPr>
        <p:spPr/>
        <p:txBody>
          <a:bodyPr/>
          <a:lstStyle/>
          <a:p>
            <a:fld id="{A7F63FCF-0A74-42A9-B28B-413E75CC3E48}"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D80B5EFB-280F-4BA7-8E48-9D76CC8949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D82662-3DE5-4870-90E2-E5FE1318A7D0}"/>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1417007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71D24-7495-4C15-9AAF-3B151DBA790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99A682-A859-4401-A6FD-16C1F0DB078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483905E-DF31-4C2E-87A2-D4E2FDD42A1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B95E96-4696-4E12-BEA3-D0088F1BF456}"/>
              </a:ext>
            </a:extLst>
          </p:cNvPr>
          <p:cNvSpPr>
            <a:spLocks noGrp="1"/>
          </p:cNvSpPr>
          <p:nvPr>
            <p:ph type="dt" sz="half" idx="10"/>
          </p:nvPr>
        </p:nvSpPr>
        <p:spPr/>
        <p:txBody>
          <a:bodyPr/>
          <a:lstStyle/>
          <a:p>
            <a:fld id="{7A6BFC8A-0574-44C9-B0AA-C11811D6F39F}"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401DC3F1-9CED-405F-BF96-9813AD5B3B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5F6889A-9E84-4548-8A07-4D9FF273F8A2}"/>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250188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6B354-794B-4708-ABB5-BD4DD8FD7D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5E1580-28F5-4437-A0CE-2255490C0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C95CB8-D96B-4E7B-9BA6-DAF5158F0FE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82E32D3-C8D5-4BDD-A43F-54F2F1257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6954C96-020D-4233-8986-00F999387B2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B84E0A-4BF0-47B8-B87C-D49CBF3CDBCA}"/>
              </a:ext>
            </a:extLst>
          </p:cNvPr>
          <p:cNvSpPr>
            <a:spLocks noGrp="1"/>
          </p:cNvSpPr>
          <p:nvPr>
            <p:ph type="dt" sz="half" idx="10"/>
          </p:nvPr>
        </p:nvSpPr>
        <p:spPr/>
        <p:txBody>
          <a:bodyPr/>
          <a:lstStyle/>
          <a:p>
            <a:fld id="{7D5F3636-2C30-4AF3-A0DD-31DBB3366E81}" type="datetime1">
              <a:rPr kumimoji="1" lang="ja-JP" altLang="en-US" smtClean="0"/>
              <a:t>2020/10/18</a:t>
            </a:fld>
            <a:endParaRPr kumimoji="1" lang="ja-JP" altLang="en-US"/>
          </a:p>
        </p:txBody>
      </p:sp>
      <p:sp>
        <p:nvSpPr>
          <p:cNvPr id="8" name="フッター プレースホルダー 7">
            <a:extLst>
              <a:ext uri="{FF2B5EF4-FFF2-40B4-BE49-F238E27FC236}">
                <a16:creationId xmlns:a16="http://schemas.microsoft.com/office/drawing/2014/main" id="{44B995FF-F264-4534-B24B-C6E9B36FBE1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3AF1A58-F188-457F-90E7-98BA6CFB1C71}"/>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605859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36BFC-2B76-4393-8A81-BE79B5ECD8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72030E-57A8-4FC4-99AC-4DFF875ACC0A}"/>
              </a:ext>
            </a:extLst>
          </p:cNvPr>
          <p:cNvSpPr>
            <a:spLocks noGrp="1"/>
          </p:cNvSpPr>
          <p:nvPr>
            <p:ph type="dt" sz="half" idx="10"/>
          </p:nvPr>
        </p:nvSpPr>
        <p:spPr/>
        <p:txBody>
          <a:bodyPr/>
          <a:lstStyle/>
          <a:p>
            <a:fld id="{8BA816D0-FA67-4314-A1EC-89812C5946E1}" type="datetime1">
              <a:rPr kumimoji="1" lang="ja-JP" altLang="en-US" smtClean="0"/>
              <a:t>2020/10/18</a:t>
            </a:fld>
            <a:endParaRPr kumimoji="1" lang="ja-JP" altLang="en-US"/>
          </a:p>
        </p:txBody>
      </p:sp>
      <p:sp>
        <p:nvSpPr>
          <p:cNvPr id="4" name="フッター プレースホルダー 3">
            <a:extLst>
              <a:ext uri="{FF2B5EF4-FFF2-40B4-BE49-F238E27FC236}">
                <a16:creationId xmlns:a16="http://schemas.microsoft.com/office/drawing/2014/main" id="{6BF6FFB3-0BBD-4058-B5C5-B8D09569F0B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8BF536F-D9DC-494E-A326-5B6FB45B6F2C}"/>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3092771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1FF6CC-B51A-4391-8E21-91468F9A57B5}"/>
              </a:ext>
            </a:extLst>
          </p:cNvPr>
          <p:cNvSpPr>
            <a:spLocks noGrp="1"/>
          </p:cNvSpPr>
          <p:nvPr>
            <p:ph type="dt" sz="half" idx="10"/>
          </p:nvPr>
        </p:nvSpPr>
        <p:spPr/>
        <p:txBody>
          <a:bodyPr/>
          <a:lstStyle/>
          <a:p>
            <a:fld id="{9982019D-60FB-45FE-8563-7FA0B19C665C}" type="datetime1">
              <a:rPr kumimoji="1" lang="ja-JP" altLang="en-US" smtClean="0"/>
              <a:t>2020/10/18</a:t>
            </a:fld>
            <a:endParaRPr kumimoji="1" lang="ja-JP" altLang="en-US"/>
          </a:p>
        </p:txBody>
      </p:sp>
      <p:sp>
        <p:nvSpPr>
          <p:cNvPr id="3" name="フッター プレースホルダー 2">
            <a:extLst>
              <a:ext uri="{FF2B5EF4-FFF2-40B4-BE49-F238E27FC236}">
                <a16:creationId xmlns:a16="http://schemas.microsoft.com/office/drawing/2014/main" id="{C5503E28-DB4D-4C31-AF6A-3A63E056C7A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C06CB6-656D-4581-88F7-3570502B38C5}"/>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76488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F5359B-73A3-4E88-995B-9D5A27E30E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C04041-A2D0-4371-9F99-5CFAEE9FD88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D4FE14-11EF-4750-9B65-8717C5D0C719}"/>
              </a:ext>
            </a:extLst>
          </p:cNvPr>
          <p:cNvSpPr>
            <a:spLocks noGrp="1"/>
          </p:cNvSpPr>
          <p:nvPr>
            <p:ph type="dt" sz="half" idx="10"/>
          </p:nvPr>
        </p:nvSpPr>
        <p:spPr/>
        <p:txBody>
          <a:bodyPr/>
          <a:lstStyle/>
          <a:p>
            <a:fld id="{33FE7B16-01CF-4450-9604-3CF6D589BD19}"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DB242CE3-176A-44AD-83C8-5D05038B5A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9DC8FC-121A-43B9-8B0D-71160F63981B}"/>
              </a:ext>
            </a:extLst>
          </p:cNvPr>
          <p:cNvSpPr>
            <a:spLocks noGrp="1"/>
          </p:cNvSpPr>
          <p:nvPr>
            <p:ph type="sldNum" sz="quarter" idx="12"/>
          </p:nvPr>
        </p:nvSpPr>
        <p:spPr>
          <a:xfrm>
            <a:off x="9150533" y="6356349"/>
            <a:ext cx="2743200" cy="365125"/>
          </a:xfrm>
        </p:spPr>
        <p:txBody>
          <a:bodyPr/>
          <a:lstStyle>
            <a:lvl1pPr>
              <a:defRPr sz="1400" b="1">
                <a:solidFill>
                  <a:schemeClr val="bg1"/>
                </a:solidFill>
              </a:defRPr>
            </a:lvl1pPr>
          </a:lstStyle>
          <a:p>
            <a:fld id="{19400137-A026-45F2-A734-204015451647}" type="slidenum">
              <a:rPr lang="ja-JP" altLang="en-US" smtClean="0"/>
              <a:pPr/>
              <a:t>‹#›</a:t>
            </a:fld>
            <a:endParaRPr lang="ja-JP" altLang="en-US"/>
          </a:p>
        </p:txBody>
      </p:sp>
    </p:spTree>
    <p:extLst>
      <p:ext uri="{BB962C8B-B14F-4D97-AF65-F5344CB8AC3E}">
        <p14:creationId xmlns:p14="http://schemas.microsoft.com/office/powerpoint/2010/main" val="1929386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0FF30-09E2-4F92-B7F2-BEE8E24854F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00F5C4B-93AB-4788-AE85-A24E959C7B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59F9A37-22F7-4CB0-9E88-7E5F66A11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60A9D2-38A6-4116-873E-1BE4EB2E67B3}"/>
              </a:ext>
            </a:extLst>
          </p:cNvPr>
          <p:cNvSpPr>
            <a:spLocks noGrp="1"/>
          </p:cNvSpPr>
          <p:nvPr>
            <p:ph type="dt" sz="half" idx="10"/>
          </p:nvPr>
        </p:nvSpPr>
        <p:spPr/>
        <p:txBody>
          <a:bodyPr/>
          <a:lstStyle/>
          <a:p>
            <a:fld id="{B57373C1-D63D-4F95-8AB1-2F46AA13AC69}"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E0D53779-5D4B-4112-A33F-FB3A389727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CAE17F-F64A-48F3-AD04-F70DDEAA2A03}"/>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91470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E3B349-5602-4899-B02B-267B78CB1D5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2BBE85A-27A7-4B9B-AC3D-6458E7F2B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98F6AC0-0285-421A-A521-AF07761DA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7FDDB1B-2A66-499E-8E2E-E9B3E4547F28}"/>
              </a:ext>
            </a:extLst>
          </p:cNvPr>
          <p:cNvSpPr>
            <a:spLocks noGrp="1"/>
          </p:cNvSpPr>
          <p:nvPr>
            <p:ph type="dt" sz="half" idx="10"/>
          </p:nvPr>
        </p:nvSpPr>
        <p:spPr/>
        <p:txBody>
          <a:bodyPr/>
          <a:lstStyle/>
          <a:p>
            <a:fld id="{0F417B82-0D12-4B63-8716-BC45962F6EDB}"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C644711B-2AD1-4317-8FB0-FCF90305F8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D960FB1-202B-4C54-AE84-2A29168F1606}"/>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324329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B2C471-F014-48FB-B8A9-96AB4C5D001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0B2532-1898-4FA1-AADF-3BC30946FF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204F76-85BE-4551-A1A0-7BE2C619D75A}"/>
              </a:ext>
            </a:extLst>
          </p:cNvPr>
          <p:cNvSpPr>
            <a:spLocks noGrp="1"/>
          </p:cNvSpPr>
          <p:nvPr>
            <p:ph type="dt" sz="half" idx="10"/>
          </p:nvPr>
        </p:nvSpPr>
        <p:spPr/>
        <p:txBody>
          <a:bodyPr/>
          <a:lstStyle/>
          <a:p>
            <a:fld id="{C2324B02-1DEE-4BDA-A0EE-75962263D842}"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6CA5C435-0BCE-49D2-828F-25C79C532C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764FA0-8E83-4F60-B1B3-2E07058C1898}"/>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3503978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ACD001E-67BE-47C1-9B55-12BBB26A3E3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90E791F-C283-4BDA-9E0A-CDF8C380CFA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42B68C-4328-4C8C-8483-7B2D1905F7BF}"/>
              </a:ext>
            </a:extLst>
          </p:cNvPr>
          <p:cNvSpPr>
            <a:spLocks noGrp="1"/>
          </p:cNvSpPr>
          <p:nvPr>
            <p:ph type="dt" sz="half" idx="10"/>
          </p:nvPr>
        </p:nvSpPr>
        <p:spPr/>
        <p:txBody>
          <a:bodyPr/>
          <a:lstStyle/>
          <a:p>
            <a:fld id="{0784F3D1-287E-411C-88FF-D9F8269CA332}"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553A40FB-6B6B-42B2-8E9E-CCE4309146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5B2AA3-1350-40F7-9285-088A38601BE6}"/>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196439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6E080-AF60-4CBF-839B-98323C2F21C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912020-E334-4D35-8CAD-7CEADC25A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1302CD-1899-443B-9061-4ED6BD1E654E}"/>
              </a:ext>
            </a:extLst>
          </p:cNvPr>
          <p:cNvSpPr>
            <a:spLocks noGrp="1"/>
          </p:cNvSpPr>
          <p:nvPr>
            <p:ph type="dt" sz="half" idx="10"/>
          </p:nvPr>
        </p:nvSpPr>
        <p:spPr/>
        <p:txBody>
          <a:bodyPr/>
          <a:lstStyle/>
          <a:p>
            <a:fld id="{7FE163AE-8943-4912-9433-1CF98EA5BFF7}"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D80B5EFB-280F-4BA7-8E48-9D76CC8949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D82662-3DE5-4870-90E2-E5FE1318A7D0}"/>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152298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71D24-7495-4C15-9AAF-3B151DBA790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99A682-A859-4401-A6FD-16C1F0DB078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483905E-DF31-4C2E-87A2-D4E2FDD42A1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B95E96-4696-4E12-BEA3-D0088F1BF456}"/>
              </a:ext>
            </a:extLst>
          </p:cNvPr>
          <p:cNvSpPr>
            <a:spLocks noGrp="1"/>
          </p:cNvSpPr>
          <p:nvPr>
            <p:ph type="dt" sz="half" idx="10"/>
          </p:nvPr>
        </p:nvSpPr>
        <p:spPr/>
        <p:txBody>
          <a:bodyPr/>
          <a:lstStyle/>
          <a:p>
            <a:fld id="{FE74BD7B-02F3-442F-AEF7-85F611427C68}"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401DC3F1-9CED-405F-BF96-9813AD5B3B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5F6889A-9E84-4548-8A07-4D9FF273F8A2}"/>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152806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6B354-794B-4708-ABB5-BD4DD8FD7D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5E1580-28F5-4437-A0CE-2255490C0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C95CB8-D96B-4E7B-9BA6-DAF5158F0FE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82E32D3-C8D5-4BDD-A43F-54F2F1257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6954C96-020D-4233-8986-00F999387B2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B84E0A-4BF0-47B8-B87C-D49CBF3CDBCA}"/>
              </a:ext>
            </a:extLst>
          </p:cNvPr>
          <p:cNvSpPr>
            <a:spLocks noGrp="1"/>
          </p:cNvSpPr>
          <p:nvPr>
            <p:ph type="dt" sz="half" idx="10"/>
          </p:nvPr>
        </p:nvSpPr>
        <p:spPr/>
        <p:txBody>
          <a:bodyPr/>
          <a:lstStyle/>
          <a:p>
            <a:fld id="{3F1D32A9-7EDF-4BE3-96DC-C9606FD9599F}" type="datetime1">
              <a:rPr kumimoji="1" lang="ja-JP" altLang="en-US" smtClean="0"/>
              <a:t>2020/10/18</a:t>
            </a:fld>
            <a:endParaRPr kumimoji="1" lang="ja-JP" altLang="en-US"/>
          </a:p>
        </p:txBody>
      </p:sp>
      <p:sp>
        <p:nvSpPr>
          <p:cNvPr id="8" name="フッター プレースホルダー 7">
            <a:extLst>
              <a:ext uri="{FF2B5EF4-FFF2-40B4-BE49-F238E27FC236}">
                <a16:creationId xmlns:a16="http://schemas.microsoft.com/office/drawing/2014/main" id="{44B995FF-F264-4534-B24B-C6E9B36FBE1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3AF1A58-F188-457F-90E7-98BA6CFB1C71}"/>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47574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36BFC-2B76-4393-8A81-BE79B5ECD8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72030E-57A8-4FC4-99AC-4DFF875ACC0A}"/>
              </a:ext>
            </a:extLst>
          </p:cNvPr>
          <p:cNvSpPr>
            <a:spLocks noGrp="1"/>
          </p:cNvSpPr>
          <p:nvPr>
            <p:ph type="dt" sz="half" idx="10"/>
          </p:nvPr>
        </p:nvSpPr>
        <p:spPr/>
        <p:txBody>
          <a:bodyPr/>
          <a:lstStyle/>
          <a:p>
            <a:fld id="{D9A898E3-7F7F-4809-B8CB-4DAC2AEE6DD7}" type="datetime1">
              <a:rPr kumimoji="1" lang="ja-JP" altLang="en-US" smtClean="0"/>
              <a:t>2020/10/18</a:t>
            </a:fld>
            <a:endParaRPr kumimoji="1" lang="ja-JP" altLang="en-US"/>
          </a:p>
        </p:txBody>
      </p:sp>
      <p:sp>
        <p:nvSpPr>
          <p:cNvPr id="4" name="フッター プレースホルダー 3">
            <a:extLst>
              <a:ext uri="{FF2B5EF4-FFF2-40B4-BE49-F238E27FC236}">
                <a16:creationId xmlns:a16="http://schemas.microsoft.com/office/drawing/2014/main" id="{6BF6FFB3-0BBD-4058-B5C5-B8D09569F0B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8BF536F-D9DC-494E-A326-5B6FB45B6F2C}"/>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05271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1FF6CC-B51A-4391-8E21-91468F9A57B5}"/>
              </a:ext>
            </a:extLst>
          </p:cNvPr>
          <p:cNvSpPr>
            <a:spLocks noGrp="1"/>
          </p:cNvSpPr>
          <p:nvPr>
            <p:ph type="dt" sz="half" idx="10"/>
          </p:nvPr>
        </p:nvSpPr>
        <p:spPr/>
        <p:txBody>
          <a:bodyPr/>
          <a:lstStyle/>
          <a:p>
            <a:fld id="{9D13A5E0-EFD3-4A23-9AFF-36F227BEC3FB}" type="datetime1">
              <a:rPr kumimoji="1" lang="ja-JP" altLang="en-US" smtClean="0"/>
              <a:t>2020/10/18</a:t>
            </a:fld>
            <a:endParaRPr kumimoji="1" lang="ja-JP" altLang="en-US"/>
          </a:p>
        </p:txBody>
      </p:sp>
      <p:sp>
        <p:nvSpPr>
          <p:cNvPr id="3" name="フッター プレースホルダー 2">
            <a:extLst>
              <a:ext uri="{FF2B5EF4-FFF2-40B4-BE49-F238E27FC236}">
                <a16:creationId xmlns:a16="http://schemas.microsoft.com/office/drawing/2014/main" id="{C5503E28-DB4D-4C31-AF6A-3A63E056C7A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C06CB6-656D-4581-88F7-3570502B38C5}"/>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269370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0FF30-09E2-4F92-B7F2-BEE8E24854F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00F5C4B-93AB-4788-AE85-A24E959C7B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59F9A37-22F7-4CB0-9E88-7E5F66A11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60A9D2-38A6-4116-873E-1BE4EB2E67B3}"/>
              </a:ext>
            </a:extLst>
          </p:cNvPr>
          <p:cNvSpPr>
            <a:spLocks noGrp="1"/>
          </p:cNvSpPr>
          <p:nvPr>
            <p:ph type="dt" sz="half" idx="10"/>
          </p:nvPr>
        </p:nvSpPr>
        <p:spPr/>
        <p:txBody>
          <a:bodyPr/>
          <a:lstStyle/>
          <a:p>
            <a:fld id="{52DEB108-1798-456B-AD87-CF3099A43DA4}"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E0D53779-5D4B-4112-A33F-FB3A389727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CAE17F-F64A-48F3-AD04-F70DDEAA2A03}"/>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42902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E3B349-5602-4899-B02B-267B78CB1D5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2BBE85A-27A7-4B9B-AC3D-6458E7F2B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98F6AC0-0285-421A-A521-AF07761DA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7FDDB1B-2A66-499E-8E2E-E9B3E4547F28}"/>
              </a:ext>
            </a:extLst>
          </p:cNvPr>
          <p:cNvSpPr>
            <a:spLocks noGrp="1"/>
          </p:cNvSpPr>
          <p:nvPr>
            <p:ph type="dt" sz="half" idx="10"/>
          </p:nvPr>
        </p:nvSpPr>
        <p:spPr/>
        <p:txBody>
          <a:bodyPr/>
          <a:lstStyle/>
          <a:p>
            <a:fld id="{B8F6CAAA-DF7A-414B-83DF-DB8FA4B0BD9B}" type="datetime1">
              <a:rPr kumimoji="1" lang="ja-JP" altLang="en-US" smtClean="0"/>
              <a:t>2020/10/18</a:t>
            </a:fld>
            <a:endParaRPr kumimoji="1" lang="ja-JP" altLang="en-US"/>
          </a:p>
        </p:txBody>
      </p:sp>
      <p:sp>
        <p:nvSpPr>
          <p:cNvPr id="6" name="フッター プレースホルダー 5">
            <a:extLst>
              <a:ext uri="{FF2B5EF4-FFF2-40B4-BE49-F238E27FC236}">
                <a16:creationId xmlns:a16="http://schemas.microsoft.com/office/drawing/2014/main" id="{C644711B-2AD1-4317-8FB0-FCF90305F8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D960FB1-202B-4C54-AE84-2A29168F1606}"/>
              </a:ext>
            </a:extLst>
          </p:cNvPr>
          <p:cNvSpPr>
            <a:spLocks noGrp="1"/>
          </p:cNvSpPr>
          <p:nvPr>
            <p:ph type="sldNum" sz="quarter" idx="12"/>
          </p:nvPr>
        </p:nvSpPr>
        <p:spPr/>
        <p:txBody>
          <a:bodyPr/>
          <a:lstStyle/>
          <a:p>
            <a:fld id="{19400137-A026-45F2-A734-204015451647}" type="slidenum">
              <a:rPr kumimoji="1" lang="ja-JP" altLang="en-US" smtClean="0"/>
              <a:t>‹#›</a:t>
            </a:fld>
            <a:endParaRPr kumimoji="1" lang="ja-JP" altLang="en-US"/>
          </a:p>
        </p:txBody>
      </p:sp>
    </p:spTree>
    <p:extLst>
      <p:ext uri="{BB962C8B-B14F-4D97-AF65-F5344CB8AC3E}">
        <p14:creationId xmlns:p14="http://schemas.microsoft.com/office/powerpoint/2010/main" val="103360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5CCD3A9-C996-49D2-AD3C-90C997D31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695208-B500-4969-ACC7-58FA56CD3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3E0899-7EBB-4122-92EC-E2C78FAD4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FCBA9-9943-4395-8442-F2574AC0C672}"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CE263DB8-CAB2-4BCE-89BC-05FBB5DE3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103F25-ABD9-476A-8042-80BFC8DA1AE9}"/>
              </a:ext>
            </a:extLst>
          </p:cNvPr>
          <p:cNvSpPr>
            <a:spLocks noGrp="1"/>
          </p:cNvSpPr>
          <p:nvPr>
            <p:ph type="sldNum" sz="quarter" idx="4"/>
          </p:nvPr>
        </p:nvSpPr>
        <p:spPr>
          <a:xfrm>
            <a:off x="9228909" y="6355443"/>
            <a:ext cx="2743200" cy="365125"/>
          </a:xfrm>
          <a:prstGeom prst="rect">
            <a:avLst/>
          </a:prstGeom>
        </p:spPr>
        <p:txBody>
          <a:bodyPr vert="horz" lIns="91440" tIns="45720" rIns="91440" bIns="45720" rtlCol="0" anchor="ctr"/>
          <a:lstStyle>
            <a:lvl1pPr algn="r">
              <a:defRPr sz="1400" b="1">
                <a:solidFill>
                  <a:schemeClr val="bg1"/>
                </a:solidFill>
              </a:defRPr>
            </a:lvl1pPr>
          </a:lstStyle>
          <a:p>
            <a:fld id="{19400137-A026-45F2-A734-204015451647}" type="slidenum">
              <a:rPr lang="ja-JP" altLang="en-US" smtClean="0"/>
              <a:pPr/>
              <a:t>‹#›</a:t>
            </a:fld>
            <a:endParaRPr lang="ja-JP" altLang="en-US"/>
          </a:p>
        </p:txBody>
      </p:sp>
    </p:spTree>
    <p:extLst>
      <p:ext uri="{BB962C8B-B14F-4D97-AF65-F5344CB8AC3E}">
        <p14:creationId xmlns:p14="http://schemas.microsoft.com/office/powerpoint/2010/main" val="638499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1AA85F-9FB5-49FA-89DB-F544FECE8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21ADE0-A503-4C0E-9D0D-7C0F7FDB78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7AE9BC-4AB9-4DD4-87B7-156571A85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9DE83-DD97-44BC-9108-C0DE4FFD32A8}"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05BD894F-9EB8-4FCC-B8E1-624ABD7FC2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1ED8AD7-13A2-4916-A604-F1B7F88D5598}"/>
              </a:ext>
            </a:extLst>
          </p:cNvPr>
          <p:cNvSpPr>
            <a:spLocks noGrp="1"/>
          </p:cNvSpPr>
          <p:nvPr>
            <p:ph type="sldNum" sz="quarter" idx="4"/>
          </p:nvPr>
        </p:nvSpPr>
        <p:spPr>
          <a:xfrm>
            <a:off x="8985069"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88F8DAB-7146-4DFE-9901-801DBD111DC0}" type="slidenum">
              <a:rPr lang="ja-JP" altLang="en-US" smtClean="0"/>
              <a:pPr/>
              <a:t>‹#›</a:t>
            </a:fld>
            <a:endParaRPr lang="ja-JP" altLang="en-US"/>
          </a:p>
        </p:txBody>
      </p:sp>
    </p:spTree>
    <p:extLst>
      <p:ext uri="{BB962C8B-B14F-4D97-AF65-F5344CB8AC3E}">
        <p14:creationId xmlns:p14="http://schemas.microsoft.com/office/powerpoint/2010/main" val="557467789"/>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5CCD3A9-C996-49D2-AD3C-90C997D31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695208-B500-4969-ACC7-58FA56CD3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3E0899-7EBB-4122-92EC-E2C78FAD4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DD27-5A94-482E-9649-BCB7717BC46F}" type="datetime1">
              <a:rPr kumimoji="1" lang="ja-JP" altLang="en-US" smtClean="0"/>
              <a:t>2020/10/18</a:t>
            </a:fld>
            <a:endParaRPr kumimoji="1" lang="ja-JP" altLang="en-US"/>
          </a:p>
        </p:txBody>
      </p:sp>
      <p:sp>
        <p:nvSpPr>
          <p:cNvPr id="5" name="フッター プレースホルダー 4">
            <a:extLst>
              <a:ext uri="{FF2B5EF4-FFF2-40B4-BE49-F238E27FC236}">
                <a16:creationId xmlns:a16="http://schemas.microsoft.com/office/drawing/2014/main" id="{CE263DB8-CAB2-4BCE-89BC-05FBB5DE3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103F25-ABD9-476A-8042-80BFC8DA1AE9}"/>
              </a:ext>
            </a:extLst>
          </p:cNvPr>
          <p:cNvSpPr>
            <a:spLocks noGrp="1"/>
          </p:cNvSpPr>
          <p:nvPr>
            <p:ph type="sldNum" sz="quarter" idx="4"/>
          </p:nvPr>
        </p:nvSpPr>
        <p:spPr>
          <a:xfrm>
            <a:off x="9115697" y="6356350"/>
            <a:ext cx="2743200" cy="365125"/>
          </a:xfrm>
          <a:prstGeom prst="rect">
            <a:avLst/>
          </a:prstGeom>
        </p:spPr>
        <p:txBody>
          <a:bodyPr vert="horz" lIns="91440" tIns="45720" rIns="91440" bIns="45720" rtlCol="0" anchor="ctr"/>
          <a:lstStyle>
            <a:lvl1pPr algn="r">
              <a:defRPr sz="1400" b="1">
                <a:solidFill>
                  <a:schemeClr val="bg1"/>
                </a:solidFill>
              </a:defRPr>
            </a:lvl1pPr>
          </a:lstStyle>
          <a:p>
            <a:fld id="{19400137-A026-45F2-A734-204015451647}" type="slidenum">
              <a:rPr lang="ja-JP" altLang="en-US" smtClean="0"/>
              <a:pPr/>
              <a:t>‹#›</a:t>
            </a:fld>
            <a:endParaRPr lang="ja-JP" altLang="en-US"/>
          </a:p>
        </p:txBody>
      </p:sp>
    </p:spTree>
    <p:extLst>
      <p:ext uri="{BB962C8B-B14F-4D97-AF65-F5344CB8AC3E}">
        <p14:creationId xmlns:p14="http://schemas.microsoft.com/office/powerpoint/2010/main" val="45607473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pxhere.com/zh/photo/80465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www.city.muroran.lg.jp/main/org6400/yakei.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flickr.com/photos/norio-nakayama/15462146790"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82127222@N00/3066168382" TargetMode="External"/><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s://pixabay.com/en/factory-smokestack-industrial-power-1967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ja.wikipedia.org/wiki/%E6%97%A5%E6%9C%AC%E8%A3%BD%E9%89%84%E5%A4%A7%E5%88%86%E8%A3%BD%E9%89%84%E6%89%80"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empresayeconomia.republica.com/desarrollo-sostenible/record-de-gases-de-efecto-invernadero-en-la-atmosfera.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ublicdomainq.net/factory-industry-000117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ja.wikipedia.org/wiki/%E7%8E%8B%E5%AD%90%E8%A3%BD%E7%B4%99%E8%8B%AB%E5%B0%8F%E7%89%A7%E5%B7%A5%E5%A0%B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flickr.com/photos/nubobo/602932675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flickr.com/photos/dailuo/11352533686/"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chart" Target="../charts/chart4.xml"/><Relationship Id="rId4" Type="http://schemas.openxmlformats.org/officeDocument/2006/relationships/hyperlink" Target="https://ja.m.wikipedia.org/wiki/%E8%AB%B8%E5%A1%9A%E6%9D%9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pixabay.com/ja/%E5%8C%96%E5%AD%A6-%E5%B7%A5%E5%A0%B4-%E7%85%99%E7%AA%81-%E6%A5%AD%E7%95%8C-%E6%9A%96%E7%82%89-%E5%B7%A5%E6%A5%AD%E5%9B%A3%E5%9C%B0-%E9%AB%98-%E7%85%99-%E6%B1%9A%E6%9F%93-%E7%A9%BA-236324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pixabay.com/ja/%E5%8C%96%E5%AD%A6-%E5%B7%A5%E5%A0%B4-%E7%85%99%E7%AA%81-%E6%A5%AD%E7%95%8C-%E6%9A%96%E7%82%89-%E5%B7%A5%E6%A5%AD%E5%9B%A3%E5%9C%B0-%E9%AB%98-%E7%85%99-%E6%B1%9A%E6%9F%93-%E7%A9%BA-2363248/"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hyperlink" Target="https://pxhere.com/en/photo/74929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en.wikipedia.org/wiki/File:Wolfsburg_VW-Werk.jp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en/abandoned-factory-empty-decay-ruin-1513100/" TargetMode="External"/><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hyperlink" Target="https://ja.m.wikipedia.org/wiki/%E8%8B%97%E7%A9%82%E5%B7%A5%E5%A0%B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ja.m.wikipedia.org/wiki/%E3%83%95%E3%82%A1%E3%82%A4%E3%83%AB:Toyota_Auto_Body_Fujimatsu_plant_16-05.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www.enecho.meti.go.jp/statistics/energy_consumption/ec003/results.html#headline1" TargetMode="External"/><Relationship Id="rId2" Type="http://schemas.openxmlformats.org/officeDocument/2006/relationships/hyperlink" Target="http://www-gio.nies.go.jp/index-j.html" TargetMode="External"/><Relationship Id="rId1" Type="http://schemas.openxmlformats.org/officeDocument/2006/relationships/slideLayout" Target="../slideLayouts/slideLayout12.xml"/><Relationship Id="rId5" Type="http://schemas.openxmlformats.org/officeDocument/2006/relationships/hyperlink" Target="https://www.jpa.gr.jp/" TargetMode="External"/><Relationship Id="rId4" Type="http://schemas.openxmlformats.org/officeDocument/2006/relationships/hyperlink" Target="https://www.gas.or.jp/tokucho/"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376EE-D1C3-41A4-953D-C3E341233C89}"/>
              </a:ext>
            </a:extLst>
          </p:cNvPr>
          <p:cNvSpPr>
            <a:spLocks noGrp="1"/>
          </p:cNvSpPr>
          <p:nvPr>
            <p:ph type="ctrTitle"/>
          </p:nvPr>
        </p:nvSpPr>
        <p:spPr>
          <a:xfrm>
            <a:off x="629697" y="330740"/>
            <a:ext cx="11736475" cy="4359202"/>
          </a:xfrm>
          <a:effectLst/>
        </p:spPr>
        <p:txBody>
          <a:bodyPr>
            <a:noAutofit/>
          </a:bodyPr>
          <a:lstStyle/>
          <a:p>
            <a:pPr algn="l">
              <a:lnSpc>
                <a:spcPct val="150000"/>
              </a:lnSpc>
            </a:pPr>
            <a:r>
              <a:rPr kumimoji="1" lang="ja-JP" altLang="en-US" sz="6600" b="1">
                <a:ln w="28575">
                  <a:solidFill>
                    <a:schemeClr val="accent1">
                      <a:lumMod val="75000"/>
                    </a:schemeClr>
                  </a:solidFill>
                </a:ln>
                <a:solidFill>
                  <a:schemeClr val="bg1"/>
                </a:solidFill>
                <a:effectLst/>
                <a:latin typeface="+mn-ea"/>
                <a:ea typeface="+mn-ea"/>
              </a:rPr>
              <a:t>製造業における</a:t>
            </a:r>
            <a:br>
              <a:rPr kumimoji="1" lang="en-US" altLang="ja-JP" sz="6600" b="1">
                <a:ln w="28575">
                  <a:solidFill>
                    <a:schemeClr val="accent1">
                      <a:lumMod val="75000"/>
                    </a:schemeClr>
                  </a:solidFill>
                </a:ln>
                <a:solidFill>
                  <a:schemeClr val="bg1"/>
                </a:solidFill>
                <a:effectLst/>
                <a:latin typeface="+mn-ea"/>
                <a:ea typeface="+mn-ea"/>
              </a:rPr>
            </a:br>
            <a:r>
              <a:rPr kumimoji="1" lang="ja-JP" altLang="en-US" sz="6600" b="1">
                <a:ln w="28575">
                  <a:solidFill>
                    <a:schemeClr val="accent1">
                      <a:lumMod val="75000"/>
                    </a:schemeClr>
                  </a:solidFill>
                </a:ln>
                <a:solidFill>
                  <a:schemeClr val="bg1"/>
                </a:solidFill>
                <a:effectLst/>
                <a:latin typeface="+mn-ea"/>
                <a:ea typeface="+mn-ea"/>
              </a:rPr>
              <a:t>自社発電の拡充による</a:t>
            </a:r>
            <a:br>
              <a:rPr kumimoji="1" lang="en-US" altLang="ja-JP" sz="6600" b="1">
                <a:ln w="28575">
                  <a:solidFill>
                    <a:schemeClr val="accent1">
                      <a:lumMod val="75000"/>
                    </a:schemeClr>
                  </a:solidFill>
                </a:ln>
                <a:solidFill>
                  <a:schemeClr val="bg1"/>
                </a:solidFill>
                <a:effectLst/>
                <a:latin typeface="+mn-ea"/>
                <a:ea typeface="+mn-ea"/>
              </a:rPr>
            </a:br>
            <a:r>
              <a:rPr kumimoji="1" lang="ja-JP" altLang="en-US" sz="6600" b="1">
                <a:ln w="28575">
                  <a:solidFill>
                    <a:schemeClr val="accent1">
                      <a:lumMod val="75000"/>
                    </a:schemeClr>
                  </a:solidFill>
                </a:ln>
                <a:solidFill>
                  <a:schemeClr val="bg1"/>
                </a:solidFill>
                <a:effectLst/>
                <a:latin typeface="+mn-ea"/>
                <a:ea typeface="+mn-ea"/>
              </a:rPr>
              <a:t>脱炭素化の可能性</a:t>
            </a:r>
          </a:p>
        </p:txBody>
      </p:sp>
      <p:sp>
        <p:nvSpPr>
          <p:cNvPr id="3" name="字幕 2">
            <a:extLst>
              <a:ext uri="{FF2B5EF4-FFF2-40B4-BE49-F238E27FC236}">
                <a16:creationId xmlns:a16="http://schemas.microsoft.com/office/drawing/2014/main" id="{D43C3682-1E3B-403E-9069-EBA25583A410}"/>
              </a:ext>
            </a:extLst>
          </p:cNvPr>
          <p:cNvSpPr>
            <a:spLocks noGrp="1"/>
          </p:cNvSpPr>
          <p:nvPr>
            <p:ph type="subTitle" idx="1"/>
          </p:nvPr>
        </p:nvSpPr>
        <p:spPr>
          <a:xfrm>
            <a:off x="6726117" y="4999477"/>
            <a:ext cx="5191227" cy="1655762"/>
          </a:xfrm>
        </p:spPr>
        <p:txBody>
          <a:bodyPr>
            <a:normAutofit fontScale="92500"/>
          </a:bodyPr>
          <a:lstStyle/>
          <a:p>
            <a:r>
              <a:rPr kumimoji="1" lang="ja-JP" altLang="en-US"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明治大学政治経済学部</a:t>
            </a:r>
            <a:r>
              <a:rPr kumimoji="1" lang="en-US" altLang="ja-JP"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3</a:t>
            </a:r>
            <a:r>
              <a:rPr kumimoji="1" lang="ja-JP" altLang="en-US"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年</a:t>
            </a:r>
            <a:endParaRPr kumimoji="1" lang="en-US" altLang="ja-JP"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endParaRPr>
          </a:p>
          <a:p>
            <a:r>
              <a:rPr lang="ja-JP" altLang="en-US"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大森正之ゼミナール</a:t>
            </a:r>
            <a:r>
              <a:rPr lang="en-US" altLang="ja-JP"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20</a:t>
            </a:r>
            <a:r>
              <a:rPr lang="ja-JP" altLang="en-US"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期</a:t>
            </a:r>
            <a:endParaRPr lang="en-US" altLang="ja-JP"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endParaRPr>
          </a:p>
          <a:p>
            <a:r>
              <a:rPr kumimoji="1" lang="ja-JP" altLang="en-US" sz="2800" b="1">
                <a:ln w="3175">
                  <a:noFill/>
                </a:ln>
                <a:solidFill>
                  <a:schemeClr val="bg1"/>
                </a:solidFill>
                <a:effectLst>
                  <a:glow rad="63500">
                    <a:schemeClr val="accent1">
                      <a:satMod val="175000"/>
                      <a:alpha val="40000"/>
                    </a:schemeClr>
                  </a:glow>
                </a:effectLst>
                <a:latin typeface="ＭＳ ゴシック" panose="020B0609070205080204" pitchFamily="49" charset="-128"/>
                <a:ea typeface="ＭＳ ゴシック" panose="020B0609070205080204" pitchFamily="49" charset="-128"/>
              </a:rPr>
              <a:t>菅野志織　田中亮悟　比留川萌人</a:t>
            </a:r>
          </a:p>
        </p:txBody>
      </p:sp>
    </p:spTree>
    <p:extLst>
      <p:ext uri="{BB962C8B-B14F-4D97-AF65-F5344CB8AC3E}">
        <p14:creationId xmlns:p14="http://schemas.microsoft.com/office/powerpoint/2010/main" val="1826068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E5D7014-7CF0-40C5-9918-A9CD034231DD}"/>
              </a:ext>
            </a:extLst>
          </p:cNvPr>
          <p:cNvSpPr>
            <a:spLocks noGrp="1"/>
          </p:cNvSpPr>
          <p:nvPr>
            <p:ph type="title"/>
          </p:nvPr>
        </p:nvSpPr>
        <p:spPr>
          <a:xfrm>
            <a:off x="250031" y="1730057"/>
            <a:ext cx="11691937" cy="3986213"/>
          </a:xfrm>
        </p:spPr>
        <p:txBody>
          <a:bodyPr>
            <a:noAutofit/>
          </a:bodyPr>
          <a:lstStyle/>
          <a:p>
            <a:pPr algn="ctr">
              <a:lnSpc>
                <a:spcPct val="150000"/>
              </a:lnSpc>
            </a:pPr>
            <a:r>
              <a:rPr kumimoji="1" lang="ja-JP" altLang="en-US" sz="6900" b="1">
                <a:ln w="38100">
                  <a:solidFill>
                    <a:srgbClr val="0070C0"/>
                  </a:solidFill>
                </a:ln>
                <a:solidFill>
                  <a:schemeClr val="bg1"/>
                </a:solidFill>
                <a:latin typeface="游ゴシック" panose="020B0400000000000000" pitchFamily="50" charset="-128"/>
                <a:ea typeface="游ゴシック" panose="020B0400000000000000" pitchFamily="50" charset="-128"/>
              </a:rPr>
              <a:t>第</a:t>
            </a:r>
            <a:r>
              <a:rPr kumimoji="1" lang="en-US" altLang="ja-JP" sz="6900" b="1">
                <a:ln w="38100">
                  <a:solidFill>
                    <a:srgbClr val="0070C0"/>
                  </a:solidFill>
                </a:ln>
                <a:solidFill>
                  <a:schemeClr val="bg1"/>
                </a:solidFill>
                <a:latin typeface="游ゴシック" panose="020B0400000000000000" pitchFamily="50" charset="-128"/>
                <a:ea typeface="游ゴシック" panose="020B0400000000000000" pitchFamily="50" charset="-128"/>
              </a:rPr>
              <a:t>1</a:t>
            </a:r>
            <a:r>
              <a:rPr kumimoji="1" lang="ja-JP" altLang="en-US" sz="6900" b="1">
                <a:ln w="38100">
                  <a:solidFill>
                    <a:srgbClr val="0070C0"/>
                  </a:solidFill>
                </a:ln>
                <a:solidFill>
                  <a:schemeClr val="bg1"/>
                </a:solidFill>
                <a:latin typeface="游ゴシック" panose="020B0400000000000000" pitchFamily="50" charset="-128"/>
                <a:ea typeface="游ゴシック" panose="020B0400000000000000" pitchFamily="50" charset="-128"/>
              </a:rPr>
              <a:t>章</a:t>
            </a:r>
            <a:br>
              <a:rPr kumimoji="1" lang="en-US" altLang="ja-JP" sz="7200" b="1">
                <a:ln w="38100">
                  <a:solidFill>
                    <a:srgbClr val="0070C0"/>
                  </a:solidFill>
                </a:ln>
                <a:solidFill>
                  <a:schemeClr val="bg1"/>
                </a:solidFill>
                <a:latin typeface="游ゴシック" panose="020B0400000000000000" pitchFamily="50" charset="-128"/>
                <a:ea typeface="游ゴシック" panose="020B0400000000000000" pitchFamily="50" charset="-128"/>
              </a:rPr>
            </a:br>
            <a:r>
              <a:rPr lang="ja-JP" altLang="en-US" sz="6900" b="1">
                <a:ln w="38100">
                  <a:solidFill>
                    <a:srgbClr val="0070C0"/>
                  </a:solidFill>
                </a:ln>
                <a:solidFill>
                  <a:schemeClr val="bg1"/>
                </a:solidFill>
                <a:latin typeface="游ゴシック" panose="020B0400000000000000" pitchFamily="50" charset="-128"/>
                <a:ea typeface="游ゴシック" panose="020B0400000000000000" pitchFamily="50" charset="-128"/>
              </a:rPr>
              <a:t>自社発電の普及の背景と現状</a:t>
            </a:r>
            <a:br>
              <a:rPr lang="ja-JP" altLang="en-US" sz="9600" b="1">
                <a:ln w="38100">
                  <a:solidFill>
                    <a:srgbClr val="0070C0"/>
                  </a:solidFill>
                </a:ln>
                <a:solidFill>
                  <a:schemeClr val="bg1"/>
                </a:solidFill>
                <a:latin typeface="游ゴシック" panose="020B0400000000000000" pitchFamily="50" charset="-128"/>
                <a:ea typeface="游ゴシック" panose="020B0400000000000000" pitchFamily="50" charset="-128"/>
              </a:rPr>
            </a:br>
            <a:endParaRPr kumimoji="1" lang="ja-JP" altLang="en-US" sz="9600">
              <a:ln w="38100">
                <a:solidFill>
                  <a:srgbClr val="0070C0"/>
                </a:solidFill>
              </a:ln>
              <a:solidFill>
                <a:schemeClr val="bg1"/>
              </a:solidFill>
            </a:endParaRPr>
          </a:p>
        </p:txBody>
      </p:sp>
      <p:sp>
        <p:nvSpPr>
          <p:cNvPr id="2" name="スライド番号プレースホルダー 1">
            <a:extLst>
              <a:ext uri="{FF2B5EF4-FFF2-40B4-BE49-F238E27FC236}">
                <a16:creationId xmlns:a16="http://schemas.microsoft.com/office/drawing/2014/main" id="{D84B234E-7682-40FC-BA77-C2A57FA918D3}"/>
              </a:ext>
            </a:extLst>
          </p:cNvPr>
          <p:cNvSpPr>
            <a:spLocks noGrp="1"/>
          </p:cNvSpPr>
          <p:nvPr>
            <p:ph type="sldNum" sz="quarter" idx="12"/>
          </p:nvPr>
        </p:nvSpPr>
        <p:spPr/>
        <p:txBody>
          <a:bodyPr/>
          <a:lstStyle/>
          <a:p>
            <a:fld id="{19400137-A026-45F2-A734-204015451647}" type="slidenum">
              <a:rPr kumimoji="1" lang="ja-JP" altLang="en-US" smtClean="0"/>
              <a:t>10</a:t>
            </a:fld>
            <a:endParaRPr kumimoji="1" lang="ja-JP" altLang="en-US"/>
          </a:p>
        </p:txBody>
      </p:sp>
    </p:spTree>
    <p:extLst>
      <p:ext uri="{BB962C8B-B14F-4D97-AF65-F5344CB8AC3E}">
        <p14:creationId xmlns:p14="http://schemas.microsoft.com/office/powerpoint/2010/main" val="486901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6E255-6ACD-43A2-90B9-F0D6267F867D}"/>
              </a:ext>
            </a:extLst>
          </p:cNvPr>
          <p:cNvSpPr>
            <a:spLocks noGrp="1"/>
          </p:cNvSpPr>
          <p:nvPr>
            <p:ph type="title"/>
          </p:nvPr>
        </p:nvSpPr>
        <p:spPr>
          <a:xfrm>
            <a:off x="0" y="148990"/>
            <a:ext cx="5739319" cy="670560"/>
          </a:xfrm>
        </p:spPr>
        <p:txBody>
          <a:bodyPr>
            <a:noAutofit/>
          </a:bodyPr>
          <a:lstStyle/>
          <a:p>
            <a:r>
              <a:rPr lang="ja-JP" altLang="en-US" sz="4000" b="1">
                <a:ln>
                  <a:solidFill>
                    <a:srgbClr val="0070C0"/>
                  </a:solidFill>
                </a:ln>
                <a:solidFill>
                  <a:schemeClr val="bg1"/>
                </a:solidFill>
                <a:effectLst/>
                <a:latin typeface="+mn-ea"/>
                <a:ea typeface="+mn-ea"/>
              </a:rPr>
              <a:t>自社発電の普及の経緯</a:t>
            </a:r>
            <a:endParaRPr kumimoji="1" lang="ja-JP" altLang="en-US" sz="4000" b="1">
              <a:ln w="15875">
                <a:solidFill>
                  <a:srgbClr val="0070C0"/>
                </a:solidFill>
              </a:ln>
              <a:solidFill>
                <a:schemeClr val="bg1"/>
              </a:solidFill>
              <a:effectLst/>
              <a:latin typeface="+mn-ea"/>
              <a:ea typeface="+mn-ea"/>
            </a:endParaRPr>
          </a:p>
        </p:txBody>
      </p:sp>
      <p:graphicFrame>
        <p:nvGraphicFramePr>
          <p:cNvPr id="4" name="表 4">
            <a:extLst>
              <a:ext uri="{FF2B5EF4-FFF2-40B4-BE49-F238E27FC236}">
                <a16:creationId xmlns:a16="http://schemas.microsoft.com/office/drawing/2014/main" id="{E496FAB8-1ABC-4A3A-BCBD-DCD9111FE812}"/>
              </a:ext>
            </a:extLst>
          </p:cNvPr>
          <p:cNvGraphicFramePr>
            <a:graphicFrameLocks noGrp="1"/>
          </p:cNvGraphicFramePr>
          <p:nvPr>
            <p:ph idx="1"/>
            <p:extLst>
              <p:ext uri="{D42A27DB-BD31-4B8C-83A1-F6EECF244321}">
                <p14:modId xmlns:p14="http://schemas.microsoft.com/office/powerpoint/2010/main" val="2979633095"/>
              </p:ext>
            </p:extLst>
          </p:nvPr>
        </p:nvGraphicFramePr>
        <p:xfrm>
          <a:off x="123824" y="920082"/>
          <a:ext cx="11944351" cy="4715576"/>
        </p:xfrm>
        <a:graphic>
          <a:graphicData uri="http://schemas.openxmlformats.org/drawingml/2006/table">
            <a:tbl>
              <a:tblPr bandRow="1">
                <a:tableStyleId>{5C22544A-7EE6-4342-B048-85BDC9FD1C3A}</a:tableStyleId>
              </a:tblPr>
              <a:tblGrid>
                <a:gridCol w="1839887">
                  <a:extLst>
                    <a:ext uri="{9D8B030D-6E8A-4147-A177-3AD203B41FA5}">
                      <a16:colId xmlns:a16="http://schemas.microsoft.com/office/drawing/2014/main" val="4120481299"/>
                    </a:ext>
                  </a:extLst>
                </a:gridCol>
                <a:gridCol w="4325329">
                  <a:extLst>
                    <a:ext uri="{9D8B030D-6E8A-4147-A177-3AD203B41FA5}">
                      <a16:colId xmlns:a16="http://schemas.microsoft.com/office/drawing/2014/main" val="2862528875"/>
                    </a:ext>
                  </a:extLst>
                </a:gridCol>
                <a:gridCol w="5779135">
                  <a:extLst>
                    <a:ext uri="{9D8B030D-6E8A-4147-A177-3AD203B41FA5}">
                      <a16:colId xmlns:a16="http://schemas.microsoft.com/office/drawing/2014/main" val="4118078207"/>
                    </a:ext>
                  </a:extLst>
                </a:gridCol>
              </a:tblGrid>
              <a:tr h="494558">
                <a:tc>
                  <a:txBody>
                    <a:bodyPr/>
                    <a:lstStyle/>
                    <a:p>
                      <a:pPr algn="ctr"/>
                      <a:r>
                        <a:rPr kumimoji="1" lang="ja-JP" altLang="en-US" sz="2300" b="1">
                          <a:ln>
                            <a:solidFill>
                              <a:srgbClr val="0070C0"/>
                            </a:solidFill>
                          </a:ln>
                          <a:solidFill>
                            <a:schemeClr val="bg1"/>
                          </a:solidFill>
                          <a:effectLst/>
                          <a:latin typeface="+mn-ea"/>
                          <a:ea typeface="+mn-ea"/>
                        </a:rPr>
                        <a:t>時代</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0"/>
                      </a:schemeClr>
                    </a:solidFill>
                  </a:tcPr>
                </a:tc>
                <a:tc>
                  <a:txBody>
                    <a:bodyPr/>
                    <a:lstStyle/>
                    <a:p>
                      <a:pPr algn="ctr"/>
                      <a:r>
                        <a:rPr kumimoji="1" lang="ja-JP" altLang="en-US" sz="2300" b="1">
                          <a:ln>
                            <a:solidFill>
                              <a:srgbClr val="0070C0"/>
                            </a:solidFill>
                          </a:ln>
                          <a:solidFill>
                            <a:schemeClr val="bg1"/>
                          </a:solidFill>
                          <a:effectLst/>
                          <a:latin typeface="+mn-ea"/>
                          <a:ea typeface="+mn-ea"/>
                        </a:rPr>
                        <a:t>背景</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pPr algn="ctr"/>
                      <a:r>
                        <a:rPr kumimoji="1" lang="ja-JP" altLang="en-US" sz="2300" b="1">
                          <a:ln>
                            <a:solidFill>
                              <a:srgbClr val="0070C0"/>
                            </a:solidFill>
                          </a:ln>
                          <a:solidFill>
                            <a:schemeClr val="bg1"/>
                          </a:solidFill>
                          <a:effectLst/>
                          <a:latin typeface="+mn-ea"/>
                          <a:ea typeface="+mn-ea"/>
                        </a:rPr>
                        <a:t>結果・対応</a:t>
                      </a:r>
                      <a:endParaRPr kumimoji="1" lang="en-US" altLang="ja-JP" sz="2300" b="1">
                        <a:ln>
                          <a:solidFill>
                            <a:srgbClr val="0070C0"/>
                          </a:solidFill>
                        </a:ln>
                        <a:solidFill>
                          <a:schemeClr val="bg1"/>
                        </a:solidFill>
                        <a:effectLst/>
                        <a:latin typeface="+mn-ea"/>
                        <a:ea typeface="+mn-ea"/>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tint val="40000"/>
                        <a:alpha val="0"/>
                      </a:schemeClr>
                    </a:solidFill>
                  </a:tcPr>
                </a:tc>
                <a:extLst>
                  <a:ext uri="{0D108BD9-81ED-4DB2-BD59-A6C34878D82A}">
                    <a16:rowId xmlns:a16="http://schemas.microsoft.com/office/drawing/2014/main" val="3993634778"/>
                  </a:ext>
                </a:extLst>
              </a:tr>
              <a:tr h="536253">
                <a:tc>
                  <a:txBody>
                    <a:bodyPr/>
                    <a:lstStyle/>
                    <a:p>
                      <a:r>
                        <a:rPr kumimoji="1" lang="ja-JP" altLang="en-US" sz="2300" b="1">
                          <a:ln>
                            <a:solidFill>
                              <a:srgbClr val="0070C0"/>
                            </a:solidFill>
                          </a:ln>
                          <a:solidFill>
                            <a:schemeClr val="bg1"/>
                          </a:solidFill>
                          <a:effectLst/>
                          <a:latin typeface="+mn-ea"/>
                          <a:ea typeface="+mn-ea"/>
                        </a:rPr>
                        <a:t>　戦前</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a:ln>
                            <a:solidFill>
                              <a:srgbClr val="0070C0"/>
                            </a:solidFill>
                          </a:ln>
                          <a:solidFill>
                            <a:schemeClr val="bg1"/>
                          </a:solidFill>
                          <a:effectLst/>
                          <a:latin typeface="+mn-ea"/>
                          <a:ea typeface="+mn-ea"/>
                        </a:rPr>
                        <a:t>電力不足</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a:ln>
                            <a:solidFill>
                              <a:srgbClr val="0070C0"/>
                            </a:solidFill>
                          </a:ln>
                          <a:solidFill>
                            <a:schemeClr val="bg1"/>
                          </a:solidFill>
                          <a:effectLst/>
                          <a:latin typeface="+mn-ea"/>
                          <a:ea typeface="+mn-ea"/>
                        </a:rPr>
                        <a:t>発電設備の建設（火力・水力）</a:t>
                      </a:r>
                      <a:endParaRPr kumimoji="1" lang="en-US" altLang="ja-JP" sz="2300" b="1">
                        <a:ln>
                          <a:solidFill>
                            <a:srgbClr val="0070C0"/>
                          </a:solidFill>
                        </a:ln>
                        <a:solidFill>
                          <a:schemeClr val="bg1"/>
                        </a:solidFill>
                        <a:effectLst/>
                        <a:latin typeface="+mn-ea"/>
                        <a:ea typeface="+mn-ea"/>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extLst>
                  <a:ext uri="{0D108BD9-81ED-4DB2-BD59-A6C34878D82A}">
                    <a16:rowId xmlns:a16="http://schemas.microsoft.com/office/drawing/2014/main" val="1202454853"/>
                  </a:ext>
                </a:extLst>
              </a:tr>
              <a:tr h="536253">
                <a:tc>
                  <a:txBody>
                    <a:bodyPr/>
                    <a:lstStyle/>
                    <a:p>
                      <a:r>
                        <a:rPr kumimoji="1" lang="en-US" altLang="ja-JP" sz="2300" b="1">
                          <a:ln>
                            <a:solidFill>
                              <a:srgbClr val="0070C0"/>
                            </a:solidFill>
                          </a:ln>
                          <a:solidFill>
                            <a:schemeClr val="bg1"/>
                          </a:solidFill>
                          <a:effectLst/>
                          <a:latin typeface="+mn-ea"/>
                          <a:ea typeface="+mn-ea"/>
                        </a:rPr>
                        <a:t>1950</a:t>
                      </a:r>
                      <a:r>
                        <a:rPr kumimoji="1" lang="ja-JP" altLang="en-US" sz="2300" b="1">
                          <a:ln>
                            <a:solidFill>
                              <a:srgbClr val="0070C0"/>
                            </a:solidFill>
                          </a:ln>
                          <a:solidFill>
                            <a:schemeClr val="bg1"/>
                          </a:solidFill>
                          <a:effectLst/>
                          <a:latin typeface="+mn-ea"/>
                          <a:ea typeface="+mn-ea"/>
                        </a:rPr>
                        <a:t>年代</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ja-JP" altLang="en-US" sz="2300" b="1">
                          <a:ln>
                            <a:solidFill>
                              <a:srgbClr val="0070C0"/>
                            </a:solidFill>
                          </a:ln>
                          <a:solidFill>
                            <a:schemeClr val="bg1"/>
                          </a:solidFill>
                          <a:effectLst/>
                          <a:latin typeface="+mn-ea"/>
                          <a:ea typeface="+mn-ea"/>
                        </a:rPr>
                        <a:t>生産の拡大、不安定な電力供給</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pPr algn="l"/>
                      <a:r>
                        <a:rPr kumimoji="1" lang="ja-JP" altLang="en-US" sz="2300" b="1">
                          <a:ln>
                            <a:solidFill>
                              <a:srgbClr val="0070C0"/>
                            </a:solidFill>
                          </a:ln>
                          <a:solidFill>
                            <a:schemeClr val="bg1"/>
                          </a:solidFill>
                          <a:effectLst/>
                          <a:latin typeface="+mn-ea"/>
                          <a:ea typeface="+mn-ea"/>
                        </a:rPr>
                        <a:t>発電設備の建設と拡充</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extLst>
                  <a:ext uri="{0D108BD9-81ED-4DB2-BD59-A6C34878D82A}">
                    <a16:rowId xmlns:a16="http://schemas.microsoft.com/office/drawing/2014/main" val="2758127135"/>
                  </a:ext>
                </a:extLst>
              </a:tr>
              <a:tr h="467247">
                <a:tc>
                  <a:txBody>
                    <a:bodyPr/>
                    <a:lstStyle/>
                    <a:p>
                      <a:r>
                        <a:rPr kumimoji="1" lang="en-US" altLang="ja-JP" sz="2300" b="1">
                          <a:ln>
                            <a:solidFill>
                              <a:srgbClr val="0070C0"/>
                            </a:solidFill>
                          </a:ln>
                          <a:solidFill>
                            <a:schemeClr val="bg1"/>
                          </a:solidFill>
                          <a:effectLst/>
                          <a:latin typeface="+mn-ea"/>
                          <a:ea typeface="+mn-ea"/>
                        </a:rPr>
                        <a:t>1973</a:t>
                      </a:r>
                      <a:r>
                        <a:rPr kumimoji="1" lang="ja-JP" altLang="en-US" sz="2300" b="1">
                          <a:ln>
                            <a:solidFill>
                              <a:srgbClr val="0070C0"/>
                            </a:solidFill>
                          </a:ln>
                          <a:solidFill>
                            <a:schemeClr val="bg1"/>
                          </a:solidFill>
                          <a:effectLst/>
                          <a:latin typeface="+mn-ea"/>
                          <a:ea typeface="+mn-ea"/>
                        </a:rPr>
                        <a:t>・</a:t>
                      </a:r>
                      <a:r>
                        <a:rPr kumimoji="1" lang="en-US" altLang="ja-JP" sz="2300" b="1">
                          <a:ln>
                            <a:solidFill>
                              <a:srgbClr val="0070C0"/>
                            </a:solidFill>
                          </a:ln>
                          <a:solidFill>
                            <a:schemeClr val="bg1"/>
                          </a:solidFill>
                          <a:effectLst/>
                          <a:latin typeface="+mn-ea"/>
                          <a:ea typeface="+mn-ea"/>
                        </a:rPr>
                        <a:t>79</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u="sng">
                          <a:ln>
                            <a:solidFill>
                              <a:srgbClr val="0070C0"/>
                            </a:solidFill>
                          </a:ln>
                          <a:solidFill>
                            <a:schemeClr val="bg1"/>
                          </a:solidFill>
                          <a:effectLst/>
                          <a:latin typeface="+mn-ea"/>
                          <a:ea typeface="+mn-ea"/>
                        </a:rPr>
                        <a:t>石油危機</a:t>
                      </a:r>
                      <a:endParaRPr kumimoji="1" lang="ja-JP" altLang="en-US" sz="2300" b="1">
                        <a:ln>
                          <a:solidFill>
                            <a:srgbClr val="0070C0"/>
                          </a:solidFill>
                        </a:ln>
                        <a:solidFill>
                          <a:schemeClr val="bg1"/>
                        </a:solidFill>
                        <a:effectLst/>
                        <a:latin typeface="+mn-ea"/>
                        <a:ea typeface="+mn-ea"/>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lang="ja-JP" altLang="en-US" sz="2300" b="1">
                          <a:ln>
                            <a:solidFill>
                              <a:srgbClr val="0070C0"/>
                            </a:solidFill>
                          </a:ln>
                          <a:solidFill>
                            <a:schemeClr val="bg1"/>
                          </a:solidFill>
                          <a:effectLst/>
                          <a:latin typeface="+mn-ea"/>
                          <a:ea typeface="+mn-ea"/>
                        </a:rPr>
                        <a:t>設備の高効率化・廃熱や蒸気を発電に活用</a:t>
                      </a:r>
                      <a:endParaRPr lang="en-US" altLang="ja-JP" sz="2300" b="1">
                        <a:ln>
                          <a:solidFill>
                            <a:srgbClr val="0070C0"/>
                          </a:solidFill>
                        </a:ln>
                        <a:solidFill>
                          <a:schemeClr val="bg1"/>
                        </a:solidFill>
                        <a:effectLst/>
                        <a:latin typeface="+mn-ea"/>
                        <a:ea typeface="+mn-ea"/>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extLst>
                  <a:ext uri="{0D108BD9-81ED-4DB2-BD59-A6C34878D82A}">
                    <a16:rowId xmlns:a16="http://schemas.microsoft.com/office/drawing/2014/main" val="193134388"/>
                  </a:ext>
                </a:extLst>
              </a:tr>
              <a:tr h="536253">
                <a:tc>
                  <a:txBody>
                    <a:bodyPr/>
                    <a:lstStyle/>
                    <a:p>
                      <a:r>
                        <a:rPr kumimoji="1" lang="en-US" altLang="ja-JP" sz="2300" b="1">
                          <a:ln>
                            <a:solidFill>
                              <a:srgbClr val="0070C0"/>
                            </a:solidFill>
                          </a:ln>
                          <a:solidFill>
                            <a:schemeClr val="bg1"/>
                          </a:solidFill>
                          <a:effectLst/>
                          <a:latin typeface="+mn-ea"/>
                          <a:ea typeface="+mn-ea"/>
                        </a:rPr>
                        <a:t>1997</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ja-JP" altLang="en-US" sz="2300" b="1" u="sng">
                          <a:ln>
                            <a:solidFill>
                              <a:srgbClr val="0070C0"/>
                            </a:solidFill>
                          </a:ln>
                          <a:solidFill>
                            <a:schemeClr val="bg1"/>
                          </a:solidFill>
                          <a:effectLst/>
                          <a:latin typeface="+mn-ea"/>
                          <a:ea typeface="+mn-ea"/>
                        </a:rPr>
                        <a:t>京都議定書</a:t>
                      </a:r>
                      <a:r>
                        <a:rPr kumimoji="1" lang="ja-JP" altLang="en-US" sz="2300" b="1">
                          <a:ln>
                            <a:solidFill>
                              <a:srgbClr val="0070C0"/>
                            </a:solidFill>
                          </a:ln>
                          <a:solidFill>
                            <a:schemeClr val="bg1"/>
                          </a:solidFill>
                          <a:effectLst/>
                          <a:latin typeface="+mn-ea"/>
                          <a:ea typeface="+mn-ea"/>
                        </a:rPr>
                        <a:t>の採択</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en-US" altLang="ja-JP" sz="2300" b="1">
                          <a:ln>
                            <a:solidFill>
                              <a:srgbClr val="0070C0"/>
                            </a:solidFill>
                          </a:ln>
                          <a:solidFill>
                            <a:schemeClr val="bg1"/>
                          </a:solidFill>
                          <a:effectLst/>
                          <a:latin typeface="+mn-ea"/>
                          <a:ea typeface="+mn-ea"/>
                        </a:rPr>
                        <a:t>CO</a:t>
                      </a:r>
                      <a:r>
                        <a:rPr kumimoji="1" lang="en-US" altLang="ja-JP" sz="1800" b="1">
                          <a:ln>
                            <a:solidFill>
                              <a:srgbClr val="0070C0"/>
                            </a:solidFill>
                          </a:ln>
                          <a:solidFill>
                            <a:schemeClr val="bg1"/>
                          </a:solidFill>
                          <a:effectLst/>
                          <a:latin typeface="+mn-ea"/>
                          <a:ea typeface="+mn-ea"/>
                        </a:rPr>
                        <a:t>2</a:t>
                      </a:r>
                      <a:r>
                        <a:rPr kumimoji="1" lang="ja-JP" altLang="en-US" sz="2300" b="1">
                          <a:ln>
                            <a:solidFill>
                              <a:srgbClr val="0070C0"/>
                            </a:solidFill>
                          </a:ln>
                          <a:solidFill>
                            <a:schemeClr val="bg1"/>
                          </a:solidFill>
                          <a:effectLst/>
                          <a:latin typeface="+mn-ea"/>
                          <a:ea typeface="+mn-ea"/>
                        </a:rPr>
                        <a:t>排出量削減の社会的要請</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extLst>
                  <a:ext uri="{0D108BD9-81ED-4DB2-BD59-A6C34878D82A}">
                    <a16:rowId xmlns:a16="http://schemas.microsoft.com/office/drawing/2014/main" val="4274654098"/>
                  </a:ext>
                </a:extLst>
              </a:tr>
              <a:tr h="536253">
                <a:tc>
                  <a:txBody>
                    <a:bodyPr/>
                    <a:lstStyle/>
                    <a:p>
                      <a:r>
                        <a:rPr kumimoji="1" lang="en-US" altLang="ja-JP" sz="2300" b="1">
                          <a:ln>
                            <a:solidFill>
                              <a:srgbClr val="0070C0"/>
                            </a:solidFill>
                          </a:ln>
                          <a:solidFill>
                            <a:schemeClr val="bg1"/>
                          </a:solidFill>
                          <a:effectLst/>
                          <a:latin typeface="+mn-ea"/>
                          <a:ea typeface="+mn-ea"/>
                        </a:rPr>
                        <a:t>2011</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u="sng">
                          <a:ln>
                            <a:solidFill>
                              <a:srgbClr val="0070C0"/>
                            </a:solidFill>
                          </a:ln>
                          <a:solidFill>
                            <a:schemeClr val="bg1"/>
                          </a:solidFill>
                          <a:effectLst/>
                          <a:latin typeface="+mn-ea"/>
                          <a:ea typeface="+mn-ea"/>
                        </a:rPr>
                        <a:t>東日本大震災</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a:ln>
                            <a:solidFill>
                              <a:srgbClr val="0070C0"/>
                            </a:solidFill>
                          </a:ln>
                          <a:solidFill>
                            <a:schemeClr val="bg1"/>
                          </a:solidFill>
                          <a:effectLst/>
                          <a:latin typeface="+mn-ea"/>
                          <a:ea typeface="+mn-ea"/>
                        </a:rPr>
                        <a:t>非常用電源としての自社発電に注目</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extLst>
                  <a:ext uri="{0D108BD9-81ED-4DB2-BD59-A6C34878D82A}">
                    <a16:rowId xmlns:a16="http://schemas.microsoft.com/office/drawing/2014/main" val="202708316"/>
                  </a:ext>
                </a:extLst>
              </a:tr>
              <a:tr h="536253">
                <a:tc>
                  <a:txBody>
                    <a:bodyPr/>
                    <a:lstStyle/>
                    <a:p>
                      <a:r>
                        <a:rPr kumimoji="1" lang="en-US" altLang="ja-JP" sz="2300" b="1">
                          <a:ln>
                            <a:solidFill>
                              <a:srgbClr val="0070C0"/>
                            </a:solidFill>
                          </a:ln>
                          <a:solidFill>
                            <a:schemeClr val="bg1"/>
                          </a:solidFill>
                          <a:effectLst/>
                          <a:latin typeface="+mn-ea"/>
                          <a:ea typeface="+mn-ea"/>
                        </a:rPr>
                        <a:t>2012</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en-US" altLang="ja-JP" sz="2300" b="1" u="none">
                          <a:ln>
                            <a:solidFill>
                              <a:srgbClr val="0070C0"/>
                            </a:solidFill>
                          </a:ln>
                          <a:solidFill>
                            <a:schemeClr val="bg1"/>
                          </a:solidFill>
                          <a:effectLst/>
                          <a:latin typeface="+mn-ea"/>
                          <a:ea typeface="+mn-ea"/>
                        </a:rPr>
                        <a:t>FIT</a:t>
                      </a:r>
                      <a:r>
                        <a:rPr kumimoji="1" lang="ja-JP" altLang="en-US" sz="2300" b="1" u="none">
                          <a:ln>
                            <a:solidFill>
                              <a:srgbClr val="0070C0"/>
                            </a:solidFill>
                          </a:ln>
                          <a:solidFill>
                            <a:schemeClr val="bg1"/>
                          </a:solidFill>
                          <a:effectLst/>
                          <a:latin typeface="+mn-ea"/>
                          <a:ea typeface="+mn-ea"/>
                        </a:rPr>
                        <a:t>制度の導入</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ja-JP" altLang="en-US" sz="2300" b="1">
                          <a:ln>
                            <a:solidFill>
                              <a:srgbClr val="0070C0"/>
                            </a:solidFill>
                          </a:ln>
                          <a:solidFill>
                            <a:schemeClr val="bg1"/>
                          </a:solidFill>
                          <a:effectLst/>
                          <a:latin typeface="+mn-ea"/>
                          <a:ea typeface="+mn-ea"/>
                        </a:rPr>
                        <a:t>再生可能エネルギーの利用増加</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alpha val="0"/>
                      </a:schemeClr>
                    </a:solidFill>
                  </a:tcPr>
                </a:tc>
                <a:extLst>
                  <a:ext uri="{0D108BD9-81ED-4DB2-BD59-A6C34878D82A}">
                    <a16:rowId xmlns:a16="http://schemas.microsoft.com/office/drawing/2014/main" val="4233570465"/>
                  </a:ext>
                </a:extLst>
              </a:tr>
              <a:tr h="536253">
                <a:tc>
                  <a:txBody>
                    <a:bodyPr/>
                    <a:lstStyle/>
                    <a:p>
                      <a:r>
                        <a:rPr kumimoji="1" lang="en-US" altLang="ja-JP" sz="2300" b="1">
                          <a:ln>
                            <a:solidFill>
                              <a:srgbClr val="0070C0"/>
                            </a:solidFill>
                          </a:ln>
                          <a:solidFill>
                            <a:schemeClr val="bg1"/>
                          </a:solidFill>
                          <a:effectLst/>
                          <a:latin typeface="+mn-ea"/>
                          <a:ea typeface="+mn-ea"/>
                        </a:rPr>
                        <a:t>2014</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en-US" altLang="ja-JP" sz="2300" b="1">
                          <a:ln>
                            <a:solidFill>
                              <a:srgbClr val="0070C0"/>
                            </a:solidFill>
                          </a:ln>
                          <a:solidFill>
                            <a:schemeClr val="bg1"/>
                          </a:solidFill>
                          <a:effectLst/>
                          <a:latin typeface="+mn-ea"/>
                          <a:ea typeface="+mn-ea"/>
                        </a:rPr>
                        <a:t>RE100</a:t>
                      </a:r>
                      <a:r>
                        <a:rPr lang="en-US" altLang="ja-JP" sz="2300" b="1" baseline="30000">
                          <a:ln>
                            <a:noFill/>
                          </a:ln>
                          <a:solidFill>
                            <a:schemeClr val="bg1"/>
                          </a:solidFill>
                          <a:effectLst/>
                          <a:latin typeface="+mn-ea"/>
                          <a:ea typeface="+mn-ea"/>
                        </a:rPr>
                        <a:t>*</a:t>
                      </a:r>
                      <a:r>
                        <a:rPr kumimoji="1" lang="ja-JP" altLang="en-US" sz="2300" b="1">
                          <a:ln>
                            <a:solidFill>
                              <a:srgbClr val="0070C0"/>
                            </a:solidFill>
                          </a:ln>
                          <a:solidFill>
                            <a:schemeClr val="bg1"/>
                          </a:solidFill>
                          <a:effectLst/>
                          <a:latin typeface="+mn-ea"/>
                          <a:ea typeface="+mn-ea"/>
                        </a:rPr>
                        <a:t>宣言の始動</a:t>
                      </a:r>
                      <a:endParaRPr kumimoji="1" lang="en-US" altLang="ja-JP" sz="2300" b="1" baseline="30000">
                        <a:ln>
                          <a:noFill/>
                        </a:ln>
                        <a:solidFill>
                          <a:schemeClr val="bg1"/>
                        </a:solidFill>
                        <a:effectLst/>
                        <a:latin typeface="+mn-ea"/>
                        <a:ea typeface="+mn-ea"/>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tc>
                  <a:txBody>
                    <a:bodyPr/>
                    <a:lstStyle/>
                    <a:p>
                      <a:r>
                        <a:rPr kumimoji="1" lang="ja-JP" altLang="en-US" sz="2300" b="1">
                          <a:ln>
                            <a:solidFill>
                              <a:srgbClr val="0070C0"/>
                            </a:solidFill>
                          </a:ln>
                          <a:solidFill>
                            <a:schemeClr val="bg1"/>
                          </a:solidFill>
                          <a:effectLst/>
                          <a:latin typeface="+mn-ea"/>
                          <a:ea typeface="+mn-ea"/>
                        </a:rPr>
                        <a:t>再エネの比率を高める企業が増加</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alpha val="0"/>
                      </a:schemeClr>
                    </a:solidFill>
                  </a:tcPr>
                </a:tc>
                <a:extLst>
                  <a:ext uri="{0D108BD9-81ED-4DB2-BD59-A6C34878D82A}">
                    <a16:rowId xmlns:a16="http://schemas.microsoft.com/office/drawing/2014/main" val="1667633704"/>
                  </a:ext>
                </a:extLst>
              </a:tr>
              <a:tr h="536253">
                <a:tc>
                  <a:txBody>
                    <a:bodyPr/>
                    <a:lstStyle/>
                    <a:p>
                      <a:r>
                        <a:rPr kumimoji="1" lang="en-US" altLang="ja-JP" sz="2300" b="1">
                          <a:ln>
                            <a:solidFill>
                              <a:srgbClr val="0070C0"/>
                            </a:solidFill>
                          </a:ln>
                          <a:solidFill>
                            <a:schemeClr val="bg1"/>
                          </a:solidFill>
                          <a:effectLst/>
                          <a:latin typeface="+mn-ea"/>
                          <a:ea typeface="+mn-ea"/>
                        </a:rPr>
                        <a:t>2015</a:t>
                      </a:r>
                      <a:r>
                        <a:rPr kumimoji="1" lang="ja-JP" altLang="en-US" sz="2300" b="1">
                          <a:ln>
                            <a:solidFill>
                              <a:srgbClr val="0070C0"/>
                            </a:solidFill>
                          </a:ln>
                          <a:solidFill>
                            <a:schemeClr val="bg1"/>
                          </a:solidFill>
                          <a:effectLst/>
                          <a:latin typeface="+mn-ea"/>
                          <a:ea typeface="+mn-ea"/>
                        </a:rPr>
                        <a:t>年</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ja-JP" altLang="en-US" sz="2300" b="1" u="sng">
                          <a:ln>
                            <a:solidFill>
                              <a:srgbClr val="0070C0"/>
                            </a:solidFill>
                          </a:ln>
                          <a:solidFill>
                            <a:schemeClr val="bg1"/>
                          </a:solidFill>
                          <a:effectLst/>
                          <a:latin typeface="+mn-ea"/>
                          <a:ea typeface="+mn-ea"/>
                        </a:rPr>
                        <a:t>パリ協定の採択</a:t>
                      </a: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tint val="40000"/>
                        <a:alpha val="0"/>
                      </a:schemeClr>
                    </a:solidFill>
                  </a:tcPr>
                </a:tc>
                <a:tc>
                  <a:txBody>
                    <a:bodyPr/>
                    <a:lstStyle/>
                    <a:p>
                      <a:r>
                        <a:rPr kumimoji="1" lang="ja-JP" altLang="en-US" sz="2300" b="1">
                          <a:ln>
                            <a:solidFill>
                              <a:srgbClr val="0070C0"/>
                            </a:solidFill>
                          </a:ln>
                          <a:solidFill>
                            <a:schemeClr val="bg1"/>
                          </a:solidFill>
                          <a:effectLst/>
                          <a:latin typeface="+mn-ea"/>
                          <a:ea typeface="+mn-ea"/>
                        </a:rPr>
                        <a:t>脱炭素化、脱石炭化の流れが強まる</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tint val="40000"/>
                        <a:alpha val="0"/>
                      </a:schemeClr>
                    </a:solidFill>
                  </a:tcPr>
                </a:tc>
                <a:extLst>
                  <a:ext uri="{0D108BD9-81ED-4DB2-BD59-A6C34878D82A}">
                    <a16:rowId xmlns:a16="http://schemas.microsoft.com/office/drawing/2014/main" val="2159460682"/>
                  </a:ext>
                </a:extLst>
              </a:tr>
            </a:tbl>
          </a:graphicData>
        </a:graphic>
      </p:graphicFrame>
      <p:sp>
        <p:nvSpPr>
          <p:cNvPr id="3" name="テキスト ボックス 2">
            <a:extLst>
              <a:ext uri="{FF2B5EF4-FFF2-40B4-BE49-F238E27FC236}">
                <a16:creationId xmlns:a16="http://schemas.microsoft.com/office/drawing/2014/main" id="{416C896E-3B06-47DF-854C-322AD9B83133}"/>
              </a:ext>
            </a:extLst>
          </p:cNvPr>
          <p:cNvSpPr txBox="1"/>
          <p:nvPr/>
        </p:nvSpPr>
        <p:spPr>
          <a:xfrm>
            <a:off x="0" y="5912036"/>
            <a:ext cx="12301362" cy="400110"/>
          </a:xfrm>
          <a:prstGeom prst="rect">
            <a:avLst/>
          </a:prstGeom>
          <a:noFill/>
        </p:spPr>
        <p:txBody>
          <a:bodyPr wrap="square" rtlCol="0" anchor="t">
            <a:spAutoFit/>
          </a:bodyPr>
          <a:lstStyle/>
          <a:p>
            <a:r>
              <a:rPr lang="en-US" altLang="ja-JP" sz="2000" b="1">
                <a:solidFill>
                  <a:schemeClr val="bg1"/>
                </a:solidFill>
                <a:ea typeface="游ゴシック"/>
              </a:rPr>
              <a:t>*RE100</a:t>
            </a:r>
            <a:r>
              <a:rPr lang="ja-JP" altLang="en-US" sz="2000" b="1">
                <a:solidFill>
                  <a:schemeClr val="bg1"/>
                </a:solidFill>
                <a:ea typeface="游ゴシック"/>
              </a:rPr>
              <a:t>：事業運営を</a:t>
            </a:r>
            <a:r>
              <a:rPr lang="en-US" altLang="ja-JP" sz="2000" b="1">
                <a:solidFill>
                  <a:schemeClr val="bg1"/>
                </a:solidFill>
                <a:ea typeface="游ゴシック"/>
              </a:rPr>
              <a:t>100</a:t>
            </a:r>
            <a:r>
              <a:rPr lang="ja-JP" altLang="en-US" sz="2000" b="1">
                <a:solidFill>
                  <a:schemeClr val="bg1"/>
                </a:solidFill>
                <a:ea typeface="游ゴシック"/>
              </a:rPr>
              <a:t>％再生可能エネルギーで調達することを目標とする国際的なイニシアチブ。</a:t>
            </a:r>
            <a:endParaRPr lang="en-US" altLang="ja-JP" sz="2000" b="1">
              <a:solidFill>
                <a:schemeClr val="bg1"/>
              </a:solidFill>
              <a:ea typeface="游ゴシック"/>
            </a:endParaRPr>
          </a:p>
        </p:txBody>
      </p:sp>
      <p:sp>
        <p:nvSpPr>
          <p:cNvPr id="5" name="スライド番号プレースホルダー 4">
            <a:extLst>
              <a:ext uri="{FF2B5EF4-FFF2-40B4-BE49-F238E27FC236}">
                <a16:creationId xmlns:a16="http://schemas.microsoft.com/office/drawing/2014/main" id="{3D983107-CCEB-4698-84EF-9570AEA8F8A0}"/>
              </a:ext>
            </a:extLst>
          </p:cNvPr>
          <p:cNvSpPr>
            <a:spLocks noGrp="1"/>
          </p:cNvSpPr>
          <p:nvPr>
            <p:ph type="sldNum" sz="quarter" idx="12"/>
          </p:nvPr>
        </p:nvSpPr>
        <p:spPr/>
        <p:txBody>
          <a:bodyPr/>
          <a:lstStyle/>
          <a:p>
            <a:fld id="{19400137-A026-45F2-A734-204015451647}" type="slidenum">
              <a:rPr kumimoji="1" lang="ja-JP" altLang="en-US" smtClean="0"/>
              <a:t>11</a:t>
            </a:fld>
            <a:endParaRPr kumimoji="1" lang="ja-JP" altLang="en-US"/>
          </a:p>
        </p:txBody>
      </p:sp>
    </p:spTree>
    <p:extLst>
      <p:ext uri="{BB962C8B-B14F-4D97-AF65-F5344CB8AC3E}">
        <p14:creationId xmlns:p14="http://schemas.microsoft.com/office/powerpoint/2010/main" val="2360538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E24034-7C4B-40D3-8635-C64919167B7B}"/>
              </a:ext>
            </a:extLst>
          </p:cNvPr>
          <p:cNvSpPr>
            <a:spLocks noGrp="1"/>
          </p:cNvSpPr>
          <p:nvPr>
            <p:ph type="title"/>
          </p:nvPr>
        </p:nvSpPr>
        <p:spPr>
          <a:xfrm>
            <a:off x="116732" y="302083"/>
            <a:ext cx="10515600" cy="646331"/>
          </a:xfrm>
        </p:spPr>
        <p:txBody>
          <a:bodyPr>
            <a:normAutofit/>
          </a:bodyPr>
          <a:lstStyle/>
          <a:p>
            <a:r>
              <a:rPr lang="ja-JP" altLang="en-US" sz="4000" b="1">
                <a:ln>
                  <a:solidFill>
                    <a:schemeClr val="tx1"/>
                  </a:solidFill>
                </a:ln>
                <a:solidFill>
                  <a:schemeClr val="bg1"/>
                </a:solidFill>
                <a:latin typeface="ＭＳ ゴシック" panose="020B0609070205080204" pitchFamily="49" charset="-128"/>
                <a:ea typeface="ＭＳ ゴシック" panose="020B0609070205080204" pitchFamily="49" charset="-128"/>
              </a:rPr>
              <a:t>現在自社発電を行っている業界の分類</a:t>
            </a:r>
            <a:endParaRPr kumimoji="1" lang="ja-JP" altLang="en-US" sz="4000">
              <a:ln>
                <a:solidFill>
                  <a:schemeClr val="tx1"/>
                </a:solidFill>
              </a:ln>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2D5FBF60-8685-4486-8FD5-CE1C4438B4AA}"/>
              </a:ext>
            </a:extLst>
          </p:cNvPr>
          <p:cNvSpPr txBox="1"/>
          <p:nvPr/>
        </p:nvSpPr>
        <p:spPr>
          <a:xfrm>
            <a:off x="377372" y="1035060"/>
            <a:ext cx="6384697" cy="646331"/>
          </a:xfrm>
          <a:prstGeom prst="rect">
            <a:avLst/>
          </a:prstGeom>
          <a:noFill/>
          <a:ln w="22225">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3600" b="1" u="heavy">
                <a:ln>
                  <a:solidFill>
                    <a:schemeClr val="bg1"/>
                  </a:solidFill>
                </a:ln>
                <a:solidFill>
                  <a:schemeClr val="tx1"/>
                </a:solidFill>
                <a:latin typeface="ＭＳ ゴシック" panose="020B0609070205080204" pitchFamily="49" charset="-128"/>
                <a:ea typeface="ＭＳ ゴシック" panose="020B0609070205080204" pitchFamily="49" charset="-128"/>
              </a:rPr>
              <a:t>大規模な自社発電を行う業界</a:t>
            </a:r>
            <a:endParaRPr lang="en-US" altLang="ja-JP" sz="3600" b="1" u="heavy">
              <a:ln>
                <a:solidFill>
                  <a:schemeClr val="bg1"/>
                </a:solidFill>
              </a:ln>
              <a:solidFill>
                <a:schemeClr val="tx1"/>
              </a:solidFill>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9856C9BB-5469-45B3-A73B-1392FF0B85A2}"/>
              </a:ext>
            </a:extLst>
          </p:cNvPr>
          <p:cNvSpPr txBox="1"/>
          <p:nvPr/>
        </p:nvSpPr>
        <p:spPr>
          <a:xfrm>
            <a:off x="377372" y="3606423"/>
            <a:ext cx="6950755" cy="646331"/>
          </a:xfrm>
          <a:prstGeom prst="rect">
            <a:avLst/>
          </a:prstGeom>
          <a:noFill/>
          <a:ln w="22225">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3600" b="1" u="heavy">
                <a:ln>
                  <a:solidFill>
                    <a:schemeClr val="bg1"/>
                  </a:solidFill>
                </a:ln>
                <a:solidFill>
                  <a:schemeClr val="tx1"/>
                </a:solidFill>
                <a:latin typeface="ＭＳ ゴシック" panose="020B0609070205080204" pitchFamily="49" charset="-128"/>
                <a:ea typeface="ＭＳ ゴシック" panose="020B0609070205080204" pitchFamily="49" charset="-128"/>
              </a:rPr>
              <a:t>小規模な自社発電を行う業界</a:t>
            </a:r>
          </a:p>
        </p:txBody>
      </p:sp>
      <p:sp>
        <p:nvSpPr>
          <p:cNvPr id="8" name="テキスト ボックス 7">
            <a:extLst>
              <a:ext uri="{FF2B5EF4-FFF2-40B4-BE49-F238E27FC236}">
                <a16:creationId xmlns:a16="http://schemas.microsoft.com/office/drawing/2014/main" id="{EAC73A2B-B7F8-4F1A-B7BA-088BA7A603E1}"/>
              </a:ext>
            </a:extLst>
          </p:cNvPr>
          <p:cNvSpPr txBox="1"/>
          <p:nvPr/>
        </p:nvSpPr>
        <p:spPr>
          <a:xfrm>
            <a:off x="990150" y="1857784"/>
            <a:ext cx="11201850" cy="1661993"/>
          </a:xfrm>
          <a:prstGeom prst="rect">
            <a:avLst/>
          </a:prstGeom>
          <a:noFill/>
        </p:spPr>
        <p:txBody>
          <a:bodyPr wrap="square" rtlCol="0" anchor="t">
            <a:spAutoFit/>
          </a:bodyPr>
          <a:lstStyle/>
          <a:p>
            <a:pPr marL="457200" indent="-457200">
              <a:buFont typeface="Arial" panose="020B0604020202020204" pitchFamily="34" charset="0"/>
              <a:buChar char="•"/>
            </a:pPr>
            <a:r>
              <a:rPr lang="ja-JP" altLang="en-US" sz="3400" b="1">
                <a:ln>
                  <a:solidFill>
                    <a:schemeClr val="tx1"/>
                  </a:solidFill>
                </a:ln>
                <a:solidFill>
                  <a:schemeClr val="bg1"/>
                </a:solidFill>
                <a:latin typeface="游ゴシック"/>
                <a:ea typeface="游ゴシック"/>
              </a:rPr>
              <a:t>大量の電力の安定供給を必要とする</a:t>
            </a:r>
            <a:endParaRPr lang="en-US" altLang="ja-JP" sz="3400" b="1">
              <a:ln>
                <a:solidFill>
                  <a:schemeClr val="tx1"/>
                </a:solidFill>
              </a:ln>
              <a:solidFill>
                <a:schemeClr val="bg1"/>
              </a:solidFill>
              <a:latin typeface="游ゴシック"/>
              <a:ea typeface="游ゴシック"/>
            </a:endParaRPr>
          </a:p>
          <a:p>
            <a:pPr marL="457200" indent="-457200">
              <a:buFont typeface="Arial" panose="020B0604020202020204" pitchFamily="34" charset="0"/>
              <a:buChar char="•"/>
            </a:pPr>
            <a:r>
              <a:rPr lang="ja-JP" altLang="en-US" sz="3400" b="1">
                <a:ln>
                  <a:solidFill>
                    <a:schemeClr val="tx1"/>
                  </a:solidFill>
                </a:ln>
                <a:solidFill>
                  <a:schemeClr val="bg1"/>
                </a:solidFill>
                <a:latin typeface="+mn-ea"/>
              </a:rPr>
              <a:t>火力・水力・バイオマス・コージェネ*などで発電</a:t>
            </a:r>
            <a:endParaRPr lang="en-US" altLang="ja-JP" sz="3400" b="1">
              <a:ln>
                <a:solidFill>
                  <a:schemeClr val="tx1"/>
                </a:solidFill>
              </a:ln>
              <a:solidFill>
                <a:schemeClr val="bg1"/>
              </a:solidFill>
              <a:latin typeface="+mn-ea"/>
            </a:endParaRPr>
          </a:p>
          <a:p>
            <a:pPr marL="457200" indent="-457200">
              <a:buFont typeface="Arial" panose="020B0604020202020204" pitchFamily="34" charset="0"/>
              <a:buChar char="•"/>
            </a:pPr>
            <a:r>
              <a:rPr lang="ja-JP" altLang="en-US" sz="3400" b="1">
                <a:ln>
                  <a:solidFill>
                    <a:schemeClr val="tx1"/>
                  </a:solidFill>
                </a:ln>
                <a:solidFill>
                  <a:schemeClr val="bg1"/>
                </a:solidFill>
                <a:latin typeface="ＭＳ ゴシック" panose="020B0609070205080204" pitchFamily="49" charset="-128"/>
                <a:ea typeface="ＭＳ ゴシック" panose="020B0609070205080204" pitchFamily="49" charset="-128"/>
              </a:rPr>
              <a:t>業界例：製造業</a:t>
            </a:r>
            <a:endParaRPr lang="en-US" altLang="ja-JP" sz="3400" b="1">
              <a:ln>
                <a:solidFill>
                  <a:schemeClr val="tx1"/>
                </a:solidFill>
              </a:ln>
              <a:solidFill>
                <a:schemeClr val="bg1"/>
              </a:solidFill>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CA72B2B5-BA81-4253-B85F-706AF53556C4}"/>
              </a:ext>
            </a:extLst>
          </p:cNvPr>
          <p:cNvSpPr txBox="1"/>
          <p:nvPr/>
        </p:nvSpPr>
        <p:spPr>
          <a:xfrm>
            <a:off x="990150" y="4339400"/>
            <a:ext cx="11201850" cy="1631216"/>
          </a:xfrm>
          <a:prstGeom prst="rect">
            <a:avLst/>
          </a:prstGeom>
          <a:noFill/>
        </p:spPr>
        <p:txBody>
          <a:bodyPr wrap="square" rtlCol="0" anchor="t">
            <a:spAutoFit/>
          </a:bodyPr>
          <a:lstStyle/>
          <a:p>
            <a:pPr marL="457200" lvl="0" indent="-457200">
              <a:buFont typeface="Arial" panose="020B0604020202020204" pitchFamily="34" charset="0"/>
              <a:buChar char="•"/>
              <a:defRPr/>
            </a:pPr>
            <a:r>
              <a:rPr lang="en-US" altLang="ja-JP" sz="3400" b="1">
                <a:ln>
                  <a:solidFill>
                    <a:schemeClr val="tx1"/>
                  </a:solidFill>
                </a:ln>
                <a:solidFill>
                  <a:schemeClr val="bg1"/>
                </a:solidFill>
                <a:latin typeface="+mn-ea"/>
              </a:rPr>
              <a:t>FIT</a:t>
            </a:r>
            <a:r>
              <a:rPr lang="ja-JP" altLang="en-US" sz="3400" b="1">
                <a:ln>
                  <a:solidFill>
                    <a:schemeClr val="tx1"/>
                  </a:solidFill>
                </a:ln>
                <a:solidFill>
                  <a:schemeClr val="bg1"/>
                </a:solidFill>
                <a:latin typeface="+mn-ea"/>
              </a:rPr>
              <a:t>制度を契機に再エネの自社発電を導入</a:t>
            </a:r>
            <a:endParaRPr lang="en-US" altLang="ja-JP" sz="3400" b="1">
              <a:ln>
                <a:solidFill>
                  <a:schemeClr val="tx1"/>
                </a:solidFill>
              </a:ln>
              <a:solidFill>
                <a:schemeClr val="bg1"/>
              </a:solidFill>
              <a:latin typeface="+mn-ea"/>
            </a:endParaRPr>
          </a:p>
          <a:p>
            <a:pPr marL="457200" indent="-457200">
              <a:buFont typeface="Arial" panose="020B0604020202020204" pitchFamily="34" charset="0"/>
              <a:buChar char="•"/>
              <a:defRPr/>
            </a:pPr>
            <a:r>
              <a:rPr lang="ja-JP" altLang="en-US" sz="3400" b="1">
                <a:ln>
                  <a:solidFill>
                    <a:schemeClr val="tx1"/>
                  </a:solidFill>
                </a:ln>
                <a:solidFill>
                  <a:schemeClr val="bg1"/>
                </a:solidFill>
                <a:latin typeface="ＭＳ ゴシック"/>
                <a:ea typeface="ＭＳ ゴシック"/>
              </a:rPr>
              <a:t>太陽光・風力・コージェネ</a:t>
            </a:r>
            <a:r>
              <a:rPr lang="ja-JP" sz="3400" b="1">
                <a:ln>
                  <a:solidFill>
                    <a:schemeClr val="tx1"/>
                  </a:solidFill>
                </a:ln>
                <a:solidFill>
                  <a:schemeClr val="bg1"/>
                </a:solidFill>
                <a:ea typeface="+mn-lt"/>
                <a:cs typeface="+mn-lt"/>
              </a:rPr>
              <a:t>*</a:t>
            </a:r>
            <a:r>
              <a:rPr lang="ja-JP" altLang="en-US" sz="3400" b="1">
                <a:ln>
                  <a:solidFill>
                    <a:schemeClr val="tx1"/>
                  </a:solidFill>
                </a:ln>
                <a:solidFill>
                  <a:schemeClr val="bg1"/>
                </a:solidFill>
                <a:latin typeface="ＭＳ ゴシック"/>
                <a:ea typeface="ＭＳ ゴシック"/>
              </a:rPr>
              <a:t>などで発電</a:t>
            </a:r>
            <a:endParaRPr lang="en-US" altLang="ja-JP" sz="3400" b="1">
              <a:ln>
                <a:solidFill>
                  <a:schemeClr val="tx1"/>
                </a:solidFill>
              </a:ln>
              <a:solidFill>
                <a:schemeClr val="bg1"/>
              </a:solidFill>
              <a:latin typeface="ＭＳ ゴシック"/>
              <a:ea typeface="ＭＳ ゴシック"/>
            </a:endParaRPr>
          </a:p>
          <a:p>
            <a:pPr marL="457200" indent="-457200">
              <a:buFont typeface="Arial" panose="020B0604020202020204" pitchFamily="34" charset="0"/>
              <a:buChar char="•"/>
              <a:defRPr/>
            </a:pPr>
            <a:r>
              <a:rPr lang="ja-JP" altLang="en-US" sz="3200" b="1">
                <a:ln>
                  <a:solidFill>
                    <a:schemeClr val="tx1"/>
                  </a:solidFill>
                </a:ln>
                <a:solidFill>
                  <a:schemeClr val="bg1"/>
                </a:solidFill>
                <a:latin typeface="ＭＳ ゴシック" panose="020B0609070205080204" pitchFamily="49" charset="-128"/>
                <a:ea typeface="ＭＳ ゴシック" panose="020B0609070205080204" pitchFamily="49" charset="-128"/>
              </a:rPr>
              <a:t>業界例：倉庫業、運輸業</a:t>
            </a:r>
            <a:endParaRPr lang="ja-JP" altLang="en-US" sz="3400" b="1">
              <a:ln>
                <a:solidFill>
                  <a:schemeClr val="tx1"/>
                </a:solidFill>
              </a:ln>
              <a:solidFill>
                <a:schemeClr val="bg1"/>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F05EE0C5-0FA3-4BF9-8715-DDAF49D6656C}"/>
              </a:ext>
            </a:extLst>
          </p:cNvPr>
          <p:cNvSpPr txBox="1"/>
          <p:nvPr/>
        </p:nvSpPr>
        <p:spPr>
          <a:xfrm>
            <a:off x="203200" y="5970616"/>
            <a:ext cx="11785600" cy="830997"/>
          </a:xfrm>
          <a:prstGeom prst="rect">
            <a:avLst/>
          </a:prstGeom>
          <a:noFill/>
        </p:spPr>
        <p:txBody>
          <a:bodyPr wrap="square" rtlCol="0">
            <a:spAutoFit/>
          </a:bodyPr>
          <a:lstStyle/>
          <a:p>
            <a:r>
              <a:rPr kumimoji="1" lang="ja-JP" altLang="en-US" sz="2400" b="1">
                <a:ln>
                  <a:solidFill>
                    <a:schemeClr val="tx1"/>
                  </a:solidFill>
                </a:ln>
                <a:solidFill>
                  <a:schemeClr val="bg1"/>
                </a:solidFill>
              </a:rPr>
              <a:t>*コージェネ：コージェネレーションシステムの略。熱電併給システムとも呼ばれる。</a:t>
            </a:r>
            <a:br>
              <a:rPr kumimoji="1" lang="en-US" altLang="ja-JP" sz="2400" b="1">
                <a:ln>
                  <a:solidFill>
                    <a:schemeClr val="tx1"/>
                  </a:solidFill>
                </a:ln>
                <a:solidFill>
                  <a:schemeClr val="bg1"/>
                </a:solidFill>
              </a:rPr>
            </a:br>
            <a:r>
              <a:rPr kumimoji="1" lang="ja-JP" altLang="en-US" sz="2400" b="1">
                <a:ln>
                  <a:solidFill>
                    <a:schemeClr val="tx1"/>
                  </a:solidFill>
                </a:ln>
                <a:solidFill>
                  <a:schemeClr val="bg1"/>
                </a:solidFill>
              </a:rPr>
              <a:t>　　　　　　  発電と同時に熱を回収する高効率な発電設備である。</a:t>
            </a:r>
          </a:p>
        </p:txBody>
      </p:sp>
      <p:sp>
        <p:nvSpPr>
          <p:cNvPr id="4" name="スライド番号プレースホルダー 3">
            <a:extLst>
              <a:ext uri="{FF2B5EF4-FFF2-40B4-BE49-F238E27FC236}">
                <a16:creationId xmlns:a16="http://schemas.microsoft.com/office/drawing/2014/main" id="{868EA784-C82F-44EA-B140-ED0C8FC21A7C}"/>
              </a:ext>
            </a:extLst>
          </p:cNvPr>
          <p:cNvSpPr>
            <a:spLocks noGrp="1"/>
          </p:cNvSpPr>
          <p:nvPr>
            <p:ph type="sldNum" sz="quarter" idx="12"/>
          </p:nvPr>
        </p:nvSpPr>
        <p:spPr/>
        <p:txBody>
          <a:bodyPr/>
          <a:lstStyle/>
          <a:p>
            <a:fld id="{19400137-A026-45F2-A734-204015451647}" type="slidenum">
              <a:rPr kumimoji="1" lang="ja-JP" altLang="en-US" smtClean="0"/>
              <a:t>12</a:t>
            </a:fld>
            <a:endParaRPr kumimoji="1" lang="ja-JP" altLang="en-US"/>
          </a:p>
        </p:txBody>
      </p:sp>
    </p:spTree>
    <p:extLst>
      <p:ext uri="{BB962C8B-B14F-4D97-AF65-F5344CB8AC3E}">
        <p14:creationId xmlns:p14="http://schemas.microsoft.com/office/powerpoint/2010/main" val="3238943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E5D7014-7CF0-40C5-9918-A9CD034231DD}"/>
              </a:ext>
            </a:extLst>
          </p:cNvPr>
          <p:cNvSpPr>
            <a:spLocks noGrp="1"/>
          </p:cNvSpPr>
          <p:nvPr>
            <p:ph type="title"/>
          </p:nvPr>
        </p:nvSpPr>
        <p:spPr>
          <a:xfrm>
            <a:off x="250031" y="1811973"/>
            <a:ext cx="11691937" cy="3986213"/>
          </a:xfrm>
        </p:spPr>
        <p:txBody>
          <a:bodyPr>
            <a:noAutofit/>
          </a:bodyPr>
          <a:lstStyle/>
          <a:p>
            <a:pPr algn="ctr">
              <a:lnSpc>
                <a:spcPct val="150000"/>
              </a:lnSpc>
            </a:pPr>
            <a:r>
              <a:rPr kumimoji="1" lang="ja-JP" altLang="en-US" sz="6900" b="1">
                <a:ln w="38100">
                  <a:solidFill>
                    <a:srgbClr val="0070C0"/>
                  </a:solidFill>
                </a:ln>
                <a:solidFill>
                  <a:schemeClr val="bg1"/>
                </a:solidFill>
                <a:latin typeface="游ゴシック" panose="020B0400000000000000" pitchFamily="50" charset="-128"/>
                <a:ea typeface="游ゴシック" panose="020B0400000000000000" pitchFamily="50" charset="-128"/>
              </a:rPr>
              <a:t>第</a:t>
            </a:r>
            <a:r>
              <a:rPr lang="en-US" altLang="ja-JP" sz="6900" b="1">
                <a:ln w="38100">
                  <a:solidFill>
                    <a:srgbClr val="0070C0"/>
                  </a:solidFill>
                </a:ln>
                <a:solidFill>
                  <a:schemeClr val="bg1"/>
                </a:solidFill>
                <a:latin typeface="游ゴシック" panose="020B0400000000000000" pitchFamily="50" charset="-128"/>
                <a:ea typeface="游ゴシック" panose="020B0400000000000000" pitchFamily="50" charset="-128"/>
              </a:rPr>
              <a:t>2</a:t>
            </a:r>
            <a:r>
              <a:rPr kumimoji="1" lang="ja-JP" altLang="en-US" sz="6900" b="1">
                <a:ln w="38100">
                  <a:solidFill>
                    <a:srgbClr val="0070C0"/>
                  </a:solidFill>
                </a:ln>
                <a:solidFill>
                  <a:schemeClr val="bg1"/>
                </a:solidFill>
                <a:latin typeface="游ゴシック" panose="020B0400000000000000" pitchFamily="50" charset="-128"/>
                <a:ea typeface="游ゴシック" panose="020B0400000000000000" pitchFamily="50" charset="-128"/>
              </a:rPr>
              <a:t>章</a:t>
            </a:r>
            <a:br>
              <a:rPr kumimoji="1" lang="en-US" altLang="ja-JP" sz="7200" b="1">
                <a:ln w="38100">
                  <a:solidFill>
                    <a:srgbClr val="0070C0"/>
                  </a:solidFill>
                </a:ln>
                <a:solidFill>
                  <a:schemeClr val="bg1"/>
                </a:solidFill>
                <a:latin typeface="游ゴシック" panose="020B0400000000000000" pitchFamily="50" charset="-128"/>
                <a:ea typeface="游ゴシック" panose="020B0400000000000000" pitchFamily="50" charset="-128"/>
              </a:rPr>
            </a:br>
            <a:r>
              <a:rPr lang="ja-JP" altLang="en-US" sz="6600" b="1">
                <a:ln w="38100">
                  <a:solidFill>
                    <a:srgbClr val="0070C0"/>
                  </a:solidFill>
                </a:ln>
                <a:solidFill>
                  <a:schemeClr val="bg1"/>
                </a:solidFill>
                <a:latin typeface="游ゴシック" panose="020B0400000000000000" pitchFamily="50" charset="-128"/>
                <a:ea typeface="游ゴシック" panose="020B0400000000000000" pitchFamily="50" charset="-128"/>
              </a:rPr>
              <a:t>自社発電の拡充と脱炭素化の進展に関する仮説の設定</a:t>
            </a:r>
            <a:br>
              <a:rPr lang="ja-JP" altLang="en-US" sz="9600" b="1">
                <a:ln w="38100">
                  <a:solidFill>
                    <a:srgbClr val="0070C0"/>
                  </a:solidFill>
                </a:ln>
                <a:solidFill>
                  <a:schemeClr val="bg1"/>
                </a:solidFill>
                <a:latin typeface="游ゴシック" panose="020B0400000000000000" pitchFamily="50" charset="-128"/>
                <a:ea typeface="游ゴシック" panose="020B0400000000000000" pitchFamily="50" charset="-128"/>
              </a:rPr>
            </a:br>
            <a:endParaRPr kumimoji="1" lang="ja-JP" altLang="en-US" sz="9600">
              <a:ln w="38100">
                <a:solidFill>
                  <a:srgbClr val="0070C0"/>
                </a:solidFill>
              </a:ln>
              <a:solidFill>
                <a:schemeClr val="bg1"/>
              </a:solidFill>
            </a:endParaRPr>
          </a:p>
        </p:txBody>
      </p:sp>
      <p:sp>
        <p:nvSpPr>
          <p:cNvPr id="2" name="スライド番号プレースホルダー 1">
            <a:extLst>
              <a:ext uri="{FF2B5EF4-FFF2-40B4-BE49-F238E27FC236}">
                <a16:creationId xmlns:a16="http://schemas.microsoft.com/office/drawing/2014/main" id="{CFD6132F-6D4B-4D0F-9FA6-5ADC866F9381}"/>
              </a:ext>
            </a:extLst>
          </p:cNvPr>
          <p:cNvSpPr>
            <a:spLocks noGrp="1"/>
          </p:cNvSpPr>
          <p:nvPr>
            <p:ph type="sldNum" sz="quarter" idx="12"/>
          </p:nvPr>
        </p:nvSpPr>
        <p:spPr/>
        <p:txBody>
          <a:bodyPr/>
          <a:lstStyle/>
          <a:p>
            <a:fld id="{19400137-A026-45F2-A734-204015451647}" type="slidenum">
              <a:rPr kumimoji="1" lang="ja-JP" altLang="en-US" smtClean="0"/>
              <a:t>13</a:t>
            </a:fld>
            <a:endParaRPr kumimoji="1" lang="ja-JP" altLang="en-US"/>
          </a:p>
        </p:txBody>
      </p:sp>
    </p:spTree>
    <p:extLst>
      <p:ext uri="{BB962C8B-B14F-4D97-AF65-F5344CB8AC3E}">
        <p14:creationId xmlns:p14="http://schemas.microsoft.com/office/powerpoint/2010/main" val="31212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2000" b="-2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D10F77-29AF-407C-BABF-7540581197C3}"/>
              </a:ext>
            </a:extLst>
          </p:cNvPr>
          <p:cNvSpPr>
            <a:spLocks noGrp="1"/>
          </p:cNvSpPr>
          <p:nvPr>
            <p:ph type="title"/>
          </p:nvPr>
        </p:nvSpPr>
        <p:spPr>
          <a:xfrm>
            <a:off x="122287" y="187935"/>
            <a:ext cx="11728846" cy="1325563"/>
          </a:xfrm>
        </p:spPr>
        <p:txBody>
          <a:bodyPr>
            <a:noAutofit/>
          </a:bodyPr>
          <a:lstStyle/>
          <a:p>
            <a:r>
              <a:rPr kumimoji="1" lang="ja-JP" altLang="en-US" sz="4200" b="1">
                <a:latin typeface="游ゴシック"/>
                <a:ea typeface="游ゴシック"/>
              </a:rPr>
              <a:t>仮説</a:t>
            </a:r>
            <a:r>
              <a:rPr kumimoji="1" lang="en-US" altLang="ja-JP" sz="4200" b="1">
                <a:latin typeface="游ゴシック"/>
                <a:ea typeface="游ゴシック"/>
              </a:rPr>
              <a:t>1</a:t>
            </a:r>
            <a:r>
              <a:rPr lang="ja-JP" altLang="en-US" sz="4200" b="1">
                <a:latin typeface="游ゴシック"/>
                <a:ea typeface="游ゴシック"/>
              </a:rPr>
              <a:t>：</a:t>
            </a:r>
            <a:r>
              <a:rPr kumimoji="1" lang="ja-JP" altLang="en-US" sz="4200" b="1">
                <a:latin typeface="游ゴシック"/>
                <a:ea typeface="游ゴシック"/>
              </a:rPr>
              <a:t>日本国内における大規模な自社発電設備</a:t>
            </a:r>
            <a:br>
              <a:rPr lang="en-US" altLang="ja-JP" sz="4200" b="1">
                <a:latin typeface="+mn-ea"/>
                <a:ea typeface="+mn-ea"/>
              </a:rPr>
            </a:br>
            <a:r>
              <a:rPr kumimoji="1" lang="ja-JP" altLang="en-US" sz="4200" b="1">
                <a:latin typeface="游ゴシック"/>
                <a:ea typeface="游ゴシック"/>
              </a:rPr>
              <a:t>　　　</a:t>
            </a:r>
            <a:r>
              <a:rPr lang="ja-JP" altLang="en-US" sz="4200" b="1">
                <a:latin typeface="游ゴシック"/>
                <a:ea typeface="游ゴシック"/>
              </a:rPr>
              <a:t> </a:t>
            </a:r>
            <a:r>
              <a:rPr kumimoji="1" lang="ja-JP" altLang="en-US" sz="4200" b="1">
                <a:latin typeface="游ゴシック"/>
                <a:ea typeface="游ゴシック"/>
              </a:rPr>
              <a:t> の新設が見込まれる</a:t>
            </a:r>
          </a:p>
        </p:txBody>
      </p:sp>
      <p:sp>
        <p:nvSpPr>
          <p:cNvPr id="6" name="コンテンツ プレースホルダー 5">
            <a:extLst>
              <a:ext uri="{FF2B5EF4-FFF2-40B4-BE49-F238E27FC236}">
                <a16:creationId xmlns:a16="http://schemas.microsoft.com/office/drawing/2014/main" id="{B96846BF-441C-4920-AEB7-5DB6464A7CBD}"/>
              </a:ext>
            </a:extLst>
          </p:cNvPr>
          <p:cNvSpPr>
            <a:spLocks noGrp="1"/>
          </p:cNvSpPr>
          <p:nvPr>
            <p:ph sz="half" idx="2"/>
          </p:nvPr>
        </p:nvSpPr>
        <p:spPr>
          <a:xfrm>
            <a:off x="6336898" y="2789629"/>
            <a:ext cx="5623524" cy="3611563"/>
          </a:xfrm>
        </p:spPr>
        <p:txBody>
          <a:bodyPr vert="horz" lIns="91440" tIns="45720" rIns="91440" bIns="45720" rtlCol="0" anchor="t">
            <a:normAutofit/>
          </a:bodyPr>
          <a:lstStyle/>
          <a:p>
            <a:pPr marL="0" indent="0">
              <a:lnSpc>
                <a:spcPct val="120000"/>
              </a:lnSpc>
              <a:buNone/>
            </a:pPr>
            <a:r>
              <a:rPr lang="ja-JP" altLang="en-US" b="1">
                <a:latin typeface="游ゴシック"/>
                <a:ea typeface="游ゴシック"/>
              </a:rPr>
              <a:t>自然災害の度に停電が起き、生産に支障が出ている。</a:t>
            </a:r>
            <a:br>
              <a:rPr lang="en-US" altLang="ja-JP" b="1">
                <a:latin typeface="+mn-ea"/>
              </a:rPr>
            </a:br>
            <a:r>
              <a:rPr lang="en-US" altLang="ja-JP" b="1">
                <a:latin typeface="游ゴシック"/>
                <a:ea typeface="游ゴシック"/>
              </a:rPr>
              <a:t>BCP</a:t>
            </a:r>
            <a:r>
              <a:rPr lang="ja-JP" altLang="en-US" b="1">
                <a:latin typeface="游ゴシック"/>
                <a:ea typeface="游ゴシック"/>
              </a:rPr>
              <a:t>の一環として、使用電力を賄える大規模な自社発電設備が新設されるのではないか。</a:t>
            </a:r>
            <a:endParaRPr kumimoji="1" lang="ja-JP" altLang="en-US" b="1">
              <a:latin typeface="游ゴシック"/>
              <a:ea typeface="游ゴシック"/>
            </a:endParaRPr>
          </a:p>
        </p:txBody>
      </p:sp>
      <p:sp>
        <p:nvSpPr>
          <p:cNvPr id="8" name="コンテンツ プレースホルダー 7">
            <a:extLst>
              <a:ext uri="{FF2B5EF4-FFF2-40B4-BE49-F238E27FC236}">
                <a16:creationId xmlns:a16="http://schemas.microsoft.com/office/drawing/2014/main" id="{13386961-0BF3-44AB-B19E-03E11D92136C}"/>
              </a:ext>
            </a:extLst>
          </p:cNvPr>
          <p:cNvSpPr>
            <a:spLocks noGrp="1"/>
          </p:cNvSpPr>
          <p:nvPr>
            <p:ph sz="quarter" idx="4"/>
          </p:nvPr>
        </p:nvSpPr>
        <p:spPr>
          <a:xfrm>
            <a:off x="193694" y="2789629"/>
            <a:ext cx="5949552" cy="3371850"/>
          </a:xfrm>
        </p:spPr>
        <p:txBody>
          <a:bodyPr vert="horz" lIns="91440" tIns="45720" rIns="91440" bIns="45720" rtlCol="0" anchor="t">
            <a:normAutofit/>
          </a:bodyPr>
          <a:lstStyle/>
          <a:p>
            <a:pPr marL="0" indent="0">
              <a:lnSpc>
                <a:spcPct val="120000"/>
              </a:lnSpc>
              <a:buNone/>
            </a:pPr>
            <a:r>
              <a:rPr lang="en-US" altLang="ja-JP" b="1">
                <a:latin typeface="游ゴシック"/>
                <a:ea typeface="游ゴシック"/>
              </a:rPr>
              <a:t>FIT</a:t>
            </a:r>
            <a:r>
              <a:rPr lang="ja-JP" altLang="en-US" b="1">
                <a:latin typeface="游ゴシック"/>
                <a:ea typeface="游ゴシック"/>
              </a:rPr>
              <a:t>制度を利用した売電が増加し、賦課金は高くなっている。</a:t>
            </a:r>
            <a:br>
              <a:rPr lang="en-US" altLang="ja-JP" b="1">
                <a:latin typeface="+mn-ea"/>
              </a:rPr>
            </a:br>
            <a:r>
              <a:rPr lang="ja-JP" altLang="en-US" b="1">
                <a:latin typeface="游ゴシック"/>
                <a:ea typeface="游ゴシック"/>
              </a:rPr>
              <a:t>大量の電力の安定供給が必要な企業は電力を購入するよりも、自社発電をした方がコスト削減できるのではないか。</a:t>
            </a:r>
            <a:endParaRPr kumimoji="1" lang="ja-JP" altLang="en-US" b="1">
              <a:latin typeface="游ゴシック"/>
              <a:ea typeface="游ゴシック"/>
            </a:endParaRPr>
          </a:p>
        </p:txBody>
      </p:sp>
      <p:sp>
        <p:nvSpPr>
          <p:cNvPr id="9" name="正方形/長方形 8">
            <a:extLst>
              <a:ext uri="{FF2B5EF4-FFF2-40B4-BE49-F238E27FC236}">
                <a16:creationId xmlns:a16="http://schemas.microsoft.com/office/drawing/2014/main" id="{359F5B8C-4750-422B-8D20-1531C4DC1494}"/>
              </a:ext>
            </a:extLst>
          </p:cNvPr>
          <p:cNvSpPr/>
          <p:nvPr/>
        </p:nvSpPr>
        <p:spPr>
          <a:xfrm>
            <a:off x="201356" y="2217461"/>
            <a:ext cx="5832000" cy="370626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3" name="四角形: 角を丸くする 2">
            <a:extLst>
              <a:ext uri="{FF2B5EF4-FFF2-40B4-BE49-F238E27FC236}">
                <a16:creationId xmlns:a16="http://schemas.microsoft.com/office/drawing/2014/main" id="{74862CF9-3C2F-486A-8B96-DA7BC8923B18}"/>
              </a:ext>
            </a:extLst>
          </p:cNvPr>
          <p:cNvSpPr/>
          <p:nvPr/>
        </p:nvSpPr>
        <p:spPr>
          <a:xfrm>
            <a:off x="262186" y="1601510"/>
            <a:ext cx="5724524" cy="116758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3200"/>
              <a:t>再生可能エネルギー発電促進賦課金</a:t>
            </a:r>
            <a:r>
              <a:rPr lang="ja-JP" altLang="en-US" sz="3200"/>
              <a:t>*の負担が増している</a:t>
            </a:r>
            <a:endParaRPr kumimoji="1" lang="ja-JP" altLang="en-US" sz="3200"/>
          </a:p>
        </p:txBody>
      </p:sp>
      <p:sp>
        <p:nvSpPr>
          <p:cNvPr id="12" name="正方形/長方形 11">
            <a:extLst>
              <a:ext uri="{FF2B5EF4-FFF2-40B4-BE49-F238E27FC236}">
                <a16:creationId xmlns:a16="http://schemas.microsoft.com/office/drawing/2014/main" id="{5E4B00F2-6C64-4691-98DF-91E4E59BE42E}"/>
              </a:ext>
            </a:extLst>
          </p:cNvPr>
          <p:cNvSpPr/>
          <p:nvPr/>
        </p:nvSpPr>
        <p:spPr>
          <a:xfrm>
            <a:off x="6227562" y="2217460"/>
            <a:ext cx="5796000" cy="37062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0" name="四角形: 角を丸くする 9">
            <a:extLst>
              <a:ext uri="{FF2B5EF4-FFF2-40B4-BE49-F238E27FC236}">
                <a16:creationId xmlns:a16="http://schemas.microsoft.com/office/drawing/2014/main" id="{FAFF9C74-76BB-412C-8457-66A593A43836}"/>
              </a:ext>
            </a:extLst>
          </p:cNvPr>
          <p:cNvSpPr/>
          <p:nvPr/>
        </p:nvSpPr>
        <p:spPr>
          <a:xfrm>
            <a:off x="6361058" y="1601509"/>
            <a:ext cx="5568756" cy="116758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t>非常用電源の必要性が</a:t>
            </a:r>
            <a:endParaRPr kumimoji="1" lang="en-US" altLang="ja-JP" sz="3200"/>
          </a:p>
          <a:p>
            <a:pPr algn="ctr"/>
            <a:r>
              <a:rPr kumimoji="1" lang="ja-JP" altLang="en-US" sz="3200"/>
              <a:t>増している</a:t>
            </a:r>
          </a:p>
        </p:txBody>
      </p:sp>
      <p:sp>
        <p:nvSpPr>
          <p:cNvPr id="4" name="テキスト ボックス 3">
            <a:extLst>
              <a:ext uri="{FF2B5EF4-FFF2-40B4-BE49-F238E27FC236}">
                <a16:creationId xmlns:a16="http://schemas.microsoft.com/office/drawing/2014/main" id="{057E3B24-F614-44C2-B486-F141181D2ABE}"/>
              </a:ext>
            </a:extLst>
          </p:cNvPr>
          <p:cNvSpPr txBox="1"/>
          <p:nvPr/>
        </p:nvSpPr>
        <p:spPr>
          <a:xfrm>
            <a:off x="138188" y="5967848"/>
            <a:ext cx="12178748" cy="800219"/>
          </a:xfrm>
          <a:prstGeom prst="rect">
            <a:avLst/>
          </a:prstGeom>
          <a:noFill/>
        </p:spPr>
        <p:txBody>
          <a:bodyPr wrap="square" rtlCol="0">
            <a:spAutoFit/>
          </a:bodyPr>
          <a:lstStyle/>
          <a:p>
            <a:r>
              <a:rPr kumimoji="1" lang="ja-JP" altLang="en-US" sz="2300" b="1"/>
              <a:t>*再生可能エネルギー賦課金：電力会社</a:t>
            </a:r>
            <a:r>
              <a:rPr lang="ja-JP" altLang="en-US" sz="2300" b="1"/>
              <a:t>が</a:t>
            </a:r>
            <a:r>
              <a:rPr kumimoji="1" lang="en-US" altLang="ja-JP" sz="2300" b="1"/>
              <a:t>FIT</a:t>
            </a:r>
            <a:r>
              <a:rPr kumimoji="1" lang="ja-JP" altLang="en-US" sz="2300" b="1"/>
              <a:t>電力を買うために電力料金に上乗せしてい</a:t>
            </a:r>
            <a:r>
              <a:rPr lang="ja-JP" altLang="en-US" sz="2300" b="1"/>
              <a:t>る</a:t>
            </a:r>
            <a:r>
              <a:rPr kumimoji="1" lang="ja-JP" altLang="en-US" sz="2300" b="1"/>
              <a:t>　</a:t>
            </a:r>
            <a:br>
              <a:rPr kumimoji="1" lang="en-US" altLang="ja-JP" sz="2300" b="1"/>
            </a:br>
            <a:r>
              <a:rPr kumimoji="1" lang="ja-JP" altLang="en-US" sz="2300" b="1"/>
              <a:t>　　　　　　　　　　　　　  賦課金のこと。賦課金の額は電力使用量に比例して決まる。</a:t>
            </a:r>
          </a:p>
        </p:txBody>
      </p:sp>
    </p:spTree>
    <p:extLst>
      <p:ext uri="{BB962C8B-B14F-4D97-AF65-F5344CB8AC3E}">
        <p14:creationId xmlns:p14="http://schemas.microsoft.com/office/powerpoint/2010/main" val="239485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2000" b="-2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D10F77-29AF-407C-BABF-7540581197C3}"/>
              </a:ext>
            </a:extLst>
          </p:cNvPr>
          <p:cNvSpPr>
            <a:spLocks noGrp="1"/>
          </p:cNvSpPr>
          <p:nvPr>
            <p:ph type="title"/>
          </p:nvPr>
        </p:nvSpPr>
        <p:spPr>
          <a:xfrm>
            <a:off x="122287" y="187935"/>
            <a:ext cx="11728846" cy="1325563"/>
          </a:xfrm>
        </p:spPr>
        <p:txBody>
          <a:bodyPr>
            <a:noAutofit/>
          </a:bodyPr>
          <a:lstStyle/>
          <a:p>
            <a:r>
              <a:rPr lang="ja-JP" altLang="en-US" sz="4200" b="1">
                <a:latin typeface="游ゴシック"/>
                <a:ea typeface="游ゴシック"/>
              </a:rPr>
              <a:t>仮説</a:t>
            </a:r>
            <a:r>
              <a:rPr lang="en-US" altLang="ja-JP" sz="4200" b="1">
                <a:latin typeface="游ゴシック"/>
                <a:ea typeface="游ゴシック"/>
              </a:rPr>
              <a:t>2</a:t>
            </a:r>
            <a:r>
              <a:rPr lang="ja-JP" altLang="en-US" sz="4200" b="1">
                <a:latin typeface="游ゴシック"/>
                <a:ea typeface="游ゴシック"/>
              </a:rPr>
              <a:t>：既存の自社発電設備の高効率化と燃料の </a:t>
            </a:r>
            <a:br>
              <a:rPr lang="en-US" altLang="ja-JP" sz="4200" b="1">
                <a:latin typeface="游ゴシック"/>
                <a:ea typeface="游ゴシック"/>
              </a:rPr>
            </a:br>
            <a:r>
              <a:rPr lang="ja-JP" altLang="en-US" sz="4200" b="1">
                <a:latin typeface="游ゴシック"/>
                <a:ea typeface="游ゴシック"/>
              </a:rPr>
              <a:t>　　　  転換による脱炭素化が進む</a:t>
            </a:r>
            <a:endParaRPr kumimoji="1" lang="ja-JP" altLang="en-US" sz="4200" b="1">
              <a:latin typeface="游ゴシック"/>
              <a:ea typeface="游ゴシック"/>
            </a:endParaRPr>
          </a:p>
        </p:txBody>
      </p:sp>
      <p:sp>
        <p:nvSpPr>
          <p:cNvPr id="13" name="正方形/長方形 12">
            <a:extLst>
              <a:ext uri="{FF2B5EF4-FFF2-40B4-BE49-F238E27FC236}">
                <a16:creationId xmlns:a16="http://schemas.microsoft.com/office/drawing/2014/main" id="{349B96C5-7075-4187-8901-5C0CD416819E}"/>
              </a:ext>
            </a:extLst>
          </p:cNvPr>
          <p:cNvSpPr/>
          <p:nvPr/>
        </p:nvSpPr>
        <p:spPr>
          <a:xfrm>
            <a:off x="278294" y="2090540"/>
            <a:ext cx="11635409" cy="3903860"/>
          </a:xfrm>
          <a:prstGeom prst="rect">
            <a:avLst/>
          </a:prstGeom>
          <a:noFill/>
          <a:ln w="444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7">
            <a:extLst>
              <a:ext uri="{FF2B5EF4-FFF2-40B4-BE49-F238E27FC236}">
                <a16:creationId xmlns:a16="http://schemas.microsoft.com/office/drawing/2014/main" id="{5A2B17AD-F0A8-4D58-B558-D9A19468162D}"/>
              </a:ext>
            </a:extLst>
          </p:cNvPr>
          <p:cNvSpPr>
            <a:spLocks noGrp="1"/>
          </p:cNvSpPr>
          <p:nvPr>
            <p:ph idx="1"/>
          </p:nvPr>
        </p:nvSpPr>
        <p:spPr>
          <a:xfrm>
            <a:off x="418824" y="2240052"/>
            <a:ext cx="11494879" cy="3903860"/>
          </a:xfrm>
        </p:spPr>
        <p:txBody>
          <a:bodyPr>
            <a:normAutofit fontScale="85000" lnSpcReduction="10000"/>
          </a:bodyPr>
          <a:lstStyle/>
          <a:p>
            <a:pPr marL="0" indent="0">
              <a:lnSpc>
                <a:spcPct val="150000"/>
              </a:lnSpc>
              <a:buNone/>
            </a:pPr>
            <a:r>
              <a:rPr kumimoji="1" lang="ja-JP" altLang="en-US" sz="4700" b="1">
                <a:ln>
                  <a:solidFill>
                    <a:schemeClr val="tx1"/>
                  </a:solidFill>
                </a:ln>
                <a:solidFill>
                  <a:schemeClr val="accent1"/>
                </a:solidFill>
                <a:latin typeface="+mn-ea"/>
              </a:rPr>
              <a:t>既存の自社発電設備を活用して脱炭素化を進める</a:t>
            </a:r>
            <a:endParaRPr kumimoji="1" lang="en-US" altLang="ja-JP" sz="4700" b="1">
              <a:ln>
                <a:solidFill>
                  <a:schemeClr val="tx1"/>
                </a:solidFill>
              </a:ln>
              <a:solidFill>
                <a:schemeClr val="accent1"/>
              </a:solidFill>
              <a:latin typeface="+mn-ea"/>
            </a:endParaRPr>
          </a:p>
          <a:p>
            <a:pPr marL="457200" lvl="1" indent="0">
              <a:lnSpc>
                <a:spcPct val="130000"/>
              </a:lnSpc>
              <a:buNone/>
            </a:pPr>
            <a:r>
              <a:rPr kumimoji="1" lang="en-US" altLang="ja-JP" sz="4700" b="1">
                <a:latin typeface="+mn-ea"/>
              </a:rPr>
              <a:t>1.</a:t>
            </a:r>
            <a:r>
              <a:rPr kumimoji="1" lang="ja-JP" altLang="en-US" sz="4700" b="1">
                <a:latin typeface="+mn-ea"/>
              </a:rPr>
              <a:t>自社発電設備の高効率化</a:t>
            </a:r>
            <a:br>
              <a:rPr kumimoji="1" lang="en-US" altLang="ja-JP" sz="3800" b="1">
                <a:latin typeface="+mn-ea"/>
              </a:rPr>
            </a:br>
            <a:r>
              <a:rPr kumimoji="1" lang="ja-JP" altLang="en-US" sz="3800" b="1">
                <a:latin typeface="+mn-ea"/>
              </a:rPr>
              <a:t>  　効率を上げることで燃料の使用量を減らすことができる</a:t>
            </a:r>
            <a:endParaRPr kumimoji="1" lang="en-US" altLang="ja-JP" sz="3800" b="1">
              <a:latin typeface="+mn-ea"/>
            </a:endParaRPr>
          </a:p>
          <a:p>
            <a:pPr marL="457200" lvl="1" indent="0">
              <a:lnSpc>
                <a:spcPct val="120000"/>
              </a:lnSpc>
              <a:buNone/>
            </a:pPr>
            <a:r>
              <a:rPr lang="en-US" altLang="ja-JP" sz="4700" b="1">
                <a:latin typeface="+mn-ea"/>
              </a:rPr>
              <a:t>2.</a:t>
            </a:r>
            <a:r>
              <a:rPr lang="ja-JP" altLang="en-US" sz="4700" b="1">
                <a:latin typeface="+mn-ea"/>
              </a:rPr>
              <a:t>燃料の転換</a:t>
            </a:r>
            <a:endParaRPr lang="en-US" altLang="ja-JP" sz="4700" b="1">
              <a:latin typeface="+mn-ea"/>
            </a:endParaRPr>
          </a:p>
          <a:p>
            <a:pPr marL="457200" lvl="1" indent="0">
              <a:lnSpc>
                <a:spcPct val="120000"/>
              </a:lnSpc>
              <a:buNone/>
            </a:pPr>
            <a:r>
              <a:rPr kumimoji="1" lang="en-US" altLang="ja-JP" sz="3800" b="1">
                <a:latin typeface="+mn-ea"/>
              </a:rPr>
              <a:t>  </a:t>
            </a:r>
            <a:r>
              <a:rPr kumimoji="1" lang="ja-JP" altLang="en-US" sz="3800" b="1">
                <a:latin typeface="+mn-ea"/>
              </a:rPr>
              <a:t>　</a:t>
            </a:r>
            <a:r>
              <a:rPr kumimoji="1" lang="en-US" altLang="ja-JP" sz="3800" b="1">
                <a:latin typeface="+mn-ea"/>
              </a:rPr>
              <a:t>CO</a:t>
            </a:r>
            <a:r>
              <a:rPr kumimoji="1" lang="en-US" altLang="ja-JP" sz="2800" b="1" baseline="-25000">
                <a:latin typeface="+mn-ea"/>
              </a:rPr>
              <a:t>2</a:t>
            </a:r>
            <a:r>
              <a:rPr kumimoji="1" lang="ja-JP" altLang="en-US" sz="3800" b="1">
                <a:latin typeface="+mn-ea"/>
              </a:rPr>
              <a:t>排出量がより少ない燃料を使用する</a:t>
            </a:r>
            <a:endParaRPr kumimoji="1" lang="en-US" altLang="ja-JP" sz="3800" b="1">
              <a:latin typeface="+mn-ea"/>
            </a:endParaRPr>
          </a:p>
          <a:p>
            <a:pPr marL="0" indent="0">
              <a:buNone/>
            </a:pPr>
            <a:endParaRPr kumimoji="1" lang="en-US" altLang="ja-JP"/>
          </a:p>
        </p:txBody>
      </p:sp>
    </p:spTree>
    <p:extLst>
      <p:ext uri="{BB962C8B-B14F-4D97-AF65-F5344CB8AC3E}">
        <p14:creationId xmlns:p14="http://schemas.microsoft.com/office/powerpoint/2010/main" val="1309679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2000" b="-2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8258D8-FE88-4B43-878F-D939CEF17387}"/>
              </a:ext>
            </a:extLst>
          </p:cNvPr>
          <p:cNvSpPr>
            <a:spLocks noGrp="1"/>
          </p:cNvSpPr>
          <p:nvPr>
            <p:ph type="title"/>
          </p:nvPr>
        </p:nvSpPr>
        <p:spPr>
          <a:xfrm>
            <a:off x="173831" y="168275"/>
            <a:ext cx="11844337" cy="1357312"/>
          </a:xfrm>
        </p:spPr>
        <p:txBody>
          <a:bodyPr>
            <a:normAutofit fontScale="90000"/>
          </a:bodyPr>
          <a:lstStyle/>
          <a:p>
            <a:br>
              <a:rPr lang="en-US" altLang="ja-JP" sz="4700" b="1">
                <a:latin typeface="ＭＳ ゴシック" panose="020B0609070205080204" pitchFamily="49" charset="-128"/>
                <a:ea typeface="ＭＳ ゴシック" panose="020B0609070205080204" pitchFamily="49" charset="-128"/>
              </a:rPr>
            </a:br>
            <a:r>
              <a:rPr kumimoji="1" lang="ja-JP" altLang="en-US" sz="4700" b="1">
                <a:latin typeface="游ゴシック"/>
                <a:ea typeface="游ゴシック"/>
              </a:rPr>
              <a:t>仮説</a:t>
            </a:r>
            <a:r>
              <a:rPr kumimoji="1" lang="en-US" altLang="ja-JP" sz="4700" b="1">
                <a:latin typeface="游ゴシック"/>
                <a:ea typeface="游ゴシック"/>
              </a:rPr>
              <a:t>3</a:t>
            </a:r>
            <a:r>
              <a:rPr lang="ja-JP" altLang="en-US" sz="4700" b="1">
                <a:latin typeface="游ゴシック"/>
                <a:ea typeface="游ゴシック"/>
              </a:rPr>
              <a:t>：脱炭素化につながる自社発電の技術移転</a:t>
            </a:r>
            <a:br>
              <a:rPr lang="en-US" altLang="ja-JP" sz="4700" b="1">
                <a:latin typeface="+mn-ea"/>
                <a:ea typeface="+mn-ea"/>
              </a:rPr>
            </a:br>
            <a:r>
              <a:rPr lang="ja-JP" altLang="en-US" sz="4700" b="1">
                <a:latin typeface="游ゴシック"/>
                <a:ea typeface="游ゴシック"/>
              </a:rPr>
              <a:t>　　　  は増える</a:t>
            </a:r>
            <a:br>
              <a:rPr lang="ja-JP" altLang="en-US"/>
            </a:br>
            <a:endParaRPr kumimoji="1" lang="ja-JP" altLang="en-US"/>
          </a:p>
        </p:txBody>
      </p:sp>
      <p:sp>
        <p:nvSpPr>
          <p:cNvPr id="3" name="コンテンツ プレースホルダー 2">
            <a:extLst>
              <a:ext uri="{FF2B5EF4-FFF2-40B4-BE49-F238E27FC236}">
                <a16:creationId xmlns:a16="http://schemas.microsoft.com/office/drawing/2014/main" id="{78DAF8E0-F954-4D85-A237-830AEFCC4E60}"/>
              </a:ext>
            </a:extLst>
          </p:cNvPr>
          <p:cNvSpPr>
            <a:spLocks noGrp="1"/>
          </p:cNvSpPr>
          <p:nvPr>
            <p:ph idx="1"/>
          </p:nvPr>
        </p:nvSpPr>
        <p:spPr>
          <a:xfrm>
            <a:off x="428623" y="5072063"/>
            <a:ext cx="11471639" cy="1551938"/>
          </a:xfrm>
          <a:ln w="60325">
            <a:solidFill>
              <a:schemeClr val="accent1"/>
            </a:solidFill>
          </a:ln>
        </p:spPr>
        <p:txBody>
          <a:bodyPr>
            <a:noAutofit/>
          </a:bodyPr>
          <a:lstStyle/>
          <a:p>
            <a:endParaRPr kumimoji="1" lang="en-US" altLang="ja-JP" sz="800" b="1">
              <a:latin typeface="+mn-ea"/>
            </a:endParaRPr>
          </a:p>
          <a:p>
            <a:r>
              <a:rPr kumimoji="1" lang="ja-JP" altLang="en-US" sz="3600" b="1">
                <a:latin typeface="+mn-ea"/>
              </a:rPr>
              <a:t>新興国の</a:t>
            </a:r>
            <a:r>
              <a:rPr kumimoji="1" lang="en-US" altLang="ja-JP" sz="3600" b="1">
                <a:latin typeface="+mn-ea"/>
              </a:rPr>
              <a:t>CO</a:t>
            </a:r>
            <a:r>
              <a:rPr kumimoji="1" lang="en-US" altLang="ja-JP" sz="3600" b="1" baseline="-25000">
                <a:latin typeface="+mn-ea"/>
              </a:rPr>
              <a:t>2</a:t>
            </a:r>
            <a:r>
              <a:rPr kumimoji="1" lang="ja-JP" altLang="en-US" sz="3600" b="1">
                <a:latin typeface="+mn-ea"/>
              </a:rPr>
              <a:t>排出量を大幅に削減できる</a:t>
            </a:r>
            <a:endParaRPr kumimoji="1" lang="en-US" altLang="ja-JP" sz="3600" b="1">
              <a:latin typeface="+mn-ea"/>
            </a:endParaRPr>
          </a:p>
          <a:p>
            <a:r>
              <a:rPr lang="ja-JP" altLang="en-US" sz="3600" b="1">
                <a:latin typeface="+mn-ea"/>
              </a:rPr>
              <a:t>有償で技術移転をすれば新たなビジネスチャンスに</a:t>
            </a:r>
            <a:endParaRPr kumimoji="1" lang="ja-JP" altLang="en-US" sz="3600" b="1">
              <a:latin typeface="+mn-ea"/>
            </a:endParaRPr>
          </a:p>
        </p:txBody>
      </p:sp>
      <p:sp>
        <p:nvSpPr>
          <p:cNvPr id="4" name="四角形: 角を丸くする 3">
            <a:extLst>
              <a:ext uri="{FF2B5EF4-FFF2-40B4-BE49-F238E27FC236}">
                <a16:creationId xmlns:a16="http://schemas.microsoft.com/office/drawing/2014/main" id="{C93A58CE-DA37-416F-AD61-C5441E3E021B}"/>
              </a:ext>
            </a:extLst>
          </p:cNvPr>
          <p:cNvSpPr/>
          <p:nvPr/>
        </p:nvSpPr>
        <p:spPr>
          <a:xfrm>
            <a:off x="376237" y="1601081"/>
            <a:ext cx="1824038" cy="885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a:t>日本</a:t>
            </a:r>
          </a:p>
        </p:txBody>
      </p:sp>
      <p:sp>
        <p:nvSpPr>
          <p:cNvPr id="5" name="正方形/長方形 4">
            <a:extLst>
              <a:ext uri="{FF2B5EF4-FFF2-40B4-BE49-F238E27FC236}">
                <a16:creationId xmlns:a16="http://schemas.microsoft.com/office/drawing/2014/main" id="{B08756D7-8C99-4D88-A39B-34CB2AA191E4}"/>
              </a:ext>
            </a:extLst>
          </p:cNvPr>
          <p:cNvSpPr/>
          <p:nvPr/>
        </p:nvSpPr>
        <p:spPr>
          <a:xfrm>
            <a:off x="2357437" y="1601081"/>
            <a:ext cx="8072438" cy="885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a:solidFill>
                  <a:schemeClr val="tx1"/>
                </a:solidFill>
              </a:rPr>
              <a:t>自社発電設備の環境負荷が小さい</a:t>
            </a:r>
          </a:p>
        </p:txBody>
      </p:sp>
      <p:sp>
        <p:nvSpPr>
          <p:cNvPr id="6" name="四角形: 角を丸くする 5">
            <a:extLst>
              <a:ext uri="{FF2B5EF4-FFF2-40B4-BE49-F238E27FC236}">
                <a16:creationId xmlns:a16="http://schemas.microsoft.com/office/drawing/2014/main" id="{23B5B941-DC9C-40E1-8D15-D79EDE9EF310}"/>
              </a:ext>
            </a:extLst>
          </p:cNvPr>
          <p:cNvSpPr/>
          <p:nvPr/>
        </p:nvSpPr>
        <p:spPr>
          <a:xfrm>
            <a:off x="376237" y="2939812"/>
            <a:ext cx="1824038" cy="885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a:t>新興国</a:t>
            </a:r>
          </a:p>
        </p:txBody>
      </p:sp>
      <p:sp>
        <p:nvSpPr>
          <p:cNvPr id="7" name="テキスト ボックス 6">
            <a:extLst>
              <a:ext uri="{FF2B5EF4-FFF2-40B4-BE49-F238E27FC236}">
                <a16:creationId xmlns:a16="http://schemas.microsoft.com/office/drawing/2014/main" id="{D27BC8BD-8757-41C0-8366-072EF935030F}"/>
              </a:ext>
            </a:extLst>
          </p:cNvPr>
          <p:cNvSpPr txBox="1"/>
          <p:nvPr/>
        </p:nvSpPr>
        <p:spPr>
          <a:xfrm>
            <a:off x="2490787" y="3019720"/>
            <a:ext cx="9701213" cy="707886"/>
          </a:xfrm>
          <a:prstGeom prst="rect">
            <a:avLst/>
          </a:prstGeom>
          <a:noFill/>
        </p:spPr>
        <p:txBody>
          <a:bodyPr wrap="square" rtlCol="0">
            <a:spAutoFit/>
          </a:bodyPr>
          <a:lstStyle/>
          <a:p>
            <a:r>
              <a:rPr kumimoji="1" lang="ja-JP" altLang="en-US" sz="4000" b="1"/>
              <a:t>経済成長を重視・</a:t>
            </a:r>
            <a:r>
              <a:rPr lang="en-US" altLang="ja-JP" sz="4000" b="1"/>
              <a:t>CO</a:t>
            </a:r>
            <a:r>
              <a:rPr lang="en-US" altLang="ja-JP" sz="3200" b="1" baseline="-25000"/>
              <a:t>2</a:t>
            </a:r>
            <a:r>
              <a:rPr lang="ja-JP" altLang="en-US" sz="4000" b="1"/>
              <a:t>排出量増加が問題</a:t>
            </a:r>
            <a:endParaRPr kumimoji="1" lang="ja-JP" altLang="en-US" sz="4000" b="1"/>
          </a:p>
        </p:txBody>
      </p:sp>
      <p:sp>
        <p:nvSpPr>
          <p:cNvPr id="8" name="テキスト ボックス 7">
            <a:extLst>
              <a:ext uri="{FF2B5EF4-FFF2-40B4-BE49-F238E27FC236}">
                <a16:creationId xmlns:a16="http://schemas.microsoft.com/office/drawing/2014/main" id="{D5BF1BC2-CA35-406B-A570-382B14297DEB}"/>
              </a:ext>
            </a:extLst>
          </p:cNvPr>
          <p:cNvSpPr txBox="1"/>
          <p:nvPr/>
        </p:nvSpPr>
        <p:spPr>
          <a:xfrm>
            <a:off x="428624" y="4201510"/>
            <a:ext cx="10587038" cy="707886"/>
          </a:xfrm>
          <a:prstGeom prst="rect">
            <a:avLst/>
          </a:prstGeom>
          <a:noFill/>
        </p:spPr>
        <p:txBody>
          <a:bodyPr wrap="square" rtlCol="0">
            <a:spAutoFit/>
          </a:bodyPr>
          <a:lstStyle/>
          <a:p>
            <a:r>
              <a:rPr kumimoji="1" lang="ja-JP" altLang="en-US" sz="4000" b="1">
                <a:ln w="22225">
                  <a:solidFill>
                    <a:schemeClr val="tx1"/>
                  </a:solidFill>
                </a:ln>
                <a:solidFill>
                  <a:schemeClr val="accent1"/>
                </a:solidFill>
              </a:rPr>
              <a:t>自社発電技術を新興国に移転するメリット</a:t>
            </a:r>
          </a:p>
        </p:txBody>
      </p:sp>
    </p:spTree>
    <p:extLst>
      <p:ext uri="{BB962C8B-B14F-4D97-AF65-F5344CB8AC3E}">
        <p14:creationId xmlns:p14="http://schemas.microsoft.com/office/powerpoint/2010/main" val="1224619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E5D7014-7CF0-40C5-9918-A9CD034231DD}"/>
              </a:ext>
            </a:extLst>
          </p:cNvPr>
          <p:cNvSpPr>
            <a:spLocks noGrp="1"/>
          </p:cNvSpPr>
          <p:nvPr>
            <p:ph type="title"/>
          </p:nvPr>
        </p:nvSpPr>
        <p:spPr>
          <a:xfrm>
            <a:off x="250031" y="1944053"/>
            <a:ext cx="11691937" cy="3986213"/>
          </a:xfrm>
        </p:spPr>
        <p:txBody>
          <a:bodyPr>
            <a:noAutofit/>
          </a:bodyPr>
          <a:lstStyle/>
          <a:p>
            <a:pPr algn="ctr">
              <a:lnSpc>
                <a:spcPct val="150000"/>
              </a:lnSpc>
            </a:pPr>
            <a:r>
              <a:rPr kumimoji="1" lang="ja-JP" altLang="en-US" sz="6900" b="1">
                <a:ln w="38100">
                  <a:solidFill>
                    <a:schemeClr val="tx1"/>
                  </a:solidFill>
                </a:ln>
                <a:solidFill>
                  <a:schemeClr val="bg1"/>
                </a:solidFill>
                <a:latin typeface="游ゴシック" panose="020B0400000000000000" pitchFamily="50" charset="-128"/>
                <a:ea typeface="游ゴシック" panose="020B0400000000000000" pitchFamily="50" charset="-128"/>
              </a:rPr>
              <a:t>第</a:t>
            </a:r>
            <a:r>
              <a:rPr kumimoji="1" lang="en-US" altLang="ja-JP" sz="6900" b="1">
                <a:ln w="38100">
                  <a:solidFill>
                    <a:schemeClr val="tx1"/>
                  </a:solidFill>
                </a:ln>
                <a:solidFill>
                  <a:schemeClr val="bg1"/>
                </a:solidFill>
                <a:latin typeface="游ゴシック" panose="020B0400000000000000" pitchFamily="50" charset="-128"/>
                <a:ea typeface="游ゴシック" panose="020B0400000000000000" pitchFamily="50" charset="-128"/>
              </a:rPr>
              <a:t>3</a:t>
            </a:r>
            <a:r>
              <a:rPr kumimoji="1" lang="ja-JP" altLang="en-US" sz="6900" b="1">
                <a:ln w="38100">
                  <a:solidFill>
                    <a:schemeClr val="tx1"/>
                  </a:solidFill>
                </a:ln>
                <a:solidFill>
                  <a:schemeClr val="bg1"/>
                </a:solidFill>
                <a:latin typeface="游ゴシック" panose="020B0400000000000000" pitchFamily="50" charset="-128"/>
                <a:ea typeface="游ゴシック" panose="020B0400000000000000" pitchFamily="50" charset="-128"/>
              </a:rPr>
              <a:t>章</a:t>
            </a:r>
            <a:br>
              <a:rPr kumimoji="1" lang="en-US" altLang="ja-JP" sz="7200" b="1">
                <a:ln w="38100">
                  <a:solidFill>
                    <a:schemeClr val="tx1"/>
                  </a:solidFill>
                </a:ln>
                <a:solidFill>
                  <a:schemeClr val="bg1"/>
                </a:solidFill>
                <a:latin typeface="游ゴシック" panose="020B0400000000000000" pitchFamily="50" charset="-128"/>
                <a:ea typeface="游ゴシック" panose="020B0400000000000000" pitchFamily="50" charset="-128"/>
              </a:rPr>
            </a:br>
            <a:r>
              <a:rPr kumimoji="1" lang="ja-JP" altLang="en-US" sz="7200" b="1">
                <a:ln w="38100">
                  <a:solidFill>
                    <a:schemeClr val="tx1"/>
                  </a:solidFill>
                </a:ln>
                <a:solidFill>
                  <a:schemeClr val="bg1"/>
                </a:solidFill>
                <a:latin typeface="游ゴシック" panose="020B0400000000000000" pitchFamily="50" charset="-128"/>
                <a:ea typeface="游ゴシック" panose="020B0400000000000000" pitchFamily="50" charset="-128"/>
              </a:rPr>
              <a:t>調査対象業界の選定と</a:t>
            </a:r>
            <a:br>
              <a:rPr kumimoji="1" lang="en-US" altLang="ja-JP" sz="7200" b="1">
                <a:ln w="38100">
                  <a:solidFill>
                    <a:schemeClr val="tx1"/>
                  </a:solidFill>
                </a:ln>
                <a:solidFill>
                  <a:schemeClr val="bg1"/>
                </a:solidFill>
                <a:latin typeface="游ゴシック" panose="020B0400000000000000" pitchFamily="50" charset="-128"/>
                <a:ea typeface="游ゴシック" panose="020B0400000000000000" pitchFamily="50" charset="-128"/>
              </a:rPr>
            </a:br>
            <a:r>
              <a:rPr kumimoji="1" lang="ja-JP" altLang="en-US" sz="7200" b="1">
                <a:ln w="38100">
                  <a:solidFill>
                    <a:schemeClr val="tx1"/>
                  </a:solidFill>
                </a:ln>
                <a:solidFill>
                  <a:schemeClr val="bg1"/>
                </a:solidFill>
                <a:latin typeface="游ゴシック" panose="020B0400000000000000" pitchFamily="50" charset="-128"/>
                <a:ea typeface="游ゴシック" panose="020B0400000000000000" pitchFamily="50" charset="-128"/>
              </a:rPr>
              <a:t>仮説の検証方法</a:t>
            </a:r>
            <a:br>
              <a:rPr lang="ja-JP" altLang="en-US" sz="9600" b="1">
                <a:ln w="38100">
                  <a:solidFill>
                    <a:srgbClr val="0070C0"/>
                  </a:solidFill>
                </a:ln>
                <a:solidFill>
                  <a:schemeClr val="bg1"/>
                </a:solidFill>
                <a:latin typeface="游ゴシック" panose="020B0400000000000000" pitchFamily="50" charset="-128"/>
                <a:ea typeface="游ゴシック" panose="020B0400000000000000" pitchFamily="50" charset="-128"/>
              </a:rPr>
            </a:br>
            <a:endParaRPr kumimoji="1" lang="ja-JP" altLang="en-US" sz="9600">
              <a:ln w="38100">
                <a:solidFill>
                  <a:srgbClr val="0070C0"/>
                </a:solidFill>
              </a:ln>
              <a:solidFill>
                <a:schemeClr val="bg1"/>
              </a:solidFill>
            </a:endParaRPr>
          </a:p>
        </p:txBody>
      </p:sp>
      <p:sp>
        <p:nvSpPr>
          <p:cNvPr id="2" name="スライド番号プレースホルダー 1">
            <a:extLst>
              <a:ext uri="{FF2B5EF4-FFF2-40B4-BE49-F238E27FC236}">
                <a16:creationId xmlns:a16="http://schemas.microsoft.com/office/drawing/2014/main" id="{81242E2C-AD9B-4C5F-AA31-0981D432D8F1}"/>
              </a:ext>
            </a:extLst>
          </p:cNvPr>
          <p:cNvSpPr>
            <a:spLocks noGrp="1"/>
          </p:cNvSpPr>
          <p:nvPr>
            <p:ph type="sldNum" sz="quarter" idx="12"/>
          </p:nvPr>
        </p:nvSpPr>
        <p:spPr/>
        <p:txBody>
          <a:bodyPr/>
          <a:lstStyle/>
          <a:p>
            <a:fld id="{19400137-A026-45F2-A734-204015451647}" type="slidenum">
              <a:rPr kumimoji="1" lang="ja-JP" altLang="en-US" smtClean="0"/>
              <a:t>17</a:t>
            </a:fld>
            <a:endParaRPr kumimoji="1" lang="ja-JP" altLang="en-US"/>
          </a:p>
        </p:txBody>
      </p:sp>
    </p:spTree>
    <p:extLst>
      <p:ext uri="{BB962C8B-B14F-4D97-AF65-F5344CB8AC3E}">
        <p14:creationId xmlns:p14="http://schemas.microsoft.com/office/powerpoint/2010/main" val="132965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 uri="{837473B0-CC2E-450A-ABE3-18F120FF3D39}">
                <a1611:picAttrSrcUrl xmlns:a1611="http://schemas.microsoft.com/office/drawing/2016/11/main" r:id="rId5"/>
              </a:ext>
            </a:extLst>
          </a:blip>
          <a:srcRect/>
          <a:stretch>
            <a:fillRect t="-39000" b="-3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56898F-3A64-49C4-A0D2-DA22F1432D25}"/>
              </a:ext>
            </a:extLst>
          </p:cNvPr>
          <p:cNvSpPr>
            <a:spLocks noGrp="1"/>
          </p:cNvSpPr>
          <p:nvPr>
            <p:ph type="title"/>
          </p:nvPr>
        </p:nvSpPr>
        <p:spPr>
          <a:xfrm>
            <a:off x="278363" y="289248"/>
            <a:ext cx="10515600" cy="738966"/>
          </a:xfrm>
          <a:ln>
            <a:noFill/>
          </a:ln>
        </p:spPr>
        <p:txBody>
          <a:bodyPr>
            <a:noAutofit/>
          </a:bodyPr>
          <a:lstStyle/>
          <a:p>
            <a:r>
              <a:rPr kumimoji="1" lang="ja-JP" altLang="en-US" sz="4800" b="1" u="sng">
                <a:ln w="19050">
                  <a:solidFill>
                    <a:srgbClr val="0070C0"/>
                  </a:solidFill>
                </a:ln>
                <a:solidFill>
                  <a:schemeClr val="bg1"/>
                </a:solidFill>
                <a:latin typeface="+mn-ea"/>
                <a:ea typeface="+mn-ea"/>
              </a:rPr>
              <a:t>業界を選定する際に重視した項目</a:t>
            </a:r>
          </a:p>
        </p:txBody>
      </p:sp>
      <p:sp>
        <p:nvSpPr>
          <p:cNvPr id="3" name="コンテンツ プレースホルダー 2">
            <a:extLst>
              <a:ext uri="{FF2B5EF4-FFF2-40B4-BE49-F238E27FC236}">
                <a16:creationId xmlns:a16="http://schemas.microsoft.com/office/drawing/2014/main" id="{927110D9-28F2-4E9D-988E-84D9B4E36535}"/>
              </a:ext>
            </a:extLst>
          </p:cNvPr>
          <p:cNvSpPr>
            <a:spLocks noGrp="1"/>
          </p:cNvSpPr>
          <p:nvPr>
            <p:ph idx="1"/>
          </p:nvPr>
        </p:nvSpPr>
        <p:spPr>
          <a:xfrm>
            <a:off x="278363" y="1492250"/>
            <a:ext cx="11552276" cy="5229225"/>
          </a:xfrm>
        </p:spPr>
        <p:txBody>
          <a:bodyPr vert="horz" lIns="91440" tIns="45720" rIns="91440" bIns="45720" rtlCol="0" anchor="t">
            <a:normAutofit/>
          </a:bodyPr>
          <a:lstStyle/>
          <a:p>
            <a:pPr marL="742950" indent="-742950">
              <a:lnSpc>
                <a:spcPct val="100000"/>
              </a:lnSpc>
              <a:buAutoNum type="arabicPeriod"/>
            </a:pPr>
            <a:r>
              <a:rPr lang="en-US" altLang="ja-JP" sz="4400" b="1">
                <a:ln w="19050">
                  <a:solidFill>
                    <a:schemeClr val="accent5">
                      <a:lumMod val="75000"/>
                    </a:schemeClr>
                  </a:solidFill>
                </a:ln>
                <a:solidFill>
                  <a:schemeClr val="bg1"/>
                </a:solidFill>
                <a:latin typeface="游ゴシック"/>
                <a:ea typeface="游ゴシック"/>
              </a:rPr>
              <a:t>CO</a:t>
            </a:r>
            <a:r>
              <a:rPr lang="en-US" altLang="ja-JP" sz="4400" b="1" baseline="-25000">
                <a:ln w="19050">
                  <a:solidFill>
                    <a:schemeClr val="accent5">
                      <a:lumMod val="75000"/>
                    </a:schemeClr>
                  </a:solidFill>
                </a:ln>
                <a:solidFill>
                  <a:schemeClr val="bg1"/>
                </a:solidFill>
                <a:latin typeface="游ゴシック"/>
                <a:ea typeface="游ゴシック"/>
              </a:rPr>
              <a:t>2</a:t>
            </a:r>
            <a:r>
              <a:rPr lang="ja-JP" altLang="en-US" sz="4400" b="1">
                <a:ln w="19050">
                  <a:solidFill>
                    <a:schemeClr val="accent5">
                      <a:lumMod val="75000"/>
                    </a:schemeClr>
                  </a:solidFill>
                </a:ln>
                <a:solidFill>
                  <a:schemeClr val="bg1"/>
                </a:solidFill>
                <a:latin typeface="游ゴシック"/>
                <a:ea typeface="游ゴシック"/>
              </a:rPr>
              <a:t>排出量が多い</a:t>
            </a:r>
            <a:r>
              <a:rPr lang="en-US" altLang="ja-JP" sz="4400" b="1">
                <a:ln w="19050">
                  <a:solidFill>
                    <a:schemeClr val="accent5">
                      <a:lumMod val="75000"/>
                    </a:schemeClr>
                  </a:solidFill>
                </a:ln>
                <a:solidFill>
                  <a:schemeClr val="bg1"/>
                </a:solidFill>
                <a:latin typeface="游ゴシック"/>
                <a:ea typeface="游ゴシック"/>
              </a:rPr>
              <a:t>(</a:t>
            </a:r>
            <a:r>
              <a:rPr lang="ja-JP" altLang="en-US" sz="4400" b="1">
                <a:ln w="19050">
                  <a:solidFill>
                    <a:schemeClr val="accent5">
                      <a:lumMod val="75000"/>
                    </a:schemeClr>
                  </a:solidFill>
                </a:ln>
                <a:solidFill>
                  <a:schemeClr val="bg1"/>
                </a:solidFill>
                <a:latin typeface="游ゴシック"/>
                <a:ea typeface="游ゴシック"/>
              </a:rPr>
              <a:t>製鉄・化学・製紙）</a:t>
            </a:r>
            <a:br>
              <a:rPr lang="en-US" altLang="ja-JP" sz="4400" b="1">
                <a:ln w="19050">
                  <a:solidFill>
                    <a:schemeClr val="accent5">
                      <a:lumMod val="75000"/>
                    </a:schemeClr>
                  </a:solidFill>
                </a:ln>
                <a:latin typeface="+mn-ea"/>
              </a:rPr>
            </a:br>
            <a:endParaRPr lang="en-US" altLang="ja-JP" sz="2000" b="1">
              <a:ln w="19050">
                <a:solidFill>
                  <a:schemeClr val="accent5">
                    <a:lumMod val="75000"/>
                  </a:schemeClr>
                </a:solidFill>
              </a:ln>
              <a:solidFill>
                <a:schemeClr val="bg1"/>
              </a:solidFill>
              <a:latin typeface="+mn-ea"/>
            </a:endParaRPr>
          </a:p>
          <a:p>
            <a:pPr marL="742950" indent="-742950">
              <a:lnSpc>
                <a:spcPct val="100000"/>
              </a:lnSpc>
              <a:buAutoNum type="arabicPeriod"/>
            </a:pPr>
            <a:r>
              <a:rPr lang="ja-JP" altLang="en-US" sz="4400" b="1">
                <a:ln w="19050">
                  <a:solidFill>
                    <a:schemeClr val="accent5">
                      <a:lumMod val="75000"/>
                    </a:schemeClr>
                  </a:solidFill>
                </a:ln>
                <a:solidFill>
                  <a:schemeClr val="bg1"/>
                </a:solidFill>
                <a:latin typeface="游ゴシック"/>
                <a:ea typeface="游ゴシック"/>
              </a:rPr>
              <a:t>生産過程で大量の電力の安定供給を</a:t>
            </a:r>
            <a:br>
              <a:rPr lang="en-US" altLang="ja-JP" sz="4400" b="1">
                <a:ln w="19050">
                  <a:solidFill>
                    <a:schemeClr val="accent5">
                      <a:lumMod val="75000"/>
                    </a:schemeClr>
                  </a:solidFill>
                </a:ln>
                <a:latin typeface="+mn-ea"/>
              </a:rPr>
            </a:br>
            <a:r>
              <a:rPr lang="ja-JP" altLang="en-US" sz="4400" b="1">
                <a:ln w="19050">
                  <a:solidFill>
                    <a:schemeClr val="accent5">
                      <a:lumMod val="75000"/>
                    </a:schemeClr>
                  </a:solidFill>
                </a:ln>
                <a:solidFill>
                  <a:schemeClr val="bg1"/>
                </a:solidFill>
                <a:latin typeface="游ゴシック"/>
                <a:ea typeface="游ゴシック"/>
              </a:rPr>
              <a:t>必要とする</a:t>
            </a:r>
            <a:r>
              <a:rPr lang="en-US" altLang="ja-JP" sz="4400" b="1">
                <a:ln w="19050">
                  <a:solidFill>
                    <a:schemeClr val="accent5">
                      <a:lumMod val="75000"/>
                    </a:schemeClr>
                  </a:solidFill>
                </a:ln>
                <a:solidFill>
                  <a:schemeClr val="bg1"/>
                </a:solidFill>
                <a:latin typeface="游ゴシック"/>
                <a:ea typeface="游ゴシック"/>
              </a:rPr>
              <a:t>(</a:t>
            </a:r>
            <a:r>
              <a:rPr lang="ja-JP" altLang="en-US" sz="4400" b="1">
                <a:ln w="19050">
                  <a:solidFill>
                    <a:schemeClr val="accent5">
                      <a:lumMod val="75000"/>
                    </a:schemeClr>
                  </a:solidFill>
                </a:ln>
                <a:solidFill>
                  <a:schemeClr val="bg1"/>
                </a:solidFill>
                <a:latin typeface="游ゴシック"/>
                <a:ea typeface="游ゴシック"/>
              </a:rPr>
              <a:t>化学）</a:t>
            </a:r>
            <a:br>
              <a:rPr lang="en-US" altLang="ja-JP" sz="4400" b="1">
                <a:ln w="19050">
                  <a:solidFill>
                    <a:schemeClr val="accent5">
                      <a:lumMod val="75000"/>
                    </a:schemeClr>
                  </a:solidFill>
                </a:ln>
                <a:latin typeface="+mn-ea"/>
              </a:rPr>
            </a:br>
            <a:endParaRPr lang="en-US" altLang="ja-JP" sz="2000" b="1">
              <a:ln w="19050">
                <a:solidFill>
                  <a:schemeClr val="accent5">
                    <a:lumMod val="75000"/>
                  </a:schemeClr>
                </a:solidFill>
              </a:ln>
              <a:solidFill>
                <a:schemeClr val="bg1"/>
              </a:solidFill>
              <a:latin typeface="+mn-ea"/>
            </a:endParaRPr>
          </a:p>
          <a:p>
            <a:pPr marL="742950" indent="-742950">
              <a:buAutoNum type="arabicPeriod"/>
            </a:pPr>
            <a:r>
              <a:rPr lang="ja-JP" altLang="en-US" sz="4400" b="1">
                <a:ln w="19050">
                  <a:solidFill>
                    <a:schemeClr val="accent5">
                      <a:lumMod val="75000"/>
                    </a:schemeClr>
                  </a:solidFill>
                </a:ln>
                <a:solidFill>
                  <a:schemeClr val="bg1"/>
                </a:solidFill>
                <a:latin typeface="游ゴシック"/>
                <a:ea typeface="游ゴシック"/>
              </a:rPr>
              <a:t>生産過程で発電に利用可能な副産物が</a:t>
            </a:r>
            <a:br>
              <a:rPr lang="en-US" altLang="ja-JP" sz="4400" b="1">
                <a:ln w="19050">
                  <a:solidFill>
                    <a:schemeClr val="accent5">
                      <a:lumMod val="75000"/>
                    </a:schemeClr>
                  </a:solidFill>
                </a:ln>
                <a:latin typeface="游ゴシック"/>
                <a:ea typeface="游ゴシック"/>
              </a:rPr>
            </a:br>
            <a:r>
              <a:rPr lang="ja-JP" altLang="en-US" sz="4400" b="1">
                <a:ln w="19050">
                  <a:solidFill>
                    <a:schemeClr val="accent5">
                      <a:lumMod val="75000"/>
                    </a:schemeClr>
                  </a:solidFill>
                </a:ln>
                <a:solidFill>
                  <a:schemeClr val="bg1"/>
                </a:solidFill>
                <a:latin typeface="游ゴシック"/>
                <a:ea typeface="游ゴシック"/>
              </a:rPr>
              <a:t>発生する</a:t>
            </a:r>
            <a:r>
              <a:rPr lang="en-US" altLang="ja-JP" sz="4400" b="1">
                <a:ln w="19050">
                  <a:solidFill>
                    <a:schemeClr val="accent5">
                      <a:lumMod val="75000"/>
                    </a:schemeClr>
                  </a:solidFill>
                </a:ln>
                <a:solidFill>
                  <a:schemeClr val="bg1"/>
                </a:solidFill>
                <a:latin typeface="游ゴシック"/>
                <a:ea typeface="游ゴシック"/>
              </a:rPr>
              <a:t>(</a:t>
            </a:r>
            <a:r>
              <a:rPr lang="ja-JP" altLang="en-US" sz="4400" b="1">
                <a:ln w="19050">
                  <a:solidFill>
                    <a:schemeClr val="accent5">
                      <a:lumMod val="75000"/>
                    </a:schemeClr>
                  </a:solidFill>
                </a:ln>
                <a:solidFill>
                  <a:schemeClr val="bg1"/>
                </a:solidFill>
                <a:latin typeface="游ゴシック"/>
                <a:ea typeface="游ゴシック"/>
              </a:rPr>
              <a:t>製鉄・製紙）</a:t>
            </a:r>
            <a:endParaRPr lang="en-US" altLang="ja-JP" sz="4400" b="1">
              <a:ln w="19050">
                <a:solidFill>
                  <a:schemeClr val="accent5">
                    <a:lumMod val="75000"/>
                  </a:schemeClr>
                </a:solidFill>
              </a:ln>
              <a:solidFill>
                <a:schemeClr val="bg1"/>
              </a:solidFill>
              <a:latin typeface="游ゴシック"/>
              <a:ea typeface="游ゴシック"/>
            </a:endParaRPr>
          </a:p>
          <a:p>
            <a:endParaRPr kumimoji="1" lang="en-US" altLang="ja-JP"/>
          </a:p>
        </p:txBody>
      </p:sp>
      <p:sp>
        <p:nvSpPr>
          <p:cNvPr id="4" name="スライド番号プレースホルダー 3">
            <a:extLst>
              <a:ext uri="{FF2B5EF4-FFF2-40B4-BE49-F238E27FC236}">
                <a16:creationId xmlns:a16="http://schemas.microsoft.com/office/drawing/2014/main" id="{7DE72EAB-26A3-4A23-9F95-1FC37124C69A}"/>
              </a:ext>
            </a:extLst>
          </p:cNvPr>
          <p:cNvSpPr>
            <a:spLocks noGrp="1"/>
          </p:cNvSpPr>
          <p:nvPr>
            <p:ph type="sldNum" sz="quarter" idx="12"/>
          </p:nvPr>
        </p:nvSpPr>
        <p:spPr/>
        <p:txBody>
          <a:bodyPr/>
          <a:lstStyle/>
          <a:p>
            <a:fld id="{19400137-A026-45F2-A734-204015451647}" type="slidenum">
              <a:rPr kumimoji="1" lang="ja-JP" altLang="en-US" smtClean="0"/>
              <a:t>18</a:t>
            </a:fld>
            <a:endParaRPr kumimoji="1" lang="ja-JP" altLang="en-US"/>
          </a:p>
        </p:txBody>
      </p:sp>
      <p:sp>
        <p:nvSpPr>
          <p:cNvPr id="6" name="正方形/長方形 5">
            <a:extLst>
              <a:ext uri="{FF2B5EF4-FFF2-40B4-BE49-F238E27FC236}">
                <a16:creationId xmlns:a16="http://schemas.microsoft.com/office/drawing/2014/main" id="{A27455BC-9655-4982-AACC-C665EA371560}"/>
              </a:ext>
            </a:extLst>
          </p:cNvPr>
          <p:cNvSpPr/>
          <p:nvPr/>
        </p:nvSpPr>
        <p:spPr>
          <a:xfrm>
            <a:off x="5964393" y="3244334"/>
            <a:ext cx="263214" cy="369332"/>
          </a:xfrm>
          <a:prstGeom prst="rect">
            <a:avLst/>
          </a:prstGeom>
        </p:spPr>
        <p:txBody>
          <a:bodyPr wrap="none">
            <a:spAutoFit/>
          </a:bodyPr>
          <a:lstStyle/>
          <a:p>
            <a:r>
              <a:rPr lang="ja-JP" altLang="en-US">
                <a:solidFill>
                  <a:srgbClr val="000000"/>
                </a:solidFill>
                <a:latin typeface="Meiryo" panose="020B0604030504040204" pitchFamily="50" charset="-128"/>
                <a:ea typeface="Meiryo" panose="020B0604030504040204" pitchFamily="50" charset="-128"/>
              </a:rPr>
              <a:t> </a:t>
            </a:r>
            <a:endParaRPr lang="ja-JP" altLang="en-US"/>
          </a:p>
        </p:txBody>
      </p:sp>
    </p:spTree>
    <p:extLst>
      <p:ext uri="{BB962C8B-B14F-4D97-AF65-F5344CB8AC3E}">
        <p14:creationId xmlns:p14="http://schemas.microsoft.com/office/powerpoint/2010/main" val="2161895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837473B0-CC2E-450A-ABE3-18F120FF3D39}">
                <a1611:picAttrSrcUrl xmlns:a1611="http://schemas.microsoft.com/office/drawing/2016/11/main" r:id="rId3"/>
              </a:ext>
            </a:extLst>
          </a:blip>
          <a:srcRect/>
          <a:stretch>
            <a:fillRect t="-39000" b="-3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75851B-D050-4567-B7E7-4663538E31FF}"/>
              </a:ext>
            </a:extLst>
          </p:cNvPr>
          <p:cNvSpPr>
            <a:spLocks noGrp="1"/>
          </p:cNvSpPr>
          <p:nvPr>
            <p:ph type="title"/>
          </p:nvPr>
        </p:nvSpPr>
        <p:spPr>
          <a:xfrm>
            <a:off x="218767" y="208336"/>
            <a:ext cx="10515600" cy="588445"/>
          </a:xfrm>
        </p:spPr>
        <p:txBody>
          <a:bodyPr>
            <a:noAutofit/>
          </a:bodyPr>
          <a:lstStyle/>
          <a:p>
            <a:r>
              <a:rPr lang="en-US" altLang="ja-JP" sz="4000" b="1" u="heavy">
                <a:uFill>
                  <a:solidFill>
                    <a:srgbClr val="0070C0"/>
                  </a:solidFill>
                </a:uFill>
                <a:latin typeface="游ゴシック"/>
                <a:ea typeface="游ゴシック"/>
              </a:rPr>
              <a:t>1. CO</a:t>
            </a:r>
            <a:r>
              <a:rPr lang="en-US" altLang="ja-JP" sz="3200" b="1" u="heavy" baseline="-25000">
                <a:uFill>
                  <a:solidFill>
                    <a:srgbClr val="0070C0"/>
                  </a:solidFill>
                </a:uFill>
                <a:latin typeface="游ゴシック"/>
                <a:ea typeface="游ゴシック"/>
              </a:rPr>
              <a:t>2</a:t>
            </a:r>
            <a:r>
              <a:rPr lang="ja-JP" altLang="en-US" sz="4000" b="1" u="heavy">
                <a:uFill>
                  <a:solidFill>
                    <a:srgbClr val="0070C0"/>
                  </a:solidFill>
                </a:uFill>
                <a:latin typeface="游ゴシック"/>
                <a:ea typeface="游ゴシック"/>
              </a:rPr>
              <a:t>排出量が多い</a:t>
            </a:r>
            <a:endParaRPr kumimoji="1" lang="ja-JP" altLang="en-US" sz="4000" b="1" u="heavy">
              <a:uFill>
                <a:solidFill>
                  <a:srgbClr val="0070C0"/>
                </a:solidFill>
              </a:uFill>
              <a:latin typeface="游ゴシック"/>
              <a:ea typeface="游ゴシック"/>
            </a:endParaRPr>
          </a:p>
        </p:txBody>
      </p:sp>
      <p:graphicFrame>
        <p:nvGraphicFramePr>
          <p:cNvPr id="4" name="コンテンツ プレースホルダー 7">
            <a:extLst>
              <a:ext uri="{FF2B5EF4-FFF2-40B4-BE49-F238E27FC236}">
                <a16:creationId xmlns:a16="http://schemas.microsoft.com/office/drawing/2014/main" id="{25824138-2051-4C9C-AEC1-CB56C95187EC}"/>
              </a:ext>
              <a:ext uri="{147F2762-F138-4A5C-976F-8EAC2B608ADB}">
                <a16:predDERef xmlns:a16="http://schemas.microsoft.com/office/drawing/2014/main" pred="{319AA981-C32F-421B-8237-47153BB7471B}"/>
              </a:ext>
            </a:extLst>
          </p:cNvPr>
          <p:cNvGraphicFramePr>
            <a:graphicFrameLocks noGrp="1"/>
          </p:cNvGraphicFramePr>
          <p:nvPr>
            <p:ph idx="1"/>
            <p:extLst>
              <p:ext uri="{D42A27DB-BD31-4B8C-83A1-F6EECF244321}">
                <p14:modId xmlns:p14="http://schemas.microsoft.com/office/powerpoint/2010/main" val="1770123150"/>
              </p:ext>
            </p:extLst>
          </p:nvPr>
        </p:nvGraphicFramePr>
        <p:xfrm>
          <a:off x="218768" y="614364"/>
          <a:ext cx="11973232" cy="6541179"/>
        </p:xfrm>
        <a:graphic>
          <a:graphicData uri="http://schemas.openxmlformats.org/drawingml/2006/chart">
            <c:chart xmlns:c="http://schemas.openxmlformats.org/drawingml/2006/chart" xmlns:r="http://schemas.openxmlformats.org/officeDocument/2006/relationships" r:id="rId4"/>
          </a:graphicData>
        </a:graphic>
      </p:graphicFrame>
      <p:sp useBgFill="1">
        <p:nvSpPr>
          <p:cNvPr id="3" name="四角形: 角を丸くする 2">
            <a:extLst>
              <a:ext uri="{FF2B5EF4-FFF2-40B4-BE49-F238E27FC236}">
                <a16:creationId xmlns:a16="http://schemas.microsoft.com/office/drawing/2014/main" id="{CFAB3B2A-EF3C-4664-9D8F-79E07241BF77}"/>
              </a:ext>
            </a:extLst>
          </p:cNvPr>
          <p:cNvSpPr/>
          <p:nvPr/>
        </p:nvSpPr>
        <p:spPr>
          <a:xfrm>
            <a:off x="218767" y="1100139"/>
            <a:ext cx="4381808" cy="5457824"/>
          </a:xfrm>
          <a:prstGeom prst="round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a:ln>
                <a:solidFill>
                  <a:srgbClr val="E7E6E6"/>
                </a:solid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solidFill>
                    <a:srgbClr val="E7E6E6"/>
                  </a:solidFill>
                </a:ln>
                <a:solidFill>
                  <a:prstClr val="black"/>
                </a:solidFill>
                <a:effectLst/>
                <a:uLnTx/>
                <a:uFillTx/>
                <a:latin typeface="游ゴシック" panose="020B0400000000000000" pitchFamily="50" charset="-128"/>
                <a:ea typeface="游ゴシック" panose="020B0400000000000000" pitchFamily="50" charset="-128"/>
                <a:cs typeface="+mn-cs"/>
              </a:rPr>
              <a:t>鉄鋼、化学、製紙の排出量の合計は</a:t>
            </a:r>
            <a:endParaRPr kumimoji="1" lang="en-US" altLang="ja-JP" sz="3600" b="1" i="0" u="none" strike="noStrike" kern="1200" cap="none" spc="0" normalizeH="0" baseline="0" noProof="0">
              <a:ln>
                <a:solidFill>
                  <a:srgbClr val="E7E6E6"/>
                </a:solid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solidFill>
                    <a:srgbClr val="E7E6E6"/>
                  </a:solidFill>
                </a:ln>
                <a:solidFill>
                  <a:prstClr val="black"/>
                </a:solidFill>
                <a:effectLst/>
                <a:uLnTx/>
                <a:uFillTx/>
                <a:latin typeface="游ゴシック" panose="020B0400000000000000" pitchFamily="50" charset="-128"/>
                <a:ea typeface="游ゴシック" panose="020B0400000000000000" pitchFamily="50" charset="-128"/>
                <a:cs typeface="+mn-cs"/>
              </a:rPr>
              <a:t>全体の</a:t>
            </a:r>
            <a:r>
              <a:rPr kumimoji="1" lang="ja-JP" altLang="en-US" sz="3600" b="1" i="0" u="heavy" strike="noStrike" kern="1200" cap="none" spc="0" normalizeH="0" baseline="0" noProof="0">
                <a:ln>
                  <a:solidFill>
                    <a:srgbClr val="E7E6E6"/>
                  </a:solidFill>
                </a:ln>
                <a:solidFill>
                  <a:prstClr val="black"/>
                </a:solidFill>
                <a:effectLst/>
                <a:uLnTx/>
                <a:uFillTx/>
                <a:latin typeface="游ゴシック" panose="020B0400000000000000" pitchFamily="50" charset="-128"/>
                <a:ea typeface="游ゴシック" panose="020B0400000000000000" pitchFamily="50" charset="-128"/>
                <a:cs typeface="+mn-cs"/>
              </a:rPr>
              <a:t>７５％</a:t>
            </a:r>
            <a:endParaRPr kumimoji="1" lang="en-US" altLang="ja-JP" sz="3600" b="1" i="0" u="heavy" strike="noStrike" kern="1200" cap="none" spc="0" normalizeH="0" baseline="0" noProof="0">
              <a:ln>
                <a:solidFill>
                  <a:srgbClr val="E7E6E6"/>
                </a:solidFill>
              </a:ln>
              <a:solidFill>
                <a:prstClr val="black"/>
              </a:solidFill>
              <a:effectLst/>
              <a:uLnTx/>
              <a:uFill>
                <a:solidFill>
                  <a:srgbClr val="FF0000"/>
                </a:solidFill>
              </a:uFill>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1" i="0" u="sng" strike="noStrike" kern="1200" cap="none" spc="0" normalizeH="0" baseline="0" noProof="0">
              <a:ln>
                <a:solidFill>
                  <a:srgbClr val="E7E6E6"/>
                </a:solidFill>
              </a:ln>
              <a:solidFill>
                <a:prstClr val="black"/>
              </a:solidFill>
              <a:effectLst/>
              <a:uLnTx/>
              <a:uFill>
                <a:solidFill>
                  <a:srgbClr val="FF0000"/>
                </a:solidFill>
              </a:uFill>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
                  <a:solidFill>
                    <a:srgbClr val="FF0000"/>
                  </a:solidFill>
                </a:uFill>
                <a:latin typeface="游ゴシック" panose="020B0400000000000000" pitchFamily="50" charset="-128"/>
                <a:ea typeface="游ゴシック" panose="020B0400000000000000" pitchFamily="50" charset="-128"/>
                <a:cs typeface="+mn-cs"/>
              </a:rPr>
              <a:t>窯業土石・ガラスには複数の業界が含まれているため除外</a:t>
            </a:r>
            <a:endParaRPr kumimoji="1" lang="ja-JP" altLang="en-US" sz="2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1355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1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64C269-E989-40D5-AC63-D2135A1DD803}"/>
              </a:ext>
            </a:extLst>
          </p:cNvPr>
          <p:cNvSpPr>
            <a:spLocks noGrp="1"/>
          </p:cNvSpPr>
          <p:nvPr>
            <p:ph type="title"/>
          </p:nvPr>
        </p:nvSpPr>
        <p:spPr>
          <a:xfrm>
            <a:off x="110699" y="228114"/>
            <a:ext cx="2632500" cy="843870"/>
          </a:xfrm>
          <a:ln>
            <a:noFill/>
          </a:ln>
        </p:spPr>
        <p:txBody>
          <a:bodyPr>
            <a:noAutofit/>
          </a:bodyPr>
          <a:lstStyle/>
          <a:p>
            <a:r>
              <a:rPr lang="ja-JP" altLang="en-US" sz="6000" b="1">
                <a:ln w="9525">
                  <a:noFill/>
                </a:ln>
                <a:solidFill>
                  <a:schemeClr val="bg1"/>
                </a:solidFill>
                <a:effectLst>
                  <a:glow rad="63500">
                    <a:schemeClr val="accent1">
                      <a:satMod val="175000"/>
                      <a:alpha val="40000"/>
                    </a:schemeClr>
                  </a:glow>
                </a:effectLst>
                <a:latin typeface="+mn-ea"/>
                <a:ea typeface="+mn-ea"/>
              </a:rPr>
              <a:t>目次</a:t>
            </a:r>
            <a:endParaRPr kumimoji="1" lang="ja-JP" altLang="en-US" sz="6000" b="1">
              <a:ln w="9525">
                <a:noFill/>
              </a:ln>
              <a:solidFill>
                <a:schemeClr val="bg1"/>
              </a:solidFill>
              <a:effectLst>
                <a:glow rad="63500">
                  <a:schemeClr val="accent1">
                    <a:satMod val="175000"/>
                    <a:alpha val="40000"/>
                  </a:schemeClr>
                </a:glow>
              </a:effectLst>
              <a:latin typeface="+mn-ea"/>
              <a:ea typeface="+mn-ea"/>
            </a:endParaRPr>
          </a:p>
        </p:txBody>
      </p:sp>
      <p:sp>
        <p:nvSpPr>
          <p:cNvPr id="3" name="コンテンツ プレースホルダー 2">
            <a:extLst>
              <a:ext uri="{FF2B5EF4-FFF2-40B4-BE49-F238E27FC236}">
                <a16:creationId xmlns:a16="http://schemas.microsoft.com/office/drawing/2014/main" id="{25A2CB00-55C9-49F7-9678-8DCB15F29A7F}"/>
              </a:ext>
            </a:extLst>
          </p:cNvPr>
          <p:cNvSpPr>
            <a:spLocks noGrp="1"/>
          </p:cNvSpPr>
          <p:nvPr>
            <p:ph idx="1"/>
          </p:nvPr>
        </p:nvSpPr>
        <p:spPr>
          <a:xfrm>
            <a:off x="110699" y="1071984"/>
            <a:ext cx="11798710" cy="5553764"/>
          </a:xfrm>
          <a:ln>
            <a:noFill/>
          </a:ln>
        </p:spPr>
        <p:txBody>
          <a:bodyPr>
            <a:noAutofit/>
          </a:bodyPr>
          <a:lstStyle/>
          <a:p>
            <a:pPr marL="0" indent="0">
              <a:lnSpc>
                <a:spcPct val="100000"/>
              </a:lnSpc>
              <a:buNone/>
            </a:pPr>
            <a:r>
              <a:rPr kumimoji="1" lang="ja-JP" altLang="en-US" sz="3200" b="1">
                <a:ln w="6350">
                  <a:noFill/>
                </a:ln>
                <a:solidFill>
                  <a:schemeClr val="bg1"/>
                </a:solidFill>
                <a:effectLst>
                  <a:glow rad="63500">
                    <a:schemeClr val="accent1">
                      <a:satMod val="175000"/>
                      <a:alpha val="40000"/>
                    </a:schemeClr>
                  </a:glow>
                </a:effectLst>
                <a:latin typeface="+mn-ea"/>
              </a:rPr>
              <a:t>は</a:t>
            </a:r>
            <a:r>
              <a:rPr kumimoji="1" lang="ja-JP" altLang="en-US" sz="3200" b="1">
                <a:ln w="6350" cmpd="sng">
                  <a:noFill/>
                </a:ln>
                <a:solidFill>
                  <a:schemeClr val="bg1"/>
                </a:solidFill>
                <a:effectLst>
                  <a:glow rad="63500">
                    <a:schemeClr val="accent1">
                      <a:satMod val="175000"/>
                      <a:alpha val="40000"/>
                    </a:schemeClr>
                  </a:glow>
                </a:effectLst>
                <a:latin typeface="+mn-ea"/>
              </a:rPr>
              <a:t>じ</a:t>
            </a:r>
            <a:r>
              <a:rPr kumimoji="1" lang="ja-JP" altLang="en-US" sz="3200" b="1">
                <a:ln w="6350">
                  <a:noFill/>
                </a:ln>
                <a:solidFill>
                  <a:schemeClr val="bg1"/>
                </a:solidFill>
                <a:effectLst>
                  <a:glow rad="63500">
                    <a:schemeClr val="accent1">
                      <a:satMod val="175000"/>
                      <a:alpha val="40000"/>
                    </a:schemeClr>
                  </a:glow>
                </a:effectLst>
                <a:latin typeface="+mn-ea"/>
              </a:rPr>
              <a:t>めに</a:t>
            </a:r>
            <a:endParaRPr kumimoji="1"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lang="ja-JP" altLang="en-US" sz="3200" b="1">
                <a:ln w="6350">
                  <a:noFill/>
                </a:ln>
                <a:solidFill>
                  <a:schemeClr val="bg1"/>
                </a:solidFill>
                <a:effectLst>
                  <a:glow rad="63500">
                    <a:schemeClr val="accent1">
                      <a:satMod val="175000"/>
                      <a:alpha val="40000"/>
                    </a:schemeClr>
                  </a:glow>
                </a:effectLst>
                <a:latin typeface="+mn-ea"/>
              </a:rPr>
              <a:t>第</a:t>
            </a:r>
            <a:r>
              <a:rPr lang="en-US" altLang="ja-JP" sz="3200" b="1">
                <a:ln w="6350">
                  <a:noFill/>
                </a:ln>
                <a:solidFill>
                  <a:schemeClr val="bg1"/>
                </a:solidFill>
                <a:effectLst>
                  <a:glow rad="63500">
                    <a:schemeClr val="accent1">
                      <a:satMod val="175000"/>
                      <a:alpha val="40000"/>
                    </a:schemeClr>
                  </a:glow>
                </a:effectLst>
                <a:latin typeface="+mn-ea"/>
              </a:rPr>
              <a:t>1</a:t>
            </a:r>
            <a:r>
              <a:rPr lang="ja-JP" altLang="en-US" sz="3200" b="1">
                <a:ln w="6350">
                  <a:noFill/>
                </a:ln>
                <a:solidFill>
                  <a:schemeClr val="bg1"/>
                </a:solidFill>
                <a:effectLst>
                  <a:glow rad="63500">
                    <a:schemeClr val="accent1">
                      <a:satMod val="175000"/>
                      <a:alpha val="40000"/>
                    </a:schemeClr>
                  </a:glow>
                </a:effectLst>
                <a:latin typeface="+mn-ea"/>
              </a:rPr>
              <a:t>章　自社発電の普及の背景と現状</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lang="ja-JP" altLang="en-US" sz="3200" b="1">
                <a:ln w="6350">
                  <a:noFill/>
                </a:ln>
                <a:solidFill>
                  <a:schemeClr val="bg1"/>
                </a:solidFill>
                <a:effectLst>
                  <a:glow rad="63500">
                    <a:schemeClr val="accent1">
                      <a:satMod val="175000"/>
                      <a:alpha val="40000"/>
                    </a:schemeClr>
                  </a:glow>
                </a:effectLst>
                <a:latin typeface="+mn-ea"/>
              </a:rPr>
              <a:t>第</a:t>
            </a:r>
            <a:r>
              <a:rPr lang="en-US" altLang="ja-JP" sz="3200" b="1">
                <a:ln w="6350">
                  <a:noFill/>
                </a:ln>
                <a:solidFill>
                  <a:schemeClr val="bg1"/>
                </a:solidFill>
                <a:effectLst>
                  <a:glow rad="63500">
                    <a:schemeClr val="accent1">
                      <a:satMod val="175000"/>
                      <a:alpha val="40000"/>
                    </a:schemeClr>
                  </a:glow>
                </a:effectLst>
                <a:latin typeface="+mn-ea"/>
              </a:rPr>
              <a:t>2</a:t>
            </a:r>
            <a:r>
              <a:rPr lang="ja-JP" altLang="en-US" sz="3200" b="1">
                <a:ln w="6350">
                  <a:noFill/>
                </a:ln>
                <a:solidFill>
                  <a:schemeClr val="bg1"/>
                </a:solidFill>
                <a:effectLst>
                  <a:glow rad="63500">
                    <a:schemeClr val="accent1">
                      <a:satMod val="175000"/>
                      <a:alpha val="40000"/>
                    </a:schemeClr>
                  </a:glow>
                </a:effectLst>
                <a:latin typeface="+mn-ea"/>
              </a:rPr>
              <a:t>章　自社発電の拡充と脱炭素化の進展に関する仮説の設定</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kumimoji="1" lang="ja-JP" altLang="en-US" sz="3200" b="1">
                <a:ln w="6350">
                  <a:noFill/>
                </a:ln>
                <a:solidFill>
                  <a:schemeClr val="bg1"/>
                </a:solidFill>
                <a:effectLst>
                  <a:glow rad="63500">
                    <a:schemeClr val="accent1">
                      <a:satMod val="175000"/>
                      <a:alpha val="40000"/>
                    </a:schemeClr>
                  </a:glow>
                </a:effectLst>
                <a:latin typeface="+mn-ea"/>
              </a:rPr>
              <a:t>第</a:t>
            </a:r>
            <a:r>
              <a:rPr lang="en-US" altLang="ja-JP" sz="3200" b="1">
                <a:ln w="6350">
                  <a:noFill/>
                </a:ln>
                <a:solidFill>
                  <a:schemeClr val="bg1"/>
                </a:solidFill>
                <a:effectLst>
                  <a:glow rad="63500">
                    <a:schemeClr val="accent1">
                      <a:satMod val="175000"/>
                      <a:alpha val="40000"/>
                    </a:schemeClr>
                  </a:glow>
                </a:effectLst>
                <a:latin typeface="+mn-ea"/>
              </a:rPr>
              <a:t>3</a:t>
            </a:r>
            <a:r>
              <a:rPr kumimoji="1" lang="ja-JP" altLang="en-US" sz="3200" b="1">
                <a:ln w="6350">
                  <a:noFill/>
                </a:ln>
                <a:solidFill>
                  <a:schemeClr val="bg1"/>
                </a:solidFill>
                <a:effectLst>
                  <a:glow rad="63500">
                    <a:schemeClr val="accent1">
                      <a:satMod val="175000"/>
                      <a:alpha val="40000"/>
                    </a:schemeClr>
                  </a:glow>
                </a:effectLst>
                <a:latin typeface="+mn-ea"/>
              </a:rPr>
              <a:t>章　業界の選定と仮説の検証方法</a:t>
            </a:r>
            <a:endParaRPr kumimoji="1"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kumimoji="1" lang="ja-JP" altLang="en-US" sz="3200" b="1">
                <a:ln w="6350">
                  <a:noFill/>
                </a:ln>
                <a:solidFill>
                  <a:schemeClr val="bg1"/>
                </a:solidFill>
                <a:effectLst>
                  <a:glow rad="63500">
                    <a:schemeClr val="accent1">
                      <a:satMod val="175000"/>
                      <a:alpha val="40000"/>
                    </a:schemeClr>
                  </a:glow>
                </a:effectLst>
                <a:latin typeface="+mn-ea"/>
              </a:rPr>
              <a:t>第</a:t>
            </a:r>
            <a:r>
              <a:rPr kumimoji="1" lang="en-US" altLang="ja-JP" sz="3200" b="1">
                <a:ln w="6350">
                  <a:noFill/>
                </a:ln>
                <a:solidFill>
                  <a:schemeClr val="bg1"/>
                </a:solidFill>
                <a:effectLst>
                  <a:glow rad="63500">
                    <a:schemeClr val="accent1">
                      <a:satMod val="175000"/>
                      <a:alpha val="40000"/>
                    </a:schemeClr>
                  </a:glow>
                </a:effectLst>
                <a:latin typeface="+mn-ea"/>
              </a:rPr>
              <a:t>4</a:t>
            </a:r>
            <a:r>
              <a:rPr kumimoji="1" lang="ja-JP" altLang="en-US" sz="3200" b="1">
                <a:ln w="6350">
                  <a:noFill/>
                </a:ln>
                <a:solidFill>
                  <a:schemeClr val="bg1"/>
                </a:solidFill>
                <a:effectLst>
                  <a:glow rad="63500">
                    <a:schemeClr val="accent1">
                      <a:satMod val="175000"/>
                      <a:alpha val="40000"/>
                    </a:schemeClr>
                  </a:glow>
                </a:effectLst>
                <a:latin typeface="+mn-ea"/>
              </a:rPr>
              <a:t>章　製鉄</a:t>
            </a:r>
            <a:r>
              <a:rPr lang="ja-JP" altLang="ja-JP" sz="3200" b="1">
                <a:ln w="6350">
                  <a:noFill/>
                </a:ln>
                <a:solidFill>
                  <a:schemeClr val="bg1"/>
                </a:solidFill>
                <a:effectLst>
                  <a:glow rad="63500">
                    <a:schemeClr val="accent1">
                      <a:satMod val="175000"/>
                      <a:alpha val="40000"/>
                    </a:schemeClr>
                  </a:glow>
                </a:effectLst>
                <a:latin typeface="+mn-ea"/>
              </a:rPr>
              <a:t>業界における自社発電</a:t>
            </a:r>
            <a:r>
              <a:rPr lang="ja-JP" altLang="en-US" sz="3200" b="1">
                <a:ln w="6350">
                  <a:noFill/>
                </a:ln>
                <a:solidFill>
                  <a:schemeClr val="bg1"/>
                </a:solidFill>
                <a:effectLst>
                  <a:glow rad="63500">
                    <a:schemeClr val="accent1">
                      <a:satMod val="175000"/>
                      <a:alpha val="40000"/>
                    </a:schemeClr>
                  </a:glow>
                </a:effectLst>
                <a:latin typeface="+mn-ea"/>
              </a:rPr>
              <a:t>の動向</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kumimoji="1" lang="ja-JP" altLang="en-US" sz="3200" b="1">
                <a:ln w="6350">
                  <a:noFill/>
                </a:ln>
                <a:solidFill>
                  <a:schemeClr val="bg1"/>
                </a:solidFill>
                <a:effectLst>
                  <a:glow rad="63500">
                    <a:schemeClr val="accent1">
                      <a:satMod val="175000"/>
                      <a:alpha val="40000"/>
                    </a:schemeClr>
                  </a:glow>
                </a:effectLst>
                <a:latin typeface="+mn-ea"/>
              </a:rPr>
              <a:t>第</a:t>
            </a:r>
            <a:r>
              <a:rPr kumimoji="1" lang="en-US" altLang="ja-JP" sz="3200" b="1">
                <a:ln w="6350">
                  <a:noFill/>
                </a:ln>
                <a:solidFill>
                  <a:schemeClr val="bg1"/>
                </a:solidFill>
                <a:effectLst>
                  <a:glow rad="63500">
                    <a:schemeClr val="accent1">
                      <a:satMod val="175000"/>
                      <a:alpha val="40000"/>
                    </a:schemeClr>
                  </a:glow>
                </a:effectLst>
                <a:latin typeface="+mn-ea"/>
              </a:rPr>
              <a:t>5</a:t>
            </a:r>
            <a:r>
              <a:rPr kumimoji="1" lang="ja-JP" altLang="en-US" sz="3200" b="1">
                <a:ln w="6350">
                  <a:noFill/>
                </a:ln>
                <a:solidFill>
                  <a:schemeClr val="bg1"/>
                </a:solidFill>
                <a:effectLst>
                  <a:glow rad="63500">
                    <a:schemeClr val="accent1">
                      <a:satMod val="175000"/>
                      <a:alpha val="40000"/>
                    </a:schemeClr>
                  </a:glow>
                </a:effectLst>
                <a:latin typeface="+mn-ea"/>
              </a:rPr>
              <a:t>章　</a:t>
            </a:r>
            <a:r>
              <a:rPr lang="ja-JP" altLang="en-US" sz="3200" b="1">
                <a:ln w="6350">
                  <a:noFill/>
                </a:ln>
                <a:solidFill>
                  <a:schemeClr val="bg1"/>
                </a:solidFill>
                <a:effectLst>
                  <a:glow rad="63500">
                    <a:schemeClr val="accent1">
                      <a:satMod val="175000"/>
                      <a:alpha val="40000"/>
                    </a:schemeClr>
                  </a:glow>
                </a:effectLst>
                <a:latin typeface="+mn-ea"/>
              </a:rPr>
              <a:t>化学</a:t>
            </a:r>
            <a:r>
              <a:rPr lang="ja-JP" altLang="ja-JP" sz="3200" b="1">
                <a:ln w="6350">
                  <a:noFill/>
                </a:ln>
                <a:solidFill>
                  <a:schemeClr val="bg1"/>
                </a:solidFill>
                <a:effectLst>
                  <a:glow rad="63500">
                    <a:schemeClr val="accent1">
                      <a:satMod val="175000"/>
                      <a:alpha val="40000"/>
                    </a:schemeClr>
                  </a:glow>
                </a:effectLst>
                <a:latin typeface="+mn-ea"/>
              </a:rPr>
              <a:t>業界における自社発電の</a:t>
            </a:r>
            <a:r>
              <a:rPr lang="ja-JP" altLang="en-US" sz="3200" b="1">
                <a:ln w="6350">
                  <a:noFill/>
                </a:ln>
                <a:solidFill>
                  <a:schemeClr val="bg1"/>
                </a:solidFill>
                <a:effectLst>
                  <a:glow rad="63500">
                    <a:schemeClr val="accent1">
                      <a:satMod val="175000"/>
                      <a:alpha val="40000"/>
                    </a:schemeClr>
                  </a:glow>
                </a:effectLst>
                <a:latin typeface="+mn-ea"/>
              </a:rPr>
              <a:t>動向</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lang="ja-JP" altLang="ja-JP" sz="3200" b="1">
                <a:ln w="6350">
                  <a:noFill/>
                </a:ln>
                <a:solidFill>
                  <a:schemeClr val="bg1"/>
                </a:solidFill>
                <a:effectLst>
                  <a:glow rad="63500">
                    <a:schemeClr val="accent1">
                      <a:satMod val="175000"/>
                      <a:alpha val="40000"/>
                    </a:schemeClr>
                  </a:glow>
                </a:effectLst>
                <a:latin typeface="+mn-ea"/>
              </a:rPr>
              <a:t>第</a:t>
            </a:r>
            <a:r>
              <a:rPr lang="en-US" altLang="ja-JP" sz="3200" b="1">
                <a:ln w="6350">
                  <a:noFill/>
                </a:ln>
                <a:solidFill>
                  <a:schemeClr val="bg1"/>
                </a:solidFill>
                <a:effectLst>
                  <a:glow rad="63500">
                    <a:schemeClr val="accent1">
                      <a:satMod val="175000"/>
                      <a:alpha val="40000"/>
                    </a:schemeClr>
                  </a:glow>
                </a:effectLst>
                <a:latin typeface="+mn-ea"/>
              </a:rPr>
              <a:t>6</a:t>
            </a:r>
            <a:r>
              <a:rPr lang="ja-JP" altLang="ja-JP" sz="3200" b="1">
                <a:ln w="6350">
                  <a:noFill/>
                </a:ln>
                <a:solidFill>
                  <a:schemeClr val="bg1"/>
                </a:solidFill>
                <a:effectLst>
                  <a:glow rad="63500">
                    <a:schemeClr val="accent1">
                      <a:satMod val="175000"/>
                      <a:alpha val="40000"/>
                    </a:schemeClr>
                  </a:glow>
                </a:effectLst>
                <a:latin typeface="+mn-ea"/>
              </a:rPr>
              <a:t>章　</a:t>
            </a:r>
            <a:r>
              <a:rPr lang="ja-JP" altLang="en-US" sz="3200" b="1">
                <a:ln w="6350">
                  <a:noFill/>
                </a:ln>
                <a:solidFill>
                  <a:schemeClr val="bg1"/>
                </a:solidFill>
                <a:effectLst>
                  <a:glow rad="63500">
                    <a:schemeClr val="accent1">
                      <a:satMod val="175000"/>
                      <a:alpha val="40000"/>
                    </a:schemeClr>
                  </a:glow>
                </a:effectLst>
                <a:latin typeface="+mn-ea"/>
              </a:rPr>
              <a:t>製紙</a:t>
            </a:r>
            <a:r>
              <a:rPr lang="ja-JP" altLang="ja-JP" sz="3200" b="1">
                <a:ln w="6350">
                  <a:noFill/>
                </a:ln>
                <a:solidFill>
                  <a:schemeClr val="bg1"/>
                </a:solidFill>
                <a:effectLst>
                  <a:glow rad="63500">
                    <a:schemeClr val="accent1">
                      <a:satMod val="175000"/>
                      <a:alpha val="40000"/>
                    </a:schemeClr>
                  </a:glow>
                </a:effectLst>
                <a:latin typeface="+mn-ea"/>
              </a:rPr>
              <a:t>業界における自社発電の</a:t>
            </a:r>
            <a:r>
              <a:rPr lang="ja-JP" altLang="en-US" sz="3200" b="1">
                <a:ln w="6350">
                  <a:noFill/>
                </a:ln>
                <a:solidFill>
                  <a:schemeClr val="bg1"/>
                </a:solidFill>
                <a:effectLst>
                  <a:glow rad="63500">
                    <a:schemeClr val="accent1">
                      <a:satMod val="175000"/>
                      <a:alpha val="40000"/>
                    </a:schemeClr>
                  </a:glow>
                </a:effectLst>
                <a:latin typeface="+mn-ea"/>
              </a:rPr>
              <a:t>動向</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lang="ja-JP" altLang="ja-JP" sz="3200" b="1">
                <a:ln w="6350">
                  <a:noFill/>
                </a:ln>
                <a:solidFill>
                  <a:schemeClr val="bg1"/>
                </a:solidFill>
                <a:effectLst>
                  <a:glow rad="63500">
                    <a:schemeClr val="accent1">
                      <a:satMod val="175000"/>
                      <a:alpha val="40000"/>
                    </a:schemeClr>
                  </a:glow>
                </a:effectLst>
                <a:latin typeface="+mn-ea"/>
              </a:rPr>
              <a:t>第</a:t>
            </a:r>
            <a:r>
              <a:rPr lang="en-US" altLang="ja-JP" sz="3200" b="1">
                <a:ln w="6350">
                  <a:noFill/>
                </a:ln>
                <a:solidFill>
                  <a:schemeClr val="bg1"/>
                </a:solidFill>
                <a:effectLst>
                  <a:glow rad="63500">
                    <a:schemeClr val="accent1">
                      <a:satMod val="175000"/>
                      <a:alpha val="40000"/>
                    </a:schemeClr>
                  </a:glow>
                </a:effectLst>
                <a:latin typeface="+mn-ea"/>
              </a:rPr>
              <a:t>7</a:t>
            </a:r>
            <a:r>
              <a:rPr lang="ja-JP" altLang="ja-JP" sz="3200" b="1">
                <a:ln w="6350">
                  <a:noFill/>
                </a:ln>
                <a:solidFill>
                  <a:schemeClr val="bg1"/>
                </a:solidFill>
                <a:effectLst>
                  <a:glow rad="63500">
                    <a:schemeClr val="accent1">
                      <a:satMod val="175000"/>
                      <a:alpha val="40000"/>
                    </a:schemeClr>
                  </a:glow>
                </a:effectLst>
                <a:latin typeface="+mn-ea"/>
              </a:rPr>
              <a:t>章　検証結果と考察</a:t>
            </a:r>
            <a:endParaRPr lang="en-US" altLang="ja-JP" sz="3200" b="1">
              <a:ln w="6350">
                <a:noFill/>
              </a:ln>
              <a:solidFill>
                <a:schemeClr val="bg1"/>
              </a:solidFill>
              <a:effectLst>
                <a:glow rad="63500">
                  <a:schemeClr val="accent1">
                    <a:satMod val="175000"/>
                    <a:alpha val="40000"/>
                  </a:schemeClr>
                </a:glow>
              </a:effectLst>
              <a:latin typeface="+mn-ea"/>
            </a:endParaRPr>
          </a:p>
          <a:p>
            <a:pPr marL="0" indent="0">
              <a:lnSpc>
                <a:spcPct val="100000"/>
              </a:lnSpc>
              <a:buNone/>
            </a:pPr>
            <a:r>
              <a:rPr lang="ja-JP" altLang="en-US" sz="3200" b="1">
                <a:ln w="6350">
                  <a:noFill/>
                </a:ln>
                <a:solidFill>
                  <a:schemeClr val="bg1"/>
                </a:solidFill>
                <a:effectLst>
                  <a:glow rad="63500">
                    <a:schemeClr val="accent1">
                      <a:satMod val="175000"/>
                      <a:alpha val="40000"/>
                    </a:schemeClr>
                  </a:glow>
                </a:effectLst>
                <a:latin typeface="+mn-ea"/>
              </a:rPr>
              <a:t>おわりに</a:t>
            </a:r>
            <a:endParaRPr lang="en-US" altLang="ja-JP" sz="3200" b="1">
              <a:ln w="6350">
                <a:noFill/>
              </a:ln>
              <a:solidFill>
                <a:schemeClr val="bg1"/>
              </a:solidFill>
              <a:effectLst>
                <a:glow rad="63500">
                  <a:schemeClr val="accent1">
                    <a:satMod val="175000"/>
                    <a:alpha val="40000"/>
                  </a:schemeClr>
                </a:glow>
              </a:effectLst>
              <a:latin typeface="+mn-ea"/>
            </a:endParaRPr>
          </a:p>
        </p:txBody>
      </p:sp>
      <p:sp>
        <p:nvSpPr>
          <p:cNvPr id="4" name="スライド番号プレースホルダー 3">
            <a:extLst>
              <a:ext uri="{FF2B5EF4-FFF2-40B4-BE49-F238E27FC236}">
                <a16:creationId xmlns:a16="http://schemas.microsoft.com/office/drawing/2014/main" id="{B7C14F8B-4CDB-4AB9-B7C5-1207C875B56C}"/>
              </a:ext>
            </a:extLst>
          </p:cNvPr>
          <p:cNvSpPr>
            <a:spLocks noGrp="1"/>
          </p:cNvSpPr>
          <p:nvPr>
            <p:ph type="sldNum" sz="quarter" idx="12"/>
          </p:nvPr>
        </p:nvSpPr>
        <p:spPr/>
        <p:txBody>
          <a:bodyPr/>
          <a:lstStyle/>
          <a:p>
            <a:fld id="{19400137-A026-45F2-A734-204015451647}" type="slidenum">
              <a:rPr kumimoji="1" lang="ja-JP" altLang="en-US" smtClean="0"/>
              <a:t>2</a:t>
            </a:fld>
            <a:endParaRPr kumimoji="1" lang="ja-JP" altLang="en-US"/>
          </a:p>
        </p:txBody>
      </p:sp>
    </p:spTree>
    <p:extLst>
      <p:ext uri="{BB962C8B-B14F-4D97-AF65-F5344CB8AC3E}">
        <p14:creationId xmlns:p14="http://schemas.microsoft.com/office/powerpoint/2010/main" val="567700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EA6786-FF22-4897-AC69-FD6A8B209178}"/>
              </a:ext>
            </a:extLst>
          </p:cNvPr>
          <p:cNvSpPr>
            <a:spLocks noGrp="1"/>
          </p:cNvSpPr>
          <p:nvPr>
            <p:ph type="title"/>
          </p:nvPr>
        </p:nvSpPr>
        <p:spPr>
          <a:xfrm>
            <a:off x="226141" y="145049"/>
            <a:ext cx="11739717" cy="1325563"/>
          </a:xfrm>
        </p:spPr>
        <p:txBody>
          <a:bodyPr>
            <a:normAutofit/>
          </a:bodyPr>
          <a:lstStyle/>
          <a:p>
            <a:r>
              <a:rPr lang="ja-JP" altLang="en-US" b="1">
                <a:ln>
                  <a:solidFill>
                    <a:schemeClr val="tx1"/>
                  </a:solidFill>
                </a:ln>
                <a:solidFill>
                  <a:schemeClr val="bg1"/>
                </a:solidFill>
                <a:latin typeface="游ゴシック"/>
                <a:ea typeface="游ゴシック"/>
              </a:rPr>
              <a:t>2. 生産過程で大量の電力の安定供給を</a:t>
            </a:r>
            <a:br>
              <a:rPr lang="en-US" altLang="ja-JP" b="1">
                <a:ln>
                  <a:solidFill>
                    <a:schemeClr val="tx1"/>
                  </a:solidFill>
                </a:ln>
                <a:latin typeface="+mn-ea"/>
                <a:ea typeface="+mn-ea"/>
              </a:rPr>
            </a:br>
            <a:r>
              <a:rPr lang="ja-JP" altLang="en-US" b="1">
                <a:ln>
                  <a:solidFill>
                    <a:schemeClr val="tx1"/>
                  </a:solidFill>
                </a:ln>
                <a:solidFill>
                  <a:schemeClr val="bg1"/>
                </a:solidFill>
                <a:latin typeface="游ゴシック"/>
                <a:ea typeface="游ゴシック"/>
              </a:rPr>
              <a:t>    必要とする</a:t>
            </a:r>
            <a:endParaRPr kumimoji="1" lang="ja-JP" altLang="en-US">
              <a:ln>
                <a:solidFill>
                  <a:schemeClr val="tx1"/>
                </a:solidFill>
              </a:ln>
              <a:solidFill>
                <a:schemeClr val="bg1"/>
              </a:solidFill>
              <a:latin typeface="游ゴシック"/>
              <a:ea typeface="游ゴシック"/>
            </a:endParaRPr>
          </a:p>
        </p:txBody>
      </p:sp>
      <p:sp>
        <p:nvSpPr>
          <p:cNvPr id="3" name="コンテンツ プレースホルダー 2">
            <a:extLst>
              <a:ext uri="{FF2B5EF4-FFF2-40B4-BE49-F238E27FC236}">
                <a16:creationId xmlns:a16="http://schemas.microsoft.com/office/drawing/2014/main" id="{39F8B12E-FB72-4440-B9D2-3ADD188D1347}"/>
              </a:ext>
            </a:extLst>
          </p:cNvPr>
          <p:cNvSpPr>
            <a:spLocks noGrp="1"/>
          </p:cNvSpPr>
          <p:nvPr>
            <p:ph idx="1"/>
          </p:nvPr>
        </p:nvSpPr>
        <p:spPr>
          <a:xfrm>
            <a:off x="748964" y="1720935"/>
            <a:ext cx="11221065" cy="2855742"/>
          </a:xfrm>
        </p:spPr>
        <p:txBody>
          <a:bodyPr>
            <a:normAutofit/>
          </a:bodyPr>
          <a:lstStyle/>
          <a:p>
            <a:pPr marL="0" indent="0">
              <a:lnSpc>
                <a:spcPct val="110000"/>
              </a:lnSpc>
              <a:buNone/>
            </a:pPr>
            <a:r>
              <a:rPr lang="ja-JP" altLang="en-US" sz="4000" b="1">
                <a:ln>
                  <a:solidFill>
                    <a:schemeClr val="tx1"/>
                  </a:solidFill>
                </a:ln>
                <a:solidFill>
                  <a:schemeClr val="bg1"/>
                </a:solidFill>
              </a:rPr>
              <a:t>大量の電力の安定供給を必要とする企業は</a:t>
            </a:r>
            <a:endParaRPr lang="en-US" altLang="ja-JP" sz="4000" b="1">
              <a:ln>
                <a:solidFill>
                  <a:schemeClr val="tx1"/>
                </a:solidFill>
              </a:ln>
              <a:solidFill>
                <a:schemeClr val="bg1"/>
              </a:solidFill>
            </a:endParaRPr>
          </a:p>
          <a:p>
            <a:pPr marL="0" indent="0">
              <a:lnSpc>
                <a:spcPct val="110000"/>
              </a:lnSpc>
              <a:buNone/>
            </a:pPr>
            <a:r>
              <a:rPr lang="ja-JP" altLang="en-US" sz="4000" b="1">
                <a:ln>
                  <a:solidFill>
                    <a:schemeClr val="tx1"/>
                  </a:solidFill>
                </a:ln>
                <a:solidFill>
                  <a:schemeClr val="bg1"/>
                </a:solidFill>
              </a:rPr>
              <a:t>大規模な自社発電設備を持っている</a:t>
            </a:r>
            <a:endParaRPr lang="en-US" altLang="ja-JP" sz="4000" b="1">
              <a:ln>
                <a:solidFill>
                  <a:schemeClr val="tx1"/>
                </a:solidFill>
              </a:ln>
              <a:solidFill>
                <a:schemeClr val="bg1"/>
              </a:solidFill>
            </a:endParaRPr>
          </a:p>
          <a:p>
            <a:pPr lvl="1">
              <a:lnSpc>
                <a:spcPct val="110000"/>
              </a:lnSpc>
            </a:pPr>
            <a:r>
              <a:rPr lang="ja-JP" altLang="en-US" sz="3600" b="1">
                <a:ln>
                  <a:solidFill>
                    <a:schemeClr val="tx1"/>
                  </a:solidFill>
                </a:ln>
                <a:solidFill>
                  <a:schemeClr val="bg1"/>
                </a:solidFill>
              </a:rPr>
              <a:t>購入電力に頼ると、電力会社の事故や災害時の</a:t>
            </a:r>
            <a:br>
              <a:rPr lang="en-US" altLang="ja-JP" sz="3600" b="1">
                <a:ln>
                  <a:solidFill>
                    <a:schemeClr val="tx1"/>
                  </a:solidFill>
                </a:ln>
                <a:solidFill>
                  <a:schemeClr val="bg1"/>
                </a:solidFill>
              </a:rPr>
            </a:br>
            <a:r>
              <a:rPr lang="ja-JP" altLang="en-US" sz="3600" b="1">
                <a:ln>
                  <a:solidFill>
                    <a:schemeClr val="tx1"/>
                  </a:solidFill>
                </a:ln>
                <a:solidFill>
                  <a:schemeClr val="bg1"/>
                </a:solidFill>
              </a:rPr>
              <a:t>停電の際に生産に大きな影響が及ぶため</a:t>
            </a:r>
            <a:endParaRPr lang="en-US" altLang="ja-JP" sz="3600" b="1">
              <a:ln>
                <a:solidFill>
                  <a:schemeClr val="tx1"/>
                </a:solidFill>
              </a:ln>
              <a:solidFill>
                <a:schemeClr val="bg1"/>
              </a:solidFill>
            </a:endParaRPr>
          </a:p>
          <a:p>
            <a:pPr marL="0" indent="0">
              <a:buNone/>
            </a:pPr>
            <a:endParaRPr kumimoji="1" lang="ja-JP" altLang="en-US" sz="3600" b="1">
              <a:ln>
                <a:solidFill>
                  <a:schemeClr val="tx1"/>
                </a:solidFill>
              </a:ln>
              <a:solidFill>
                <a:schemeClr val="bg1"/>
              </a:solidFill>
            </a:endParaRPr>
          </a:p>
        </p:txBody>
      </p:sp>
      <p:sp>
        <p:nvSpPr>
          <p:cNvPr id="5" name="四角形: 角を丸くする 4">
            <a:extLst>
              <a:ext uri="{FF2B5EF4-FFF2-40B4-BE49-F238E27FC236}">
                <a16:creationId xmlns:a16="http://schemas.microsoft.com/office/drawing/2014/main" id="{A1283C65-4AC3-40B0-9564-1B79F570E65F}"/>
              </a:ext>
            </a:extLst>
          </p:cNvPr>
          <p:cNvSpPr/>
          <p:nvPr/>
        </p:nvSpPr>
        <p:spPr>
          <a:xfrm>
            <a:off x="748964" y="4827001"/>
            <a:ext cx="10694070" cy="1885950"/>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大規模な自社発電設備をもつ企業に着目すれば、</a:t>
            </a:r>
            <a:br>
              <a:rPr kumimoji="1" lang="en-US" altLang="ja-JP"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製造業全体の自社発電の拡充と脱炭素化の動向が</a:t>
            </a:r>
            <a:br>
              <a:rPr kumimoji="1" lang="en-US" altLang="ja-JP"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つかめる</a:t>
            </a:r>
            <a:endParaRPr kumimoji="1" lang="en-US" altLang="ja-JP" sz="3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fld id="{19400137-A026-45F2-A734-204015451647}" type="slidenum">
              <a:rPr kumimoji="1" lang="ja-JP" altLang="en-US" smtClean="0"/>
              <a:t>20</a:t>
            </a:fld>
            <a:endParaRPr kumimoji="1" lang="ja-JP" altLang="en-US"/>
          </a:p>
        </p:txBody>
      </p:sp>
    </p:spTree>
    <p:extLst>
      <p:ext uri="{BB962C8B-B14F-4D97-AF65-F5344CB8AC3E}">
        <p14:creationId xmlns:p14="http://schemas.microsoft.com/office/powerpoint/2010/main" val="3560150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6000" b="-16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8E7E57-F898-4DF6-97F1-8E00602118E7}"/>
              </a:ext>
            </a:extLst>
          </p:cNvPr>
          <p:cNvSpPr>
            <a:spLocks noGrp="1"/>
          </p:cNvSpPr>
          <p:nvPr>
            <p:ph type="title"/>
          </p:nvPr>
        </p:nvSpPr>
        <p:spPr>
          <a:xfrm>
            <a:off x="178190" y="167218"/>
            <a:ext cx="11169748" cy="1325563"/>
          </a:xfrm>
        </p:spPr>
        <p:txBody>
          <a:bodyPr>
            <a:normAutofit/>
          </a:bodyPr>
          <a:lstStyle/>
          <a:p>
            <a:r>
              <a:rPr lang="ja-JP" altLang="en-US" b="1">
                <a:ln>
                  <a:solidFill>
                    <a:schemeClr val="tx1"/>
                  </a:solidFill>
                </a:ln>
                <a:solidFill>
                  <a:schemeClr val="bg1"/>
                </a:solidFill>
                <a:latin typeface="游ゴシック"/>
                <a:ea typeface="游ゴシック"/>
              </a:rPr>
              <a:t>3. 生産過程で発電に利用可能な副産物が　　</a:t>
            </a:r>
            <a:br>
              <a:rPr lang="en-US" altLang="ja-JP" b="1">
                <a:ln>
                  <a:solidFill>
                    <a:schemeClr val="tx1"/>
                  </a:solidFill>
                </a:ln>
                <a:solidFill>
                  <a:schemeClr val="bg1"/>
                </a:solidFill>
                <a:latin typeface="+mn-ea"/>
                <a:ea typeface="+mn-ea"/>
              </a:rPr>
            </a:br>
            <a:r>
              <a:rPr lang="ja-JP" altLang="en-US" b="1">
                <a:ln>
                  <a:solidFill>
                    <a:schemeClr val="tx1"/>
                  </a:solidFill>
                </a:ln>
                <a:solidFill>
                  <a:schemeClr val="bg1"/>
                </a:solidFill>
                <a:latin typeface="游ゴシック"/>
                <a:ea typeface="游ゴシック"/>
              </a:rPr>
              <a:t>    発生する</a:t>
            </a:r>
            <a:endParaRPr kumimoji="1" lang="ja-JP" altLang="en-US">
              <a:solidFill>
                <a:schemeClr val="bg1"/>
              </a:solidFill>
              <a:latin typeface="游ゴシック"/>
              <a:ea typeface="游ゴシック"/>
            </a:endParaRPr>
          </a:p>
        </p:txBody>
      </p:sp>
      <p:sp>
        <p:nvSpPr>
          <p:cNvPr id="4" name="四角形: 角を丸くする 3">
            <a:extLst>
              <a:ext uri="{FF2B5EF4-FFF2-40B4-BE49-F238E27FC236}">
                <a16:creationId xmlns:a16="http://schemas.microsoft.com/office/drawing/2014/main" id="{CBAB1066-1011-4A55-9B01-37C0300A691C}"/>
              </a:ext>
            </a:extLst>
          </p:cNvPr>
          <p:cNvSpPr/>
          <p:nvPr/>
        </p:nvSpPr>
        <p:spPr>
          <a:xfrm>
            <a:off x="511126" y="3748375"/>
            <a:ext cx="11169747" cy="2095744"/>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solidFill>
                    <a:prstClr val="black"/>
                  </a:solidFill>
                </a:ln>
                <a:solidFill>
                  <a:prstClr val="white"/>
                </a:solidFill>
                <a:effectLst/>
                <a:uLnTx/>
                <a:uFillTx/>
                <a:latin typeface="游ゴシック" panose="020B0400000000000000" pitchFamily="50" charset="-128"/>
                <a:ea typeface="游ゴシック" panose="020B0400000000000000" pitchFamily="50" charset="-128"/>
                <a:cs typeface="+mn-cs"/>
              </a:rPr>
              <a:t>副産物を発電燃料として利用すれば</a:t>
            </a:r>
            <a:endParaRPr kumimoji="1" lang="en-US" altLang="ja-JP" sz="4400" b="1" i="0" u="none" strike="noStrike" kern="1200" cap="none" spc="0" normalizeH="0" baseline="0" noProof="0">
              <a:ln>
                <a:solidFill>
                  <a:prstClr val="black"/>
                </a:solid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solidFill>
                    <a:prstClr val="black"/>
                  </a:solidFill>
                </a:ln>
                <a:solidFill>
                  <a:prstClr val="white"/>
                </a:solidFill>
                <a:effectLst/>
                <a:uLnTx/>
                <a:uFillTx/>
                <a:latin typeface="游ゴシック" panose="020B0400000000000000" pitchFamily="50" charset="-128"/>
                <a:ea typeface="游ゴシック" panose="020B0400000000000000" pitchFamily="50" charset="-128"/>
                <a:cs typeface="+mn-cs"/>
              </a:rPr>
              <a:t>副産物の処理費用とエネルギー調達コストの削減が可能</a:t>
            </a:r>
            <a:endParaRPr kumimoji="1" lang="en-US" altLang="ja-JP" sz="4400" b="1" i="0" u="none" strike="noStrike" kern="1200" cap="none" spc="0" normalizeH="0" baseline="0" noProof="0">
              <a:ln>
                <a:solidFill>
                  <a:prstClr val="black"/>
                </a:solid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コンテンツ プレースホルダー 5">
            <a:extLst>
              <a:ext uri="{FF2B5EF4-FFF2-40B4-BE49-F238E27FC236}">
                <a16:creationId xmlns:a16="http://schemas.microsoft.com/office/drawing/2014/main" id="{62E81170-202E-4903-9B35-C091E7ACCB48}"/>
              </a:ext>
            </a:extLst>
          </p:cNvPr>
          <p:cNvSpPr>
            <a:spLocks noGrp="1"/>
          </p:cNvSpPr>
          <p:nvPr>
            <p:ph idx="1"/>
          </p:nvPr>
        </p:nvSpPr>
        <p:spPr>
          <a:xfrm>
            <a:off x="585281" y="1572706"/>
            <a:ext cx="10515600" cy="4351338"/>
          </a:xfrm>
        </p:spPr>
        <p:txBody>
          <a:bodyPr vert="horz" lIns="91440" tIns="45720" rIns="91440" bIns="45720" rtlCol="0" anchor="t">
            <a:normAutofit/>
          </a:bodyPr>
          <a:lstStyle/>
          <a:p>
            <a:pPr>
              <a:lnSpc>
                <a:spcPct val="150000"/>
              </a:lnSpc>
            </a:pPr>
            <a:r>
              <a:rPr lang="ja-JP" altLang="en-US" sz="3600" b="1">
                <a:ln>
                  <a:solidFill>
                    <a:schemeClr val="tx1"/>
                  </a:solidFill>
                </a:ln>
                <a:solidFill>
                  <a:schemeClr val="bg1"/>
                </a:solidFill>
              </a:rPr>
              <a:t>副産物は公害防止のために適切な処理が必要</a:t>
            </a:r>
            <a:endParaRPr lang="en-US" altLang="ja-JP" sz="3600" b="1">
              <a:ln>
                <a:solidFill>
                  <a:schemeClr val="tx1"/>
                </a:solidFill>
              </a:ln>
              <a:solidFill>
                <a:schemeClr val="bg1"/>
              </a:solidFill>
            </a:endParaRPr>
          </a:p>
          <a:p>
            <a:r>
              <a:rPr lang="ja-JP" altLang="en-US" sz="3600" b="1">
                <a:ln>
                  <a:solidFill>
                    <a:schemeClr val="tx1"/>
                  </a:solidFill>
                </a:ln>
                <a:solidFill>
                  <a:schemeClr val="bg1"/>
                </a:solidFill>
                <a:latin typeface="游ゴシック"/>
                <a:ea typeface="游ゴシック"/>
              </a:rPr>
              <a:t>副産物の中には発電の燃料になるものがある</a:t>
            </a:r>
            <a:endParaRPr lang="en-US" altLang="ja-JP" sz="3600" b="1">
              <a:ln>
                <a:solidFill>
                  <a:schemeClr val="tx1"/>
                </a:solidFill>
              </a:ln>
              <a:solidFill>
                <a:schemeClr val="bg1"/>
              </a:solidFill>
              <a:latin typeface="游ゴシック"/>
              <a:ea typeface="游ゴシック"/>
            </a:endParaRPr>
          </a:p>
          <a:p>
            <a:endParaRPr lang="ja-JP" altLang="en-US"/>
          </a:p>
        </p:txBody>
      </p:sp>
      <p:sp>
        <p:nvSpPr>
          <p:cNvPr id="3" name="スライド番号プレースホルダー 2"/>
          <p:cNvSpPr>
            <a:spLocks noGrp="1"/>
          </p:cNvSpPr>
          <p:nvPr>
            <p:ph type="sldNum" sz="quarter" idx="12"/>
          </p:nvPr>
        </p:nvSpPr>
        <p:spPr/>
        <p:txBody>
          <a:bodyPr/>
          <a:lstStyle/>
          <a:p>
            <a:fld id="{19400137-A026-45F2-A734-204015451647}" type="slidenum">
              <a:rPr kumimoji="1" lang="ja-JP" altLang="en-US" smtClean="0"/>
              <a:t>21</a:t>
            </a:fld>
            <a:endParaRPr kumimoji="1" lang="ja-JP" altLang="en-US"/>
          </a:p>
        </p:txBody>
      </p:sp>
    </p:spTree>
    <p:extLst>
      <p:ext uri="{BB962C8B-B14F-4D97-AF65-F5344CB8AC3E}">
        <p14:creationId xmlns:p14="http://schemas.microsoft.com/office/powerpoint/2010/main" val="1162768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7243C-991F-4D8B-900A-D5628EDACEA3}"/>
              </a:ext>
            </a:extLst>
          </p:cNvPr>
          <p:cNvSpPr>
            <a:spLocks noGrp="1"/>
          </p:cNvSpPr>
          <p:nvPr>
            <p:ph type="title"/>
          </p:nvPr>
        </p:nvSpPr>
        <p:spPr>
          <a:xfrm>
            <a:off x="169397" y="136525"/>
            <a:ext cx="11658600" cy="968383"/>
          </a:xfrm>
          <a:ln>
            <a:noFill/>
          </a:ln>
        </p:spPr>
        <p:txBody>
          <a:bodyPr>
            <a:noAutofit/>
          </a:bodyPr>
          <a:lstStyle/>
          <a:p>
            <a:r>
              <a:rPr lang="ja-JP" altLang="ja-JP" sz="4800" b="1">
                <a:ln>
                  <a:solidFill>
                    <a:srgbClr val="0070C0"/>
                  </a:solidFill>
                </a:ln>
                <a:solidFill>
                  <a:schemeClr val="bg1"/>
                </a:solidFill>
                <a:latin typeface="+mn-ea"/>
                <a:ea typeface="+mn-ea"/>
              </a:rPr>
              <a:t>仮説の検証方法</a:t>
            </a:r>
            <a:endParaRPr kumimoji="1" lang="ja-JP" altLang="en-US" sz="4800" b="1">
              <a:ln>
                <a:solidFill>
                  <a:srgbClr val="0070C0"/>
                </a:solidFill>
              </a:ln>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A402ECC6-55B6-44F0-9D81-1A2B993F94D4}"/>
              </a:ext>
            </a:extLst>
          </p:cNvPr>
          <p:cNvSpPr>
            <a:spLocks noGrp="1"/>
          </p:cNvSpPr>
          <p:nvPr>
            <p:ph idx="1"/>
          </p:nvPr>
        </p:nvSpPr>
        <p:spPr>
          <a:xfrm>
            <a:off x="364002" y="1074839"/>
            <a:ext cx="11463995" cy="5783161"/>
          </a:xfrm>
        </p:spPr>
        <p:txBody>
          <a:bodyPr vert="horz" lIns="91440" tIns="45720" rIns="91440" bIns="45720" rtlCol="0" anchor="t">
            <a:normAutofit/>
          </a:bodyPr>
          <a:lstStyle/>
          <a:p>
            <a:pPr>
              <a:lnSpc>
                <a:spcPts val="3400"/>
              </a:lnSpc>
            </a:pPr>
            <a:r>
              <a:rPr lang="ja-JP" altLang="en-US" sz="3600" b="1">
                <a:ln>
                  <a:solidFill>
                    <a:srgbClr val="0070C0"/>
                  </a:solidFill>
                </a:ln>
                <a:solidFill>
                  <a:schemeClr val="bg1"/>
                </a:solidFill>
              </a:rPr>
              <a:t>社史・有価証券報告書・ウェブサイト・環境報告書を精査</a:t>
            </a:r>
            <a:endParaRPr lang="en-US" altLang="ja-JP" sz="3600" b="1">
              <a:ln>
                <a:solidFill>
                  <a:srgbClr val="0070C0"/>
                </a:solidFill>
              </a:ln>
              <a:solidFill>
                <a:schemeClr val="bg1"/>
              </a:solidFill>
            </a:endParaRPr>
          </a:p>
          <a:p>
            <a:pPr>
              <a:lnSpc>
                <a:spcPts val="3400"/>
              </a:lnSpc>
            </a:pPr>
            <a:r>
              <a:rPr lang="ja-JP" altLang="en-US" sz="3600" b="1">
                <a:ln>
                  <a:solidFill>
                    <a:srgbClr val="0070C0"/>
                  </a:solidFill>
                </a:ln>
                <a:solidFill>
                  <a:schemeClr val="bg1"/>
                </a:solidFill>
              </a:rPr>
              <a:t>製鉄業界</a:t>
            </a:r>
            <a:endParaRPr lang="en-US" altLang="ja-JP" sz="3600" b="1">
              <a:ln>
                <a:solidFill>
                  <a:srgbClr val="0070C0"/>
                </a:solidFill>
              </a:ln>
              <a:solidFill>
                <a:schemeClr val="bg1"/>
              </a:solidFill>
            </a:endParaRPr>
          </a:p>
          <a:p>
            <a:pPr marL="457200" lvl="1" indent="0">
              <a:lnSpc>
                <a:spcPts val="3400"/>
              </a:lnSpc>
              <a:buNone/>
            </a:pPr>
            <a:r>
              <a:rPr lang="ja-JP" altLang="en-US" sz="3200" b="1">
                <a:ln>
                  <a:solidFill>
                    <a:srgbClr val="0070C0"/>
                  </a:solidFill>
                </a:ln>
                <a:solidFill>
                  <a:schemeClr val="bg1"/>
                </a:solidFill>
                <a:ea typeface="游ゴシック"/>
              </a:rPr>
              <a:t>日本製鉄株式会社の君津製鉄所に工場見学</a:t>
            </a:r>
            <a:br>
              <a:rPr lang="en-US" altLang="ja-JP" sz="3200" b="1">
                <a:ln>
                  <a:solidFill>
                    <a:srgbClr val="0070C0"/>
                  </a:solidFill>
                </a:ln>
              </a:rPr>
            </a:br>
            <a:r>
              <a:rPr lang="ja-JP" altLang="en-US" sz="3200" b="1">
                <a:ln>
                  <a:solidFill>
                    <a:srgbClr val="0070C0"/>
                  </a:solidFill>
                </a:ln>
                <a:solidFill>
                  <a:schemeClr val="bg1"/>
                </a:solidFill>
                <a:ea typeface="游ゴシック"/>
              </a:rPr>
              <a:t>（</a:t>
            </a:r>
            <a:r>
              <a:rPr lang="en-US" altLang="ja-JP" sz="3200" b="1">
                <a:ln>
                  <a:solidFill>
                    <a:srgbClr val="0070C0"/>
                  </a:solidFill>
                </a:ln>
                <a:solidFill>
                  <a:schemeClr val="bg1"/>
                </a:solidFill>
                <a:ea typeface="游ゴシック"/>
              </a:rPr>
              <a:t>2019</a:t>
            </a:r>
            <a:r>
              <a:rPr lang="ja-JP" altLang="en-US" sz="3200" b="1">
                <a:ln>
                  <a:solidFill>
                    <a:srgbClr val="0070C0"/>
                  </a:solidFill>
                </a:ln>
                <a:solidFill>
                  <a:schemeClr val="bg1"/>
                </a:solidFill>
                <a:ea typeface="游ゴシック"/>
              </a:rPr>
              <a:t>年</a:t>
            </a:r>
            <a:r>
              <a:rPr lang="en-US" altLang="ja-JP" sz="3200" b="1">
                <a:ln>
                  <a:solidFill>
                    <a:srgbClr val="0070C0"/>
                  </a:solidFill>
                </a:ln>
                <a:solidFill>
                  <a:schemeClr val="bg1"/>
                </a:solidFill>
                <a:ea typeface="游ゴシック"/>
              </a:rPr>
              <a:t>7</a:t>
            </a:r>
            <a:r>
              <a:rPr lang="ja-JP" altLang="en-US" sz="3200" b="1">
                <a:ln>
                  <a:solidFill>
                    <a:srgbClr val="0070C0"/>
                  </a:solidFill>
                </a:ln>
                <a:solidFill>
                  <a:schemeClr val="bg1"/>
                </a:solidFill>
                <a:ea typeface="游ゴシック"/>
              </a:rPr>
              <a:t>月</a:t>
            </a:r>
            <a:r>
              <a:rPr lang="en-US" altLang="ja-JP" sz="3200" b="1">
                <a:ln>
                  <a:solidFill>
                    <a:srgbClr val="0070C0"/>
                  </a:solidFill>
                </a:ln>
                <a:solidFill>
                  <a:schemeClr val="bg1"/>
                </a:solidFill>
                <a:ea typeface="游ゴシック"/>
              </a:rPr>
              <a:t>2</a:t>
            </a:r>
            <a:r>
              <a:rPr lang="ja-JP" altLang="en-US" sz="3200" b="1">
                <a:ln>
                  <a:solidFill>
                    <a:srgbClr val="0070C0"/>
                  </a:solidFill>
                </a:ln>
                <a:solidFill>
                  <a:schemeClr val="bg1"/>
                </a:solidFill>
                <a:ea typeface="游ゴシック"/>
              </a:rPr>
              <a:t>日訪問）</a:t>
            </a:r>
            <a:endParaRPr lang="en-US" altLang="ja-JP" sz="3200" b="1">
              <a:ln>
                <a:solidFill>
                  <a:srgbClr val="0070C0"/>
                </a:solidFill>
              </a:ln>
              <a:solidFill>
                <a:schemeClr val="bg1"/>
              </a:solidFill>
              <a:ea typeface="游ゴシック"/>
            </a:endParaRPr>
          </a:p>
          <a:p>
            <a:pPr>
              <a:lnSpc>
                <a:spcPts val="3400"/>
              </a:lnSpc>
            </a:pPr>
            <a:r>
              <a:rPr lang="ja-JP" altLang="en-US" sz="3600" b="1">
                <a:ln>
                  <a:solidFill>
                    <a:srgbClr val="0070C0"/>
                  </a:solidFill>
                </a:ln>
                <a:solidFill>
                  <a:schemeClr val="bg1"/>
                </a:solidFill>
              </a:rPr>
              <a:t>化学業界</a:t>
            </a:r>
            <a:endParaRPr lang="en-US" altLang="ja-JP" sz="3600" b="1">
              <a:ln>
                <a:solidFill>
                  <a:srgbClr val="0070C0"/>
                </a:solidFill>
              </a:ln>
              <a:solidFill>
                <a:schemeClr val="bg1"/>
              </a:solidFill>
            </a:endParaRPr>
          </a:p>
          <a:p>
            <a:pPr marL="457200" lvl="1" indent="0">
              <a:lnSpc>
                <a:spcPts val="3400"/>
              </a:lnSpc>
              <a:buNone/>
            </a:pPr>
            <a:r>
              <a:rPr lang="ja-JP" altLang="en-US" sz="3200" b="1">
                <a:ln>
                  <a:solidFill>
                    <a:srgbClr val="0070C0"/>
                  </a:solidFill>
                </a:ln>
                <a:solidFill>
                  <a:schemeClr val="bg1"/>
                </a:solidFill>
                <a:ea typeface="游ゴシック"/>
              </a:rPr>
              <a:t>デンカ株式会社に訪問聞き取り調査</a:t>
            </a:r>
          </a:p>
          <a:p>
            <a:pPr marL="457200" lvl="1" indent="0">
              <a:lnSpc>
                <a:spcPts val="3400"/>
              </a:lnSpc>
              <a:buNone/>
            </a:pPr>
            <a:r>
              <a:rPr lang="ja-JP" altLang="en-US" sz="3200" b="1">
                <a:ln>
                  <a:solidFill>
                    <a:srgbClr val="0070C0"/>
                  </a:solidFill>
                </a:ln>
                <a:solidFill>
                  <a:schemeClr val="bg1"/>
                </a:solidFill>
                <a:ea typeface="游ゴシック"/>
              </a:rPr>
              <a:t>（</a:t>
            </a:r>
            <a:r>
              <a:rPr lang="en-US" altLang="ja-JP" sz="3200" b="1">
                <a:ln>
                  <a:solidFill>
                    <a:srgbClr val="0070C0"/>
                  </a:solidFill>
                </a:ln>
                <a:solidFill>
                  <a:schemeClr val="bg1"/>
                </a:solidFill>
                <a:ea typeface="游ゴシック"/>
              </a:rPr>
              <a:t>2019</a:t>
            </a:r>
            <a:r>
              <a:rPr lang="ja-JP" altLang="en-US" sz="3200" b="1">
                <a:ln>
                  <a:solidFill>
                    <a:srgbClr val="0070C0"/>
                  </a:solidFill>
                </a:ln>
                <a:solidFill>
                  <a:schemeClr val="bg1"/>
                </a:solidFill>
                <a:ea typeface="游ゴシック"/>
              </a:rPr>
              <a:t>年</a:t>
            </a:r>
            <a:r>
              <a:rPr lang="en-US" altLang="ja-JP" sz="3200" b="1">
                <a:ln>
                  <a:solidFill>
                    <a:srgbClr val="0070C0"/>
                  </a:solidFill>
                </a:ln>
                <a:solidFill>
                  <a:schemeClr val="bg1"/>
                </a:solidFill>
                <a:ea typeface="游ゴシック"/>
              </a:rPr>
              <a:t>7</a:t>
            </a:r>
            <a:r>
              <a:rPr lang="ja-JP" altLang="en-US" sz="3200" b="1">
                <a:ln>
                  <a:solidFill>
                    <a:srgbClr val="0070C0"/>
                  </a:solidFill>
                </a:ln>
                <a:solidFill>
                  <a:schemeClr val="bg1"/>
                </a:solidFill>
                <a:ea typeface="游ゴシック"/>
              </a:rPr>
              <a:t>月</a:t>
            </a:r>
            <a:r>
              <a:rPr lang="en-US" altLang="ja-JP" sz="3200" b="1">
                <a:ln>
                  <a:solidFill>
                    <a:srgbClr val="0070C0"/>
                  </a:solidFill>
                </a:ln>
                <a:solidFill>
                  <a:schemeClr val="bg1"/>
                </a:solidFill>
                <a:ea typeface="游ゴシック"/>
              </a:rPr>
              <a:t>19</a:t>
            </a:r>
            <a:r>
              <a:rPr lang="ja-JP" altLang="en-US" sz="3200" b="1">
                <a:ln>
                  <a:solidFill>
                    <a:srgbClr val="0070C0"/>
                  </a:solidFill>
                </a:ln>
                <a:solidFill>
                  <a:schemeClr val="bg1"/>
                </a:solidFill>
                <a:ea typeface="游ゴシック"/>
              </a:rPr>
              <a:t>日訪問）</a:t>
            </a:r>
            <a:endParaRPr lang="ja-JP">
              <a:solidFill>
                <a:schemeClr val="bg1"/>
              </a:solidFill>
            </a:endParaRPr>
          </a:p>
          <a:p>
            <a:pPr>
              <a:lnSpc>
                <a:spcPts val="3400"/>
              </a:lnSpc>
            </a:pPr>
            <a:r>
              <a:rPr lang="ja-JP" altLang="en-US" sz="3600" b="1">
                <a:ln>
                  <a:solidFill>
                    <a:srgbClr val="0070C0"/>
                  </a:solidFill>
                </a:ln>
                <a:solidFill>
                  <a:schemeClr val="bg1"/>
                </a:solidFill>
              </a:rPr>
              <a:t>製紙業界</a:t>
            </a:r>
            <a:endParaRPr lang="en-US" altLang="ja-JP" sz="3600" b="1">
              <a:ln>
                <a:solidFill>
                  <a:srgbClr val="0070C0"/>
                </a:solidFill>
              </a:ln>
              <a:solidFill>
                <a:schemeClr val="bg1"/>
              </a:solidFill>
            </a:endParaRPr>
          </a:p>
          <a:p>
            <a:pPr marL="0" indent="0">
              <a:lnSpc>
                <a:spcPts val="3400"/>
              </a:lnSpc>
              <a:buNone/>
            </a:pPr>
            <a:r>
              <a:rPr lang="ja-JP" altLang="en-US" sz="3200" b="1">
                <a:ln>
                  <a:solidFill>
                    <a:srgbClr val="0070C0"/>
                  </a:solidFill>
                </a:ln>
                <a:solidFill>
                  <a:schemeClr val="bg1"/>
                </a:solidFill>
                <a:ea typeface="游ゴシック"/>
              </a:rPr>
              <a:t>　日本製紙株式会社に質問状を送付</a:t>
            </a:r>
            <a:endParaRPr lang="en-US" altLang="ja-JP" sz="3200" b="1">
              <a:ln>
                <a:solidFill>
                  <a:srgbClr val="0070C0"/>
                </a:solidFill>
              </a:ln>
              <a:solidFill>
                <a:schemeClr val="bg1"/>
              </a:solidFill>
              <a:ea typeface="游ゴシック"/>
            </a:endParaRPr>
          </a:p>
          <a:p>
            <a:pPr marL="0" indent="0">
              <a:lnSpc>
                <a:spcPts val="3400"/>
              </a:lnSpc>
              <a:buNone/>
            </a:pPr>
            <a:r>
              <a:rPr lang="ja-JP" altLang="en-US" sz="3200" b="1">
                <a:ln>
                  <a:solidFill>
                    <a:srgbClr val="0070C0"/>
                  </a:solidFill>
                </a:ln>
                <a:solidFill>
                  <a:schemeClr val="bg1"/>
                </a:solidFill>
                <a:ea typeface="游ゴシック"/>
              </a:rPr>
              <a:t>　（</a:t>
            </a:r>
            <a:r>
              <a:rPr lang="en-US" altLang="ja-JP" sz="3200" b="1">
                <a:ln>
                  <a:solidFill>
                    <a:srgbClr val="0070C0"/>
                  </a:solidFill>
                </a:ln>
                <a:solidFill>
                  <a:schemeClr val="bg1"/>
                </a:solidFill>
                <a:ea typeface="游ゴシック"/>
              </a:rPr>
              <a:t>2019</a:t>
            </a:r>
            <a:r>
              <a:rPr lang="ja-JP" altLang="en-US" sz="3200" b="1">
                <a:ln>
                  <a:solidFill>
                    <a:srgbClr val="0070C0"/>
                  </a:solidFill>
                </a:ln>
                <a:solidFill>
                  <a:schemeClr val="bg1"/>
                </a:solidFill>
                <a:ea typeface="游ゴシック"/>
              </a:rPr>
              <a:t>年</a:t>
            </a:r>
            <a:r>
              <a:rPr lang="en-US" altLang="ja-JP" sz="3200" b="1">
                <a:ln>
                  <a:solidFill>
                    <a:srgbClr val="0070C0"/>
                  </a:solidFill>
                </a:ln>
                <a:solidFill>
                  <a:schemeClr val="bg1"/>
                </a:solidFill>
                <a:ea typeface="游ゴシック"/>
              </a:rPr>
              <a:t>7</a:t>
            </a:r>
            <a:r>
              <a:rPr lang="ja-JP" altLang="en-US" sz="3200" b="1">
                <a:ln>
                  <a:solidFill>
                    <a:srgbClr val="0070C0"/>
                  </a:solidFill>
                </a:ln>
                <a:solidFill>
                  <a:schemeClr val="bg1"/>
                </a:solidFill>
                <a:ea typeface="游ゴシック"/>
              </a:rPr>
              <a:t>月</a:t>
            </a:r>
            <a:r>
              <a:rPr lang="en-US" altLang="ja-JP" sz="3200" b="1">
                <a:ln>
                  <a:solidFill>
                    <a:srgbClr val="0070C0"/>
                  </a:solidFill>
                </a:ln>
                <a:solidFill>
                  <a:schemeClr val="bg1"/>
                </a:solidFill>
                <a:ea typeface="游ゴシック"/>
              </a:rPr>
              <a:t>3</a:t>
            </a:r>
            <a:r>
              <a:rPr lang="ja-JP" altLang="en-US" sz="3200" b="1">
                <a:ln>
                  <a:solidFill>
                    <a:srgbClr val="0070C0"/>
                  </a:solidFill>
                </a:ln>
                <a:solidFill>
                  <a:schemeClr val="bg1"/>
                </a:solidFill>
                <a:ea typeface="游ゴシック"/>
              </a:rPr>
              <a:t>日回答）</a:t>
            </a:r>
            <a:endParaRPr lang="en-US" altLang="ja-JP" sz="3600" b="1">
              <a:ln>
                <a:solidFill>
                  <a:srgbClr val="0070C0"/>
                </a:solidFill>
              </a:ln>
              <a:solidFill>
                <a:schemeClr val="bg1"/>
              </a:solidFill>
              <a:ea typeface="游ゴシック"/>
            </a:endParaRPr>
          </a:p>
        </p:txBody>
      </p:sp>
      <p:sp>
        <p:nvSpPr>
          <p:cNvPr id="4" name="スライド番号プレースホルダー 3">
            <a:extLst>
              <a:ext uri="{FF2B5EF4-FFF2-40B4-BE49-F238E27FC236}">
                <a16:creationId xmlns:a16="http://schemas.microsoft.com/office/drawing/2014/main" id="{DBBE48D8-AE5B-41B3-AF47-FA014F7A9350}"/>
              </a:ext>
            </a:extLst>
          </p:cNvPr>
          <p:cNvSpPr>
            <a:spLocks noGrp="1"/>
          </p:cNvSpPr>
          <p:nvPr>
            <p:ph type="sldNum" sz="quarter" idx="12"/>
          </p:nvPr>
        </p:nvSpPr>
        <p:spPr/>
        <p:txBody>
          <a:bodyPr/>
          <a:lstStyle/>
          <a:p>
            <a:fld id="{19400137-A026-45F2-A734-204015451647}" type="slidenum">
              <a:rPr kumimoji="1" lang="ja-JP" altLang="en-US" smtClean="0"/>
              <a:t>22</a:t>
            </a:fld>
            <a:endParaRPr kumimoji="1" lang="ja-JP" altLang="en-US"/>
          </a:p>
        </p:txBody>
      </p:sp>
    </p:spTree>
    <p:extLst>
      <p:ext uri="{BB962C8B-B14F-4D97-AF65-F5344CB8AC3E}">
        <p14:creationId xmlns:p14="http://schemas.microsoft.com/office/powerpoint/2010/main" val="2077412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352B8B-D4E5-494E-B1AC-580616514CA2}"/>
              </a:ext>
            </a:extLst>
          </p:cNvPr>
          <p:cNvSpPr txBox="1"/>
          <p:nvPr/>
        </p:nvSpPr>
        <p:spPr>
          <a:xfrm>
            <a:off x="1240490" y="1346387"/>
            <a:ext cx="9217399" cy="378565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第</a:t>
            </a:r>
            <a:r>
              <a:rPr lang="en-US" altLang="ja-JP" sz="8000" b="1">
                <a:ln>
                  <a:solidFill>
                    <a:prstClr val="black"/>
                  </a:solidFill>
                </a:ln>
                <a:solidFill>
                  <a:prstClr val="white"/>
                </a:solidFill>
                <a:latin typeface="游ゴシック" panose="020F0502020204030204"/>
                <a:ea typeface="游ゴシック" panose="020B0400000000000000" pitchFamily="50" charset="-128"/>
              </a:rPr>
              <a:t>4</a:t>
            </a:r>
            <a:r>
              <a:rPr kumimoji="1" lang="ja-JP" altLang="en-US" sz="8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章</a:t>
            </a:r>
            <a:endParaRPr kumimoji="1" lang="en-US" altLang="ja-JP" sz="8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a:p>
            <a:pPr algn="ctr">
              <a:defRPr/>
            </a:pPr>
            <a:r>
              <a:rPr kumimoji="1"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製鉄業界</a:t>
            </a:r>
            <a:r>
              <a:rPr lang="ja-JP" altLang="en-US" sz="8000" b="1">
                <a:ln>
                  <a:solidFill>
                    <a:prstClr val="black"/>
                  </a:solidFill>
                </a:ln>
                <a:solidFill>
                  <a:schemeClr val="bg1"/>
                </a:solidFill>
                <a:latin typeface="游ゴシック"/>
                <a:ea typeface="游ゴシック"/>
              </a:rPr>
              <a:t>における自社発電の</a:t>
            </a:r>
            <a:r>
              <a:rPr kumimoji="1"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動向</a:t>
            </a:r>
            <a:endParaRPr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endParaRPr>
          </a:p>
        </p:txBody>
      </p:sp>
      <p:sp>
        <p:nvSpPr>
          <p:cNvPr id="4"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23</a:t>
            </a:fld>
            <a:endParaRPr lang="ja-JP" altLang="en-US"/>
          </a:p>
        </p:txBody>
      </p:sp>
    </p:spTree>
    <p:extLst>
      <p:ext uri="{BB962C8B-B14F-4D97-AF65-F5344CB8AC3E}">
        <p14:creationId xmlns:p14="http://schemas.microsoft.com/office/powerpoint/2010/main" val="403791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5881CF-9D60-40B8-AAE2-53B9C0A37A1F}"/>
              </a:ext>
            </a:extLst>
          </p:cNvPr>
          <p:cNvSpPr txBox="1"/>
          <p:nvPr/>
        </p:nvSpPr>
        <p:spPr>
          <a:xfrm>
            <a:off x="164643" y="400110"/>
            <a:ext cx="810577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自社発電の歴史</a:t>
            </a:r>
          </a:p>
        </p:txBody>
      </p:sp>
      <p:graphicFrame>
        <p:nvGraphicFramePr>
          <p:cNvPr id="4" name="表 5">
            <a:extLst>
              <a:ext uri="{FF2B5EF4-FFF2-40B4-BE49-F238E27FC236}">
                <a16:creationId xmlns:a16="http://schemas.microsoft.com/office/drawing/2014/main" id="{9765D74D-A309-40DA-A566-90AEC4F4FA86}"/>
              </a:ext>
            </a:extLst>
          </p:cNvPr>
          <p:cNvGraphicFramePr>
            <a:graphicFrameLocks noGrp="1"/>
          </p:cNvGraphicFramePr>
          <p:nvPr>
            <p:extLst>
              <p:ext uri="{D42A27DB-BD31-4B8C-83A1-F6EECF244321}">
                <p14:modId xmlns:p14="http://schemas.microsoft.com/office/powerpoint/2010/main" val="2199185174"/>
              </p:ext>
            </p:extLst>
          </p:nvPr>
        </p:nvGraphicFramePr>
        <p:xfrm>
          <a:off x="206073" y="1412295"/>
          <a:ext cx="11845103" cy="3862537"/>
        </p:xfrm>
        <a:graphic>
          <a:graphicData uri="http://schemas.openxmlformats.org/drawingml/2006/table">
            <a:tbl>
              <a:tblPr firstRow="1" bandRow="1">
                <a:tableStyleId>{5C22544A-7EE6-4342-B048-85BDC9FD1C3A}</a:tableStyleId>
              </a:tblPr>
              <a:tblGrid>
                <a:gridCol w="2118410">
                  <a:extLst>
                    <a:ext uri="{9D8B030D-6E8A-4147-A177-3AD203B41FA5}">
                      <a16:colId xmlns:a16="http://schemas.microsoft.com/office/drawing/2014/main" val="963544745"/>
                    </a:ext>
                  </a:extLst>
                </a:gridCol>
                <a:gridCol w="9726693">
                  <a:extLst>
                    <a:ext uri="{9D8B030D-6E8A-4147-A177-3AD203B41FA5}">
                      <a16:colId xmlns:a16="http://schemas.microsoft.com/office/drawing/2014/main" val="1321084596"/>
                    </a:ext>
                  </a:extLst>
                </a:gridCol>
              </a:tblGrid>
              <a:tr h="1843266">
                <a:tc>
                  <a:txBody>
                    <a:bodyPr/>
                    <a:lstStyle/>
                    <a:p>
                      <a:pPr algn="ctr"/>
                      <a:endParaRPr kumimoji="1" lang="en-US" altLang="ja-JP" sz="4800">
                        <a:ln>
                          <a:solidFill>
                            <a:schemeClr val="tx1"/>
                          </a:solidFill>
                        </a:ln>
                        <a:solidFill>
                          <a:schemeClr val="bg1"/>
                        </a:solidFill>
                      </a:endParaRPr>
                    </a:p>
                    <a:p>
                      <a:pPr algn="ctr"/>
                      <a:r>
                        <a:rPr kumimoji="1" lang="en-US" altLang="ja-JP" sz="2800">
                          <a:ln>
                            <a:solidFill>
                              <a:schemeClr val="tx1"/>
                            </a:solidFill>
                          </a:ln>
                          <a:solidFill>
                            <a:schemeClr val="bg1"/>
                          </a:solidFill>
                        </a:rPr>
                        <a:t>1960</a:t>
                      </a:r>
                      <a:r>
                        <a:rPr kumimoji="1" lang="ja-JP" altLang="en-US" sz="2800">
                          <a:ln>
                            <a:solidFill>
                              <a:schemeClr val="tx1"/>
                            </a:solidFill>
                          </a:ln>
                          <a:solidFill>
                            <a:schemeClr val="bg1"/>
                          </a:solidFill>
                        </a:rPr>
                        <a:t>年代</a:t>
                      </a: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tc>
                  <a:txBody>
                    <a:bodyPr/>
                    <a:lstStyle/>
                    <a:p>
                      <a:pPr marL="457200" indent="-457200">
                        <a:lnSpc>
                          <a:spcPct val="150000"/>
                        </a:lnSpc>
                        <a:buFont typeface="Arial" panose="020B0604020202020204" pitchFamily="34" charset="0"/>
                        <a:buChar char="•"/>
                      </a:pPr>
                      <a:r>
                        <a:rPr lang="ja-JP" altLang="en-US" sz="2800" b="1">
                          <a:ln>
                            <a:solidFill>
                              <a:schemeClr val="tx1"/>
                            </a:solidFill>
                          </a:ln>
                          <a:solidFill>
                            <a:schemeClr val="bg1"/>
                          </a:solidFill>
                        </a:rPr>
                        <a:t>以前から</a:t>
                      </a:r>
                      <a:r>
                        <a:rPr kumimoji="1" lang="ja-JP" altLang="en-US" sz="2800" b="1">
                          <a:ln>
                            <a:solidFill>
                              <a:schemeClr val="tx1"/>
                            </a:solidFill>
                          </a:ln>
                          <a:solidFill>
                            <a:schemeClr val="bg1"/>
                          </a:solidFill>
                        </a:rPr>
                        <a:t>副生ガス</a:t>
                      </a:r>
                      <a:r>
                        <a:rPr kumimoji="1" lang="ja-JP" altLang="en-US" sz="2800" b="1" u="none" baseline="30000">
                          <a:ln>
                            <a:solidFill>
                              <a:schemeClr val="tx1"/>
                            </a:solidFill>
                          </a:ln>
                          <a:solidFill>
                            <a:schemeClr val="bg1"/>
                          </a:solidFill>
                        </a:rPr>
                        <a:t>＊</a:t>
                      </a:r>
                      <a:r>
                        <a:rPr kumimoji="1" lang="ja-JP" altLang="en-US" sz="2800" b="1">
                          <a:ln>
                            <a:solidFill>
                              <a:schemeClr val="tx1"/>
                            </a:solidFill>
                          </a:ln>
                          <a:solidFill>
                            <a:schemeClr val="bg1"/>
                          </a:solidFill>
                        </a:rPr>
                        <a:t>を使用した自社発電が行われていた</a:t>
                      </a:r>
                      <a:endParaRPr kumimoji="1" lang="en-US" altLang="ja-JP" sz="2800" b="1">
                        <a:ln>
                          <a:solidFill>
                            <a:schemeClr val="tx1"/>
                          </a:solidFill>
                        </a:ln>
                        <a:solidFill>
                          <a:schemeClr val="bg1"/>
                        </a:solidFill>
                      </a:endParaRPr>
                    </a:p>
                    <a:p>
                      <a:pPr marL="457200" indent="-457200">
                        <a:lnSpc>
                          <a:spcPct val="150000"/>
                        </a:lnSpc>
                        <a:buFont typeface="Arial" panose="020B0604020202020204" pitchFamily="34" charset="0"/>
                        <a:buChar char="•"/>
                      </a:pPr>
                      <a:r>
                        <a:rPr kumimoji="1" lang="ja-JP" altLang="en-US" sz="2800" b="1">
                          <a:ln>
                            <a:solidFill>
                              <a:schemeClr val="tx1"/>
                            </a:solidFill>
                          </a:ln>
                          <a:solidFill>
                            <a:schemeClr val="bg1"/>
                          </a:solidFill>
                        </a:rPr>
                        <a:t>重油価格の低下により重油を用いた自社発電が</a:t>
                      </a:r>
                      <a:r>
                        <a:rPr kumimoji="1" lang="ja-JP" altLang="en-US" sz="2800" b="1" u="sng">
                          <a:ln>
                            <a:solidFill>
                              <a:schemeClr val="tx1"/>
                            </a:solidFill>
                          </a:ln>
                          <a:solidFill>
                            <a:schemeClr val="bg1"/>
                          </a:solidFill>
                        </a:rPr>
                        <a:t>増加</a:t>
                      </a:r>
                      <a:endParaRPr kumimoji="1" lang="en-US" altLang="ja-JP" sz="2800" b="1" u="sng">
                        <a:ln>
                          <a:solidFill>
                            <a:schemeClr val="tx1"/>
                          </a:solidFill>
                        </a:ln>
                        <a:solidFill>
                          <a:schemeClr val="bg1"/>
                        </a:solidFill>
                      </a:endParaRPr>
                    </a:p>
                    <a:p>
                      <a:pPr marL="457200" indent="-457200">
                        <a:lnSpc>
                          <a:spcPct val="150000"/>
                        </a:lnSpc>
                        <a:buFont typeface="Arial" panose="020B0604020202020204" pitchFamily="34" charset="0"/>
                        <a:buChar char="•"/>
                      </a:pPr>
                      <a:r>
                        <a:rPr lang="ja-JP" altLang="en-US" sz="2800" b="1">
                          <a:ln>
                            <a:solidFill>
                              <a:schemeClr val="tx1"/>
                            </a:solidFill>
                          </a:ln>
                          <a:solidFill>
                            <a:schemeClr val="bg1"/>
                          </a:solidFill>
                        </a:rPr>
                        <a:t>電力会社と共同出資で共同火力株式会社を設立</a:t>
                      </a:r>
                      <a:endParaRPr kumimoji="1" lang="en-US" altLang="ja-JP" sz="2800" b="1">
                        <a:ln>
                          <a:solidFill>
                            <a:schemeClr val="tx1"/>
                          </a:solidFill>
                        </a:ln>
                        <a:solidFill>
                          <a:schemeClr val="bg1"/>
                        </a:solidFill>
                      </a:endParaRP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264055029"/>
                  </a:ext>
                </a:extLst>
              </a:tr>
              <a:tr h="1347485">
                <a:tc>
                  <a:txBody>
                    <a:bodyPr/>
                    <a:lstStyle/>
                    <a:p>
                      <a:pPr algn="ctr"/>
                      <a:r>
                        <a:rPr kumimoji="1" lang="en-US" altLang="ja-JP" sz="2800" b="1">
                          <a:ln>
                            <a:solidFill>
                              <a:schemeClr val="tx1"/>
                            </a:solidFill>
                          </a:ln>
                          <a:solidFill>
                            <a:schemeClr val="bg1"/>
                          </a:solidFill>
                        </a:rPr>
                        <a:t>1970</a:t>
                      </a:r>
                      <a:r>
                        <a:rPr kumimoji="1" lang="ja-JP" altLang="en-US" sz="2800" b="1">
                          <a:ln>
                            <a:solidFill>
                              <a:schemeClr val="tx1"/>
                            </a:solidFill>
                          </a:ln>
                          <a:solidFill>
                            <a:schemeClr val="bg1"/>
                          </a:solidFill>
                        </a:rPr>
                        <a:t>年代～</a:t>
                      </a:r>
                      <a:r>
                        <a:rPr kumimoji="1" lang="en-US" altLang="ja-JP" sz="2800" b="1">
                          <a:ln>
                            <a:solidFill>
                              <a:schemeClr val="tx1"/>
                            </a:solidFill>
                          </a:ln>
                          <a:solidFill>
                            <a:schemeClr val="bg1"/>
                          </a:solidFill>
                        </a:rPr>
                        <a:t>1980</a:t>
                      </a:r>
                      <a:r>
                        <a:rPr kumimoji="1" lang="ja-JP" altLang="en-US" sz="2800" b="1">
                          <a:ln>
                            <a:solidFill>
                              <a:schemeClr val="tx1"/>
                            </a:solidFill>
                          </a:ln>
                          <a:solidFill>
                            <a:schemeClr val="bg1"/>
                          </a:solidFill>
                        </a:rPr>
                        <a:t>年代</a:t>
                      </a: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tc>
                  <a:txBody>
                    <a:bodyPr/>
                    <a:lstStyle/>
                    <a:p>
                      <a:pPr marL="457200" indent="-457200">
                        <a:lnSpc>
                          <a:spcPct val="150000"/>
                        </a:lnSpc>
                        <a:buFont typeface="Arial" panose="020B0604020202020204" pitchFamily="34" charset="0"/>
                        <a:buChar char="•"/>
                      </a:pPr>
                      <a:r>
                        <a:rPr kumimoji="1" lang="ja-JP" altLang="en-US" sz="2800" b="1">
                          <a:ln>
                            <a:solidFill>
                              <a:schemeClr val="tx1"/>
                            </a:solidFill>
                          </a:ln>
                          <a:solidFill>
                            <a:schemeClr val="bg1"/>
                          </a:solidFill>
                        </a:rPr>
                        <a:t>石油危機による</a:t>
                      </a:r>
                      <a:r>
                        <a:rPr kumimoji="1" lang="ja-JP" altLang="en-US" sz="2800" b="1" u="heavy" baseline="0">
                          <a:ln>
                            <a:solidFill>
                              <a:schemeClr val="tx1"/>
                            </a:solidFill>
                          </a:ln>
                          <a:solidFill>
                            <a:schemeClr val="bg1"/>
                          </a:solidFill>
                          <a:uFill>
                            <a:solidFill>
                              <a:schemeClr val="bg1"/>
                            </a:solidFill>
                          </a:uFill>
                        </a:rPr>
                        <a:t>重油価格の高騰</a:t>
                      </a:r>
                      <a:endParaRPr kumimoji="1" lang="en-US" altLang="ja-JP" sz="2800" b="1" u="heavy" baseline="0">
                        <a:ln>
                          <a:solidFill>
                            <a:schemeClr val="tx1"/>
                          </a:solidFill>
                        </a:ln>
                        <a:solidFill>
                          <a:schemeClr val="bg1"/>
                        </a:solidFill>
                        <a:uFill>
                          <a:solidFill>
                            <a:schemeClr val="bg1"/>
                          </a:solidFill>
                        </a:uFill>
                      </a:endParaRPr>
                    </a:p>
                    <a:p>
                      <a:pPr marL="457200" indent="-457200">
                        <a:lnSpc>
                          <a:spcPct val="150000"/>
                        </a:lnSpc>
                        <a:buFont typeface="Arial" panose="020B0604020202020204" pitchFamily="34" charset="0"/>
                        <a:buChar char="•"/>
                      </a:pPr>
                      <a:r>
                        <a:rPr lang="ja-JP" altLang="en-US" sz="2800" b="1">
                          <a:ln>
                            <a:solidFill>
                              <a:schemeClr val="tx1"/>
                            </a:solidFill>
                          </a:ln>
                          <a:solidFill>
                            <a:schemeClr val="bg1"/>
                          </a:solidFill>
                        </a:rPr>
                        <a:t>自社発電の燃料が</a:t>
                      </a:r>
                      <a:r>
                        <a:rPr kumimoji="1" lang="ja-JP" altLang="en-US" sz="2800" b="1" u="sng">
                          <a:ln>
                            <a:solidFill>
                              <a:schemeClr val="tx1"/>
                            </a:solidFill>
                          </a:ln>
                          <a:solidFill>
                            <a:schemeClr val="bg1"/>
                          </a:solidFill>
                          <a:uFill>
                            <a:solidFill>
                              <a:schemeClr val="bg1"/>
                            </a:solidFill>
                          </a:uFill>
                        </a:rPr>
                        <a:t>重油から微粉炭</a:t>
                      </a:r>
                      <a:r>
                        <a:rPr kumimoji="1" lang="ja-JP" altLang="en-US" sz="2800" b="1" u="sng" baseline="30000">
                          <a:ln>
                            <a:solidFill>
                              <a:schemeClr val="tx1"/>
                            </a:solidFill>
                          </a:ln>
                          <a:solidFill>
                            <a:schemeClr val="bg1"/>
                          </a:solidFill>
                          <a:uFill>
                            <a:solidFill>
                              <a:schemeClr val="bg1"/>
                            </a:solidFill>
                          </a:uFill>
                        </a:rPr>
                        <a:t>＊＊</a:t>
                      </a:r>
                      <a:r>
                        <a:rPr kumimoji="1" lang="ja-JP" altLang="en-US" sz="2800" b="1" u="sng">
                          <a:ln>
                            <a:solidFill>
                              <a:schemeClr val="tx1"/>
                            </a:solidFill>
                          </a:ln>
                          <a:solidFill>
                            <a:schemeClr val="bg1"/>
                          </a:solidFill>
                          <a:uFill>
                            <a:solidFill>
                              <a:schemeClr val="bg1"/>
                            </a:solidFill>
                          </a:uFill>
                        </a:rPr>
                        <a:t>へ転換される</a:t>
                      </a: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127522180"/>
                  </a:ext>
                </a:extLst>
              </a:tr>
              <a:tr h="564332">
                <a:tc>
                  <a:txBody>
                    <a:bodyPr/>
                    <a:lstStyle/>
                    <a:p>
                      <a:pPr algn="ctr"/>
                      <a:r>
                        <a:rPr kumimoji="1" lang="en-US" altLang="ja-JP" sz="2800" b="1">
                          <a:ln>
                            <a:solidFill>
                              <a:schemeClr val="tx1"/>
                            </a:solidFill>
                          </a:ln>
                          <a:solidFill>
                            <a:schemeClr val="bg1"/>
                          </a:solidFill>
                        </a:rPr>
                        <a:t>1990</a:t>
                      </a:r>
                      <a:r>
                        <a:rPr kumimoji="1" lang="ja-JP" altLang="en-US" sz="2800" b="1">
                          <a:ln>
                            <a:solidFill>
                              <a:schemeClr val="tx1"/>
                            </a:solidFill>
                          </a:ln>
                          <a:solidFill>
                            <a:schemeClr val="bg1"/>
                          </a:solidFill>
                        </a:rPr>
                        <a:t>年代</a:t>
                      </a: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a:ln>
                            <a:solidFill>
                              <a:schemeClr val="tx1"/>
                            </a:solidFill>
                          </a:ln>
                          <a:solidFill>
                            <a:schemeClr val="bg1"/>
                          </a:solidFill>
                        </a:rPr>
                        <a:t>高炉の</a:t>
                      </a:r>
                      <a:r>
                        <a:rPr lang="en-US" altLang="ja-JP" sz="2800" b="1">
                          <a:ln>
                            <a:solidFill>
                              <a:schemeClr val="tx1"/>
                            </a:solidFill>
                          </a:ln>
                          <a:solidFill>
                            <a:schemeClr val="bg1"/>
                          </a:solidFill>
                        </a:rPr>
                        <a:t>83</a:t>
                      </a:r>
                      <a:r>
                        <a:rPr lang="ja-JP" altLang="en-US" sz="2800" b="1">
                          <a:ln>
                            <a:solidFill>
                              <a:schemeClr val="tx1"/>
                            </a:solidFill>
                          </a:ln>
                          <a:solidFill>
                            <a:schemeClr val="bg1"/>
                          </a:solidFill>
                        </a:rPr>
                        <a:t>％に</a:t>
                      </a:r>
                      <a:r>
                        <a:rPr lang="ja-JP" altLang="en-US" sz="2800" b="1" u="sng">
                          <a:ln>
                            <a:solidFill>
                              <a:schemeClr val="tx1"/>
                            </a:solidFill>
                          </a:ln>
                          <a:solidFill>
                            <a:schemeClr val="bg1"/>
                          </a:solidFill>
                        </a:rPr>
                        <a:t>高炉炉頂圧タービン</a:t>
                      </a:r>
                      <a:r>
                        <a:rPr lang="ja-JP" altLang="en-US" sz="2800" b="1" u="sng" baseline="30000">
                          <a:ln>
                            <a:solidFill>
                              <a:schemeClr val="tx1"/>
                            </a:solidFill>
                          </a:ln>
                          <a:solidFill>
                            <a:schemeClr val="bg1"/>
                          </a:solidFill>
                        </a:rPr>
                        <a:t>＊</a:t>
                      </a:r>
                      <a:r>
                        <a:rPr kumimoji="1" lang="ja-JP" altLang="en-US" sz="2800" b="1" u="sng" baseline="30000">
                          <a:ln>
                            <a:solidFill>
                              <a:schemeClr val="tx1"/>
                            </a:solidFill>
                          </a:ln>
                          <a:solidFill>
                            <a:schemeClr val="bg1"/>
                          </a:solidFill>
                        </a:rPr>
                        <a:t>＊</a:t>
                      </a:r>
                      <a:r>
                        <a:rPr lang="ja-JP" altLang="en-US" sz="2800" b="1" u="sng" baseline="30000">
                          <a:ln>
                            <a:solidFill>
                              <a:schemeClr val="tx1"/>
                            </a:solidFill>
                          </a:ln>
                          <a:solidFill>
                            <a:schemeClr val="bg1"/>
                          </a:solidFill>
                        </a:rPr>
                        <a:t>＊</a:t>
                      </a:r>
                      <a:r>
                        <a:rPr lang="ja-JP" altLang="en-US" sz="2800" b="1" u="sng">
                          <a:ln>
                            <a:solidFill>
                              <a:schemeClr val="tx1"/>
                            </a:solidFill>
                          </a:ln>
                          <a:solidFill>
                            <a:schemeClr val="bg1"/>
                          </a:solidFill>
                        </a:rPr>
                        <a:t>が設置される</a:t>
                      </a:r>
                      <a:endParaRPr kumimoji="1" lang="en-US" altLang="ja-JP" sz="2800" b="1" u="sng">
                        <a:ln>
                          <a:solidFill>
                            <a:schemeClr val="tx1"/>
                          </a:solidFill>
                        </a:ln>
                        <a:solidFill>
                          <a:schemeClr val="bg1"/>
                        </a:solidFill>
                      </a:endParaRPr>
                    </a:p>
                  </a:txBody>
                  <a:tcP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063712198"/>
                  </a:ext>
                </a:extLst>
              </a:tr>
            </a:tbl>
          </a:graphicData>
        </a:graphic>
      </p:graphicFrame>
      <p:sp>
        <p:nvSpPr>
          <p:cNvPr id="3" name="テキスト ボックス 2">
            <a:extLst>
              <a:ext uri="{FF2B5EF4-FFF2-40B4-BE49-F238E27FC236}">
                <a16:creationId xmlns:a16="http://schemas.microsoft.com/office/drawing/2014/main" id="{6F03DA5A-B99A-46D3-8746-BE6F584455B1}"/>
              </a:ext>
            </a:extLst>
          </p:cNvPr>
          <p:cNvSpPr txBox="1"/>
          <p:nvPr/>
        </p:nvSpPr>
        <p:spPr>
          <a:xfrm>
            <a:off x="123211" y="5590582"/>
            <a:ext cx="11927965" cy="1200329"/>
          </a:xfrm>
          <a:prstGeom prst="rect">
            <a:avLst/>
          </a:prstGeom>
          <a:solidFill>
            <a:schemeClr val="bg1">
              <a:alpha val="0"/>
            </a:schemeClr>
          </a:solidFill>
        </p:spPr>
        <p:txBody>
          <a:bodyPr wrap="square" rtlCol="0">
            <a:spAutoFit/>
          </a:bodyPr>
          <a:lstStyle/>
          <a:p>
            <a:pPr lvl="0"/>
            <a:r>
              <a:rPr lang="ja-JP" altLang="en-US" sz="2400" b="1" baseline="30000">
                <a:ln>
                  <a:solidFill>
                    <a:schemeClr val="tx1"/>
                  </a:solidFill>
                </a:ln>
                <a:solidFill>
                  <a:schemeClr val="bg1"/>
                </a:solidFill>
              </a:rPr>
              <a:t>＊</a:t>
            </a:r>
            <a:r>
              <a:rPr lang="ja-JP" altLang="en-US" sz="2400" b="1">
                <a:ln>
                  <a:solidFill>
                    <a:schemeClr val="tx1"/>
                  </a:solidFill>
                </a:ln>
                <a:solidFill>
                  <a:schemeClr val="bg1"/>
                </a:solidFill>
              </a:rPr>
              <a:t>副生ガス：生産過程に発生するガスのことで、コークス炉ガスや高炉ガスがあたる</a:t>
            </a:r>
            <a:endParaRPr lang="en-US" altLang="ja-JP" sz="2400" b="1">
              <a:ln>
                <a:solidFill>
                  <a:schemeClr val="tx1"/>
                </a:solidFill>
              </a:ln>
              <a:solidFill>
                <a:schemeClr val="bg1"/>
              </a:solidFill>
            </a:endParaRPr>
          </a:p>
          <a:p>
            <a:pPr lvl="0"/>
            <a:r>
              <a:rPr lang="ja-JP" altLang="en-US" sz="2400" b="1" baseline="30000">
                <a:ln>
                  <a:solidFill>
                    <a:schemeClr val="tx1"/>
                  </a:solidFill>
                </a:ln>
                <a:solidFill>
                  <a:schemeClr val="bg1"/>
                </a:solidFill>
              </a:rPr>
              <a:t>＊ ＊</a:t>
            </a:r>
            <a:r>
              <a:rPr lang="ja-JP" altLang="en-US" sz="2400" b="1">
                <a:ln>
                  <a:solidFill>
                    <a:schemeClr val="tx1"/>
                  </a:solidFill>
                </a:ln>
                <a:solidFill>
                  <a:schemeClr val="bg1"/>
                </a:solidFill>
              </a:rPr>
              <a:t>微粉炭：</a:t>
            </a:r>
            <a:r>
              <a:rPr lang="ja-JP" altLang="en-US" sz="2400" b="1">
                <a:ln>
                  <a:solidFill>
                    <a:schemeClr val="tx1"/>
                  </a:solidFill>
                </a:ln>
                <a:solidFill>
                  <a:prstClr val="white"/>
                </a:solidFill>
              </a:rPr>
              <a:t>乾燥した石炭を粉砕して粉末にしたもの</a:t>
            </a:r>
            <a:endParaRPr lang="en-US" altLang="ja-JP" sz="2400" b="1">
              <a:ln>
                <a:solidFill>
                  <a:schemeClr val="tx1"/>
                </a:solidFill>
              </a:ln>
              <a:solidFill>
                <a:prstClr val="white"/>
              </a:solidFill>
            </a:endParaRPr>
          </a:p>
          <a:p>
            <a:pPr lvl="0"/>
            <a:r>
              <a:rPr lang="ja-JP" altLang="en-US" sz="2400" b="1" baseline="30000">
                <a:ln>
                  <a:solidFill>
                    <a:schemeClr val="tx1"/>
                  </a:solidFill>
                </a:ln>
                <a:solidFill>
                  <a:prstClr val="white"/>
                </a:solidFill>
              </a:rPr>
              <a:t>＊</a:t>
            </a:r>
            <a:r>
              <a:rPr lang="ja-JP" altLang="en-US" sz="2400" b="1" baseline="30000">
                <a:ln>
                  <a:solidFill>
                    <a:schemeClr val="tx1"/>
                  </a:solidFill>
                </a:ln>
                <a:solidFill>
                  <a:schemeClr val="bg1"/>
                </a:solidFill>
              </a:rPr>
              <a:t> ＊ ＊</a:t>
            </a:r>
            <a:r>
              <a:rPr lang="ja-JP" altLang="en-US" sz="2400" b="1">
                <a:ln>
                  <a:solidFill>
                    <a:schemeClr val="tx1"/>
                  </a:solidFill>
                </a:ln>
                <a:solidFill>
                  <a:prstClr val="white"/>
                </a:solidFill>
              </a:rPr>
              <a:t>高炉炉頂圧タービン：高炉で発生するガスを回収しその圧力で発電する設備</a:t>
            </a:r>
          </a:p>
        </p:txBody>
      </p:sp>
      <p:sp>
        <p:nvSpPr>
          <p:cNvPr id="5" name="テキスト ボックス 4">
            <a:extLst>
              <a:ext uri="{FF2B5EF4-FFF2-40B4-BE49-F238E27FC236}">
                <a16:creationId xmlns:a16="http://schemas.microsoft.com/office/drawing/2014/main" id="{61AA2B96-D920-482E-8B89-889330F00A29}"/>
              </a:ext>
            </a:extLst>
          </p:cNvPr>
          <p:cNvSpPr txBox="1"/>
          <p:nvPr/>
        </p:nvSpPr>
        <p:spPr>
          <a:xfrm>
            <a:off x="10211971" y="0"/>
            <a:ext cx="1980029" cy="400110"/>
          </a:xfrm>
          <a:prstGeom prst="rect">
            <a:avLst/>
          </a:prstGeom>
          <a:solidFill>
            <a:schemeClr val="bg1">
              <a:alpha val="50000"/>
            </a:schemeClr>
          </a:solidFill>
        </p:spPr>
        <p:txBody>
          <a:bodyPr wrap="none" rtlCol="0">
            <a:spAutoFit/>
          </a:bodyPr>
          <a:lstStyle/>
          <a:p>
            <a:pPr algn="l"/>
            <a:r>
              <a:rPr kumimoji="1" lang="ja-JP" altLang="en-US" sz="2000" b="1"/>
              <a:t>製鉄業界の動向</a:t>
            </a:r>
          </a:p>
        </p:txBody>
      </p:sp>
    </p:spTree>
    <p:extLst>
      <p:ext uri="{BB962C8B-B14F-4D97-AF65-F5344CB8AC3E}">
        <p14:creationId xmlns:p14="http://schemas.microsoft.com/office/powerpoint/2010/main" val="3668800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388DD7-83D5-425E-A90C-E2D29F7DA44E}"/>
              </a:ext>
            </a:extLst>
          </p:cNvPr>
          <p:cNvSpPr>
            <a:spLocks noGrp="1"/>
          </p:cNvSpPr>
          <p:nvPr>
            <p:ph type="title"/>
          </p:nvPr>
        </p:nvSpPr>
        <p:spPr>
          <a:xfrm>
            <a:off x="291445" y="265842"/>
            <a:ext cx="10515600" cy="838443"/>
          </a:xfrm>
        </p:spPr>
        <p:txBody>
          <a:bodyPr/>
          <a:lstStyle/>
          <a:p>
            <a:r>
              <a:rPr kumimoji="1" lang="ja-JP" altLang="en-US" b="1">
                <a:ln>
                  <a:solidFill>
                    <a:schemeClr val="tx1"/>
                  </a:solidFill>
                </a:ln>
                <a:solidFill>
                  <a:schemeClr val="bg1"/>
                </a:solidFill>
                <a:latin typeface="+mn-ea"/>
                <a:ea typeface="+mn-ea"/>
              </a:rPr>
              <a:t>現在行われている自社発電</a:t>
            </a:r>
          </a:p>
        </p:txBody>
      </p:sp>
      <p:sp>
        <p:nvSpPr>
          <p:cNvPr id="4" name="コンテンツ プレースホルダー 3">
            <a:extLst>
              <a:ext uri="{FF2B5EF4-FFF2-40B4-BE49-F238E27FC236}">
                <a16:creationId xmlns:a16="http://schemas.microsoft.com/office/drawing/2014/main" id="{1477C02A-390E-4252-B0E1-7F3896C30B08}"/>
              </a:ext>
            </a:extLst>
          </p:cNvPr>
          <p:cNvSpPr>
            <a:spLocks noGrp="1"/>
          </p:cNvSpPr>
          <p:nvPr>
            <p:ph idx="1"/>
          </p:nvPr>
        </p:nvSpPr>
        <p:spPr>
          <a:xfrm>
            <a:off x="600529" y="1114655"/>
            <a:ext cx="10990942" cy="5675988"/>
          </a:xfrm>
        </p:spPr>
        <p:txBody>
          <a:bodyPr vert="horz" lIns="91440" tIns="45720" rIns="91440" bIns="45720" rtlCol="0" anchor="t">
            <a:normAutofit/>
          </a:bodyPr>
          <a:lstStyle/>
          <a:p>
            <a:pPr marL="514350" indent="-514350">
              <a:lnSpc>
                <a:spcPct val="100000"/>
              </a:lnSpc>
              <a:buFont typeface="+mj-lt"/>
              <a:buAutoNum type="arabicPeriod"/>
            </a:pPr>
            <a:r>
              <a:rPr kumimoji="1" lang="ja-JP" altLang="en-US" sz="4000" b="1">
                <a:ln>
                  <a:solidFill>
                    <a:schemeClr val="tx1"/>
                  </a:solidFill>
                </a:ln>
                <a:solidFill>
                  <a:schemeClr val="bg1"/>
                </a:solidFill>
                <a:latin typeface="+mn-ea"/>
              </a:rPr>
              <a:t>製鉄所内での火力発電</a:t>
            </a:r>
            <a:endParaRPr kumimoji="1" lang="en-US" altLang="ja-JP" sz="4000" b="1">
              <a:ln>
                <a:solidFill>
                  <a:schemeClr val="tx1"/>
                </a:solidFill>
              </a:ln>
              <a:solidFill>
                <a:schemeClr val="bg1"/>
              </a:solidFill>
              <a:latin typeface="+mn-ea"/>
            </a:endParaRPr>
          </a:p>
          <a:p>
            <a:pPr marL="0" indent="0">
              <a:lnSpc>
                <a:spcPct val="100000"/>
              </a:lnSpc>
              <a:buNone/>
            </a:pPr>
            <a:endParaRPr lang="en-US" altLang="ja-JP" sz="4000" b="1">
              <a:ln>
                <a:solidFill>
                  <a:schemeClr val="tx1"/>
                </a:solidFill>
              </a:ln>
              <a:solidFill>
                <a:schemeClr val="bg1"/>
              </a:solidFill>
              <a:latin typeface="+mn-ea"/>
            </a:endParaRPr>
          </a:p>
          <a:p>
            <a:pPr lvl="2">
              <a:lnSpc>
                <a:spcPct val="100000"/>
              </a:lnSpc>
            </a:pPr>
            <a:r>
              <a:rPr lang="ja-JP" altLang="en-US" sz="3200" b="1">
                <a:ln>
                  <a:solidFill>
                    <a:schemeClr val="tx1"/>
                  </a:solidFill>
                </a:ln>
                <a:solidFill>
                  <a:schemeClr val="bg1"/>
                </a:solidFill>
                <a:latin typeface="游ゴシック"/>
                <a:ea typeface="游ゴシック"/>
              </a:rPr>
              <a:t>副生ガス：100%回収・利用されている</a:t>
            </a:r>
            <a:endParaRPr lang="en-US" altLang="ja-JP" sz="3200" b="1">
              <a:ln>
                <a:solidFill>
                  <a:prstClr val="black"/>
                </a:solidFill>
              </a:ln>
              <a:solidFill>
                <a:schemeClr val="bg1"/>
              </a:solidFill>
              <a:latin typeface="游ゴシック"/>
              <a:ea typeface="游ゴシック"/>
            </a:endParaRPr>
          </a:p>
          <a:p>
            <a:pPr lvl="2">
              <a:lnSpc>
                <a:spcPct val="100000"/>
              </a:lnSpc>
            </a:pPr>
            <a:r>
              <a:rPr lang="ja-JP" altLang="en-US" sz="3200" b="1">
                <a:ln>
                  <a:solidFill>
                    <a:schemeClr val="tx1"/>
                  </a:solidFill>
                </a:ln>
                <a:solidFill>
                  <a:schemeClr val="bg1"/>
                </a:solidFill>
                <a:latin typeface="游ゴシック"/>
                <a:ea typeface="游ゴシック"/>
              </a:rPr>
              <a:t>石炭：安価だが</a:t>
            </a:r>
            <a:r>
              <a:rPr lang="en-US" altLang="ja-JP" sz="3200" b="1">
                <a:ln>
                  <a:solidFill>
                    <a:schemeClr val="tx1"/>
                  </a:solidFill>
                </a:ln>
                <a:solidFill>
                  <a:schemeClr val="bg1"/>
                </a:solidFill>
                <a:latin typeface="游ゴシック"/>
                <a:ea typeface="游ゴシック"/>
              </a:rPr>
              <a:t>CO</a:t>
            </a:r>
            <a:r>
              <a:rPr lang="en-US" altLang="ja-JP" sz="3200" b="1" baseline="-25000">
                <a:ln>
                  <a:solidFill>
                    <a:schemeClr val="tx1"/>
                  </a:solidFill>
                </a:ln>
                <a:solidFill>
                  <a:schemeClr val="bg1"/>
                </a:solidFill>
                <a:latin typeface="游ゴシック"/>
                <a:ea typeface="游ゴシック"/>
              </a:rPr>
              <a:t>2</a:t>
            </a:r>
            <a:r>
              <a:rPr lang="ja-JP" altLang="en-US" sz="3200" b="1">
                <a:ln>
                  <a:solidFill>
                    <a:schemeClr val="tx1"/>
                  </a:solidFill>
                </a:ln>
                <a:solidFill>
                  <a:schemeClr val="bg1"/>
                </a:solidFill>
                <a:latin typeface="游ゴシック"/>
                <a:ea typeface="游ゴシック"/>
              </a:rPr>
              <a:t>排出量が多い</a:t>
            </a:r>
            <a:endParaRPr lang="en-US" altLang="ja-JP" sz="3200" b="1" baseline="-25000">
              <a:ln>
                <a:solidFill>
                  <a:prstClr val="black"/>
                </a:solidFill>
              </a:ln>
              <a:solidFill>
                <a:schemeClr val="bg1"/>
              </a:solidFill>
              <a:latin typeface="游ゴシック"/>
              <a:ea typeface="游ゴシック"/>
            </a:endParaRPr>
          </a:p>
          <a:p>
            <a:pPr lvl="2">
              <a:lnSpc>
                <a:spcPct val="100000"/>
              </a:lnSpc>
            </a:pPr>
            <a:r>
              <a:rPr lang="ja-JP" altLang="en-US" sz="3200" b="1">
                <a:ln>
                  <a:solidFill>
                    <a:schemeClr val="tx1"/>
                  </a:solidFill>
                </a:ln>
                <a:solidFill>
                  <a:schemeClr val="bg1"/>
                </a:solidFill>
                <a:latin typeface="游ゴシック"/>
                <a:ea typeface="游ゴシック"/>
              </a:rPr>
              <a:t>木質チップと石炭：</a:t>
            </a:r>
            <a:r>
              <a:rPr lang="ja-JP" altLang="en-US" sz="3200" b="1" u="sng">
                <a:ln>
                  <a:solidFill>
                    <a:schemeClr val="tx1"/>
                  </a:solidFill>
                </a:ln>
                <a:solidFill>
                  <a:schemeClr val="bg1"/>
                </a:solidFill>
                <a:latin typeface="游ゴシック"/>
                <a:ea typeface="游ゴシック"/>
              </a:rPr>
              <a:t>脱炭素化に貢献</a:t>
            </a:r>
            <a:endParaRPr lang="en-US" altLang="ja-JP" sz="3200" b="1" u="sng">
              <a:ln>
                <a:solidFill>
                  <a:prstClr val="black"/>
                </a:solidFill>
              </a:ln>
              <a:solidFill>
                <a:schemeClr val="bg1"/>
              </a:solidFill>
              <a:latin typeface="游ゴシック"/>
              <a:ea typeface="游ゴシック"/>
            </a:endParaRPr>
          </a:p>
          <a:p>
            <a:pPr marL="0" indent="0">
              <a:lnSpc>
                <a:spcPct val="150000"/>
              </a:lnSpc>
              <a:buNone/>
            </a:pPr>
            <a:r>
              <a:rPr kumimoji="1" lang="en-US" altLang="ja-JP" sz="4000" b="1">
                <a:ln>
                  <a:solidFill>
                    <a:schemeClr val="tx1"/>
                  </a:solidFill>
                </a:ln>
                <a:solidFill>
                  <a:schemeClr val="bg1"/>
                </a:solidFill>
                <a:latin typeface="游ゴシック"/>
                <a:ea typeface="游ゴシック"/>
              </a:rPr>
              <a:t>2.</a:t>
            </a:r>
            <a:r>
              <a:rPr kumimoji="1" lang="ja-JP" altLang="en-US" sz="4000" b="1">
                <a:ln>
                  <a:solidFill>
                    <a:schemeClr val="tx1"/>
                  </a:solidFill>
                </a:ln>
                <a:solidFill>
                  <a:schemeClr val="bg1"/>
                </a:solidFill>
                <a:latin typeface="游ゴシック"/>
                <a:ea typeface="游ゴシック"/>
              </a:rPr>
              <a:t>電力会社との共同火力発電</a:t>
            </a:r>
            <a:endParaRPr kumimoji="1" lang="en-US" altLang="ja-JP" sz="4000" b="1">
              <a:ln>
                <a:solidFill>
                  <a:schemeClr val="tx1"/>
                </a:solidFill>
              </a:ln>
              <a:solidFill>
                <a:schemeClr val="bg1"/>
              </a:solidFill>
              <a:latin typeface="游ゴシック"/>
              <a:ea typeface="游ゴシック"/>
            </a:endParaRPr>
          </a:p>
          <a:p>
            <a:pPr lvl="1">
              <a:lnSpc>
                <a:spcPct val="100000"/>
              </a:lnSpc>
            </a:pPr>
            <a:endParaRPr lang="en-US" altLang="ja-JP" sz="3600" b="1">
              <a:ln>
                <a:solidFill>
                  <a:schemeClr val="tx1"/>
                </a:solidFill>
              </a:ln>
              <a:solidFill>
                <a:schemeClr val="bg1"/>
              </a:solidFill>
              <a:latin typeface="+mn-ea"/>
            </a:endParaRPr>
          </a:p>
          <a:p>
            <a:pPr lvl="2">
              <a:lnSpc>
                <a:spcPct val="100000"/>
              </a:lnSpc>
            </a:pPr>
            <a:r>
              <a:rPr lang="ja-JP" altLang="en-US" sz="3200" b="1">
                <a:ln>
                  <a:solidFill>
                    <a:schemeClr val="tx1"/>
                  </a:solidFill>
                </a:ln>
                <a:solidFill>
                  <a:schemeClr val="bg1"/>
                </a:solidFill>
                <a:latin typeface="游ゴシック"/>
                <a:ea typeface="游ゴシック"/>
              </a:rPr>
              <a:t>副生ガス</a:t>
            </a:r>
            <a:r>
              <a:rPr lang="ja-JP" altLang="en-US" sz="3200" b="1">
                <a:ln>
                  <a:solidFill>
                    <a:schemeClr val="tx1"/>
                  </a:solidFill>
                </a:ln>
                <a:solidFill>
                  <a:schemeClr val="bg1"/>
                </a:solidFill>
                <a:ea typeface="游ゴシック"/>
              </a:rPr>
              <a:t>：100％回収・利用されている</a:t>
            </a:r>
            <a:endParaRPr lang="en-US" altLang="ja-JP" sz="3200" b="1">
              <a:ln>
                <a:solidFill>
                  <a:prstClr val="black"/>
                </a:solidFill>
              </a:ln>
              <a:solidFill>
                <a:schemeClr val="bg1"/>
              </a:solidFill>
              <a:ea typeface="游ゴシック"/>
            </a:endParaRPr>
          </a:p>
          <a:p>
            <a:pPr lvl="2">
              <a:lnSpc>
                <a:spcPct val="100000"/>
              </a:lnSpc>
            </a:pPr>
            <a:endParaRPr lang="en-US" altLang="ja-JP" sz="3200" b="1">
              <a:ln>
                <a:solidFill>
                  <a:prstClr val="black"/>
                </a:solidFill>
              </a:ln>
              <a:solidFill>
                <a:schemeClr val="bg1"/>
              </a:solidFill>
              <a:latin typeface="游ゴシック"/>
              <a:ea typeface="游ゴシック"/>
            </a:endParaRPr>
          </a:p>
          <a:p>
            <a:pPr lvl="1">
              <a:lnSpc>
                <a:spcPct val="100000"/>
              </a:lnSpc>
            </a:pPr>
            <a:endParaRPr kumimoji="1" lang="en-US" altLang="ja-JP" sz="4000" b="1">
              <a:ln>
                <a:solidFill>
                  <a:schemeClr val="accent1"/>
                </a:solidFill>
              </a:ln>
              <a:solidFill>
                <a:schemeClr val="bg1"/>
              </a:solidFill>
              <a:latin typeface="+mn-ea"/>
            </a:endParaRPr>
          </a:p>
          <a:p>
            <a:pPr lvl="1">
              <a:lnSpc>
                <a:spcPct val="100000"/>
              </a:lnSpc>
            </a:pPr>
            <a:endParaRPr kumimoji="1" lang="en-US" altLang="ja-JP" sz="4000" b="1">
              <a:ln>
                <a:solidFill>
                  <a:schemeClr val="accent1"/>
                </a:solidFill>
              </a:ln>
              <a:solidFill>
                <a:schemeClr val="bg1"/>
              </a:solidFill>
              <a:latin typeface="+mn-ea"/>
            </a:endParaRPr>
          </a:p>
        </p:txBody>
      </p:sp>
      <p:sp>
        <p:nvSpPr>
          <p:cNvPr id="5" name="四角形: 角を丸くする 4">
            <a:extLst>
              <a:ext uri="{FF2B5EF4-FFF2-40B4-BE49-F238E27FC236}">
                <a16:creationId xmlns:a16="http://schemas.microsoft.com/office/drawing/2014/main" id="{931DEC66-120B-417C-A172-03955F0B4CF8}"/>
              </a:ext>
            </a:extLst>
          </p:cNvPr>
          <p:cNvSpPr/>
          <p:nvPr/>
        </p:nvSpPr>
        <p:spPr>
          <a:xfrm>
            <a:off x="870857" y="1830619"/>
            <a:ext cx="1625600" cy="609599"/>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b="1" u="sng">
                <a:ln>
                  <a:solidFill>
                    <a:schemeClr val="tx1"/>
                  </a:solidFill>
                </a:ln>
              </a:rPr>
              <a:t>燃料</a:t>
            </a:r>
          </a:p>
        </p:txBody>
      </p:sp>
      <p:sp>
        <p:nvSpPr>
          <p:cNvPr id="7" name="テキスト ボックス 6">
            <a:extLst>
              <a:ext uri="{FF2B5EF4-FFF2-40B4-BE49-F238E27FC236}">
                <a16:creationId xmlns:a16="http://schemas.microsoft.com/office/drawing/2014/main" id="{160EC081-47B4-4FE6-9C0E-7BA39C19D7C5}"/>
              </a:ext>
            </a:extLst>
          </p:cNvPr>
          <p:cNvSpPr txBox="1"/>
          <p:nvPr/>
        </p:nvSpPr>
        <p:spPr>
          <a:xfrm>
            <a:off x="1042237" y="5244333"/>
            <a:ext cx="1204686" cy="646331"/>
          </a:xfrm>
          <a:prstGeom prst="rect">
            <a:avLst/>
          </a:prstGeom>
          <a:noFill/>
          <a:ln>
            <a:noFill/>
          </a:ln>
        </p:spPr>
        <p:txBody>
          <a:bodyPr wrap="square" rtlCol="0">
            <a:spAutoFit/>
          </a:bodyPr>
          <a:lstStyle/>
          <a:p>
            <a:r>
              <a:rPr kumimoji="1" lang="ja-JP" altLang="en-US" sz="3600" b="1" u="sng">
                <a:ln>
                  <a:solidFill>
                    <a:schemeClr val="tx1"/>
                  </a:solidFill>
                </a:ln>
                <a:solidFill>
                  <a:schemeClr val="bg1"/>
                </a:solidFill>
              </a:rPr>
              <a:t>燃料</a:t>
            </a:r>
          </a:p>
        </p:txBody>
      </p:sp>
      <p:sp>
        <p:nvSpPr>
          <p:cNvPr id="3" name="スライド番号プレースホルダー 2">
            <a:extLst>
              <a:ext uri="{FF2B5EF4-FFF2-40B4-BE49-F238E27FC236}">
                <a16:creationId xmlns:a16="http://schemas.microsoft.com/office/drawing/2014/main" id="{DA030786-2A53-45ED-B6C9-5F2FCB9F9566}"/>
              </a:ext>
            </a:extLst>
          </p:cNvPr>
          <p:cNvSpPr>
            <a:spLocks noGrp="1"/>
          </p:cNvSpPr>
          <p:nvPr>
            <p:ph type="sldNum" sz="quarter" idx="12"/>
          </p:nvPr>
        </p:nvSpPr>
        <p:spPr/>
        <p:txBody>
          <a:bodyPr/>
          <a:lstStyle/>
          <a:p>
            <a:fld id="{19400137-A026-45F2-A734-204015451647}" type="slidenum">
              <a:rPr kumimoji="1" lang="ja-JP" altLang="en-US" smtClean="0"/>
              <a:t>25</a:t>
            </a:fld>
            <a:endParaRPr kumimoji="1" lang="ja-JP" altLang="en-US"/>
          </a:p>
        </p:txBody>
      </p:sp>
      <p:sp>
        <p:nvSpPr>
          <p:cNvPr id="9" name="テキスト ボックス 8">
            <a:extLst>
              <a:ext uri="{FF2B5EF4-FFF2-40B4-BE49-F238E27FC236}">
                <a16:creationId xmlns:a16="http://schemas.microsoft.com/office/drawing/2014/main" id="{E8B8E937-0FBB-41AE-B53E-63F7E3B6853E}"/>
              </a:ext>
            </a:extLst>
          </p:cNvPr>
          <p:cNvSpPr txBox="1"/>
          <p:nvPr/>
        </p:nvSpPr>
        <p:spPr>
          <a:xfrm>
            <a:off x="10211971" y="0"/>
            <a:ext cx="1980029" cy="400110"/>
          </a:xfrm>
          <a:prstGeom prst="rect">
            <a:avLst/>
          </a:prstGeom>
          <a:solidFill>
            <a:schemeClr val="bg1">
              <a:alpha val="50000"/>
            </a:schemeClr>
          </a:solidFill>
        </p:spPr>
        <p:txBody>
          <a:bodyPr wrap="none" rtlCol="0">
            <a:spAutoFit/>
          </a:bodyPr>
          <a:lstStyle/>
          <a:p>
            <a:pPr algn="l"/>
            <a:r>
              <a:rPr kumimoji="1" lang="ja-JP" altLang="en-US" sz="2000" b="1"/>
              <a:t>製鉄業界の動向</a:t>
            </a:r>
          </a:p>
        </p:txBody>
      </p:sp>
    </p:spTree>
    <p:extLst>
      <p:ext uri="{BB962C8B-B14F-4D97-AF65-F5344CB8AC3E}">
        <p14:creationId xmlns:p14="http://schemas.microsoft.com/office/powerpoint/2010/main" val="240275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D3BCAD48-95A5-42AF-A580-859F9E34461F}"/>
              </a:ext>
            </a:extLst>
          </p:cNvPr>
          <p:cNvGraphicFramePr>
            <a:graphicFrameLocks/>
          </p:cNvGraphicFramePr>
          <p:nvPr>
            <p:extLst>
              <p:ext uri="{D42A27DB-BD31-4B8C-83A1-F6EECF244321}">
                <p14:modId xmlns:p14="http://schemas.microsoft.com/office/powerpoint/2010/main" val="3179951405"/>
              </p:ext>
            </p:extLst>
          </p:nvPr>
        </p:nvGraphicFramePr>
        <p:xfrm>
          <a:off x="241804" y="851248"/>
          <a:ext cx="4863596" cy="5248276"/>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66CA2543-52E7-47E3-8C6E-D55C1139A9C7}"/>
              </a:ext>
            </a:extLst>
          </p:cNvPr>
          <p:cNvSpPr txBox="1"/>
          <p:nvPr/>
        </p:nvSpPr>
        <p:spPr>
          <a:xfrm>
            <a:off x="5381625" y="1077779"/>
            <a:ext cx="6568571" cy="2862322"/>
          </a:xfrm>
          <a:prstGeom prst="rect">
            <a:avLst/>
          </a:prstGeom>
          <a:noFill/>
        </p:spPr>
        <p:txBody>
          <a:bodyPr wrap="square" rtlCol="0" anchor="t">
            <a:spAutoFit/>
          </a:bodyPr>
          <a:lstStyle/>
          <a:p>
            <a:pPr marL="571500" indent="-571500" algn="l">
              <a:buFont typeface="Arial" panose="020B0604020202020204" pitchFamily="34" charset="0"/>
              <a:buChar char="•"/>
            </a:pPr>
            <a:r>
              <a:rPr kumimoji="1" lang="ja-JP" altLang="en-US" sz="3600" b="1">
                <a:ln>
                  <a:solidFill>
                    <a:schemeClr val="tx1"/>
                  </a:solidFill>
                </a:ln>
                <a:solidFill>
                  <a:schemeClr val="bg1"/>
                </a:solidFill>
                <a:ea typeface="游ゴシック"/>
              </a:rPr>
              <a:t>高炉炉頂圧発電や高効率ガスタービン複合発電などの自社発電技術を海外</a:t>
            </a:r>
            <a:r>
              <a:rPr lang="ja-JP" altLang="en-US" sz="3600" b="1">
                <a:ln>
                  <a:solidFill>
                    <a:schemeClr val="tx1"/>
                  </a:solidFill>
                </a:ln>
                <a:solidFill>
                  <a:schemeClr val="bg1"/>
                </a:solidFill>
                <a:ea typeface="游ゴシック"/>
              </a:rPr>
              <a:t>移転している</a:t>
            </a:r>
            <a:endParaRPr lang="en-US" altLang="ja-JP" sz="3600" b="1">
              <a:ln>
                <a:solidFill>
                  <a:schemeClr val="tx1"/>
                </a:solidFill>
              </a:ln>
              <a:solidFill>
                <a:schemeClr val="bg1"/>
              </a:solidFill>
              <a:ea typeface="游ゴシック"/>
            </a:endParaRPr>
          </a:p>
          <a:p>
            <a:pPr marL="571500" indent="-571500" algn="l">
              <a:buFont typeface="Arial" panose="020B0604020202020204" pitchFamily="34" charset="0"/>
              <a:buChar char="•"/>
            </a:pPr>
            <a:endParaRPr lang="en-US" altLang="ja-JP" sz="3600" b="1">
              <a:ln>
                <a:solidFill>
                  <a:schemeClr val="tx1"/>
                </a:solidFill>
              </a:ln>
              <a:solidFill>
                <a:schemeClr val="bg1"/>
              </a:solidFill>
            </a:endParaRPr>
          </a:p>
        </p:txBody>
      </p:sp>
      <p:sp>
        <p:nvSpPr>
          <p:cNvPr id="4" name="テキスト ボックス 3">
            <a:extLst>
              <a:ext uri="{FF2B5EF4-FFF2-40B4-BE49-F238E27FC236}">
                <a16:creationId xmlns:a16="http://schemas.microsoft.com/office/drawing/2014/main" id="{CCB77735-D858-4C1F-92FC-9E8C94C990DC}"/>
              </a:ext>
            </a:extLst>
          </p:cNvPr>
          <p:cNvSpPr txBox="1"/>
          <p:nvPr/>
        </p:nvSpPr>
        <p:spPr>
          <a:xfrm>
            <a:off x="138112" y="71681"/>
            <a:ext cx="10487025" cy="707886"/>
          </a:xfrm>
          <a:prstGeom prst="rect">
            <a:avLst/>
          </a:prstGeom>
          <a:noFill/>
        </p:spPr>
        <p:txBody>
          <a:bodyPr wrap="square" rtlCol="0">
            <a:spAutoFit/>
          </a:bodyPr>
          <a:lstStyle/>
          <a:p>
            <a:pPr algn="l"/>
            <a:r>
              <a:rPr kumimoji="1" lang="ja-JP" altLang="en-US" sz="4000" b="1">
                <a:ln>
                  <a:solidFill>
                    <a:schemeClr val="tx1"/>
                  </a:solidFill>
                </a:ln>
                <a:solidFill>
                  <a:schemeClr val="bg1"/>
                </a:solidFill>
              </a:rPr>
              <a:t>自社発電技術の海外移転の現状</a:t>
            </a:r>
          </a:p>
        </p:txBody>
      </p:sp>
      <p:sp>
        <p:nvSpPr>
          <p:cNvPr id="6" name="テキスト ボックス 5">
            <a:extLst>
              <a:ext uri="{FF2B5EF4-FFF2-40B4-BE49-F238E27FC236}">
                <a16:creationId xmlns:a16="http://schemas.microsoft.com/office/drawing/2014/main" id="{684C3D70-CA20-427D-A4B1-0E409A1EB413}"/>
              </a:ext>
            </a:extLst>
          </p:cNvPr>
          <p:cNvSpPr txBox="1"/>
          <p:nvPr/>
        </p:nvSpPr>
        <p:spPr>
          <a:xfrm>
            <a:off x="0" y="6264380"/>
            <a:ext cx="6122189" cy="461665"/>
          </a:xfrm>
          <a:prstGeom prst="rect">
            <a:avLst/>
          </a:prstGeom>
          <a:solidFill>
            <a:schemeClr val="bg1">
              <a:alpha val="0"/>
            </a:schemeClr>
          </a:solidFill>
        </p:spPr>
        <p:txBody>
          <a:bodyPr wrap="none" rtlCol="0">
            <a:spAutoFit/>
          </a:bodyPr>
          <a:lstStyle/>
          <a:p>
            <a:pPr algn="l"/>
            <a:r>
              <a:rPr kumimoji="1" lang="ja-JP" altLang="en-US" sz="2400" b="1">
                <a:ln>
                  <a:solidFill>
                    <a:schemeClr val="tx1"/>
                  </a:solidFill>
                </a:ln>
                <a:solidFill>
                  <a:schemeClr val="bg1"/>
                </a:solidFill>
              </a:rPr>
              <a:t>日本製鉄株式会社環境報告書</a:t>
            </a:r>
            <a:r>
              <a:rPr kumimoji="1" lang="en-US" altLang="ja-JP" sz="2400" b="1">
                <a:ln>
                  <a:solidFill>
                    <a:schemeClr val="tx1"/>
                  </a:solidFill>
                </a:ln>
                <a:solidFill>
                  <a:schemeClr val="bg1"/>
                </a:solidFill>
              </a:rPr>
              <a:t>2019</a:t>
            </a:r>
            <a:r>
              <a:rPr kumimoji="1" lang="ja-JP" altLang="en-US" sz="2400" b="1">
                <a:ln>
                  <a:solidFill>
                    <a:schemeClr val="tx1"/>
                  </a:solidFill>
                </a:ln>
                <a:solidFill>
                  <a:schemeClr val="bg1"/>
                </a:solidFill>
              </a:rPr>
              <a:t>より作成</a:t>
            </a:r>
          </a:p>
        </p:txBody>
      </p:sp>
      <p:sp>
        <p:nvSpPr>
          <p:cNvPr id="7" name="テキスト ボックス 6">
            <a:extLst>
              <a:ext uri="{FF2B5EF4-FFF2-40B4-BE49-F238E27FC236}">
                <a16:creationId xmlns:a16="http://schemas.microsoft.com/office/drawing/2014/main" id="{96B8CD78-31A5-4481-AA98-AF369E97DA34}"/>
              </a:ext>
            </a:extLst>
          </p:cNvPr>
          <p:cNvSpPr txBox="1"/>
          <p:nvPr/>
        </p:nvSpPr>
        <p:spPr>
          <a:xfrm>
            <a:off x="5381625" y="3991128"/>
            <a:ext cx="6406645" cy="1754326"/>
          </a:xfrm>
          <a:prstGeom prst="rect">
            <a:avLst/>
          </a:prstGeom>
          <a:noFill/>
        </p:spPr>
        <p:txBody>
          <a:bodyPr wrap="square" rtlCol="0">
            <a:spAutoFit/>
          </a:bodyPr>
          <a:lstStyle/>
          <a:p>
            <a:pPr marL="571500" indent="-571500" algn="l">
              <a:buFont typeface="Arial" panose="020B0604020202020204" pitchFamily="34" charset="0"/>
              <a:buChar char="•"/>
            </a:pPr>
            <a:r>
              <a:rPr kumimoji="1" lang="en-US" altLang="ja-JP" sz="3600" b="1">
                <a:ln>
                  <a:solidFill>
                    <a:schemeClr val="tx1"/>
                  </a:solidFill>
                </a:ln>
                <a:solidFill>
                  <a:schemeClr val="bg1"/>
                </a:solidFill>
              </a:rPr>
              <a:t>2013</a:t>
            </a:r>
            <a:r>
              <a:rPr kumimoji="1" lang="ja-JP" altLang="en-US" sz="3600" b="1">
                <a:ln>
                  <a:solidFill>
                    <a:schemeClr val="tx1"/>
                  </a:solidFill>
                </a:ln>
                <a:solidFill>
                  <a:schemeClr val="bg1"/>
                </a:solidFill>
              </a:rPr>
              <a:t>年</a:t>
            </a:r>
            <a:r>
              <a:rPr lang="ja-JP" altLang="en-US" sz="3600" b="1">
                <a:ln>
                  <a:solidFill>
                    <a:schemeClr val="tx1"/>
                  </a:solidFill>
                </a:ln>
                <a:solidFill>
                  <a:schemeClr val="bg1"/>
                </a:solidFill>
              </a:rPr>
              <a:t>～</a:t>
            </a:r>
            <a:r>
              <a:rPr kumimoji="1" lang="en-US" altLang="ja-JP" sz="3600" b="1">
                <a:ln>
                  <a:solidFill>
                    <a:schemeClr val="tx1"/>
                  </a:solidFill>
                </a:ln>
                <a:solidFill>
                  <a:schemeClr val="bg1"/>
                </a:solidFill>
              </a:rPr>
              <a:t>2017</a:t>
            </a:r>
            <a:r>
              <a:rPr kumimoji="1" lang="ja-JP" altLang="en-US" sz="3600" b="1">
                <a:ln>
                  <a:solidFill>
                    <a:schemeClr val="tx1"/>
                  </a:solidFill>
                </a:ln>
                <a:solidFill>
                  <a:schemeClr val="bg1"/>
                </a:solidFill>
              </a:rPr>
              <a:t>年にかけて</a:t>
            </a:r>
            <a:br>
              <a:rPr lang="en-US" altLang="ja-JP" sz="3600" b="1">
                <a:ln>
                  <a:solidFill>
                    <a:schemeClr val="tx1"/>
                  </a:solidFill>
                </a:ln>
                <a:solidFill>
                  <a:schemeClr val="bg1"/>
                </a:solidFill>
              </a:rPr>
            </a:br>
            <a:r>
              <a:rPr kumimoji="1" lang="ja-JP" altLang="en-US" sz="3600" b="1">
                <a:ln>
                  <a:solidFill>
                    <a:schemeClr val="tx1"/>
                  </a:solidFill>
                </a:ln>
                <a:solidFill>
                  <a:schemeClr val="bg1"/>
                </a:solidFill>
              </a:rPr>
              <a:t>海外で約</a:t>
            </a:r>
            <a:r>
              <a:rPr kumimoji="1" lang="en-US" altLang="ja-JP" sz="3600" b="1">
                <a:ln>
                  <a:solidFill>
                    <a:schemeClr val="tx1"/>
                  </a:solidFill>
                </a:ln>
                <a:solidFill>
                  <a:schemeClr val="bg1"/>
                </a:solidFill>
              </a:rPr>
              <a:t>1000</a:t>
            </a:r>
            <a:r>
              <a:rPr kumimoji="1" lang="ja-JP" altLang="en-US" sz="3600" b="1">
                <a:ln>
                  <a:solidFill>
                    <a:schemeClr val="tx1"/>
                  </a:solidFill>
                </a:ln>
                <a:solidFill>
                  <a:schemeClr val="bg1"/>
                </a:solidFill>
              </a:rPr>
              <a:t>万トンの</a:t>
            </a:r>
            <a:r>
              <a:rPr kumimoji="1" lang="en-US" altLang="ja-JP" sz="3600" b="1">
                <a:ln>
                  <a:solidFill>
                    <a:schemeClr val="tx1"/>
                  </a:solidFill>
                </a:ln>
                <a:solidFill>
                  <a:schemeClr val="bg1"/>
                </a:solidFill>
              </a:rPr>
              <a:t>CO</a:t>
            </a:r>
            <a:r>
              <a:rPr kumimoji="1" lang="en-US" altLang="ja-JP" sz="3600" b="1" baseline="-25000">
                <a:ln>
                  <a:solidFill>
                    <a:schemeClr val="tx1"/>
                  </a:solidFill>
                </a:ln>
                <a:solidFill>
                  <a:schemeClr val="bg1"/>
                </a:solidFill>
              </a:rPr>
              <a:t>2</a:t>
            </a:r>
            <a:r>
              <a:rPr lang="ja-JP" altLang="en-US" sz="3600" b="1">
                <a:ln>
                  <a:solidFill>
                    <a:schemeClr val="tx1"/>
                  </a:solidFill>
                </a:ln>
                <a:solidFill>
                  <a:schemeClr val="bg1"/>
                </a:solidFill>
              </a:rPr>
              <a:t>排出量削減</a:t>
            </a:r>
            <a:endParaRPr kumimoji="1" lang="ja-JP" altLang="en-US" sz="3600" b="1">
              <a:ln>
                <a:solidFill>
                  <a:schemeClr val="tx1"/>
                </a:solidFill>
              </a:ln>
              <a:solidFill>
                <a:schemeClr val="bg1"/>
              </a:solidFill>
            </a:endParaRPr>
          </a:p>
        </p:txBody>
      </p:sp>
      <p:sp>
        <p:nvSpPr>
          <p:cNvPr id="9" name="テキスト ボックス 8">
            <a:extLst>
              <a:ext uri="{FF2B5EF4-FFF2-40B4-BE49-F238E27FC236}">
                <a16:creationId xmlns:a16="http://schemas.microsoft.com/office/drawing/2014/main" id="{F5D76D6E-1925-4A85-A4AD-1C4CDC098E2C}"/>
              </a:ext>
            </a:extLst>
          </p:cNvPr>
          <p:cNvSpPr txBox="1"/>
          <p:nvPr/>
        </p:nvSpPr>
        <p:spPr>
          <a:xfrm>
            <a:off x="10211971" y="0"/>
            <a:ext cx="1980029" cy="400110"/>
          </a:xfrm>
          <a:prstGeom prst="rect">
            <a:avLst/>
          </a:prstGeom>
          <a:solidFill>
            <a:schemeClr val="bg1">
              <a:alpha val="50000"/>
            </a:schemeClr>
          </a:solidFill>
        </p:spPr>
        <p:txBody>
          <a:bodyPr wrap="none" rtlCol="0">
            <a:spAutoFit/>
          </a:bodyPr>
          <a:lstStyle/>
          <a:p>
            <a:pPr algn="l"/>
            <a:r>
              <a:rPr kumimoji="1" lang="ja-JP" altLang="en-US" sz="2000" b="1"/>
              <a:t>製鉄業界の動向</a:t>
            </a:r>
          </a:p>
        </p:txBody>
      </p:sp>
      <p:sp>
        <p:nvSpPr>
          <p:cNvPr id="8"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26</a:t>
            </a:fld>
            <a:endParaRPr lang="ja-JP" altLang="en-US"/>
          </a:p>
        </p:txBody>
      </p:sp>
    </p:spTree>
    <p:extLst>
      <p:ext uri="{BB962C8B-B14F-4D97-AF65-F5344CB8AC3E}">
        <p14:creationId xmlns:p14="http://schemas.microsoft.com/office/powerpoint/2010/main" val="2797150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0DF723D-8120-421D-81CB-3E02AC76897D}"/>
              </a:ext>
            </a:extLst>
          </p:cNvPr>
          <p:cNvSpPr txBox="1"/>
          <p:nvPr/>
        </p:nvSpPr>
        <p:spPr>
          <a:xfrm>
            <a:off x="329797" y="1179132"/>
            <a:ext cx="11543335" cy="1323439"/>
          </a:xfrm>
          <a:prstGeom prst="rect">
            <a:avLst/>
          </a:prstGeom>
          <a:noFill/>
        </p:spPr>
        <p:txBody>
          <a:bodyPr wrap="square" rtlCol="0">
            <a:spAutoFit/>
          </a:bodyPr>
          <a:lstStyle/>
          <a:p>
            <a:pPr algn="l"/>
            <a:r>
              <a:rPr kumimoji="1" lang="ja-JP" altLang="en-US" sz="4000" b="1">
                <a:ln w="15875">
                  <a:solidFill>
                    <a:schemeClr val="tx1"/>
                  </a:solidFill>
                </a:ln>
                <a:solidFill>
                  <a:schemeClr val="bg1"/>
                </a:solidFill>
              </a:rPr>
              <a:t>課題１：コークスを用いた生産における省エネ化</a:t>
            </a:r>
            <a:br>
              <a:rPr kumimoji="1" lang="en-US" altLang="ja-JP" sz="4000" b="1">
                <a:ln w="15875">
                  <a:solidFill>
                    <a:schemeClr val="tx1"/>
                  </a:solidFill>
                </a:ln>
                <a:solidFill>
                  <a:schemeClr val="bg1"/>
                </a:solidFill>
              </a:rPr>
            </a:br>
            <a:r>
              <a:rPr kumimoji="1" lang="ja-JP" altLang="en-US" sz="4000" b="1">
                <a:ln w="15875">
                  <a:solidFill>
                    <a:schemeClr val="tx1"/>
                  </a:solidFill>
                </a:ln>
                <a:solidFill>
                  <a:schemeClr val="bg1"/>
                </a:solidFill>
              </a:rPr>
              <a:t>　　　　は限界に達している</a:t>
            </a:r>
            <a:endParaRPr kumimoji="1" lang="en-US" altLang="ja-JP" sz="4000" b="1">
              <a:ln w="15875">
                <a:solidFill>
                  <a:schemeClr val="tx1"/>
                </a:solidFill>
              </a:ln>
              <a:solidFill>
                <a:schemeClr val="bg1"/>
              </a:solidFill>
            </a:endParaRPr>
          </a:p>
        </p:txBody>
      </p:sp>
      <p:sp>
        <p:nvSpPr>
          <p:cNvPr id="4" name="正方形/長方形 3">
            <a:extLst>
              <a:ext uri="{FF2B5EF4-FFF2-40B4-BE49-F238E27FC236}">
                <a16:creationId xmlns:a16="http://schemas.microsoft.com/office/drawing/2014/main" id="{3AC68491-7B13-4EF9-BD7F-C72B8F5CF0C7}"/>
              </a:ext>
            </a:extLst>
          </p:cNvPr>
          <p:cNvSpPr/>
          <p:nvPr/>
        </p:nvSpPr>
        <p:spPr>
          <a:xfrm>
            <a:off x="0" y="200055"/>
            <a:ext cx="8433881" cy="769441"/>
          </a:xfrm>
          <a:prstGeom prst="rect">
            <a:avLst/>
          </a:prstGeom>
        </p:spPr>
        <p:txBody>
          <a:bodyPr wrap="square">
            <a:spAutoFit/>
          </a:bodyPr>
          <a:lstStyle/>
          <a:p>
            <a:r>
              <a:rPr lang="ja-JP" altLang="ja-JP" sz="4400" b="1">
                <a:ln w="15875">
                  <a:solidFill>
                    <a:schemeClr val="tx1"/>
                  </a:solidFill>
                </a:ln>
                <a:solidFill>
                  <a:schemeClr val="bg1"/>
                </a:solidFill>
                <a:latin typeface="ＭＳ ゴシック" panose="020B0609070205080204" pitchFamily="49" charset="-128"/>
                <a:ea typeface="ＭＳ ゴシック" panose="020B0609070205080204" pitchFamily="49" charset="-128"/>
              </a:rPr>
              <a:t>自社発電による脱炭素化の課題</a:t>
            </a:r>
            <a:endParaRPr lang="ja-JP" altLang="en-US" sz="4400">
              <a:ln w="15875">
                <a:solidFill>
                  <a:schemeClr val="tx1"/>
                </a:solidFill>
              </a:ln>
            </a:endParaRPr>
          </a:p>
        </p:txBody>
      </p:sp>
      <p:sp>
        <p:nvSpPr>
          <p:cNvPr id="2" name="四角形: 角を丸くする 1">
            <a:extLst>
              <a:ext uri="{FF2B5EF4-FFF2-40B4-BE49-F238E27FC236}">
                <a16:creationId xmlns:a16="http://schemas.microsoft.com/office/drawing/2014/main" id="{93257671-86E9-4D42-B6A8-F8D6ADDDCC22}"/>
              </a:ext>
            </a:extLst>
          </p:cNvPr>
          <p:cNvSpPr/>
          <p:nvPr/>
        </p:nvSpPr>
        <p:spPr>
          <a:xfrm>
            <a:off x="1760695" y="2535312"/>
            <a:ext cx="9690407" cy="1323439"/>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ja-JP" altLang="en-US" sz="3600" b="1">
                <a:ln w="15875">
                  <a:solidFill>
                    <a:schemeClr val="tx1"/>
                  </a:solidFill>
                </a:ln>
                <a:solidFill>
                  <a:schemeClr val="bg1"/>
                </a:solidFill>
              </a:rPr>
              <a:t>副生ガスは</a:t>
            </a:r>
            <a:r>
              <a:rPr lang="en-US" altLang="ja-JP" sz="3600" b="1">
                <a:ln w="15875">
                  <a:solidFill>
                    <a:schemeClr val="tx1"/>
                  </a:solidFill>
                </a:ln>
                <a:solidFill>
                  <a:schemeClr val="bg1"/>
                </a:solidFill>
              </a:rPr>
              <a:t>100</a:t>
            </a:r>
            <a:r>
              <a:rPr lang="ja-JP" altLang="en-US" sz="3600" b="1">
                <a:ln w="15875">
                  <a:solidFill>
                    <a:schemeClr val="tx1"/>
                  </a:solidFill>
                </a:ln>
                <a:solidFill>
                  <a:schemeClr val="bg1"/>
                </a:solidFill>
              </a:rPr>
              <a:t>％回収・利用されている</a:t>
            </a:r>
            <a:endParaRPr lang="en-US" altLang="ja-JP" sz="3600" b="1">
              <a:ln w="15875">
                <a:solidFill>
                  <a:schemeClr val="tx1"/>
                </a:solidFill>
              </a:ln>
              <a:solidFill>
                <a:schemeClr val="bg1"/>
              </a:solidFill>
            </a:endParaRPr>
          </a:p>
          <a:p>
            <a:pPr lvl="1"/>
            <a:r>
              <a:rPr lang="ja-JP" altLang="en-US" sz="3600" b="1">
                <a:ln w="15875">
                  <a:solidFill>
                    <a:schemeClr val="tx1"/>
                  </a:solidFill>
                </a:ln>
                <a:solidFill>
                  <a:schemeClr val="bg1"/>
                </a:solidFill>
              </a:rPr>
              <a:t>エネルギー効率は他国よりも高い</a:t>
            </a:r>
            <a:endParaRPr lang="en-US" altLang="ja-JP" sz="3600" b="1">
              <a:ln w="15875">
                <a:solidFill>
                  <a:schemeClr val="tx1"/>
                </a:solidFill>
              </a:ln>
              <a:solidFill>
                <a:schemeClr val="bg1"/>
              </a:solidFill>
            </a:endParaRPr>
          </a:p>
        </p:txBody>
      </p:sp>
      <p:sp>
        <p:nvSpPr>
          <p:cNvPr id="5" name="テキスト ボックス 4">
            <a:extLst>
              <a:ext uri="{FF2B5EF4-FFF2-40B4-BE49-F238E27FC236}">
                <a16:creationId xmlns:a16="http://schemas.microsoft.com/office/drawing/2014/main" id="{B4FCF5DD-FB35-4B9F-B8D6-FA31ED3D7B75}"/>
              </a:ext>
            </a:extLst>
          </p:cNvPr>
          <p:cNvSpPr txBox="1"/>
          <p:nvPr/>
        </p:nvSpPr>
        <p:spPr>
          <a:xfrm>
            <a:off x="442339" y="4164564"/>
            <a:ext cx="11008763" cy="984885"/>
          </a:xfrm>
          <a:prstGeom prst="rect">
            <a:avLst/>
          </a:prstGeom>
          <a:noFill/>
        </p:spPr>
        <p:txBody>
          <a:bodyPr wrap="square" rtlCol="0">
            <a:spAutoFit/>
          </a:bodyPr>
          <a:lstStyle/>
          <a:p>
            <a:r>
              <a:rPr lang="ja-JP" altLang="en-US" sz="4000" b="1">
                <a:ln w="15875">
                  <a:solidFill>
                    <a:schemeClr val="tx1"/>
                  </a:solidFill>
                </a:ln>
                <a:solidFill>
                  <a:schemeClr val="bg1"/>
                </a:solidFill>
              </a:rPr>
              <a:t>課題２：石炭の使用量の削減に限界がある</a:t>
            </a:r>
            <a:endParaRPr lang="en-US" altLang="ja-JP" sz="4000" b="1">
              <a:ln w="15875">
                <a:solidFill>
                  <a:schemeClr val="tx1"/>
                </a:solidFill>
              </a:ln>
              <a:solidFill>
                <a:schemeClr val="bg1"/>
              </a:solidFill>
            </a:endParaRPr>
          </a:p>
          <a:p>
            <a:endParaRPr kumimoji="1" lang="ja-JP" altLang="en-US"/>
          </a:p>
        </p:txBody>
      </p:sp>
      <p:sp>
        <p:nvSpPr>
          <p:cNvPr id="6" name="四角形: 角を丸くする 5">
            <a:extLst>
              <a:ext uri="{FF2B5EF4-FFF2-40B4-BE49-F238E27FC236}">
                <a16:creationId xmlns:a16="http://schemas.microsoft.com/office/drawing/2014/main" id="{6284E790-AD07-4E27-AAFB-B563E8B16C07}"/>
              </a:ext>
            </a:extLst>
          </p:cNvPr>
          <p:cNvSpPr/>
          <p:nvPr/>
        </p:nvSpPr>
        <p:spPr>
          <a:xfrm>
            <a:off x="1760695" y="4999488"/>
            <a:ext cx="9690407" cy="1358760"/>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a:ln w="15875">
                  <a:solidFill>
                    <a:schemeClr val="tx1"/>
                  </a:solidFill>
                </a:ln>
                <a:solidFill>
                  <a:schemeClr val="bg1"/>
                </a:solidFill>
              </a:rPr>
              <a:t>石炭木質チップ混焼発電は高効率を保つため</a:t>
            </a:r>
            <a:br>
              <a:rPr lang="en-US" altLang="ja-JP" sz="3600" b="1">
                <a:ln w="15875">
                  <a:solidFill>
                    <a:schemeClr val="tx1"/>
                  </a:solidFill>
                </a:ln>
                <a:solidFill>
                  <a:schemeClr val="bg1"/>
                </a:solidFill>
              </a:rPr>
            </a:br>
            <a:r>
              <a:rPr lang="ja-JP" altLang="en-US" sz="3600" b="1">
                <a:ln w="15875">
                  <a:solidFill>
                    <a:schemeClr val="tx1"/>
                  </a:solidFill>
                </a:ln>
                <a:solidFill>
                  <a:schemeClr val="bg1"/>
                </a:solidFill>
              </a:rPr>
              <a:t>一定量の石炭が必要</a:t>
            </a:r>
            <a:endParaRPr lang="en-US" altLang="ja-JP" sz="3600" b="1">
              <a:ln w="15875">
                <a:solidFill>
                  <a:schemeClr val="tx1"/>
                </a:solidFill>
              </a:ln>
              <a:solidFill>
                <a:schemeClr val="bg1"/>
              </a:solidFill>
            </a:endParaRPr>
          </a:p>
        </p:txBody>
      </p:sp>
      <p:sp>
        <p:nvSpPr>
          <p:cNvPr id="7" name="スライド番号プレースホルダー 6">
            <a:extLst>
              <a:ext uri="{FF2B5EF4-FFF2-40B4-BE49-F238E27FC236}">
                <a16:creationId xmlns:a16="http://schemas.microsoft.com/office/drawing/2014/main" id="{1346FE66-61B4-424B-9AB5-51DA86749E65}"/>
              </a:ext>
            </a:extLst>
          </p:cNvPr>
          <p:cNvSpPr>
            <a:spLocks noGrp="1"/>
          </p:cNvSpPr>
          <p:nvPr>
            <p:ph type="sldNum" sz="quarter" idx="12"/>
          </p:nvPr>
        </p:nvSpPr>
        <p:spPr/>
        <p:txBody>
          <a:bodyPr/>
          <a:lstStyle/>
          <a:p>
            <a:fld id="{19400137-A026-45F2-A734-204015451647}" type="slidenum">
              <a:rPr kumimoji="1" lang="ja-JP" altLang="en-US" smtClean="0"/>
              <a:t>27</a:t>
            </a:fld>
            <a:endParaRPr kumimoji="1" lang="ja-JP" altLang="en-US"/>
          </a:p>
        </p:txBody>
      </p:sp>
      <p:sp>
        <p:nvSpPr>
          <p:cNvPr id="9" name="テキスト ボックス 8">
            <a:extLst>
              <a:ext uri="{FF2B5EF4-FFF2-40B4-BE49-F238E27FC236}">
                <a16:creationId xmlns:a16="http://schemas.microsoft.com/office/drawing/2014/main" id="{4613FA1B-B7FE-4141-BA6B-BAEC6F806B54}"/>
              </a:ext>
            </a:extLst>
          </p:cNvPr>
          <p:cNvSpPr txBox="1"/>
          <p:nvPr/>
        </p:nvSpPr>
        <p:spPr>
          <a:xfrm>
            <a:off x="10211971" y="0"/>
            <a:ext cx="1980029" cy="400110"/>
          </a:xfrm>
          <a:prstGeom prst="rect">
            <a:avLst/>
          </a:prstGeom>
          <a:solidFill>
            <a:schemeClr val="bg1">
              <a:alpha val="50000"/>
            </a:schemeClr>
          </a:solidFill>
        </p:spPr>
        <p:txBody>
          <a:bodyPr wrap="none" rtlCol="0">
            <a:spAutoFit/>
          </a:bodyPr>
          <a:lstStyle/>
          <a:p>
            <a:pPr algn="l"/>
            <a:r>
              <a:rPr kumimoji="1" lang="ja-JP" altLang="en-US" sz="2000" b="1"/>
              <a:t>製鉄業界の動向</a:t>
            </a:r>
          </a:p>
        </p:txBody>
      </p:sp>
    </p:spTree>
    <p:extLst>
      <p:ext uri="{BB962C8B-B14F-4D97-AF65-F5344CB8AC3E}">
        <p14:creationId xmlns:p14="http://schemas.microsoft.com/office/powerpoint/2010/main" val="36690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rgbClr val="D9C3A5">
                <a:tint val="50000"/>
                <a:satMod val="180000"/>
              </a:srgbClr>
            </a:duotone>
          </a:blip>
          <a:srcRect/>
          <a:stretch>
            <a:fillRect t="-69000" b="-6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11A0D0-F1B6-4E28-B6E8-EFA993D9D12E}"/>
              </a:ext>
            </a:extLst>
          </p:cNvPr>
          <p:cNvSpPr>
            <a:spLocks noGrp="1"/>
          </p:cNvSpPr>
          <p:nvPr>
            <p:ph type="title"/>
          </p:nvPr>
        </p:nvSpPr>
        <p:spPr>
          <a:xfrm>
            <a:off x="244812" y="402325"/>
            <a:ext cx="11702375" cy="928654"/>
          </a:xfrm>
        </p:spPr>
        <p:txBody>
          <a:bodyPr/>
          <a:lstStyle/>
          <a:p>
            <a:r>
              <a:rPr lang="ja-JP" altLang="en-US" b="1">
                <a:ln>
                  <a:solidFill>
                    <a:schemeClr val="tx1"/>
                  </a:solidFill>
                </a:ln>
                <a:solidFill>
                  <a:schemeClr val="bg1"/>
                </a:solidFill>
                <a:latin typeface="+mn-ea"/>
                <a:ea typeface="+mn-ea"/>
              </a:rPr>
              <a:t>新たな製鉄プロセスの開発への取り組み</a:t>
            </a:r>
            <a:endParaRPr kumimoji="1" lang="ja-JP" altLang="en-US" b="1">
              <a:ln>
                <a:solidFill>
                  <a:schemeClr val="tx1"/>
                </a:solidFill>
              </a:ln>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2E3BE7C8-C520-48CE-809A-32A93281967E}"/>
              </a:ext>
            </a:extLst>
          </p:cNvPr>
          <p:cNvSpPr>
            <a:spLocks noGrp="1"/>
          </p:cNvSpPr>
          <p:nvPr>
            <p:ph idx="1"/>
          </p:nvPr>
        </p:nvSpPr>
        <p:spPr>
          <a:xfrm>
            <a:off x="176719" y="1533023"/>
            <a:ext cx="11838562" cy="4809720"/>
          </a:xfrm>
        </p:spPr>
        <p:txBody>
          <a:bodyPr vert="horz" lIns="91440" tIns="45720" rIns="91440" bIns="45720" rtlCol="0" anchor="t">
            <a:normAutofit/>
          </a:bodyPr>
          <a:lstStyle/>
          <a:p>
            <a:r>
              <a:rPr lang="ja-JP" altLang="en-US" sz="3600" b="1">
                <a:ln>
                  <a:solidFill>
                    <a:schemeClr val="tx1"/>
                  </a:solidFill>
                </a:ln>
                <a:solidFill>
                  <a:schemeClr val="bg1"/>
                </a:solidFill>
                <a:ea typeface="游ゴシック"/>
              </a:rPr>
              <a:t>現在の製鉄プロセスでは</a:t>
            </a:r>
            <a:r>
              <a:rPr lang="en-US" altLang="ja-JP" sz="3600" b="1">
                <a:ln>
                  <a:solidFill>
                    <a:schemeClr val="tx1"/>
                  </a:solidFill>
                </a:ln>
                <a:solidFill>
                  <a:schemeClr val="bg1"/>
                </a:solidFill>
                <a:ea typeface="游ゴシック"/>
              </a:rPr>
              <a:t>CO</a:t>
            </a:r>
            <a:r>
              <a:rPr lang="en-US" altLang="ja-JP" sz="3600" b="1" baseline="-25000">
                <a:ln>
                  <a:solidFill>
                    <a:schemeClr val="tx1"/>
                  </a:solidFill>
                </a:ln>
                <a:solidFill>
                  <a:schemeClr val="bg1"/>
                </a:solidFill>
                <a:ea typeface="游ゴシック"/>
              </a:rPr>
              <a:t>2</a:t>
            </a:r>
            <a:r>
              <a:rPr lang="ja-JP" altLang="en-US" sz="3600" b="1">
                <a:ln>
                  <a:solidFill>
                    <a:schemeClr val="tx1"/>
                  </a:solidFill>
                </a:ln>
                <a:solidFill>
                  <a:schemeClr val="bg1"/>
                </a:solidFill>
                <a:ea typeface="游ゴシック"/>
              </a:rPr>
              <a:t>排出量削減に限界がある</a:t>
            </a:r>
            <a:endParaRPr kumimoji="1" lang="en-US" altLang="ja-JP" b="1">
              <a:ln>
                <a:solidFill>
                  <a:schemeClr val="tx1"/>
                </a:solidFill>
              </a:ln>
              <a:solidFill>
                <a:schemeClr val="bg1"/>
              </a:solidFill>
              <a:ea typeface="游ゴシック"/>
            </a:endParaRPr>
          </a:p>
          <a:p>
            <a:pPr>
              <a:lnSpc>
                <a:spcPct val="150000"/>
              </a:lnSpc>
            </a:pPr>
            <a:r>
              <a:rPr lang="ja-JP" altLang="en-US" sz="3600" b="1">
                <a:ln>
                  <a:solidFill>
                    <a:schemeClr val="tx1"/>
                  </a:solidFill>
                </a:ln>
                <a:solidFill>
                  <a:schemeClr val="bg1"/>
                </a:solidFill>
                <a:ea typeface="游ゴシック"/>
              </a:rPr>
              <a:t>抜本的に</a:t>
            </a:r>
            <a:r>
              <a:rPr lang="en-US" altLang="ja-JP" sz="3600" b="1">
                <a:ln>
                  <a:solidFill>
                    <a:schemeClr val="tx1"/>
                  </a:solidFill>
                </a:ln>
                <a:solidFill>
                  <a:schemeClr val="bg1"/>
                </a:solidFill>
                <a:ea typeface="游ゴシック"/>
              </a:rPr>
              <a:t>CO</a:t>
            </a:r>
            <a:r>
              <a:rPr lang="en-US" altLang="ja-JP" sz="3600" b="1" baseline="-25000">
                <a:ln>
                  <a:solidFill>
                    <a:schemeClr val="tx1"/>
                  </a:solidFill>
                </a:ln>
                <a:solidFill>
                  <a:schemeClr val="bg1"/>
                </a:solidFill>
                <a:ea typeface="游ゴシック"/>
              </a:rPr>
              <a:t>2</a:t>
            </a:r>
            <a:r>
              <a:rPr lang="ja-JP" altLang="en-US" sz="3600" b="1">
                <a:ln>
                  <a:solidFill>
                    <a:schemeClr val="tx1"/>
                  </a:solidFill>
                </a:ln>
                <a:solidFill>
                  <a:schemeClr val="bg1"/>
                </a:solidFill>
                <a:ea typeface="游ゴシック"/>
              </a:rPr>
              <a:t>排出量を減らすため、</a:t>
            </a:r>
            <a:r>
              <a:rPr lang="en-US" altLang="ja-JP" sz="3600" b="1">
                <a:ln>
                  <a:solidFill>
                    <a:schemeClr val="tx1"/>
                  </a:solidFill>
                </a:ln>
                <a:solidFill>
                  <a:schemeClr val="bg1"/>
                </a:solidFill>
                <a:ea typeface="游ゴシック"/>
              </a:rPr>
              <a:t>COURSE50(</a:t>
            </a:r>
            <a:r>
              <a:rPr lang="ja-JP" altLang="en-US" sz="3600" b="1">
                <a:ln>
                  <a:solidFill>
                    <a:schemeClr val="tx1"/>
                  </a:solidFill>
                </a:ln>
                <a:solidFill>
                  <a:schemeClr val="bg1"/>
                </a:solidFill>
                <a:ea typeface="游ゴシック"/>
              </a:rPr>
              <a:t>革新的製鉄プロセス技術開発</a:t>
            </a:r>
            <a:r>
              <a:rPr lang="en-US" altLang="ja-JP" sz="3600" b="1">
                <a:ln>
                  <a:solidFill>
                    <a:schemeClr val="tx1"/>
                  </a:solidFill>
                </a:ln>
                <a:solidFill>
                  <a:schemeClr val="bg1"/>
                </a:solidFill>
                <a:ea typeface="游ゴシック"/>
              </a:rPr>
              <a:t>)</a:t>
            </a:r>
            <a:r>
              <a:rPr lang="ja-JP" altLang="en-US" sz="3600" b="1">
                <a:ln>
                  <a:solidFill>
                    <a:schemeClr val="tx1"/>
                  </a:solidFill>
                </a:ln>
                <a:solidFill>
                  <a:schemeClr val="bg1"/>
                </a:solidFill>
                <a:ea typeface="游ゴシック"/>
              </a:rPr>
              <a:t>が進められている</a:t>
            </a:r>
            <a:endParaRPr lang="en-US" altLang="ja-JP" sz="2400" b="1">
              <a:ln>
                <a:solidFill>
                  <a:schemeClr val="tx1"/>
                </a:solidFill>
              </a:ln>
              <a:solidFill>
                <a:schemeClr val="bg1"/>
              </a:solidFill>
              <a:ea typeface="游ゴシック"/>
            </a:endParaRPr>
          </a:p>
          <a:p>
            <a:pPr>
              <a:lnSpc>
                <a:spcPct val="150000"/>
              </a:lnSpc>
            </a:pPr>
            <a:r>
              <a:rPr lang="ja-JP" altLang="en-US" sz="3600" b="1">
                <a:ln>
                  <a:solidFill>
                    <a:schemeClr val="tx1"/>
                  </a:solidFill>
                </a:ln>
                <a:solidFill>
                  <a:schemeClr val="bg1"/>
                </a:solidFill>
                <a:ea typeface="游ゴシック"/>
              </a:rPr>
              <a:t>この中で、水素を用いた製鉄技術が開発されており、</a:t>
            </a:r>
            <a:r>
              <a:rPr lang="en-US" altLang="ja-JP" sz="3600" b="1">
                <a:ln>
                  <a:solidFill>
                    <a:schemeClr val="tx1"/>
                  </a:solidFill>
                </a:ln>
                <a:solidFill>
                  <a:schemeClr val="bg1"/>
                </a:solidFill>
                <a:ea typeface="游ゴシック"/>
              </a:rPr>
              <a:t>2050</a:t>
            </a:r>
            <a:r>
              <a:rPr lang="ja-JP" altLang="en-US" sz="3600" b="1">
                <a:ln>
                  <a:solidFill>
                    <a:schemeClr val="tx1"/>
                  </a:solidFill>
                </a:ln>
                <a:solidFill>
                  <a:schemeClr val="bg1"/>
                </a:solidFill>
                <a:ea typeface="游ゴシック"/>
              </a:rPr>
              <a:t>年頃の実用化と普及が目指されている</a:t>
            </a:r>
            <a:endParaRPr lang="en-US" altLang="ja-JP" sz="3600" b="1">
              <a:ln>
                <a:solidFill>
                  <a:schemeClr val="tx1"/>
                </a:solidFill>
              </a:ln>
              <a:solidFill>
                <a:schemeClr val="bg1"/>
              </a:solidFill>
              <a:ea typeface="游ゴシック"/>
            </a:endParaRPr>
          </a:p>
        </p:txBody>
      </p:sp>
      <p:sp>
        <p:nvSpPr>
          <p:cNvPr id="4" name="スライド番号プレースホルダー 3">
            <a:extLst>
              <a:ext uri="{FF2B5EF4-FFF2-40B4-BE49-F238E27FC236}">
                <a16:creationId xmlns:a16="http://schemas.microsoft.com/office/drawing/2014/main" id="{048C952B-7A72-4B25-AA1E-D63673E12583}"/>
              </a:ext>
            </a:extLst>
          </p:cNvPr>
          <p:cNvSpPr>
            <a:spLocks noGrp="1"/>
          </p:cNvSpPr>
          <p:nvPr>
            <p:ph type="sldNum" sz="quarter" idx="12"/>
          </p:nvPr>
        </p:nvSpPr>
        <p:spPr/>
        <p:txBody>
          <a:bodyPr/>
          <a:lstStyle/>
          <a:p>
            <a:fld id="{19400137-A026-45F2-A734-204015451647}" type="slidenum">
              <a:rPr kumimoji="1" lang="ja-JP" altLang="en-US" smtClean="0"/>
              <a:t>28</a:t>
            </a:fld>
            <a:endParaRPr kumimoji="1" lang="ja-JP" altLang="en-US"/>
          </a:p>
        </p:txBody>
      </p:sp>
      <p:sp>
        <p:nvSpPr>
          <p:cNvPr id="6" name="テキスト ボックス 5">
            <a:extLst>
              <a:ext uri="{FF2B5EF4-FFF2-40B4-BE49-F238E27FC236}">
                <a16:creationId xmlns:a16="http://schemas.microsoft.com/office/drawing/2014/main" id="{FE986DD9-EF3D-4D70-89D1-14B63FE75D36}"/>
              </a:ext>
            </a:extLst>
          </p:cNvPr>
          <p:cNvSpPr txBox="1"/>
          <p:nvPr/>
        </p:nvSpPr>
        <p:spPr>
          <a:xfrm>
            <a:off x="10211971" y="0"/>
            <a:ext cx="1980029" cy="400110"/>
          </a:xfrm>
          <a:prstGeom prst="rect">
            <a:avLst/>
          </a:prstGeom>
          <a:solidFill>
            <a:schemeClr val="bg1">
              <a:alpha val="50000"/>
            </a:schemeClr>
          </a:solidFill>
        </p:spPr>
        <p:txBody>
          <a:bodyPr wrap="none" rtlCol="0">
            <a:spAutoFit/>
          </a:bodyPr>
          <a:lstStyle/>
          <a:p>
            <a:pPr algn="l"/>
            <a:r>
              <a:rPr kumimoji="1" lang="ja-JP" altLang="en-US" sz="2000" b="1"/>
              <a:t>製鉄業界の動向</a:t>
            </a:r>
          </a:p>
        </p:txBody>
      </p:sp>
    </p:spTree>
    <p:extLst>
      <p:ext uri="{BB962C8B-B14F-4D97-AF65-F5344CB8AC3E}">
        <p14:creationId xmlns:p14="http://schemas.microsoft.com/office/powerpoint/2010/main" val="2793701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E5D7014-7CF0-40C5-9918-A9CD034231DD}"/>
              </a:ext>
            </a:extLst>
          </p:cNvPr>
          <p:cNvSpPr>
            <a:spLocks noGrp="1"/>
          </p:cNvSpPr>
          <p:nvPr>
            <p:ph type="title"/>
          </p:nvPr>
        </p:nvSpPr>
        <p:spPr>
          <a:xfrm>
            <a:off x="250031" y="1700213"/>
            <a:ext cx="11691937" cy="3986213"/>
          </a:xfrm>
          <a:ln>
            <a:noFill/>
          </a:ln>
        </p:spPr>
        <p:txBody>
          <a:bodyPr>
            <a:noAutofit/>
          </a:bodyPr>
          <a:lstStyle/>
          <a:p>
            <a:pPr algn="ctr">
              <a:lnSpc>
                <a:spcPct val="150000"/>
              </a:lnSpc>
            </a:pPr>
            <a:r>
              <a:rPr kumimoji="1" lang="ja-JP" altLang="en-US" sz="6900" b="1">
                <a:ln w="12700">
                  <a:solidFill>
                    <a:schemeClr val="tx1"/>
                  </a:solidFill>
                </a:ln>
                <a:solidFill>
                  <a:schemeClr val="bg1"/>
                </a:solidFill>
                <a:latin typeface="游ゴシック" panose="020B0400000000000000" pitchFamily="50" charset="-128"/>
                <a:ea typeface="游ゴシック" panose="020B0400000000000000" pitchFamily="50" charset="-128"/>
              </a:rPr>
              <a:t>第</a:t>
            </a:r>
            <a:r>
              <a:rPr kumimoji="1" lang="en-US" altLang="ja-JP" sz="6900" b="1">
                <a:ln w="12700">
                  <a:solidFill>
                    <a:schemeClr val="tx1"/>
                  </a:solidFill>
                </a:ln>
                <a:solidFill>
                  <a:schemeClr val="bg1"/>
                </a:solidFill>
                <a:latin typeface="游ゴシック" panose="020B0400000000000000" pitchFamily="50" charset="-128"/>
                <a:ea typeface="游ゴシック" panose="020B0400000000000000" pitchFamily="50" charset="-128"/>
              </a:rPr>
              <a:t>5</a:t>
            </a:r>
            <a:r>
              <a:rPr kumimoji="1" lang="ja-JP" altLang="en-US" sz="6900" b="1">
                <a:ln w="12700">
                  <a:solidFill>
                    <a:schemeClr val="tx1"/>
                  </a:solidFill>
                </a:ln>
                <a:solidFill>
                  <a:schemeClr val="bg1"/>
                </a:solidFill>
                <a:latin typeface="游ゴシック" panose="020B0400000000000000" pitchFamily="50" charset="-128"/>
                <a:ea typeface="游ゴシック" panose="020B0400000000000000" pitchFamily="50" charset="-128"/>
              </a:rPr>
              <a:t>章</a:t>
            </a:r>
            <a:br>
              <a:rPr kumimoji="1" lang="en-US" altLang="ja-JP" sz="7200" b="1">
                <a:ln w="12700">
                  <a:solidFill>
                    <a:schemeClr val="tx1"/>
                  </a:solidFill>
                </a:ln>
                <a:solidFill>
                  <a:schemeClr val="bg1"/>
                </a:solidFill>
                <a:latin typeface="游ゴシック" panose="020B0400000000000000" pitchFamily="50" charset="-128"/>
                <a:ea typeface="游ゴシック" panose="020B0400000000000000" pitchFamily="50" charset="-128"/>
              </a:rPr>
            </a:br>
            <a:r>
              <a:rPr kumimoji="1" lang="ja-JP" altLang="en-US" sz="7200" b="1">
                <a:ln w="12700">
                  <a:solidFill>
                    <a:schemeClr val="tx1"/>
                  </a:solidFill>
                </a:ln>
                <a:solidFill>
                  <a:schemeClr val="bg1"/>
                </a:solidFill>
                <a:latin typeface="游ゴシック" panose="020B0400000000000000" pitchFamily="50" charset="-128"/>
                <a:ea typeface="游ゴシック" panose="020B0400000000000000" pitchFamily="50" charset="-128"/>
              </a:rPr>
              <a:t>化学業界における</a:t>
            </a:r>
            <a:br>
              <a:rPr kumimoji="1" lang="en-US" altLang="ja-JP" sz="7200" b="1">
                <a:ln w="12700">
                  <a:solidFill>
                    <a:schemeClr val="tx1"/>
                  </a:solidFill>
                </a:ln>
                <a:solidFill>
                  <a:schemeClr val="bg1"/>
                </a:solidFill>
                <a:latin typeface="游ゴシック" panose="020B0400000000000000" pitchFamily="50" charset="-128"/>
                <a:ea typeface="游ゴシック" panose="020B0400000000000000" pitchFamily="50" charset="-128"/>
              </a:rPr>
            </a:br>
            <a:r>
              <a:rPr kumimoji="1" lang="ja-JP" altLang="en-US" sz="7200" b="1">
                <a:ln w="12700">
                  <a:solidFill>
                    <a:schemeClr val="tx1"/>
                  </a:solidFill>
                </a:ln>
                <a:solidFill>
                  <a:schemeClr val="bg1"/>
                </a:solidFill>
                <a:latin typeface="游ゴシック" panose="020B0400000000000000" pitchFamily="50" charset="-128"/>
                <a:ea typeface="游ゴシック" panose="020B0400000000000000" pitchFamily="50" charset="-128"/>
              </a:rPr>
              <a:t>自社発電の動向</a:t>
            </a:r>
            <a:br>
              <a:rPr kumimoji="1" lang="en-US" altLang="ja-JP" sz="7200" b="1">
                <a:ln w="12700">
                  <a:solidFill>
                    <a:schemeClr val="tx1"/>
                  </a:solidFill>
                </a:ln>
                <a:solidFill>
                  <a:schemeClr val="bg1"/>
                </a:solidFill>
                <a:latin typeface="游ゴシック" panose="020B0400000000000000" pitchFamily="50" charset="-128"/>
                <a:ea typeface="游ゴシック" panose="020B0400000000000000" pitchFamily="50" charset="-128"/>
              </a:rPr>
            </a:br>
            <a:endParaRPr kumimoji="1" lang="ja-JP" altLang="en-US" sz="9600">
              <a:ln w="38100">
                <a:solidFill>
                  <a:srgbClr val="0070C0"/>
                </a:solidFill>
              </a:ln>
              <a:solidFill>
                <a:schemeClr val="bg1"/>
              </a:solidFill>
            </a:endParaRPr>
          </a:p>
        </p:txBody>
      </p:sp>
      <p:sp>
        <p:nvSpPr>
          <p:cNvPr id="2" name="スライド番号プレースホルダー 1">
            <a:extLst>
              <a:ext uri="{FF2B5EF4-FFF2-40B4-BE49-F238E27FC236}">
                <a16:creationId xmlns:a16="http://schemas.microsoft.com/office/drawing/2014/main" id="{FFD6396C-A792-40B0-AAF1-779C7A9591FE}"/>
              </a:ext>
            </a:extLst>
          </p:cNvPr>
          <p:cNvSpPr>
            <a:spLocks noGrp="1"/>
          </p:cNvSpPr>
          <p:nvPr>
            <p:ph type="sldNum" sz="quarter" idx="12"/>
          </p:nvPr>
        </p:nvSpPr>
        <p:spPr/>
        <p:txBody>
          <a:bodyPr/>
          <a:lstStyle/>
          <a:p>
            <a:fld id="{19400137-A026-45F2-A734-204015451647}" type="slidenum">
              <a:rPr kumimoji="1" lang="ja-JP" altLang="en-US" smtClean="0"/>
              <a:t>29</a:t>
            </a:fld>
            <a:endParaRPr kumimoji="1" lang="ja-JP" altLang="en-US"/>
          </a:p>
        </p:txBody>
      </p:sp>
    </p:spTree>
    <p:extLst>
      <p:ext uri="{BB962C8B-B14F-4D97-AF65-F5344CB8AC3E}">
        <p14:creationId xmlns:p14="http://schemas.microsoft.com/office/powerpoint/2010/main" val="199836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E5D7014-7CF0-40C5-9918-A9CD034231DD}"/>
              </a:ext>
            </a:extLst>
          </p:cNvPr>
          <p:cNvSpPr>
            <a:spLocks noGrp="1"/>
          </p:cNvSpPr>
          <p:nvPr>
            <p:ph type="title"/>
          </p:nvPr>
        </p:nvSpPr>
        <p:spPr>
          <a:xfrm>
            <a:off x="3263503" y="2909093"/>
            <a:ext cx="5664994" cy="1325563"/>
          </a:xfrm>
        </p:spPr>
        <p:txBody>
          <a:bodyPr>
            <a:noAutofit/>
          </a:bodyPr>
          <a:lstStyle/>
          <a:p>
            <a:r>
              <a:rPr lang="ja-JP" altLang="en-US" sz="9600" b="1">
                <a:ln w="38100">
                  <a:solidFill>
                    <a:srgbClr val="0070C0"/>
                  </a:solidFill>
                </a:ln>
                <a:solidFill>
                  <a:schemeClr val="bg1"/>
                </a:solidFill>
                <a:latin typeface="游ゴシック" panose="020B0400000000000000" pitchFamily="50" charset="-128"/>
                <a:ea typeface="游ゴシック" panose="020B0400000000000000" pitchFamily="50" charset="-128"/>
              </a:rPr>
              <a:t>はじめに</a:t>
            </a:r>
            <a:endParaRPr kumimoji="1" lang="ja-JP" altLang="en-US" sz="9600">
              <a:ln w="38100">
                <a:solidFill>
                  <a:srgbClr val="0070C0"/>
                </a:solidFill>
              </a:ln>
              <a:solidFill>
                <a:schemeClr val="bg1"/>
              </a:solidFill>
            </a:endParaRPr>
          </a:p>
        </p:txBody>
      </p:sp>
      <p:sp>
        <p:nvSpPr>
          <p:cNvPr id="2" name="スライド番号プレースホルダー 1">
            <a:extLst>
              <a:ext uri="{FF2B5EF4-FFF2-40B4-BE49-F238E27FC236}">
                <a16:creationId xmlns:a16="http://schemas.microsoft.com/office/drawing/2014/main" id="{1C89E656-3063-442C-94B0-EBFAAD035DCE}"/>
              </a:ext>
            </a:extLst>
          </p:cNvPr>
          <p:cNvSpPr>
            <a:spLocks noGrp="1"/>
          </p:cNvSpPr>
          <p:nvPr>
            <p:ph type="sldNum" sz="quarter" idx="12"/>
          </p:nvPr>
        </p:nvSpPr>
        <p:spPr/>
        <p:txBody>
          <a:bodyPr/>
          <a:lstStyle/>
          <a:p>
            <a:fld id="{19400137-A026-45F2-A734-204015451647}" type="slidenum">
              <a:rPr kumimoji="1" lang="ja-JP" altLang="en-US" smtClean="0"/>
              <a:t>3</a:t>
            </a:fld>
            <a:endParaRPr kumimoji="1" lang="ja-JP" altLang="en-US"/>
          </a:p>
        </p:txBody>
      </p:sp>
    </p:spTree>
    <p:extLst>
      <p:ext uri="{BB962C8B-B14F-4D97-AF65-F5344CB8AC3E}">
        <p14:creationId xmlns:p14="http://schemas.microsoft.com/office/powerpoint/2010/main" val="1329021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rgbClr val="D9C3A5">
                <a:tint val="50000"/>
                <a:satMod val="180000"/>
              </a:srgbClr>
            </a:duotone>
          </a:blip>
          <a:srcRect/>
          <a:stretch>
            <a:fillRect t="-2000" b="-2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B9F0-559A-4AEE-A620-18B3885CAD3E}"/>
              </a:ext>
            </a:extLst>
          </p:cNvPr>
          <p:cNvSpPr>
            <a:spLocks noGrp="1"/>
          </p:cNvSpPr>
          <p:nvPr>
            <p:ph type="title"/>
          </p:nvPr>
        </p:nvSpPr>
        <p:spPr>
          <a:xfrm>
            <a:off x="155676" y="48306"/>
            <a:ext cx="10515600" cy="879351"/>
          </a:xfrm>
        </p:spPr>
        <p:txBody>
          <a:bodyPr>
            <a:normAutofit/>
          </a:bodyPr>
          <a:lstStyle/>
          <a:p>
            <a:r>
              <a:rPr kumimoji="1" lang="ja-JP" altLang="en-US" sz="4000" b="1">
                <a:ln>
                  <a:solidFill>
                    <a:schemeClr val="tx1"/>
                  </a:solidFill>
                </a:ln>
                <a:solidFill>
                  <a:schemeClr val="bg1"/>
                </a:solidFill>
                <a:latin typeface="+mn-ea"/>
                <a:ea typeface="+mn-ea"/>
              </a:rPr>
              <a:t>自社発電の歴史</a:t>
            </a:r>
          </a:p>
        </p:txBody>
      </p:sp>
      <p:graphicFrame>
        <p:nvGraphicFramePr>
          <p:cNvPr id="3" name="表 5">
            <a:extLst>
              <a:ext uri="{FF2B5EF4-FFF2-40B4-BE49-F238E27FC236}">
                <a16:creationId xmlns:a16="http://schemas.microsoft.com/office/drawing/2014/main" id="{4D436ADE-F107-488A-9F2F-B9EA07675570}"/>
              </a:ext>
            </a:extLst>
          </p:cNvPr>
          <p:cNvGraphicFramePr>
            <a:graphicFrameLocks noGrp="1"/>
          </p:cNvGraphicFramePr>
          <p:nvPr>
            <p:extLst>
              <p:ext uri="{D42A27DB-BD31-4B8C-83A1-F6EECF244321}">
                <p14:modId xmlns:p14="http://schemas.microsoft.com/office/powerpoint/2010/main" val="3461895774"/>
              </p:ext>
            </p:extLst>
          </p:nvPr>
        </p:nvGraphicFramePr>
        <p:xfrm>
          <a:off x="348343" y="859474"/>
          <a:ext cx="11495313" cy="5760000"/>
        </p:xfrm>
        <a:graphic>
          <a:graphicData uri="http://schemas.openxmlformats.org/drawingml/2006/table">
            <a:tbl>
              <a:tblPr firstRow="1" bandRow="1">
                <a:tableStyleId>{5C22544A-7EE6-4342-B048-85BDC9FD1C3A}</a:tableStyleId>
              </a:tblPr>
              <a:tblGrid>
                <a:gridCol w="2670628">
                  <a:extLst>
                    <a:ext uri="{9D8B030D-6E8A-4147-A177-3AD203B41FA5}">
                      <a16:colId xmlns:a16="http://schemas.microsoft.com/office/drawing/2014/main" val="1709017184"/>
                    </a:ext>
                  </a:extLst>
                </a:gridCol>
                <a:gridCol w="8824685">
                  <a:extLst>
                    <a:ext uri="{9D8B030D-6E8A-4147-A177-3AD203B41FA5}">
                      <a16:colId xmlns:a16="http://schemas.microsoft.com/office/drawing/2014/main" val="3590200943"/>
                    </a:ext>
                  </a:extLst>
                </a:gridCol>
              </a:tblGrid>
              <a:tr h="1407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a:ln>
                          <a:solidFill>
                            <a:schemeClr val="tx1"/>
                          </a:solidFill>
                        </a:ln>
                        <a:solidFill>
                          <a:schemeClr val="bg1"/>
                        </a:solidFill>
                      </a:endParaRPr>
                    </a:p>
                    <a:p>
                      <a:pPr algn="ctr"/>
                      <a:r>
                        <a:rPr kumimoji="1" lang="ja-JP" altLang="en-US" sz="3200" b="1">
                          <a:ln>
                            <a:solidFill>
                              <a:schemeClr val="tx1"/>
                            </a:solidFill>
                          </a:ln>
                          <a:solidFill>
                            <a:schemeClr val="bg1"/>
                          </a:solidFill>
                        </a:rPr>
                        <a:t>戦前</a:t>
                      </a:r>
                      <a:endParaRPr kumimoji="1" lang="ja-JP" altLang="en-US" sz="3200">
                        <a:ln>
                          <a:solidFill>
                            <a:schemeClr val="tx1"/>
                          </a:solidFill>
                        </a:ln>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457200" indent="-457200" algn="l">
                        <a:lnSpc>
                          <a:spcPct val="150000"/>
                        </a:lnSpc>
                        <a:buFont typeface="Arial" panose="020B0604020202020204" pitchFamily="34" charset="0"/>
                        <a:buChar char="•"/>
                      </a:pPr>
                      <a:r>
                        <a:rPr kumimoji="1" lang="ja-JP" altLang="en-US" sz="3000" b="1">
                          <a:ln>
                            <a:solidFill>
                              <a:schemeClr val="tx1"/>
                            </a:solidFill>
                          </a:ln>
                          <a:solidFill>
                            <a:schemeClr val="bg1"/>
                          </a:solidFill>
                        </a:rPr>
                        <a:t>水力発電所や石炭火力発電所</a:t>
                      </a:r>
                      <a:r>
                        <a:rPr lang="ja-JP" altLang="en-US" sz="3000" b="1">
                          <a:ln>
                            <a:solidFill>
                              <a:schemeClr val="tx1"/>
                            </a:solidFill>
                          </a:ln>
                          <a:solidFill>
                            <a:schemeClr val="bg1"/>
                          </a:solidFill>
                        </a:rPr>
                        <a:t>を</a:t>
                      </a:r>
                      <a:r>
                        <a:rPr kumimoji="1" lang="ja-JP" altLang="en-US" sz="3000" b="1">
                          <a:ln>
                            <a:solidFill>
                              <a:schemeClr val="tx1"/>
                            </a:solidFill>
                          </a:ln>
                          <a:solidFill>
                            <a:schemeClr val="bg1"/>
                          </a:solidFill>
                        </a:rPr>
                        <a:t>建設</a:t>
                      </a:r>
                      <a:endParaRPr kumimoji="1" lang="en-US" altLang="ja-JP" sz="3000" b="1">
                        <a:ln>
                          <a:solidFill>
                            <a:schemeClr val="tx1"/>
                          </a:solidFill>
                        </a:ln>
                        <a:solidFill>
                          <a:schemeClr val="bg1"/>
                        </a:solidFill>
                      </a:endParaRPr>
                    </a:p>
                    <a:p>
                      <a:pPr marL="457200" indent="-457200" algn="l">
                        <a:lnSpc>
                          <a:spcPct val="150000"/>
                        </a:lnSpc>
                        <a:buFont typeface="Arial" panose="020B0604020202020204" pitchFamily="34" charset="0"/>
                        <a:buChar char="•"/>
                      </a:pPr>
                      <a:r>
                        <a:rPr lang="ja-JP" altLang="en-US" sz="3000" b="1">
                          <a:ln>
                            <a:solidFill>
                              <a:schemeClr val="tx1"/>
                            </a:solidFill>
                          </a:ln>
                          <a:solidFill>
                            <a:schemeClr val="bg1"/>
                          </a:solidFill>
                        </a:rPr>
                        <a:t>火力発電で発生した蒸気を利用</a:t>
                      </a:r>
                      <a:endParaRPr kumimoji="1" lang="ja-JP" altLang="en-US" sz="3000" b="1">
                        <a:ln>
                          <a:solidFill>
                            <a:schemeClr val="tx1"/>
                          </a:solidFill>
                        </a:ln>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7444770"/>
                  </a:ext>
                </a:extLst>
              </a:tr>
              <a:tr h="1407366">
                <a:tc>
                  <a:txBody>
                    <a:bodyPr/>
                    <a:lstStyle/>
                    <a:p>
                      <a:pPr algn="ctr"/>
                      <a:r>
                        <a:rPr kumimoji="1" lang="ja-JP" altLang="en-US" sz="3200" b="1">
                          <a:ln>
                            <a:solidFill>
                              <a:schemeClr val="tx1"/>
                            </a:solidFill>
                          </a:ln>
                          <a:solidFill>
                            <a:schemeClr val="bg1"/>
                          </a:solidFill>
                        </a:rPr>
                        <a:t>戦後</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457200" indent="-457200" algn="l">
                        <a:lnSpc>
                          <a:spcPct val="150000"/>
                        </a:lnSpc>
                        <a:buFont typeface="Arial" panose="020B0604020202020204" pitchFamily="34" charset="0"/>
                        <a:buChar char="•"/>
                      </a:pPr>
                      <a:r>
                        <a:rPr kumimoji="1" lang="ja-JP" altLang="en-US" sz="3000" b="1">
                          <a:ln>
                            <a:solidFill>
                              <a:schemeClr val="tx1"/>
                            </a:solidFill>
                          </a:ln>
                          <a:solidFill>
                            <a:schemeClr val="bg1"/>
                          </a:solidFill>
                        </a:rPr>
                        <a:t>石炭火力発電所の増設</a:t>
                      </a:r>
                      <a:endParaRPr kumimoji="1" lang="en-US" altLang="ja-JP" sz="3000" b="1">
                        <a:ln>
                          <a:solidFill>
                            <a:schemeClr val="tx1"/>
                          </a:solidFill>
                        </a:ln>
                        <a:solidFill>
                          <a:schemeClr val="bg1"/>
                        </a:solidFill>
                      </a:endParaRPr>
                    </a:p>
                    <a:p>
                      <a:pPr marL="457200" indent="-457200" algn="l">
                        <a:lnSpc>
                          <a:spcPct val="150000"/>
                        </a:lnSpc>
                        <a:buFont typeface="Arial" panose="020B0604020202020204" pitchFamily="34" charset="0"/>
                        <a:buChar char="•"/>
                      </a:pPr>
                      <a:r>
                        <a:rPr kumimoji="1" lang="ja-JP" altLang="en-US" sz="3000" b="1">
                          <a:ln>
                            <a:solidFill>
                              <a:schemeClr val="tx1"/>
                            </a:solidFill>
                          </a:ln>
                          <a:solidFill>
                            <a:schemeClr val="bg1"/>
                          </a:solidFill>
                        </a:rPr>
                        <a:t>発電燃料を石炭から安価になった重油へ</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6426992"/>
                  </a:ext>
                </a:extLst>
              </a:tr>
              <a:tr h="1407366">
                <a:tc>
                  <a:txBody>
                    <a:bodyPr/>
                    <a:lstStyle/>
                    <a:p>
                      <a:pPr algn="ctr"/>
                      <a:r>
                        <a:rPr kumimoji="1" lang="en-US" altLang="ja-JP" sz="3200" b="1">
                          <a:ln>
                            <a:solidFill>
                              <a:schemeClr val="tx1"/>
                            </a:solidFill>
                          </a:ln>
                          <a:solidFill>
                            <a:schemeClr val="bg1"/>
                          </a:solidFill>
                        </a:rPr>
                        <a:t>1970</a:t>
                      </a:r>
                      <a:r>
                        <a:rPr kumimoji="1" lang="ja-JP" altLang="en-US" sz="3200" b="1">
                          <a:ln>
                            <a:solidFill>
                              <a:schemeClr val="tx1"/>
                            </a:solidFill>
                          </a:ln>
                          <a:solidFill>
                            <a:schemeClr val="bg1"/>
                          </a:solidFill>
                        </a:rPr>
                        <a:t>年代</a:t>
                      </a:r>
                      <a:endParaRPr kumimoji="1" lang="en-US" altLang="ja-JP" sz="3200" b="1">
                        <a:ln>
                          <a:solidFill>
                            <a:schemeClr val="tx1"/>
                          </a:solidFill>
                        </a:ln>
                        <a:solidFill>
                          <a:schemeClr val="bg1"/>
                        </a:solidFill>
                      </a:endParaRPr>
                    </a:p>
                    <a:p>
                      <a:pPr algn="ctr"/>
                      <a:r>
                        <a:rPr kumimoji="1" lang="ja-JP" altLang="en-US" sz="3200" b="1">
                          <a:ln>
                            <a:solidFill>
                              <a:schemeClr val="tx1"/>
                            </a:solidFill>
                          </a:ln>
                          <a:solidFill>
                            <a:schemeClr val="bg1"/>
                          </a:solidFill>
                        </a:rPr>
                        <a:t>石油危機</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457200" indent="-457200" algn="l">
                        <a:lnSpc>
                          <a:spcPct val="150000"/>
                        </a:lnSpc>
                        <a:buFont typeface="Arial" panose="020B0604020202020204" pitchFamily="34" charset="0"/>
                        <a:buChar char="•"/>
                      </a:pPr>
                      <a:r>
                        <a:rPr lang="ja-JP" altLang="ja-JP" sz="3000" b="1" u="sng">
                          <a:ln>
                            <a:solidFill>
                              <a:schemeClr val="tx1"/>
                            </a:solidFill>
                          </a:ln>
                          <a:solidFill>
                            <a:schemeClr val="bg1"/>
                          </a:solidFill>
                        </a:rPr>
                        <a:t>廃熱や蒸気の有効活用</a:t>
                      </a:r>
                      <a:r>
                        <a:rPr lang="ja-JP" altLang="ja-JP" sz="3000" b="1">
                          <a:ln>
                            <a:solidFill>
                              <a:schemeClr val="tx1"/>
                            </a:solidFill>
                          </a:ln>
                          <a:solidFill>
                            <a:schemeClr val="bg1"/>
                          </a:solidFill>
                        </a:rPr>
                        <a:t>、</a:t>
                      </a:r>
                      <a:r>
                        <a:rPr lang="ja-JP" altLang="en-US" sz="3000" b="1">
                          <a:ln>
                            <a:solidFill>
                              <a:schemeClr val="tx1"/>
                            </a:solidFill>
                          </a:ln>
                          <a:solidFill>
                            <a:schemeClr val="bg1"/>
                          </a:solidFill>
                        </a:rPr>
                        <a:t>省</a:t>
                      </a:r>
                      <a:r>
                        <a:rPr lang="ja-JP" altLang="ja-JP" sz="3000" b="1">
                          <a:ln>
                            <a:solidFill>
                              <a:schemeClr val="tx1"/>
                            </a:solidFill>
                          </a:ln>
                          <a:solidFill>
                            <a:schemeClr val="bg1"/>
                          </a:solidFill>
                        </a:rPr>
                        <a:t>エネ</a:t>
                      </a:r>
                      <a:r>
                        <a:rPr lang="ja-JP" altLang="en-US" sz="3000" b="1">
                          <a:ln>
                            <a:solidFill>
                              <a:schemeClr val="tx1"/>
                            </a:solidFill>
                          </a:ln>
                          <a:solidFill>
                            <a:schemeClr val="bg1"/>
                          </a:solidFill>
                        </a:rPr>
                        <a:t>化</a:t>
                      </a:r>
                      <a:endParaRPr lang="en-US" altLang="ja-JP" sz="3000" b="1">
                        <a:ln>
                          <a:solidFill>
                            <a:schemeClr val="tx1"/>
                          </a:solidFill>
                        </a:ln>
                        <a:solidFill>
                          <a:schemeClr val="bg1"/>
                        </a:solidFill>
                      </a:endParaRPr>
                    </a:p>
                    <a:p>
                      <a:pPr marL="457200" indent="-457200" algn="l">
                        <a:lnSpc>
                          <a:spcPct val="150000"/>
                        </a:lnSpc>
                        <a:buFont typeface="Arial" panose="020B0604020202020204" pitchFamily="34" charset="0"/>
                        <a:buChar char="•"/>
                      </a:pPr>
                      <a:r>
                        <a:rPr lang="ja-JP" altLang="ja-JP" sz="3000" b="1" u="sng">
                          <a:ln>
                            <a:solidFill>
                              <a:schemeClr val="tx1"/>
                            </a:solidFill>
                          </a:ln>
                          <a:solidFill>
                            <a:schemeClr val="bg1"/>
                          </a:solidFill>
                        </a:rPr>
                        <a:t>発電設備</a:t>
                      </a:r>
                      <a:r>
                        <a:rPr lang="ja-JP" altLang="en-US" sz="3000" b="1" u="sng">
                          <a:ln>
                            <a:solidFill>
                              <a:schemeClr val="tx1"/>
                            </a:solidFill>
                          </a:ln>
                          <a:solidFill>
                            <a:schemeClr val="bg1"/>
                          </a:solidFill>
                        </a:rPr>
                        <a:t>の高効率化</a:t>
                      </a:r>
                      <a:endParaRPr kumimoji="1" lang="ja-JP" altLang="en-US" sz="3000" b="1" u="sng">
                        <a:ln>
                          <a:solidFill>
                            <a:schemeClr val="tx1"/>
                          </a:solidFill>
                        </a:ln>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0737708"/>
                  </a:ext>
                </a:extLst>
              </a:tr>
              <a:tr h="1537902">
                <a:tc>
                  <a:txBody>
                    <a:bodyPr/>
                    <a:lstStyle/>
                    <a:p>
                      <a:pPr algn="ctr"/>
                      <a:r>
                        <a:rPr kumimoji="1" lang="en-US" altLang="ja-JP" sz="3200" b="1">
                          <a:ln>
                            <a:solidFill>
                              <a:schemeClr val="tx1"/>
                            </a:solidFill>
                          </a:ln>
                          <a:solidFill>
                            <a:schemeClr val="bg1"/>
                          </a:solidFill>
                        </a:rPr>
                        <a:t>2011</a:t>
                      </a:r>
                      <a:r>
                        <a:rPr kumimoji="1" lang="ja-JP" altLang="en-US" sz="3200" b="1">
                          <a:ln>
                            <a:solidFill>
                              <a:schemeClr val="tx1"/>
                            </a:solidFill>
                          </a:ln>
                          <a:solidFill>
                            <a:schemeClr val="bg1"/>
                          </a:solidFill>
                        </a:rPr>
                        <a:t>年</a:t>
                      </a:r>
                      <a:endParaRPr kumimoji="1" lang="en-US" altLang="ja-JP" sz="3200" b="1">
                        <a:ln>
                          <a:solidFill>
                            <a:schemeClr val="tx1"/>
                          </a:solidFill>
                        </a:ln>
                        <a:solidFill>
                          <a:schemeClr val="bg1"/>
                        </a:solidFill>
                      </a:endParaRPr>
                    </a:p>
                    <a:p>
                      <a:pPr algn="ctr"/>
                      <a:r>
                        <a:rPr kumimoji="1" lang="ja-JP" altLang="en-US" sz="3200" b="1">
                          <a:ln>
                            <a:solidFill>
                              <a:schemeClr val="tx1"/>
                            </a:solidFill>
                          </a:ln>
                          <a:solidFill>
                            <a:schemeClr val="bg1"/>
                          </a:solidFill>
                        </a:rPr>
                        <a:t>東日本大震災</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342900" indent="-342900">
                        <a:lnSpc>
                          <a:spcPct val="150000"/>
                        </a:lnSpc>
                        <a:buFont typeface="Arial" panose="020B0604020202020204" pitchFamily="34" charset="0"/>
                        <a:buChar char="•"/>
                      </a:pPr>
                      <a:r>
                        <a:rPr lang="ja-JP" altLang="ja-JP" sz="3000" b="1">
                          <a:ln>
                            <a:solidFill>
                              <a:schemeClr val="tx1"/>
                            </a:solidFill>
                          </a:ln>
                          <a:solidFill>
                            <a:schemeClr val="bg1"/>
                          </a:solidFill>
                          <a:latin typeface="+mn-ea"/>
                        </a:rPr>
                        <a:t>計画停電や燃料不足</a:t>
                      </a:r>
                      <a:r>
                        <a:rPr lang="ja-JP" altLang="en-US" sz="3000" b="1">
                          <a:ln>
                            <a:solidFill>
                              <a:schemeClr val="tx1"/>
                            </a:solidFill>
                          </a:ln>
                          <a:solidFill>
                            <a:schemeClr val="bg1"/>
                          </a:solidFill>
                          <a:latin typeface="+mn-ea"/>
                        </a:rPr>
                        <a:t>により</a:t>
                      </a:r>
                      <a:r>
                        <a:rPr lang="ja-JP" altLang="ja-JP" sz="3000" b="1">
                          <a:ln>
                            <a:solidFill>
                              <a:schemeClr val="tx1"/>
                            </a:solidFill>
                          </a:ln>
                          <a:solidFill>
                            <a:schemeClr val="bg1"/>
                          </a:solidFill>
                          <a:latin typeface="+mn-ea"/>
                        </a:rPr>
                        <a:t>工場の稼働が停止</a:t>
                      </a:r>
                      <a:endParaRPr lang="en-US" altLang="ja-JP" sz="3000" b="1">
                        <a:ln>
                          <a:solidFill>
                            <a:schemeClr val="tx1"/>
                          </a:solidFill>
                        </a:ln>
                        <a:solidFill>
                          <a:schemeClr val="bg1"/>
                        </a:solidFill>
                        <a:latin typeface="+mn-ea"/>
                      </a:endParaRPr>
                    </a:p>
                    <a:p>
                      <a:pPr marL="342900" indent="-342900">
                        <a:lnSpc>
                          <a:spcPct val="150000"/>
                        </a:lnSpc>
                        <a:buFont typeface="Arial" panose="020B0604020202020204" pitchFamily="34" charset="0"/>
                        <a:buChar char="•"/>
                      </a:pPr>
                      <a:r>
                        <a:rPr lang="ja-JP" altLang="en-US" sz="3000" b="1" u="sng">
                          <a:ln>
                            <a:solidFill>
                              <a:schemeClr val="tx1"/>
                            </a:solidFill>
                          </a:ln>
                          <a:solidFill>
                            <a:schemeClr val="bg1"/>
                          </a:solidFill>
                          <a:latin typeface="+mn-ea"/>
                        </a:rPr>
                        <a:t>非常用電源として</a:t>
                      </a:r>
                      <a:r>
                        <a:rPr lang="ja-JP" altLang="ja-JP" sz="3000" b="1" u="sng">
                          <a:ln>
                            <a:solidFill>
                              <a:schemeClr val="tx1"/>
                            </a:solidFill>
                          </a:ln>
                          <a:solidFill>
                            <a:schemeClr val="bg1"/>
                          </a:solidFill>
                          <a:latin typeface="+mn-ea"/>
                        </a:rPr>
                        <a:t>コージェネ</a:t>
                      </a:r>
                      <a:r>
                        <a:rPr lang="ja-JP" altLang="en-US" sz="3000" b="1" u="sng">
                          <a:ln>
                            <a:solidFill>
                              <a:schemeClr val="tx1"/>
                            </a:solidFill>
                          </a:ln>
                          <a:solidFill>
                            <a:schemeClr val="bg1"/>
                          </a:solidFill>
                          <a:latin typeface="+mn-ea"/>
                        </a:rPr>
                        <a:t>への需要が高まる</a:t>
                      </a:r>
                      <a:endParaRPr kumimoji="1" lang="ja-JP" altLang="en-US" sz="3000" b="1" u="sng">
                        <a:ln>
                          <a:solidFill>
                            <a:schemeClr val="tx1"/>
                          </a:solidFill>
                        </a:ln>
                        <a:solidFill>
                          <a:schemeClr val="bg1"/>
                        </a:solidFill>
                        <a:latin typeface="+mn-ea"/>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108070"/>
                  </a:ext>
                </a:extLst>
              </a:tr>
            </a:tbl>
          </a:graphicData>
        </a:graphic>
      </p:graphicFrame>
      <p:sp>
        <p:nvSpPr>
          <p:cNvPr id="5" name="テキスト ボックス 4">
            <a:extLst>
              <a:ext uri="{FF2B5EF4-FFF2-40B4-BE49-F238E27FC236}">
                <a16:creationId xmlns:a16="http://schemas.microsoft.com/office/drawing/2014/main" id="{184F1F1D-B4CC-4CA6-8993-4ABD56637112}"/>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kumimoji="1" lang="ja-JP" altLang="en-US"/>
              <a:t>化学業界の動向</a:t>
            </a:r>
          </a:p>
        </p:txBody>
      </p:sp>
    </p:spTree>
    <p:extLst>
      <p:ext uri="{BB962C8B-B14F-4D97-AF65-F5344CB8AC3E}">
        <p14:creationId xmlns:p14="http://schemas.microsoft.com/office/powerpoint/2010/main" val="252261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BA6C48-4B0D-42D1-B25C-7CFC93D5A4E6}"/>
              </a:ext>
            </a:extLst>
          </p:cNvPr>
          <p:cNvSpPr>
            <a:spLocks noGrp="1"/>
          </p:cNvSpPr>
          <p:nvPr>
            <p:ph type="title"/>
          </p:nvPr>
        </p:nvSpPr>
        <p:spPr>
          <a:xfrm>
            <a:off x="250892" y="184666"/>
            <a:ext cx="10515600" cy="763284"/>
          </a:xfrm>
        </p:spPr>
        <p:txBody>
          <a:bodyPr>
            <a:normAutofit/>
          </a:bodyPr>
          <a:lstStyle/>
          <a:p>
            <a:r>
              <a:rPr lang="ja-JP" altLang="en-US" sz="4000" b="1">
                <a:ln w="12700">
                  <a:solidFill>
                    <a:schemeClr val="tx1"/>
                  </a:solidFill>
                </a:ln>
                <a:solidFill>
                  <a:schemeClr val="bg1"/>
                </a:solidFill>
                <a:latin typeface="+mn-ea"/>
                <a:ea typeface="+mn-ea"/>
              </a:rPr>
              <a:t>現在行われている</a:t>
            </a:r>
            <a:r>
              <a:rPr kumimoji="1" lang="ja-JP" altLang="en-US" sz="4000" b="1">
                <a:ln w="12700">
                  <a:solidFill>
                    <a:schemeClr val="tx1"/>
                  </a:solidFill>
                </a:ln>
                <a:solidFill>
                  <a:schemeClr val="bg1"/>
                </a:solidFill>
                <a:latin typeface="+mn-ea"/>
                <a:ea typeface="+mn-ea"/>
              </a:rPr>
              <a:t>自社発電</a:t>
            </a:r>
          </a:p>
        </p:txBody>
      </p:sp>
      <p:sp>
        <p:nvSpPr>
          <p:cNvPr id="9" name="テキスト ボックス 8">
            <a:extLst>
              <a:ext uri="{FF2B5EF4-FFF2-40B4-BE49-F238E27FC236}">
                <a16:creationId xmlns:a16="http://schemas.microsoft.com/office/drawing/2014/main" id="{25167757-FD3F-412A-8D31-15AB919D86DB}"/>
              </a:ext>
            </a:extLst>
          </p:cNvPr>
          <p:cNvSpPr txBox="1"/>
          <p:nvPr/>
        </p:nvSpPr>
        <p:spPr>
          <a:xfrm>
            <a:off x="250892" y="1169859"/>
            <a:ext cx="2672526" cy="707886"/>
          </a:xfrm>
          <a:prstGeom prst="rect">
            <a:avLst/>
          </a:prstGeom>
          <a:noFill/>
        </p:spPr>
        <p:txBody>
          <a:bodyPr wrap="none" rtlCol="0">
            <a:spAutoFit/>
          </a:bodyPr>
          <a:lstStyle/>
          <a:p>
            <a:r>
              <a:rPr kumimoji="1" lang="en-US" altLang="ja-JP" sz="4000" b="1">
                <a:ln>
                  <a:solidFill>
                    <a:schemeClr val="tx1"/>
                  </a:solidFill>
                </a:ln>
                <a:solidFill>
                  <a:schemeClr val="bg1"/>
                </a:solidFill>
              </a:rPr>
              <a:t>1.</a:t>
            </a:r>
            <a:r>
              <a:rPr kumimoji="1" lang="ja-JP" altLang="en-US" sz="4000" b="1">
                <a:ln w="12700">
                  <a:solidFill>
                    <a:schemeClr val="tx1"/>
                  </a:solidFill>
                </a:ln>
                <a:solidFill>
                  <a:schemeClr val="bg1"/>
                </a:solidFill>
              </a:rPr>
              <a:t>火力発電</a:t>
            </a:r>
          </a:p>
        </p:txBody>
      </p:sp>
      <p:sp>
        <p:nvSpPr>
          <p:cNvPr id="10" name="テキスト ボックス 9">
            <a:extLst>
              <a:ext uri="{FF2B5EF4-FFF2-40B4-BE49-F238E27FC236}">
                <a16:creationId xmlns:a16="http://schemas.microsoft.com/office/drawing/2014/main" id="{ABA53453-A2DE-4713-9E42-F5E34902E2D6}"/>
              </a:ext>
            </a:extLst>
          </p:cNvPr>
          <p:cNvSpPr txBox="1"/>
          <p:nvPr/>
        </p:nvSpPr>
        <p:spPr>
          <a:xfrm>
            <a:off x="6472423" y="1170717"/>
            <a:ext cx="2672526" cy="707886"/>
          </a:xfrm>
          <a:prstGeom prst="rect">
            <a:avLst/>
          </a:prstGeom>
          <a:noFill/>
        </p:spPr>
        <p:txBody>
          <a:bodyPr wrap="none" rtlCol="0">
            <a:spAutoFit/>
          </a:bodyPr>
          <a:lstStyle/>
          <a:p>
            <a:r>
              <a:rPr kumimoji="1" lang="en-US" altLang="ja-JP" sz="4000" b="1">
                <a:ln w="12700">
                  <a:solidFill>
                    <a:schemeClr val="tx1"/>
                  </a:solidFill>
                </a:ln>
                <a:solidFill>
                  <a:schemeClr val="bg1"/>
                </a:solidFill>
              </a:rPr>
              <a:t>2.</a:t>
            </a:r>
            <a:r>
              <a:rPr kumimoji="1" lang="ja-JP" altLang="en-US" sz="4000" b="1">
                <a:ln w="12700">
                  <a:solidFill>
                    <a:schemeClr val="tx1"/>
                  </a:solidFill>
                </a:ln>
                <a:solidFill>
                  <a:schemeClr val="bg1"/>
                </a:solidFill>
              </a:rPr>
              <a:t>水力発電</a:t>
            </a:r>
          </a:p>
        </p:txBody>
      </p:sp>
      <p:sp>
        <p:nvSpPr>
          <p:cNvPr id="3" name="テキスト ボックス 2">
            <a:extLst>
              <a:ext uri="{FF2B5EF4-FFF2-40B4-BE49-F238E27FC236}">
                <a16:creationId xmlns:a16="http://schemas.microsoft.com/office/drawing/2014/main" id="{2BE8D02A-BB4B-4C21-AED0-4321AE8D75F8}"/>
              </a:ext>
            </a:extLst>
          </p:cNvPr>
          <p:cNvSpPr txBox="1"/>
          <p:nvPr/>
        </p:nvSpPr>
        <p:spPr>
          <a:xfrm>
            <a:off x="250892" y="1879031"/>
            <a:ext cx="5594737" cy="4536000"/>
          </a:xfrm>
          <a:prstGeom prst="rect">
            <a:avLst/>
          </a:prstGeom>
          <a:noFill/>
          <a:ln w="50800">
            <a:solidFill>
              <a:srgbClr val="0070C0"/>
            </a:solidFill>
          </a:ln>
        </p:spPr>
        <p:txBody>
          <a:bodyPr wrap="square" rtlCol="0" anchor="t">
            <a:noAutofit/>
          </a:bodyPr>
          <a:lstStyle/>
          <a:p>
            <a:pPr marL="285750"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安定電源</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742950" lvl="1"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天候に左右されない</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742950" lvl="1"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落雷や断線などの外部の送電線のトラブルの影響を受けない</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蒸気の供給源</a:t>
            </a:r>
            <a:endParaRPr kumimoji="1"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742950" lvl="1" indent="-285750">
              <a:buFont typeface="Arial" panose="020B0604020202020204" pitchFamily="34" charset="0"/>
              <a:buChar char="•"/>
            </a:pPr>
            <a:r>
              <a:rPr lang="ja-JP" altLang="en-US" sz="3200" b="1">
                <a:ln w="12700">
                  <a:solidFill>
                    <a:schemeClr val="tx1"/>
                  </a:solidFill>
                </a:ln>
                <a:solidFill>
                  <a:schemeClr val="bg1"/>
                </a:solidFill>
                <a:latin typeface="ＭＳ ゴシック"/>
                <a:ea typeface="ＭＳ ゴシック"/>
              </a:rPr>
              <a:t>購入電力とボイラーの組み合わせよりも高効率で低コスト</a:t>
            </a:r>
            <a:endParaRPr lang="ja-JP" altLang="en-US" sz="3200" b="1">
              <a:ln w="12700">
                <a:solidFill>
                  <a:prstClr val="black"/>
                </a:solidFill>
              </a:ln>
              <a:solidFill>
                <a:schemeClr val="bg1"/>
              </a:solidFill>
              <a:latin typeface="ＭＳ ゴシック"/>
              <a:ea typeface="ＭＳ ゴシック"/>
            </a:endParaRPr>
          </a:p>
        </p:txBody>
      </p:sp>
      <p:sp>
        <p:nvSpPr>
          <p:cNvPr id="4" name="テキスト ボックス 3">
            <a:extLst>
              <a:ext uri="{FF2B5EF4-FFF2-40B4-BE49-F238E27FC236}">
                <a16:creationId xmlns:a16="http://schemas.microsoft.com/office/drawing/2014/main" id="{44D3BD8C-C4B6-459A-BAF6-E96A3C0ADDD5}"/>
              </a:ext>
            </a:extLst>
          </p:cNvPr>
          <p:cNvSpPr txBox="1"/>
          <p:nvPr/>
        </p:nvSpPr>
        <p:spPr>
          <a:xfrm>
            <a:off x="6472423" y="1878604"/>
            <a:ext cx="5443057" cy="4536000"/>
          </a:xfrm>
          <a:prstGeom prst="rect">
            <a:avLst/>
          </a:prstGeom>
          <a:noFill/>
          <a:ln w="50800">
            <a:solidFill>
              <a:srgbClr val="0070C0"/>
            </a:solidFill>
          </a:ln>
        </p:spPr>
        <p:txBody>
          <a:bodyPr wrap="square" rtlCol="0" anchor="t">
            <a:noAutofit/>
          </a:bodyPr>
          <a:lstStyle/>
          <a:p>
            <a:pPr marL="285750" indent="-285750">
              <a:buFont typeface="Arial" panose="020B0604020202020204" pitchFamily="34" charset="0"/>
              <a:buChar char="•"/>
            </a:pPr>
            <a:r>
              <a:rPr kumimoji="1" lang="ja-JP" altLang="en-US" sz="3200" b="1">
                <a:ln w="12700">
                  <a:solidFill>
                    <a:schemeClr val="tx1"/>
                  </a:solidFill>
                </a:ln>
                <a:solidFill>
                  <a:schemeClr val="bg1"/>
                </a:solidFill>
                <a:latin typeface="ＭＳ ゴシック"/>
                <a:ea typeface="ＭＳ ゴシック"/>
              </a:rPr>
              <a:t>天候や季節によって発電量が</a:t>
            </a:r>
            <a:r>
              <a:rPr lang="ja-JP" altLang="en-US" sz="3200" b="1">
                <a:ln w="12700">
                  <a:solidFill>
                    <a:schemeClr val="tx1"/>
                  </a:solidFill>
                </a:ln>
                <a:solidFill>
                  <a:schemeClr val="bg1"/>
                </a:solidFill>
                <a:latin typeface="ＭＳ ゴシック"/>
                <a:ea typeface="ＭＳ ゴシック"/>
              </a:rPr>
              <a:t>左右される</a:t>
            </a:r>
            <a:endParaRPr kumimoji="1" lang="en-US" altLang="ja-JP" sz="3200" b="1">
              <a:ln w="12700">
                <a:solidFill>
                  <a:schemeClr val="tx1"/>
                </a:solidFill>
              </a:ln>
              <a:solidFill>
                <a:schemeClr val="bg1"/>
              </a:solidFill>
              <a:latin typeface="ＭＳ ゴシック"/>
              <a:ea typeface="ＭＳ ゴシック"/>
            </a:endParaRPr>
          </a:p>
          <a:p>
            <a:pPr marL="285750"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工場構外の送電線から電力を供給するため、送電線のトラブルの影響を受ける</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水源と用地の確保が困難</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pPr marL="742950" lvl="1" indent="-285750">
              <a:buFont typeface="Arial" panose="020B0604020202020204" pitchFamily="34" charset="0"/>
              <a:buChar char="•"/>
            </a:pPr>
            <a:r>
              <a:rPr lang="ja-JP" altLang="en-US" sz="3200" b="1">
                <a:ln w="12700">
                  <a:solidFill>
                    <a:schemeClr val="tx1"/>
                  </a:solidFill>
                </a:ln>
                <a:solidFill>
                  <a:schemeClr val="bg1"/>
                </a:solidFill>
                <a:latin typeface="ＭＳ ゴシック" panose="020B0609070205080204" pitchFamily="49" charset="-128"/>
                <a:ea typeface="ＭＳ ゴシック" panose="020B0609070205080204" pitchFamily="49" charset="-128"/>
              </a:rPr>
              <a:t>戦前から設備を保有している企業が多い</a:t>
            </a:r>
            <a:endParaRPr lang="en-US" altLang="ja-JP" sz="3200" b="1">
              <a:ln w="12700">
                <a:solidFill>
                  <a:schemeClr val="tx1"/>
                </a:solidFill>
              </a:ln>
              <a:solidFill>
                <a:schemeClr val="bg1"/>
              </a:solidFill>
              <a:latin typeface="ＭＳ ゴシック" panose="020B0609070205080204" pitchFamily="49" charset="-128"/>
              <a:ea typeface="ＭＳ ゴシック" panose="020B0609070205080204" pitchFamily="49" charset="-128"/>
            </a:endParaRPr>
          </a:p>
          <a:p>
            <a:endParaRPr kumimoji="1" lang="ja-JP" altLang="en-US"/>
          </a:p>
        </p:txBody>
      </p:sp>
      <p:sp>
        <p:nvSpPr>
          <p:cNvPr id="8" name="テキスト ボックス 7">
            <a:extLst>
              <a:ext uri="{FF2B5EF4-FFF2-40B4-BE49-F238E27FC236}">
                <a16:creationId xmlns:a16="http://schemas.microsoft.com/office/drawing/2014/main" id="{04582BC8-D810-4C29-9081-FD930D6A78D9}"/>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kumimoji="1" lang="ja-JP" altLang="en-US"/>
              <a:t>化学業界の動向</a:t>
            </a:r>
          </a:p>
        </p:txBody>
      </p:sp>
    </p:spTree>
    <p:extLst>
      <p:ext uri="{BB962C8B-B14F-4D97-AF65-F5344CB8AC3E}">
        <p14:creationId xmlns:p14="http://schemas.microsoft.com/office/powerpoint/2010/main" val="407983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5A60C-E077-4C06-BF1E-DF006B0A4E04}"/>
              </a:ext>
            </a:extLst>
          </p:cNvPr>
          <p:cNvSpPr>
            <a:spLocks noGrp="1"/>
          </p:cNvSpPr>
          <p:nvPr>
            <p:ph type="title"/>
          </p:nvPr>
        </p:nvSpPr>
        <p:spPr>
          <a:xfrm>
            <a:off x="249493" y="152702"/>
            <a:ext cx="11258550" cy="1325563"/>
          </a:xfrm>
        </p:spPr>
        <p:txBody>
          <a:bodyPr>
            <a:normAutofit/>
          </a:bodyPr>
          <a:lstStyle/>
          <a:p>
            <a:r>
              <a:rPr lang="ja-JP" altLang="en-US" sz="4000" b="1">
                <a:ln>
                  <a:solidFill>
                    <a:schemeClr val="tx1"/>
                  </a:solidFill>
                </a:ln>
                <a:solidFill>
                  <a:schemeClr val="bg1">
                    <a:alpha val="97000"/>
                  </a:schemeClr>
                </a:solidFill>
                <a:latin typeface="ＭＳ ゴシック" panose="020B0609070205080204" pitchFamily="49" charset="-128"/>
                <a:ea typeface="ＭＳ ゴシック" panose="020B0609070205080204" pitchFamily="49" charset="-128"/>
              </a:rPr>
              <a:t>自社発電による脱炭素化のための取り組み</a:t>
            </a:r>
            <a:endParaRPr kumimoji="1" lang="ja-JP" altLang="en-US" sz="4000" b="1">
              <a:ln>
                <a:solidFill>
                  <a:schemeClr val="tx1"/>
                </a:solidFill>
              </a:ln>
              <a:solidFill>
                <a:schemeClr val="bg1">
                  <a:alpha val="97000"/>
                </a:schemeClr>
              </a:solidFill>
              <a:latin typeface="ＭＳ ゴシック" panose="020B0609070205080204" pitchFamily="49" charset="-128"/>
              <a:ea typeface="ＭＳ ゴシック" panose="020B0609070205080204" pitchFamily="49" charset="-128"/>
            </a:endParaRPr>
          </a:p>
        </p:txBody>
      </p:sp>
      <p:sp>
        <p:nvSpPr>
          <p:cNvPr id="4" name="四角形: 角を丸くする 3">
            <a:extLst>
              <a:ext uri="{FF2B5EF4-FFF2-40B4-BE49-F238E27FC236}">
                <a16:creationId xmlns:a16="http://schemas.microsoft.com/office/drawing/2014/main" id="{9210C900-4BF9-4A6F-B3C5-46E72D619DD7}"/>
              </a:ext>
            </a:extLst>
          </p:cNvPr>
          <p:cNvSpPr/>
          <p:nvPr/>
        </p:nvSpPr>
        <p:spPr>
          <a:xfrm>
            <a:off x="683957" y="2212285"/>
            <a:ext cx="10606528" cy="1325563"/>
          </a:xfrm>
          <a:prstGeom prst="roundRect">
            <a:avLst/>
          </a:prstGeom>
          <a:solidFill>
            <a:schemeClr val="accent1">
              <a:alpha val="0"/>
            </a:schemeClr>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a:ln>
                  <a:solidFill>
                    <a:schemeClr val="tx1"/>
                  </a:solidFill>
                </a:ln>
                <a:solidFill>
                  <a:schemeClr val="bg1"/>
                </a:solidFill>
                <a:ea typeface="游ゴシック"/>
              </a:rPr>
              <a:t>  石炭から</a:t>
            </a:r>
            <a:r>
              <a:rPr lang="ja-JP" sz="4000" b="1">
                <a:ln>
                  <a:solidFill>
                    <a:schemeClr val="tx1"/>
                  </a:solidFill>
                </a:ln>
                <a:ea typeface="游ゴシック"/>
              </a:rPr>
              <a:t>天然ガス</a:t>
            </a:r>
            <a:r>
              <a:rPr lang="ja-JP" altLang="en-US" sz="4000" b="1">
                <a:ln>
                  <a:solidFill>
                    <a:schemeClr val="tx1"/>
                  </a:solidFill>
                </a:ln>
                <a:solidFill>
                  <a:schemeClr val="bg1"/>
                </a:solidFill>
                <a:ea typeface="游ゴシック"/>
              </a:rPr>
              <a:t>やバイオマスへ転換</a:t>
            </a:r>
          </a:p>
        </p:txBody>
      </p:sp>
      <p:sp>
        <p:nvSpPr>
          <p:cNvPr id="5" name="四角形: 角を丸くする 4">
            <a:extLst>
              <a:ext uri="{FF2B5EF4-FFF2-40B4-BE49-F238E27FC236}">
                <a16:creationId xmlns:a16="http://schemas.microsoft.com/office/drawing/2014/main" id="{D7073212-6DDE-4FB9-8BE0-9E7A795E58D7}"/>
              </a:ext>
            </a:extLst>
          </p:cNvPr>
          <p:cNvSpPr/>
          <p:nvPr/>
        </p:nvSpPr>
        <p:spPr>
          <a:xfrm>
            <a:off x="683958" y="4740343"/>
            <a:ext cx="10606527" cy="1759715"/>
          </a:xfrm>
          <a:prstGeom prst="roundRect">
            <a:avLst/>
          </a:prstGeom>
          <a:solidFill>
            <a:schemeClr val="accent1">
              <a:alpha val="0"/>
            </a:schemeClr>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1" lang="ja-JP" altLang="en-US" sz="4000" b="1">
                <a:ln>
                  <a:solidFill>
                    <a:schemeClr val="tx1"/>
                  </a:solidFill>
                </a:ln>
                <a:solidFill>
                  <a:schemeClr val="bg1"/>
                </a:solidFill>
              </a:rPr>
              <a:t>火力：</a:t>
            </a:r>
            <a:r>
              <a:rPr lang="ja-JP" altLang="en-US" sz="4000" b="1">
                <a:ln>
                  <a:solidFill>
                    <a:schemeClr val="tx1"/>
                  </a:solidFill>
                </a:ln>
                <a:solidFill>
                  <a:schemeClr val="bg1"/>
                </a:solidFill>
              </a:rPr>
              <a:t>コージェネ</a:t>
            </a:r>
            <a:r>
              <a:rPr kumimoji="1" lang="ja-JP" altLang="en-US" sz="4000" b="1">
                <a:ln>
                  <a:solidFill>
                    <a:schemeClr val="tx1"/>
                  </a:solidFill>
                </a:ln>
                <a:solidFill>
                  <a:schemeClr val="bg1"/>
                </a:solidFill>
              </a:rPr>
              <a:t>への転換</a:t>
            </a:r>
            <a:br>
              <a:rPr lang="en-US" altLang="ja-JP" sz="4000" b="1">
                <a:ln>
                  <a:solidFill>
                    <a:schemeClr val="tx1"/>
                  </a:solidFill>
                </a:ln>
                <a:solidFill>
                  <a:schemeClr val="bg1"/>
                </a:solidFill>
              </a:rPr>
            </a:br>
            <a:r>
              <a:rPr lang="ja-JP" altLang="en-US" sz="4000" b="1">
                <a:ln>
                  <a:solidFill>
                    <a:schemeClr val="tx1"/>
                  </a:solidFill>
                </a:ln>
                <a:solidFill>
                  <a:schemeClr val="bg1"/>
                </a:solidFill>
              </a:rPr>
              <a:t>水力：</a:t>
            </a:r>
            <a:r>
              <a:rPr lang="en-US" altLang="ja-JP" sz="4000" b="1">
                <a:ln>
                  <a:solidFill>
                    <a:schemeClr val="tx1"/>
                  </a:solidFill>
                </a:ln>
                <a:solidFill>
                  <a:schemeClr val="bg1"/>
                </a:solidFill>
              </a:rPr>
              <a:t>FIT</a:t>
            </a:r>
            <a:r>
              <a:rPr lang="ja-JP" altLang="en-US" sz="4000" b="1">
                <a:ln>
                  <a:solidFill>
                    <a:schemeClr val="tx1"/>
                  </a:solidFill>
                </a:ln>
                <a:solidFill>
                  <a:schemeClr val="bg1"/>
                </a:solidFill>
              </a:rPr>
              <a:t>制度を用いて設備の改修・更新</a:t>
            </a:r>
            <a:endParaRPr lang="en-US" altLang="ja-JP" sz="4000" b="1">
              <a:ln>
                <a:solidFill>
                  <a:schemeClr val="tx1"/>
                </a:solidFill>
              </a:ln>
              <a:solidFill>
                <a:schemeClr val="bg1"/>
              </a:solidFill>
            </a:endParaRPr>
          </a:p>
        </p:txBody>
      </p:sp>
      <p:sp>
        <p:nvSpPr>
          <p:cNvPr id="6" name="テキスト ボックス 5">
            <a:extLst>
              <a:ext uri="{FF2B5EF4-FFF2-40B4-BE49-F238E27FC236}">
                <a16:creationId xmlns:a16="http://schemas.microsoft.com/office/drawing/2014/main" id="{D2BB2BDA-CAA5-4EAE-87B1-921F47E6A28A}"/>
              </a:ext>
            </a:extLst>
          </p:cNvPr>
          <p:cNvSpPr txBox="1"/>
          <p:nvPr/>
        </p:nvSpPr>
        <p:spPr>
          <a:xfrm>
            <a:off x="349506" y="1441709"/>
            <a:ext cx="3843033" cy="707886"/>
          </a:xfrm>
          <a:prstGeom prst="rect">
            <a:avLst/>
          </a:prstGeom>
          <a:noFill/>
        </p:spPr>
        <p:txBody>
          <a:bodyPr wrap="square" rtlCol="0">
            <a:spAutoFit/>
          </a:bodyPr>
          <a:lstStyle/>
          <a:p>
            <a:r>
              <a:rPr lang="en-US" altLang="ja-JP" sz="4000" b="1">
                <a:ln>
                  <a:solidFill>
                    <a:schemeClr val="tx1"/>
                  </a:solidFill>
                </a:ln>
                <a:solidFill>
                  <a:schemeClr val="bg1"/>
                </a:solidFill>
              </a:rPr>
              <a:t>1.</a:t>
            </a:r>
            <a:r>
              <a:rPr lang="ja-JP" altLang="en-US" sz="4000" b="1">
                <a:ln>
                  <a:solidFill>
                    <a:schemeClr val="tx1"/>
                  </a:solidFill>
                </a:ln>
                <a:solidFill>
                  <a:schemeClr val="bg1"/>
                </a:solidFill>
              </a:rPr>
              <a:t>燃料の転換</a:t>
            </a:r>
            <a:endParaRPr lang="en-US" altLang="ja-JP" sz="4000" b="1">
              <a:ln>
                <a:solidFill>
                  <a:schemeClr val="tx1"/>
                </a:solidFill>
              </a:ln>
              <a:solidFill>
                <a:schemeClr val="bg1"/>
              </a:solidFill>
            </a:endParaRPr>
          </a:p>
        </p:txBody>
      </p:sp>
      <p:sp>
        <p:nvSpPr>
          <p:cNvPr id="7" name="テキスト ボックス 6">
            <a:extLst>
              <a:ext uri="{FF2B5EF4-FFF2-40B4-BE49-F238E27FC236}">
                <a16:creationId xmlns:a16="http://schemas.microsoft.com/office/drawing/2014/main" id="{155F6204-FBD4-4BE2-99BC-40CD6F15DF4F}"/>
              </a:ext>
            </a:extLst>
          </p:cNvPr>
          <p:cNvSpPr txBox="1"/>
          <p:nvPr/>
        </p:nvSpPr>
        <p:spPr>
          <a:xfrm>
            <a:off x="349506" y="3982933"/>
            <a:ext cx="5465507" cy="707886"/>
          </a:xfrm>
          <a:prstGeom prst="rect">
            <a:avLst/>
          </a:prstGeom>
          <a:noFill/>
        </p:spPr>
        <p:txBody>
          <a:bodyPr wrap="square" rtlCol="0">
            <a:spAutoFit/>
          </a:bodyPr>
          <a:lstStyle/>
          <a:p>
            <a:r>
              <a:rPr lang="en-US" altLang="ja-JP" sz="4000" b="1">
                <a:ln>
                  <a:solidFill>
                    <a:schemeClr val="tx1"/>
                  </a:solidFill>
                </a:ln>
                <a:solidFill>
                  <a:schemeClr val="bg1"/>
                </a:solidFill>
              </a:rPr>
              <a:t>2.</a:t>
            </a:r>
            <a:r>
              <a:rPr lang="ja-JP" altLang="en-US" sz="4000" b="1">
                <a:ln>
                  <a:solidFill>
                    <a:schemeClr val="tx1"/>
                  </a:solidFill>
                </a:ln>
                <a:solidFill>
                  <a:schemeClr val="bg1"/>
                </a:solidFill>
              </a:rPr>
              <a:t>発電設備の</a:t>
            </a:r>
            <a:r>
              <a:rPr kumimoji="1" lang="ja-JP" altLang="en-US" sz="4000" b="1">
                <a:ln>
                  <a:solidFill>
                    <a:schemeClr val="tx1"/>
                  </a:solidFill>
                </a:ln>
                <a:solidFill>
                  <a:schemeClr val="bg1"/>
                </a:solidFill>
              </a:rPr>
              <a:t>高効率化</a:t>
            </a:r>
          </a:p>
        </p:txBody>
      </p:sp>
      <p:sp>
        <p:nvSpPr>
          <p:cNvPr id="3" name="スライド番号プレースホルダー 2">
            <a:extLst>
              <a:ext uri="{FF2B5EF4-FFF2-40B4-BE49-F238E27FC236}">
                <a16:creationId xmlns:a16="http://schemas.microsoft.com/office/drawing/2014/main" id="{B733C831-E045-4770-98C5-87E9DEE949CA}"/>
              </a:ext>
            </a:extLst>
          </p:cNvPr>
          <p:cNvSpPr>
            <a:spLocks noGrp="1"/>
          </p:cNvSpPr>
          <p:nvPr>
            <p:ph type="sldNum" sz="quarter" idx="12"/>
          </p:nvPr>
        </p:nvSpPr>
        <p:spPr/>
        <p:txBody>
          <a:bodyPr/>
          <a:lstStyle/>
          <a:p>
            <a:fld id="{19400137-A026-45F2-A734-204015451647}" type="slidenum">
              <a:rPr kumimoji="1" lang="ja-JP" altLang="en-US" smtClean="0"/>
              <a:t>32</a:t>
            </a:fld>
            <a:endParaRPr kumimoji="1" lang="ja-JP" altLang="en-US"/>
          </a:p>
        </p:txBody>
      </p:sp>
      <p:sp>
        <p:nvSpPr>
          <p:cNvPr id="8" name="テキスト ボックス 7">
            <a:extLst>
              <a:ext uri="{FF2B5EF4-FFF2-40B4-BE49-F238E27FC236}">
                <a16:creationId xmlns:a16="http://schemas.microsoft.com/office/drawing/2014/main" id="{3C364E18-E02E-495B-9F27-EE08D8827060}"/>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kumimoji="1" lang="ja-JP" altLang="en-US"/>
              <a:t>化学業界の動向</a:t>
            </a:r>
          </a:p>
        </p:txBody>
      </p:sp>
    </p:spTree>
    <p:extLst>
      <p:ext uri="{BB962C8B-B14F-4D97-AF65-F5344CB8AC3E}">
        <p14:creationId xmlns:p14="http://schemas.microsoft.com/office/powerpoint/2010/main" val="2545523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D2E90-EE51-488B-82C9-F27C9D9BA916}"/>
              </a:ext>
            </a:extLst>
          </p:cNvPr>
          <p:cNvSpPr>
            <a:spLocks noGrp="1"/>
          </p:cNvSpPr>
          <p:nvPr>
            <p:ph type="title"/>
          </p:nvPr>
        </p:nvSpPr>
        <p:spPr>
          <a:xfrm>
            <a:off x="250722" y="280219"/>
            <a:ext cx="10515600" cy="1325563"/>
          </a:xfrm>
        </p:spPr>
        <p:txBody>
          <a:bodyPr/>
          <a:lstStyle/>
          <a:p>
            <a:r>
              <a:rPr lang="ja-JP" altLang="en-US" b="1">
                <a:ln>
                  <a:solidFill>
                    <a:schemeClr val="accent1">
                      <a:lumMod val="75000"/>
                    </a:schemeClr>
                  </a:solidFill>
                </a:ln>
                <a:solidFill>
                  <a:schemeClr val="bg1"/>
                </a:solidFill>
                <a:latin typeface="ＭＳ ゴシック" panose="020B0609070205080204" pitchFamily="49" charset="-128"/>
                <a:ea typeface="ＭＳ ゴシック" panose="020B0609070205080204" pitchFamily="49" charset="-128"/>
              </a:rPr>
              <a:t>自社発電技術の海外移転の現状</a:t>
            </a:r>
            <a:r>
              <a:rPr lang="ja-JP" altLang="en-US">
                <a:ln>
                  <a:solidFill>
                    <a:schemeClr val="accent1">
                      <a:lumMod val="75000"/>
                    </a:schemeClr>
                  </a:solidFill>
                </a:ln>
                <a:solidFill>
                  <a:schemeClr val="bg1"/>
                </a:solidFill>
                <a:latin typeface="ＭＳ ゴシック" panose="020B0609070205080204" pitchFamily="49" charset="-128"/>
                <a:ea typeface="ＭＳ ゴシック" panose="020B0609070205080204" pitchFamily="49" charset="-128"/>
              </a:rPr>
              <a:t>​</a:t>
            </a:r>
            <a:endParaRPr kumimoji="1" lang="ja-JP" altLang="en-US">
              <a:ln>
                <a:solidFill>
                  <a:schemeClr val="accent1">
                    <a:lumMod val="75000"/>
                  </a:schemeClr>
                </a:solidFill>
              </a:ln>
              <a:solidFill>
                <a:schemeClr val="bg1"/>
              </a:solidFill>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5E49ACC4-D1A3-4C86-9CF5-4B9923C1BB30}"/>
              </a:ext>
            </a:extLst>
          </p:cNvPr>
          <p:cNvSpPr>
            <a:spLocks noGrp="1"/>
          </p:cNvSpPr>
          <p:nvPr>
            <p:ph idx="1"/>
          </p:nvPr>
        </p:nvSpPr>
        <p:spPr>
          <a:xfrm>
            <a:off x="250722" y="2155466"/>
            <a:ext cx="11811968" cy="4383446"/>
          </a:xfrm>
          <a:ln>
            <a:noFill/>
          </a:ln>
        </p:spPr>
        <p:txBody>
          <a:bodyPr vert="horz" lIns="91440" tIns="45720" rIns="91440" bIns="45720" rtlCol="0" anchor="t">
            <a:normAutofit/>
          </a:bodyPr>
          <a:lstStyle/>
          <a:p>
            <a:r>
              <a:rPr lang="ja-JP" altLang="en-US" sz="4200" b="1">
                <a:ln>
                  <a:solidFill>
                    <a:schemeClr val="tx1"/>
                  </a:solidFill>
                </a:ln>
                <a:solidFill>
                  <a:schemeClr val="bg1"/>
                </a:solidFill>
              </a:rPr>
              <a:t>生産に関する技術に対してのみ行われている</a:t>
            </a:r>
            <a:endParaRPr lang="en-US" altLang="ja-JP" sz="4200" b="1">
              <a:ln>
                <a:solidFill>
                  <a:schemeClr val="tx1"/>
                </a:solidFill>
              </a:ln>
              <a:solidFill>
                <a:schemeClr val="bg1"/>
              </a:solidFill>
            </a:endParaRPr>
          </a:p>
          <a:p>
            <a:pPr marL="0" indent="0">
              <a:buNone/>
            </a:pPr>
            <a:endParaRPr lang="en-US" altLang="ja-JP" sz="4200" b="1">
              <a:ln>
                <a:solidFill>
                  <a:srgbClr val="0070C0"/>
                </a:solidFill>
              </a:ln>
              <a:solidFill>
                <a:schemeClr val="bg1"/>
              </a:solidFill>
            </a:endParaRPr>
          </a:p>
          <a:p>
            <a:r>
              <a:rPr lang="ja-JP" altLang="en-US" sz="4200" b="1">
                <a:ln>
                  <a:solidFill>
                    <a:schemeClr val="tx1"/>
                  </a:solidFill>
                </a:ln>
                <a:solidFill>
                  <a:schemeClr val="bg1"/>
                </a:solidFill>
                <a:ea typeface="游ゴシック"/>
              </a:rPr>
              <a:t>自社発電技術の海外への移転は検討段階にある</a:t>
            </a:r>
            <a:endParaRPr lang="en-US" altLang="ja-JP" sz="4200" b="1">
              <a:ln>
                <a:solidFill>
                  <a:srgbClr val="0070C0"/>
                </a:solidFill>
              </a:ln>
              <a:solidFill>
                <a:schemeClr val="bg1"/>
              </a:solidFill>
            </a:endParaRPr>
          </a:p>
        </p:txBody>
      </p:sp>
      <p:sp>
        <p:nvSpPr>
          <p:cNvPr id="4" name="スライド番号プレースホルダー 3">
            <a:extLst>
              <a:ext uri="{FF2B5EF4-FFF2-40B4-BE49-F238E27FC236}">
                <a16:creationId xmlns:a16="http://schemas.microsoft.com/office/drawing/2014/main" id="{8C388C50-6323-40A3-9ABA-DD25F8221142}"/>
              </a:ext>
            </a:extLst>
          </p:cNvPr>
          <p:cNvSpPr>
            <a:spLocks noGrp="1"/>
          </p:cNvSpPr>
          <p:nvPr>
            <p:ph type="sldNum" sz="quarter" idx="12"/>
          </p:nvPr>
        </p:nvSpPr>
        <p:spPr/>
        <p:txBody>
          <a:bodyPr/>
          <a:lstStyle/>
          <a:p>
            <a:fld id="{19400137-A026-45F2-A734-204015451647}" type="slidenum">
              <a:rPr kumimoji="1" lang="ja-JP" altLang="en-US" smtClean="0"/>
              <a:t>33</a:t>
            </a:fld>
            <a:endParaRPr kumimoji="1" lang="ja-JP" altLang="en-US"/>
          </a:p>
        </p:txBody>
      </p:sp>
      <p:sp>
        <p:nvSpPr>
          <p:cNvPr id="5" name="テキスト ボックス 4">
            <a:extLst>
              <a:ext uri="{FF2B5EF4-FFF2-40B4-BE49-F238E27FC236}">
                <a16:creationId xmlns:a16="http://schemas.microsoft.com/office/drawing/2014/main" id="{F373674E-C936-47AD-B4E9-FC2024439FDC}"/>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kumimoji="1" lang="ja-JP" altLang="en-US"/>
              <a:t>化学業界の動向</a:t>
            </a:r>
          </a:p>
        </p:txBody>
      </p:sp>
    </p:spTree>
    <p:extLst>
      <p:ext uri="{BB962C8B-B14F-4D97-AF65-F5344CB8AC3E}">
        <p14:creationId xmlns:p14="http://schemas.microsoft.com/office/powerpoint/2010/main" val="3467338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9B0C39-7B86-4F65-8306-3DA08742B42E}"/>
              </a:ext>
            </a:extLst>
          </p:cNvPr>
          <p:cNvSpPr>
            <a:spLocks noGrp="1"/>
          </p:cNvSpPr>
          <p:nvPr>
            <p:ph type="title"/>
          </p:nvPr>
        </p:nvSpPr>
        <p:spPr>
          <a:xfrm>
            <a:off x="120445" y="97518"/>
            <a:ext cx="11951110" cy="1325563"/>
          </a:xfrm>
        </p:spPr>
        <p:txBody>
          <a:bodyPr/>
          <a:lstStyle/>
          <a:p>
            <a:r>
              <a:rPr lang="ja-JP" altLang="ja-JP" b="1">
                <a:ln>
                  <a:solidFill>
                    <a:schemeClr val="accent1">
                      <a:lumMod val="75000"/>
                    </a:schemeClr>
                  </a:solidFill>
                </a:ln>
                <a:solidFill>
                  <a:schemeClr val="bg1"/>
                </a:solidFill>
                <a:latin typeface="ＭＳ ゴシック"/>
                <a:ea typeface="ＭＳ ゴシック"/>
              </a:rPr>
              <a:t>自社発電による脱炭素化の課題</a:t>
            </a:r>
            <a:endParaRPr kumimoji="1" lang="ja-JP" altLang="en-US">
              <a:ln>
                <a:solidFill>
                  <a:schemeClr val="accent1">
                    <a:lumMod val="75000"/>
                  </a:schemeClr>
                </a:solidFill>
              </a:ln>
              <a:solidFill>
                <a:schemeClr val="bg1"/>
              </a:solidFill>
              <a:latin typeface="ＭＳ ゴシック"/>
              <a:ea typeface="ＭＳ ゴシック"/>
            </a:endParaRPr>
          </a:p>
        </p:txBody>
      </p:sp>
      <p:sp>
        <p:nvSpPr>
          <p:cNvPr id="3" name="コンテンツ プレースホルダー 2">
            <a:extLst>
              <a:ext uri="{FF2B5EF4-FFF2-40B4-BE49-F238E27FC236}">
                <a16:creationId xmlns:a16="http://schemas.microsoft.com/office/drawing/2014/main" id="{E5A77EBB-6514-41C8-B3BB-2AA28CE65C75}"/>
              </a:ext>
            </a:extLst>
          </p:cNvPr>
          <p:cNvSpPr>
            <a:spLocks noGrp="1"/>
          </p:cNvSpPr>
          <p:nvPr>
            <p:ph idx="1"/>
          </p:nvPr>
        </p:nvSpPr>
        <p:spPr>
          <a:xfrm>
            <a:off x="426552" y="1557338"/>
            <a:ext cx="11338896" cy="699974"/>
          </a:xfrm>
        </p:spPr>
        <p:txBody>
          <a:bodyPr>
            <a:noAutofit/>
          </a:bodyPr>
          <a:lstStyle/>
          <a:p>
            <a:pPr marL="0" indent="0" fontAlgn="base">
              <a:buNone/>
            </a:pPr>
            <a:r>
              <a:rPr lang="ja-JP" altLang="en-US" sz="4000" b="1">
                <a:ln>
                  <a:solidFill>
                    <a:schemeClr val="tx1"/>
                  </a:solidFill>
                </a:ln>
                <a:solidFill>
                  <a:schemeClr val="bg1"/>
                </a:solidFill>
              </a:rPr>
              <a:t>課題１：発電設備の新設の余地が少ない</a:t>
            </a:r>
            <a:br>
              <a:rPr lang="en-US" altLang="ja-JP" sz="4400" b="1">
                <a:ln>
                  <a:solidFill>
                    <a:schemeClr val="tx1"/>
                  </a:solidFill>
                </a:ln>
                <a:solidFill>
                  <a:schemeClr val="bg1"/>
                </a:solidFill>
              </a:rPr>
            </a:br>
            <a:r>
              <a:rPr lang="en-US" altLang="ja-JP" sz="4400" b="1">
                <a:ln>
                  <a:solidFill>
                    <a:schemeClr val="tx1"/>
                  </a:solidFill>
                </a:ln>
                <a:solidFill>
                  <a:schemeClr val="bg1"/>
                </a:solidFill>
              </a:rPr>
              <a:t>		</a:t>
            </a:r>
            <a:br>
              <a:rPr lang="en-US" altLang="ja-JP" sz="4400" b="1">
                <a:ln>
                  <a:solidFill>
                    <a:schemeClr val="tx1"/>
                  </a:solidFill>
                </a:ln>
                <a:solidFill>
                  <a:schemeClr val="bg1"/>
                </a:solidFill>
              </a:rPr>
            </a:br>
            <a:endParaRPr lang="ja-JP" altLang="en-US" sz="4400" b="1">
              <a:ln>
                <a:solidFill>
                  <a:schemeClr val="tx1"/>
                </a:solidFill>
              </a:ln>
              <a:solidFill>
                <a:schemeClr val="bg1"/>
              </a:solidFill>
            </a:endParaRPr>
          </a:p>
        </p:txBody>
      </p:sp>
      <p:sp>
        <p:nvSpPr>
          <p:cNvPr id="5" name="四角形: 角を丸くする 4">
            <a:extLst>
              <a:ext uri="{FF2B5EF4-FFF2-40B4-BE49-F238E27FC236}">
                <a16:creationId xmlns:a16="http://schemas.microsoft.com/office/drawing/2014/main" id="{DB88084A-097D-4BB1-8ECF-5E421E724937}"/>
              </a:ext>
            </a:extLst>
          </p:cNvPr>
          <p:cNvSpPr/>
          <p:nvPr/>
        </p:nvSpPr>
        <p:spPr>
          <a:xfrm>
            <a:off x="821693" y="2391569"/>
            <a:ext cx="10400747" cy="133894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ja-JP" altLang="en-US" sz="4000" b="1">
                <a:ln>
                  <a:solidFill>
                    <a:schemeClr val="tx1"/>
                  </a:solidFill>
                </a:ln>
                <a:solidFill>
                  <a:schemeClr val="bg1"/>
                </a:solidFill>
              </a:rPr>
              <a:t>火力：必要な蒸気の分だけ発電</a:t>
            </a:r>
            <a:br>
              <a:rPr lang="en-US" altLang="ja-JP" sz="4000" b="1">
                <a:ln>
                  <a:solidFill>
                    <a:schemeClr val="tx1"/>
                  </a:solidFill>
                </a:ln>
                <a:solidFill>
                  <a:schemeClr val="bg1"/>
                </a:solidFill>
              </a:rPr>
            </a:br>
            <a:r>
              <a:rPr lang="ja-JP" altLang="en-US" sz="4000" b="1">
                <a:ln>
                  <a:solidFill>
                    <a:schemeClr val="tx1"/>
                  </a:solidFill>
                </a:ln>
                <a:solidFill>
                  <a:schemeClr val="bg1"/>
                </a:solidFill>
              </a:rPr>
              <a:t>水力：水源と用地の確保が困難</a:t>
            </a:r>
            <a:endParaRPr kumimoji="1" lang="ja-JP" altLang="en-US" sz="4000"/>
          </a:p>
        </p:txBody>
      </p:sp>
      <p:sp>
        <p:nvSpPr>
          <p:cNvPr id="6" name="四角形: 角を丸くする 5">
            <a:extLst>
              <a:ext uri="{FF2B5EF4-FFF2-40B4-BE49-F238E27FC236}">
                <a16:creationId xmlns:a16="http://schemas.microsoft.com/office/drawing/2014/main" id="{059232DE-70D4-47D0-81EE-7BD3F50EA7AA}"/>
              </a:ext>
            </a:extLst>
          </p:cNvPr>
          <p:cNvSpPr/>
          <p:nvPr/>
        </p:nvSpPr>
        <p:spPr>
          <a:xfrm>
            <a:off x="821693" y="5126434"/>
            <a:ext cx="10400747" cy="146594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ja-JP" altLang="en-US" sz="4000" b="1">
                <a:ln>
                  <a:solidFill>
                    <a:schemeClr val="tx1"/>
                  </a:solidFill>
                </a:ln>
                <a:solidFill>
                  <a:schemeClr val="bg1"/>
                </a:solidFill>
              </a:rPr>
              <a:t>天然ガスへの燃料転換が行われているが</a:t>
            </a:r>
            <a:br>
              <a:rPr lang="en-US" altLang="ja-JP" sz="4000" b="1">
                <a:ln>
                  <a:solidFill>
                    <a:schemeClr val="tx1"/>
                  </a:solidFill>
                </a:ln>
                <a:solidFill>
                  <a:schemeClr val="bg1"/>
                </a:solidFill>
              </a:rPr>
            </a:br>
            <a:r>
              <a:rPr lang="ja-JP" altLang="en-US" sz="4000" b="1">
                <a:ln>
                  <a:solidFill>
                    <a:schemeClr val="tx1"/>
                  </a:solidFill>
                </a:ln>
                <a:solidFill>
                  <a:schemeClr val="bg1"/>
                </a:solidFill>
              </a:rPr>
              <a:t>バイオマス燃料への転換には時間がかかる</a:t>
            </a:r>
            <a:endParaRPr lang="ja-JP" altLang="en-US" sz="4000"/>
          </a:p>
        </p:txBody>
      </p:sp>
      <p:sp>
        <p:nvSpPr>
          <p:cNvPr id="4" name="テキスト ボックス 3">
            <a:extLst>
              <a:ext uri="{FF2B5EF4-FFF2-40B4-BE49-F238E27FC236}">
                <a16:creationId xmlns:a16="http://schemas.microsoft.com/office/drawing/2014/main" id="{BC1612A3-576C-4A0C-87B4-6E51B6535A6C}"/>
              </a:ext>
            </a:extLst>
          </p:cNvPr>
          <p:cNvSpPr txBox="1"/>
          <p:nvPr/>
        </p:nvSpPr>
        <p:spPr>
          <a:xfrm>
            <a:off x="413704" y="3864769"/>
            <a:ext cx="10956603" cy="1600438"/>
          </a:xfrm>
          <a:prstGeom prst="rect">
            <a:avLst/>
          </a:prstGeom>
          <a:noFill/>
        </p:spPr>
        <p:txBody>
          <a:bodyPr wrap="square" rtlCol="0">
            <a:spAutoFit/>
          </a:bodyPr>
          <a:lstStyle/>
          <a:p>
            <a:r>
              <a:rPr lang="ja-JP" altLang="en-US" sz="4000" b="1">
                <a:ln>
                  <a:solidFill>
                    <a:schemeClr val="tx1"/>
                  </a:solidFill>
                </a:ln>
                <a:solidFill>
                  <a:schemeClr val="bg1"/>
                </a:solidFill>
              </a:rPr>
              <a:t>課題２：自社発電の脱炭素化は限界に近づいて</a:t>
            </a:r>
            <a:br>
              <a:rPr lang="en-US" altLang="ja-JP" sz="4000" b="1">
                <a:ln>
                  <a:solidFill>
                    <a:schemeClr val="tx1"/>
                  </a:solidFill>
                </a:ln>
                <a:solidFill>
                  <a:schemeClr val="bg1"/>
                </a:solidFill>
              </a:rPr>
            </a:br>
            <a:r>
              <a:rPr lang="ja-JP" altLang="en-US" sz="4000" b="1">
                <a:ln>
                  <a:solidFill>
                    <a:schemeClr val="tx1"/>
                  </a:solidFill>
                </a:ln>
                <a:solidFill>
                  <a:schemeClr val="bg1"/>
                </a:solidFill>
              </a:rPr>
              <a:t>　　　　いる </a:t>
            </a:r>
            <a:endParaRPr lang="en-US" altLang="ja-JP" sz="4000" b="1">
              <a:ln>
                <a:solidFill>
                  <a:schemeClr val="tx1"/>
                </a:solidFill>
              </a:ln>
              <a:solidFill>
                <a:schemeClr val="bg1"/>
              </a:solidFill>
            </a:endParaRPr>
          </a:p>
          <a:p>
            <a:endParaRPr kumimoji="1" lang="ja-JP" altLang="en-US"/>
          </a:p>
        </p:txBody>
      </p:sp>
      <p:sp>
        <p:nvSpPr>
          <p:cNvPr id="7" name="スライド番号プレースホルダー 6">
            <a:extLst>
              <a:ext uri="{FF2B5EF4-FFF2-40B4-BE49-F238E27FC236}">
                <a16:creationId xmlns:a16="http://schemas.microsoft.com/office/drawing/2014/main" id="{6ACC98D8-2CDD-4F31-B858-B154E337DCF2}"/>
              </a:ext>
            </a:extLst>
          </p:cNvPr>
          <p:cNvSpPr>
            <a:spLocks noGrp="1"/>
          </p:cNvSpPr>
          <p:nvPr>
            <p:ph type="sldNum" sz="quarter" idx="12"/>
          </p:nvPr>
        </p:nvSpPr>
        <p:spPr/>
        <p:txBody>
          <a:bodyPr/>
          <a:lstStyle/>
          <a:p>
            <a:fld id="{19400137-A026-45F2-A734-204015451647}" type="slidenum">
              <a:rPr kumimoji="1" lang="ja-JP" altLang="en-US" smtClean="0"/>
              <a:t>34</a:t>
            </a:fld>
            <a:endParaRPr kumimoji="1" lang="ja-JP" altLang="en-US"/>
          </a:p>
        </p:txBody>
      </p:sp>
      <p:sp>
        <p:nvSpPr>
          <p:cNvPr id="8" name="テキスト ボックス 7">
            <a:extLst>
              <a:ext uri="{FF2B5EF4-FFF2-40B4-BE49-F238E27FC236}">
                <a16:creationId xmlns:a16="http://schemas.microsoft.com/office/drawing/2014/main" id="{54C88D4E-79EA-44EF-89C8-6EA5A769D5F4}"/>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kumimoji="1" lang="ja-JP" altLang="en-US"/>
              <a:t>化学業界の動向</a:t>
            </a:r>
          </a:p>
        </p:txBody>
      </p:sp>
    </p:spTree>
    <p:extLst>
      <p:ext uri="{BB962C8B-B14F-4D97-AF65-F5344CB8AC3E}">
        <p14:creationId xmlns:p14="http://schemas.microsoft.com/office/powerpoint/2010/main" val="271326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84C1ADB-02A0-48AB-9F03-354C8C4553F6}"/>
              </a:ext>
            </a:extLst>
          </p:cNvPr>
          <p:cNvSpPr txBox="1"/>
          <p:nvPr/>
        </p:nvSpPr>
        <p:spPr>
          <a:xfrm>
            <a:off x="1348506" y="1536174"/>
            <a:ext cx="9494987" cy="378565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第６章</a:t>
            </a:r>
            <a:endParaRPr kumimoji="1" lang="en-US" altLang="ja-JP" sz="8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a:p>
            <a:pPr algn="ctr">
              <a:defRPr/>
            </a:pPr>
            <a:r>
              <a:rPr kumimoji="1"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製紙業界</a:t>
            </a:r>
            <a:r>
              <a:rPr lang="ja-JP" altLang="en-US" sz="8000" b="1">
                <a:ln>
                  <a:solidFill>
                    <a:prstClr val="black"/>
                  </a:solidFill>
                </a:ln>
                <a:solidFill>
                  <a:schemeClr val="bg1"/>
                </a:solidFill>
                <a:latin typeface="游ゴシック"/>
                <a:ea typeface="游ゴシック"/>
              </a:rPr>
              <a:t>における 自社発電の</a:t>
            </a:r>
            <a:r>
              <a:rPr kumimoji="1"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動向</a:t>
            </a:r>
            <a:endParaRPr lang="ja-JP" altLang="en-US" sz="8000" b="1" i="0" u="none" strike="noStrike" kern="1200" cap="none" spc="0" normalizeH="0" baseline="0" noProof="0">
              <a:ln>
                <a:solidFill>
                  <a:prstClr val="black"/>
                </a:solidFill>
              </a:ln>
              <a:solidFill>
                <a:schemeClr val="bg1"/>
              </a:solidFill>
              <a:effectLst/>
              <a:uLnTx/>
              <a:uFillTx/>
              <a:latin typeface="游ゴシック"/>
              <a:ea typeface="游ゴシック"/>
            </a:endParaRPr>
          </a:p>
        </p:txBody>
      </p:sp>
      <p:sp>
        <p:nvSpPr>
          <p:cNvPr id="3"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35</a:t>
            </a:fld>
            <a:endParaRPr lang="ja-JP" altLang="en-US"/>
          </a:p>
        </p:txBody>
      </p:sp>
    </p:spTree>
    <p:extLst>
      <p:ext uri="{BB962C8B-B14F-4D97-AF65-F5344CB8AC3E}">
        <p14:creationId xmlns:p14="http://schemas.microsoft.com/office/powerpoint/2010/main" val="1521080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extLst>
              <a:ext uri="{BEBA8EAE-BF5A-486C-A8C5-ECC9F3942E4B}">
                <a14:imgProps xmlns:a14="http://schemas.microsoft.com/office/drawing/2010/main">
                  <a14:imgLayer r:embed="rId4">
                    <a14:imgEffect>
                      <a14:saturation sat="5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F48D7D8B-1DA4-4ED7-AEC4-239969410116}"/>
              </a:ext>
            </a:extLst>
          </p:cNvPr>
          <p:cNvGraphicFramePr>
            <a:graphicFrameLocks noGrp="1"/>
          </p:cNvGraphicFramePr>
          <p:nvPr>
            <p:extLst>
              <p:ext uri="{D42A27DB-BD31-4B8C-83A1-F6EECF244321}">
                <p14:modId xmlns:p14="http://schemas.microsoft.com/office/powerpoint/2010/main" val="276580237"/>
              </p:ext>
            </p:extLst>
          </p:nvPr>
        </p:nvGraphicFramePr>
        <p:xfrm>
          <a:off x="123217" y="1362161"/>
          <a:ext cx="11945565" cy="5279834"/>
        </p:xfrm>
        <a:graphic>
          <a:graphicData uri="http://schemas.openxmlformats.org/drawingml/2006/table">
            <a:tbl>
              <a:tblPr firstRow="1" bandRow="1">
                <a:tableStyleId>{5C22544A-7EE6-4342-B048-85BDC9FD1C3A}</a:tableStyleId>
              </a:tblPr>
              <a:tblGrid>
                <a:gridCol w="2704289">
                  <a:extLst>
                    <a:ext uri="{9D8B030D-6E8A-4147-A177-3AD203B41FA5}">
                      <a16:colId xmlns:a16="http://schemas.microsoft.com/office/drawing/2014/main" val="2999853044"/>
                    </a:ext>
                  </a:extLst>
                </a:gridCol>
                <a:gridCol w="9241276">
                  <a:extLst>
                    <a:ext uri="{9D8B030D-6E8A-4147-A177-3AD203B41FA5}">
                      <a16:colId xmlns:a16="http://schemas.microsoft.com/office/drawing/2014/main" val="3226981699"/>
                    </a:ext>
                  </a:extLst>
                </a:gridCol>
              </a:tblGrid>
              <a:tr h="1999200">
                <a:tc>
                  <a:txBody>
                    <a:bodyPr/>
                    <a:lstStyle/>
                    <a:p>
                      <a:pPr algn="ctr"/>
                      <a:r>
                        <a:rPr kumimoji="1" lang="en-US" altLang="ja-JP" sz="3600" b="1">
                          <a:ln>
                            <a:solidFill>
                              <a:schemeClr val="tx1"/>
                            </a:solidFill>
                          </a:ln>
                          <a:solidFill>
                            <a:schemeClr val="bg1"/>
                          </a:solidFill>
                        </a:rPr>
                        <a:t>1970</a:t>
                      </a:r>
                      <a:r>
                        <a:rPr kumimoji="1" lang="ja-JP" altLang="en-US" sz="3600" b="1">
                          <a:ln>
                            <a:solidFill>
                              <a:schemeClr val="tx1"/>
                            </a:solidFill>
                          </a:ln>
                          <a:solidFill>
                            <a:schemeClr val="bg1"/>
                          </a:solidFill>
                        </a:rPr>
                        <a:t>年代～</a:t>
                      </a:r>
                      <a:r>
                        <a:rPr kumimoji="1" lang="en-US" altLang="ja-JP" sz="3600" b="1">
                          <a:ln>
                            <a:solidFill>
                              <a:schemeClr val="tx1"/>
                            </a:solidFill>
                          </a:ln>
                          <a:solidFill>
                            <a:schemeClr val="bg1"/>
                          </a:solidFill>
                        </a:rPr>
                        <a:t>1980</a:t>
                      </a:r>
                      <a:r>
                        <a:rPr kumimoji="1" lang="ja-JP" altLang="en-US" sz="3600" b="1">
                          <a:ln>
                            <a:solidFill>
                              <a:schemeClr val="tx1"/>
                            </a:solidFill>
                          </a:ln>
                          <a:solidFill>
                            <a:schemeClr val="bg1"/>
                          </a:solidFill>
                        </a:rPr>
                        <a:t>年代</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kumimoji="1" lang="ja-JP" altLang="en-US" sz="3600" b="1">
                          <a:ln>
                            <a:solidFill>
                              <a:schemeClr val="tx1"/>
                            </a:solidFill>
                          </a:ln>
                          <a:solidFill>
                            <a:schemeClr val="bg1"/>
                          </a:solidFill>
                        </a:rPr>
                        <a:t>石油危機により重油の価格が高騰したため、自社発電の</a:t>
                      </a:r>
                      <a:r>
                        <a:rPr kumimoji="1" lang="ja-JP" altLang="en-US" sz="3600" b="1" u="sng">
                          <a:ln>
                            <a:solidFill>
                              <a:schemeClr val="tx1"/>
                            </a:solidFill>
                          </a:ln>
                          <a:solidFill>
                            <a:schemeClr val="bg1"/>
                          </a:solidFill>
                        </a:rPr>
                        <a:t>燃料を重油から石炭</a:t>
                      </a:r>
                      <a:r>
                        <a:rPr kumimoji="1" lang="ja-JP" altLang="en-US" sz="3600" b="1">
                          <a:ln>
                            <a:solidFill>
                              <a:schemeClr val="tx1"/>
                            </a:solidFill>
                          </a:ln>
                          <a:solidFill>
                            <a:schemeClr val="bg1"/>
                          </a:solidFill>
                        </a:rPr>
                        <a:t>へ転換</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9752623"/>
                  </a:ext>
                </a:extLst>
              </a:tr>
              <a:tr h="1434375">
                <a:tc>
                  <a:txBody>
                    <a:bodyPr/>
                    <a:lstStyle/>
                    <a:p>
                      <a:pPr algn="ctr"/>
                      <a:r>
                        <a:rPr kumimoji="1" lang="en-US" altLang="ja-JP" sz="3600" b="1">
                          <a:ln>
                            <a:solidFill>
                              <a:schemeClr val="tx1"/>
                            </a:solidFill>
                          </a:ln>
                          <a:solidFill>
                            <a:schemeClr val="bg1"/>
                          </a:solidFill>
                        </a:rPr>
                        <a:t>1990</a:t>
                      </a:r>
                      <a:r>
                        <a:rPr kumimoji="1" lang="ja-JP" altLang="en-US" sz="3600" b="1">
                          <a:ln>
                            <a:solidFill>
                              <a:schemeClr val="tx1"/>
                            </a:solidFill>
                          </a:ln>
                          <a:solidFill>
                            <a:schemeClr val="bg1"/>
                          </a:solidFill>
                        </a:rPr>
                        <a:t>年代～</a:t>
                      </a:r>
                      <a:r>
                        <a:rPr kumimoji="1" lang="en-US" altLang="ja-JP" sz="3600" b="1">
                          <a:ln>
                            <a:solidFill>
                              <a:schemeClr val="tx1"/>
                            </a:solidFill>
                          </a:ln>
                          <a:solidFill>
                            <a:schemeClr val="bg1"/>
                          </a:solidFill>
                        </a:rPr>
                        <a:t>2000</a:t>
                      </a:r>
                      <a:r>
                        <a:rPr kumimoji="1" lang="ja-JP" altLang="en-US" sz="3600" b="1">
                          <a:ln>
                            <a:solidFill>
                              <a:schemeClr val="tx1"/>
                            </a:solidFill>
                          </a:ln>
                          <a:solidFill>
                            <a:schemeClr val="bg1"/>
                          </a:solidFill>
                        </a:rPr>
                        <a:t>年代</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kumimoji="1" lang="en-US" altLang="ja-JP" sz="3600" b="1">
                        <a:ln>
                          <a:solidFill>
                            <a:schemeClr val="tx1"/>
                          </a:solidFill>
                        </a:ln>
                        <a:solidFill>
                          <a:schemeClr val="bg1"/>
                        </a:solidFill>
                      </a:endParaRPr>
                    </a:p>
                    <a:p>
                      <a:pPr marL="0" indent="0">
                        <a:buFont typeface="Arial" panose="020B0604020202020204" pitchFamily="34" charset="0"/>
                        <a:buNone/>
                      </a:pPr>
                      <a:r>
                        <a:rPr kumimoji="1" lang="ja-JP" altLang="en-US" sz="3600" b="1" u="sng">
                          <a:ln>
                            <a:solidFill>
                              <a:schemeClr val="tx1"/>
                            </a:solidFill>
                          </a:ln>
                          <a:solidFill>
                            <a:schemeClr val="bg1"/>
                          </a:solidFill>
                        </a:rPr>
                        <a:t>廃棄物を用いた自社発電を行うようになる</a:t>
                      </a:r>
                    </a:p>
                    <a:p>
                      <a:endParaRPr kumimoji="1" lang="ja-JP" altLang="en-US" sz="3200" b="1">
                        <a:ln>
                          <a:solidFill>
                            <a:schemeClr val="tx1"/>
                          </a:solidFill>
                        </a:ln>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935915"/>
                  </a:ext>
                </a:extLst>
              </a:tr>
              <a:tr h="1604234">
                <a:tc>
                  <a:txBody>
                    <a:bodyPr/>
                    <a:lstStyle/>
                    <a:p>
                      <a:pPr algn="ctr"/>
                      <a:r>
                        <a:rPr kumimoji="1" lang="en-US" altLang="ja-JP" sz="3600" b="1">
                          <a:ln>
                            <a:solidFill>
                              <a:schemeClr val="tx1"/>
                            </a:solidFill>
                          </a:ln>
                          <a:solidFill>
                            <a:schemeClr val="bg1"/>
                          </a:solidFill>
                        </a:rPr>
                        <a:t>2010</a:t>
                      </a:r>
                      <a:r>
                        <a:rPr kumimoji="1" lang="ja-JP" altLang="en-US" sz="3600" b="1">
                          <a:ln>
                            <a:solidFill>
                              <a:schemeClr val="tx1"/>
                            </a:solidFill>
                          </a:ln>
                          <a:solidFill>
                            <a:schemeClr val="bg1"/>
                          </a:solidFill>
                        </a:rPr>
                        <a:t>年代</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kumimoji="1" lang="en-US" altLang="ja-JP" sz="3600" b="1">
                          <a:ln>
                            <a:solidFill>
                              <a:schemeClr val="tx1"/>
                            </a:solidFill>
                          </a:ln>
                          <a:solidFill>
                            <a:schemeClr val="bg1"/>
                          </a:solidFill>
                        </a:rPr>
                        <a:t>FIT</a:t>
                      </a:r>
                      <a:r>
                        <a:rPr kumimoji="1" lang="ja-JP" altLang="en-US" sz="3600" b="1">
                          <a:ln>
                            <a:solidFill>
                              <a:schemeClr val="tx1"/>
                            </a:solidFill>
                          </a:ln>
                          <a:solidFill>
                            <a:schemeClr val="bg1"/>
                          </a:solidFill>
                        </a:rPr>
                        <a:t>制度を利用した木質チップによる</a:t>
                      </a:r>
                      <a:r>
                        <a:rPr kumimoji="1" lang="ja-JP" altLang="en-US" sz="3600" b="1" u="sng">
                          <a:ln>
                            <a:solidFill>
                              <a:schemeClr val="tx1"/>
                            </a:solidFill>
                          </a:ln>
                          <a:solidFill>
                            <a:schemeClr val="bg1"/>
                          </a:solidFill>
                        </a:rPr>
                        <a:t>バイオマス発電が盛んになる</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2399920"/>
                  </a:ext>
                </a:extLst>
              </a:tr>
            </a:tbl>
          </a:graphicData>
        </a:graphic>
      </p:graphicFrame>
      <p:sp>
        <p:nvSpPr>
          <p:cNvPr id="4" name="テキスト ボックス 3">
            <a:extLst>
              <a:ext uri="{FF2B5EF4-FFF2-40B4-BE49-F238E27FC236}">
                <a16:creationId xmlns:a16="http://schemas.microsoft.com/office/drawing/2014/main" id="{677B911A-2537-4F3D-90CF-51C99940DE11}"/>
              </a:ext>
            </a:extLst>
          </p:cNvPr>
          <p:cNvSpPr txBox="1"/>
          <p:nvPr/>
        </p:nvSpPr>
        <p:spPr>
          <a:xfrm>
            <a:off x="186441" y="151765"/>
            <a:ext cx="9296400" cy="733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自社発電の歴史</a:t>
            </a:r>
          </a:p>
        </p:txBody>
      </p:sp>
      <p:sp>
        <p:nvSpPr>
          <p:cNvPr id="5" name="テキスト ボックス 4">
            <a:extLst>
              <a:ext uri="{FF2B5EF4-FFF2-40B4-BE49-F238E27FC236}">
                <a16:creationId xmlns:a16="http://schemas.microsoft.com/office/drawing/2014/main" id="{4735633E-9E27-4E77-A7B6-82EF0EBCA29E}"/>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Tree>
    <p:extLst>
      <p:ext uri="{BB962C8B-B14F-4D97-AF65-F5344CB8AC3E}">
        <p14:creationId xmlns:p14="http://schemas.microsoft.com/office/powerpoint/2010/main" val="326075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760D60D-9B44-4D57-B9FB-9061960DC5D0}"/>
              </a:ext>
            </a:extLst>
          </p:cNvPr>
          <p:cNvSpPr txBox="1"/>
          <p:nvPr/>
        </p:nvSpPr>
        <p:spPr>
          <a:xfrm>
            <a:off x="142875" y="203031"/>
            <a:ext cx="9657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自社発電の取り組み</a:t>
            </a:r>
          </a:p>
        </p:txBody>
      </p:sp>
      <p:sp>
        <p:nvSpPr>
          <p:cNvPr id="4" name="テキスト ボックス 3">
            <a:extLst>
              <a:ext uri="{FF2B5EF4-FFF2-40B4-BE49-F238E27FC236}">
                <a16:creationId xmlns:a16="http://schemas.microsoft.com/office/drawing/2014/main" id="{DCFB9325-7342-47F6-A051-284620680BDC}"/>
              </a:ext>
            </a:extLst>
          </p:cNvPr>
          <p:cNvSpPr txBox="1"/>
          <p:nvPr/>
        </p:nvSpPr>
        <p:spPr>
          <a:xfrm>
            <a:off x="662730" y="1247394"/>
            <a:ext cx="9529019" cy="110799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１．バイオマス発電</a:t>
            </a:r>
            <a:r>
              <a:rPr kumimoji="1" lang="en-US" altLang="ja-JP"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a:t>
            </a:r>
            <a:r>
              <a:rPr lang="ja-JP" altLang="en-US" sz="4800" b="1">
                <a:ln>
                  <a:solidFill>
                    <a:prstClr val="black"/>
                  </a:solidFill>
                </a:ln>
                <a:solidFill>
                  <a:schemeClr val="bg1"/>
                </a:solidFill>
                <a:latin typeface="游ゴシック"/>
                <a:ea typeface="游ゴシック"/>
              </a:rPr>
              <a:t>主流化）</a:t>
            </a:r>
            <a:endParaRPr lang="en-US" altLang="ja-JP" sz="4800" b="1">
              <a:ln>
                <a:solidFill>
                  <a:prstClr val="black"/>
                </a:solidFill>
              </a:ln>
              <a:solidFill>
                <a:schemeClr val="bg1"/>
              </a:solidFill>
              <a:latin typeface="游ゴシック"/>
              <a:ea typeface="游ゴシック"/>
            </a:endParaRPr>
          </a:p>
          <a:p>
            <a:pPr>
              <a:defRPr/>
            </a:pPr>
            <a:endParaRPr lang="ja-JP">
              <a:solidFill>
                <a:schemeClr val="bg1"/>
              </a:solidFill>
              <a:ea typeface="游ゴシック"/>
            </a:endParaRPr>
          </a:p>
        </p:txBody>
      </p:sp>
      <p:sp>
        <p:nvSpPr>
          <p:cNvPr id="5" name="テキスト ボックス 4">
            <a:extLst>
              <a:ext uri="{FF2B5EF4-FFF2-40B4-BE49-F238E27FC236}">
                <a16:creationId xmlns:a16="http://schemas.microsoft.com/office/drawing/2014/main" id="{8BA413E2-E309-4E61-BFA8-AC316F2EEC26}"/>
              </a:ext>
            </a:extLst>
          </p:cNvPr>
          <p:cNvSpPr txBox="1"/>
          <p:nvPr/>
        </p:nvSpPr>
        <p:spPr>
          <a:xfrm>
            <a:off x="662730" y="2909387"/>
            <a:ext cx="11529270"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２．廃棄物発電</a:t>
            </a:r>
            <a:r>
              <a:rPr kumimoji="1" lang="en-US" altLang="ja-JP"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a:t>
            </a:r>
            <a:r>
              <a:rPr kumimoji="1" lang="ja-JP" altLang="en-US"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微増</a:t>
            </a:r>
            <a:r>
              <a:rPr kumimoji="1" lang="en-US" altLang="ja-JP" sz="48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a:t>
            </a:r>
            <a:r>
              <a:rPr lang="ja-JP" altLang="en-US" sz="4400" b="1">
                <a:ln>
                  <a:solidFill>
                    <a:prstClr val="black"/>
                  </a:solidFill>
                </a:ln>
                <a:latin typeface="游ゴシック"/>
                <a:ea typeface="游ゴシック"/>
              </a:rPr>
              <a:t>　</a:t>
            </a:r>
            <a:endParaRPr lang="en-US" altLang="ja-JP" sz="4400" b="1">
              <a:ln>
                <a:solidFill>
                  <a:prstClr val="black"/>
                </a:solidFill>
              </a:ln>
              <a:latin typeface="游ゴシック"/>
              <a:ea typeface="游ゴシック"/>
            </a:endParaRPr>
          </a:p>
        </p:txBody>
      </p:sp>
      <p:sp>
        <p:nvSpPr>
          <p:cNvPr id="6" name="テキスト ボックス 5">
            <a:extLst>
              <a:ext uri="{FF2B5EF4-FFF2-40B4-BE49-F238E27FC236}">
                <a16:creationId xmlns:a16="http://schemas.microsoft.com/office/drawing/2014/main" id="{D5CAAC70-E721-4196-BE33-EDC05EDDA509}"/>
              </a:ext>
            </a:extLst>
          </p:cNvPr>
          <p:cNvSpPr txBox="1"/>
          <p:nvPr/>
        </p:nvSpPr>
        <p:spPr>
          <a:xfrm>
            <a:off x="662730" y="4687276"/>
            <a:ext cx="7871670" cy="9233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３．</a:t>
            </a:r>
            <a:r>
              <a:rPr kumimoji="1" lang="ja-JP" altLang="en-US" sz="48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水力発電</a:t>
            </a:r>
            <a:r>
              <a:rPr kumimoji="1" lang="en-US" altLang="ja-JP" sz="48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a:t>
            </a:r>
            <a:r>
              <a:rPr lang="ja-JP" altLang="en-US" sz="4800" b="1">
                <a:ln>
                  <a:solidFill>
                    <a:prstClr val="black"/>
                  </a:solidFill>
                </a:ln>
                <a:solidFill>
                  <a:prstClr val="white"/>
                </a:solidFill>
                <a:latin typeface="游ゴシック" panose="020F0502020204030204"/>
                <a:ea typeface="游ゴシック" panose="020B0400000000000000" pitchFamily="50" charset="-128"/>
              </a:rPr>
              <a:t>現状維持</a:t>
            </a:r>
            <a:r>
              <a:rPr kumimoji="1" lang="en-US" altLang="ja-JP" sz="48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a:t>
            </a:r>
            <a:endParaRPr kumimoji="1" lang="ja-JP" altLang="en-US" sz="48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964F29D-F02D-4AB8-8FEA-9DEEFD8DEBEB}"/>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8"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37</a:t>
            </a:fld>
            <a:endParaRPr lang="ja-JP" altLang="en-US"/>
          </a:p>
        </p:txBody>
      </p:sp>
    </p:spTree>
    <p:extLst>
      <p:ext uri="{BB962C8B-B14F-4D97-AF65-F5344CB8AC3E}">
        <p14:creationId xmlns:p14="http://schemas.microsoft.com/office/powerpoint/2010/main" val="274819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059DD8-8085-4354-AF9A-8FE2E0B7F41F}"/>
              </a:ext>
            </a:extLst>
          </p:cNvPr>
          <p:cNvSpPr>
            <a:spLocks noGrp="1"/>
          </p:cNvSpPr>
          <p:nvPr>
            <p:ph type="title"/>
          </p:nvPr>
        </p:nvSpPr>
        <p:spPr>
          <a:xfrm>
            <a:off x="159656" y="49563"/>
            <a:ext cx="6328229" cy="776288"/>
          </a:xfrm>
          <a:noFill/>
        </p:spPr>
        <p:txBody>
          <a:bodyPr>
            <a:normAutofit/>
          </a:bodyPr>
          <a:lstStyle/>
          <a:p>
            <a:pPr lvl="0">
              <a:lnSpc>
                <a:spcPct val="100000"/>
              </a:lnSpc>
              <a:spcBef>
                <a:spcPts val="0"/>
              </a:spcBef>
              <a:defRPr/>
            </a:pPr>
            <a:r>
              <a:rPr lang="ja-JP" altLang="en-US" sz="4000" b="1">
                <a:ln>
                  <a:solidFill>
                    <a:schemeClr val="tx1"/>
                  </a:solidFill>
                </a:ln>
                <a:solidFill>
                  <a:schemeClr val="bg1"/>
                </a:solidFill>
                <a:latin typeface="游ゴシック"/>
                <a:ea typeface="游ゴシック"/>
                <a:cs typeface="+mn-cs"/>
              </a:rPr>
              <a:t>バイオマス発電について</a:t>
            </a:r>
            <a:endParaRPr kumimoji="1" lang="ja-JP" altLang="en-US">
              <a:ln>
                <a:solidFill>
                  <a:schemeClr val="tx1"/>
                </a:solidFill>
              </a:ln>
              <a:solidFill>
                <a:schemeClr val="bg1"/>
              </a:solidFill>
            </a:endParaRPr>
          </a:p>
        </p:txBody>
      </p:sp>
      <p:sp>
        <p:nvSpPr>
          <p:cNvPr id="6" name="コンテンツ プレースホルダー 5"/>
          <p:cNvSpPr>
            <a:spLocks noGrp="1"/>
          </p:cNvSpPr>
          <p:nvPr>
            <p:ph idx="1"/>
          </p:nvPr>
        </p:nvSpPr>
        <p:spPr>
          <a:xfrm>
            <a:off x="384753" y="1745306"/>
            <a:ext cx="11567886" cy="4153663"/>
          </a:xfrm>
        </p:spPr>
        <p:txBody>
          <a:bodyPr vert="horz" lIns="91440" tIns="45720" rIns="91440" bIns="45720" rtlCol="0" anchor="t">
            <a:normAutofit lnSpcReduction="10000"/>
          </a:bodyPr>
          <a:lstStyle/>
          <a:p>
            <a:pPr marL="0" indent="0">
              <a:buNone/>
            </a:pPr>
            <a:r>
              <a:rPr kumimoji="1" lang="ja-JP" altLang="en-US" sz="4300" b="1">
                <a:ln w="12700">
                  <a:solidFill>
                    <a:schemeClr val="accent1">
                      <a:lumMod val="75000"/>
                    </a:schemeClr>
                  </a:solidFill>
                </a:ln>
                <a:solidFill>
                  <a:schemeClr val="bg1"/>
                </a:solidFill>
              </a:rPr>
              <a:t>黒液*</a:t>
            </a:r>
            <a:endParaRPr kumimoji="1" lang="en-US" altLang="ja-JP" sz="4300" b="1">
              <a:ln w="12700">
                <a:solidFill>
                  <a:schemeClr val="accent1">
                    <a:lumMod val="75000"/>
                  </a:schemeClr>
                </a:solidFill>
              </a:ln>
              <a:solidFill>
                <a:schemeClr val="bg1"/>
              </a:solidFill>
            </a:endParaRPr>
          </a:p>
          <a:p>
            <a:pPr lvl="1"/>
            <a:r>
              <a:rPr lang="ja-JP" altLang="en-US" sz="3800" b="1">
                <a:ln>
                  <a:solidFill>
                    <a:schemeClr val="tx1"/>
                  </a:solidFill>
                </a:ln>
                <a:solidFill>
                  <a:schemeClr val="bg1"/>
                </a:solidFill>
              </a:rPr>
              <a:t>製紙業界特有の燃料である</a:t>
            </a:r>
            <a:endParaRPr lang="en-US" altLang="ja-JP" sz="3800" b="1">
              <a:ln>
                <a:solidFill>
                  <a:schemeClr val="tx1"/>
                </a:solidFill>
              </a:ln>
              <a:solidFill>
                <a:schemeClr val="bg1"/>
              </a:solidFill>
            </a:endParaRPr>
          </a:p>
          <a:p>
            <a:pPr marL="457200" lvl="1" indent="0">
              <a:buNone/>
            </a:pPr>
            <a:endParaRPr kumimoji="1" lang="en-US" altLang="ja-JP" sz="1600" b="1">
              <a:ln>
                <a:solidFill>
                  <a:schemeClr val="tx1"/>
                </a:solidFill>
              </a:ln>
              <a:solidFill>
                <a:schemeClr val="bg1"/>
              </a:solidFill>
            </a:endParaRPr>
          </a:p>
          <a:p>
            <a:pPr marL="0" indent="0">
              <a:buNone/>
            </a:pPr>
            <a:r>
              <a:rPr lang="ja-JP" altLang="en-US" sz="4300" b="1">
                <a:ln w="12700">
                  <a:solidFill>
                    <a:schemeClr val="accent1">
                      <a:lumMod val="75000"/>
                    </a:schemeClr>
                  </a:solidFill>
                </a:ln>
                <a:solidFill>
                  <a:schemeClr val="bg1"/>
                </a:solidFill>
              </a:rPr>
              <a:t>木質チップ</a:t>
            </a:r>
            <a:endParaRPr lang="en-US" altLang="ja-JP" sz="4300" b="1">
              <a:ln w="12700">
                <a:solidFill>
                  <a:schemeClr val="accent1">
                    <a:lumMod val="75000"/>
                  </a:schemeClr>
                </a:solidFill>
              </a:ln>
              <a:solidFill>
                <a:schemeClr val="bg1"/>
              </a:solidFill>
            </a:endParaRPr>
          </a:p>
          <a:p>
            <a:pPr lvl="1"/>
            <a:r>
              <a:rPr lang="ja-JP" altLang="en-US" sz="3800" b="1">
                <a:ln>
                  <a:solidFill>
                    <a:schemeClr val="tx1"/>
                  </a:solidFill>
                </a:ln>
                <a:solidFill>
                  <a:schemeClr val="bg1"/>
                </a:solidFill>
              </a:rPr>
              <a:t>カーボンニュートラルだが、燃料費が高い</a:t>
            </a:r>
            <a:endParaRPr lang="en-US" altLang="ja-JP" sz="3800" b="1">
              <a:ln>
                <a:solidFill>
                  <a:schemeClr val="tx1"/>
                </a:solidFill>
              </a:ln>
              <a:solidFill>
                <a:schemeClr val="bg1"/>
              </a:solidFill>
            </a:endParaRPr>
          </a:p>
          <a:p>
            <a:pPr lvl="1"/>
            <a:endParaRPr lang="en-US" altLang="ja-JP" sz="1400" b="1">
              <a:ln>
                <a:solidFill>
                  <a:schemeClr val="tx1"/>
                </a:solidFill>
              </a:ln>
              <a:solidFill>
                <a:schemeClr val="bg1"/>
              </a:solidFill>
            </a:endParaRPr>
          </a:p>
          <a:p>
            <a:pPr marL="0" indent="0">
              <a:buNone/>
            </a:pPr>
            <a:r>
              <a:rPr lang="ja-JP" altLang="en-US" sz="4300" b="1">
                <a:ln w="12700">
                  <a:solidFill>
                    <a:schemeClr val="accent1">
                      <a:lumMod val="75000"/>
                    </a:schemeClr>
                  </a:solidFill>
                </a:ln>
                <a:solidFill>
                  <a:schemeClr val="bg1"/>
                </a:solidFill>
              </a:rPr>
              <a:t>木質チップと微粉炭</a:t>
            </a:r>
            <a:endParaRPr lang="en-US" altLang="ja-JP" sz="4300" b="1">
              <a:ln w="12700">
                <a:solidFill>
                  <a:schemeClr val="accent1">
                    <a:lumMod val="75000"/>
                  </a:schemeClr>
                </a:solidFill>
              </a:ln>
              <a:solidFill>
                <a:schemeClr val="bg1"/>
              </a:solidFill>
            </a:endParaRPr>
          </a:p>
          <a:p>
            <a:pPr lvl="1"/>
            <a:r>
              <a:rPr lang="ja-JP" altLang="en-US" sz="3800" b="1">
                <a:ln>
                  <a:solidFill>
                    <a:schemeClr val="tx1"/>
                  </a:solidFill>
                </a:ln>
                <a:solidFill>
                  <a:schemeClr val="bg1"/>
                </a:solidFill>
                <a:ea typeface="游ゴシック"/>
              </a:rPr>
              <a:t>木質チップ専焼よりもコストが低く導入しやすい</a:t>
            </a:r>
            <a:endParaRPr lang="en-US" altLang="ja-JP" sz="3800" b="1">
              <a:ln>
                <a:solidFill>
                  <a:schemeClr val="tx1"/>
                </a:solidFill>
              </a:ln>
              <a:solidFill>
                <a:schemeClr val="bg1"/>
              </a:solidFill>
              <a:ea typeface="游ゴシック"/>
            </a:endParaRPr>
          </a:p>
          <a:p>
            <a:pPr lvl="1"/>
            <a:endParaRPr kumimoji="1" lang="en-US" altLang="ja-JP" sz="3600" b="1">
              <a:ln>
                <a:solidFill>
                  <a:schemeClr val="tx1"/>
                </a:solidFill>
              </a:ln>
              <a:solidFill>
                <a:schemeClr val="bg1"/>
              </a:solidFill>
            </a:endParaRPr>
          </a:p>
        </p:txBody>
      </p:sp>
      <p:sp>
        <p:nvSpPr>
          <p:cNvPr id="4" name="スライド番号プレースホルダー 3">
            <a:extLst>
              <a:ext uri="{FF2B5EF4-FFF2-40B4-BE49-F238E27FC236}">
                <a16:creationId xmlns:a16="http://schemas.microsoft.com/office/drawing/2014/main" id="{4011DFD6-958F-4485-A34F-BC8C7AC74237}"/>
              </a:ext>
            </a:extLst>
          </p:cNvPr>
          <p:cNvSpPr>
            <a:spLocks noGrp="1"/>
          </p:cNvSpPr>
          <p:nvPr>
            <p:ph type="sldNum" sz="quarter" idx="12"/>
          </p:nvPr>
        </p:nvSpPr>
        <p:spPr/>
        <p:txBody>
          <a:bodyPr/>
          <a:lstStyle/>
          <a:p>
            <a:fld id="{19400137-A026-45F2-A734-204015451647}" type="slidenum">
              <a:rPr kumimoji="1" lang="ja-JP" altLang="en-US" smtClean="0"/>
              <a:t>38</a:t>
            </a:fld>
            <a:endParaRPr kumimoji="1" lang="ja-JP" altLang="en-US"/>
          </a:p>
        </p:txBody>
      </p:sp>
      <p:sp>
        <p:nvSpPr>
          <p:cNvPr id="10" name="テキスト ボックス 9">
            <a:extLst>
              <a:ext uri="{FF2B5EF4-FFF2-40B4-BE49-F238E27FC236}">
                <a16:creationId xmlns:a16="http://schemas.microsoft.com/office/drawing/2014/main" id="{791BA1D9-1FD6-42D7-B5EB-5B2D18C8F014}"/>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7" name="テキスト ボックス 6"/>
          <p:cNvSpPr txBox="1"/>
          <p:nvPr/>
        </p:nvSpPr>
        <p:spPr>
          <a:xfrm>
            <a:off x="258717" y="731220"/>
            <a:ext cx="1482997" cy="851297"/>
          </a:xfrm>
          <a:prstGeom prst="roundRect">
            <a:avLst/>
          </a:prstGeom>
          <a:noFill/>
        </p:spPr>
        <p:txBody>
          <a:bodyPr wrap="square" rtlCol="0">
            <a:spAutoFit/>
          </a:bodyPr>
          <a:lstStyle/>
          <a:p>
            <a:r>
              <a:rPr kumimoji="1" lang="ja-JP" altLang="en-US" sz="4400" b="1" u="sng">
                <a:ln>
                  <a:solidFill>
                    <a:schemeClr val="tx1"/>
                  </a:solidFill>
                </a:ln>
                <a:solidFill>
                  <a:schemeClr val="bg1"/>
                </a:solidFill>
              </a:rPr>
              <a:t>燃料</a:t>
            </a:r>
          </a:p>
        </p:txBody>
      </p:sp>
      <p:sp>
        <p:nvSpPr>
          <p:cNvPr id="15" name="テキスト ボックス 14">
            <a:extLst>
              <a:ext uri="{FF2B5EF4-FFF2-40B4-BE49-F238E27FC236}">
                <a16:creationId xmlns:a16="http://schemas.microsoft.com/office/drawing/2014/main" id="{D10656C1-9217-43F5-8AC5-333BF40D12F5}"/>
              </a:ext>
            </a:extLst>
          </p:cNvPr>
          <p:cNvSpPr txBox="1"/>
          <p:nvPr/>
        </p:nvSpPr>
        <p:spPr>
          <a:xfrm>
            <a:off x="258717" y="5899704"/>
            <a:ext cx="11567886" cy="1015663"/>
          </a:xfrm>
          <a:prstGeom prst="rect">
            <a:avLst/>
          </a:prstGeom>
          <a:noFill/>
        </p:spPr>
        <p:txBody>
          <a:bodyPr wrap="square" rtlCol="0">
            <a:spAutoFit/>
          </a:bodyPr>
          <a:lstStyle/>
          <a:p>
            <a:r>
              <a:rPr lang="ja-JP" altLang="en-US" sz="3200" b="1">
                <a:ln w="9525">
                  <a:solidFill>
                    <a:prstClr val="black"/>
                  </a:solidFill>
                </a:ln>
                <a:solidFill>
                  <a:schemeClr val="bg1"/>
                </a:solidFill>
              </a:rPr>
              <a:t>*</a:t>
            </a:r>
            <a:r>
              <a:rPr lang="ja-JP" altLang="en-US" sz="2800" b="1">
                <a:ln w="9525">
                  <a:solidFill>
                    <a:prstClr val="black"/>
                  </a:solidFill>
                </a:ln>
                <a:solidFill>
                  <a:schemeClr val="bg1"/>
                </a:solidFill>
              </a:rPr>
              <a:t>黒液：パルプを生産する際に出る褐色の液体。</a:t>
            </a:r>
            <a:endParaRPr lang="en-US" altLang="ja-JP" sz="2800" b="1">
              <a:ln w="9525">
                <a:solidFill>
                  <a:prstClr val="black"/>
                </a:solidFill>
              </a:ln>
              <a:solidFill>
                <a:schemeClr val="bg1"/>
              </a:solidFill>
            </a:endParaRPr>
          </a:p>
          <a:p>
            <a:r>
              <a:rPr lang="en-US" altLang="ja-JP" sz="2800" b="1">
                <a:ln w="9525">
                  <a:solidFill>
                    <a:prstClr val="black"/>
                  </a:solidFill>
                </a:ln>
                <a:solidFill>
                  <a:schemeClr val="bg1"/>
                </a:solidFill>
              </a:rPr>
              <a:t>	</a:t>
            </a:r>
            <a:r>
              <a:rPr lang="ja-JP" altLang="en-US" sz="2800" b="1">
                <a:ln w="9525">
                  <a:solidFill>
                    <a:prstClr val="black"/>
                  </a:solidFill>
                </a:ln>
                <a:solidFill>
                  <a:schemeClr val="bg1"/>
                </a:solidFill>
              </a:rPr>
              <a:t>　植物由来のためカーボンニュートラルである。</a:t>
            </a:r>
            <a:endParaRPr kumimoji="1" lang="ja-JP" altLang="en-US" sz="4000"/>
          </a:p>
        </p:txBody>
      </p:sp>
    </p:spTree>
    <p:extLst>
      <p:ext uri="{BB962C8B-B14F-4D97-AF65-F5344CB8AC3E}">
        <p14:creationId xmlns:p14="http://schemas.microsoft.com/office/powerpoint/2010/main" val="633033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51F3B8-467D-4860-BB26-648142539B10}"/>
              </a:ext>
            </a:extLst>
          </p:cNvPr>
          <p:cNvSpPr txBox="1"/>
          <p:nvPr/>
        </p:nvSpPr>
        <p:spPr>
          <a:xfrm>
            <a:off x="139768" y="133350"/>
            <a:ext cx="8367836"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solidFill>
                    <a:schemeClr val="accent1">
                      <a:lumMod val="75000"/>
                    </a:schemeClr>
                  </a:solidFill>
                </a:ln>
                <a:solidFill>
                  <a:schemeClr val="bg1"/>
                </a:solidFill>
                <a:effectLst/>
                <a:uLnTx/>
                <a:uFillTx/>
                <a:latin typeface="游ゴシック"/>
                <a:ea typeface="游ゴシック"/>
              </a:rPr>
              <a:t>廃棄物発電</a:t>
            </a:r>
            <a:r>
              <a:rPr lang="ja-JP" altLang="en-US" sz="4800" b="1">
                <a:ln>
                  <a:solidFill>
                    <a:schemeClr val="accent1">
                      <a:lumMod val="75000"/>
                    </a:schemeClr>
                  </a:solidFill>
                </a:ln>
                <a:solidFill>
                  <a:schemeClr val="bg1"/>
                </a:solidFill>
                <a:latin typeface="游ゴシック"/>
                <a:ea typeface="游ゴシック"/>
              </a:rPr>
              <a:t>について</a:t>
            </a:r>
            <a:endParaRPr kumimoji="1" lang="ja-JP" altLang="en-US" sz="4800" b="1" i="0" u="none" strike="noStrike" kern="1200" cap="none" spc="0" normalizeH="0" baseline="0" noProof="0">
              <a:ln>
                <a:solidFill>
                  <a:schemeClr val="accent1">
                    <a:lumMod val="75000"/>
                  </a:schemeClr>
                </a:solidFill>
              </a:ln>
              <a:solidFill>
                <a:schemeClr val="bg1"/>
              </a:solidFill>
              <a:effectLst/>
              <a:uLnTx/>
              <a:uFillTx/>
              <a:latin typeface="游ゴシック" panose="020F0502020204030204"/>
              <a:ea typeface="游ゴシック" panose="020B0400000000000000" pitchFamily="50" charset="-128"/>
              <a:cs typeface="+mn-cs"/>
            </a:endParaRPr>
          </a:p>
        </p:txBody>
      </p:sp>
      <p:sp>
        <p:nvSpPr>
          <p:cNvPr id="5" name="四角形: 角を丸くする 4">
            <a:extLst>
              <a:ext uri="{FF2B5EF4-FFF2-40B4-BE49-F238E27FC236}">
                <a16:creationId xmlns:a16="http://schemas.microsoft.com/office/drawing/2014/main" id="{A8339511-7A27-4E7F-A616-52CC8BF436D9}"/>
              </a:ext>
            </a:extLst>
          </p:cNvPr>
          <p:cNvSpPr/>
          <p:nvPr/>
        </p:nvSpPr>
        <p:spPr>
          <a:xfrm>
            <a:off x="719960" y="2444669"/>
            <a:ext cx="10810135" cy="3430757"/>
          </a:xfrm>
          <a:prstGeom prst="roundRect">
            <a:avLst/>
          </a:prstGeom>
          <a:solidFill>
            <a:srgbClr val="00B0F0">
              <a:alpha val="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150000"/>
              </a:lnSpc>
              <a:buFont typeface="Arial" panose="020B0604020202020204" pitchFamily="34" charset="0"/>
              <a:buChar char="•"/>
              <a:defRPr/>
            </a:pPr>
            <a:r>
              <a:rPr kumimoji="1" lang="ja-JP" altLang="en-US" sz="40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廃棄物の有効利用ができる</a:t>
            </a:r>
            <a:endParaRPr kumimoji="1" lang="en-US" altLang="ja-JP" sz="40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40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自社発電の燃料を石炭や重油から転換することができる</a:t>
            </a:r>
          </a:p>
        </p:txBody>
      </p:sp>
      <p:sp>
        <p:nvSpPr>
          <p:cNvPr id="6" name="テキスト ボックス 5">
            <a:extLst>
              <a:ext uri="{FF2B5EF4-FFF2-40B4-BE49-F238E27FC236}">
                <a16:creationId xmlns:a16="http://schemas.microsoft.com/office/drawing/2014/main" id="{71272000-73B2-477A-A110-E97101A47D5D}"/>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3" name="テキスト ボックス 2">
            <a:extLst>
              <a:ext uri="{FF2B5EF4-FFF2-40B4-BE49-F238E27FC236}">
                <a16:creationId xmlns:a16="http://schemas.microsoft.com/office/drawing/2014/main" id="{664BB9BC-721E-4203-B78C-136A841F84C0}"/>
              </a:ext>
            </a:extLst>
          </p:cNvPr>
          <p:cNvSpPr txBox="1"/>
          <p:nvPr/>
        </p:nvSpPr>
        <p:spPr>
          <a:xfrm>
            <a:off x="719960" y="1079365"/>
            <a:ext cx="11058267" cy="1508105"/>
          </a:xfrm>
          <a:prstGeom prst="rect">
            <a:avLst/>
          </a:prstGeom>
          <a:noFill/>
        </p:spPr>
        <p:txBody>
          <a:bodyPr wrap="square" rtlCol="0">
            <a:spAutoFit/>
          </a:bodyPr>
          <a:lstStyle/>
          <a:p>
            <a:pPr lvl="0"/>
            <a:r>
              <a:rPr lang="ja-JP" altLang="en-US" sz="4400" b="1">
                <a:ln>
                  <a:solidFill>
                    <a:schemeClr val="tx1"/>
                  </a:solidFill>
                </a:ln>
                <a:solidFill>
                  <a:prstClr val="white"/>
                </a:solidFill>
              </a:rPr>
              <a:t>燃料：</a:t>
            </a:r>
            <a:r>
              <a:rPr lang="en-US" altLang="ja-JP" sz="4400" b="1">
                <a:ln>
                  <a:solidFill>
                    <a:prstClr val="black"/>
                  </a:solidFill>
                </a:ln>
                <a:solidFill>
                  <a:schemeClr val="bg1"/>
                </a:solidFill>
                <a:ea typeface="游ゴシック"/>
              </a:rPr>
              <a:t>RPF(</a:t>
            </a:r>
            <a:r>
              <a:rPr lang="ja-JP" altLang="en-US" sz="4400" b="1">
                <a:ln>
                  <a:solidFill>
                    <a:prstClr val="black"/>
                  </a:solidFill>
                </a:ln>
                <a:solidFill>
                  <a:schemeClr val="bg1"/>
                </a:solidFill>
                <a:ea typeface="游ゴシック"/>
              </a:rPr>
              <a:t>廃棄物固形燃料</a:t>
            </a:r>
            <a:r>
              <a:rPr lang="en-US" altLang="ja-JP" sz="4400" b="1">
                <a:ln>
                  <a:solidFill>
                    <a:prstClr val="black"/>
                  </a:solidFill>
                </a:ln>
                <a:solidFill>
                  <a:schemeClr val="bg1"/>
                </a:solidFill>
                <a:ea typeface="游ゴシック"/>
              </a:rPr>
              <a:t>)・</a:t>
            </a:r>
            <a:r>
              <a:rPr lang="ja-JP" altLang="en-US" sz="4400" b="1">
                <a:ln>
                  <a:solidFill>
                    <a:prstClr val="black"/>
                  </a:solidFill>
                </a:ln>
                <a:solidFill>
                  <a:schemeClr val="bg1"/>
                </a:solidFill>
                <a:ea typeface="游ゴシック"/>
              </a:rPr>
              <a:t>廃タイヤ</a:t>
            </a:r>
            <a:r>
              <a:rPr lang="ja-JP" altLang="en-US" sz="4800" b="1">
                <a:ln>
                  <a:solidFill>
                    <a:prstClr val="black"/>
                  </a:solidFill>
                </a:ln>
                <a:ea typeface="游ゴシック"/>
              </a:rPr>
              <a:t>　</a:t>
            </a:r>
            <a:endParaRPr lang="en-US" altLang="ja-JP" sz="4800" b="1">
              <a:ln>
                <a:solidFill>
                  <a:prstClr val="black"/>
                </a:solidFill>
              </a:ln>
              <a:ea typeface="游ゴシック"/>
            </a:endParaRPr>
          </a:p>
          <a:p>
            <a:endParaRPr lang="en-US" altLang="ja-JP" sz="4400" b="1">
              <a:ln>
                <a:solidFill>
                  <a:schemeClr val="tx1"/>
                </a:solidFill>
              </a:ln>
              <a:solidFill>
                <a:prstClr val="white"/>
              </a:solidFill>
            </a:endParaRPr>
          </a:p>
        </p:txBody>
      </p:sp>
      <p:sp>
        <p:nvSpPr>
          <p:cNvPr id="7"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39</a:t>
            </a:fld>
            <a:endParaRPr lang="ja-JP" altLang="en-US"/>
          </a:p>
        </p:txBody>
      </p:sp>
    </p:spTree>
    <p:extLst>
      <p:ext uri="{BB962C8B-B14F-4D97-AF65-F5344CB8AC3E}">
        <p14:creationId xmlns:p14="http://schemas.microsoft.com/office/powerpoint/2010/main" val="340594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F45C04-3F29-4963-B910-FA9C025C5ABD}"/>
              </a:ext>
            </a:extLst>
          </p:cNvPr>
          <p:cNvSpPr>
            <a:spLocks noGrp="1"/>
          </p:cNvSpPr>
          <p:nvPr>
            <p:ph type="title"/>
          </p:nvPr>
        </p:nvSpPr>
        <p:spPr>
          <a:xfrm>
            <a:off x="442913" y="322263"/>
            <a:ext cx="10625137" cy="1325563"/>
          </a:xfrm>
        </p:spPr>
        <p:txBody>
          <a:bodyPr>
            <a:normAutofit/>
          </a:bodyPr>
          <a:lstStyle/>
          <a:p>
            <a:r>
              <a:rPr kumimoji="1" lang="ja-JP" altLang="en-US" sz="5400" b="1">
                <a:solidFill>
                  <a:schemeClr val="accent1"/>
                </a:solidFill>
                <a:latin typeface="游ゴシック" panose="020B0400000000000000" pitchFamily="50" charset="-128"/>
                <a:ea typeface="游ゴシック" panose="020B0400000000000000" pitchFamily="50" charset="-128"/>
              </a:rPr>
              <a:t>本研究における自社発電</a:t>
            </a:r>
            <a:r>
              <a:rPr lang="ja-JP" altLang="en-US" sz="5400" b="1">
                <a:solidFill>
                  <a:schemeClr val="accent1"/>
                </a:solidFill>
                <a:latin typeface="游ゴシック" panose="020B0400000000000000" pitchFamily="50" charset="-128"/>
                <a:ea typeface="游ゴシック" panose="020B0400000000000000" pitchFamily="50" charset="-128"/>
              </a:rPr>
              <a:t>の定義</a:t>
            </a:r>
            <a:endParaRPr kumimoji="1" lang="ja-JP" altLang="en-US" sz="5400" b="1">
              <a:solidFill>
                <a:schemeClr val="accent1"/>
              </a:solidFill>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BFDF46E3-8E09-4E8E-AB4F-9940CCD4743B}"/>
              </a:ext>
            </a:extLst>
          </p:cNvPr>
          <p:cNvSpPr txBox="1"/>
          <p:nvPr/>
        </p:nvSpPr>
        <p:spPr>
          <a:xfrm>
            <a:off x="4894635" y="1384230"/>
            <a:ext cx="7033846" cy="4621073"/>
          </a:xfrm>
          <a:prstGeom prst="rect">
            <a:avLst/>
          </a:prstGeom>
          <a:noFill/>
        </p:spPr>
        <p:txBody>
          <a:bodyPr wrap="square" rtlCol="0" anchor="t">
            <a:spAutoFit/>
          </a:bodyPr>
          <a:lstStyle/>
          <a:p>
            <a:pPr>
              <a:lnSpc>
                <a:spcPct val="150000"/>
              </a:lnSpc>
            </a:pPr>
            <a:r>
              <a:rPr kumimoji="1" lang="ja-JP" altLang="en-US" sz="4000" b="1">
                <a:latin typeface="+mn-ea"/>
              </a:rPr>
              <a:t>電力会社ではない企業が自家</a:t>
            </a:r>
            <a:endParaRPr kumimoji="1" lang="en-US" altLang="ja-JP" sz="4000" b="1">
              <a:latin typeface="+mn-ea"/>
            </a:endParaRPr>
          </a:p>
          <a:p>
            <a:pPr>
              <a:lnSpc>
                <a:spcPct val="150000"/>
              </a:lnSpc>
            </a:pPr>
            <a:r>
              <a:rPr kumimoji="1" lang="ja-JP" altLang="en-US" sz="4000" b="1">
                <a:latin typeface="+mn-ea"/>
              </a:rPr>
              <a:t>発電設備を用いて行う発電を</a:t>
            </a:r>
            <a:endParaRPr lang="en-US" altLang="ja-JP" sz="4000" b="1">
              <a:latin typeface="+mn-ea"/>
            </a:endParaRPr>
          </a:p>
          <a:p>
            <a:pPr>
              <a:lnSpc>
                <a:spcPct val="150000"/>
              </a:lnSpc>
            </a:pPr>
            <a:r>
              <a:rPr kumimoji="1" lang="ja-JP" altLang="en-US" sz="4000" b="1">
                <a:solidFill>
                  <a:srgbClr val="0070C0"/>
                </a:solidFill>
                <a:latin typeface="+mn-ea"/>
              </a:rPr>
              <a:t>「自社発電」</a:t>
            </a:r>
            <a:r>
              <a:rPr kumimoji="1" lang="ja-JP" altLang="en-US" sz="4000" b="1">
                <a:latin typeface="+mn-ea"/>
              </a:rPr>
              <a:t>とする。</a:t>
            </a:r>
            <a:endParaRPr kumimoji="1" lang="en-US" altLang="ja-JP" sz="4000" b="1">
              <a:latin typeface="+mn-ea"/>
            </a:endParaRPr>
          </a:p>
          <a:p>
            <a:pPr>
              <a:lnSpc>
                <a:spcPct val="150000"/>
              </a:lnSpc>
            </a:pPr>
            <a:r>
              <a:rPr lang="ja-JP" altLang="en-US" sz="4000" b="1">
                <a:latin typeface="游ゴシック"/>
                <a:ea typeface="游ゴシック"/>
              </a:rPr>
              <a:t>また、</a:t>
            </a:r>
            <a:r>
              <a:rPr kumimoji="1" lang="ja-JP" altLang="en-US" sz="4000" b="1">
                <a:latin typeface="游ゴシック"/>
                <a:ea typeface="游ゴシック"/>
              </a:rPr>
              <a:t>売電を目的として行う発電も自社発電に含める。</a:t>
            </a:r>
            <a:endParaRPr lang="ja-JP" altLang="en-US" sz="4000" b="1">
              <a:latin typeface="游ゴシック"/>
              <a:ea typeface="游ゴシック"/>
            </a:endParaRPr>
          </a:p>
        </p:txBody>
      </p:sp>
      <p:sp>
        <p:nvSpPr>
          <p:cNvPr id="4" name="スライド番号プレースホルダー 3">
            <a:extLst>
              <a:ext uri="{FF2B5EF4-FFF2-40B4-BE49-F238E27FC236}">
                <a16:creationId xmlns:a16="http://schemas.microsoft.com/office/drawing/2014/main" id="{F81EDFFD-57EF-4A8D-AC7A-C7EFB83476CF}"/>
              </a:ext>
            </a:extLst>
          </p:cNvPr>
          <p:cNvSpPr>
            <a:spLocks noGrp="1"/>
          </p:cNvSpPr>
          <p:nvPr>
            <p:ph type="sldNum" sz="quarter" idx="12"/>
          </p:nvPr>
        </p:nvSpPr>
        <p:spPr/>
        <p:txBody>
          <a:bodyPr/>
          <a:lstStyle/>
          <a:p>
            <a:fld id="{19400137-A026-45F2-A734-204015451647}" type="slidenum">
              <a:rPr kumimoji="1" lang="ja-JP" altLang="en-US" smtClean="0"/>
              <a:t>4</a:t>
            </a:fld>
            <a:endParaRPr kumimoji="1" lang="ja-JP" altLang="en-US"/>
          </a:p>
        </p:txBody>
      </p:sp>
    </p:spTree>
    <p:extLst>
      <p:ext uri="{BB962C8B-B14F-4D97-AF65-F5344CB8AC3E}">
        <p14:creationId xmlns:p14="http://schemas.microsoft.com/office/powerpoint/2010/main" val="777406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EBCEDE-22CC-4637-832D-6733118FD6B5}"/>
              </a:ext>
            </a:extLst>
          </p:cNvPr>
          <p:cNvSpPr txBox="1"/>
          <p:nvPr/>
        </p:nvSpPr>
        <p:spPr>
          <a:xfrm>
            <a:off x="171450" y="123825"/>
            <a:ext cx="669607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水力発電について</a:t>
            </a:r>
          </a:p>
        </p:txBody>
      </p:sp>
      <p:sp>
        <p:nvSpPr>
          <p:cNvPr id="4" name="テキスト ボックス 3">
            <a:extLst>
              <a:ext uri="{FF2B5EF4-FFF2-40B4-BE49-F238E27FC236}">
                <a16:creationId xmlns:a16="http://schemas.microsoft.com/office/drawing/2014/main" id="{3FD88279-2E8C-4998-8C81-0D0D36D5F8C9}"/>
              </a:ext>
            </a:extLst>
          </p:cNvPr>
          <p:cNvSpPr txBox="1"/>
          <p:nvPr/>
        </p:nvSpPr>
        <p:spPr>
          <a:xfrm>
            <a:off x="5965371" y="3813805"/>
            <a:ext cx="5707378" cy="1938992"/>
          </a:xfrm>
          <a:prstGeom prst="rect">
            <a:avLst/>
          </a:prstGeom>
          <a:noFill/>
          <a:ln>
            <a:no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FIT</a:t>
            </a: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制度を用いて既存の水力発電設備を</a:t>
            </a:r>
            <a:br>
              <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改修・更新している</a:t>
            </a:r>
          </a:p>
        </p:txBody>
      </p:sp>
      <p:graphicFrame>
        <p:nvGraphicFramePr>
          <p:cNvPr id="6" name="グラフ 5">
            <a:extLst>
              <a:ext uri="{FF2B5EF4-FFF2-40B4-BE49-F238E27FC236}">
                <a16:creationId xmlns:a16="http://schemas.microsoft.com/office/drawing/2014/main" id="{CD906BB0-04B0-4038-937F-6060B253CB2D}"/>
              </a:ext>
            </a:extLst>
          </p:cNvPr>
          <p:cNvGraphicFramePr>
            <a:graphicFrameLocks/>
          </p:cNvGraphicFramePr>
          <p:nvPr>
            <p:extLst>
              <p:ext uri="{D42A27DB-BD31-4B8C-83A1-F6EECF244321}">
                <p14:modId xmlns:p14="http://schemas.microsoft.com/office/powerpoint/2010/main" val="3049363383"/>
              </p:ext>
            </p:extLst>
          </p:nvPr>
        </p:nvGraphicFramePr>
        <p:xfrm>
          <a:off x="-166436" y="680936"/>
          <a:ext cx="7033961" cy="5894962"/>
        </p:xfrm>
        <a:graphic>
          <a:graphicData uri="http://schemas.openxmlformats.org/drawingml/2006/chart">
            <c:chart xmlns:c="http://schemas.openxmlformats.org/drawingml/2006/chart" xmlns:r="http://schemas.openxmlformats.org/officeDocument/2006/relationships" r:id="rId5"/>
          </a:graphicData>
        </a:graphic>
      </p:graphicFrame>
      <p:sp>
        <p:nvSpPr>
          <p:cNvPr id="7" name="テキスト ボックス 6">
            <a:extLst>
              <a:ext uri="{FF2B5EF4-FFF2-40B4-BE49-F238E27FC236}">
                <a16:creationId xmlns:a16="http://schemas.microsoft.com/office/drawing/2014/main" id="{9B49FDC9-0D23-4077-A00D-E38D78FCACDF}"/>
              </a:ext>
            </a:extLst>
          </p:cNvPr>
          <p:cNvSpPr txBox="1"/>
          <p:nvPr/>
        </p:nvSpPr>
        <p:spPr>
          <a:xfrm>
            <a:off x="5965371" y="1913678"/>
            <a:ext cx="5707378" cy="1323439"/>
          </a:xfrm>
          <a:prstGeom prst="rect">
            <a:avLst/>
          </a:prstGeom>
          <a:noFill/>
          <a:ln>
            <a:noFill/>
          </a:ln>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水力発電で得られる</a:t>
            </a:r>
            <a:br>
              <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エネルギーはわずか</a:t>
            </a:r>
            <a:endPar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4341422-735B-4E24-B6BC-7FBB31A0E9AF}"/>
              </a:ext>
            </a:extLst>
          </p:cNvPr>
          <p:cNvSpPr txBox="1"/>
          <p:nvPr/>
        </p:nvSpPr>
        <p:spPr>
          <a:xfrm>
            <a:off x="171450" y="6329485"/>
            <a:ext cx="7278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王子ホールディングスの</a:t>
            </a:r>
            <a:r>
              <a:rPr kumimoji="1" lang="en-US" altLang="ja-JP" sz="24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ESG</a:t>
            </a:r>
            <a:r>
              <a:rPr kumimoji="1" lang="ja-JP" altLang="en-US" sz="24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データ集をもとに作成</a:t>
            </a:r>
          </a:p>
        </p:txBody>
      </p:sp>
      <p:sp>
        <p:nvSpPr>
          <p:cNvPr id="8" name="テキスト ボックス 7">
            <a:extLst>
              <a:ext uri="{FF2B5EF4-FFF2-40B4-BE49-F238E27FC236}">
                <a16:creationId xmlns:a16="http://schemas.microsoft.com/office/drawing/2014/main" id="{9E0E0333-CD7F-48B5-AEF5-55C529BE4DDC}"/>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9"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40</a:t>
            </a:fld>
            <a:endParaRPr lang="ja-JP" altLang="en-US"/>
          </a:p>
        </p:txBody>
      </p:sp>
    </p:spTree>
    <p:extLst>
      <p:ext uri="{BB962C8B-B14F-4D97-AF65-F5344CB8AC3E}">
        <p14:creationId xmlns:p14="http://schemas.microsoft.com/office/powerpoint/2010/main" val="1030113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2AB9C42-DFA4-4E4E-8AF2-FEE2C53BA628}"/>
              </a:ext>
            </a:extLst>
          </p:cNvPr>
          <p:cNvSpPr txBox="1"/>
          <p:nvPr/>
        </p:nvSpPr>
        <p:spPr>
          <a:xfrm>
            <a:off x="217713" y="286853"/>
            <a:ext cx="9477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海外への技術移転</a:t>
            </a:r>
          </a:p>
        </p:txBody>
      </p:sp>
      <p:sp>
        <p:nvSpPr>
          <p:cNvPr id="3" name="テキスト ボックス 2">
            <a:extLst>
              <a:ext uri="{FF2B5EF4-FFF2-40B4-BE49-F238E27FC236}">
                <a16:creationId xmlns:a16="http://schemas.microsoft.com/office/drawing/2014/main" id="{969A7F11-3E7B-457A-B414-5A591F3D7DE1}"/>
              </a:ext>
            </a:extLst>
          </p:cNvPr>
          <p:cNvSpPr txBox="1"/>
          <p:nvPr/>
        </p:nvSpPr>
        <p:spPr>
          <a:xfrm>
            <a:off x="106016" y="1019884"/>
            <a:ext cx="11853755" cy="2435860"/>
          </a:xfrm>
          <a:prstGeom prst="rect">
            <a:avLst/>
          </a:prstGeom>
          <a:noFill/>
        </p:spPr>
        <p:txBody>
          <a:bodyPr wrap="square" rtlCol="0">
            <a:spAutoFit/>
          </a:bodyPr>
          <a:lstStyle/>
          <a:p>
            <a:pPr marL="1028700" lvl="1" indent="-571500">
              <a:lnSpc>
                <a:spcPct val="130000"/>
              </a:lnSpc>
              <a:buFont typeface="Arial" panose="020B0604020202020204" pitchFamily="34" charset="0"/>
              <a:buChar char="•"/>
              <a:defRPr/>
            </a:pPr>
            <a:r>
              <a:rPr lang="ja-JP" altLang="en-US" sz="4000" b="1">
                <a:ln>
                  <a:solidFill>
                    <a:schemeClr val="tx1"/>
                  </a:solidFill>
                </a:ln>
                <a:solidFill>
                  <a:prstClr val="white"/>
                </a:solidFill>
              </a:rPr>
              <a:t>王子製紙株式会社</a:t>
            </a:r>
            <a:br>
              <a:rPr lang="en-US" altLang="ja-JP" sz="4000" b="1">
                <a:ln>
                  <a:solidFill>
                    <a:schemeClr val="tx1"/>
                  </a:solidFill>
                </a:ln>
                <a:solidFill>
                  <a:prstClr val="white"/>
                </a:solidFill>
              </a:rPr>
            </a:br>
            <a:r>
              <a:rPr lang="en-US" altLang="ja-JP" sz="4000" b="1">
                <a:ln>
                  <a:solidFill>
                    <a:schemeClr val="tx1"/>
                  </a:solidFill>
                </a:ln>
                <a:solidFill>
                  <a:prstClr val="white"/>
                </a:solidFill>
              </a:rPr>
              <a:t>1988</a:t>
            </a:r>
            <a:r>
              <a:rPr lang="ja-JP" altLang="en-US" sz="4000" b="1">
                <a:ln>
                  <a:solidFill>
                    <a:schemeClr val="tx1"/>
                  </a:solidFill>
                </a:ln>
                <a:solidFill>
                  <a:prstClr val="white"/>
                </a:solidFill>
              </a:rPr>
              <a:t>年に台湾へ</a:t>
            </a:r>
            <a:br>
              <a:rPr lang="en-US" altLang="ja-JP" sz="4000" b="1">
                <a:ln>
                  <a:solidFill>
                    <a:schemeClr val="tx1"/>
                  </a:solidFill>
                </a:ln>
                <a:solidFill>
                  <a:prstClr val="white"/>
                </a:solidFill>
              </a:rPr>
            </a:br>
            <a:r>
              <a:rPr lang="ja-JP" altLang="en-US" sz="4000" b="1">
                <a:ln>
                  <a:solidFill>
                    <a:schemeClr val="tx1"/>
                  </a:solidFill>
                </a:ln>
                <a:solidFill>
                  <a:prstClr val="white"/>
                </a:solidFill>
              </a:rPr>
              <a:t>「</a:t>
            </a: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自家発電設備設置援助に関する技術援助</a:t>
            </a:r>
            <a:r>
              <a:rPr lang="ja-JP" altLang="en-US" sz="4000" b="1">
                <a:ln>
                  <a:solidFill>
                    <a:prstClr val="black"/>
                  </a:solidFill>
                </a:ln>
                <a:solidFill>
                  <a:prstClr val="white"/>
                </a:solidFill>
                <a:latin typeface="游ゴシック" panose="020F0502020204030204"/>
                <a:ea typeface="游ゴシック" panose="020B0400000000000000" pitchFamily="50" charset="-128"/>
              </a:rPr>
              <a:t>」</a:t>
            </a:r>
            <a:endPar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FDD6B4E8-66B8-490B-990F-C76D5F885325}"/>
              </a:ext>
            </a:extLst>
          </p:cNvPr>
          <p:cNvSpPr txBox="1"/>
          <p:nvPr/>
        </p:nvSpPr>
        <p:spPr>
          <a:xfrm>
            <a:off x="740228" y="3931782"/>
            <a:ext cx="10929257" cy="1754326"/>
          </a:xfrm>
          <a:prstGeom prst="rect">
            <a:avLst/>
          </a:prstGeom>
          <a:noFill/>
          <a:ln w="50800">
            <a:solidFill>
              <a:srgbClr val="0070C0"/>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最近では自社発電技術の海外への</a:t>
            </a:r>
            <a:br>
              <a:rPr kumimoji="1" lang="en-US" altLang="ja-JP" sz="54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5400" b="1" i="0" u="none" strike="noStrike" kern="1200" cap="none" spc="0" normalizeH="0" baseline="0" noProof="0">
                <a:ln>
                  <a:solidFill>
                    <a:schemeClr val="tx1"/>
                  </a:solidFill>
                </a:ln>
                <a:solidFill>
                  <a:prstClr val="white"/>
                </a:solidFill>
                <a:effectLst/>
                <a:uLnTx/>
                <a:uFillTx/>
                <a:latin typeface="游ゴシック" panose="020F0502020204030204"/>
                <a:ea typeface="游ゴシック" panose="020B0400000000000000" pitchFamily="50" charset="-128"/>
                <a:cs typeface="+mn-cs"/>
              </a:rPr>
              <a:t>技術移転は確認できない</a:t>
            </a:r>
          </a:p>
        </p:txBody>
      </p:sp>
      <p:sp>
        <p:nvSpPr>
          <p:cNvPr id="6" name="テキスト ボックス 5">
            <a:extLst>
              <a:ext uri="{FF2B5EF4-FFF2-40B4-BE49-F238E27FC236}">
                <a16:creationId xmlns:a16="http://schemas.microsoft.com/office/drawing/2014/main" id="{F36EC861-28C4-49D5-817E-76779AA2B116}"/>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7"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41</a:t>
            </a:fld>
            <a:endParaRPr lang="ja-JP" altLang="en-US"/>
          </a:p>
        </p:txBody>
      </p:sp>
    </p:spTree>
    <p:extLst>
      <p:ext uri="{BB962C8B-B14F-4D97-AF65-F5344CB8AC3E}">
        <p14:creationId xmlns:p14="http://schemas.microsoft.com/office/powerpoint/2010/main" val="1219867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711B4F-62C9-44DE-AF30-0841DD2D3F72}"/>
              </a:ext>
            </a:extLst>
          </p:cNvPr>
          <p:cNvSpPr txBox="1"/>
          <p:nvPr/>
        </p:nvSpPr>
        <p:spPr>
          <a:xfrm>
            <a:off x="369660" y="224250"/>
            <a:ext cx="9401175"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w="15875">
                  <a:solidFill>
                    <a:schemeClr val="accent1">
                      <a:lumMod val="75000"/>
                    </a:schemeClr>
                  </a:solidFill>
                </a:ln>
                <a:solidFill>
                  <a:prstClr val="white"/>
                </a:solidFill>
                <a:effectLst/>
                <a:uLnTx/>
                <a:uFillTx/>
                <a:latin typeface="游ゴシック" panose="020F0502020204030204"/>
                <a:ea typeface="游ゴシック" panose="020B0400000000000000" pitchFamily="50" charset="-128"/>
                <a:cs typeface="+mn-cs"/>
              </a:rPr>
              <a:t>自社発電による脱炭素化の課題</a:t>
            </a:r>
          </a:p>
        </p:txBody>
      </p:sp>
      <p:sp>
        <p:nvSpPr>
          <p:cNvPr id="3" name="テキスト ボックス 2">
            <a:extLst>
              <a:ext uri="{FF2B5EF4-FFF2-40B4-BE49-F238E27FC236}">
                <a16:creationId xmlns:a16="http://schemas.microsoft.com/office/drawing/2014/main" id="{64E3501B-228C-4399-9D15-FDBCFF0C622C}"/>
              </a:ext>
            </a:extLst>
          </p:cNvPr>
          <p:cNvSpPr txBox="1"/>
          <p:nvPr/>
        </p:nvSpPr>
        <p:spPr>
          <a:xfrm>
            <a:off x="500742" y="4777723"/>
            <a:ext cx="12144377" cy="738664"/>
          </a:xfrm>
          <a:prstGeom prst="rect">
            <a:avLst/>
          </a:prstGeom>
          <a:noFill/>
          <a:ln>
            <a:noFill/>
          </a:ln>
        </p:spPr>
        <p:txBody>
          <a:bodyPr wrap="square" rtlCol="0" anchor="t">
            <a:spAutoFit/>
          </a:bodyPr>
          <a:lstStyle/>
          <a:p>
            <a:pPr>
              <a:defRPr/>
            </a:pPr>
            <a:r>
              <a:rPr lang="ja-JP" altLang="en-US" sz="4200" b="1" u="sng">
                <a:ln w="15875">
                  <a:solidFill>
                    <a:schemeClr val="accent1">
                      <a:lumMod val="75000"/>
                    </a:schemeClr>
                  </a:solidFill>
                </a:ln>
                <a:solidFill>
                  <a:schemeClr val="bg1"/>
                </a:solidFill>
                <a:ea typeface="游ゴシック"/>
              </a:rPr>
              <a:t>課題３：水力発電の新設が困難である</a:t>
            </a:r>
            <a:endParaRPr lang="ja-JP" altLang="en-US" sz="4200" b="1" u="sng">
              <a:ln w="15875">
                <a:solidFill>
                  <a:schemeClr val="accent1">
                    <a:lumMod val="75000"/>
                  </a:schemeClr>
                </a:solidFill>
              </a:ln>
              <a:solidFill>
                <a:schemeClr val="bg1"/>
              </a:solidFill>
            </a:endParaRPr>
          </a:p>
        </p:txBody>
      </p:sp>
      <p:sp>
        <p:nvSpPr>
          <p:cNvPr id="4" name="四角形: 角を丸くする 3">
            <a:extLst>
              <a:ext uri="{FF2B5EF4-FFF2-40B4-BE49-F238E27FC236}">
                <a16:creationId xmlns:a16="http://schemas.microsoft.com/office/drawing/2014/main" id="{6178599B-6DD6-418B-A041-500B506622F9}"/>
              </a:ext>
            </a:extLst>
          </p:cNvPr>
          <p:cNvSpPr/>
          <p:nvPr/>
        </p:nvSpPr>
        <p:spPr>
          <a:xfrm>
            <a:off x="645884" y="1905445"/>
            <a:ext cx="11067144" cy="886534"/>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3600" b="1">
                <a:ln w="15875">
                  <a:solidFill>
                    <a:prstClr val="black"/>
                  </a:solidFill>
                </a:ln>
                <a:solidFill>
                  <a:prstClr val="white"/>
                </a:solidFill>
              </a:rPr>
              <a:t>微粉炭を混焼したバイオマス発電が増加したため</a:t>
            </a:r>
            <a:endParaRPr lang="en-US" altLang="ja-JP" sz="3600" b="1">
              <a:ln w="15875">
                <a:solidFill>
                  <a:prstClr val="black"/>
                </a:solidFill>
              </a:ln>
              <a:solidFill>
                <a:prstClr val="white"/>
              </a:solidFill>
            </a:endParaRPr>
          </a:p>
        </p:txBody>
      </p:sp>
      <p:sp>
        <p:nvSpPr>
          <p:cNvPr id="5" name="テキスト ボックス 4">
            <a:extLst>
              <a:ext uri="{FF2B5EF4-FFF2-40B4-BE49-F238E27FC236}">
                <a16:creationId xmlns:a16="http://schemas.microsoft.com/office/drawing/2014/main" id="{7A5EFA84-D022-4108-A97D-25A5BE3EC9AD}"/>
              </a:ext>
            </a:extLst>
          </p:cNvPr>
          <p:cNvSpPr txBox="1"/>
          <p:nvPr/>
        </p:nvSpPr>
        <p:spPr>
          <a:xfrm>
            <a:off x="500742" y="1192450"/>
            <a:ext cx="10412767" cy="738664"/>
          </a:xfrm>
          <a:prstGeom prst="rect">
            <a:avLst/>
          </a:prstGeom>
          <a:noFill/>
        </p:spPr>
        <p:txBody>
          <a:bodyPr wrap="square" rtlCol="0" anchor="t">
            <a:spAutoFit/>
          </a:bodyPr>
          <a:lstStyle/>
          <a:p>
            <a:pPr lvl="0">
              <a:defRPr/>
            </a:pPr>
            <a:r>
              <a:rPr lang="ja-JP" altLang="en-US" sz="4200" b="1" u="sng">
                <a:ln w="15875">
                  <a:solidFill>
                    <a:schemeClr val="accent1">
                      <a:lumMod val="75000"/>
                    </a:schemeClr>
                  </a:solidFill>
                </a:ln>
                <a:solidFill>
                  <a:schemeClr val="bg1"/>
                </a:solidFill>
                <a:ea typeface="游ゴシック"/>
              </a:rPr>
              <a:t>課題１：石炭の使用量が増加している</a:t>
            </a:r>
            <a:endParaRPr lang="en-US" altLang="ja-JP" sz="4200" b="1" u="sng">
              <a:ln w="15875">
                <a:solidFill>
                  <a:schemeClr val="accent1">
                    <a:lumMod val="75000"/>
                  </a:schemeClr>
                </a:solidFill>
              </a:ln>
              <a:solidFill>
                <a:schemeClr val="bg1"/>
              </a:solidFill>
              <a:ea typeface="游ゴシック"/>
            </a:endParaRPr>
          </a:p>
        </p:txBody>
      </p:sp>
      <p:sp>
        <p:nvSpPr>
          <p:cNvPr id="6" name="テキスト ボックス 5">
            <a:extLst>
              <a:ext uri="{FF2B5EF4-FFF2-40B4-BE49-F238E27FC236}">
                <a16:creationId xmlns:a16="http://schemas.microsoft.com/office/drawing/2014/main" id="{840F9FD3-1D26-492B-87F0-4ABBD8FABBEB}"/>
              </a:ext>
            </a:extLst>
          </p:cNvPr>
          <p:cNvSpPr txBox="1"/>
          <p:nvPr/>
        </p:nvSpPr>
        <p:spPr>
          <a:xfrm>
            <a:off x="500742" y="2984991"/>
            <a:ext cx="11357429" cy="738664"/>
          </a:xfrm>
          <a:prstGeom prst="rect">
            <a:avLst/>
          </a:prstGeom>
          <a:noFill/>
        </p:spPr>
        <p:txBody>
          <a:bodyPr wrap="square" rtlCol="0" anchor="t">
            <a:spAutoFit/>
          </a:bodyPr>
          <a:lstStyle/>
          <a:p>
            <a:r>
              <a:rPr lang="ja-JP" altLang="en-US" sz="4200" b="1" u="sng">
                <a:ln w="15875">
                  <a:solidFill>
                    <a:schemeClr val="accent1">
                      <a:lumMod val="75000"/>
                    </a:schemeClr>
                  </a:solidFill>
                </a:ln>
                <a:solidFill>
                  <a:schemeClr val="bg1"/>
                </a:solidFill>
                <a:ea typeface="游ゴシック"/>
              </a:rPr>
              <a:t>課題</a:t>
            </a:r>
            <a:r>
              <a:rPr lang="en-US" altLang="ja-JP" sz="4200" b="1" u="sng">
                <a:ln w="15875">
                  <a:solidFill>
                    <a:schemeClr val="accent1">
                      <a:lumMod val="75000"/>
                    </a:schemeClr>
                  </a:solidFill>
                </a:ln>
                <a:solidFill>
                  <a:schemeClr val="bg1"/>
                </a:solidFill>
                <a:ea typeface="游ゴシック"/>
              </a:rPr>
              <a:t>2</a:t>
            </a:r>
            <a:r>
              <a:rPr lang="ja-JP" altLang="en-US" sz="4200" b="1" u="sng">
                <a:ln w="15875">
                  <a:solidFill>
                    <a:schemeClr val="accent1">
                      <a:lumMod val="75000"/>
                    </a:schemeClr>
                  </a:solidFill>
                </a:ln>
                <a:solidFill>
                  <a:schemeClr val="bg1"/>
                </a:solidFill>
                <a:ea typeface="游ゴシック"/>
              </a:rPr>
              <a:t>：木質燃料の価格高騰の可能性がある</a:t>
            </a:r>
            <a:endParaRPr lang="en-US" altLang="ja-JP" sz="4200" b="1" u="sng">
              <a:ln w="15875">
                <a:solidFill>
                  <a:schemeClr val="accent1">
                    <a:lumMod val="75000"/>
                  </a:schemeClr>
                </a:solidFill>
              </a:ln>
              <a:solidFill>
                <a:schemeClr val="bg1"/>
              </a:solidFill>
            </a:endParaRPr>
          </a:p>
        </p:txBody>
      </p:sp>
      <p:sp>
        <p:nvSpPr>
          <p:cNvPr id="8" name="四角形: 角を丸くする 7">
            <a:extLst>
              <a:ext uri="{FF2B5EF4-FFF2-40B4-BE49-F238E27FC236}">
                <a16:creationId xmlns:a16="http://schemas.microsoft.com/office/drawing/2014/main" id="{BF75067E-7C71-4E76-A7F5-E8AFA7212F73}"/>
              </a:ext>
            </a:extLst>
          </p:cNvPr>
          <p:cNvSpPr/>
          <p:nvPr/>
        </p:nvSpPr>
        <p:spPr>
          <a:xfrm>
            <a:off x="645884" y="3708908"/>
            <a:ext cx="11357429" cy="870214"/>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3600" b="1">
                <a:ln w="15875">
                  <a:solidFill>
                    <a:prstClr val="black"/>
                  </a:solidFill>
                </a:ln>
                <a:solidFill>
                  <a:prstClr val="white"/>
                </a:solidFill>
              </a:rPr>
              <a:t>燃料の自社生産に取り組む必要がある</a:t>
            </a:r>
            <a:endParaRPr lang="en-US" altLang="ja-JP" sz="3600" b="1">
              <a:ln w="15875">
                <a:solidFill>
                  <a:prstClr val="black"/>
                </a:solidFill>
              </a:ln>
              <a:solidFill>
                <a:prstClr val="white"/>
              </a:solidFill>
            </a:endParaRPr>
          </a:p>
        </p:txBody>
      </p:sp>
      <p:sp>
        <p:nvSpPr>
          <p:cNvPr id="9" name="テキスト ボックス 8">
            <a:extLst>
              <a:ext uri="{FF2B5EF4-FFF2-40B4-BE49-F238E27FC236}">
                <a16:creationId xmlns:a16="http://schemas.microsoft.com/office/drawing/2014/main" id="{A3874905-3F00-479D-9A19-D414A1E7CD09}"/>
              </a:ext>
            </a:extLst>
          </p:cNvPr>
          <p:cNvSpPr txBox="1"/>
          <p:nvPr/>
        </p:nvSpPr>
        <p:spPr>
          <a:xfrm>
            <a:off x="645884" y="5714988"/>
            <a:ext cx="9942285" cy="646331"/>
          </a:xfrm>
          <a:prstGeom prst="rect">
            <a:avLst/>
          </a:prstGeom>
          <a:noFill/>
        </p:spPr>
        <p:txBody>
          <a:bodyPr wrap="square" rtlCol="0">
            <a:spAutoFit/>
          </a:bodyPr>
          <a:lstStyle/>
          <a:p>
            <a:pPr algn="l"/>
            <a:r>
              <a:rPr kumimoji="1" lang="ja-JP" altLang="en-US" sz="3600" b="1">
                <a:ln w="15875">
                  <a:solidFill>
                    <a:schemeClr val="tx1"/>
                  </a:solidFill>
                </a:ln>
                <a:solidFill>
                  <a:schemeClr val="bg1"/>
                </a:solidFill>
              </a:rPr>
              <a:t>水源と用地の確保が困難なため</a:t>
            </a:r>
          </a:p>
        </p:txBody>
      </p:sp>
      <p:sp>
        <p:nvSpPr>
          <p:cNvPr id="10" name="テキスト ボックス 9">
            <a:extLst>
              <a:ext uri="{FF2B5EF4-FFF2-40B4-BE49-F238E27FC236}">
                <a16:creationId xmlns:a16="http://schemas.microsoft.com/office/drawing/2014/main" id="{334677A1-1FFE-4001-85A7-8557DB1440F8}"/>
              </a:ext>
            </a:extLst>
          </p:cNvPr>
          <p:cNvSpPr txBox="1"/>
          <p:nvPr/>
        </p:nvSpPr>
        <p:spPr>
          <a:xfrm>
            <a:off x="10391507" y="0"/>
            <a:ext cx="1800493" cy="369332"/>
          </a:xfrm>
          <a:prstGeom prst="rect">
            <a:avLst/>
          </a:prstGeom>
          <a:solidFill>
            <a:schemeClr val="bg1">
              <a:alpha val="50000"/>
            </a:schemeClr>
          </a:solidFill>
        </p:spPr>
        <p:txBody>
          <a:bodyPr wrap="none" rtlCol="0">
            <a:spAutoFit/>
          </a:bodyPr>
          <a:lstStyle/>
          <a:p>
            <a:r>
              <a:rPr lang="ja-JP" altLang="en-US"/>
              <a:t>製紙</a:t>
            </a:r>
            <a:r>
              <a:rPr kumimoji="1" lang="ja-JP" altLang="en-US"/>
              <a:t>業界の動向</a:t>
            </a:r>
          </a:p>
        </p:txBody>
      </p:sp>
      <p:sp>
        <p:nvSpPr>
          <p:cNvPr id="11"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42</a:t>
            </a:fld>
            <a:endParaRPr lang="ja-JP" altLang="en-US"/>
          </a:p>
        </p:txBody>
      </p:sp>
    </p:spTree>
    <p:extLst>
      <p:ext uri="{BB962C8B-B14F-4D97-AF65-F5344CB8AC3E}">
        <p14:creationId xmlns:p14="http://schemas.microsoft.com/office/powerpoint/2010/main" val="2521361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7000"/>
                    </a14:imgEffect>
                  </a14:imgLayer>
                </a14:imgProps>
              </a:ex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F0B1DE5-5791-41BD-979B-4A5F137F8252}"/>
              </a:ext>
            </a:extLst>
          </p:cNvPr>
          <p:cNvSpPr txBox="1"/>
          <p:nvPr/>
        </p:nvSpPr>
        <p:spPr>
          <a:xfrm>
            <a:off x="1406816" y="1525965"/>
            <a:ext cx="937836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第</a:t>
            </a:r>
            <a:r>
              <a:rPr lang="en-US" altLang="ja-JP" sz="9600" b="1">
                <a:ln>
                  <a:solidFill>
                    <a:prstClr val="black"/>
                  </a:solidFill>
                </a:ln>
                <a:solidFill>
                  <a:prstClr val="white"/>
                </a:solidFill>
                <a:latin typeface="游ゴシック" panose="020F0502020204030204"/>
                <a:ea typeface="游ゴシック" panose="020B0400000000000000" pitchFamily="50" charset="-128"/>
              </a:rPr>
              <a:t>7</a:t>
            </a:r>
            <a:r>
              <a:rPr kumimoji="1" lang="ja-JP" altLang="en-US" sz="9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章</a:t>
            </a:r>
            <a:endParaRPr kumimoji="1" lang="en-US" altLang="ja-JP" sz="9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検証結果と考察</a:t>
            </a:r>
          </a:p>
        </p:txBody>
      </p:sp>
      <p:sp>
        <p:nvSpPr>
          <p:cNvPr id="4"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43</a:t>
            </a:fld>
            <a:endParaRPr lang="ja-JP" altLang="en-US"/>
          </a:p>
        </p:txBody>
      </p:sp>
    </p:spTree>
    <p:extLst>
      <p:ext uri="{BB962C8B-B14F-4D97-AF65-F5344CB8AC3E}">
        <p14:creationId xmlns:p14="http://schemas.microsoft.com/office/powerpoint/2010/main" val="2444703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FF0079B-7891-4EDB-8ADF-2D3F6F84E7C3}"/>
              </a:ext>
            </a:extLst>
          </p:cNvPr>
          <p:cNvSpPr txBox="1"/>
          <p:nvPr/>
        </p:nvSpPr>
        <p:spPr>
          <a:xfrm>
            <a:off x="123505" y="193166"/>
            <a:ext cx="11705499" cy="1938992"/>
          </a:xfrm>
          <a:prstGeom prst="rect">
            <a:avLst/>
          </a:prstGeom>
          <a:noFill/>
        </p:spPr>
        <p:txBody>
          <a:bodyPr wrap="square" rtlCol="0" anchor="t">
            <a:spAutoFit/>
          </a:bodyPr>
          <a:lstStyle/>
          <a:p>
            <a:pPr lvl="0">
              <a:defRPr/>
            </a:pPr>
            <a:r>
              <a:rPr kumimoji="1" lang="ja-JP" altLang="en-US" sz="4000" b="1" i="0" u="none" strike="noStrike" kern="1200" cap="none" spc="0" normalizeH="0" baseline="0" noProof="0">
                <a:ln>
                  <a:solidFill>
                    <a:prstClr val="black"/>
                  </a:solidFill>
                </a:ln>
                <a:solidFill>
                  <a:schemeClr val="bg1"/>
                </a:solidFill>
                <a:effectLst/>
                <a:uLnTx/>
                <a:uFillTx/>
                <a:latin typeface="游ゴシック"/>
                <a:ea typeface="游ゴシック"/>
                <a:cs typeface="+mn-cs"/>
              </a:rPr>
              <a:t>仮説１</a:t>
            </a:r>
            <a:endParaRPr lang="en-US" altLang="ja-JP" sz="4000" b="1" i="0" u="none" strike="noStrike" kern="1200" cap="none" spc="0" normalizeH="0" baseline="0" noProof="0">
              <a:ln>
                <a:solidFill>
                  <a:prstClr val="black"/>
                </a:solidFill>
              </a:ln>
              <a:solidFill>
                <a:schemeClr val="bg1"/>
              </a:solidFill>
              <a:effectLst/>
              <a:uLnTx/>
              <a:uFillTx/>
              <a:latin typeface="游ゴシック"/>
              <a:ea typeface="游ゴシック"/>
            </a:endParaRPr>
          </a:p>
          <a:p>
            <a:pPr lvl="0">
              <a:defRPr/>
            </a:pPr>
            <a:r>
              <a:rPr lang="ja-JP" altLang="ja-JP" sz="4000" b="1">
                <a:ln w="9525">
                  <a:solidFill>
                    <a:schemeClr val="tx1"/>
                  </a:solidFill>
                </a:ln>
                <a:solidFill>
                  <a:schemeClr val="bg1"/>
                </a:solidFill>
                <a:latin typeface="游ゴシック"/>
                <a:ea typeface="游ゴシック"/>
              </a:rPr>
              <a:t>日本国内における大規模な自社発電</a:t>
            </a:r>
            <a:r>
              <a:rPr lang="ja-JP" altLang="en-US" sz="4000" b="1">
                <a:ln w="9525">
                  <a:solidFill>
                    <a:schemeClr val="tx1"/>
                  </a:solidFill>
                </a:ln>
                <a:solidFill>
                  <a:schemeClr val="bg1"/>
                </a:solidFill>
                <a:latin typeface="游ゴシック"/>
                <a:ea typeface="游ゴシック"/>
              </a:rPr>
              <a:t>設備の新設が</a:t>
            </a:r>
            <a:br>
              <a:rPr lang="en-US" altLang="ja-JP" sz="4000" b="1">
                <a:ln w="9525">
                  <a:solidFill>
                    <a:schemeClr val="tx1"/>
                  </a:solidFill>
                </a:ln>
                <a:latin typeface="+mn-ea"/>
              </a:rPr>
            </a:br>
            <a:r>
              <a:rPr lang="ja-JP" altLang="en-US" sz="4000" b="1">
                <a:ln w="9525">
                  <a:solidFill>
                    <a:schemeClr val="tx1"/>
                  </a:solidFill>
                </a:ln>
                <a:solidFill>
                  <a:schemeClr val="bg1"/>
                </a:solidFill>
                <a:latin typeface="游ゴシック"/>
                <a:ea typeface="游ゴシック"/>
              </a:rPr>
              <a:t>見込まれる</a:t>
            </a:r>
            <a:endParaRPr kumimoji="1" lang="en-US" altLang="ja-JP" sz="4000" b="1" i="0" u="none" strike="noStrike" kern="1200" cap="none" spc="0" normalizeH="0" baseline="0" noProof="0">
              <a:ln w="9525">
                <a:solidFill>
                  <a:schemeClr val="tx1"/>
                </a:solidFill>
              </a:ln>
              <a:solidFill>
                <a:schemeClr val="bg1"/>
              </a:solidFill>
              <a:effectLst/>
              <a:uLnTx/>
              <a:uFillTx/>
              <a:latin typeface="游ゴシック"/>
              <a:ea typeface="游ゴシック"/>
            </a:endParaRPr>
          </a:p>
        </p:txBody>
      </p:sp>
      <p:sp>
        <p:nvSpPr>
          <p:cNvPr id="4" name="テキスト ボックス 3">
            <a:extLst>
              <a:ext uri="{FF2B5EF4-FFF2-40B4-BE49-F238E27FC236}">
                <a16:creationId xmlns:a16="http://schemas.microsoft.com/office/drawing/2014/main" id="{E3C3ACE2-9636-49B8-8BCF-40572861DFFB}"/>
              </a:ext>
            </a:extLst>
          </p:cNvPr>
          <p:cNvSpPr txBox="1"/>
          <p:nvPr/>
        </p:nvSpPr>
        <p:spPr>
          <a:xfrm>
            <a:off x="426720" y="2701773"/>
            <a:ext cx="11338560" cy="3974293"/>
          </a:xfrm>
          <a:prstGeom prst="rect">
            <a:avLst/>
          </a:prstGeom>
          <a:noFill/>
          <a:ln w="50800">
            <a:solidFill>
              <a:schemeClr val="accent1"/>
            </a:solidFill>
          </a:ln>
        </p:spPr>
        <p:txBody>
          <a:bodyPr wrap="square" rtlCol="0">
            <a:spAutoFit/>
          </a:bodyPr>
          <a:lstStyle/>
          <a:p>
            <a:pPr marL="457200" indent="-457200" algn="l">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mn-ea"/>
              </a:rPr>
              <a:t>製鉄業界</a:t>
            </a:r>
            <a:endParaRPr lang="en-US" altLang="ja-JP" sz="3800" b="1">
              <a:ln w="12700">
                <a:solidFill>
                  <a:schemeClr val="accent1">
                    <a:lumMod val="75000"/>
                  </a:schemeClr>
                </a:solidFill>
              </a:ln>
              <a:solidFill>
                <a:schemeClr val="bg1"/>
              </a:solidFill>
              <a:latin typeface="+mn-ea"/>
            </a:endParaRPr>
          </a:p>
          <a:p>
            <a:pPr lvl="1"/>
            <a:r>
              <a:rPr kumimoji="1" lang="ja-JP" altLang="en-US" sz="3600" b="1">
                <a:ln w="15875">
                  <a:solidFill>
                    <a:schemeClr val="tx1"/>
                  </a:solidFill>
                </a:ln>
                <a:solidFill>
                  <a:schemeClr val="bg1"/>
                </a:solidFill>
                <a:latin typeface="+mn-ea"/>
              </a:rPr>
              <a:t>新設は見込めない</a:t>
            </a:r>
            <a:endParaRPr kumimoji="1" lang="en-US" altLang="ja-JP" sz="3600" b="1">
              <a:ln w="15875">
                <a:solidFill>
                  <a:schemeClr val="tx1"/>
                </a:solidFill>
              </a:ln>
              <a:solidFill>
                <a:schemeClr val="bg1"/>
              </a:solidFill>
              <a:latin typeface="+mn-ea"/>
            </a:endParaRPr>
          </a:p>
          <a:p>
            <a:pPr marL="457200" indent="-457200" algn="l">
              <a:lnSpc>
                <a:spcPct val="130000"/>
              </a:lnSpc>
              <a:buFont typeface="Arial" panose="020B0604020202020204" pitchFamily="34" charset="0"/>
              <a:buChar char="•"/>
            </a:pPr>
            <a:r>
              <a:rPr lang="ja-JP" altLang="en-US" sz="3800" b="1">
                <a:ln w="12700">
                  <a:solidFill>
                    <a:schemeClr val="accent1">
                      <a:lumMod val="75000"/>
                    </a:schemeClr>
                  </a:solidFill>
                </a:ln>
                <a:solidFill>
                  <a:schemeClr val="bg1"/>
                </a:solidFill>
                <a:latin typeface="+mn-ea"/>
              </a:rPr>
              <a:t>化学業界</a:t>
            </a:r>
            <a:endParaRPr lang="en-US" altLang="ja-JP" sz="3800" b="1">
              <a:ln w="12700">
                <a:solidFill>
                  <a:schemeClr val="accent1">
                    <a:lumMod val="75000"/>
                  </a:schemeClr>
                </a:solidFill>
              </a:ln>
              <a:solidFill>
                <a:schemeClr val="bg1"/>
              </a:solidFill>
              <a:latin typeface="+mn-ea"/>
            </a:endParaRPr>
          </a:p>
          <a:p>
            <a:pPr lvl="1"/>
            <a:r>
              <a:rPr lang="ja-JP" altLang="en-US" sz="3600" b="1">
                <a:ln w="15875">
                  <a:solidFill>
                    <a:schemeClr val="tx1"/>
                  </a:solidFill>
                </a:ln>
                <a:solidFill>
                  <a:schemeClr val="bg1"/>
                </a:solidFill>
                <a:latin typeface="+mn-ea"/>
              </a:rPr>
              <a:t>生産に必要な蒸気の分だけ火力発電の新設を行う</a:t>
            </a:r>
            <a:endParaRPr lang="en-US" altLang="ja-JP" sz="3600" b="1">
              <a:ln w="15875">
                <a:solidFill>
                  <a:schemeClr val="tx1"/>
                </a:solidFill>
              </a:ln>
              <a:solidFill>
                <a:schemeClr val="bg1"/>
              </a:solidFill>
              <a:latin typeface="+mn-ea"/>
            </a:endParaRPr>
          </a:p>
          <a:p>
            <a:pPr marL="457200" indent="-457200" algn="l">
              <a:lnSpc>
                <a:spcPct val="130000"/>
              </a:lnSpc>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mn-ea"/>
              </a:rPr>
              <a:t>製紙業界</a:t>
            </a:r>
            <a:br>
              <a:rPr lang="en-US" altLang="ja-JP" sz="3800" b="1">
                <a:ln w="15875">
                  <a:solidFill>
                    <a:srgbClr val="0070C0"/>
                  </a:solidFill>
                </a:ln>
                <a:solidFill>
                  <a:schemeClr val="bg1"/>
                </a:solidFill>
                <a:latin typeface="+mn-ea"/>
              </a:rPr>
            </a:br>
            <a:r>
              <a:rPr lang="en-US" altLang="ja-JP" sz="3600" b="1">
                <a:ln w="15875">
                  <a:solidFill>
                    <a:srgbClr val="0070C0"/>
                  </a:solidFill>
                </a:ln>
                <a:solidFill>
                  <a:schemeClr val="bg1"/>
                </a:solidFill>
                <a:latin typeface="+mn-ea"/>
              </a:rPr>
              <a:t> </a:t>
            </a:r>
            <a:r>
              <a:rPr kumimoji="1" lang="ja-JP" altLang="en-US" sz="3600" b="1">
                <a:ln w="15875">
                  <a:solidFill>
                    <a:schemeClr val="tx1"/>
                  </a:solidFill>
                </a:ln>
                <a:solidFill>
                  <a:schemeClr val="bg1"/>
                </a:solidFill>
                <a:latin typeface="+mn-ea"/>
              </a:rPr>
              <a:t>バイオマス発電の新設が進む</a:t>
            </a:r>
            <a:endParaRPr kumimoji="1" lang="en-US" altLang="ja-JP" sz="3600" b="1">
              <a:ln w="15875">
                <a:solidFill>
                  <a:schemeClr val="tx1"/>
                </a:solidFill>
              </a:ln>
              <a:solidFill>
                <a:schemeClr val="bg1"/>
              </a:solidFill>
              <a:latin typeface="+mn-ea"/>
            </a:endParaRPr>
          </a:p>
        </p:txBody>
      </p:sp>
      <p:sp>
        <p:nvSpPr>
          <p:cNvPr id="7" name="四角形: 角を丸くする 6">
            <a:extLst>
              <a:ext uri="{FF2B5EF4-FFF2-40B4-BE49-F238E27FC236}">
                <a16:creationId xmlns:a16="http://schemas.microsoft.com/office/drawing/2014/main" id="{788E7C7E-7B08-463D-8E66-6C875F0B37F6}"/>
              </a:ext>
            </a:extLst>
          </p:cNvPr>
          <p:cNvSpPr/>
          <p:nvPr/>
        </p:nvSpPr>
        <p:spPr>
          <a:xfrm>
            <a:off x="4143372" y="1887425"/>
            <a:ext cx="3905250" cy="7106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200" b="1" i="0" u="sng" strike="noStrike" kern="1200" cap="none" spc="0" normalizeH="0" baseline="0" noProof="0">
                <a:ln>
                  <a:solidFill>
                    <a:schemeClr val="accent1">
                      <a:shade val="50000"/>
                    </a:schemeClr>
                  </a:solidFill>
                </a:ln>
                <a:solidFill>
                  <a:prstClr val="white"/>
                </a:solidFill>
                <a:effectLst/>
                <a:uLnTx/>
                <a:uFillTx/>
                <a:latin typeface="游ゴシック" panose="020F0502020204030204"/>
                <a:ea typeface="游ゴシック" panose="020B0400000000000000" pitchFamily="50" charset="-128"/>
                <a:cs typeface="+mn-cs"/>
              </a:rPr>
              <a:t>検証結果</a:t>
            </a:r>
          </a:p>
        </p:txBody>
      </p:sp>
    </p:spTree>
    <p:extLst>
      <p:ext uri="{BB962C8B-B14F-4D97-AF65-F5344CB8AC3E}">
        <p14:creationId xmlns:p14="http://schemas.microsoft.com/office/powerpoint/2010/main" val="35125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A2495D1-AC5E-4E3E-8CC5-6CC218B220A3}"/>
              </a:ext>
            </a:extLst>
          </p:cNvPr>
          <p:cNvSpPr txBox="1"/>
          <p:nvPr/>
        </p:nvSpPr>
        <p:spPr>
          <a:xfrm>
            <a:off x="123824" y="163057"/>
            <a:ext cx="119181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仮説２</a:t>
            </a:r>
            <a:endPar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既存の自社発電設備の高効率化と燃料の転換による脱炭素化が進む</a:t>
            </a:r>
            <a:r>
              <a:rPr kumimoji="1" lang="ja-JP" altLang="ja-JP" sz="18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 </a:t>
            </a:r>
          </a:p>
        </p:txBody>
      </p:sp>
      <p:sp>
        <p:nvSpPr>
          <p:cNvPr id="7" name="四角形: 角を丸くする 6">
            <a:extLst>
              <a:ext uri="{FF2B5EF4-FFF2-40B4-BE49-F238E27FC236}">
                <a16:creationId xmlns:a16="http://schemas.microsoft.com/office/drawing/2014/main" id="{85149D22-4B7E-4744-8116-558E4FBA3D65}"/>
              </a:ext>
            </a:extLst>
          </p:cNvPr>
          <p:cNvSpPr/>
          <p:nvPr/>
        </p:nvSpPr>
        <p:spPr>
          <a:xfrm>
            <a:off x="4143375" y="1972892"/>
            <a:ext cx="3905250" cy="7106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200" b="1" i="0" u="sng" strike="noStrike" kern="1200" cap="none" spc="0" normalizeH="0" baseline="0" noProof="0">
                <a:ln>
                  <a:solidFill>
                    <a:schemeClr val="accent1">
                      <a:shade val="50000"/>
                    </a:schemeClr>
                  </a:solidFill>
                </a:ln>
                <a:solidFill>
                  <a:prstClr val="white"/>
                </a:solidFill>
                <a:effectLst/>
                <a:uLnTx/>
                <a:uFillTx/>
                <a:latin typeface="游ゴシック" panose="020F0502020204030204"/>
                <a:ea typeface="游ゴシック" panose="020B0400000000000000" pitchFamily="50" charset="-128"/>
                <a:cs typeface="+mn-cs"/>
              </a:rPr>
              <a:t>検証結果</a:t>
            </a:r>
          </a:p>
        </p:txBody>
      </p:sp>
      <p:sp>
        <p:nvSpPr>
          <p:cNvPr id="8" name="テキスト ボックス 7">
            <a:extLst>
              <a:ext uri="{FF2B5EF4-FFF2-40B4-BE49-F238E27FC236}">
                <a16:creationId xmlns:a16="http://schemas.microsoft.com/office/drawing/2014/main" id="{BAD0A6B2-A78D-4F38-802B-361208BE8CBF}"/>
              </a:ext>
            </a:extLst>
          </p:cNvPr>
          <p:cNvSpPr txBox="1"/>
          <p:nvPr/>
        </p:nvSpPr>
        <p:spPr>
          <a:xfrm>
            <a:off x="426720" y="2683524"/>
            <a:ext cx="11615225" cy="4011419"/>
          </a:xfrm>
          <a:prstGeom prst="rect">
            <a:avLst/>
          </a:prstGeom>
          <a:noFill/>
          <a:ln w="50800">
            <a:solidFill>
              <a:schemeClr val="accent1"/>
            </a:solidFill>
          </a:ln>
        </p:spPr>
        <p:txBody>
          <a:bodyPr wrap="square" rtlCol="0">
            <a:spAutoFit/>
          </a:bodyPr>
          <a:lstStyle/>
          <a:p>
            <a:pPr marL="457200" indent="-457200" algn="l">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mn-ea"/>
              </a:rPr>
              <a:t>製鉄業界</a:t>
            </a:r>
            <a:endParaRPr lang="en-US" altLang="ja-JP" sz="3800" b="1">
              <a:ln w="12700">
                <a:solidFill>
                  <a:schemeClr val="accent1">
                    <a:lumMod val="75000"/>
                  </a:schemeClr>
                </a:solidFill>
              </a:ln>
              <a:solidFill>
                <a:schemeClr val="bg1"/>
              </a:solidFill>
              <a:latin typeface="+mn-ea"/>
            </a:endParaRPr>
          </a:p>
          <a:p>
            <a:pPr lvl="1"/>
            <a:r>
              <a:rPr kumimoji="1" lang="ja-JP" altLang="en-US" sz="3600" b="1">
                <a:ln w="15875">
                  <a:solidFill>
                    <a:schemeClr val="tx1"/>
                  </a:solidFill>
                </a:ln>
                <a:solidFill>
                  <a:schemeClr val="bg1"/>
                </a:solidFill>
                <a:latin typeface="+mn-ea"/>
              </a:rPr>
              <a:t>現在の製鉄方法での高効率化と燃料転換は困難</a:t>
            </a:r>
            <a:endParaRPr kumimoji="1" lang="en-US" altLang="ja-JP" sz="3600" b="1">
              <a:ln w="15875">
                <a:solidFill>
                  <a:schemeClr val="tx1"/>
                </a:solidFill>
              </a:ln>
              <a:solidFill>
                <a:schemeClr val="bg1"/>
              </a:solidFill>
              <a:latin typeface="+mn-ea"/>
            </a:endParaRPr>
          </a:p>
          <a:p>
            <a:pPr marL="457200" indent="-457200" algn="l">
              <a:lnSpc>
                <a:spcPct val="130000"/>
              </a:lnSpc>
              <a:buFont typeface="Arial" panose="020B0604020202020204" pitchFamily="34" charset="0"/>
              <a:buChar char="•"/>
            </a:pPr>
            <a:r>
              <a:rPr lang="ja-JP" altLang="en-US" sz="3800" b="1">
                <a:ln w="12700">
                  <a:solidFill>
                    <a:schemeClr val="accent1">
                      <a:lumMod val="75000"/>
                    </a:schemeClr>
                  </a:solidFill>
                </a:ln>
                <a:solidFill>
                  <a:schemeClr val="bg1"/>
                </a:solidFill>
                <a:latin typeface="+mn-ea"/>
              </a:rPr>
              <a:t>化学業界</a:t>
            </a:r>
            <a:endParaRPr lang="en-US" altLang="ja-JP" sz="3800" b="1">
              <a:ln w="12700">
                <a:solidFill>
                  <a:schemeClr val="accent1">
                    <a:lumMod val="75000"/>
                  </a:schemeClr>
                </a:solidFill>
              </a:ln>
              <a:solidFill>
                <a:schemeClr val="bg1"/>
              </a:solidFill>
              <a:latin typeface="+mn-ea"/>
            </a:endParaRPr>
          </a:p>
          <a:p>
            <a:pPr lvl="1"/>
            <a:r>
              <a:rPr lang="ja-JP" altLang="en-US" sz="3600" b="1">
                <a:ln w="15875">
                  <a:solidFill>
                    <a:schemeClr val="tx1"/>
                  </a:solidFill>
                </a:ln>
                <a:solidFill>
                  <a:schemeClr val="bg1"/>
                </a:solidFill>
                <a:latin typeface="+mn-ea"/>
              </a:rPr>
              <a:t>コージェネの導入と天然ガスへの燃料転換が進む</a:t>
            </a:r>
            <a:endParaRPr lang="en-US" altLang="ja-JP" sz="3600" b="1">
              <a:ln w="15875">
                <a:solidFill>
                  <a:schemeClr val="tx1"/>
                </a:solidFill>
              </a:ln>
              <a:solidFill>
                <a:schemeClr val="bg1"/>
              </a:solidFill>
              <a:latin typeface="+mn-ea"/>
            </a:endParaRPr>
          </a:p>
          <a:p>
            <a:pPr marL="457200" indent="-457200" algn="l">
              <a:lnSpc>
                <a:spcPct val="130000"/>
              </a:lnSpc>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mn-ea"/>
              </a:rPr>
              <a:t>製紙業界</a:t>
            </a:r>
            <a:br>
              <a:rPr kumimoji="1" lang="en-US" altLang="ja-JP" sz="3800" b="1">
                <a:ln w="15875">
                  <a:solidFill>
                    <a:srgbClr val="0070C0"/>
                  </a:solidFill>
                </a:ln>
                <a:solidFill>
                  <a:schemeClr val="bg1"/>
                </a:solidFill>
                <a:latin typeface="+mn-ea"/>
              </a:rPr>
            </a:br>
            <a:r>
              <a:rPr kumimoji="1" lang="ja-JP" altLang="en-US" sz="3800" b="1">
                <a:ln w="15875">
                  <a:solidFill>
                    <a:schemeClr val="tx1"/>
                  </a:solidFill>
                </a:ln>
                <a:solidFill>
                  <a:schemeClr val="bg1"/>
                </a:solidFill>
                <a:latin typeface="+mn-ea"/>
              </a:rPr>
              <a:t>バイオマス</a:t>
            </a:r>
            <a:r>
              <a:rPr lang="ja-JP" altLang="en-US" sz="3600" b="1">
                <a:ln w="15875">
                  <a:solidFill>
                    <a:schemeClr val="tx1"/>
                  </a:solidFill>
                </a:ln>
                <a:solidFill>
                  <a:schemeClr val="bg1"/>
                </a:solidFill>
                <a:latin typeface="+mn-ea"/>
              </a:rPr>
              <a:t>発電が今後も増加する</a:t>
            </a:r>
            <a:endParaRPr lang="en-US" altLang="ja-JP" sz="3600" b="1">
              <a:ln w="15875">
                <a:solidFill>
                  <a:schemeClr val="tx1"/>
                </a:solidFill>
              </a:ln>
              <a:solidFill>
                <a:schemeClr val="bg1"/>
              </a:solidFill>
              <a:latin typeface="+mn-ea"/>
            </a:endParaRPr>
          </a:p>
        </p:txBody>
      </p:sp>
    </p:spTree>
    <p:extLst>
      <p:ext uri="{BB962C8B-B14F-4D97-AF65-F5344CB8AC3E}">
        <p14:creationId xmlns:p14="http://schemas.microsoft.com/office/powerpoint/2010/main" val="3516109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saturation sat="140000"/>
                    </a14:imgEffect>
                  </a14:imgLayer>
                </a14:imgProps>
              </a:ex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BD3BB7-B6C2-466F-A308-CA8B2B6B2BBF}"/>
              </a:ext>
            </a:extLst>
          </p:cNvPr>
          <p:cNvSpPr txBox="1"/>
          <p:nvPr/>
        </p:nvSpPr>
        <p:spPr>
          <a:xfrm>
            <a:off x="137659" y="113909"/>
            <a:ext cx="114966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仮説３</a:t>
            </a:r>
            <a:endPar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rPr>
              <a:t>脱炭素化につながる自社発電の技術移転は増える</a:t>
            </a:r>
            <a:endParaRPr kumimoji="1" lang="en-US" altLang="ja-JP" sz="4000" b="1" i="0" u="none" strike="noStrike" kern="1200" cap="none" spc="0" normalizeH="0" baseline="0" noProof="0">
              <a:ln>
                <a:solidFill>
                  <a:prstClr val="black"/>
                </a:solid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8539A74D-FD96-4B2D-B6BA-CB3BB0038AB1}"/>
              </a:ext>
            </a:extLst>
          </p:cNvPr>
          <p:cNvSpPr/>
          <p:nvPr/>
        </p:nvSpPr>
        <p:spPr>
          <a:xfrm>
            <a:off x="4143375" y="1486846"/>
            <a:ext cx="3905250" cy="7106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200" b="1" i="0" u="sng" strike="noStrike" kern="1200" cap="none" spc="0" normalizeH="0" baseline="0" noProof="0">
                <a:ln>
                  <a:solidFill>
                    <a:schemeClr val="accent1">
                      <a:shade val="50000"/>
                    </a:schemeClr>
                  </a:solidFill>
                </a:ln>
                <a:solidFill>
                  <a:prstClr val="white"/>
                </a:solidFill>
                <a:effectLst/>
                <a:uLnTx/>
                <a:uFillTx/>
                <a:latin typeface="游ゴシック" panose="020F0502020204030204"/>
                <a:ea typeface="游ゴシック" panose="020B0400000000000000" pitchFamily="50" charset="-128"/>
                <a:cs typeface="+mn-cs"/>
              </a:rPr>
              <a:t>検証結果</a:t>
            </a:r>
          </a:p>
        </p:txBody>
      </p:sp>
      <p:sp>
        <p:nvSpPr>
          <p:cNvPr id="8" name="テキスト ボックス 7">
            <a:extLst>
              <a:ext uri="{FF2B5EF4-FFF2-40B4-BE49-F238E27FC236}">
                <a16:creationId xmlns:a16="http://schemas.microsoft.com/office/drawing/2014/main" id="{E4D3BA11-26CE-43BB-B4E5-7D76E5106C55}"/>
              </a:ext>
            </a:extLst>
          </p:cNvPr>
          <p:cNvSpPr txBox="1"/>
          <p:nvPr/>
        </p:nvSpPr>
        <p:spPr>
          <a:xfrm>
            <a:off x="551316" y="2268747"/>
            <a:ext cx="11089368" cy="4248407"/>
          </a:xfrm>
          <a:prstGeom prst="rect">
            <a:avLst/>
          </a:prstGeom>
          <a:noFill/>
          <a:ln w="50800">
            <a:solidFill>
              <a:schemeClr val="accent1"/>
            </a:solidFill>
          </a:ln>
        </p:spPr>
        <p:txBody>
          <a:bodyPr wrap="square" rtlCol="0" anchor="t">
            <a:spAutoFit/>
          </a:bodyPr>
          <a:lstStyle/>
          <a:p>
            <a:pPr marL="457200" indent="-457200" algn="l">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游ゴシック"/>
                <a:ea typeface="游ゴシック"/>
              </a:rPr>
              <a:t>製鉄業界</a:t>
            </a:r>
            <a:br>
              <a:rPr lang="en-US" altLang="ja-JP" sz="3800" b="1">
                <a:ln w="15875">
                  <a:solidFill>
                    <a:srgbClr val="0070C0"/>
                  </a:solidFill>
                </a:ln>
                <a:latin typeface="+mn-ea"/>
              </a:rPr>
            </a:br>
            <a:r>
              <a:rPr kumimoji="1" lang="ja-JP" altLang="en-US" sz="3800" b="1">
                <a:ln w="15875">
                  <a:solidFill>
                    <a:schemeClr val="tx1"/>
                  </a:solidFill>
                </a:ln>
                <a:solidFill>
                  <a:schemeClr val="bg1"/>
                </a:solidFill>
                <a:latin typeface="游ゴシック"/>
                <a:ea typeface="游ゴシック"/>
              </a:rPr>
              <a:t>海外への技術移転が今後増える</a:t>
            </a:r>
            <a:endParaRPr lang="en-US" altLang="ja-JP" sz="3800" b="1">
              <a:ln w="15875">
                <a:solidFill>
                  <a:schemeClr val="tx1"/>
                </a:solidFill>
              </a:ln>
              <a:solidFill>
                <a:schemeClr val="bg1"/>
              </a:solidFill>
              <a:latin typeface="游ゴシック"/>
              <a:ea typeface="游ゴシック"/>
            </a:endParaRPr>
          </a:p>
          <a:p>
            <a:pPr marL="457200" indent="-457200">
              <a:lnSpc>
                <a:spcPct val="130000"/>
              </a:lnSpc>
              <a:buFont typeface="Arial" panose="020B0604020202020204" pitchFamily="34" charset="0"/>
              <a:buChar char="•"/>
            </a:pPr>
            <a:r>
              <a:rPr lang="ja-JP" altLang="en-US" sz="3800" b="1">
                <a:ln w="12700">
                  <a:solidFill>
                    <a:schemeClr val="accent1">
                      <a:lumMod val="75000"/>
                    </a:schemeClr>
                  </a:solidFill>
                </a:ln>
                <a:solidFill>
                  <a:schemeClr val="bg1"/>
                </a:solidFill>
                <a:latin typeface="游ゴシック"/>
                <a:ea typeface="游ゴシック"/>
              </a:rPr>
              <a:t>化学業界</a:t>
            </a:r>
            <a:br>
              <a:rPr lang="en-US" altLang="ja-JP" sz="3800" b="1">
                <a:ln w="15875">
                  <a:solidFill>
                    <a:srgbClr val="0070C0"/>
                  </a:solidFill>
                </a:ln>
                <a:latin typeface="+mn-ea"/>
              </a:rPr>
            </a:br>
            <a:r>
              <a:rPr lang="ja-JP" altLang="en-US" sz="3800" b="1">
                <a:ln w="15875">
                  <a:solidFill>
                    <a:schemeClr val="tx1"/>
                  </a:solidFill>
                </a:ln>
                <a:solidFill>
                  <a:schemeClr val="bg1"/>
                </a:solidFill>
                <a:ea typeface="游ゴシック"/>
              </a:rPr>
              <a:t>技術移転は行われておらず今後の課題である</a:t>
            </a:r>
            <a:endParaRPr lang="en-US" altLang="ja-JP" sz="3800" b="1">
              <a:ln w="15875">
                <a:solidFill>
                  <a:schemeClr val="tx1"/>
                </a:solidFill>
              </a:ln>
              <a:solidFill>
                <a:schemeClr val="bg1"/>
              </a:solidFill>
              <a:ea typeface="游ゴシック"/>
            </a:endParaRPr>
          </a:p>
          <a:p>
            <a:pPr marL="457200" indent="-457200" algn="l">
              <a:lnSpc>
                <a:spcPct val="130000"/>
              </a:lnSpc>
              <a:buFont typeface="Arial" panose="020B0604020202020204" pitchFamily="34" charset="0"/>
              <a:buChar char="•"/>
            </a:pPr>
            <a:r>
              <a:rPr kumimoji="1" lang="ja-JP" altLang="en-US" sz="3800" b="1">
                <a:ln w="12700">
                  <a:solidFill>
                    <a:schemeClr val="accent1">
                      <a:lumMod val="75000"/>
                    </a:schemeClr>
                  </a:solidFill>
                </a:ln>
                <a:solidFill>
                  <a:schemeClr val="bg1"/>
                </a:solidFill>
                <a:latin typeface="游ゴシック"/>
                <a:ea typeface="游ゴシック"/>
              </a:rPr>
              <a:t>製紙業界</a:t>
            </a:r>
            <a:br>
              <a:rPr lang="en-US" altLang="ja-JP" sz="3800" b="1">
                <a:ln w="15875">
                  <a:solidFill>
                    <a:srgbClr val="0070C0"/>
                  </a:solidFill>
                </a:ln>
                <a:latin typeface="+mn-ea"/>
              </a:rPr>
            </a:br>
            <a:r>
              <a:rPr kumimoji="1" lang="ja-JP" altLang="en-US" sz="3800" b="1">
                <a:ln w="15875">
                  <a:solidFill>
                    <a:schemeClr val="tx1"/>
                  </a:solidFill>
                </a:ln>
                <a:solidFill>
                  <a:schemeClr val="bg1"/>
                </a:solidFill>
                <a:latin typeface="游ゴシック"/>
                <a:ea typeface="游ゴシック"/>
              </a:rPr>
              <a:t>技術移転を行うべき</a:t>
            </a:r>
            <a:endParaRPr lang="en-US" altLang="ja-JP" sz="3600" b="1">
              <a:ln w="15875">
                <a:solidFill>
                  <a:schemeClr val="tx1"/>
                </a:solidFill>
              </a:ln>
              <a:solidFill>
                <a:schemeClr val="bg1"/>
              </a:solidFill>
              <a:latin typeface="游ゴシック"/>
              <a:ea typeface="游ゴシック"/>
            </a:endParaRPr>
          </a:p>
        </p:txBody>
      </p:sp>
    </p:spTree>
    <p:extLst>
      <p:ext uri="{BB962C8B-B14F-4D97-AF65-F5344CB8AC3E}">
        <p14:creationId xmlns:p14="http://schemas.microsoft.com/office/powerpoint/2010/main" val="2377168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000" b="-1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68404-535E-467C-8610-85218E0CA977}"/>
              </a:ext>
            </a:extLst>
          </p:cNvPr>
          <p:cNvSpPr>
            <a:spLocks noGrp="1"/>
          </p:cNvSpPr>
          <p:nvPr>
            <p:ph type="title"/>
          </p:nvPr>
        </p:nvSpPr>
        <p:spPr>
          <a:xfrm>
            <a:off x="115069" y="0"/>
            <a:ext cx="7527587" cy="805471"/>
          </a:xfrm>
        </p:spPr>
        <p:txBody>
          <a:bodyPr/>
          <a:lstStyle/>
          <a:p>
            <a:r>
              <a:rPr lang="ja-JP" altLang="en-US" b="1" u="sng">
                <a:ln w="12700">
                  <a:solidFill>
                    <a:schemeClr val="tx1"/>
                  </a:solidFill>
                </a:ln>
                <a:solidFill>
                  <a:schemeClr val="bg1"/>
                </a:solidFill>
                <a:latin typeface="+mn-ea"/>
                <a:ea typeface="+mn-ea"/>
              </a:rPr>
              <a:t>技術移転に関する制度の補足</a:t>
            </a:r>
            <a:endParaRPr kumimoji="1" lang="ja-JP" altLang="en-US" b="1" u="sng">
              <a:ln w="12700">
                <a:solidFill>
                  <a:schemeClr val="tx1"/>
                </a:solidFill>
              </a:ln>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3AC6F403-297F-4E1D-93D6-04448DC7E2E3}"/>
              </a:ext>
            </a:extLst>
          </p:cNvPr>
          <p:cNvSpPr>
            <a:spLocks noGrp="1"/>
          </p:cNvSpPr>
          <p:nvPr>
            <p:ph idx="1"/>
          </p:nvPr>
        </p:nvSpPr>
        <p:spPr>
          <a:xfrm>
            <a:off x="0" y="653142"/>
            <a:ext cx="12192000" cy="6342743"/>
          </a:xfrm>
        </p:spPr>
        <p:txBody>
          <a:bodyPr vert="horz" lIns="91440" tIns="45720" rIns="91440" bIns="45720" rtlCol="0" anchor="t">
            <a:normAutofit fontScale="92500" lnSpcReduction="20000"/>
          </a:bodyPr>
          <a:lstStyle/>
          <a:p>
            <a:pPr marL="0" indent="0">
              <a:buNone/>
            </a:pPr>
            <a:r>
              <a:rPr lang="en-US" altLang="ja-JP" sz="1200" b="1">
                <a:ln w="15875">
                  <a:solidFill>
                    <a:schemeClr val="tx1"/>
                  </a:solidFill>
                </a:ln>
                <a:solidFill>
                  <a:schemeClr val="bg1"/>
                </a:solidFill>
                <a:ea typeface="游ゴシック"/>
              </a:rPr>
              <a:t>　</a:t>
            </a:r>
          </a:p>
          <a:p>
            <a:pPr marL="0" indent="0">
              <a:buNone/>
            </a:pPr>
            <a:r>
              <a:rPr lang="en-US" altLang="ja-JP" sz="3900" b="1">
                <a:ln w="12700">
                  <a:solidFill>
                    <a:schemeClr val="tx1"/>
                  </a:solidFill>
                </a:ln>
                <a:solidFill>
                  <a:schemeClr val="bg1"/>
                </a:solidFill>
                <a:ea typeface="游ゴシック"/>
              </a:rPr>
              <a:t>  </a:t>
            </a:r>
            <a:r>
              <a:rPr lang="en-US" altLang="ja-JP" sz="3900" b="1">
                <a:ln w="12700">
                  <a:solidFill>
                    <a:schemeClr val="tx1"/>
                  </a:solidFill>
                </a:ln>
                <a:ea typeface="游ゴシック"/>
              </a:rPr>
              <a:t>JCM(Joint Crediting Mechanism</a:t>
            </a:r>
            <a:r>
              <a:rPr lang="ja-JP" altLang="en-US" sz="3900" b="1">
                <a:ln w="12700">
                  <a:solidFill>
                    <a:schemeClr val="tx1"/>
                  </a:solidFill>
                </a:ln>
                <a:ea typeface="游ゴシック"/>
              </a:rPr>
              <a:t>：二国間クレジット</a:t>
            </a:r>
            <a:r>
              <a:rPr lang="en-US" altLang="ja-JP" sz="3900" b="1">
                <a:ln w="12700">
                  <a:solidFill>
                    <a:schemeClr val="tx1"/>
                  </a:solidFill>
                </a:ln>
                <a:ea typeface="游ゴシック"/>
              </a:rPr>
              <a:t>)</a:t>
            </a:r>
            <a:endParaRPr lang="en-US" altLang="ja-JP" sz="3900" b="1">
              <a:ln w="12700">
                <a:solidFill>
                  <a:prstClr val="black"/>
                </a:solidFill>
              </a:ln>
              <a:ea typeface="游ゴシック"/>
            </a:endParaRPr>
          </a:p>
          <a:p>
            <a:pPr marL="0" indent="0">
              <a:buNone/>
            </a:pPr>
            <a:endParaRPr lang="en-US" altLang="ja-JP" sz="1700" b="1">
              <a:ln w="15875">
                <a:noFill/>
              </a:ln>
              <a:ea typeface="游ゴシック"/>
            </a:endParaRPr>
          </a:p>
          <a:p>
            <a:pPr lvl="1">
              <a:lnSpc>
                <a:spcPct val="110000"/>
              </a:lnSpc>
            </a:pPr>
            <a:r>
              <a:rPr lang="ja-JP" altLang="en-US" sz="3700" b="1">
                <a:ln w="12700">
                  <a:solidFill>
                    <a:schemeClr val="tx1"/>
                  </a:solidFill>
                </a:ln>
                <a:solidFill>
                  <a:schemeClr val="bg1"/>
                </a:solidFill>
                <a:ea typeface="游ゴシック"/>
              </a:rPr>
              <a:t>低炭素技術やシステムを途上国に移転する際に、</a:t>
            </a:r>
            <a:br>
              <a:rPr lang="en-US" altLang="ja-JP" sz="3700" b="1">
                <a:ln w="12700">
                  <a:solidFill>
                    <a:schemeClr val="tx1"/>
                  </a:solidFill>
                </a:ln>
                <a:ea typeface="游ゴシック"/>
              </a:rPr>
            </a:br>
            <a:r>
              <a:rPr lang="ja-JP" altLang="en-US" sz="3700" b="1">
                <a:ln w="12700">
                  <a:solidFill>
                    <a:schemeClr val="tx1"/>
                  </a:solidFill>
                </a:ln>
                <a:solidFill>
                  <a:schemeClr val="bg1"/>
                </a:solidFill>
                <a:ea typeface="游ゴシック"/>
              </a:rPr>
              <a:t>日本政府が初期投資コストの一部を補助する</a:t>
            </a:r>
            <a:endParaRPr lang="en-US" altLang="ja-JP" sz="3700" b="1">
              <a:ln w="12700">
                <a:solidFill>
                  <a:schemeClr val="tx1"/>
                </a:solidFill>
              </a:ln>
              <a:solidFill>
                <a:schemeClr val="bg1"/>
              </a:solidFill>
              <a:ea typeface="游ゴシック"/>
            </a:endParaRPr>
          </a:p>
          <a:p>
            <a:pPr marL="457200" lvl="1" indent="0">
              <a:buNone/>
            </a:pPr>
            <a:endParaRPr lang="en-US" altLang="ja-JP" sz="1700" b="1">
              <a:ln w="15875">
                <a:solidFill>
                  <a:srgbClr val="0070C0"/>
                </a:solidFill>
              </a:ln>
              <a:solidFill>
                <a:schemeClr val="bg1"/>
              </a:solidFill>
            </a:endParaRPr>
          </a:p>
          <a:p>
            <a:pPr lvl="1">
              <a:lnSpc>
                <a:spcPct val="110000"/>
              </a:lnSpc>
            </a:pPr>
            <a:r>
              <a:rPr lang="ja-JP" altLang="en-US" sz="3700" b="1">
                <a:ln w="12700">
                  <a:solidFill>
                    <a:schemeClr val="tx1"/>
                  </a:solidFill>
                </a:ln>
                <a:solidFill>
                  <a:schemeClr val="bg1"/>
                </a:solidFill>
                <a:ea typeface="游ゴシック"/>
              </a:rPr>
              <a:t>低炭素型設備の導入により削減された</a:t>
            </a:r>
            <a:r>
              <a:rPr lang="ja-JP" altLang="en-US" sz="3700" b="1">
                <a:ln w="12700">
                  <a:solidFill>
                    <a:schemeClr val="tx1"/>
                  </a:solidFill>
                </a:ln>
                <a:solidFill>
                  <a:schemeClr val="bg1"/>
                </a:solidFill>
                <a:ea typeface="+mn-lt"/>
                <a:cs typeface="+mn-lt"/>
              </a:rPr>
              <a:t>CO₂</a:t>
            </a:r>
            <a:r>
              <a:rPr lang="ja-JP" altLang="en-US" sz="3700" b="1">
                <a:ln w="12700">
                  <a:solidFill>
                    <a:schemeClr val="tx1"/>
                  </a:solidFill>
                </a:ln>
                <a:solidFill>
                  <a:schemeClr val="bg1"/>
                </a:solidFill>
                <a:ea typeface="游ゴシック"/>
              </a:rPr>
              <a:t>排出量を</a:t>
            </a:r>
            <a:br>
              <a:rPr lang="en-US" altLang="ja-JP" sz="3700" b="1">
                <a:ln w="12700">
                  <a:solidFill>
                    <a:schemeClr val="tx1"/>
                  </a:solidFill>
                </a:ln>
                <a:ea typeface="游ゴシック"/>
              </a:rPr>
            </a:br>
            <a:r>
              <a:rPr lang="ja-JP" altLang="en-US" sz="3700" b="1">
                <a:ln w="12700">
                  <a:solidFill>
                    <a:schemeClr val="tx1"/>
                  </a:solidFill>
                </a:ln>
                <a:solidFill>
                  <a:schemeClr val="bg1"/>
                </a:solidFill>
                <a:ea typeface="游ゴシック"/>
              </a:rPr>
              <a:t>日本の削減分とする</a:t>
            </a:r>
            <a:endParaRPr lang="en-US" altLang="ja-JP" sz="3700" b="1">
              <a:ln w="12700">
                <a:solidFill>
                  <a:schemeClr val="tx1"/>
                </a:solidFill>
              </a:ln>
              <a:solidFill>
                <a:schemeClr val="bg1"/>
              </a:solidFill>
              <a:ea typeface="游ゴシック"/>
            </a:endParaRPr>
          </a:p>
          <a:p>
            <a:pPr lvl="1"/>
            <a:endParaRPr lang="ja-JP" altLang="en-US" sz="1700" b="1">
              <a:ln w="15875">
                <a:solidFill>
                  <a:srgbClr val="0070C0"/>
                </a:solidFill>
              </a:ln>
              <a:solidFill>
                <a:schemeClr val="bg1"/>
              </a:solidFill>
              <a:ea typeface="游ゴシック"/>
            </a:endParaRPr>
          </a:p>
          <a:p>
            <a:pPr lvl="1"/>
            <a:r>
              <a:rPr lang="ja-JP" altLang="en-US" sz="3700" b="1">
                <a:ln w="12700">
                  <a:solidFill>
                    <a:schemeClr val="tx1"/>
                  </a:solidFill>
                </a:ln>
                <a:solidFill>
                  <a:schemeClr val="bg1"/>
                </a:solidFill>
                <a:ea typeface="游ゴシック"/>
              </a:rPr>
              <a:t>初期投資が低額な省エネ設備では</a:t>
            </a:r>
            <a:r>
              <a:rPr lang="en-US" altLang="ja-JP" sz="3700" b="1">
                <a:ln w="12700">
                  <a:solidFill>
                    <a:schemeClr val="tx1"/>
                  </a:solidFill>
                </a:ln>
                <a:solidFill>
                  <a:schemeClr val="bg1"/>
                </a:solidFill>
                <a:ea typeface="游ゴシック"/>
              </a:rPr>
              <a:t>JCM</a:t>
            </a:r>
            <a:r>
              <a:rPr lang="ja-JP" altLang="en-US" sz="3700" b="1">
                <a:ln w="12700">
                  <a:solidFill>
                    <a:schemeClr val="tx1"/>
                  </a:solidFill>
                </a:ln>
                <a:solidFill>
                  <a:schemeClr val="bg1"/>
                </a:solidFill>
                <a:ea typeface="游ゴシック"/>
              </a:rPr>
              <a:t>が利用されている</a:t>
            </a:r>
            <a:endParaRPr lang="en-US" altLang="ja-JP" sz="3700" b="1">
              <a:ln w="12700">
                <a:solidFill>
                  <a:schemeClr val="tx1"/>
                </a:solidFill>
              </a:ln>
              <a:solidFill>
                <a:schemeClr val="bg1"/>
              </a:solidFill>
              <a:ea typeface="游ゴシック"/>
            </a:endParaRPr>
          </a:p>
          <a:p>
            <a:pPr lvl="1"/>
            <a:endParaRPr lang="en-US" altLang="ja-JP" sz="1700" b="1">
              <a:ln w="15875">
                <a:solidFill>
                  <a:srgbClr val="0070C0"/>
                </a:solidFill>
              </a:ln>
              <a:solidFill>
                <a:schemeClr val="bg1"/>
              </a:solidFill>
              <a:ea typeface="游ゴシック"/>
            </a:endParaRPr>
          </a:p>
          <a:p>
            <a:pPr lvl="1">
              <a:lnSpc>
                <a:spcPct val="110000"/>
              </a:lnSpc>
            </a:pPr>
            <a:r>
              <a:rPr lang="ja-JP" altLang="en-US" sz="3700" b="1">
                <a:ln w="12700">
                  <a:solidFill>
                    <a:schemeClr val="tx1"/>
                  </a:solidFill>
                </a:ln>
                <a:solidFill>
                  <a:schemeClr val="bg1"/>
                </a:solidFill>
                <a:ea typeface="游ゴシック"/>
              </a:rPr>
              <a:t>大規模の自社発電設備の初期投資は補助金の限度額を越えるため、自社発電技術の移転は行われていない</a:t>
            </a:r>
            <a:endParaRPr lang="ja-JP" altLang="en-US" sz="3700" b="1">
              <a:ln w="12700">
                <a:solidFill>
                  <a:schemeClr val="tx1"/>
                </a:solidFill>
              </a:ln>
              <a:solidFill>
                <a:schemeClr val="bg1"/>
              </a:solidFill>
              <a:ea typeface="+mn-lt"/>
              <a:cs typeface="+mn-lt"/>
            </a:endParaRPr>
          </a:p>
          <a:p>
            <a:pPr marL="457200" lvl="1" indent="0">
              <a:buNone/>
            </a:pPr>
            <a:endParaRPr lang="ja-JP" altLang="en-US" sz="1700" b="1">
              <a:ln w="15875">
                <a:solidFill>
                  <a:srgbClr val="0070C0"/>
                </a:solidFill>
              </a:ln>
              <a:solidFill>
                <a:schemeClr val="bg1"/>
              </a:solidFill>
              <a:ea typeface="+mn-lt"/>
              <a:cs typeface="+mn-lt"/>
            </a:endParaRPr>
          </a:p>
          <a:p>
            <a:pPr lvl="1"/>
            <a:r>
              <a:rPr lang="ja-JP" altLang="en-US" sz="3700" b="1">
                <a:ln w="12700">
                  <a:solidFill>
                    <a:schemeClr val="tx1"/>
                  </a:solidFill>
                </a:ln>
                <a:solidFill>
                  <a:schemeClr val="bg1"/>
                </a:solidFill>
                <a:ea typeface="+mn-lt"/>
                <a:cs typeface="+mn-lt"/>
              </a:rPr>
              <a:t>そこで、</a:t>
            </a:r>
            <a:r>
              <a:rPr lang="ja-JP" altLang="en-US" sz="3700" b="1" u="heavy">
                <a:ln w="12700">
                  <a:solidFill>
                    <a:schemeClr val="tx1"/>
                  </a:solidFill>
                </a:ln>
                <a:solidFill>
                  <a:schemeClr val="bg1"/>
                </a:solidFill>
                <a:ea typeface="+mn-lt"/>
                <a:cs typeface="+mn-lt"/>
              </a:rPr>
              <a:t>政府は補助金の限度額を増額すべきである</a:t>
            </a:r>
            <a:endParaRPr lang="ja-JP" sz="3700" u="heavy">
              <a:ln w="12700">
                <a:solidFill>
                  <a:schemeClr val="tx1"/>
                </a:solidFill>
              </a:ln>
              <a:solidFill>
                <a:schemeClr val="bg1"/>
              </a:solidFill>
              <a:ea typeface="游ゴシック"/>
            </a:endParaRPr>
          </a:p>
        </p:txBody>
      </p:sp>
      <p:sp>
        <p:nvSpPr>
          <p:cNvPr id="4" name="スライド番号プレースホルダー 3"/>
          <p:cNvSpPr>
            <a:spLocks noGrp="1"/>
          </p:cNvSpPr>
          <p:nvPr>
            <p:ph type="sldNum" sz="quarter" idx="12"/>
          </p:nvPr>
        </p:nvSpPr>
        <p:spPr/>
        <p:txBody>
          <a:bodyPr/>
          <a:lstStyle/>
          <a:p>
            <a:fld id="{19400137-A026-45F2-A734-204015451647}" type="slidenum">
              <a:rPr lang="ja-JP" altLang="en-US" smtClean="0"/>
              <a:pPr/>
              <a:t>47</a:t>
            </a:fld>
            <a:endParaRPr lang="ja-JP" altLang="en-US"/>
          </a:p>
        </p:txBody>
      </p:sp>
    </p:spTree>
    <p:extLst>
      <p:ext uri="{BB962C8B-B14F-4D97-AF65-F5344CB8AC3E}">
        <p14:creationId xmlns:p14="http://schemas.microsoft.com/office/powerpoint/2010/main" val="869280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492F0B-7395-4CAB-AFF3-89CE3103ED61}"/>
              </a:ext>
            </a:extLst>
          </p:cNvPr>
          <p:cNvSpPr>
            <a:spLocks noGrp="1"/>
          </p:cNvSpPr>
          <p:nvPr>
            <p:ph type="title"/>
          </p:nvPr>
        </p:nvSpPr>
        <p:spPr>
          <a:xfrm>
            <a:off x="1033250" y="263525"/>
            <a:ext cx="9803115" cy="1325563"/>
          </a:xfrm>
        </p:spPr>
        <p:txBody>
          <a:bodyPr>
            <a:normAutofit/>
          </a:bodyPr>
          <a:lstStyle/>
          <a:p>
            <a:r>
              <a:rPr lang="ja-JP" b="1">
                <a:latin typeface="游ゴシック"/>
                <a:ea typeface="游ゴシック"/>
              </a:rPr>
              <a:t>調査結果の一般化</a:t>
            </a:r>
            <a:r>
              <a:rPr lang="en-US" altLang="ja-JP" b="1">
                <a:ea typeface="+mj-lt"/>
              </a:rPr>
              <a:t> </a:t>
            </a:r>
            <a:br>
              <a:rPr lang="en-US" altLang="ja-JP" b="1">
                <a:latin typeface="游ゴシック Light"/>
                <a:ea typeface="游ゴシック Light"/>
              </a:rPr>
            </a:br>
            <a:r>
              <a:rPr lang="ja-JP" b="1">
                <a:latin typeface="游ゴシック"/>
                <a:ea typeface="游ゴシック"/>
              </a:rPr>
              <a:t>～他業界への自社脱炭素戦略の適用～</a:t>
            </a:r>
            <a:endParaRPr lang="ja-JP" altLang="en-US" b="1" u="sng">
              <a:latin typeface="游ゴシック"/>
              <a:ea typeface="游ゴシック"/>
            </a:endParaRPr>
          </a:p>
        </p:txBody>
      </p:sp>
      <p:sp>
        <p:nvSpPr>
          <p:cNvPr id="3" name="コンテンツ プレースホルダー 2">
            <a:extLst>
              <a:ext uri="{FF2B5EF4-FFF2-40B4-BE49-F238E27FC236}">
                <a16:creationId xmlns:a16="http://schemas.microsoft.com/office/drawing/2014/main" id="{E18776D8-B3E6-40B2-8684-375B71192327}"/>
              </a:ext>
            </a:extLst>
          </p:cNvPr>
          <p:cNvSpPr>
            <a:spLocks noGrp="1"/>
          </p:cNvSpPr>
          <p:nvPr>
            <p:ph idx="1"/>
          </p:nvPr>
        </p:nvSpPr>
        <p:spPr>
          <a:xfrm>
            <a:off x="915124" y="1858010"/>
            <a:ext cx="11357430" cy="4452938"/>
          </a:xfrm>
        </p:spPr>
        <p:txBody>
          <a:bodyPr vert="horz" lIns="91440" tIns="45720" rIns="91440" bIns="45720" rtlCol="0" anchor="t">
            <a:normAutofit fontScale="92500" lnSpcReduction="20000"/>
          </a:bodyPr>
          <a:lstStyle/>
          <a:p>
            <a:pPr marL="0" indent="0">
              <a:buNone/>
            </a:pPr>
            <a:r>
              <a:rPr kumimoji="1" lang="ja-JP" altLang="en-US" sz="3600" b="1"/>
              <a:t>産業界の自社発電の脱炭素化のためにできること</a:t>
            </a:r>
            <a:endParaRPr kumimoji="1" lang="en-US" altLang="ja-JP" sz="3600" b="1"/>
          </a:p>
          <a:p>
            <a:pPr lvl="1">
              <a:lnSpc>
                <a:spcPct val="150000"/>
              </a:lnSpc>
            </a:pPr>
            <a:r>
              <a:rPr lang="ja-JP" altLang="en-US" sz="4200" b="1">
                <a:ea typeface="游ゴシック"/>
              </a:rPr>
              <a:t>拡充と高効率化：余地が少ない</a:t>
            </a:r>
            <a:endParaRPr lang="en-US" altLang="ja-JP" sz="4200" b="1">
              <a:ea typeface="游ゴシック"/>
            </a:endParaRPr>
          </a:p>
          <a:p>
            <a:pPr lvl="1">
              <a:lnSpc>
                <a:spcPct val="150000"/>
              </a:lnSpc>
            </a:pPr>
            <a:r>
              <a:rPr kumimoji="1" lang="ja-JP" altLang="en-US" sz="4200" b="1"/>
              <a:t>燃料転換：可能だが進展が遅い</a:t>
            </a:r>
            <a:endParaRPr kumimoji="1" lang="en-US" altLang="ja-JP" sz="4200" b="1"/>
          </a:p>
          <a:p>
            <a:pPr lvl="1">
              <a:lnSpc>
                <a:spcPct val="150000"/>
              </a:lnSpc>
            </a:pPr>
            <a:r>
              <a:rPr lang="ja-JP" altLang="en-US" sz="4200" b="1">
                <a:ea typeface="游ゴシック"/>
              </a:rPr>
              <a:t>技術移転：世界の</a:t>
            </a:r>
            <a:r>
              <a:rPr lang="en-US" altLang="ja-JP" sz="4200" b="1">
                <a:ea typeface="游ゴシック"/>
              </a:rPr>
              <a:t>CO</a:t>
            </a:r>
            <a:r>
              <a:rPr lang="en-US" altLang="ja-JP" sz="4200" b="1" baseline="-25000">
                <a:ea typeface="游ゴシック"/>
              </a:rPr>
              <a:t>2</a:t>
            </a:r>
            <a:r>
              <a:rPr lang="ja-JP" altLang="en-US" sz="4200" b="1">
                <a:ea typeface="游ゴシック"/>
              </a:rPr>
              <a:t>排出量削減に貢献</a:t>
            </a:r>
            <a:endParaRPr lang="en-US" altLang="ja-JP" sz="4200" b="1">
              <a:ea typeface="游ゴシック"/>
            </a:endParaRPr>
          </a:p>
          <a:p>
            <a:pPr marL="0" indent="0">
              <a:lnSpc>
                <a:spcPct val="150000"/>
              </a:lnSpc>
              <a:buNone/>
            </a:pPr>
            <a:r>
              <a:rPr kumimoji="1" lang="ja-JP" altLang="en-US" sz="3600" b="1">
                <a:ea typeface="游ゴシック"/>
              </a:rPr>
              <a:t>３業界を参考に、各業界に合った方法で自社発電</a:t>
            </a:r>
            <a:r>
              <a:rPr lang="ja-JP" altLang="en-US" sz="3600" b="1">
                <a:ea typeface="游ゴシック"/>
              </a:rPr>
              <a:t>による</a:t>
            </a:r>
            <a:br>
              <a:rPr lang="en-US" altLang="ja-JP" sz="3600" b="1"/>
            </a:br>
            <a:r>
              <a:rPr kumimoji="1" lang="ja-JP" altLang="en-US" sz="3600" b="1">
                <a:ea typeface="游ゴシック"/>
              </a:rPr>
              <a:t>脱炭素化を進めるべき</a:t>
            </a:r>
            <a:endParaRPr lang="ja-JP" altLang="en-US" sz="3600" b="1">
              <a:ea typeface="游ゴシック"/>
            </a:endParaRPr>
          </a:p>
        </p:txBody>
      </p:sp>
      <p:sp>
        <p:nvSpPr>
          <p:cNvPr id="4" name="スライド番号プレースホルダー 3"/>
          <p:cNvSpPr>
            <a:spLocks noGrp="1"/>
          </p:cNvSpPr>
          <p:nvPr>
            <p:ph type="sldNum" sz="quarter" idx="12"/>
          </p:nvPr>
        </p:nvSpPr>
        <p:spPr/>
        <p:txBody>
          <a:bodyPr/>
          <a:lstStyle/>
          <a:p>
            <a:fld id="{19400137-A026-45F2-A734-204015451647}" type="slidenum">
              <a:rPr lang="ja-JP" altLang="en-US" smtClean="0"/>
              <a:pPr/>
              <a:t>48</a:t>
            </a:fld>
            <a:endParaRPr lang="ja-JP" altLang="en-US"/>
          </a:p>
        </p:txBody>
      </p:sp>
    </p:spTree>
    <p:extLst>
      <p:ext uri="{BB962C8B-B14F-4D97-AF65-F5344CB8AC3E}">
        <p14:creationId xmlns:p14="http://schemas.microsoft.com/office/powerpoint/2010/main" val="60129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5000" r="-5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AF7C7D5-335B-4F59-B980-0916E2465ECE}"/>
              </a:ext>
            </a:extLst>
          </p:cNvPr>
          <p:cNvSpPr txBox="1"/>
          <p:nvPr/>
        </p:nvSpPr>
        <p:spPr>
          <a:xfrm>
            <a:off x="3602171" y="480387"/>
            <a:ext cx="4542817" cy="830997"/>
          </a:xfrm>
          <a:prstGeom prst="rect">
            <a:avLst/>
          </a:prstGeom>
          <a:noFill/>
        </p:spPr>
        <p:txBody>
          <a:bodyPr wrap="square" rtlCol="0">
            <a:spAutoFit/>
          </a:bodyPr>
          <a:lstStyle/>
          <a:p>
            <a:pPr algn="ctr"/>
            <a:r>
              <a:rPr kumimoji="1" lang="ja-JP" altLang="en-US" sz="4800" b="1">
                <a:ln>
                  <a:solidFill>
                    <a:schemeClr val="tx1"/>
                  </a:solidFill>
                </a:ln>
                <a:solidFill>
                  <a:schemeClr val="bg1"/>
                </a:solidFill>
              </a:rPr>
              <a:t>おわりに</a:t>
            </a:r>
          </a:p>
        </p:txBody>
      </p:sp>
      <p:sp>
        <p:nvSpPr>
          <p:cNvPr id="3" name="テキスト ボックス 2">
            <a:extLst>
              <a:ext uri="{FF2B5EF4-FFF2-40B4-BE49-F238E27FC236}">
                <a16:creationId xmlns:a16="http://schemas.microsoft.com/office/drawing/2014/main" id="{C08A6FE9-37B9-4F15-935A-E9C3B9EF8F93}"/>
              </a:ext>
            </a:extLst>
          </p:cNvPr>
          <p:cNvSpPr txBox="1"/>
          <p:nvPr/>
        </p:nvSpPr>
        <p:spPr>
          <a:xfrm>
            <a:off x="1070689" y="1617052"/>
            <a:ext cx="10610994" cy="2704074"/>
          </a:xfrm>
          <a:prstGeom prst="rect">
            <a:avLst/>
          </a:prstGeom>
          <a:noFill/>
        </p:spPr>
        <p:txBody>
          <a:bodyPr wrap="square" rtlCol="0" anchor="t">
            <a:spAutoFit/>
          </a:bodyPr>
          <a:lstStyle/>
          <a:p>
            <a:pPr marL="571500" indent="-571500" algn="l">
              <a:buFont typeface="Arial" panose="020B0604020202020204" pitchFamily="34" charset="0"/>
              <a:buChar char="•"/>
            </a:pPr>
            <a:endParaRPr lang="ja-JP" altLang="en-US" sz="4400" b="1">
              <a:ln>
                <a:solidFill>
                  <a:prstClr val="white"/>
                </a:solidFill>
              </a:ln>
              <a:ea typeface="游ゴシック"/>
            </a:endParaRPr>
          </a:p>
          <a:p>
            <a:pPr algn="l">
              <a:lnSpc>
                <a:spcPct val="150000"/>
              </a:lnSpc>
            </a:pPr>
            <a:r>
              <a:rPr lang="ja-JP" altLang="en-US" sz="4400" b="1">
                <a:ln>
                  <a:solidFill>
                    <a:schemeClr val="tx1"/>
                  </a:solidFill>
                </a:ln>
                <a:solidFill>
                  <a:schemeClr val="bg1"/>
                </a:solidFill>
                <a:ea typeface="游ゴシック"/>
              </a:rPr>
              <a:t>今回検証できなかった業界の自社発電について調査することが今後の課題である</a:t>
            </a:r>
            <a:endParaRPr lang="en-US" altLang="ja-JP" sz="4400" b="1">
              <a:ln>
                <a:solidFill>
                  <a:schemeClr val="tx1"/>
                </a:solidFill>
              </a:ln>
              <a:solidFill>
                <a:schemeClr val="bg1"/>
              </a:solidFill>
              <a:ea typeface="游ゴシック"/>
            </a:endParaRPr>
          </a:p>
        </p:txBody>
      </p:sp>
      <p:sp>
        <p:nvSpPr>
          <p:cNvPr id="4" name="スライド番号プレースホルダー 3"/>
          <p:cNvSpPr>
            <a:spLocks noGrp="1"/>
          </p:cNvSpPr>
          <p:nvPr>
            <p:ph type="sldNum" sz="quarter" idx="12"/>
          </p:nvPr>
        </p:nvSpPr>
        <p:spPr>
          <a:xfrm>
            <a:off x="9220201" y="6354536"/>
            <a:ext cx="2743200" cy="365125"/>
          </a:xfrm>
        </p:spPr>
        <p:txBody>
          <a:bodyPr/>
          <a:lstStyle/>
          <a:p>
            <a:fld id="{19400137-A026-45F2-A734-204015451647}" type="slidenum">
              <a:rPr lang="ja-JP" altLang="en-US" smtClean="0"/>
              <a:pPr/>
              <a:t>49</a:t>
            </a:fld>
            <a:endParaRPr lang="ja-JP" altLang="en-US"/>
          </a:p>
        </p:txBody>
      </p:sp>
    </p:spTree>
    <p:extLst>
      <p:ext uri="{BB962C8B-B14F-4D97-AF65-F5344CB8AC3E}">
        <p14:creationId xmlns:p14="http://schemas.microsoft.com/office/powerpoint/2010/main" val="1383875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C2355E3-6175-4E0A-9A69-3B5297F4D4DA}"/>
              </a:ext>
            </a:extLst>
          </p:cNvPr>
          <p:cNvSpPr/>
          <p:nvPr/>
        </p:nvSpPr>
        <p:spPr>
          <a:xfrm>
            <a:off x="639096" y="1923215"/>
            <a:ext cx="10903974" cy="3132950"/>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02636C0-B259-4F0E-8DC3-CC8920A0A3A7}"/>
              </a:ext>
            </a:extLst>
          </p:cNvPr>
          <p:cNvSpPr>
            <a:spLocks noGrp="1"/>
          </p:cNvSpPr>
          <p:nvPr>
            <p:ph type="title"/>
          </p:nvPr>
        </p:nvSpPr>
        <p:spPr>
          <a:xfrm>
            <a:off x="421481" y="189131"/>
            <a:ext cx="11530013" cy="836745"/>
          </a:xfrm>
        </p:spPr>
        <p:txBody>
          <a:bodyPr>
            <a:normAutofit/>
          </a:bodyPr>
          <a:lstStyle/>
          <a:p>
            <a:r>
              <a:rPr lang="ja-JP" altLang="en-US" sz="4800" b="1">
                <a:solidFill>
                  <a:schemeClr val="accent1"/>
                </a:solidFill>
                <a:latin typeface="游ゴシック"/>
                <a:ea typeface="游ゴシック"/>
              </a:rPr>
              <a:t>テーマ設定の背景1</a:t>
            </a:r>
            <a:endParaRPr lang="en-US" altLang="ja-JP" sz="4800" b="1">
              <a:solidFill>
                <a:schemeClr val="accent1"/>
              </a:solidFill>
              <a:latin typeface="游ゴシック"/>
              <a:ea typeface="游ゴシック"/>
            </a:endParaRPr>
          </a:p>
        </p:txBody>
      </p:sp>
      <p:sp>
        <p:nvSpPr>
          <p:cNvPr id="3" name="コンテンツ プレースホルダー 2">
            <a:extLst>
              <a:ext uri="{FF2B5EF4-FFF2-40B4-BE49-F238E27FC236}">
                <a16:creationId xmlns:a16="http://schemas.microsoft.com/office/drawing/2014/main" id="{8A89F539-93F1-40A3-9818-52A6495A6440}"/>
              </a:ext>
            </a:extLst>
          </p:cNvPr>
          <p:cNvSpPr>
            <a:spLocks noGrp="1"/>
          </p:cNvSpPr>
          <p:nvPr>
            <p:ph idx="1"/>
          </p:nvPr>
        </p:nvSpPr>
        <p:spPr>
          <a:xfrm>
            <a:off x="648929" y="2576902"/>
            <a:ext cx="9650218" cy="2229571"/>
          </a:xfrm>
        </p:spPr>
        <p:txBody>
          <a:bodyPr vert="horz" lIns="91440" tIns="45720" rIns="91440" bIns="45720" rtlCol="0" anchor="t">
            <a:noAutofit/>
          </a:bodyPr>
          <a:lstStyle/>
          <a:p>
            <a:pPr marL="0" indent="0">
              <a:lnSpc>
                <a:spcPct val="110000"/>
              </a:lnSpc>
              <a:buNone/>
            </a:pPr>
            <a:r>
              <a:rPr kumimoji="1" lang="ja-JP" altLang="en-US" sz="3800" b="1">
                <a:latin typeface="游ゴシック"/>
                <a:ea typeface="游ゴシック"/>
              </a:rPr>
              <a:t>・福島第一原発の事故で停電が発生</a:t>
            </a:r>
            <a:r>
              <a:rPr lang="ja-JP" altLang="en-US" sz="3800" b="1">
                <a:latin typeface="游ゴシック"/>
                <a:ea typeface="游ゴシック"/>
              </a:rPr>
              <a:t>した</a:t>
            </a:r>
            <a:endParaRPr lang="en-US" altLang="ja-JP" sz="3800" b="1">
              <a:latin typeface="游ゴシック"/>
              <a:ea typeface="游ゴシック"/>
            </a:endParaRPr>
          </a:p>
          <a:p>
            <a:pPr marL="0" indent="0">
              <a:lnSpc>
                <a:spcPct val="110000"/>
              </a:lnSpc>
              <a:buNone/>
            </a:pPr>
            <a:r>
              <a:rPr lang="ja-JP" altLang="en-US" sz="3800" b="1">
                <a:latin typeface="游ゴシック"/>
                <a:ea typeface="游ゴシック"/>
              </a:rPr>
              <a:t>・</a:t>
            </a:r>
            <a:r>
              <a:rPr lang="en-US" altLang="ja-JP" sz="3800" b="1">
                <a:latin typeface="游ゴシック"/>
                <a:ea typeface="游ゴシック"/>
              </a:rPr>
              <a:t>BCP</a:t>
            </a:r>
            <a:r>
              <a:rPr lang="ja-JP" altLang="en-US" sz="3800" b="1">
                <a:latin typeface="游ゴシック"/>
                <a:ea typeface="游ゴシック"/>
              </a:rPr>
              <a:t>*の一環として安定電源が必要に</a:t>
            </a:r>
            <a:endParaRPr lang="en-US" altLang="ja-JP" sz="3800" b="1">
              <a:latin typeface="游ゴシック"/>
              <a:ea typeface="游ゴシック"/>
            </a:endParaRPr>
          </a:p>
          <a:p>
            <a:pPr marL="0" indent="0">
              <a:lnSpc>
                <a:spcPct val="110000"/>
              </a:lnSpc>
              <a:buNone/>
            </a:pPr>
            <a:r>
              <a:rPr lang="ja-JP" altLang="en-US" sz="3800" b="1">
                <a:latin typeface="游ゴシック"/>
                <a:ea typeface="游ゴシック"/>
              </a:rPr>
              <a:t>・自社発電がより注目されるようになった</a:t>
            </a:r>
          </a:p>
        </p:txBody>
      </p:sp>
      <p:sp>
        <p:nvSpPr>
          <p:cNvPr id="5" name="四角形: 角を丸くする 4">
            <a:extLst>
              <a:ext uri="{FF2B5EF4-FFF2-40B4-BE49-F238E27FC236}">
                <a16:creationId xmlns:a16="http://schemas.microsoft.com/office/drawing/2014/main" id="{703A9FE3-8CAB-4BBD-B657-63A37B2D4794}"/>
              </a:ext>
            </a:extLst>
          </p:cNvPr>
          <p:cNvSpPr/>
          <p:nvPr/>
        </p:nvSpPr>
        <p:spPr>
          <a:xfrm>
            <a:off x="1965107" y="1364459"/>
            <a:ext cx="8251953" cy="10565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strike="noStrike" kern="1200" cap="none" spc="0" normalizeH="0" baseline="0" noProof="0">
                <a:solidFill>
                  <a:schemeClr val="bg1"/>
                </a:solidFill>
                <a:effectLst/>
                <a:uLnTx/>
                <a:uFillTx/>
                <a:latin typeface="游ゴシック"/>
                <a:ea typeface="游ゴシック"/>
                <a:cs typeface="+mn-cs"/>
              </a:rPr>
              <a:t>東日本大震災（</a:t>
            </a:r>
            <a:r>
              <a:rPr kumimoji="1" lang="en-US" altLang="ja-JP" sz="4000" b="1" i="0" strike="noStrike" kern="1200" cap="none" spc="0" normalizeH="0" baseline="0" noProof="0">
                <a:solidFill>
                  <a:schemeClr val="bg1"/>
                </a:solidFill>
                <a:effectLst/>
                <a:uLnTx/>
                <a:uFillTx/>
                <a:latin typeface="游ゴシック"/>
                <a:ea typeface="游ゴシック"/>
                <a:cs typeface="+mn-cs"/>
              </a:rPr>
              <a:t>2011</a:t>
            </a:r>
            <a:r>
              <a:rPr kumimoji="1" lang="ja-JP" altLang="en-US" sz="4000" b="1" i="0" strike="noStrike" kern="1200" cap="none" spc="0" normalizeH="0" baseline="0" noProof="0">
                <a:solidFill>
                  <a:schemeClr val="bg1"/>
                </a:solidFill>
                <a:effectLst/>
                <a:uLnTx/>
                <a:uFillTx/>
                <a:latin typeface="游ゴシック"/>
                <a:ea typeface="游ゴシック"/>
                <a:cs typeface="+mn-cs"/>
              </a:rPr>
              <a:t>年）</a:t>
            </a:r>
          </a:p>
        </p:txBody>
      </p:sp>
      <p:sp>
        <p:nvSpPr>
          <p:cNvPr id="7" name="テキスト ボックス 6">
            <a:extLst>
              <a:ext uri="{FF2B5EF4-FFF2-40B4-BE49-F238E27FC236}">
                <a16:creationId xmlns:a16="http://schemas.microsoft.com/office/drawing/2014/main" id="{388F964F-7374-46EC-A013-ADDCF93F40CF}"/>
              </a:ext>
            </a:extLst>
          </p:cNvPr>
          <p:cNvSpPr txBox="1"/>
          <p:nvPr/>
        </p:nvSpPr>
        <p:spPr>
          <a:xfrm>
            <a:off x="520373" y="5305857"/>
            <a:ext cx="116700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30000" noProof="0">
                <a:ln>
                  <a:noFill/>
                </a:ln>
                <a:effectLst/>
                <a:uLnTx/>
                <a:uFillTx/>
                <a:latin typeface="游ゴシック" panose="020F0502020204030204"/>
                <a:ea typeface="游ゴシック"/>
                <a:cs typeface="+mn-cs"/>
              </a:rPr>
              <a:t>＊</a:t>
            </a:r>
            <a:r>
              <a:rPr kumimoji="1" lang="ja-JP" altLang="en-US" sz="2400" b="1" i="0" u="none" strike="noStrike" kern="1200" cap="none" spc="0" normalizeH="0" baseline="0" noProof="0">
                <a:ln>
                  <a:noFill/>
                </a:ln>
                <a:effectLst/>
                <a:uLnTx/>
                <a:uFillTx/>
                <a:latin typeface="游ゴシック" panose="020F0502020204030204"/>
                <a:ea typeface="游ゴシック"/>
                <a:cs typeface="+mn-cs"/>
              </a:rPr>
              <a:t>BCP（Business Continu</a:t>
            </a:r>
            <a:r>
              <a:rPr lang="ja-JP" altLang="en-US" sz="2400" b="1">
                <a:latin typeface="游ゴシック" panose="020F0502020204030204"/>
                <a:ea typeface="游ゴシック"/>
              </a:rPr>
              <a:t>i</a:t>
            </a:r>
            <a:r>
              <a:rPr kumimoji="1" lang="ja-JP" altLang="en-US" sz="2400" b="1" i="0" u="none" strike="noStrike" kern="1200" cap="none" spc="0" normalizeH="0" baseline="0" noProof="0">
                <a:ln>
                  <a:noFill/>
                </a:ln>
                <a:effectLst/>
                <a:uLnTx/>
                <a:uFillTx/>
                <a:latin typeface="游ゴシック" panose="020F0502020204030204"/>
                <a:ea typeface="游ゴシック"/>
                <a:cs typeface="+mn-cs"/>
              </a:rPr>
              <a:t>ty Plan　事業継続計画）</a:t>
            </a:r>
            <a:r>
              <a:rPr kumimoji="1" lang="en-US" altLang="ja-JP" sz="2400" b="1" i="0" u="none" strike="noStrike" kern="1200" cap="none" spc="0" normalizeH="0" baseline="0" noProof="0">
                <a:ln>
                  <a:noFill/>
                </a:ln>
                <a:effectLst/>
                <a:uLnTx/>
                <a:uFillTx/>
                <a:latin typeface="游ゴシック" panose="020F0502020204030204"/>
                <a:ea typeface="游ゴシック"/>
                <a:cs typeface="+mn-cs"/>
              </a:rPr>
              <a:t>:</a:t>
            </a:r>
          </a:p>
          <a:p>
            <a:pPr>
              <a:defRPr/>
            </a:pPr>
            <a:r>
              <a:rPr lang="ja-JP" altLang="en-US" sz="2400" b="1">
                <a:latin typeface="游ゴシック" panose="020F0502020204030204"/>
                <a:ea typeface="游ゴシック"/>
              </a:rPr>
              <a:t> </a:t>
            </a:r>
            <a:r>
              <a:rPr kumimoji="1" lang="ja-JP" altLang="en-US" sz="2400" b="1" i="0" u="none" strike="noStrike" kern="1200" cap="none" spc="0" normalizeH="0" baseline="0" noProof="0">
                <a:ln>
                  <a:noFill/>
                </a:ln>
                <a:effectLst/>
                <a:uLnTx/>
                <a:uFillTx/>
                <a:latin typeface="游ゴシック" panose="020F0502020204030204"/>
                <a:ea typeface="游ゴシック"/>
                <a:cs typeface="+mn-cs"/>
              </a:rPr>
              <a:t> 自然災害やテロなどの緊急事態に事業の継続や早期復旧ができるように、</a:t>
            </a:r>
            <a:br>
              <a:rPr kumimoji="1" lang="en-US" altLang="ja-JP" sz="2400" b="1" i="0" u="none" strike="noStrike" kern="1200" cap="none" spc="0" normalizeH="0" baseline="0" noProof="0">
                <a:ln>
                  <a:noFill/>
                </a:ln>
                <a:solidFill>
                  <a:prstClr val="black"/>
                </a:solidFill>
                <a:effectLst/>
                <a:uLnTx/>
                <a:uFillTx/>
                <a:latin typeface="游ゴシック" panose="020F0502020204030204"/>
                <a:ea typeface="游ゴシック"/>
                <a:cs typeface="+mn-cs"/>
              </a:rPr>
            </a:br>
            <a:r>
              <a:rPr lang="ja-JP" altLang="en-US" sz="2400" b="1">
                <a:latin typeface="游ゴシック" panose="020F0502020204030204"/>
                <a:ea typeface="游ゴシック"/>
              </a:rPr>
              <a:t> </a:t>
            </a:r>
            <a:r>
              <a:rPr kumimoji="1" lang="ja-JP" altLang="en-US" sz="2400" b="1" i="0" u="none" strike="noStrike" kern="1200" cap="none" spc="0" normalizeH="0" baseline="0" noProof="0">
                <a:ln>
                  <a:noFill/>
                </a:ln>
                <a:effectLst/>
                <a:uLnTx/>
                <a:uFillTx/>
                <a:latin typeface="游ゴシック" panose="020F0502020204030204"/>
                <a:ea typeface="游ゴシック"/>
                <a:cs typeface="+mn-cs"/>
              </a:rPr>
              <a:t> 平常時に行うべき活動や緊急時の事業継続の方法・手段を取り決めた計画のこと</a:t>
            </a:r>
            <a:r>
              <a:rPr lang="ja-JP" altLang="en-US" sz="2400" b="1">
                <a:latin typeface="游ゴシック" panose="020F0502020204030204"/>
                <a:ea typeface="游ゴシック"/>
              </a:rPr>
              <a:t>。</a:t>
            </a:r>
            <a:endParaRPr lang="ja-JP" altLang="en-US" sz="2400" b="1" i="0" u="none" strike="noStrike" kern="1200" cap="none" spc="0" normalizeH="0" baseline="0" noProof="0">
              <a:ln>
                <a:noFill/>
              </a:ln>
              <a:effectLst/>
              <a:uLnTx/>
              <a:uFillTx/>
              <a:latin typeface="游ゴシック" panose="020F0502020204030204"/>
              <a:ea typeface="游ゴシック"/>
            </a:endParaRPr>
          </a:p>
        </p:txBody>
      </p:sp>
      <p:sp>
        <p:nvSpPr>
          <p:cNvPr id="4" name="スライド番号プレースホルダー 3">
            <a:extLst>
              <a:ext uri="{FF2B5EF4-FFF2-40B4-BE49-F238E27FC236}">
                <a16:creationId xmlns:a16="http://schemas.microsoft.com/office/drawing/2014/main" id="{4B6BC126-012B-46D2-919A-2636FDC271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00137-A026-45F2-A734-204015451647}" type="slidenum">
              <a:rPr kumimoji="1" lang="ja-JP" altLang="en-US" sz="1200" i="0" u="none" strike="noStrike" kern="1200" cap="none" spc="0" normalizeH="0" baseline="0" noProof="0" smtClean="0">
                <a:ln>
                  <a:noFill/>
                </a:ln>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i="0" u="none" strike="noStrike" kern="1200" cap="none" spc="0" normalizeH="0" baseline="0" noProof="0">
              <a:ln>
                <a:noFill/>
              </a:ln>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29194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B06533-4ADB-4100-AEB2-D91CA359DBC5}"/>
              </a:ext>
            </a:extLst>
          </p:cNvPr>
          <p:cNvSpPr txBox="1"/>
          <p:nvPr/>
        </p:nvSpPr>
        <p:spPr>
          <a:xfrm>
            <a:off x="3503578" y="145914"/>
            <a:ext cx="5184843" cy="707886"/>
          </a:xfrm>
          <a:prstGeom prst="rect">
            <a:avLst/>
          </a:prstGeom>
          <a:noFill/>
        </p:spPr>
        <p:txBody>
          <a:bodyPr wrap="square" rtlCol="0">
            <a:spAutoFit/>
          </a:bodyPr>
          <a:lstStyle/>
          <a:p>
            <a:pPr algn="l"/>
            <a:r>
              <a:rPr kumimoji="1" lang="ja-JP" altLang="en-US" sz="4000" b="1"/>
              <a:t>参考文献・参考</a:t>
            </a:r>
            <a:r>
              <a:rPr kumimoji="1" lang="en-US" altLang="ja-JP" sz="4000" b="1"/>
              <a:t>URL</a:t>
            </a:r>
            <a:endParaRPr kumimoji="1" lang="ja-JP" altLang="en-US" sz="4000" b="1"/>
          </a:p>
        </p:txBody>
      </p:sp>
      <p:sp>
        <p:nvSpPr>
          <p:cNvPr id="3" name="正方形/長方形 2">
            <a:extLst>
              <a:ext uri="{FF2B5EF4-FFF2-40B4-BE49-F238E27FC236}">
                <a16:creationId xmlns:a16="http://schemas.microsoft.com/office/drawing/2014/main" id="{795845BD-1C58-4EFC-AC0C-CA5D39967B9B}"/>
              </a:ext>
            </a:extLst>
          </p:cNvPr>
          <p:cNvSpPr/>
          <p:nvPr/>
        </p:nvSpPr>
        <p:spPr>
          <a:xfrm>
            <a:off x="348576" y="1017658"/>
            <a:ext cx="11626173" cy="3785652"/>
          </a:xfrm>
          <a:prstGeom prst="rect">
            <a:avLst/>
          </a:prstGeom>
        </p:spPr>
        <p:txBody>
          <a:bodyPr wrap="square">
            <a:spAutoFit/>
          </a:bodyPr>
          <a:lstStyle/>
          <a:p>
            <a:pPr fontAlgn="base">
              <a:buFont typeface="Arial" panose="020B0604020202020204" pitchFamily="34" charset="0"/>
              <a:buChar char="•"/>
            </a:pPr>
            <a:r>
              <a:rPr lang="ja-JP" altLang="en-US" sz="3000" b="1">
                <a:latin typeface="+mn-ea"/>
              </a:rPr>
              <a:t>以下の企業の</a:t>
            </a:r>
            <a:r>
              <a:rPr lang="en-US" altLang="ja-JP" sz="3000" b="1">
                <a:latin typeface="+mn-ea"/>
              </a:rPr>
              <a:t>『</a:t>
            </a:r>
            <a:r>
              <a:rPr lang="ja-JP" altLang="en-US" sz="3000" b="1">
                <a:latin typeface="+mn-ea"/>
              </a:rPr>
              <a:t>社史</a:t>
            </a:r>
            <a:r>
              <a:rPr lang="en-US" altLang="ja-JP" sz="3000" b="1">
                <a:latin typeface="+mn-ea"/>
              </a:rPr>
              <a:t>』</a:t>
            </a:r>
            <a:r>
              <a:rPr lang="ja-JP" altLang="en-US" sz="3000" b="1">
                <a:latin typeface="+mn-ea"/>
              </a:rPr>
              <a:t>、「有価証券報告書」、「環境報告書」</a:t>
            </a:r>
            <a:endParaRPr lang="en-US" altLang="ja-JP" sz="3000" b="1">
              <a:latin typeface="+mn-ea"/>
            </a:endParaRPr>
          </a:p>
          <a:p>
            <a:pPr fontAlgn="base"/>
            <a:r>
              <a:rPr lang="ja-JP" altLang="en-US" sz="3000" b="1">
                <a:latin typeface="+mn-ea"/>
              </a:rPr>
              <a:t>及びウェブサイト（五十音順） </a:t>
            </a:r>
            <a:br>
              <a:rPr lang="ja-JP" altLang="en-US" sz="3000" b="1">
                <a:latin typeface="+mn-ea"/>
              </a:rPr>
            </a:br>
            <a:r>
              <a:rPr lang="ja-JP" altLang="en-US" sz="3000" b="1">
                <a:latin typeface="+mn-ea"/>
              </a:rPr>
              <a:t>旭化成株式会社、出光興産株式会社、王子製紙株式会社、神戸製鋼株式会社、</a:t>
            </a:r>
            <a:r>
              <a:rPr lang="en-US" altLang="ja-JP" sz="3000" b="1">
                <a:latin typeface="+mn-ea"/>
              </a:rPr>
              <a:t>JFE</a:t>
            </a:r>
            <a:r>
              <a:rPr lang="ja-JP" altLang="en-US" sz="3000" b="1">
                <a:latin typeface="+mn-ea"/>
              </a:rPr>
              <a:t>ホールディングス株式会社、信越化学工業株式会社、住友化学株式会社、大王製紙株式会社、デンカ株式会社、東ソー株式会社、特種東海製紙株式会社、日本製紙株式会社、日本製鉄株式会社（富士製鉄株式会社、八幡製鉄株式会社、新日本製鉄株式会社を含む）、北越製紙株式会社、三菱ケミカル株式会社</a:t>
            </a:r>
            <a:r>
              <a:rPr lang="ja-JP" altLang="en-US" sz="3000" b="1">
                <a:solidFill>
                  <a:schemeClr val="bg1"/>
                </a:solidFill>
                <a:latin typeface="+mn-ea"/>
              </a:rPr>
              <a:t> </a:t>
            </a:r>
            <a:endParaRPr lang="ja-JP" altLang="en-US" sz="3000" b="1" i="0" u="none" strike="noStrike">
              <a:solidFill>
                <a:schemeClr val="bg1"/>
              </a:solidFill>
              <a:effectLst/>
              <a:latin typeface="+mn-ea"/>
            </a:endParaRPr>
          </a:p>
        </p:txBody>
      </p:sp>
      <p:sp>
        <p:nvSpPr>
          <p:cNvPr id="4" name="正方形/長方形 3">
            <a:extLst>
              <a:ext uri="{FF2B5EF4-FFF2-40B4-BE49-F238E27FC236}">
                <a16:creationId xmlns:a16="http://schemas.microsoft.com/office/drawing/2014/main" id="{3F117D9C-D3F0-402C-A68B-64891B58A520}"/>
              </a:ext>
            </a:extLst>
          </p:cNvPr>
          <p:cNvSpPr/>
          <p:nvPr/>
        </p:nvSpPr>
        <p:spPr>
          <a:xfrm>
            <a:off x="466929" y="5009664"/>
            <a:ext cx="11376496" cy="1384995"/>
          </a:xfrm>
          <a:prstGeom prst="rect">
            <a:avLst/>
          </a:prstGeom>
        </p:spPr>
        <p:txBody>
          <a:bodyPr wrap="square">
            <a:spAutoFit/>
          </a:bodyPr>
          <a:lstStyle/>
          <a:p>
            <a:pPr fontAlgn="base">
              <a:buFont typeface="Arial" panose="020B0604020202020204" pitchFamily="34" charset="0"/>
              <a:buChar char="•"/>
            </a:pPr>
            <a:r>
              <a:rPr lang="en-US" altLang="ja-JP" sz="2800" b="1" err="1">
                <a:solidFill>
                  <a:srgbClr val="000000"/>
                </a:solidFill>
                <a:latin typeface="游明朝" panose="02020400000000000000" pitchFamily="18" charset="-128"/>
                <a:ea typeface="游明朝" panose="02020400000000000000" pitchFamily="18" charset="-128"/>
              </a:rPr>
              <a:t>Frey.A,Goeke.V,Voss.C</a:t>
            </a:r>
            <a:r>
              <a:rPr lang="en-US" altLang="ja-JP" sz="2800" b="1">
                <a:solidFill>
                  <a:srgbClr val="000000"/>
                </a:solidFill>
                <a:latin typeface="游明朝" panose="02020400000000000000" pitchFamily="18" charset="-128"/>
                <a:ea typeface="游明朝" panose="02020400000000000000" pitchFamily="18" charset="-128"/>
              </a:rPr>
              <a:t>, (2018). Steel Gases as Ancient and Modern Challenging Resource; Historical Review, Description of the Present, and a Daring Vision. Chem.Ing.Tech.2018, 90, No.10, 1384-1391 </a:t>
            </a:r>
            <a:endParaRPr lang="en-US" altLang="ja-JP" sz="2800" b="1" i="0" u="none" strike="noStrike">
              <a:solidFill>
                <a:srgbClr val="000000"/>
              </a:solidFill>
              <a:effectLst/>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948713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F0A3033-F6B3-4A59-9985-71721E25F8B0}"/>
              </a:ext>
            </a:extLst>
          </p:cNvPr>
          <p:cNvSpPr/>
          <p:nvPr/>
        </p:nvSpPr>
        <p:spPr>
          <a:xfrm>
            <a:off x="3665246" y="150939"/>
            <a:ext cx="4861508" cy="707886"/>
          </a:xfrm>
          <a:prstGeom prst="rect">
            <a:avLst/>
          </a:prstGeom>
        </p:spPr>
        <p:txBody>
          <a:bodyPr wrap="square">
            <a:spAutoFit/>
          </a:bodyPr>
          <a:lstStyle/>
          <a:p>
            <a:r>
              <a:rPr lang="ja-JP" altLang="en-US" sz="4000" b="1"/>
              <a:t>参考文献・参考</a:t>
            </a:r>
            <a:r>
              <a:rPr lang="en-US" altLang="ja-JP" sz="4000" b="1"/>
              <a:t>URL</a:t>
            </a:r>
            <a:endParaRPr lang="ja-JP" altLang="en-US" sz="4000" b="1"/>
          </a:p>
        </p:txBody>
      </p:sp>
      <p:sp>
        <p:nvSpPr>
          <p:cNvPr id="3" name="正方形/長方形 2">
            <a:extLst>
              <a:ext uri="{FF2B5EF4-FFF2-40B4-BE49-F238E27FC236}">
                <a16:creationId xmlns:a16="http://schemas.microsoft.com/office/drawing/2014/main" id="{05041066-A24A-4403-BFFE-821AAF690511}"/>
              </a:ext>
            </a:extLst>
          </p:cNvPr>
          <p:cNvSpPr/>
          <p:nvPr/>
        </p:nvSpPr>
        <p:spPr>
          <a:xfrm>
            <a:off x="839821" y="858825"/>
            <a:ext cx="10736093" cy="5632311"/>
          </a:xfrm>
          <a:prstGeom prst="rect">
            <a:avLst/>
          </a:prstGeom>
        </p:spPr>
        <p:txBody>
          <a:bodyPr wrap="square" anchor="t">
            <a:spAutoFit/>
          </a:bodyPr>
          <a:lstStyle/>
          <a:p>
            <a:pPr marL="342900" indent="-342900" fontAlgn="base">
              <a:buFont typeface="Arial"/>
              <a:buChar char="•"/>
            </a:pPr>
            <a:r>
              <a:rPr lang="ja-JP" altLang="en-US" sz="2400" b="1">
                <a:solidFill>
                  <a:srgbClr val="000000"/>
                </a:solidFill>
                <a:latin typeface="+mn-ea"/>
              </a:rPr>
              <a:t>国立研究開発法人国立県境研究所</a:t>
            </a:r>
            <a:r>
              <a:rPr lang="en-US" altLang="ja-JP" sz="2400" b="1">
                <a:solidFill>
                  <a:srgbClr val="000000"/>
                </a:solidFill>
                <a:latin typeface="+mn-ea"/>
              </a:rPr>
              <a:t>『</a:t>
            </a:r>
            <a:r>
              <a:rPr lang="ja-JP" altLang="en-US" sz="2400" b="1">
                <a:solidFill>
                  <a:srgbClr val="000000"/>
                </a:solidFill>
                <a:latin typeface="+mn-ea"/>
              </a:rPr>
              <a:t>日本国温室効果ガスインベントリ報告書（</a:t>
            </a:r>
            <a:r>
              <a:rPr lang="en-US" altLang="ja-JP" sz="2400" b="1">
                <a:solidFill>
                  <a:srgbClr val="000000"/>
                </a:solidFill>
                <a:latin typeface="+mn-ea"/>
              </a:rPr>
              <a:t>2019</a:t>
            </a:r>
            <a:r>
              <a:rPr lang="ja-JP" altLang="en-US" sz="2400" b="1">
                <a:solidFill>
                  <a:srgbClr val="000000"/>
                </a:solidFill>
                <a:latin typeface="+mn-ea"/>
              </a:rPr>
              <a:t>年）</a:t>
            </a:r>
            <a:r>
              <a:rPr lang="en-US" altLang="ja-JP" sz="2400" b="1">
                <a:solidFill>
                  <a:srgbClr val="000000"/>
                </a:solidFill>
                <a:latin typeface="+mn-ea"/>
              </a:rPr>
              <a:t>』</a:t>
            </a:r>
            <a:r>
              <a:rPr lang="ja-JP" altLang="en-US" sz="2400" b="1">
                <a:solidFill>
                  <a:srgbClr val="000000"/>
                </a:solidFill>
                <a:latin typeface="+mn-ea"/>
              </a:rPr>
              <a:t>（</a:t>
            </a:r>
            <a:r>
              <a:rPr lang="en-US" altLang="ja-JP" sz="2400" b="1" u="sng">
                <a:solidFill>
                  <a:srgbClr val="0000FF"/>
                </a:solidFill>
                <a:latin typeface="+mn-ea"/>
                <a:hlinkClick r:id="rId2"/>
              </a:rPr>
              <a:t>http://www-gio.nies.go.jp/index-j.html</a:t>
            </a:r>
            <a:r>
              <a:rPr lang="ja-JP" altLang="en-US" sz="2400" b="1" u="sng">
                <a:solidFill>
                  <a:srgbClr val="0000FF"/>
                </a:solidFill>
                <a:latin typeface="+mn-ea"/>
              </a:rPr>
              <a:t>）</a:t>
            </a:r>
            <a:r>
              <a:rPr lang="en-US" altLang="ja-JP" sz="2400" b="1">
                <a:solidFill>
                  <a:srgbClr val="000000"/>
                </a:solidFill>
                <a:latin typeface="+mn-ea"/>
              </a:rPr>
              <a:t> </a:t>
            </a:r>
          </a:p>
          <a:p>
            <a:pPr marL="342900" indent="-342900" fontAlgn="base">
              <a:buFont typeface="Arial"/>
              <a:buChar char="•"/>
            </a:pPr>
            <a:endParaRPr lang="ja-JP" altLang="en-US" sz="2400" b="1">
              <a:latin typeface="+mn-ea"/>
            </a:endParaRPr>
          </a:p>
          <a:p>
            <a:pPr marL="342900" indent="-342900" fontAlgn="base">
              <a:buFont typeface="Arial"/>
              <a:buChar char="•"/>
            </a:pPr>
            <a:r>
              <a:rPr lang="ja-JP" altLang="en-US" sz="2400" b="1">
                <a:solidFill>
                  <a:srgbClr val="000000"/>
                </a:solidFill>
                <a:latin typeface="+mn-ea"/>
              </a:rPr>
              <a:t>経済産業省資源エネルギー庁</a:t>
            </a:r>
            <a:r>
              <a:rPr lang="en-US" altLang="ja-JP" sz="2400" b="1">
                <a:solidFill>
                  <a:srgbClr val="000000"/>
                </a:solidFill>
                <a:latin typeface="+mn-ea"/>
              </a:rPr>
              <a:t>『</a:t>
            </a:r>
            <a:r>
              <a:rPr lang="ja-JP" altLang="en-US" sz="2400" b="1">
                <a:solidFill>
                  <a:srgbClr val="000000"/>
                </a:solidFill>
                <a:latin typeface="+mn-ea"/>
              </a:rPr>
              <a:t>経済産業省特定業種石油等消費統計調査（</a:t>
            </a:r>
            <a:r>
              <a:rPr lang="en-US" altLang="ja-JP" sz="2400" b="1">
                <a:solidFill>
                  <a:srgbClr val="000000"/>
                </a:solidFill>
                <a:latin typeface="+mn-ea"/>
              </a:rPr>
              <a:t>2006</a:t>
            </a:r>
            <a:r>
              <a:rPr lang="ja-JP" altLang="en-US" sz="2400" b="1">
                <a:solidFill>
                  <a:srgbClr val="000000"/>
                </a:solidFill>
                <a:latin typeface="+mn-ea"/>
              </a:rPr>
              <a:t>年～</a:t>
            </a:r>
            <a:r>
              <a:rPr lang="en-US" altLang="ja-JP" sz="2400" b="1">
                <a:solidFill>
                  <a:srgbClr val="000000"/>
                </a:solidFill>
                <a:latin typeface="+mn-ea"/>
              </a:rPr>
              <a:t>2019</a:t>
            </a:r>
            <a:r>
              <a:rPr lang="ja-JP" altLang="en-US" sz="2400" b="1">
                <a:solidFill>
                  <a:srgbClr val="000000"/>
                </a:solidFill>
                <a:latin typeface="+mn-ea"/>
              </a:rPr>
              <a:t>年分）</a:t>
            </a:r>
            <a:r>
              <a:rPr lang="en-US" altLang="ja-JP" sz="2400" b="1">
                <a:solidFill>
                  <a:srgbClr val="000000"/>
                </a:solidFill>
                <a:latin typeface="+mn-ea"/>
              </a:rPr>
              <a:t>』</a:t>
            </a:r>
            <a:r>
              <a:rPr lang="ja-JP" altLang="en-US" sz="2400" b="1">
                <a:solidFill>
                  <a:srgbClr val="000000"/>
                </a:solidFill>
                <a:latin typeface="+mn-ea"/>
              </a:rPr>
              <a:t>（最終閲覧日</a:t>
            </a:r>
            <a:r>
              <a:rPr lang="en-US" altLang="ja-JP" sz="2400" b="1">
                <a:solidFill>
                  <a:srgbClr val="000000"/>
                </a:solidFill>
                <a:latin typeface="+mn-ea"/>
              </a:rPr>
              <a:t>2019</a:t>
            </a:r>
            <a:r>
              <a:rPr lang="ja-JP" altLang="en-US" sz="2400" b="1">
                <a:solidFill>
                  <a:srgbClr val="000000"/>
                </a:solidFill>
                <a:latin typeface="+mn-ea"/>
              </a:rPr>
              <a:t>年</a:t>
            </a:r>
            <a:r>
              <a:rPr lang="en-US" altLang="ja-JP" sz="2400" b="1">
                <a:solidFill>
                  <a:srgbClr val="000000"/>
                </a:solidFill>
                <a:latin typeface="+mn-ea"/>
              </a:rPr>
              <a:t>10</a:t>
            </a:r>
            <a:r>
              <a:rPr lang="ja-JP" altLang="en-US" sz="2400" b="1">
                <a:solidFill>
                  <a:srgbClr val="000000"/>
                </a:solidFill>
                <a:latin typeface="+mn-ea"/>
              </a:rPr>
              <a:t>月</a:t>
            </a:r>
            <a:r>
              <a:rPr lang="en-US" altLang="ja-JP" sz="2400" b="1">
                <a:solidFill>
                  <a:srgbClr val="000000"/>
                </a:solidFill>
                <a:latin typeface="+mn-ea"/>
              </a:rPr>
              <a:t>9</a:t>
            </a:r>
            <a:r>
              <a:rPr lang="ja-JP" altLang="en-US" sz="2400" b="1">
                <a:solidFill>
                  <a:srgbClr val="000000"/>
                </a:solidFill>
                <a:latin typeface="+mn-ea"/>
              </a:rPr>
              <a:t>日）（</a:t>
            </a:r>
            <a:r>
              <a:rPr lang="en-US" altLang="ja-JP" sz="2400" b="1" u="sng">
                <a:solidFill>
                  <a:srgbClr val="0000FF"/>
                </a:solidFill>
                <a:latin typeface="+mn-ea"/>
                <a:hlinkClick r:id="rId3"/>
              </a:rPr>
              <a:t>https://www.enecho.meti.go.jp/statistics/energy_consumption/ec003/results.html#headline1</a:t>
            </a:r>
            <a:r>
              <a:rPr lang="ja-JP" altLang="en-US" sz="2400" b="1" u="sng">
                <a:solidFill>
                  <a:srgbClr val="000000"/>
                </a:solidFill>
                <a:latin typeface="+mn-ea"/>
              </a:rPr>
              <a:t>）</a:t>
            </a:r>
            <a:r>
              <a:rPr lang="en-US" altLang="ja-JP" sz="2400" b="1">
                <a:solidFill>
                  <a:srgbClr val="000000"/>
                </a:solidFill>
                <a:latin typeface="+mn-ea"/>
              </a:rPr>
              <a:t> </a:t>
            </a:r>
          </a:p>
          <a:p>
            <a:pPr marL="342900" indent="-342900" fontAlgn="base">
              <a:buFont typeface="Arial"/>
              <a:buChar char="•"/>
            </a:pPr>
            <a:endParaRPr lang="en-US" altLang="ja-JP" sz="2400" b="1">
              <a:solidFill>
                <a:srgbClr val="000000"/>
              </a:solidFill>
              <a:latin typeface="+mn-ea"/>
            </a:endParaRPr>
          </a:p>
          <a:p>
            <a:pPr marL="342900" indent="-342900" fontAlgn="base">
              <a:buFont typeface="Arial"/>
              <a:buChar char="•"/>
            </a:pPr>
            <a:r>
              <a:rPr lang="ja-JP" altLang="en-US" sz="2400" b="1">
                <a:solidFill>
                  <a:srgbClr val="000000"/>
                </a:solidFill>
                <a:latin typeface="+mn-ea"/>
              </a:rPr>
              <a:t>一般社団法人日本ガス協会、天然ガスの特徴・種類（最終閲覧日</a:t>
            </a:r>
            <a:r>
              <a:rPr lang="en-US" altLang="ja-JP" sz="2400" b="1">
                <a:solidFill>
                  <a:srgbClr val="000000"/>
                </a:solidFill>
                <a:latin typeface="+mn-ea"/>
              </a:rPr>
              <a:t>2019</a:t>
            </a:r>
            <a:r>
              <a:rPr lang="ja-JP" altLang="en-US" sz="2400" b="1">
                <a:solidFill>
                  <a:srgbClr val="000000"/>
                </a:solidFill>
                <a:latin typeface="+mn-ea"/>
              </a:rPr>
              <a:t>年</a:t>
            </a:r>
            <a:r>
              <a:rPr lang="en-US" altLang="ja-JP" sz="2400" b="1">
                <a:solidFill>
                  <a:srgbClr val="000000"/>
                </a:solidFill>
                <a:latin typeface="+mn-ea"/>
              </a:rPr>
              <a:t>10</a:t>
            </a:r>
            <a:r>
              <a:rPr lang="ja-JP" altLang="en-US" sz="2400" b="1">
                <a:solidFill>
                  <a:srgbClr val="000000"/>
                </a:solidFill>
                <a:latin typeface="+mn-ea"/>
              </a:rPr>
              <a:t>月</a:t>
            </a:r>
            <a:r>
              <a:rPr lang="en-US" altLang="ja-JP" sz="2400" b="1">
                <a:solidFill>
                  <a:srgbClr val="000000"/>
                </a:solidFill>
                <a:latin typeface="+mn-ea"/>
              </a:rPr>
              <a:t>9</a:t>
            </a:r>
            <a:r>
              <a:rPr lang="ja-JP" altLang="en-US" sz="2400" b="1">
                <a:solidFill>
                  <a:srgbClr val="000000"/>
                </a:solidFill>
                <a:latin typeface="+mn-ea"/>
              </a:rPr>
              <a:t>日） （</a:t>
            </a:r>
            <a:r>
              <a:rPr lang="en-US" altLang="ja-JP" sz="2400" b="1" u="sng">
                <a:solidFill>
                  <a:srgbClr val="0000FF"/>
                </a:solidFill>
                <a:latin typeface="+mn-ea"/>
                <a:hlinkClick r:id="rId4"/>
              </a:rPr>
              <a:t>https://www.gas.or.jp/tokucho/</a:t>
            </a:r>
            <a:r>
              <a:rPr lang="ja-JP" altLang="en-US" sz="2400" b="1">
                <a:solidFill>
                  <a:srgbClr val="000000"/>
                </a:solidFill>
                <a:latin typeface="+mn-ea"/>
              </a:rPr>
              <a:t>）</a:t>
            </a:r>
            <a:endParaRPr lang="en-US" altLang="ja-JP" sz="2400" b="1">
              <a:solidFill>
                <a:srgbClr val="000000"/>
              </a:solidFill>
              <a:latin typeface="+mn-ea"/>
            </a:endParaRPr>
          </a:p>
          <a:p>
            <a:pPr marL="342900" indent="-342900" fontAlgn="base">
              <a:buFont typeface="Arial"/>
              <a:buChar char="•"/>
            </a:pPr>
            <a:endParaRPr lang="ja-JP" altLang="en-US" sz="2400" b="1">
              <a:solidFill>
                <a:srgbClr val="000000"/>
              </a:solidFill>
              <a:latin typeface="+mn-ea"/>
            </a:endParaRPr>
          </a:p>
          <a:p>
            <a:pPr marL="342900" indent="-342900">
              <a:buFont typeface="Arial"/>
              <a:buChar char="•"/>
            </a:pPr>
            <a:r>
              <a:rPr lang="ja-JP" altLang="en-US" sz="2400" b="1">
                <a:latin typeface="+mn-ea"/>
              </a:rPr>
              <a:t>日本製紙連合会HP（</a:t>
            </a:r>
            <a:r>
              <a:rPr lang="ja-JP" sz="2400" b="1">
                <a:latin typeface="+mn-ea"/>
                <a:cs typeface="+mn-lt"/>
                <a:hlinkClick r:id="rId5"/>
              </a:rPr>
              <a:t>https://www.jpa.gr.jp/</a:t>
            </a:r>
            <a:r>
              <a:rPr lang="ja-JP" altLang="en-US" sz="2400" b="1">
                <a:latin typeface="+mn-ea"/>
                <a:cs typeface="+mn-lt"/>
              </a:rPr>
              <a:t>）</a:t>
            </a:r>
            <a:endParaRPr lang="en-US" sz="2400" b="1">
              <a:latin typeface="+mn-ea"/>
            </a:endParaRPr>
          </a:p>
          <a:p>
            <a:pPr marL="342900" indent="-342900">
              <a:buFont typeface="Arial"/>
              <a:buChar char="•"/>
            </a:pPr>
            <a:endParaRPr lang="ja-JP" altLang="en-US" sz="2400">
              <a:solidFill>
                <a:srgbClr val="000000"/>
              </a:solidFill>
              <a:latin typeface="+mn-ea"/>
            </a:endParaRPr>
          </a:p>
          <a:p>
            <a:pPr marL="342900" indent="-342900">
              <a:buFont typeface="Arial"/>
              <a:buChar char="•"/>
            </a:pPr>
            <a:endParaRPr lang="ja-JP" altLang="en-US" sz="2400">
              <a:solidFill>
                <a:srgbClr val="000000"/>
              </a:solidFill>
              <a:latin typeface="游ゴシック"/>
              <a:ea typeface="游ゴシック"/>
            </a:endParaRPr>
          </a:p>
          <a:p>
            <a:pPr marL="342900" indent="-342900">
              <a:buFont typeface="Arial"/>
              <a:buChar char="•"/>
            </a:pPr>
            <a:endParaRPr lang="en-US" altLang="ja-JP" sz="2400">
              <a:solidFill>
                <a:srgbClr val="000000"/>
              </a:solidFill>
              <a:latin typeface="游明朝"/>
              <a:ea typeface="游明朝"/>
            </a:endParaRPr>
          </a:p>
        </p:txBody>
      </p:sp>
    </p:spTree>
    <p:extLst>
      <p:ext uri="{BB962C8B-B14F-4D97-AF65-F5344CB8AC3E}">
        <p14:creationId xmlns:p14="http://schemas.microsoft.com/office/powerpoint/2010/main" val="2940818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827E30-0240-4FCE-A777-4B8D49EAF3EE}"/>
              </a:ext>
            </a:extLst>
          </p:cNvPr>
          <p:cNvSpPr txBox="1"/>
          <p:nvPr/>
        </p:nvSpPr>
        <p:spPr>
          <a:xfrm>
            <a:off x="4124527" y="5980"/>
            <a:ext cx="3287949" cy="707886"/>
          </a:xfrm>
          <a:prstGeom prst="rect">
            <a:avLst/>
          </a:prstGeom>
          <a:noFill/>
        </p:spPr>
        <p:txBody>
          <a:bodyPr wrap="square" rtlCol="0">
            <a:spAutoFit/>
          </a:bodyPr>
          <a:lstStyle/>
          <a:p>
            <a:pPr algn="l"/>
            <a:r>
              <a:rPr kumimoji="1" lang="ja-JP" altLang="en-US" sz="4000" b="1"/>
              <a:t>調査協力企業</a:t>
            </a:r>
          </a:p>
        </p:txBody>
      </p:sp>
      <p:sp>
        <p:nvSpPr>
          <p:cNvPr id="3" name="正方形/長方形 2">
            <a:extLst>
              <a:ext uri="{FF2B5EF4-FFF2-40B4-BE49-F238E27FC236}">
                <a16:creationId xmlns:a16="http://schemas.microsoft.com/office/drawing/2014/main" id="{BBEE4381-266C-4E89-B7E5-75FC559C0803}"/>
              </a:ext>
            </a:extLst>
          </p:cNvPr>
          <p:cNvSpPr/>
          <p:nvPr/>
        </p:nvSpPr>
        <p:spPr>
          <a:xfrm>
            <a:off x="282102" y="1905347"/>
            <a:ext cx="11692647" cy="3477875"/>
          </a:xfrm>
          <a:prstGeom prst="rect">
            <a:avLst/>
          </a:prstGeom>
        </p:spPr>
        <p:txBody>
          <a:bodyPr wrap="square">
            <a:spAutoFit/>
          </a:bodyPr>
          <a:lstStyle/>
          <a:p>
            <a:pPr marL="571500" indent="-571500" fontAlgn="base">
              <a:buFont typeface="Arial" panose="020B0604020202020204" pitchFamily="34" charset="0"/>
              <a:buChar char="•"/>
            </a:pPr>
            <a:r>
              <a:rPr lang="ja-JP" altLang="en-US" sz="3600" b="1">
                <a:solidFill>
                  <a:srgbClr val="000000"/>
                </a:solidFill>
                <a:latin typeface="+mn-ea"/>
              </a:rPr>
              <a:t>日本製鉄株式会社（</a:t>
            </a:r>
            <a:r>
              <a:rPr lang="en-US" altLang="ja-JP" sz="3600" b="1">
                <a:solidFill>
                  <a:srgbClr val="000000"/>
                </a:solidFill>
                <a:latin typeface="+mn-ea"/>
              </a:rPr>
              <a:t>2019</a:t>
            </a:r>
            <a:r>
              <a:rPr lang="ja-JP" altLang="en-US" sz="3600" b="1">
                <a:solidFill>
                  <a:srgbClr val="000000"/>
                </a:solidFill>
                <a:latin typeface="+mn-ea"/>
              </a:rPr>
              <a:t>年</a:t>
            </a:r>
            <a:r>
              <a:rPr lang="en-US" altLang="ja-JP" sz="3600" b="1">
                <a:solidFill>
                  <a:srgbClr val="000000"/>
                </a:solidFill>
                <a:latin typeface="+mn-ea"/>
              </a:rPr>
              <a:t>7</a:t>
            </a:r>
            <a:r>
              <a:rPr lang="ja-JP" altLang="en-US" sz="3600" b="1">
                <a:solidFill>
                  <a:srgbClr val="000000"/>
                </a:solidFill>
                <a:latin typeface="+mn-ea"/>
              </a:rPr>
              <a:t>月</a:t>
            </a:r>
            <a:r>
              <a:rPr lang="en-US" altLang="ja-JP" sz="3600" b="1">
                <a:solidFill>
                  <a:srgbClr val="000000"/>
                </a:solidFill>
                <a:latin typeface="+mn-ea"/>
              </a:rPr>
              <a:t>2</a:t>
            </a:r>
            <a:r>
              <a:rPr lang="ja-JP" altLang="en-US" sz="3600" b="1">
                <a:solidFill>
                  <a:srgbClr val="000000"/>
                </a:solidFill>
                <a:latin typeface="+mn-ea"/>
              </a:rPr>
              <a:t>日君津製鉄所訪問）</a:t>
            </a:r>
            <a:endParaRPr lang="en-US" altLang="ja-JP" sz="3600" b="1">
              <a:solidFill>
                <a:srgbClr val="000000"/>
              </a:solidFill>
              <a:latin typeface="+mn-ea"/>
            </a:endParaRPr>
          </a:p>
          <a:p>
            <a:pPr fontAlgn="base"/>
            <a:r>
              <a:rPr lang="ja-JP" altLang="en-US" sz="3600" b="1">
                <a:solidFill>
                  <a:srgbClr val="000000"/>
                </a:solidFill>
                <a:latin typeface="游明朝" panose="02020400000000000000" pitchFamily="18" charset="-128"/>
                <a:ea typeface="游明朝" panose="02020400000000000000" pitchFamily="18" charset="-128"/>
              </a:rPr>
              <a:t> </a:t>
            </a:r>
            <a:endParaRPr lang="ja-JP" altLang="en-US" sz="3600" b="1">
              <a:solidFill>
                <a:srgbClr val="000000"/>
              </a:solidFill>
              <a:latin typeface="&amp;quot"/>
            </a:endParaRPr>
          </a:p>
          <a:p>
            <a:pPr marL="571500" indent="-571500" fontAlgn="base">
              <a:buFont typeface="Arial" panose="020B0604020202020204" pitchFamily="34" charset="0"/>
              <a:buChar char="•"/>
            </a:pPr>
            <a:r>
              <a:rPr lang="ja-JP" altLang="en-US" sz="3600" b="1">
                <a:solidFill>
                  <a:srgbClr val="000000"/>
                </a:solidFill>
                <a:latin typeface="+mn-ea"/>
              </a:rPr>
              <a:t>日本製紙株式会社</a:t>
            </a:r>
            <a:br>
              <a:rPr lang="en-US" altLang="ja-JP" sz="3600" b="1">
                <a:solidFill>
                  <a:srgbClr val="000000"/>
                </a:solidFill>
                <a:latin typeface="+mn-ea"/>
              </a:rPr>
            </a:br>
            <a:r>
              <a:rPr lang="ja-JP" altLang="en-US" sz="3600" b="1">
                <a:solidFill>
                  <a:srgbClr val="000000"/>
                </a:solidFill>
                <a:latin typeface="+mn-ea"/>
              </a:rPr>
              <a:t>（</a:t>
            </a:r>
            <a:r>
              <a:rPr lang="en-US" altLang="ja-JP" sz="3600" b="1">
                <a:solidFill>
                  <a:srgbClr val="000000"/>
                </a:solidFill>
                <a:latin typeface="+mn-ea"/>
              </a:rPr>
              <a:t>2019</a:t>
            </a:r>
            <a:r>
              <a:rPr lang="ja-JP" altLang="en-US" sz="3600" b="1">
                <a:solidFill>
                  <a:srgbClr val="000000"/>
                </a:solidFill>
                <a:latin typeface="+mn-ea"/>
              </a:rPr>
              <a:t>年</a:t>
            </a:r>
            <a:r>
              <a:rPr lang="en-US" altLang="ja-JP" sz="3600" b="1">
                <a:solidFill>
                  <a:srgbClr val="000000"/>
                </a:solidFill>
                <a:latin typeface="+mn-ea"/>
              </a:rPr>
              <a:t>6</a:t>
            </a:r>
            <a:r>
              <a:rPr lang="ja-JP" altLang="en-US" sz="3600" b="1">
                <a:solidFill>
                  <a:srgbClr val="000000"/>
                </a:solidFill>
                <a:latin typeface="+mn-ea"/>
              </a:rPr>
              <a:t>月</a:t>
            </a:r>
            <a:r>
              <a:rPr lang="en-US" altLang="ja-JP" sz="3600" b="1">
                <a:solidFill>
                  <a:srgbClr val="000000"/>
                </a:solidFill>
                <a:latin typeface="+mn-ea"/>
              </a:rPr>
              <a:t>19</a:t>
            </a:r>
            <a:r>
              <a:rPr lang="ja-JP" altLang="en-US" sz="3600" b="1">
                <a:solidFill>
                  <a:srgbClr val="000000"/>
                </a:solidFill>
                <a:latin typeface="+mn-ea"/>
              </a:rPr>
              <a:t>日質問状送付・</a:t>
            </a:r>
            <a:r>
              <a:rPr lang="en-US" altLang="ja-JP" sz="3600" b="1">
                <a:solidFill>
                  <a:srgbClr val="000000"/>
                </a:solidFill>
                <a:latin typeface="+mn-ea"/>
              </a:rPr>
              <a:t>7</a:t>
            </a:r>
            <a:r>
              <a:rPr lang="ja-JP" altLang="en-US" sz="3600" b="1">
                <a:solidFill>
                  <a:srgbClr val="000000"/>
                </a:solidFill>
                <a:latin typeface="+mn-ea"/>
              </a:rPr>
              <a:t>月</a:t>
            </a:r>
            <a:r>
              <a:rPr lang="en-US" altLang="ja-JP" sz="3600" b="1">
                <a:solidFill>
                  <a:srgbClr val="000000"/>
                </a:solidFill>
                <a:latin typeface="+mn-ea"/>
              </a:rPr>
              <a:t>3</a:t>
            </a:r>
            <a:r>
              <a:rPr lang="ja-JP" altLang="en-US" sz="3600" b="1">
                <a:solidFill>
                  <a:srgbClr val="000000"/>
                </a:solidFill>
                <a:latin typeface="+mn-ea"/>
              </a:rPr>
              <a:t>日回答）</a:t>
            </a:r>
            <a:endParaRPr lang="en-US" altLang="ja-JP" sz="3600" b="1">
              <a:solidFill>
                <a:srgbClr val="000000"/>
              </a:solidFill>
              <a:latin typeface="+mn-ea"/>
            </a:endParaRPr>
          </a:p>
          <a:p>
            <a:pPr marL="571500" indent="-571500" fontAlgn="base">
              <a:buFont typeface="Arial" panose="020B0604020202020204" pitchFamily="34" charset="0"/>
              <a:buChar char="•"/>
            </a:pPr>
            <a:endParaRPr lang="en-US" altLang="ja-JP" sz="3600" b="1">
              <a:solidFill>
                <a:srgbClr val="000000"/>
              </a:solidFill>
              <a:latin typeface="&amp;quot"/>
              <a:ea typeface="游明朝" panose="02020400000000000000" pitchFamily="18" charset="-128"/>
            </a:endParaRPr>
          </a:p>
          <a:p>
            <a:pPr marL="571500" indent="-571500" fontAlgn="base">
              <a:buFont typeface="Arial" panose="020B0604020202020204" pitchFamily="34" charset="0"/>
              <a:buChar char="•"/>
            </a:pPr>
            <a:r>
              <a:rPr lang="ja-JP" altLang="en-US" sz="3600" b="1">
                <a:solidFill>
                  <a:srgbClr val="000000"/>
                </a:solidFill>
                <a:latin typeface="+mn-ea"/>
              </a:rPr>
              <a:t>デンカ株式会社（</a:t>
            </a:r>
            <a:r>
              <a:rPr lang="en-US" altLang="ja-JP" sz="3600" b="1">
                <a:solidFill>
                  <a:srgbClr val="000000"/>
                </a:solidFill>
                <a:latin typeface="+mn-ea"/>
              </a:rPr>
              <a:t>2019</a:t>
            </a:r>
            <a:r>
              <a:rPr lang="ja-JP" altLang="en-US" sz="3600" b="1">
                <a:solidFill>
                  <a:srgbClr val="000000"/>
                </a:solidFill>
                <a:latin typeface="+mn-ea"/>
              </a:rPr>
              <a:t>年</a:t>
            </a:r>
            <a:r>
              <a:rPr lang="en-US" altLang="ja-JP" sz="3600" b="1">
                <a:solidFill>
                  <a:srgbClr val="000000"/>
                </a:solidFill>
                <a:latin typeface="+mn-ea"/>
              </a:rPr>
              <a:t>7</a:t>
            </a:r>
            <a:r>
              <a:rPr lang="ja-JP" altLang="en-US" sz="3600" b="1">
                <a:solidFill>
                  <a:srgbClr val="000000"/>
                </a:solidFill>
                <a:latin typeface="+mn-ea"/>
              </a:rPr>
              <a:t>月</a:t>
            </a:r>
            <a:r>
              <a:rPr lang="en-US" altLang="ja-JP" sz="3600" b="1">
                <a:solidFill>
                  <a:srgbClr val="000000"/>
                </a:solidFill>
                <a:latin typeface="+mn-ea"/>
              </a:rPr>
              <a:t>19</a:t>
            </a:r>
            <a:r>
              <a:rPr lang="ja-JP" altLang="en-US" sz="3600" b="1">
                <a:solidFill>
                  <a:srgbClr val="000000"/>
                </a:solidFill>
                <a:latin typeface="+mn-ea"/>
              </a:rPr>
              <a:t>日訪問）</a:t>
            </a:r>
            <a:r>
              <a:rPr lang="ja-JP" altLang="en-US" sz="4000" b="1">
                <a:solidFill>
                  <a:srgbClr val="000000"/>
                </a:solidFill>
                <a:latin typeface="+mn-ea"/>
              </a:rPr>
              <a:t> </a:t>
            </a:r>
            <a:endParaRPr lang="ja-JP" altLang="en-US" sz="4000" b="1" i="0" u="none" strike="noStrike">
              <a:solidFill>
                <a:srgbClr val="000000"/>
              </a:solidFill>
              <a:effectLst/>
              <a:latin typeface="+mn-ea"/>
            </a:endParaRPr>
          </a:p>
        </p:txBody>
      </p:sp>
    </p:spTree>
    <p:extLst>
      <p:ext uri="{BB962C8B-B14F-4D97-AF65-F5344CB8AC3E}">
        <p14:creationId xmlns:p14="http://schemas.microsoft.com/office/powerpoint/2010/main" val="3830302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1429965" y="1848255"/>
            <a:ext cx="9891178" cy="1938992"/>
          </a:xfrm>
          <a:prstGeom prst="rect">
            <a:avLst/>
          </a:prstGeom>
          <a:noFill/>
        </p:spPr>
        <p:txBody>
          <a:bodyPr wrap="square" rtlCol="0">
            <a:spAutoFit/>
          </a:bodyPr>
          <a:lstStyle/>
          <a:p>
            <a:pPr algn="ctr"/>
            <a:r>
              <a:rPr kumimoji="1" lang="ja-JP" altLang="en-US" sz="4000" b="1"/>
              <a:t>ご清聴ありがとうございました。</a:t>
            </a:r>
            <a:endParaRPr kumimoji="1" lang="en-US" altLang="ja-JP" sz="4000" b="1"/>
          </a:p>
          <a:p>
            <a:pPr algn="ctr"/>
            <a:endParaRPr kumimoji="1" lang="en-US" altLang="ja-JP" sz="4000" b="1"/>
          </a:p>
          <a:p>
            <a:pPr algn="ctr"/>
            <a:r>
              <a:rPr lang="ja-JP" altLang="en-US" sz="4000" b="1"/>
              <a:t>調査協力企業の皆様に感謝申し上げます。</a:t>
            </a:r>
            <a:endParaRPr kumimoji="1" lang="ja-JP" altLang="en-US" sz="4000" b="1"/>
          </a:p>
        </p:txBody>
      </p:sp>
    </p:spTree>
    <p:extLst>
      <p:ext uri="{BB962C8B-B14F-4D97-AF65-F5344CB8AC3E}">
        <p14:creationId xmlns:p14="http://schemas.microsoft.com/office/powerpoint/2010/main" val="2232003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397459" y="1887669"/>
            <a:ext cx="12099022" cy="3785652"/>
          </a:xfrm>
          <a:prstGeom prst="rect">
            <a:avLst/>
          </a:prstGeom>
          <a:noFill/>
        </p:spPr>
        <p:txBody>
          <a:bodyPr wrap="square" rtlCol="0" anchor="t">
            <a:spAutoFit/>
          </a:bodyPr>
          <a:lstStyle/>
          <a:p>
            <a:r>
              <a:rPr lang="en-US" altLang="ja-JP" sz="4000" b="1" u="sng">
                <a:latin typeface="游明朝"/>
                <a:ea typeface="+mn-lt"/>
                <a:cs typeface="+mn-lt"/>
              </a:rPr>
              <a:t>質問1</a:t>
            </a:r>
            <a:endParaRPr lang="ja-JP" altLang="en-US" sz="4000" b="1" u="sng">
              <a:latin typeface="游明朝"/>
              <a:ea typeface="游明朝"/>
              <a:cs typeface="+mn-lt"/>
            </a:endParaRPr>
          </a:p>
          <a:p>
            <a:r>
              <a:rPr lang="en-US" altLang="ja-JP" sz="4000" err="1">
                <a:latin typeface="游明朝"/>
                <a:ea typeface="+mn-lt"/>
                <a:cs typeface="+mn-lt"/>
              </a:rPr>
              <a:t>まとめの部分で「これらの課題の解決策に</a:t>
            </a:r>
            <a:r>
              <a:rPr lang="ja-JP" altLang="en-US" sz="4000">
                <a:latin typeface="游明朝"/>
                <a:ea typeface="游明朝"/>
                <a:cs typeface="+mn-lt"/>
              </a:rPr>
              <a:t>ついて</a:t>
            </a:r>
          </a:p>
          <a:p>
            <a:r>
              <a:rPr lang="ja-JP" altLang="en-US" sz="4000">
                <a:latin typeface="游明朝"/>
                <a:ea typeface="游明朝"/>
                <a:cs typeface="+mn-lt"/>
              </a:rPr>
              <a:t>今後検討していきたい」とありますが、残</a:t>
            </a:r>
            <a:r>
              <a:rPr lang="ja-JP" sz="4000">
                <a:latin typeface="游明朝"/>
                <a:ea typeface="游明朝"/>
                <a:cs typeface="+mn-lt"/>
              </a:rPr>
              <a:t>された</a:t>
            </a:r>
            <a:endParaRPr lang="ja-JP" altLang="en-US" sz="4000">
              <a:latin typeface="游明朝"/>
              <a:ea typeface="游明朝"/>
              <a:cs typeface="+mn-lt"/>
            </a:endParaRPr>
          </a:p>
          <a:p>
            <a:r>
              <a:rPr lang="ja-JP" sz="4000">
                <a:latin typeface="游明朝"/>
                <a:ea typeface="游明朝"/>
                <a:cs typeface="+mn-lt"/>
              </a:rPr>
              <a:t>課題について現時点で考えている案はありますか。</a:t>
            </a:r>
            <a:endParaRPr lang="ja-JP" altLang="en-US" sz="4000">
              <a:latin typeface="游明朝"/>
              <a:ea typeface="游明朝"/>
              <a:cs typeface="+mn-lt"/>
            </a:endParaRPr>
          </a:p>
          <a:p>
            <a:r>
              <a:rPr lang="ja-JP" sz="4000">
                <a:latin typeface="游明朝"/>
                <a:ea typeface="游明朝"/>
                <a:cs typeface="+mn-lt"/>
              </a:rPr>
              <a:t>また、それらを実現するにはどうしたらよいと</a:t>
            </a:r>
            <a:endParaRPr lang="ja-JP" altLang="en-US" sz="4000">
              <a:latin typeface="游明朝"/>
              <a:ea typeface="游明朝"/>
              <a:cs typeface="+mn-lt"/>
            </a:endParaRPr>
          </a:p>
          <a:p>
            <a:r>
              <a:rPr lang="ja-JP" sz="4000">
                <a:latin typeface="游明朝"/>
                <a:ea typeface="游明朝"/>
                <a:cs typeface="+mn-lt"/>
              </a:rPr>
              <a:t>思いますか。</a:t>
            </a:r>
            <a:endParaRPr lang="ja-JP" sz="4000">
              <a:latin typeface="游明朝"/>
              <a:ea typeface="游明朝"/>
            </a:endParaRPr>
          </a:p>
        </p:txBody>
      </p:sp>
      <p:sp>
        <p:nvSpPr>
          <p:cNvPr id="4" name="テキスト ボックス 3">
            <a:extLst>
              <a:ext uri="{FF2B5EF4-FFF2-40B4-BE49-F238E27FC236}">
                <a16:creationId xmlns:a16="http://schemas.microsoft.com/office/drawing/2014/main" id="{1C403F95-0A4B-4B56-83B4-02FDFBD06292}"/>
              </a:ext>
            </a:extLst>
          </p:cNvPr>
          <p:cNvSpPr txBox="1"/>
          <p:nvPr/>
        </p:nvSpPr>
        <p:spPr>
          <a:xfrm>
            <a:off x="1263887" y="773639"/>
            <a:ext cx="9891178" cy="707886"/>
          </a:xfrm>
          <a:prstGeom prst="rect">
            <a:avLst/>
          </a:prstGeom>
          <a:noFill/>
        </p:spPr>
        <p:txBody>
          <a:bodyPr wrap="square" rtlCol="0" anchor="t">
            <a:spAutoFit/>
          </a:bodyPr>
          <a:lstStyle/>
          <a:p>
            <a:pPr algn="ctr"/>
            <a:r>
              <a:rPr lang="ja-JP" altLang="en-US" sz="4000" b="1">
                <a:ea typeface="+mn-lt"/>
                <a:cs typeface="+mn-lt"/>
              </a:rPr>
              <a:t>事前質問への回答</a:t>
            </a:r>
          </a:p>
        </p:txBody>
      </p:sp>
    </p:spTree>
    <p:extLst>
      <p:ext uri="{BB962C8B-B14F-4D97-AF65-F5344CB8AC3E}">
        <p14:creationId xmlns:p14="http://schemas.microsoft.com/office/powerpoint/2010/main" val="1484804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189273" y="167947"/>
            <a:ext cx="11815715" cy="6986528"/>
          </a:xfrm>
          <a:prstGeom prst="rect">
            <a:avLst/>
          </a:prstGeom>
          <a:noFill/>
        </p:spPr>
        <p:txBody>
          <a:bodyPr wrap="square" rtlCol="0" anchor="t">
            <a:spAutoFit/>
          </a:bodyPr>
          <a:lstStyle/>
          <a:p>
            <a:r>
              <a:rPr lang="ja-JP" altLang="en-US" sz="4000" b="1" u="sng">
                <a:latin typeface="游明朝"/>
                <a:ea typeface="游明朝"/>
                <a:cs typeface="+mn-lt"/>
              </a:rPr>
              <a:t>回答1</a:t>
            </a:r>
          </a:p>
          <a:p>
            <a:endParaRPr lang="ja-JP" altLang="en-US" sz="3200">
              <a:latin typeface="游明朝"/>
              <a:ea typeface="游明朝"/>
              <a:cs typeface="+mn-lt"/>
            </a:endParaRPr>
          </a:p>
          <a:p>
            <a:r>
              <a:rPr lang="ja-JP" sz="4000" b="1">
                <a:latin typeface="游明朝"/>
                <a:ea typeface="游明朝"/>
                <a:cs typeface="+mn-lt"/>
              </a:rPr>
              <a:t>課題１　バイオマス発電の不安定性</a:t>
            </a:r>
            <a:endParaRPr lang="ja-JP" sz="4000" b="1">
              <a:latin typeface="游明朝"/>
              <a:ea typeface="游明朝"/>
            </a:endParaRPr>
          </a:p>
          <a:p>
            <a:endParaRPr lang="ja-JP" altLang="en-US" sz="3200">
              <a:latin typeface="游明朝"/>
              <a:ea typeface="游明朝"/>
              <a:cs typeface="+mn-lt"/>
            </a:endParaRPr>
          </a:p>
          <a:p>
            <a:r>
              <a:rPr lang="ja-JP" sz="3200">
                <a:latin typeface="游明朝"/>
                <a:ea typeface="游明朝"/>
                <a:cs typeface="+mn-lt"/>
              </a:rPr>
              <a:t>不安定というのは、燃料の調達システム</a:t>
            </a:r>
            <a:r>
              <a:rPr kumimoji="1" lang="ja-JP" sz="3200">
                <a:latin typeface="游明朝"/>
                <a:ea typeface="游明朝"/>
                <a:cs typeface="+mn-lt"/>
              </a:rPr>
              <a:t>が</a:t>
            </a:r>
            <a:r>
              <a:rPr lang="ja-JP" sz="3200">
                <a:latin typeface="游明朝"/>
                <a:ea typeface="游明朝"/>
                <a:cs typeface="+mn-lt"/>
              </a:rPr>
              <a:t>整っていないこ</a:t>
            </a:r>
            <a:r>
              <a:rPr kumimoji="1" lang="ja-JP" sz="3200">
                <a:latin typeface="游明朝"/>
                <a:ea typeface="游明朝"/>
                <a:cs typeface="+mn-lt"/>
              </a:rPr>
              <a:t>と</a:t>
            </a:r>
            <a:r>
              <a:rPr lang="ja-JP" sz="3200">
                <a:latin typeface="游明朝"/>
                <a:ea typeface="游明朝"/>
                <a:cs typeface="+mn-lt"/>
              </a:rPr>
              <a:t>を指します。この課題に対する案は、供給・調達システムの確立です。法整備の遅れが主な原因で供給・調達システムが整っていな</a:t>
            </a:r>
            <a:r>
              <a:rPr kumimoji="1" lang="ja-JP" sz="3200">
                <a:latin typeface="游明朝"/>
                <a:ea typeface="游明朝"/>
                <a:cs typeface="+mn-lt"/>
              </a:rPr>
              <a:t>い</a:t>
            </a:r>
            <a:r>
              <a:rPr lang="ja-JP" sz="3200">
                <a:latin typeface="游明朝"/>
                <a:ea typeface="游明朝"/>
                <a:cs typeface="+mn-lt"/>
              </a:rPr>
              <a:t>ため、法整備が必要だと考え</a:t>
            </a:r>
            <a:r>
              <a:rPr kumimoji="1" lang="ja-JP" sz="3200">
                <a:latin typeface="游明朝"/>
                <a:ea typeface="游明朝"/>
                <a:cs typeface="+mn-lt"/>
              </a:rPr>
              <a:t>ま</a:t>
            </a:r>
            <a:r>
              <a:rPr lang="ja-JP" sz="3200">
                <a:latin typeface="游明朝"/>
                <a:ea typeface="游明朝"/>
                <a:cs typeface="+mn-lt"/>
              </a:rPr>
              <a:t>す。日本は森林が多いですが、地権者が多く存在するため木を入手することが難</a:t>
            </a:r>
            <a:r>
              <a:rPr kumimoji="1" lang="ja-JP" sz="3200">
                <a:latin typeface="游明朝"/>
                <a:ea typeface="游明朝"/>
                <a:cs typeface="+mn-lt"/>
              </a:rPr>
              <a:t>し</a:t>
            </a:r>
            <a:r>
              <a:rPr lang="ja-JP" sz="3200">
                <a:latin typeface="游明朝"/>
                <a:ea typeface="游明朝"/>
                <a:cs typeface="+mn-lt"/>
              </a:rPr>
              <a:t>いです</a:t>
            </a:r>
            <a:r>
              <a:rPr kumimoji="1" lang="ja-JP" sz="3200">
                <a:latin typeface="游明朝"/>
                <a:ea typeface="游明朝"/>
                <a:cs typeface="+mn-lt"/>
              </a:rPr>
              <a:t>。</a:t>
            </a:r>
            <a:r>
              <a:rPr lang="ja-JP" sz="3200">
                <a:latin typeface="游明朝"/>
                <a:ea typeface="游明朝"/>
                <a:cs typeface="+mn-lt"/>
              </a:rPr>
              <a:t>現在はインドネシアやマレーシアなどからPKS(ヤシの実の殻)を輸入していますが、海外の材木に頼るのは安定供給の面で</a:t>
            </a:r>
            <a:r>
              <a:rPr lang="ja-JP" altLang="en-US" sz="3200">
                <a:latin typeface="游明朝"/>
                <a:ea typeface="游明朝"/>
                <a:cs typeface="+mn-lt"/>
              </a:rPr>
              <a:t>良</a:t>
            </a:r>
            <a:r>
              <a:rPr lang="ja-JP" sz="3200">
                <a:latin typeface="游明朝"/>
                <a:ea typeface="游明朝"/>
                <a:cs typeface="+mn-lt"/>
              </a:rPr>
              <a:t>くないと考えます。</a:t>
            </a:r>
            <a:endParaRPr lang="ja-JP">
              <a:ea typeface="游ゴシック"/>
            </a:endParaRPr>
          </a:p>
          <a:p>
            <a:pPr algn="ctr"/>
            <a:endParaRPr lang="ja-JP" altLang="en-US" sz="4000" b="1">
              <a:ea typeface="游ゴシック"/>
            </a:endParaRPr>
          </a:p>
        </p:txBody>
      </p:sp>
    </p:spTree>
    <p:extLst>
      <p:ext uri="{BB962C8B-B14F-4D97-AF65-F5344CB8AC3E}">
        <p14:creationId xmlns:p14="http://schemas.microsoft.com/office/powerpoint/2010/main" val="288786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D51513C-F11A-4AF7-83DE-478918B28A39}"/>
              </a:ext>
            </a:extLst>
          </p:cNvPr>
          <p:cNvSpPr txBox="1"/>
          <p:nvPr/>
        </p:nvSpPr>
        <p:spPr>
          <a:xfrm>
            <a:off x="484772" y="741871"/>
            <a:ext cx="11232774"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4000" b="1">
                <a:latin typeface="游明朝"/>
                <a:ea typeface="游明朝"/>
              </a:rPr>
              <a:t>課題２　天然ガスへの依存</a:t>
            </a:r>
            <a:endParaRPr lang="ja-JP" sz="4000">
              <a:latin typeface="游明朝"/>
              <a:ea typeface="游明朝"/>
            </a:endParaRPr>
          </a:p>
          <a:p>
            <a:pPr algn="ctr"/>
            <a:endParaRPr lang="ja-JP" altLang="en-US" sz="4000" b="1">
              <a:ea typeface="游ゴシック"/>
            </a:endParaRPr>
          </a:p>
          <a:p>
            <a:r>
              <a:rPr lang="ja-JP" sz="3600">
                <a:latin typeface="游明朝"/>
                <a:ea typeface="游明朝"/>
              </a:rPr>
              <a:t>石炭のCO₂排出量を100とすると天然ガスの排出量は57であり、天然ガスは石炭よりも排出量が少なくなっています。しかし、天然ガスは化石燃料でありCO₂を排出することから段階的にバイオマスへと燃料転換をしていく必要があります。バイオマス燃料による火力発電は効率が悪く、コストも高いという問題点があるため、燃料転換のためにはバイオマス発電の高効率化とコスト低減が必要です。</a:t>
            </a:r>
          </a:p>
          <a:p>
            <a:endParaRPr lang="ja-JP" altLang="en-US" sz="4000">
              <a:ea typeface="游ゴシック"/>
            </a:endParaRPr>
          </a:p>
        </p:txBody>
      </p:sp>
    </p:spTree>
    <p:extLst>
      <p:ext uri="{BB962C8B-B14F-4D97-AF65-F5344CB8AC3E}">
        <p14:creationId xmlns:p14="http://schemas.microsoft.com/office/powerpoint/2010/main" val="3470962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9B2AB9E-F061-488F-B97C-D1FC253A8C39}"/>
              </a:ext>
            </a:extLst>
          </p:cNvPr>
          <p:cNvSpPr txBox="1"/>
          <p:nvPr/>
        </p:nvSpPr>
        <p:spPr>
          <a:xfrm>
            <a:off x="284116" y="1468887"/>
            <a:ext cx="1154561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3200">
                <a:latin typeface="游明朝"/>
                <a:ea typeface="游明朝"/>
              </a:rPr>
              <a:t>石炭は安価であることから使用量の大幅な削減が進んでいません。そこで、炭素税を導入してバイオマス燃料への転換を促進する案を考えています。</a:t>
            </a:r>
            <a:endParaRPr lang="ja-JP" altLang="en-US">
              <a:latin typeface="游明朝"/>
              <a:ea typeface="游明朝"/>
            </a:endParaRPr>
          </a:p>
          <a:p>
            <a:r>
              <a:rPr lang="ja-JP" sz="3200">
                <a:latin typeface="游明朝"/>
                <a:ea typeface="游明朝"/>
              </a:rPr>
              <a:t>炭素税を既に導入しているスウェーデンは炭素税を課す代わりに法人税を引き下げています。炭素税の導入により増す負担分の法人税を引き下げることで、脱炭素化を進める企業の税負担が軽くなるため、石炭を天然ガスやバイオマスのようなよりクリーンな燃料へと転換するインセンティブになります。海外での先行事例を参考に日本への炭素税の導入案を考えていきたいと思います。 </a:t>
            </a:r>
            <a:endParaRPr lang="ja-JP">
              <a:latin typeface="游明朝"/>
              <a:ea typeface="游明朝"/>
            </a:endParaRPr>
          </a:p>
        </p:txBody>
      </p:sp>
      <p:sp>
        <p:nvSpPr>
          <p:cNvPr id="7" name="テキスト ボックス 6">
            <a:extLst>
              <a:ext uri="{FF2B5EF4-FFF2-40B4-BE49-F238E27FC236}">
                <a16:creationId xmlns:a16="http://schemas.microsoft.com/office/drawing/2014/main" id="{6C494DE5-0B97-43D3-8D5C-E2696B807982}"/>
              </a:ext>
            </a:extLst>
          </p:cNvPr>
          <p:cNvSpPr txBox="1"/>
          <p:nvPr/>
        </p:nvSpPr>
        <p:spPr>
          <a:xfrm>
            <a:off x="283779" y="310055"/>
            <a:ext cx="66188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4000" b="1">
                <a:latin typeface="游明朝"/>
                <a:ea typeface="游明朝"/>
                <a:cs typeface="+mn-lt"/>
              </a:rPr>
              <a:t>課題３　脱石炭化の難しさ</a:t>
            </a:r>
            <a:r>
              <a:rPr lang="ja-JP" sz="4000" b="1">
                <a:latin typeface="游明朝"/>
                <a:ea typeface="游明朝"/>
              </a:rPr>
              <a:t> </a:t>
            </a:r>
            <a:endParaRPr lang="en-US" altLang="ja-JP" sz="4000" b="1">
              <a:latin typeface="游明朝"/>
              <a:ea typeface="游明朝"/>
              <a:cs typeface="+mn-lt"/>
            </a:endParaRPr>
          </a:p>
          <a:p>
            <a:pPr algn="l"/>
            <a:endParaRPr lang="ja-JP" altLang="en-US" sz="4000" b="1">
              <a:latin typeface="游明朝"/>
              <a:ea typeface="游明朝"/>
            </a:endParaRPr>
          </a:p>
        </p:txBody>
      </p:sp>
    </p:spTree>
    <p:extLst>
      <p:ext uri="{BB962C8B-B14F-4D97-AF65-F5344CB8AC3E}">
        <p14:creationId xmlns:p14="http://schemas.microsoft.com/office/powerpoint/2010/main" val="712708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269785" y="2844379"/>
            <a:ext cx="11924188" cy="3416320"/>
          </a:xfrm>
          <a:prstGeom prst="rect">
            <a:avLst/>
          </a:prstGeom>
          <a:noFill/>
        </p:spPr>
        <p:txBody>
          <a:bodyPr wrap="square" rtlCol="0" anchor="t">
            <a:spAutoFit/>
          </a:bodyPr>
          <a:lstStyle/>
          <a:p>
            <a:r>
              <a:rPr lang="ja-JP" altLang="en-US" sz="3600" b="1" u="sng">
                <a:latin typeface="游明朝"/>
                <a:ea typeface="游明朝"/>
                <a:cs typeface="+mn-lt"/>
              </a:rPr>
              <a:t>回答２</a:t>
            </a:r>
            <a:endParaRPr lang="en-US" altLang="ja-JP" sz="3600" b="1" u="sng">
              <a:latin typeface="游明朝"/>
              <a:ea typeface="游明朝"/>
              <a:cs typeface="+mn-lt"/>
            </a:endParaRPr>
          </a:p>
          <a:p>
            <a:r>
              <a:rPr lang="ja-JP" altLang="en-US" sz="3600">
                <a:latin typeface="游明朝"/>
                <a:ea typeface="游明朝"/>
                <a:cs typeface="+mn-lt"/>
              </a:rPr>
              <a:t>産業界全体への自社発電による脱炭素戦略を進める</a:t>
            </a:r>
            <a:r>
              <a:rPr lang="ja-JP" sz="3600">
                <a:latin typeface="游明朝"/>
                <a:ea typeface="游明朝"/>
                <a:cs typeface="+mn-lt"/>
              </a:rPr>
              <a:t>には</a:t>
            </a:r>
            <a:r>
              <a:rPr lang="ja-JP" altLang="en-US" sz="3600">
                <a:latin typeface="游明朝"/>
                <a:ea typeface="游明朝"/>
                <a:cs typeface="+mn-lt"/>
              </a:rPr>
              <a:t>炭素税</a:t>
            </a:r>
            <a:r>
              <a:rPr lang="ja-JP" sz="3600">
                <a:latin typeface="游明朝"/>
                <a:ea typeface="游明朝"/>
                <a:cs typeface="+mn-lt"/>
              </a:rPr>
              <a:t>の</a:t>
            </a:r>
            <a:r>
              <a:rPr lang="ja-JP" altLang="en-US" sz="3600">
                <a:latin typeface="游明朝"/>
                <a:ea typeface="游明朝"/>
                <a:cs typeface="+mn-lt"/>
              </a:rPr>
              <a:t>導入、</a:t>
            </a:r>
            <a:r>
              <a:rPr lang="en-US" altLang="ja-JP" sz="3600">
                <a:latin typeface="游明朝"/>
                <a:ea typeface="+mn-lt"/>
                <a:cs typeface="+mn-lt"/>
              </a:rPr>
              <a:t>JCM</a:t>
            </a:r>
            <a:r>
              <a:rPr lang="ja-JP" altLang="en-US" sz="3600">
                <a:latin typeface="游明朝"/>
                <a:ea typeface="游明朝"/>
                <a:cs typeface="+mn-lt"/>
              </a:rPr>
              <a:t>における補助金の増額のような政府主導の政策が必要だと考えます。今後は炭素税の導入案や</a:t>
            </a:r>
            <a:r>
              <a:rPr lang="en-US" altLang="ja-JP" sz="3600">
                <a:latin typeface="游明朝"/>
                <a:ea typeface="+mn-lt"/>
                <a:cs typeface="+mn-lt"/>
              </a:rPr>
              <a:t>JCM</a:t>
            </a:r>
            <a:r>
              <a:rPr lang="ja-JP" altLang="en-US" sz="3600">
                <a:latin typeface="游明朝"/>
                <a:ea typeface="游明朝"/>
                <a:cs typeface="+mn-lt"/>
              </a:rPr>
              <a:t>の適正な補助金額について検討していきたいと思います</a:t>
            </a:r>
            <a:r>
              <a:rPr kumimoji="1" lang="ja-JP" altLang="en-US" sz="3600">
                <a:latin typeface="游明朝"/>
                <a:ea typeface="游明朝"/>
                <a:cs typeface="+mn-lt"/>
              </a:rPr>
              <a:t>。</a:t>
            </a:r>
            <a:endParaRPr lang="en-US" altLang="ja-JP" sz="3600">
              <a:latin typeface="游明朝"/>
              <a:ea typeface="游明朝"/>
              <a:cs typeface="+mn-lt"/>
            </a:endParaRPr>
          </a:p>
        </p:txBody>
      </p:sp>
      <p:sp>
        <p:nvSpPr>
          <p:cNvPr id="4" name="テキスト ボックス 3">
            <a:extLst>
              <a:ext uri="{FF2B5EF4-FFF2-40B4-BE49-F238E27FC236}">
                <a16:creationId xmlns:a16="http://schemas.microsoft.com/office/drawing/2014/main" id="{6B96BAA8-4E77-46CE-B80E-686502CA92D1}"/>
              </a:ext>
            </a:extLst>
          </p:cNvPr>
          <p:cNvSpPr txBox="1"/>
          <p:nvPr/>
        </p:nvSpPr>
        <p:spPr>
          <a:xfrm>
            <a:off x="279217" y="431716"/>
            <a:ext cx="11589003" cy="1938992"/>
          </a:xfrm>
          <a:prstGeom prst="rect">
            <a:avLst/>
          </a:prstGeom>
          <a:noFill/>
        </p:spPr>
        <p:txBody>
          <a:bodyPr wrap="square" rtlCol="0" anchor="t">
            <a:spAutoFit/>
          </a:bodyPr>
          <a:lstStyle/>
          <a:p>
            <a:r>
              <a:rPr lang="en-US" altLang="ja-JP" sz="4000" b="1" u="sng">
                <a:latin typeface="游明朝"/>
                <a:ea typeface="+mn-lt"/>
                <a:cs typeface="+mn-lt"/>
              </a:rPr>
              <a:t>質問2</a:t>
            </a:r>
            <a:endParaRPr lang="ja-JP" altLang="en-US" b="1" u="sng">
              <a:latin typeface="游明朝"/>
              <a:ea typeface="游明朝"/>
              <a:cs typeface="+mn-lt"/>
            </a:endParaRPr>
          </a:p>
          <a:p>
            <a:r>
              <a:rPr lang="ja-JP" sz="4000">
                <a:latin typeface="游明朝"/>
                <a:ea typeface="游明朝"/>
                <a:cs typeface="+mn-lt"/>
              </a:rPr>
              <a:t>将来的にはこの研究をどのように発展させ</a:t>
            </a:r>
            <a:r>
              <a:rPr lang="ja-JP" altLang="en-US" sz="4000">
                <a:latin typeface="游明朝"/>
                <a:ea typeface="游明朝"/>
                <a:cs typeface="+mn-lt"/>
              </a:rPr>
              <a:t>ていきたい</a:t>
            </a:r>
            <a:r>
              <a:rPr kumimoji="1" lang="ja-JP" altLang="en-US" sz="4000">
                <a:latin typeface="游明朝"/>
                <a:ea typeface="游明朝"/>
                <a:cs typeface="+mn-lt"/>
              </a:rPr>
              <a:t>と</a:t>
            </a:r>
            <a:r>
              <a:rPr lang="ja-JP" altLang="en-US" sz="4000">
                <a:latin typeface="游明朝"/>
                <a:ea typeface="游明朝"/>
                <a:cs typeface="+mn-lt"/>
              </a:rPr>
              <a:t>思って</a:t>
            </a:r>
            <a:r>
              <a:rPr kumimoji="1" lang="ja-JP" altLang="en-US" sz="4000">
                <a:latin typeface="游明朝"/>
                <a:ea typeface="游明朝"/>
                <a:cs typeface="+mn-lt"/>
              </a:rPr>
              <a:t>いま</a:t>
            </a:r>
            <a:r>
              <a:rPr lang="ja-JP" altLang="en-US" sz="4000">
                <a:latin typeface="游明朝"/>
                <a:ea typeface="游明朝"/>
                <a:cs typeface="+mn-lt"/>
              </a:rPr>
              <a:t>すか</a:t>
            </a:r>
            <a:r>
              <a:rPr kumimoji="1" lang="ja-JP" altLang="en-US" sz="4000">
                <a:latin typeface="游明朝"/>
                <a:ea typeface="游明朝"/>
                <a:cs typeface="+mn-lt"/>
              </a:rPr>
              <a:t>。</a:t>
            </a:r>
            <a:endParaRPr lang="ja-JP" altLang="en-US" sz="4000">
              <a:latin typeface="游明朝"/>
              <a:ea typeface="游明朝"/>
            </a:endParaRPr>
          </a:p>
        </p:txBody>
      </p:sp>
    </p:spTree>
    <p:extLst>
      <p:ext uri="{BB962C8B-B14F-4D97-AF65-F5344CB8AC3E}">
        <p14:creationId xmlns:p14="http://schemas.microsoft.com/office/powerpoint/2010/main" val="2432955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436060" y="1185283"/>
            <a:ext cx="11546981" cy="4401205"/>
          </a:xfrm>
          <a:prstGeom prst="rect">
            <a:avLst/>
          </a:prstGeom>
          <a:noFill/>
        </p:spPr>
        <p:txBody>
          <a:bodyPr wrap="square" rtlCol="0" anchor="t">
            <a:spAutoFit/>
          </a:bodyPr>
          <a:lstStyle/>
          <a:p>
            <a:r>
              <a:rPr lang="en-US" altLang="ja-JP" sz="4000" b="1" u="sng">
                <a:latin typeface="游明朝"/>
                <a:ea typeface="+mn-lt"/>
                <a:cs typeface="+mn-lt"/>
              </a:rPr>
              <a:t>質問3</a:t>
            </a:r>
            <a:endParaRPr lang="en-US" altLang="ja-JP" sz="4000" b="1" u="sng">
              <a:latin typeface="游明朝"/>
              <a:ea typeface="游明朝"/>
              <a:cs typeface="+mn-lt"/>
            </a:endParaRPr>
          </a:p>
          <a:p>
            <a:endParaRPr lang="en-US" altLang="ja-JP" sz="4000" b="1" u="sng">
              <a:latin typeface="游ゴシック"/>
              <a:ea typeface="游ゴシック"/>
              <a:cs typeface="+mn-lt"/>
            </a:endParaRPr>
          </a:p>
          <a:p>
            <a:r>
              <a:rPr lang="ja-JP" sz="4000">
                <a:latin typeface="游明朝"/>
                <a:ea typeface="游明朝"/>
                <a:cs typeface="+mn-lt"/>
              </a:rPr>
              <a:t>現在、電力供給を完全に他社のもので賄っている企業が非化石燃料による自社発電を行うにあたっての現在価値が現実的に自社発電</a:t>
            </a:r>
            <a:r>
              <a:rPr lang="ja-JP" altLang="en-US" sz="4000">
                <a:latin typeface="游明朝"/>
                <a:ea typeface="游明朝"/>
                <a:cs typeface="+mn-lt"/>
              </a:rPr>
              <a:t>を</a:t>
            </a:r>
            <a:r>
              <a:rPr lang="ja-JP" sz="4000">
                <a:latin typeface="游明朝"/>
                <a:ea typeface="游明朝"/>
                <a:cs typeface="+mn-lt"/>
              </a:rPr>
              <a:t>促進することにつながるほどのものであるか。</a:t>
            </a:r>
            <a:endParaRPr lang="en-US" altLang="ja-JP" sz="4000">
              <a:latin typeface="游明朝"/>
              <a:ea typeface="游明朝"/>
              <a:cs typeface="+mn-lt"/>
            </a:endParaRPr>
          </a:p>
          <a:p>
            <a:pPr algn="ctr"/>
            <a:endParaRPr lang="ja-JP" altLang="en-US" sz="4000" b="1">
              <a:ea typeface="+mn-lt"/>
              <a:cs typeface="+mn-lt"/>
            </a:endParaRPr>
          </a:p>
        </p:txBody>
      </p:sp>
    </p:spTree>
    <p:extLst>
      <p:ext uri="{BB962C8B-B14F-4D97-AF65-F5344CB8AC3E}">
        <p14:creationId xmlns:p14="http://schemas.microsoft.com/office/powerpoint/2010/main" val="306356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C2355E3-6175-4E0A-9A69-3B5297F4D4DA}"/>
              </a:ext>
            </a:extLst>
          </p:cNvPr>
          <p:cNvSpPr/>
          <p:nvPr/>
        </p:nvSpPr>
        <p:spPr>
          <a:xfrm>
            <a:off x="639096" y="1923215"/>
            <a:ext cx="10903974" cy="3132950"/>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a:p>
            <a:pPr algn="ctr">
              <a:defRPr/>
            </a:pPr>
            <a:endParaRPr lang="ja-JP" altLang="en-US">
              <a:latin typeface="游ゴシック" panose="020F0502020204030204"/>
              <a:ea typeface="游ゴシック" panose="020B0400000000000000" pitchFamily="50" charset="-128"/>
            </a:endParaRPr>
          </a:p>
          <a:p>
            <a:pPr algn="ctr">
              <a:defRPr/>
            </a:pPr>
            <a:endParaRPr lang="ja-JP" altLang="en-US">
              <a:latin typeface="游ゴシック" panose="020F0502020204030204"/>
              <a:ea typeface="游ゴシック" panose="020B0400000000000000" pitchFamily="50" charset="-128"/>
            </a:endParaRPr>
          </a:p>
          <a:p>
            <a:pPr algn="ctr">
              <a:defRPr/>
            </a:pPr>
            <a:endParaRPr lang="ja-JP" altLang="en-US">
              <a:latin typeface="游ゴシック"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502636C0-B259-4F0E-8DC3-CC8920A0A3A7}"/>
              </a:ext>
            </a:extLst>
          </p:cNvPr>
          <p:cNvSpPr>
            <a:spLocks noGrp="1"/>
          </p:cNvSpPr>
          <p:nvPr>
            <p:ph type="title"/>
          </p:nvPr>
        </p:nvSpPr>
        <p:spPr>
          <a:xfrm>
            <a:off x="421481" y="189131"/>
            <a:ext cx="11530013" cy="836745"/>
          </a:xfrm>
        </p:spPr>
        <p:txBody>
          <a:bodyPr>
            <a:normAutofit/>
          </a:bodyPr>
          <a:lstStyle/>
          <a:p>
            <a:r>
              <a:rPr lang="ja-JP" altLang="en-US" sz="4800" b="1">
                <a:solidFill>
                  <a:schemeClr val="accent1"/>
                </a:solidFill>
                <a:latin typeface="游ゴシック"/>
                <a:ea typeface="游ゴシック"/>
              </a:rPr>
              <a:t>テーマ設定の背景</a:t>
            </a:r>
            <a:r>
              <a:rPr lang="en-US" altLang="ja-JP" sz="4800" b="1">
                <a:solidFill>
                  <a:schemeClr val="accent1"/>
                </a:solidFill>
                <a:latin typeface="游ゴシック"/>
                <a:ea typeface="游ゴシック"/>
              </a:rPr>
              <a:t>2</a:t>
            </a:r>
          </a:p>
        </p:txBody>
      </p:sp>
      <p:sp>
        <p:nvSpPr>
          <p:cNvPr id="3" name="コンテンツ プレースホルダー 2">
            <a:extLst>
              <a:ext uri="{FF2B5EF4-FFF2-40B4-BE49-F238E27FC236}">
                <a16:creationId xmlns:a16="http://schemas.microsoft.com/office/drawing/2014/main" id="{8A89F539-93F1-40A3-9818-52A6495A6440}"/>
              </a:ext>
            </a:extLst>
          </p:cNvPr>
          <p:cNvSpPr>
            <a:spLocks noGrp="1"/>
          </p:cNvSpPr>
          <p:nvPr>
            <p:ph idx="1"/>
          </p:nvPr>
        </p:nvSpPr>
        <p:spPr>
          <a:xfrm>
            <a:off x="909897" y="2859190"/>
            <a:ext cx="10894141" cy="2229571"/>
          </a:xfrm>
        </p:spPr>
        <p:txBody>
          <a:bodyPr vert="horz" lIns="91440" tIns="45720" rIns="91440" bIns="45720" rtlCol="0" anchor="t">
            <a:noAutofit/>
          </a:bodyPr>
          <a:lstStyle/>
          <a:p>
            <a:pPr marL="0" indent="0">
              <a:lnSpc>
                <a:spcPct val="120000"/>
              </a:lnSpc>
              <a:buNone/>
            </a:pPr>
            <a:r>
              <a:rPr lang="ja-JP" altLang="en-US" sz="3800" b="1">
                <a:ea typeface="游ゴシック"/>
              </a:rPr>
              <a:t>・再エネ自社発電を行う企業が増加</a:t>
            </a:r>
            <a:endParaRPr lang="ja-JP" altLang="en-US" sz="1600" b="1">
              <a:ea typeface="游ゴシック"/>
            </a:endParaRPr>
          </a:p>
          <a:p>
            <a:pPr marL="0" indent="0">
              <a:lnSpc>
                <a:spcPct val="120000"/>
              </a:lnSpc>
              <a:buNone/>
            </a:pPr>
            <a:r>
              <a:rPr lang="ja-JP" altLang="en-US" sz="3800" b="1">
                <a:ea typeface="游ゴシック"/>
              </a:rPr>
              <a:t>・日本全体の</a:t>
            </a:r>
            <a:r>
              <a:rPr lang="en-US" altLang="ja-JP" sz="3800" b="1">
                <a:ea typeface="游ゴシック"/>
              </a:rPr>
              <a:t>CO</a:t>
            </a:r>
            <a:r>
              <a:rPr lang="en-US" altLang="ja-JP" sz="3800" b="1" baseline="-25000">
                <a:ea typeface="游ゴシック"/>
              </a:rPr>
              <a:t>2</a:t>
            </a:r>
            <a:r>
              <a:rPr lang="ja-JP" altLang="en-US" sz="3800" b="1">
                <a:ea typeface="游ゴシック"/>
              </a:rPr>
              <a:t>排出量削減につながっている</a:t>
            </a:r>
            <a:endParaRPr lang="ja-JP" altLang="ja-JP" sz="3800">
              <a:ea typeface="游ゴシック"/>
            </a:endParaRPr>
          </a:p>
        </p:txBody>
      </p:sp>
      <p:sp>
        <p:nvSpPr>
          <p:cNvPr id="5" name="四角形: 角を丸くする 4">
            <a:extLst>
              <a:ext uri="{FF2B5EF4-FFF2-40B4-BE49-F238E27FC236}">
                <a16:creationId xmlns:a16="http://schemas.microsoft.com/office/drawing/2014/main" id="{703A9FE3-8CAB-4BBD-B657-63A37B2D4794}"/>
              </a:ext>
            </a:extLst>
          </p:cNvPr>
          <p:cNvSpPr/>
          <p:nvPr/>
        </p:nvSpPr>
        <p:spPr>
          <a:xfrm>
            <a:off x="1965107" y="1364459"/>
            <a:ext cx="8251953" cy="10565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000" b="1">
                <a:ea typeface="游ゴシック"/>
              </a:rPr>
              <a:t>FIT制度*の開始（</a:t>
            </a:r>
            <a:r>
              <a:rPr lang="en-US" altLang="ja-JP" sz="4000" b="1">
                <a:ea typeface="游ゴシック"/>
              </a:rPr>
              <a:t>2012</a:t>
            </a:r>
            <a:r>
              <a:rPr lang="ja-JP" altLang="en-US" sz="4000" b="1">
                <a:ea typeface="游ゴシック"/>
              </a:rPr>
              <a:t>年）</a:t>
            </a:r>
          </a:p>
        </p:txBody>
      </p:sp>
      <p:sp>
        <p:nvSpPr>
          <p:cNvPr id="7" name="テキスト ボックス 6">
            <a:extLst>
              <a:ext uri="{FF2B5EF4-FFF2-40B4-BE49-F238E27FC236}">
                <a16:creationId xmlns:a16="http://schemas.microsoft.com/office/drawing/2014/main" id="{388F964F-7374-46EC-A013-ADDCF93F40CF}"/>
              </a:ext>
            </a:extLst>
          </p:cNvPr>
          <p:cNvSpPr txBox="1"/>
          <p:nvPr/>
        </p:nvSpPr>
        <p:spPr>
          <a:xfrm>
            <a:off x="521936" y="5460160"/>
            <a:ext cx="116700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ja-JP" sz="2400" b="1">
                <a:ea typeface="游ゴシック"/>
              </a:rPr>
              <a:t>*FIT</a:t>
            </a:r>
            <a:r>
              <a:rPr lang="ja-JP" altLang="en-US" sz="2400" b="1">
                <a:ea typeface="游ゴシック"/>
              </a:rPr>
              <a:t>制度：再生可能エネルギーで発電された電力を一定期間、固定価格で</a:t>
            </a:r>
            <a:endParaRPr lang="en-US" altLang="ja-JP" sz="2400">
              <a:ea typeface="游ゴシック"/>
            </a:endParaRPr>
          </a:p>
          <a:p>
            <a:pPr>
              <a:defRPr/>
            </a:pPr>
            <a:r>
              <a:rPr lang="ja-JP" altLang="en-US" sz="2400" b="1">
                <a:ea typeface="游ゴシック"/>
              </a:rPr>
              <a:t>　　　　　電力会社が買い取ることを</a:t>
            </a:r>
            <a:r>
              <a:rPr lang="ja-JP" altLang="en-US" sz="2400" b="1">
                <a:ea typeface="+mn-lt"/>
                <a:cs typeface="+mn-lt"/>
              </a:rPr>
              <a:t>義務づけた制度。</a:t>
            </a:r>
            <a:endParaRPr lang="en-US" altLang="ja-JP" sz="2400">
              <a:ea typeface="+mn-lt"/>
              <a:cs typeface="+mn-lt"/>
            </a:endParaRPr>
          </a:p>
        </p:txBody>
      </p:sp>
      <p:sp>
        <p:nvSpPr>
          <p:cNvPr id="4" name="スライド番号プレースホルダー 3">
            <a:extLst>
              <a:ext uri="{FF2B5EF4-FFF2-40B4-BE49-F238E27FC236}">
                <a16:creationId xmlns:a16="http://schemas.microsoft.com/office/drawing/2014/main" id="{4B6BC126-012B-46D2-919A-2636FDC271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00137-A026-45F2-A734-204015451647}" type="slidenum">
              <a:rPr kumimoji="1" lang="ja-JP" altLang="en-US" i="0" u="none" strike="noStrike" kern="1200" cap="none" spc="0" normalizeH="0" baseline="0" noProof="0" smtClean="0">
                <a:ln>
                  <a:noFill/>
                </a:ln>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i="0" u="none" strike="noStrike" kern="1200" cap="none" spc="0" normalizeH="0" baseline="0" noProof="0">
              <a:ln>
                <a:noFill/>
              </a:ln>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8789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276046" y="1159007"/>
            <a:ext cx="11587261" cy="5693866"/>
          </a:xfrm>
          <a:prstGeom prst="rect">
            <a:avLst/>
          </a:prstGeom>
          <a:noFill/>
        </p:spPr>
        <p:txBody>
          <a:bodyPr wrap="square" rtlCol="0" anchor="t">
            <a:spAutoFit/>
          </a:bodyPr>
          <a:lstStyle/>
          <a:p>
            <a:r>
              <a:rPr lang="ja-JP" altLang="en-US" sz="3600" b="1" u="sng">
                <a:latin typeface="游明朝"/>
                <a:ea typeface="游明朝"/>
                <a:cs typeface="+mn-lt"/>
              </a:rPr>
              <a:t>回答3</a:t>
            </a:r>
            <a:endParaRPr lang="en-US" altLang="ja-JP" sz="3600" b="1" u="sng">
              <a:latin typeface="游明朝"/>
              <a:ea typeface="游明朝"/>
              <a:cs typeface="+mn-lt"/>
            </a:endParaRPr>
          </a:p>
          <a:p>
            <a:endParaRPr lang="ja-JP" altLang="en-US" sz="3600" b="1" u="sng">
              <a:latin typeface="游明朝"/>
              <a:ea typeface="游明朝"/>
              <a:cs typeface="+mn-lt"/>
            </a:endParaRPr>
          </a:p>
          <a:p>
            <a:r>
              <a:rPr lang="ja-JP" altLang="en-US" sz="3600">
                <a:latin typeface="游明朝"/>
                <a:ea typeface="游明朝"/>
                <a:cs typeface="+mn-lt"/>
              </a:rPr>
              <a:t>業界、企業によって異なりますが、</a:t>
            </a:r>
            <a:r>
              <a:rPr lang="en-US" altLang="ja-JP" sz="3600">
                <a:latin typeface="游明朝"/>
                <a:ea typeface="+mn-lt"/>
                <a:cs typeface="+mn-lt"/>
              </a:rPr>
              <a:t>FIT</a:t>
            </a:r>
            <a:r>
              <a:rPr lang="ja-JP" altLang="en-US" sz="3600">
                <a:latin typeface="游明朝"/>
                <a:ea typeface="游明朝"/>
                <a:cs typeface="+mn-lt"/>
              </a:rPr>
              <a:t>制度を利用できる再エネ発電ならば、売電益を得られると考えます。</a:t>
            </a:r>
            <a:endParaRPr lang="en-US" altLang="ja-JP" sz="3600">
              <a:latin typeface="游明朝"/>
              <a:ea typeface="游明朝"/>
              <a:cs typeface="+mn-lt"/>
            </a:endParaRPr>
          </a:p>
          <a:p>
            <a:r>
              <a:rPr lang="ja-JP" altLang="en-US" sz="3600">
                <a:latin typeface="游明朝"/>
                <a:ea typeface="游明朝"/>
                <a:cs typeface="+mn-lt"/>
              </a:rPr>
              <a:t>今回取り上げていませんが、倉庫業では工場の屋根に太陽光パネルを設置して電力の購入にかかるコスト削減を行っております。さらに</a:t>
            </a:r>
            <a:r>
              <a:rPr lang="en-US" altLang="ja-JP" sz="3600">
                <a:latin typeface="游明朝"/>
                <a:ea typeface="+mn-lt"/>
                <a:cs typeface="+mn-lt"/>
              </a:rPr>
              <a:t>FIT</a:t>
            </a:r>
            <a:r>
              <a:rPr lang="ja-JP" altLang="en-US" sz="3600">
                <a:latin typeface="游明朝"/>
                <a:ea typeface="游明朝"/>
                <a:cs typeface="+mn-lt"/>
              </a:rPr>
              <a:t>制度で売電することで設備投資の回収を進めています。</a:t>
            </a:r>
            <a:endParaRPr lang="en-US" sz="3600">
              <a:latin typeface="游明朝"/>
              <a:ea typeface="游明朝"/>
              <a:cs typeface="+mn-lt"/>
            </a:endParaRPr>
          </a:p>
          <a:p>
            <a:endParaRPr lang="en-US" altLang="ja-JP" sz="3600">
              <a:latin typeface="游明朝"/>
              <a:ea typeface="+mn-lt"/>
              <a:cs typeface="+mn-lt"/>
            </a:endParaRPr>
          </a:p>
          <a:p>
            <a:pPr algn="ctr"/>
            <a:endParaRPr lang="ja-JP" altLang="en-US" sz="4000" b="1">
              <a:ea typeface="+mn-lt"/>
              <a:cs typeface="+mn-lt"/>
            </a:endParaRPr>
          </a:p>
        </p:txBody>
      </p:sp>
    </p:spTree>
    <p:extLst>
      <p:ext uri="{BB962C8B-B14F-4D97-AF65-F5344CB8AC3E}">
        <p14:creationId xmlns:p14="http://schemas.microsoft.com/office/powerpoint/2010/main" val="3948113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392405" y="627775"/>
            <a:ext cx="11591025" cy="5016758"/>
          </a:xfrm>
          <a:prstGeom prst="rect">
            <a:avLst/>
          </a:prstGeom>
          <a:noFill/>
        </p:spPr>
        <p:txBody>
          <a:bodyPr wrap="square" rtlCol="0" anchor="t">
            <a:spAutoFit/>
          </a:bodyPr>
          <a:lstStyle/>
          <a:p>
            <a:r>
              <a:rPr lang="en-US" altLang="ja-JP" sz="4000" b="1" u="sng">
                <a:latin typeface="游明朝"/>
                <a:ea typeface="+mn-lt"/>
                <a:cs typeface="+mn-lt"/>
              </a:rPr>
              <a:t>質問4</a:t>
            </a:r>
            <a:endParaRPr lang="ja-JP" altLang="en-US" b="1" u="sng">
              <a:latin typeface="游ゴシック" panose="020F0502020204030204"/>
              <a:ea typeface="+mn-lt"/>
              <a:cs typeface="+mn-lt"/>
            </a:endParaRPr>
          </a:p>
          <a:p>
            <a:endParaRPr lang="en-US" altLang="ja-JP" sz="4000" b="1" u="sng">
              <a:latin typeface="游明朝"/>
              <a:ea typeface="+mn-lt"/>
              <a:cs typeface="+mn-lt"/>
            </a:endParaRPr>
          </a:p>
          <a:p>
            <a:r>
              <a:rPr lang="en-US" altLang="ja-JP" sz="4000" err="1">
                <a:latin typeface="游明朝"/>
                <a:ea typeface="+mn-lt"/>
                <a:cs typeface="+mn-lt"/>
              </a:rPr>
              <a:t>製紙業界の課題として水力発電の新設が困</a:t>
            </a:r>
            <a:r>
              <a:rPr lang="ja-JP" sz="4000">
                <a:latin typeface="游明朝"/>
                <a:ea typeface="游明朝"/>
                <a:cs typeface="+mn-lt"/>
              </a:rPr>
              <a:t>難と挙げてお</a:t>
            </a:r>
            <a:r>
              <a:rPr kumimoji="1" lang="ja-JP" sz="4000">
                <a:latin typeface="游明朝"/>
                <a:ea typeface="游明朝"/>
                <a:cs typeface="+mn-lt"/>
              </a:rPr>
              <a:t>り</a:t>
            </a:r>
            <a:r>
              <a:rPr lang="ja-JP" sz="4000">
                <a:latin typeface="游明朝"/>
                <a:ea typeface="游明朝"/>
                <a:cs typeface="+mn-lt"/>
              </a:rPr>
              <a:t>、今後新設されないとなってい</a:t>
            </a:r>
            <a:r>
              <a:rPr lang="ja-JP" altLang="en-US" sz="4000">
                <a:latin typeface="游明朝"/>
                <a:ea typeface="游明朝"/>
                <a:cs typeface="+mn-lt"/>
              </a:rPr>
              <a:t>ま</a:t>
            </a:r>
            <a:r>
              <a:rPr lang="ja-JP" sz="4000">
                <a:latin typeface="游明朝"/>
                <a:ea typeface="游明朝"/>
                <a:cs typeface="+mn-lt"/>
              </a:rPr>
              <a:t>す</a:t>
            </a:r>
            <a:r>
              <a:rPr kumimoji="1" lang="ja-JP" sz="4000">
                <a:latin typeface="游明朝"/>
                <a:ea typeface="游明朝"/>
                <a:cs typeface="+mn-lt"/>
              </a:rPr>
              <a:t>が</a:t>
            </a:r>
            <a:r>
              <a:rPr lang="ja-JP" sz="4000">
                <a:latin typeface="游明朝"/>
                <a:ea typeface="游明朝"/>
                <a:cs typeface="+mn-lt"/>
              </a:rPr>
              <a:t>、水力はもう行わずに他の発電に切り替えるというこ</a:t>
            </a:r>
            <a:r>
              <a:rPr kumimoji="1" lang="ja-JP" sz="4000">
                <a:latin typeface="游明朝"/>
                <a:ea typeface="游明朝"/>
                <a:cs typeface="+mn-lt"/>
              </a:rPr>
              <a:t>と</a:t>
            </a:r>
            <a:r>
              <a:rPr lang="ja-JP" sz="4000">
                <a:latin typeface="游明朝"/>
                <a:ea typeface="游明朝"/>
                <a:cs typeface="+mn-lt"/>
              </a:rPr>
              <a:t>でしょ</a:t>
            </a:r>
            <a:r>
              <a:rPr kumimoji="1" lang="ja-JP" sz="4000">
                <a:latin typeface="游明朝"/>
                <a:ea typeface="游明朝"/>
                <a:cs typeface="+mn-lt"/>
              </a:rPr>
              <a:t>う</a:t>
            </a:r>
            <a:r>
              <a:rPr lang="ja-JP" sz="4000">
                <a:latin typeface="游明朝"/>
                <a:ea typeface="游明朝"/>
                <a:cs typeface="+mn-lt"/>
              </a:rPr>
              <a:t>か</a:t>
            </a:r>
            <a:r>
              <a:rPr lang="ja-JP" altLang="en-US" sz="4000">
                <a:latin typeface="游明朝"/>
                <a:ea typeface="游明朝"/>
                <a:cs typeface="+mn-lt"/>
              </a:rPr>
              <a:t>。</a:t>
            </a:r>
            <a:r>
              <a:rPr kumimoji="1" lang="ja-JP" sz="4000">
                <a:latin typeface="游明朝"/>
                <a:ea typeface="游明朝"/>
                <a:cs typeface="+mn-lt"/>
              </a:rPr>
              <a:t>ま</a:t>
            </a:r>
            <a:r>
              <a:rPr lang="ja-JP" sz="4000">
                <a:latin typeface="游明朝"/>
                <a:ea typeface="游明朝"/>
                <a:cs typeface="+mn-lt"/>
              </a:rPr>
              <a:t>た、水力をも</a:t>
            </a:r>
            <a:r>
              <a:rPr kumimoji="1" lang="ja-JP" sz="4000">
                <a:latin typeface="游明朝"/>
                <a:ea typeface="游明朝"/>
                <a:cs typeface="+mn-lt"/>
              </a:rPr>
              <a:t>し</a:t>
            </a:r>
            <a:r>
              <a:rPr lang="ja-JP" sz="4000">
                <a:latin typeface="游明朝"/>
                <a:ea typeface="游明朝"/>
                <a:cs typeface="+mn-lt"/>
              </a:rPr>
              <a:t>使っていくならどういっ</a:t>
            </a:r>
            <a:r>
              <a:rPr kumimoji="1" lang="ja-JP" sz="4000">
                <a:latin typeface="游明朝"/>
                <a:ea typeface="游明朝"/>
                <a:cs typeface="+mn-lt"/>
              </a:rPr>
              <a:t>た</a:t>
            </a:r>
            <a:r>
              <a:rPr lang="ja-JP" sz="4000">
                <a:latin typeface="游明朝"/>
                <a:ea typeface="游明朝"/>
                <a:cs typeface="+mn-lt"/>
              </a:rPr>
              <a:t>ことが必要か</a:t>
            </a:r>
            <a:r>
              <a:rPr kumimoji="1" lang="ja-JP" sz="4000">
                <a:latin typeface="游明朝"/>
                <a:ea typeface="游明朝"/>
                <a:cs typeface="+mn-lt"/>
              </a:rPr>
              <a:t>。</a:t>
            </a:r>
            <a:endParaRPr lang="ja-JP">
              <a:ea typeface="游ゴシック"/>
            </a:endParaRPr>
          </a:p>
          <a:p>
            <a:pPr algn="ctr"/>
            <a:r>
              <a:rPr lang="ja-JP" altLang="en-US" sz="4000">
                <a:ea typeface="+mn-lt"/>
                <a:cs typeface="+mn-lt"/>
              </a:rPr>
              <a:t>　</a:t>
            </a:r>
            <a:endParaRPr lang="ja-JP" sz="4000">
              <a:ea typeface="+mn-lt"/>
              <a:cs typeface="+mn-lt"/>
            </a:endParaRPr>
          </a:p>
        </p:txBody>
      </p:sp>
    </p:spTree>
    <p:extLst>
      <p:ext uri="{BB962C8B-B14F-4D97-AF65-F5344CB8AC3E}">
        <p14:creationId xmlns:p14="http://schemas.microsoft.com/office/powerpoint/2010/main" val="1108963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55BEA6-EB18-44D4-AEA2-6CCD37118933}"/>
              </a:ext>
            </a:extLst>
          </p:cNvPr>
          <p:cNvSpPr txBox="1"/>
          <p:nvPr/>
        </p:nvSpPr>
        <p:spPr>
          <a:xfrm>
            <a:off x="392909" y="882703"/>
            <a:ext cx="11596412" cy="5632311"/>
          </a:xfrm>
          <a:prstGeom prst="rect">
            <a:avLst/>
          </a:prstGeom>
          <a:noFill/>
        </p:spPr>
        <p:txBody>
          <a:bodyPr wrap="square" rtlCol="0" anchor="t">
            <a:spAutoFit/>
          </a:bodyPr>
          <a:lstStyle/>
          <a:p>
            <a:r>
              <a:rPr lang="ja-JP" sz="3600" b="1" u="sng">
                <a:latin typeface="游明朝"/>
                <a:ea typeface="游明朝"/>
              </a:rPr>
              <a:t>回答</a:t>
            </a:r>
            <a:r>
              <a:rPr lang="en-US" altLang="ja-JP" sz="3600" b="1" u="sng">
                <a:latin typeface="游明朝"/>
                <a:ea typeface="游明朝"/>
              </a:rPr>
              <a:t>4</a:t>
            </a:r>
            <a:endParaRPr lang="ja-JP" altLang="en-US" b="1" u="sng">
              <a:latin typeface="游ゴシック" panose="020F0502020204030204"/>
              <a:ea typeface="游ゴシック" panose="020B0400000000000000" pitchFamily="34" charset="-128"/>
            </a:endParaRPr>
          </a:p>
          <a:p>
            <a:endParaRPr lang="en-US" altLang="ja-JP" sz="3600" b="1" u="sng">
              <a:latin typeface="游明朝"/>
              <a:ea typeface="游明朝"/>
            </a:endParaRPr>
          </a:p>
          <a:p>
            <a:r>
              <a:rPr lang="ja-JP" sz="3600">
                <a:latin typeface="游明朝"/>
                <a:ea typeface="游明朝"/>
              </a:rPr>
              <a:t>製紙会社は水力発電所の新設は行いませんが、今後も水力発電は取</a:t>
            </a:r>
            <a:r>
              <a:rPr kumimoji="1" lang="ja-JP" sz="3600">
                <a:latin typeface="游明朝"/>
                <a:ea typeface="游明朝"/>
              </a:rPr>
              <a:t>り</a:t>
            </a:r>
            <a:r>
              <a:rPr lang="ja-JP" sz="3600">
                <a:latin typeface="游明朝"/>
                <a:ea typeface="游明朝"/>
              </a:rPr>
              <a:t>組んでいくと考えます。既存のダムの浚渫やかさ上げ、水力発電設備の改修・高効率化を進めて発電量を増やしていくこと</a:t>
            </a:r>
            <a:r>
              <a:rPr kumimoji="1" lang="ja-JP" sz="3600">
                <a:latin typeface="游明朝"/>
                <a:ea typeface="游明朝"/>
              </a:rPr>
              <a:t>が</a:t>
            </a:r>
            <a:r>
              <a:rPr lang="ja-JP" sz="3600">
                <a:latin typeface="游明朝"/>
                <a:ea typeface="游明朝"/>
              </a:rPr>
              <a:t>必要</a:t>
            </a:r>
            <a:r>
              <a:rPr kumimoji="1" lang="ja-JP" sz="3600">
                <a:latin typeface="游明朝"/>
                <a:ea typeface="游明朝"/>
              </a:rPr>
              <a:t>と</a:t>
            </a:r>
            <a:r>
              <a:rPr lang="ja-JP" sz="3600">
                <a:latin typeface="游明朝"/>
                <a:ea typeface="游明朝"/>
              </a:rPr>
              <a:t>考え</a:t>
            </a:r>
            <a:r>
              <a:rPr kumimoji="1" lang="ja-JP" sz="3600">
                <a:latin typeface="游明朝"/>
                <a:ea typeface="游明朝"/>
              </a:rPr>
              <a:t>ま</a:t>
            </a:r>
            <a:r>
              <a:rPr lang="ja-JP" sz="3600">
                <a:latin typeface="游明朝"/>
                <a:ea typeface="游明朝"/>
              </a:rPr>
              <a:t>す。</a:t>
            </a:r>
            <a:endParaRPr lang="ja-JP" altLang="en-US">
              <a:latin typeface="游ゴシック" panose="020F0502020204030204"/>
              <a:ea typeface="游ゴシック" panose="020B0400000000000000" pitchFamily="34" charset="-128"/>
            </a:endParaRPr>
          </a:p>
          <a:p>
            <a:r>
              <a:rPr lang="ja-JP" sz="3600">
                <a:latin typeface="游明朝"/>
                <a:ea typeface="游明朝"/>
              </a:rPr>
              <a:t>改修の課題となる費用は、FIT制度で売電</a:t>
            </a:r>
            <a:r>
              <a:rPr kumimoji="1" lang="ja-JP" sz="3600">
                <a:latin typeface="游明朝"/>
                <a:ea typeface="游明朝"/>
              </a:rPr>
              <a:t>し</a:t>
            </a:r>
            <a:r>
              <a:rPr lang="ja-JP" sz="3600">
                <a:latin typeface="游明朝"/>
                <a:ea typeface="游明朝"/>
              </a:rPr>
              <a:t>て得</a:t>
            </a:r>
            <a:r>
              <a:rPr kumimoji="1" lang="ja-JP" sz="3600">
                <a:latin typeface="游明朝"/>
                <a:ea typeface="游明朝"/>
              </a:rPr>
              <a:t>た</a:t>
            </a:r>
            <a:r>
              <a:rPr lang="ja-JP" sz="3600">
                <a:latin typeface="游明朝"/>
                <a:ea typeface="游明朝"/>
              </a:rPr>
              <a:t>利益によって回収することを想定しております</a:t>
            </a:r>
            <a:r>
              <a:rPr kumimoji="1" lang="ja-JP" sz="3600">
                <a:latin typeface="游明朝"/>
                <a:ea typeface="游明朝"/>
              </a:rPr>
              <a:t>。</a:t>
            </a:r>
            <a:endParaRPr lang="ja-JP" altLang="en-US">
              <a:latin typeface="游ゴシック" panose="020F0502020204030204"/>
              <a:ea typeface="游ゴシック"/>
            </a:endParaRPr>
          </a:p>
          <a:p>
            <a:r>
              <a:rPr lang="ja-JP" sz="3600">
                <a:latin typeface="游明朝"/>
                <a:ea typeface="游明朝"/>
              </a:rPr>
              <a:t>化学業界になりますが、実際にデンカはFITを用いて売電して費用の回収をしています。</a:t>
            </a:r>
            <a:endParaRPr lang="ja-JP">
              <a:ea typeface="游ゴシック"/>
            </a:endParaRPr>
          </a:p>
        </p:txBody>
      </p:sp>
    </p:spTree>
    <p:extLst>
      <p:ext uri="{BB962C8B-B14F-4D97-AF65-F5344CB8AC3E}">
        <p14:creationId xmlns:p14="http://schemas.microsoft.com/office/powerpoint/2010/main" val="12303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C2355E3-6175-4E0A-9A69-3B5297F4D4DA}"/>
              </a:ext>
            </a:extLst>
          </p:cNvPr>
          <p:cNvSpPr/>
          <p:nvPr/>
        </p:nvSpPr>
        <p:spPr>
          <a:xfrm>
            <a:off x="639096" y="1923215"/>
            <a:ext cx="10903974" cy="3648910"/>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502636C0-B259-4F0E-8DC3-CC8920A0A3A7}"/>
              </a:ext>
            </a:extLst>
          </p:cNvPr>
          <p:cNvSpPr>
            <a:spLocks noGrp="1"/>
          </p:cNvSpPr>
          <p:nvPr>
            <p:ph type="title"/>
          </p:nvPr>
        </p:nvSpPr>
        <p:spPr>
          <a:xfrm>
            <a:off x="421481" y="189131"/>
            <a:ext cx="11530013" cy="836745"/>
          </a:xfrm>
        </p:spPr>
        <p:txBody>
          <a:bodyPr>
            <a:normAutofit/>
          </a:bodyPr>
          <a:lstStyle/>
          <a:p>
            <a:r>
              <a:rPr lang="ja-JP" altLang="en-US" sz="4800" b="1">
                <a:solidFill>
                  <a:schemeClr val="accent1"/>
                </a:solidFill>
                <a:latin typeface="游ゴシック"/>
                <a:ea typeface="游ゴシック"/>
              </a:rPr>
              <a:t>テーマ設定の背景</a:t>
            </a:r>
            <a:r>
              <a:rPr lang="en-US" altLang="ja-JP" sz="4800" b="1">
                <a:solidFill>
                  <a:schemeClr val="accent1"/>
                </a:solidFill>
                <a:latin typeface="游ゴシック"/>
                <a:ea typeface="游ゴシック"/>
              </a:rPr>
              <a:t>3</a:t>
            </a:r>
          </a:p>
        </p:txBody>
      </p:sp>
      <p:sp>
        <p:nvSpPr>
          <p:cNvPr id="3" name="コンテンツ プレースホルダー 2">
            <a:extLst>
              <a:ext uri="{FF2B5EF4-FFF2-40B4-BE49-F238E27FC236}">
                <a16:creationId xmlns:a16="http://schemas.microsoft.com/office/drawing/2014/main" id="{8A89F539-93F1-40A3-9818-52A6495A6440}"/>
              </a:ext>
            </a:extLst>
          </p:cNvPr>
          <p:cNvSpPr>
            <a:spLocks noGrp="1"/>
          </p:cNvSpPr>
          <p:nvPr>
            <p:ph idx="1"/>
          </p:nvPr>
        </p:nvSpPr>
        <p:spPr>
          <a:xfrm>
            <a:off x="634026" y="2529277"/>
            <a:ext cx="11104922" cy="2229571"/>
          </a:xfrm>
        </p:spPr>
        <p:txBody>
          <a:bodyPr vert="horz" lIns="91440" tIns="45720" rIns="91440" bIns="45720" rtlCol="0" anchor="t">
            <a:noAutofit/>
          </a:bodyPr>
          <a:lstStyle/>
          <a:p>
            <a:pPr marL="0" indent="0">
              <a:lnSpc>
                <a:spcPct val="110000"/>
              </a:lnSpc>
              <a:buNone/>
            </a:pPr>
            <a:r>
              <a:rPr lang="ja-JP" altLang="en-US" sz="3800" b="1">
                <a:ea typeface="游ゴシック"/>
              </a:rPr>
              <a:t>・世界の脱炭素化に向けた目標が定められた</a:t>
            </a:r>
            <a:endParaRPr lang="en-US" altLang="ja-JP" sz="3800" b="1">
              <a:ea typeface="游ゴシック"/>
            </a:endParaRPr>
          </a:p>
          <a:p>
            <a:pPr marL="0" indent="0">
              <a:lnSpc>
                <a:spcPct val="110000"/>
              </a:lnSpc>
              <a:buNone/>
            </a:pPr>
            <a:r>
              <a:rPr lang="ja-JP" altLang="en-US" sz="3800" b="1">
                <a:ea typeface="游ゴシック"/>
              </a:rPr>
              <a:t>・日本の目標：</a:t>
            </a:r>
            <a:r>
              <a:rPr lang="en-US" altLang="ja-JP" sz="3800" b="1">
                <a:ea typeface="游ゴシック"/>
              </a:rPr>
              <a:t>2030</a:t>
            </a:r>
            <a:r>
              <a:rPr lang="ja-JP" altLang="en-US" sz="3800" b="1">
                <a:ea typeface="游ゴシック"/>
              </a:rPr>
              <a:t>年度の温室効果ガス排出量を</a:t>
            </a:r>
            <a:r>
              <a:rPr lang="en-US" altLang="ja-JP" sz="3800" b="1">
                <a:ea typeface="游ゴシック"/>
              </a:rPr>
              <a:t>			</a:t>
            </a:r>
            <a:r>
              <a:rPr lang="ja-JP" altLang="en-US" sz="3800" b="1">
                <a:ea typeface="游ゴシック"/>
              </a:rPr>
              <a:t> 　</a:t>
            </a:r>
            <a:r>
              <a:rPr lang="en-US" altLang="ja-JP" sz="3800" b="1">
                <a:ea typeface="游ゴシック"/>
              </a:rPr>
              <a:t>2013</a:t>
            </a:r>
            <a:r>
              <a:rPr lang="ja-JP" altLang="en-US" sz="3800" b="1">
                <a:ea typeface="游ゴシック"/>
              </a:rPr>
              <a:t>年度比で</a:t>
            </a:r>
            <a:r>
              <a:rPr lang="en-US" altLang="ja-JP" sz="3800" b="1">
                <a:ea typeface="游ゴシック"/>
              </a:rPr>
              <a:t>26</a:t>
            </a:r>
            <a:r>
              <a:rPr lang="ja-JP" altLang="en-US" sz="3800" b="1">
                <a:ea typeface="游ゴシック"/>
              </a:rPr>
              <a:t>％削減</a:t>
            </a:r>
            <a:endParaRPr lang="en-US" altLang="ja-JP" sz="3800" b="1">
              <a:ea typeface="游ゴシック"/>
            </a:endParaRPr>
          </a:p>
          <a:p>
            <a:pPr marL="0" indent="0">
              <a:lnSpc>
                <a:spcPct val="110000"/>
              </a:lnSpc>
              <a:buNone/>
            </a:pPr>
            <a:r>
              <a:rPr lang="ja-JP" altLang="en-US" sz="3800" b="1">
                <a:ea typeface="游ゴシック"/>
              </a:rPr>
              <a:t>・更なる</a:t>
            </a:r>
            <a:r>
              <a:rPr lang="en-US" altLang="ja-JP" sz="3800" b="1">
                <a:ea typeface="游ゴシック"/>
              </a:rPr>
              <a:t>CO</a:t>
            </a:r>
            <a:r>
              <a:rPr lang="en-US" altLang="ja-JP" sz="3800" b="1" baseline="-25000">
                <a:ea typeface="游ゴシック"/>
              </a:rPr>
              <a:t>2</a:t>
            </a:r>
            <a:r>
              <a:rPr lang="ja-JP" altLang="en-US" sz="3800" b="1">
                <a:ea typeface="游ゴシック"/>
              </a:rPr>
              <a:t>排出量削減が必要</a:t>
            </a:r>
          </a:p>
        </p:txBody>
      </p:sp>
      <p:sp>
        <p:nvSpPr>
          <p:cNvPr id="5" name="四角形: 角を丸くする 4">
            <a:extLst>
              <a:ext uri="{FF2B5EF4-FFF2-40B4-BE49-F238E27FC236}">
                <a16:creationId xmlns:a16="http://schemas.microsoft.com/office/drawing/2014/main" id="{703A9FE3-8CAB-4BBD-B657-63A37B2D4794}"/>
              </a:ext>
            </a:extLst>
          </p:cNvPr>
          <p:cNvSpPr/>
          <p:nvPr/>
        </p:nvSpPr>
        <p:spPr>
          <a:xfrm>
            <a:off x="1965107" y="1364459"/>
            <a:ext cx="8251953" cy="10565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a:t>パリ協定の採択（</a:t>
            </a:r>
            <a:r>
              <a:rPr lang="en-US" altLang="ja-JP" sz="4000" b="1"/>
              <a:t>2015</a:t>
            </a:r>
            <a:r>
              <a:rPr lang="ja-JP" altLang="en-US" sz="4000" b="1"/>
              <a:t>年）</a:t>
            </a:r>
          </a:p>
        </p:txBody>
      </p:sp>
      <p:sp>
        <p:nvSpPr>
          <p:cNvPr id="4" name="スライド番号プレースホルダー 3">
            <a:extLst>
              <a:ext uri="{FF2B5EF4-FFF2-40B4-BE49-F238E27FC236}">
                <a16:creationId xmlns:a16="http://schemas.microsoft.com/office/drawing/2014/main" id="{4B6BC126-012B-46D2-919A-2636FDC271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00137-A026-45F2-A734-204015451647}" type="slidenum">
              <a:rPr kumimoji="1" lang="ja-JP" altLang="en-US" i="1" u="none" strike="noStrike" kern="1200" cap="none" spc="0" normalizeH="0" baseline="0" noProof="0" smtClean="0">
                <a:ln>
                  <a:noFill/>
                </a:ln>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i="1" u="none" strike="noStrike" kern="1200" cap="none" spc="0" normalizeH="0" baseline="0" noProof="0">
              <a:ln>
                <a:noFill/>
              </a:ln>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1355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6F123E-D2AA-4BEB-98F6-01203727363C}"/>
              </a:ext>
            </a:extLst>
          </p:cNvPr>
          <p:cNvSpPr>
            <a:spLocks noGrp="1"/>
          </p:cNvSpPr>
          <p:nvPr>
            <p:ph type="title"/>
          </p:nvPr>
        </p:nvSpPr>
        <p:spPr>
          <a:xfrm>
            <a:off x="93298" y="250462"/>
            <a:ext cx="12005404" cy="759963"/>
          </a:xfrm>
        </p:spPr>
        <p:txBody>
          <a:bodyPr>
            <a:normAutofit fontScale="90000"/>
          </a:bodyPr>
          <a:lstStyle/>
          <a:p>
            <a:br>
              <a:rPr lang="en-US" altLang="ja-JP" sz="4900" b="1">
                <a:solidFill>
                  <a:schemeClr val="bg1"/>
                </a:solidFill>
                <a:latin typeface="+mn-ea"/>
                <a:ea typeface="+mn-ea"/>
              </a:rPr>
            </a:br>
            <a:r>
              <a:rPr lang="ja-JP" altLang="en-US" b="1">
                <a:latin typeface="+mn-ea"/>
                <a:ea typeface="+mn-ea"/>
              </a:rPr>
              <a:t>日本の部門別</a:t>
            </a:r>
            <a:r>
              <a:rPr lang="en-US" altLang="ja-JP" b="1">
                <a:latin typeface="+mn-ea"/>
                <a:ea typeface="+mn-ea"/>
              </a:rPr>
              <a:t>CO</a:t>
            </a:r>
            <a:r>
              <a:rPr lang="en-US" altLang="ja-JP" b="1" baseline="-25000">
                <a:latin typeface="+mn-ea"/>
                <a:ea typeface="+mn-ea"/>
              </a:rPr>
              <a:t>2</a:t>
            </a:r>
            <a:r>
              <a:rPr lang="ja-JP" altLang="en-US" b="1">
                <a:latin typeface="+mn-ea"/>
                <a:ea typeface="+mn-ea"/>
              </a:rPr>
              <a:t>排出量の内訳（</a:t>
            </a:r>
            <a:r>
              <a:rPr lang="en-US" altLang="ja-JP" b="1">
                <a:latin typeface="+mn-ea"/>
                <a:ea typeface="+mn-ea"/>
              </a:rPr>
              <a:t>2017</a:t>
            </a:r>
            <a:r>
              <a:rPr lang="ja-JP" altLang="en-US" b="1">
                <a:latin typeface="+mn-ea"/>
                <a:ea typeface="+mn-ea"/>
              </a:rPr>
              <a:t>年度）</a:t>
            </a:r>
            <a:br>
              <a:rPr lang="ja-JP" altLang="en-US" sz="5300" b="1">
                <a:latin typeface="+mn-ea"/>
                <a:ea typeface="+mn-ea"/>
              </a:rPr>
            </a:br>
            <a:endParaRPr kumimoji="1" lang="ja-JP" altLang="en-US" sz="5300" b="1">
              <a:latin typeface="+mn-ea"/>
              <a:ea typeface="+mn-ea"/>
            </a:endParaRPr>
          </a:p>
        </p:txBody>
      </p:sp>
      <p:graphicFrame>
        <p:nvGraphicFramePr>
          <p:cNvPr id="4" name="コンテンツ プレースホルダー 3">
            <a:extLst>
              <a:ext uri="{FF2B5EF4-FFF2-40B4-BE49-F238E27FC236}">
                <a16:creationId xmlns:a16="http://schemas.microsoft.com/office/drawing/2014/main" id="{77789551-FE86-4D2F-AABE-B940AF47951B}"/>
              </a:ext>
            </a:extLst>
          </p:cNvPr>
          <p:cNvGraphicFramePr>
            <a:graphicFrameLocks noGrp="1"/>
          </p:cNvGraphicFramePr>
          <p:nvPr>
            <p:ph idx="1"/>
            <p:extLst>
              <p:ext uri="{D42A27DB-BD31-4B8C-83A1-F6EECF244321}">
                <p14:modId xmlns:p14="http://schemas.microsoft.com/office/powerpoint/2010/main" val="2592876406"/>
              </p:ext>
            </p:extLst>
          </p:nvPr>
        </p:nvGraphicFramePr>
        <p:xfrm>
          <a:off x="344068" y="859176"/>
          <a:ext cx="11627644" cy="5633567"/>
        </p:xfrm>
        <a:graphic>
          <a:graphicData uri="http://schemas.openxmlformats.org/drawingml/2006/chart">
            <c:chart xmlns:c="http://schemas.openxmlformats.org/drawingml/2006/chart" xmlns:r="http://schemas.openxmlformats.org/officeDocument/2006/relationships" r:id="rId4"/>
          </a:graphicData>
        </a:graphic>
      </p:graphicFrame>
      <p:sp>
        <p:nvSpPr>
          <p:cNvPr id="5" name="楕円 4">
            <a:extLst>
              <a:ext uri="{FF2B5EF4-FFF2-40B4-BE49-F238E27FC236}">
                <a16:creationId xmlns:a16="http://schemas.microsoft.com/office/drawing/2014/main" id="{7910A88A-34B5-40AB-B167-480351E1AC6C}"/>
              </a:ext>
            </a:extLst>
          </p:cNvPr>
          <p:cNvSpPr/>
          <p:nvPr/>
        </p:nvSpPr>
        <p:spPr>
          <a:xfrm>
            <a:off x="8155267" y="4512132"/>
            <a:ext cx="1585914" cy="1185862"/>
          </a:xfrm>
          <a:prstGeom prst="ellipse">
            <a:avLst/>
          </a:prstGeom>
          <a:solidFill>
            <a:srgbClr val="FF0000">
              <a:alpha val="0"/>
            </a:srgb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テキスト ボックス 5">
            <a:extLst>
              <a:ext uri="{FF2B5EF4-FFF2-40B4-BE49-F238E27FC236}">
                <a16:creationId xmlns:a16="http://schemas.microsoft.com/office/drawing/2014/main" id="{08119B38-2D00-4FC6-BB84-8FF510BD12AD}"/>
              </a:ext>
            </a:extLst>
          </p:cNvPr>
          <p:cNvSpPr txBox="1"/>
          <p:nvPr/>
        </p:nvSpPr>
        <p:spPr>
          <a:xfrm>
            <a:off x="5242662" y="6211669"/>
            <a:ext cx="6949338" cy="646331"/>
          </a:xfrm>
          <a:prstGeom prst="rect">
            <a:avLst/>
          </a:prstGeom>
          <a:noFill/>
        </p:spPr>
        <p:txBody>
          <a:bodyPr wrap="none" rtlCol="0" anchor="t">
            <a:spAutoFit/>
          </a:bodyPr>
          <a:lstStyle/>
          <a:p>
            <a:pPr algn="r"/>
            <a:r>
              <a:rPr lang="ja-JP" altLang="en-US" b="1">
                <a:solidFill>
                  <a:srgbClr val="000000"/>
                </a:solidFill>
                <a:latin typeface="游ゴシック"/>
                <a:ea typeface="游ゴシック"/>
              </a:rPr>
              <a:t>国立研究開発法人国立環境研究所</a:t>
            </a:r>
            <a:endParaRPr lang="en-US" altLang="ja-JP" b="1">
              <a:solidFill>
                <a:srgbClr val="000000"/>
              </a:solidFill>
              <a:latin typeface="游ゴシック"/>
              <a:ea typeface="游ゴシック"/>
            </a:endParaRPr>
          </a:p>
          <a:p>
            <a:pPr algn="r"/>
            <a:r>
              <a:rPr lang="en-US" altLang="ja-JP" b="1">
                <a:solidFill>
                  <a:srgbClr val="000000"/>
                </a:solidFill>
                <a:latin typeface="+mn-ea"/>
              </a:rPr>
              <a:t>『</a:t>
            </a:r>
            <a:r>
              <a:rPr lang="ja-JP" altLang="en-US" b="1">
                <a:solidFill>
                  <a:srgbClr val="000000"/>
                </a:solidFill>
                <a:latin typeface="+mn-ea"/>
              </a:rPr>
              <a:t>日本国温室効果ガスインベントリ報告書（</a:t>
            </a:r>
            <a:r>
              <a:rPr lang="en-US" altLang="ja-JP" b="1">
                <a:solidFill>
                  <a:srgbClr val="000000"/>
                </a:solidFill>
                <a:latin typeface="+mn-ea"/>
              </a:rPr>
              <a:t>2019</a:t>
            </a:r>
            <a:r>
              <a:rPr lang="ja-JP" altLang="en-US" b="1">
                <a:solidFill>
                  <a:srgbClr val="000000"/>
                </a:solidFill>
                <a:latin typeface="+mn-ea"/>
              </a:rPr>
              <a:t>年）</a:t>
            </a:r>
            <a:r>
              <a:rPr lang="en-US" altLang="ja-JP" b="1">
                <a:solidFill>
                  <a:srgbClr val="000000"/>
                </a:solidFill>
                <a:latin typeface="+mn-ea"/>
              </a:rPr>
              <a:t>』</a:t>
            </a:r>
            <a:r>
              <a:rPr lang="ja-JP" altLang="en-US" b="1">
                <a:solidFill>
                  <a:srgbClr val="000000"/>
                </a:solidFill>
                <a:latin typeface="+mn-ea"/>
              </a:rPr>
              <a:t>より作成</a:t>
            </a:r>
            <a:endParaRPr kumimoji="1" lang="ja-JP" altLang="en-US"/>
          </a:p>
        </p:txBody>
      </p:sp>
    </p:spTree>
    <p:extLst>
      <p:ext uri="{BB962C8B-B14F-4D97-AF65-F5344CB8AC3E}">
        <p14:creationId xmlns:p14="http://schemas.microsoft.com/office/powerpoint/2010/main" val="397837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47222A-4E85-405B-A013-F113DB78D3D3}"/>
              </a:ext>
            </a:extLst>
          </p:cNvPr>
          <p:cNvSpPr>
            <a:spLocks noGrp="1"/>
          </p:cNvSpPr>
          <p:nvPr>
            <p:ph type="title"/>
          </p:nvPr>
        </p:nvSpPr>
        <p:spPr>
          <a:xfrm>
            <a:off x="333829" y="136525"/>
            <a:ext cx="11019971" cy="1325563"/>
          </a:xfrm>
        </p:spPr>
        <p:txBody>
          <a:bodyPr>
            <a:normAutofit/>
          </a:bodyPr>
          <a:lstStyle/>
          <a:p>
            <a:r>
              <a:rPr kumimoji="1" lang="ja-JP" altLang="en-US" sz="5400" b="1" u="sng">
                <a:ln>
                  <a:solidFill>
                    <a:schemeClr val="tx1"/>
                  </a:solidFill>
                </a:ln>
                <a:solidFill>
                  <a:schemeClr val="bg1"/>
                </a:solidFill>
                <a:latin typeface="+mn-ea"/>
                <a:ea typeface="+mn-ea"/>
              </a:rPr>
              <a:t>結論</a:t>
            </a:r>
          </a:p>
        </p:txBody>
      </p:sp>
      <p:sp>
        <p:nvSpPr>
          <p:cNvPr id="3" name="コンテンツ プレースホルダー 2">
            <a:extLst>
              <a:ext uri="{FF2B5EF4-FFF2-40B4-BE49-F238E27FC236}">
                <a16:creationId xmlns:a16="http://schemas.microsoft.com/office/drawing/2014/main" id="{71BDA1C9-49EE-4277-9026-1610ECA22242}"/>
              </a:ext>
            </a:extLst>
          </p:cNvPr>
          <p:cNvSpPr>
            <a:spLocks noGrp="1"/>
          </p:cNvSpPr>
          <p:nvPr>
            <p:ph idx="1"/>
          </p:nvPr>
        </p:nvSpPr>
        <p:spPr>
          <a:xfrm>
            <a:off x="333829" y="1350039"/>
            <a:ext cx="11019971" cy="4827134"/>
          </a:xfrm>
        </p:spPr>
        <p:txBody>
          <a:bodyPr>
            <a:normAutofit/>
          </a:bodyPr>
          <a:lstStyle/>
          <a:p>
            <a:pPr marL="0" indent="0">
              <a:buNone/>
            </a:pPr>
            <a:r>
              <a:rPr kumimoji="1" lang="ja-JP" altLang="en-US" sz="3600" b="1">
                <a:ln>
                  <a:solidFill>
                    <a:schemeClr val="tx1"/>
                  </a:solidFill>
                </a:ln>
                <a:solidFill>
                  <a:schemeClr val="bg1"/>
                </a:solidFill>
                <a:latin typeface="+mn-ea"/>
              </a:rPr>
              <a:t>産業界が自社発電の脱炭素化のためにできることは</a:t>
            </a:r>
            <a:br>
              <a:rPr kumimoji="1" lang="en-US" altLang="ja-JP" sz="3600" b="1">
                <a:ln>
                  <a:solidFill>
                    <a:schemeClr val="tx1"/>
                  </a:solidFill>
                </a:ln>
                <a:solidFill>
                  <a:schemeClr val="bg1"/>
                </a:solidFill>
                <a:latin typeface="+mn-ea"/>
              </a:rPr>
            </a:br>
            <a:r>
              <a:rPr kumimoji="1" lang="ja-JP" altLang="en-US" sz="3600" b="1">
                <a:ln>
                  <a:solidFill>
                    <a:schemeClr val="tx1"/>
                  </a:solidFill>
                </a:ln>
                <a:solidFill>
                  <a:schemeClr val="bg1"/>
                </a:solidFill>
                <a:latin typeface="+mn-ea"/>
              </a:rPr>
              <a:t>以下の３つである</a:t>
            </a:r>
            <a:endParaRPr kumimoji="1" lang="en-US" altLang="ja-JP" sz="3600" b="1">
              <a:ln>
                <a:solidFill>
                  <a:schemeClr val="tx1"/>
                </a:solidFill>
              </a:ln>
              <a:solidFill>
                <a:schemeClr val="bg1"/>
              </a:solidFill>
              <a:latin typeface="+mn-ea"/>
            </a:endParaRPr>
          </a:p>
          <a:p>
            <a:pPr marL="0" indent="0">
              <a:buNone/>
            </a:pPr>
            <a:endParaRPr kumimoji="1" lang="en-US" altLang="ja-JP" sz="2000" b="1">
              <a:latin typeface="+mn-ea"/>
            </a:endParaRPr>
          </a:p>
        </p:txBody>
      </p:sp>
      <p:sp>
        <p:nvSpPr>
          <p:cNvPr id="4" name="四角形: 1 つの角を切り取る 3">
            <a:extLst>
              <a:ext uri="{FF2B5EF4-FFF2-40B4-BE49-F238E27FC236}">
                <a16:creationId xmlns:a16="http://schemas.microsoft.com/office/drawing/2014/main" id="{6CC7E222-5633-4059-9031-45C8CE775759}"/>
              </a:ext>
            </a:extLst>
          </p:cNvPr>
          <p:cNvSpPr/>
          <p:nvPr/>
        </p:nvSpPr>
        <p:spPr>
          <a:xfrm>
            <a:off x="589454" y="2659152"/>
            <a:ext cx="3225800" cy="3073991"/>
          </a:xfrm>
          <a:prstGeom prst="snip1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a:ln>
                  <a:solidFill>
                    <a:schemeClr val="accent1">
                      <a:shade val="50000"/>
                    </a:schemeClr>
                  </a:solidFill>
                </a:ln>
              </a:rPr>
              <a:t>自社発電設備の</a:t>
            </a:r>
            <a:endParaRPr kumimoji="1" lang="en-US" altLang="ja-JP" sz="5400" b="1">
              <a:ln>
                <a:solidFill>
                  <a:schemeClr val="accent1">
                    <a:shade val="50000"/>
                  </a:schemeClr>
                </a:solidFill>
              </a:ln>
            </a:endParaRPr>
          </a:p>
          <a:p>
            <a:pPr algn="ctr"/>
            <a:r>
              <a:rPr kumimoji="1" lang="ja-JP" altLang="en-US" sz="5400" b="1">
                <a:ln>
                  <a:solidFill>
                    <a:schemeClr val="accent1">
                      <a:shade val="50000"/>
                    </a:schemeClr>
                  </a:solidFill>
                </a:ln>
              </a:rPr>
              <a:t>高効率化</a:t>
            </a:r>
          </a:p>
        </p:txBody>
      </p:sp>
      <p:sp>
        <p:nvSpPr>
          <p:cNvPr id="8" name="四角形: 1 つの角を切り取る 7">
            <a:extLst>
              <a:ext uri="{FF2B5EF4-FFF2-40B4-BE49-F238E27FC236}">
                <a16:creationId xmlns:a16="http://schemas.microsoft.com/office/drawing/2014/main" id="{E7927878-8545-4B5C-9973-6450AFDA1AC1}"/>
              </a:ext>
            </a:extLst>
          </p:cNvPr>
          <p:cNvSpPr/>
          <p:nvPr/>
        </p:nvSpPr>
        <p:spPr>
          <a:xfrm>
            <a:off x="4546052" y="2690116"/>
            <a:ext cx="3225800" cy="3043027"/>
          </a:xfrm>
          <a:prstGeom prst="snip1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a:ln>
                  <a:solidFill>
                    <a:schemeClr val="accent1">
                      <a:shade val="50000"/>
                    </a:schemeClr>
                  </a:solidFill>
                </a:ln>
              </a:rPr>
              <a:t>燃料転換</a:t>
            </a:r>
          </a:p>
        </p:txBody>
      </p:sp>
      <p:sp>
        <p:nvSpPr>
          <p:cNvPr id="9" name="四角形: 1 つの角を切り取る 8">
            <a:extLst>
              <a:ext uri="{FF2B5EF4-FFF2-40B4-BE49-F238E27FC236}">
                <a16:creationId xmlns:a16="http://schemas.microsoft.com/office/drawing/2014/main" id="{C03BAECB-CE2A-4CE8-B670-DF967F8820BD}"/>
              </a:ext>
            </a:extLst>
          </p:cNvPr>
          <p:cNvSpPr/>
          <p:nvPr/>
        </p:nvSpPr>
        <p:spPr>
          <a:xfrm>
            <a:off x="8502650" y="2690116"/>
            <a:ext cx="3225800" cy="3043027"/>
          </a:xfrm>
          <a:prstGeom prst="snip1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a:ln>
                  <a:solidFill>
                    <a:schemeClr val="accent1">
                      <a:shade val="50000"/>
                    </a:schemeClr>
                  </a:solidFill>
                </a:ln>
              </a:rPr>
              <a:t>技術移転</a:t>
            </a:r>
          </a:p>
        </p:txBody>
      </p:sp>
      <p:sp>
        <p:nvSpPr>
          <p:cNvPr id="11" name="テキスト ボックス 10">
            <a:extLst>
              <a:ext uri="{FF2B5EF4-FFF2-40B4-BE49-F238E27FC236}">
                <a16:creationId xmlns:a16="http://schemas.microsoft.com/office/drawing/2014/main" id="{C4550344-2942-4852-ADB1-16E9203225AF}"/>
              </a:ext>
            </a:extLst>
          </p:cNvPr>
          <p:cNvSpPr txBox="1"/>
          <p:nvPr/>
        </p:nvSpPr>
        <p:spPr>
          <a:xfrm>
            <a:off x="565150" y="6017209"/>
            <a:ext cx="11293021" cy="646331"/>
          </a:xfrm>
          <a:prstGeom prst="rect">
            <a:avLst/>
          </a:prstGeom>
          <a:noFill/>
        </p:spPr>
        <p:txBody>
          <a:bodyPr wrap="square" rtlCol="0">
            <a:spAutoFit/>
          </a:bodyPr>
          <a:lstStyle/>
          <a:p>
            <a:r>
              <a:rPr kumimoji="1" lang="ja-JP" altLang="en-US" sz="3600" b="1">
                <a:ln>
                  <a:solidFill>
                    <a:schemeClr val="tx1"/>
                  </a:solidFill>
                </a:ln>
                <a:solidFill>
                  <a:schemeClr val="bg1"/>
                </a:solidFill>
              </a:rPr>
              <a:t>各業界・企業に合った方法で脱炭素化を進めるべき</a:t>
            </a:r>
          </a:p>
        </p:txBody>
      </p:sp>
      <p:sp>
        <p:nvSpPr>
          <p:cNvPr id="5" name="スライド番号プレースホルダー 4">
            <a:extLst>
              <a:ext uri="{FF2B5EF4-FFF2-40B4-BE49-F238E27FC236}">
                <a16:creationId xmlns:a16="http://schemas.microsoft.com/office/drawing/2014/main" id="{939C4E00-8BDA-402F-92EE-CB48A81372F8}"/>
              </a:ext>
            </a:extLst>
          </p:cNvPr>
          <p:cNvSpPr>
            <a:spLocks noGrp="1"/>
          </p:cNvSpPr>
          <p:nvPr>
            <p:ph type="sldNum" sz="quarter" idx="12"/>
          </p:nvPr>
        </p:nvSpPr>
        <p:spPr/>
        <p:txBody>
          <a:bodyPr/>
          <a:lstStyle/>
          <a:p>
            <a:fld id="{19400137-A026-45F2-A734-204015451647}" type="slidenum">
              <a:rPr kumimoji="1" lang="ja-JP" altLang="en-US" smtClean="0"/>
              <a:t>9</a:t>
            </a:fld>
            <a:endParaRPr kumimoji="1" lang="ja-JP" altLang="en-US"/>
          </a:p>
        </p:txBody>
      </p:sp>
    </p:spTree>
    <p:extLst>
      <p:ext uri="{BB962C8B-B14F-4D97-AF65-F5344CB8AC3E}">
        <p14:creationId xmlns:p14="http://schemas.microsoft.com/office/powerpoint/2010/main" val="67217783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l">
          <a:defRPr kumimoji="1" sz="4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Gallery</Template>
  <TotalTime>0</TotalTime>
  <Words>4891</Words>
  <Application>Microsoft Office PowerPoint</Application>
  <PresentationFormat>ワイド画面</PresentationFormat>
  <Paragraphs>556</Paragraphs>
  <Slides>62</Slides>
  <Notes>45</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62</vt:i4>
      </vt:variant>
    </vt:vector>
  </HeadingPairs>
  <TitlesOfParts>
    <vt:vector size="73" baseType="lpstr">
      <vt:lpstr>&amp;quot</vt:lpstr>
      <vt:lpstr>ＭＳ ゴシック</vt:lpstr>
      <vt:lpstr>Meiryo</vt:lpstr>
      <vt:lpstr>游ゴシック</vt:lpstr>
      <vt:lpstr>游ゴシック Light</vt:lpstr>
      <vt:lpstr>游明朝</vt:lpstr>
      <vt:lpstr>Arial</vt:lpstr>
      <vt:lpstr>Calibri</vt:lpstr>
      <vt:lpstr>Office テーマ</vt:lpstr>
      <vt:lpstr>1_Office テーマ</vt:lpstr>
      <vt:lpstr>2_Office テーマ</vt:lpstr>
      <vt:lpstr>製造業における 自社発電の拡充による 脱炭素化の可能性</vt:lpstr>
      <vt:lpstr>目次</vt:lpstr>
      <vt:lpstr>はじめに</vt:lpstr>
      <vt:lpstr>本研究における自社発電の定義</vt:lpstr>
      <vt:lpstr>テーマ設定の背景1</vt:lpstr>
      <vt:lpstr>テーマ設定の背景2</vt:lpstr>
      <vt:lpstr>テーマ設定の背景3</vt:lpstr>
      <vt:lpstr> 日本の部門別CO2排出量の内訳（2017年度） </vt:lpstr>
      <vt:lpstr>結論</vt:lpstr>
      <vt:lpstr>第1章 自社発電の普及の背景と現状 </vt:lpstr>
      <vt:lpstr>自社発電の普及の経緯</vt:lpstr>
      <vt:lpstr>現在自社発電を行っている業界の分類</vt:lpstr>
      <vt:lpstr>第2章 自社発電の拡充と脱炭素化の進展に関する仮説の設定 </vt:lpstr>
      <vt:lpstr>仮説1：日本国内における大規模な自社発電設備 　　　  の新設が見込まれる</vt:lpstr>
      <vt:lpstr>仮説2：既存の自社発電設備の高効率化と燃料の  　　　  転換による脱炭素化が進む</vt:lpstr>
      <vt:lpstr> 仮説3：脱炭素化につながる自社発電の技術移転 　　　  は増える </vt:lpstr>
      <vt:lpstr>第3章 調査対象業界の選定と 仮説の検証方法 </vt:lpstr>
      <vt:lpstr>業界を選定する際に重視した項目</vt:lpstr>
      <vt:lpstr>1. CO2排出量が多い</vt:lpstr>
      <vt:lpstr>2. 生産過程で大量の電力の安定供給を     必要とする</vt:lpstr>
      <vt:lpstr>3. 生産過程で発電に利用可能な副産物が　　     発生する</vt:lpstr>
      <vt:lpstr>仮説の検証方法</vt:lpstr>
      <vt:lpstr>PowerPoint プレゼンテーション</vt:lpstr>
      <vt:lpstr>PowerPoint プレゼンテーション</vt:lpstr>
      <vt:lpstr>現在行われている自社発電</vt:lpstr>
      <vt:lpstr>PowerPoint プレゼンテーション</vt:lpstr>
      <vt:lpstr>PowerPoint プレゼンテーション</vt:lpstr>
      <vt:lpstr>新たな製鉄プロセスの開発への取り組み</vt:lpstr>
      <vt:lpstr>第5章 化学業界における 自社発電の動向 </vt:lpstr>
      <vt:lpstr>自社発電の歴史</vt:lpstr>
      <vt:lpstr>現在行われている自社発電</vt:lpstr>
      <vt:lpstr>自社発電による脱炭素化のための取り組み</vt:lpstr>
      <vt:lpstr>自社発電技術の海外移転の現状​</vt:lpstr>
      <vt:lpstr>自社発電による脱炭素化の課題</vt:lpstr>
      <vt:lpstr>PowerPoint プレゼンテーション</vt:lpstr>
      <vt:lpstr>PowerPoint プレゼンテーション</vt:lpstr>
      <vt:lpstr>PowerPoint プレゼンテーション</vt:lpstr>
      <vt:lpstr>バイオマス発電について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技術移転に関する制度の補足</vt:lpstr>
      <vt:lpstr>調査結果の一般化  ～他業界への自社脱炭素戦略の適用～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製造業における自社発電の拡充と脱炭素化</dc:title>
  <dc:creator>田中 亮悟</dc:creator>
  <cp:lastModifiedBy>h0502y@outlook.jp</cp:lastModifiedBy>
  <cp:revision>5</cp:revision>
  <cp:lastPrinted>2019-12-03T03:25:30Z</cp:lastPrinted>
  <dcterms:created xsi:type="dcterms:W3CDTF">2019-09-20T01:02:20Z</dcterms:created>
  <dcterms:modified xsi:type="dcterms:W3CDTF">2020-10-18T13:02:29Z</dcterms:modified>
</cp:coreProperties>
</file>