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Lst>
  <p:notesMasterIdLst>
    <p:notesMasterId r:id="rId59"/>
  </p:notesMasterIdLst>
  <p:handoutMasterIdLst>
    <p:handoutMasterId r:id="rId60"/>
  </p:handoutMasterIdLst>
  <p:sldIdLst>
    <p:sldId id="256" r:id="rId2"/>
    <p:sldId id="257" r:id="rId3"/>
    <p:sldId id="449" r:id="rId4"/>
    <p:sldId id="483" r:id="rId5"/>
    <p:sldId id="490" r:id="rId6"/>
    <p:sldId id="484" r:id="rId7"/>
    <p:sldId id="533" r:id="rId8"/>
    <p:sldId id="531" r:id="rId9"/>
    <p:sldId id="409" r:id="rId10"/>
    <p:sldId id="410" r:id="rId11"/>
    <p:sldId id="411" r:id="rId12"/>
    <p:sldId id="393" r:id="rId13"/>
    <p:sldId id="542" r:id="rId14"/>
    <p:sldId id="413" r:id="rId15"/>
    <p:sldId id="494" r:id="rId16"/>
    <p:sldId id="305" r:id="rId17"/>
    <p:sldId id="550" r:id="rId18"/>
    <p:sldId id="496" r:id="rId19"/>
    <p:sldId id="417" r:id="rId20"/>
    <p:sldId id="418" r:id="rId21"/>
    <p:sldId id="519" r:id="rId22"/>
    <p:sldId id="528" r:id="rId23"/>
    <p:sldId id="445" r:id="rId24"/>
    <p:sldId id="538" r:id="rId25"/>
    <p:sldId id="547" r:id="rId26"/>
    <p:sldId id="539" r:id="rId27"/>
    <p:sldId id="548" r:id="rId28"/>
    <p:sldId id="458" r:id="rId29"/>
    <p:sldId id="529" r:id="rId30"/>
    <p:sldId id="459" r:id="rId31"/>
    <p:sldId id="525" r:id="rId32"/>
    <p:sldId id="462" r:id="rId33"/>
    <p:sldId id="495" r:id="rId34"/>
    <p:sldId id="478" r:id="rId35"/>
    <p:sldId id="473" r:id="rId36"/>
    <p:sldId id="504" r:id="rId37"/>
    <p:sldId id="526" r:id="rId38"/>
    <p:sldId id="506" r:id="rId39"/>
    <p:sldId id="507" r:id="rId40"/>
    <p:sldId id="527" r:id="rId41"/>
    <p:sldId id="509" r:id="rId42"/>
    <p:sldId id="485" r:id="rId43"/>
    <p:sldId id="543" r:id="rId44"/>
    <p:sldId id="481" r:id="rId45"/>
    <p:sldId id="479" r:id="rId46"/>
    <p:sldId id="514" r:id="rId47"/>
    <p:sldId id="511" r:id="rId48"/>
    <p:sldId id="516" r:id="rId49"/>
    <p:sldId id="439" r:id="rId50"/>
    <p:sldId id="530" r:id="rId51"/>
    <p:sldId id="517" r:id="rId52"/>
    <p:sldId id="441" r:id="rId53"/>
    <p:sldId id="513" r:id="rId54"/>
    <p:sldId id="549" r:id="rId55"/>
    <p:sldId id="541" r:id="rId56"/>
    <p:sldId id="442" r:id="rId57"/>
    <p:sldId id="444" r:id="rId5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CCFF99"/>
    <a:srgbClr val="D1F7FF"/>
    <a:srgbClr val="9999FF"/>
    <a:srgbClr val="99CCFF"/>
    <a:srgbClr val="FFCDF7"/>
    <a:srgbClr val="FFCCFF"/>
    <a:srgbClr val="FF99FF"/>
    <a:srgbClr val="FC80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99820" autoAdjust="0"/>
  </p:normalViewPr>
  <p:slideViewPr>
    <p:cSldViewPr snapToGrid="0">
      <p:cViewPr varScale="1">
        <p:scale>
          <a:sx n="50" d="100"/>
          <a:sy n="50" d="100"/>
        </p:scale>
        <p:origin x="-972" y="-90"/>
      </p:cViewPr>
      <p:guideLst>
        <p:guide orient="horz" pos="2160"/>
        <p:guide pos="2880"/>
      </p:guideLst>
    </p:cSldViewPr>
  </p:slideViewPr>
  <p:outlineViewPr>
    <p:cViewPr>
      <p:scale>
        <a:sx n="33" d="100"/>
        <a:sy n="33" d="100"/>
      </p:scale>
      <p:origin x="24" y="36552"/>
    </p:cViewPr>
  </p:outlineViewPr>
  <p:notesTextViewPr>
    <p:cViewPr>
      <p:scale>
        <a:sx n="1" d="1"/>
        <a:sy n="1" d="1"/>
      </p:scale>
      <p:origin x="0" y="0"/>
    </p:cViewPr>
  </p:notesTextViewPr>
  <p:sorterViewPr>
    <p:cViewPr>
      <p:scale>
        <a:sx n="100" d="100"/>
        <a:sy n="100" d="100"/>
      </p:scale>
      <p:origin x="0" y="6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998;&#26512;\&#12408;&#12356;&#12364;&#12356;&#65298;.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_____1.xlsx"/></Relationships>
</file>

<file path=ppt/charts/_rels/chart4.xml.rels><?xml version="1.0" encoding="UTF-8" standalone="yes"?>
<Relationships xmlns="http://schemas.openxmlformats.org/package/2006/relationships"><Relationship Id="rId1" Type="http://schemas.openxmlformats.org/officeDocument/2006/relationships/oleObject" Target="file:///E:\&#20998;&#26512;\&#12428;&#12384;&#12288;&#24418;&#24907;X&#27963;&#212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20998;&#26512;\&#12428;&#12384;&#12288;&#24418;&#24907;X&#27963;&#2120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20998;&#26512;\&#12428;&#12384;&#12288;&#24418;&#24907;X&#27963;&#2120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20998;&#26512;\&#12428;&#12384;&#12288;&#24418;&#24907;X&#27963;&#21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style val="24"/>
  <c:chart>
    <c:title>
      <c:tx>
        <c:rich>
          <a:bodyPr/>
          <a:lstStyle/>
          <a:p>
            <a:pPr>
              <a:defRPr/>
            </a:pPr>
            <a:r>
              <a:rPr lang="ja-JP"/>
              <a:t>宿泊者数推移表</a:t>
            </a:r>
          </a:p>
        </c:rich>
      </c:tx>
      <c:layout/>
    </c:title>
    <c:plotArea>
      <c:layout/>
      <c:areaChart>
        <c:grouping val="standard"/>
        <c:ser>
          <c:idx val="0"/>
          <c:order val="0"/>
          <c:tx>
            <c:strRef>
              <c:f>Sheet1!$C$1</c:f>
              <c:strCache>
                <c:ptCount val="1"/>
                <c:pt idx="0">
                  <c:v>人数</c:v>
                </c:pt>
              </c:strCache>
            </c:strRef>
          </c:tx>
          <c:spPr>
            <a:solidFill>
              <a:srgbClr val="CCFF99"/>
            </a:solidFill>
            <a:ln w="25400" cap="flat" cmpd="sng" algn="ctr">
              <a:solidFill>
                <a:schemeClr val="accent5"/>
              </a:solidFill>
              <a:prstDash val="solid"/>
            </a:ln>
            <a:effectLst/>
          </c:spPr>
          <c:cat>
            <c:strRef>
              <c:f>Sheet1!$B$2:$B$5</c:f>
              <c:strCache>
                <c:ptCount val="4"/>
                <c:pt idx="0">
                  <c:v>平成24年</c:v>
                </c:pt>
                <c:pt idx="1">
                  <c:v>平成25年</c:v>
                </c:pt>
                <c:pt idx="2">
                  <c:v>平成26年</c:v>
                </c:pt>
                <c:pt idx="3">
                  <c:v>平成27年</c:v>
                </c:pt>
              </c:strCache>
            </c:strRef>
          </c:cat>
          <c:val>
            <c:numRef>
              <c:f>Sheet1!$C$2:$C$5</c:f>
              <c:numCache>
                <c:formatCode>General</c:formatCode>
                <c:ptCount val="4"/>
                <c:pt idx="0">
                  <c:v>439395120</c:v>
                </c:pt>
                <c:pt idx="1">
                  <c:v>465893370</c:v>
                </c:pt>
                <c:pt idx="2">
                  <c:v>473501950</c:v>
                </c:pt>
                <c:pt idx="3">
                  <c:v>504078370</c:v>
                </c:pt>
              </c:numCache>
            </c:numRef>
          </c:val>
          <c:extLst xmlns:c16r2="http://schemas.microsoft.com/office/drawing/2015/06/chart">
            <c:ext xmlns:c16="http://schemas.microsoft.com/office/drawing/2014/chart" uri="{C3380CC4-5D6E-409C-BE32-E72D297353CC}">
              <c16:uniqueId val="{00000000-C281-4882-9EF9-E3F25D312A4F}"/>
            </c:ext>
          </c:extLst>
        </c:ser>
        <c:dLbls/>
        <c:axId val="139563392"/>
        <c:axId val="139564928"/>
      </c:areaChart>
      <c:catAx>
        <c:axId val="139563392"/>
        <c:scaling>
          <c:orientation val="minMax"/>
        </c:scaling>
        <c:axPos val="b"/>
        <c:numFmt formatCode="General" sourceLinked="0"/>
        <c:majorTickMark val="none"/>
        <c:tickLblPos val="nextTo"/>
        <c:crossAx val="139564928"/>
        <c:crosses val="autoZero"/>
        <c:auto val="1"/>
        <c:lblAlgn val="ctr"/>
        <c:lblOffset val="100"/>
      </c:catAx>
      <c:valAx>
        <c:axId val="139564928"/>
        <c:scaling>
          <c:orientation val="minMax"/>
        </c:scaling>
        <c:axPos val="l"/>
        <c:majorGridlines/>
        <c:numFmt formatCode="General" sourceLinked="1"/>
        <c:majorTickMark val="none"/>
        <c:tickLblPos val="nextTo"/>
        <c:crossAx val="139563392"/>
        <c:crosses val="autoZero"/>
        <c:crossBetween val="midCat"/>
        <c:dispUnits>
          <c:builtInUnit val="millions"/>
          <c:dispUnitsLbl>
            <c:layout/>
          </c:dispUnitsLbl>
        </c:dispUnits>
      </c:valAx>
    </c:plotArea>
    <c:plotVisOnly val="1"/>
    <c:dispBlanksAs val="zero"/>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style val="7"/>
  <c:chart>
    <c:autoTitleDeleted val="1"/>
    <c:plotArea>
      <c:layout/>
      <c:barChart>
        <c:barDir val="bar"/>
        <c:grouping val="clustered"/>
        <c:ser>
          <c:idx val="0"/>
          <c:order val="0"/>
          <c:dPt>
            <c:idx val="0"/>
            <c:spPr>
              <a:solidFill>
                <a:srgbClr val="FFC000"/>
              </a:solidFill>
            </c:spPr>
            <c:extLst xmlns:c16r2="http://schemas.microsoft.com/office/drawing/2015/06/chart">
              <c:ext xmlns:c16="http://schemas.microsoft.com/office/drawing/2014/chart" uri="{C3380CC4-5D6E-409C-BE32-E72D297353CC}">
                <c16:uniqueId val="{00000001-7115-475D-ACB4-AF7828A93217}"/>
              </c:ext>
            </c:extLst>
          </c:dPt>
          <c:dPt>
            <c:idx val="1"/>
            <c:spPr>
              <a:solidFill>
                <a:srgbClr val="FFC000"/>
              </a:solidFill>
            </c:spPr>
            <c:extLst xmlns:c16r2="http://schemas.microsoft.com/office/drawing/2015/06/chart">
              <c:ext xmlns:c16="http://schemas.microsoft.com/office/drawing/2014/chart" uri="{C3380CC4-5D6E-409C-BE32-E72D297353CC}">
                <c16:uniqueId val="{00000003-7115-475D-ACB4-AF7828A93217}"/>
              </c:ext>
            </c:extLst>
          </c:dPt>
          <c:cat>
            <c:strRef>
              <c:f>Sheet1!$I$7:$M$7</c:f>
              <c:strCache>
                <c:ptCount val="5"/>
                <c:pt idx="0">
                  <c:v>従業員の負担増加</c:v>
                </c:pt>
                <c:pt idx="1">
                  <c:v>環境配慮活動を
推進していく上での
知識不足</c:v>
                </c:pt>
                <c:pt idx="2">
                  <c:v>コスト増加</c:v>
                </c:pt>
                <c:pt idx="3">
                  <c:v>顧客の意識の低さ</c:v>
                </c:pt>
                <c:pt idx="4">
                  <c:v>顧客満足度</c:v>
                </c:pt>
              </c:strCache>
            </c:strRef>
          </c:cat>
          <c:val>
            <c:numRef>
              <c:f>Sheet1!$I$8:$M$8</c:f>
              <c:numCache>
                <c:formatCode>General</c:formatCode>
                <c:ptCount val="5"/>
                <c:pt idx="0">
                  <c:v>23</c:v>
                </c:pt>
                <c:pt idx="1">
                  <c:v>23</c:v>
                </c:pt>
                <c:pt idx="2">
                  <c:v>17</c:v>
                </c:pt>
                <c:pt idx="3">
                  <c:v>15</c:v>
                </c:pt>
                <c:pt idx="4">
                  <c:v>14</c:v>
                </c:pt>
              </c:numCache>
            </c:numRef>
          </c:val>
          <c:extLst xmlns:c16r2="http://schemas.microsoft.com/office/drawing/2015/06/chart">
            <c:ext xmlns:c16="http://schemas.microsoft.com/office/drawing/2014/chart" uri="{C3380CC4-5D6E-409C-BE32-E72D297353CC}">
              <c16:uniqueId val="{00000004-7115-475D-ACB4-AF7828A93217}"/>
            </c:ext>
          </c:extLst>
        </c:ser>
        <c:dLbls/>
        <c:axId val="139847552"/>
        <c:axId val="139849088"/>
      </c:barChart>
      <c:catAx>
        <c:axId val="139847552"/>
        <c:scaling>
          <c:orientation val="minMax"/>
        </c:scaling>
        <c:axPos val="l"/>
        <c:numFmt formatCode="General" sourceLinked="0"/>
        <c:majorTickMark val="none"/>
        <c:tickLblPos val="nextTo"/>
        <c:txPr>
          <a:bodyPr/>
          <a:lstStyle/>
          <a:p>
            <a:pPr>
              <a:defRPr sz="1800" b="1">
                <a:ln>
                  <a:noFill/>
                </a:ln>
                <a:solidFill>
                  <a:schemeClr val="bg1"/>
                </a:solidFill>
              </a:defRPr>
            </a:pPr>
            <a:endParaRPr lang="ja-JP"/>
          </a:p>
        </c:txPr>
        <c:crossAx val="139849088"/>
        <c:crosses val="autoZero"/>
        <c:auto val="1"/>
        <c:lblAlgn val="ctr"/>
        <c:lblOffset val="100"/>
      </c:catAx>
      <c:valAx>
        <c:axId val="139849088"/>
        <c:scaling>
          <c:orientation val="minMax"/>
        </c:scaling>
        <c:axPos val="b"/>
        <c:majorGridlines/>
        <c:numFmt formatCode="General" sourceLinked="1"/>
        <c:majorTickMark val="none"/>
        <c:tickLblPos val="nextTo"/>
        <c:crossAx val="139847552"/>
        <c:crosses val="autoZero"/>
        <c:crossBetween val="between"/>
      </c:valAx>
    </c:plotArea>
    <c:plotVisOnly val="1"/>
    <c:dispBlanksAs val="gap"/>
  </c:chart>
  <c:spPr>
    <a:solidFill>
      <a:schemeClr val="accent5">
        <a:lumMod val="60000"/>
        <a:lumOff val="40000"/>
        <a:alpha val="35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24402537182852149"/>
          <c:y val="0.21032407407407408"/>
          <c:w val="0.70919685039370095"/>
          <c:h val="0.58563247302420529"/>
        </c:manualLayout>
      </c:layout>
      <c:barChart>
        <c:barDir val="bar"/>
        <c:grouping val="stacked"/>
        <c:ser>
          <c:idx val="0"/>
          <c:order val="0"/>
          <c:tx>
            <c:strRef>
              <c:f>Sheet1!$B$2</c:f>
              <c:strCache>
                <c:ptCount val="1"/>
                <c:pt idx="0">
                  <c:v>利用してみたい</c:v>
                </c:pt>
              </c:strCache>
            </c:strRef>
          </c:tx>
          <c:spPr>
            <a:solidFill>
              <a:srgbClr val="9999FF"/>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Sheet1!$A$3:$A$5</c:f>
              <c:strCache>
                <c:ptCount val="3"/>
                <c:pt idx="0">
                  <c:v>カーシェアリング</c:v>
                </c:pt>
                <c:pt idx="1">
                  <c:v>損害保険</c:v>
                </c:pt>
                <c:pt idx="2">
                  <c:v>ホテル・旅館</c:v>
                </c:pt>
              </c:strCache>
            </c:strRef>
          </c:cat>
          <c:val>
            <c:numRef>
              <c:f>Sheet1!$B$3:$B$5</c:f>
              <c:numCache>
                <c:formatCode>General</c:formatCode>
                <c:ptCount val="3"/>
                <c:pt idx="0">
                  <c:v>26.6</c:v>
                </c:pt>
                <c:pt idx="1">
                  <c:v>42.9</c:v>
                </c:pt>
                <c:pt idx="2">
                  <c:v>61.2</c:v>
                </c:pt>
              </c:numCache>
            </c:numRef>
          </c:val>
          <c:extLst xmlns:c16r2="http://schemas.microsoft.com/office/drawing/2015/06/chart">
            <c:ext xmlns:c16="http://schemas.microsoft.com/office/drawing/2014/chart" uri="{C3380CC4-5D6E-409C-BE32-E72D297353CC}">
              <c16:uniqueId val="{00000000-5942-4795-8E3C-FE7715DE21AB}"/>
            </c:ext>
          </c:extLst>
        </c:ser>
        <c:ser>
          <c:idx val="1"/>
          <c:order val="1"/>
          <c:tx>
            <c:strRef>
              <c:f>Sheet1!$C$2</c:f>
              <c:strCache>
                <c:ptCount val="1"/>
                <c:pt idx="0">
                  <c:v>利用してみたいと思わない</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Sheet1!$A$3:$A$5</c:f>
              <c:strCache>
                <c:ptCount val="3"/>
                <c:pt idx="0">
                  <c:v>カーシェアリング</c:v>
                </c:pt>
                <c:pt idx="1">
                  <c:v>損害保険</c:v>
                </c:pt>
                <c:pt idx="2">
                  <c:v>ホテル・旅館</c:v>
                </c:pt>
              </c:strCache>
            </c:strRef>
          </c:cat>
          <c:val>
            <c:numRef>
              <c:f>Sheet1!$C$3:$C$5</c:f>
              <c:numCache>
                <c:formatCode>General</c:formatCode>
                <c:ptCount val="3"/>
                <c:pt idx="0">
                  <c:v>73.400000000000006</c:v>
                </c:pt>
                <c:pt idx="1">
                  <c:v>57.1</c:v>
                </c:pt>
                <c:pt idx="2">
                  <c:v>38.800000000000011</c:v>
                </c:pt>
              </c:numCache>
            </c:numRef>
          </c:val>
          <c:extLst xmlns:c16r2="http://schemas.microsoft.com/office/drawing/2015/06/chart">
            <c:ext xmlns:c16="http://schemas.microsoft.com/office/drawing/2014/chart" uri="{C3380CC4-5D6E-409C-BE32-E72D297353CC}">
              <c16:uniqueId val="{00000001-5942-4795-8E3C-FE7715DE21AB}"/>
            </c:ext>
          </c:extLst>
        </c:ser>
        <c:dLbls>
          <c:showVal val="1"/>
        </c:dLbls>
        <c:gapWidth val="79"/>
        <c:overlap val="100"/>
        <c:axId val="179213440"/>
        <c:axId val="179214976"/>
      </c:barChart>
      <c:catAx>
        <c:axId val="1792134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bg1"/>
                </a:solidFill>
                <a:latin typeface="メイリオ" panose="020B0604030504040204" pitchFamily="50" charset="-128"/>
                <a:ea typeface="メイリオ" panose="020B0604030504040204" pitchFamily="50" charset="-128"/>
                <a:cs typeface="+mn-cs"/>
              </a:defRPr>
            </a:pPr>
            <a:endParaRPr lang="ja-JP"/>
          </a:p>
        </c:txPr>
        <c:crossAx val="179214976"/>
        <c:crosses val="autoZero"/>
        <c:auto val="1"/>
        <c:lblAlgn val="ctr"/>
        <c:lblOffset val="100"/>
      </c:catAx>
      <c:valAx>
        <c:axId val="179214976"/>
        <c:scaling>
          <c:orientation val="minMax"/>
        </c:scaling>
        <c:delete val="1"/>
        <c:axPos val="b"/>
        <c:numFmt formatCode="General" sourceLinked="1"/>
        <c:majorTickMark val="none"/>
        <c:tickLblPos val="none"/>
        <c:crossAx val="1792134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legendEntry>
      <c:legendEntry>
        <c:idx val="1"/>
        <c:txPr>
          <a:bodyPr rot="0" spcFirstLastPara="1" vertOverflow="ellipsis" vert="horz" wrap="square" anchor="ctr" anchorCtr="1"/>
          <a:lstStyle/>
          <a:p>
            <a:pPr>
              <a:defRPr sz="16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legendEntry>
      <c:layout>
        <c:manualLayout>
          <c:xMode val="edge"/>
          <c:yMode val="edge"/>
          <c:x val="0.19955548984153326"/>
          <c:y val="0"/>
          <c:w val="0.58700012839022919"/>
          <c:h val="0.16442634822884591"/>
        </c:manualLayout>
      </c:layout>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chart>
  <c:spPr>
    <a:noFill/>
    <a:ln>
      <a:noFill/>
    </a:ln>
    <a:effectLst/>
  </c:spPr>
  <c:txPr>
    <a:bodyPr/>
    <a:lstStyle/>
    <a:p>
      <a:pPr>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リゾートホテル</a:t>
            </a:r>
            <a:endParaRPr lang="en-US"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6.2606410256410283E-2"/>
          <c:y val="0.16181833333333337"/>
        </c:manualLayout>
      </c:layout>
    </c:title>
    <c:plotArea>
      <c:layout>
        <c:manualLayout>
          <c:layoutTarget val="inner"/>
          <c:xMode val="edge"/>
          <c:yMode val="edge"/>
          <c:x val="0.26065192307692309"/>
          <c:y val="0.16133083333333334"/>
          <c:w val="0.56010641025641039"/>
          <c:h val="0.72813833333333344"/>
        </c:manualLayout>
      </c:layout>
      <c:radarChart>
        <c:radarStyle val="filled"/>
        <c:ser>
          <c:idx val="1"/>
          <c:order val="0"/>
          <c:tx>
            <c:strRef>
              <c:f>有機!$M$20</c:f>
              <c:strCache>
                <c:ptCount val="1"/>
                <c:pt idx="0">
                  <c:v>R</c:v>
                </c:pt>
              </c:strCache>
            </c:strRef>
          </c:tx>
          <c:spPr>
            <a:solidFill>
              <a:srgbClr val="92D050"/>
            </a:solidFill>
            <a:ln>
              <a:solidFill>
                <a:schemeClr val="accent1"/>
              </a:solidFill>
            </a:ln>
          </c:spPr>
          <c:cat>
            <c:strRef>
              <c:f>有機!$N$18:$S$18</c:f>
              <c:strCache>
                <c:ptCount val="6"/>
                <c:pt idx="0">
                  <c:v>環境部署の設置</c:v>
                </c:pt>
                <c:pt idx="1">
                  <c:v>廃棄物削減</c:v>
                </c:pt>
                <c:pt idx="2">
                  <c:v>省エネルギー</c:v>
                </c:pt>
                <c:pt idx="3">
                  <c:v>節水</c:v>
                </c:pt>
                <c:pt idx="4">
                  <c:v>グリーン購入</c:v>
                </c:pt>
                <c:pt idx="5">
                  <c:v>地域活動</c:v>
                </c:pt>
              </c:strCache>
            </c:strRef>
          </c:cat>
          <c:val>
            <c:numRef>
              <c:f>有機!$N$20:$S$20</c:f>
              <c:numCache>
                <c:formatCode>0.00%</c:formatCode>
                <c:ptCount val="6"/>
                <c:pt idx="0">
                  <c:v>0.57142857142857106</c:v>
                </c:pt>
                <c:pt idx="1">
                  <c:v>0.57142857142857106</c:v>
                </c:pt>
                <c:pt idx="2" formatCode="0%">
                  <c:v>1</c:v>
                </c:pt>
                <c:pt idx="3">
                  <c:v>0.71428571428571408</c:v>
                </c:pt>
                <c:pt idx="4">
                  <c:v>0.71428571428571408</c:v>
                </c:pt>
                <c:pt idx="5">
                  <c:v>0.8571428571428571</c:v>
                </c:pt>
              </c:numCache>
            </c:numRef>
          </c:val>
          <c:extLst xmlns:c16r2="http://schemas.microsoft.com/office/drawing/2015/06/chart">
            <c:ext xmlns:c16="http://schemas.microsoft.com/office/drawing/2014/chart" uri="{C3380CC4-5D6E-409C-BE32-E72D297353CC}">
              <c16:uniqueId val="{00000000-7C1A-488D-A780-F41FADA48F07}"/>
            </c:ext>
          </c:extLst>
        </c:ser>
        <c:dLbls/>
        <c:axId val="142545664"/>
        <c:axId val="142547200"/>
      </c:radarChart>
      <c:catAx>
        <c:axId val="142545664"/>
        <c:scaling>
          <c:orientation val="minMax"/>
        </c:scaling>
        <c:axPos val="b"/>
        <c:majorGridlines/>
        <c:numFmt formatCode="General" sourceLinked="0"/>
        <c:majorTickMark val="none"/>
        <c:tickLblPos val="nextTo"/>
        <c:spPr>
          <a:ln w="9525">
            <a:noFill/>
          </a:ln>
        </c:spPr>
        <c:txPr>
          <a:bodyPr/>
          <a:lstStyle/>
          <a:p>
            <a:pPr>
              <a:defRPr sz="1200">
                <a:solidFill>
                  <a:schemeClr val="bg1"/>
                </a:solidFill>
              </a:defRPr>
            </a:pPr>
            <a:endParaRPr lang="ja-JP"/>
          </a:p>
        </c:txPr>
        <c:crossAx val="142547200"/>
        <c:crosses val="autoZero"/>
        <c:auto val="1"/>
        <c:lblAlgn val="ctr"/>
        <c:lblOffset val="100"/>
      </c:catAx>
      <c:valAx>
        <c:axId val="142547200"/>
        <c:scaling>
          <c:orientation val="minMax"/>
          <c:max val="1"/>
        </c:scaling>
        <c:axPos val="l"/>
        <c:majorGridlines/>
        <c:numFmt formatCode="0%" sourceLinked="0"/>
        <c:majorTickMark val="none"/>
        <c:tickLblPos val="nextTo"/>
        <c:crossAx val="142545664"/>
        <c:crosses val="autoZero"/>
        <c:crossBetween val="between"/>
        <c:majorUnit val="0.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シティホテル</a:t>
            </a:r>
            <a:endParaRPr lang="en-US"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7.4779867486584176E-2"/>
          <c:y val="0.20628285300764759"/>
        </c:manualLayout>
      </c:layout>
    </c:title>
    <c:plotArea>
      <c:layout/>
      <c:radarChart>
        <c:radarStyle val="filled"/>
        <c:ser>
          <c:idx val="2"/>
          <c:order val="0"/>
          <c:tx>
            <c:strRef>
              <c:f>有機!$M$21</c:f>
              <c:strCache>
                <c:ptCount val="1"/>
                <c:pt idx="0">
                  <c:v>C</c:v>
                </c:pt>
              </c:strCache>
            </c:strRef>
          </c:tx>
          <c:spPr>
            <a:solidFill>
              <a:srgbClr val="FFFF00"/>
            </a:solidFill>
          </c:spPr>
          <c:cat>
            <c:strRef>
              <c:f>有機!$N$18:$S$18</c:f>
              <c:strCache>
                <c:ptCount val="6"/>
                <c:pt idx="0">
                  <c:v>環境部署の設置</c:v>
                </c:pt>
                <c:pt idx="1">
                  <c:v>廃棄物削減</c:v>
                </c:pt>
                <c:pt idx="2">
                  <c:v>省エネルギー</c:v>
                </c:pt>
                <c:pt idx="3">
                  <c:v>節水</c:v>
                </c:pt>
                <c:pt idx="4">
                  <c:v>グリーン購入</c:v>
                </c:pt>
                <c:pt idx="5">
                  <c:v>地域活動</c:v>
                </c:pt>
              </c:strCache>
            </c:strRef>
          </c:cat>
          <c:val>
            <c:numRef>
              <c:f>有機!$N$21:$S$21</c:f>
              <c:numCache>
                <c:formatCode>0%</c:formatCode>
                <c:ptCount val="6"/>
                <c:pt idx="0">
                  <c:v>0.75000000000000011</c:v>
                </c:pt>
                <c:pt idx="1">
                  <c:v>0.75000000000000011</c:v>
                </c:pt>
                <c:pt idx="2">
                  <c:v>0.75000000000000011</c:v>
                </c:pt>
                <c:pt idx="3">
                  <c:v>0.75000000000000011</c:v>
                </c:pt>
                <c:pt idx="4">
                  <c:v>0.5</c:v>
                </c:pt>
                <c:pt idx="5">
                  <c:v>1</c:v>
                </c:pt>
              </c:numCache>
            </c:numRef>
          </c:val>
          <c:extLst xmlns:c16r2="http://schemas.microsoft.com/office/drawing/2015/06/chart">
            <c:ext xmlns:c16="http://schemas.microsoft.com/office/drawing/2014/chart" uri="{C3380CC4-5D6E-409C-BE32-E72D297353CC}">
              <c16:uniqueId val="{00000000-84E3-421F-8847-F4830811B2D1}"/>
            </c:ext>
          </c:extLst>
        </c:ser>
        <c:dLbls/>
        <c:axId val="142571776"/>
        <c:axId val="142581760"/>
      </c:radarChart>
      <c:catAx>
        <c:axId val="142571776"/>
        <c:scaling>
          <c:orientation val="minMax"/>
        </c:scaling>
        <c:axPos val="b"/>
        <c:majorGridlines/>
        <c:numFmt formatCode="General" sourceLinked="0"/>
        <c:majorTickMark val="none"/>
        <c:tickLblPos val="nextTo"/>
        <c:spPr>
          <a:ln w="9525">
            <a:noFill/>
          </a:ln>
        </c:spPr>
        <c:txPr>
          <a:bodyPr/>
          <a:lstStyle/>
          <a:p>
            <a:pPr>
              <a:defRPr sz="1200">
                <a:solidFill>
                  <a:schemeClr val="bg1"/>
                </a:solidFill>
              </a:defRPr>
            </a:pPr>
            <a:endParaRPr lang="ja-JP"/>
          </a:p>
        </c:txPr>
        <c:crossAx val="142581760"/>
        <c:crosses val="autoZero"/>
        <c:auto val="1"/>
        <c:lblAlgn val="ctr"/>
        <c:lblOffset val="100"/>
      </c:catAx>
      <c:valAx>
        <c:axId val="142581760"/>
        <c:scaling>
          <c:orientation val="minMax"/>
          <c:max val="1"/>
        </c:scaling>
        <c:axPos val="l"/>
        <c:majorGridlines/>
        <c:numFmt formatCode="0%" sourceLinked="1"/>
        <c:majorTickMark val="none"/>
        <c:tickLblPos val="nextTo"/>
        <c:crossAx val="142571776"/>
        <c:crosses val="autoZero"/>
        <c:crossBetween val="between"/>
        <c:majorUnit val="0.2"/>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3893561021680856"/>
          <c:y val="0.12137014971228041"/>
          <c:w val="0.72212877956638299"/>
          <c:h val="0.74993238823504793"/>
        </c:manualLayout>
      </c:layout>
      <c:radarChart>
        <c:radarStyle val="filled"/>
        <c:ser>
          <c:idx val="0"/>
          <c:order val="0"/>
          <c:tx>
            <c:strRef>
              <c:f>有機!$M$19</c:f>
              <c:strCache>
                <c:ptCount val="1"/>
                <c:pt idx="0">
                  <c:v>B</c:v>
                </c:pt>
              </c:strCache>
            </c:strRef>
          </c:tx>
          <c:spPr>
            <a:solidFill>
              <a:srgbClr val="FFC000"/>
            </a:solidFill>
          </c:spPr>
          <c:cat>
            <c:strRef>
              <c:f>有機!$N$18:$S$18</c:f>
              <c:strCache>
                <c:ptCount val="6"/>
                <c:pt idx="0">
                  <c:v>環境部署の設置</c:v>
                </c:pt>
                <c:pt idx="1">
                  <c:v>廃棄物削減</c:v>
                </c:pt>
                <c:pt idx="2">
                  <c:v>省エネルギー</c:v>
                </c:pt>
                <c:pt idx="3">
                  <c:v>節水</c:v>
                </c:pt>
                <c:pt idx="4">
                  <c:v>グリーン購入</c:v>
                </c:pt>
                <c:pt idx="5">
                  <c:v>地域活動</c:v>
                </c:pt>
              </c:strCache>
            </c:strRef>
          </c:cat>
          <c:val>
            <c:numRef>
              <c:f>有機!$N$19:$S$19</c:f>
              <c:numCache>
                <c:formatCode>0.00%</c:formatCode>
                <c:ptCount val="6"/>
                <c:pt idx="0" formatCode="0%">
                  <c:v>0.25</c:v>
                </c:pt>
                <c:pt idx="1">
                  <c:v>0.43750000000000006</c:v>
                </c:pt>
                <c:pt idx="2">
                  <c:v>0.8125</c:v>
                </c:pt>
                <c:pt idx="3">
                  <c:v>0.5625</c:v>
                </c:pt>
                <c:pt idx="4">
                  <c:v>0.18750000000000003</c:v>
                </c:pt>
                <c:pt idx="5" formatCode="0%">
                  <c:v>0.5</c:v>
                </c:pt>
              </c:numCache>
            </c:numRef>
          </c:val>
          <c:extLst xmlns:c16r2="http://schemas.microsoft.com/office/drawing/2015/06/chart">
            <c:ext xmlns:c16="http://schemas.microsoft.com/office/drawing/2014/chart" uri="{C3380CC4-5D6E-409C-BE32-E72D297353CC}">
              <c16:uniqueId val="{00000000-CFA6-4B60-9FA6-817ED5F6CA6F}"/>
            </c:ext>
          </c:extLst>
        </c:ser>
        <c:dLbls/>
        <c:axId val="142613120"/>
        <c:axId val="142623104"/>
      </c:radarChart>
      <c:catAx>
        <c:axId val="142613120"/>
        <c:scaling>
          <c:orientation val="minMax"/>
        </c:scaling>
        <c:delete val="1"/>
        <c:axPos val="b"/>
        <c:majorGridlines/>
        <c:numFmt formatCode="General" sourceLinked="0"/>
        <c:majorTickMark val="none"/>
        <c:tickLblPos val="none"/>
        <c:crossAx val="142623104"/>
        <c:crosses val="autoZero"/>
        <c:auto val="1"/>
        <c:lblAlgn val="ctr"/>
        <c:lblOffset val="100"/>
      </c:catAx>
      <c:valAx>
        <c:axId val="142623104"/>
        <c:scaling>
          <c:orientation val="minMax"/>
          <c:max val="1"/>
        </c:scaling>
        <c:axPos val="l"/>
        <c:majorGridlines/>
        <c:numFmt formatCode="0%" sourceLinked="1"/>
        <c:majorTickMark val="none"/>
        <c:tickLblPos val="nextTo"/>
        <c:crossAx val="142613120"/>
        <c:crosses val="autoZero"/>
        <c:crossBetween val="between"/>
        <c:majorUnit val="0.2"/>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旅館</a:t>
            </a:r>
          </a:p>
        </c:rich>
      </c:tx>
      <c:layout>
        <c:manualLayout>
          <c:xMode val="edge"/>
          <c:yMode val="edge"/>
          <c:x val="0.13535641159417078"/>
          <c:y val="0.16835610166800846"/>
        </c:manualLayout>
      </c:layout>
    </c:title>
    <c:plotArea>
      <c:layout/>
      <c:radarChart>
        <c:radarStyle val="filled"/>
        <c:ser>
          <c:idx val="3"/>
          <c:order val="0"/>
          <c:tx>
            <c:strRef>
              <c:f>有機!$M$22</c:f>
              <c:strCache>
                <c:ptCount val="1"/>
                <c:pt idx="0">
                  <c:v>旅館</c:v>
                </c:pt>
              </c:strCache>
            </c:strRef>
          </c:tx>
          <c:spPr>
            <a:solidFill>
              <a:srgbClr val="C00000"/>
            </a:solidFill>
          </c:spPr>
          <c:cat>
            <c:strRef>
              <c:f>有機!$N$18:$S$18</c:f>
              <c:strCache>
                <c:ptCount val="6"/>
                <c:pt idx="0">
                  <c:v>環境部署の設置</c:v>
                </c:pt>
                <c:pt idx="1">
                  <c:v>廃棄物削減</c:v>
                </c:pt>
                <c:pt idx="2">
                  <c:v>省エネルギー</c:v>
                </c:pt>
                <c:pt idx="3">
                  <c:v>節水</c:v>
                </c:pt>
                <c:pt idx="4">
                  <c:v>グリーン購入</c:v>
                </c:pt>
                <c:pt idx="5">
                  <c:v>地域活動</c:v>
                </c:pt>
              </c:strCache>
            </c:strRef>
          </c:cat>
          <c:val>
            <c:numRef>
              <c:f>有機!$N$22:$S$22</c:f>
              <c:numCache>
                <c:formatCode>0.00%</c:formatCode>
                <c:ptCount val="6"/>
                <c:pt idx="0">
                  <c:v>0.38461538461538508</c:v>
                </c:pt>
                <c:pt idx="1">
                  <c:v>0.61538461538461509</c:v>
                </c:pt>
                <c:pt idx="2">
                  <c:v>0.92307692307692291</c:v>
                </c:pt>
                <c:pt idx="3">
                  <c:v>0.30769230769230804</c:v>
                </c:pt>
                <c:pt idx="4">
                  <c:v>0.38461538461538508</c:v>
                </c:pt>
                <c:pt idx="5">
                  <c:v>0.92307692307692291</c:v>
                </c:pt>
              </c:numCache>
            </c:numRef>
          </c:val>
          <c:extLst xmlns:c16r2="http://schemas.microsoft.com/office/drawing/2015/06/chart">
            <c:ext xmlns:c16="http://schemas.microsoft.com/office/drawing/2014/chart" uri="{C3380CC4-5D6E-409C-BE32-E72D297353CC}">
              <c16:uniqueId val="{00000000-2399-40B7-9CA8-015A86E901DA}"/>
            </c:ext>
          </c:extLst>
        </c:ser>
        <c:dLbls/>
        <c:axId val="142639104"/>
        <c:axId val="142640640"/>
      </c:radarChart>
      <c:catAx>
        <c:axId val="142639104"/>
        <c:scaling>
          <c:orientation val="minMax"/>
        </c:scaling>
        <c:delete val="1"/>
        <c:axPos val="b"/>
        <c:majorGridlines/>
        <c:numFmt formatCode="General" sourceLinked="0"/>
        <c:majorTickMark val="none"/>
        <c:tickLblPos val="none"/>
        <c:crossAx val="142640640"/>
        <c:crosses val="autoZero"/>
        <c:auto val="1"/>
        <c:lblAlgn val="ctr"/>
        <c:lblOffset val="100"/>
      </c:catAx>
      <c:valAx>
        <c:axId val="142640640"/>
        <c:scaling>
          <c:orientation val="minMax"/>
          <c:max val="1"/>
        </c:scaling>
        <c:axPos val="l"/>
        <c:majorGridlines/>
        <c:numFmt formatCode="0%" sourceLinked="0"/>
        <c:majorTickMark val="none"/>
        <c:tickLblPos val="nextTo"/>
        <c:crossAx val="142639104"/>
        <c:crosses val="autoZero"/>
        <c:crossBetween val="between"/>
        <c:majorUnit val="0.2"/>
      </c:valAx>
    </c:plotArea>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30"/>
          </a:xfrm>
          <a:prstGeom prst="rect">
            <a:avLst/>
          </a:prstGeom>
        </p:spPr>
        <p:txBody>
          <a:bodyPr vert="horz" lIns="90727" tIns="45363" rIns="90727" bIns="45363" rtlCol="0"/>
          <a:lstStyle>
            <a:lvl1pPr algn="r">
              <a:defRPr sz="1200"/>
            </a:lvl1pPr>
          </a:lstStyle>
          <a:p>
            <a:fld id="{7F2D0D6A-CC76-4EEB-A2E0-68EE9B3677AA}" type="datetimeFigureOut">
              <a:rPr kumimoji="1" lang="ja-JP" altLang="en-US" smtClean="0"/>
              <a:pPr/>
              <a:t>2017/4/8</a:t>
            </a:fld>
            <a:endParaRPr kumimoji="1" lang="ja-JP" altLang="en-US"/>
          </a:p>
        </p:txBody>
      </p:sp>
      <p:sp>
        <p:nvSpPr>
          <p:cNvPr id="4" name="フッター プレースホルダー 3"/>
          <p:cNvSpPr>
            <a:spLocks noGrp="1"/>
          </p:cNvSpPr>
          <p:nvPr>
            <p:ph type="ftr" sz="quarter" idx="2"/>
          </p:nvPr>
        </p:nvSpPr>
        <p:spPr>
          <a:xfrm>
            <a:off x="0" y="9371287"/>
            <a:ext cx="2918831" cy="495029"/>
          </a:xfrm>
          <a:prstGeom prst="rect">
            <a:avLst/>
          </a:prstGeom>
        </p:spPr>
        <p:txBody>
          <a:bodyPr vert="horz" lIns="90727" tIns="45363" rIns="90727" bIns="4536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7"/>
            <a:ext cx="2918831" cy="495029"/>
          </a:xfrm>
          <a:prstGeom prst="rect">
            <a:avLst/>
          </a:prstGeom>
        </p:spPr>
        <p:txBody>
          <a:bodyPr vert="horz" lIns="90727" tIns="45363" rIns="90727" bIns="45363" rtlCol="0" anchor="b"/>
          <a:lstStyle>
            <a:lvl1pPr algn="r">
              <a:defRPr sz="1200"/>
            </a:lvl1pPr>
          </a:lstStyle>
          <a:p>
            <a:fld id="{2EB13251-B742-4A6A-B4F6-4C05D10E6613}" type="slidenum">
              <a:rPr kumimoji="1" lang="ja-JP" altLang="en-US" smtClean="0"/>
              <a:pPr/>
              <a:t>&lt;#&gt;</a:t>
            </a:fld>
            <a:endParaRPr kumimoji="1" lang="ja-JP" altLang="en-US"/>
          </a:p>
        </p:txBody>
      </p:sp>
    </p:spTree>
    <p:extLst>
      <p:ext uri="{BB962C8B-B14F-4D97-AF65-F5344CB8AC3E}">
        <p14:creationId xmlns:p14="http://schemas.microsoft.com/office/powerpoint/2010/main" xmlns="" val="219766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30"/>
          </a:xfrm>
          <a:prstGeom prst="rect">
            <a:avLst/>
          </a:prstGeom>
        </p:spPr>
        <p:txBody>
          <a:bodyPr vert="horz" lIns="90727" tIns="45363" rIns="90727" bIns="45363" rtlCol="0"/>
          <a:lstStyle>
            <a:lvl1pPr algn="r">
              <a:defRPr sz="1200"/>
            </a:lvl1pPr>
          </a:lstStyle>
          <a:p>
            <a:fld id="{08360CBE-68F7-4AD8-975F-3E75981180A9}" type="datetimeFigureOut">
              <a:rPr kumimoji="1" lang="ja-JP" altLang="en-US" smtClean="0"/>
              <a:pPr/>
              <a:t>2017/4/8</a:t>
            </a:fld>
            <a:endParaRPr kumimoji="1" lang="ja-JP" altLang="en-US"/>
          </a:p>
        </p:txBody>
      </p:sp>
      <p:sp>
        <p:nvSpPr>
          <p:cNvPr id="4" name="スライド イメージ プレースホルダー 3"/>
          <p:cNvSpPr>
            <a:spLocks noGrp="1" noRot="1" noChangeAspect="1"/>
          </p:cNvSpPr>
          <p:nvPr>
            <p:ph type="sldImg" idx="2"/>
          </p:nvPr>
        </p:nvSpPr>
        <p:spPr>
          <a:xfrm>
            <a:off x="1146175" y="1231900"/>
            <a:ext cx="4443413" cy="3332163"/>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27" tIns="45363" rIns="90727"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9"/>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7"/>
            <a:ext cx="2918831" cy="495029"/>
          </a:xfrm>
          <a:prstGeom prst="rect">
            <a:avLst/>
          </a:prstGeom>
        </p:spPr>
        <p:txBody>
          <a:bodyPr vert="horz" lIns="90727" tIns="45363" rIns="90727" bIns="45363" rtlCol="0" anchor="b"/>
          <a:lstStyle>
            <a:lvl1pPr algn="r">
              <a:defRPr sz="1200"/>
            </a:lvl1pPr>
          </a:lstStyle>
          <a:p>
            <a:fld id="{8DF5C075-94CD-49C4-BA11-9B7C5091B35C}" type="slidenum">
              <a:rPr kumimoji="1" lang="ja-JP" altLang="en-US" smtClean="0"/>
              <a:pPr/>
              <a:t>&lt;#&gt;</a:t>
            </a:fld>
            <a:endParaRPr kumimoji="1" lang="ja-JP" altLang="en-US"/>
          </a:p>
        </p:txBody>
      </p:sp>
    </p:spTree>
    <p:extLst>
      <p:ext uri="{BB962C8B-B14F-4D97-AF65-F5344CB8AC3E}">
        <p14:creationId xmlns:p14="http://schemas.microsoft.com/office/powerpoint/2010/main" xmlns="" val="4250331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1</a:t>
            </a:fld>
            <a:endParaRPr kumimoji="1" lang="ja-JP" altLang="en-US"/>
          </a:p>
        </p:txBody>
      </p:sp>
    </p:spTree>
    <p:extLst>
      <p:ext uri="{BB962C8B-B14F-4D97-AF65-F5344CB8AC3E}">
        <p14:creationId xmlns:p14="http://schemas.microsoft.com/office/powerpoint/2010/main" xmlns="" val="347663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19</a:t>
            </a:fld>
            <a:endParaRPr kumimoji="1" lang="ja-JP" altLang="en-US"/>
          </a:p>
        </p:txBody>
      </p:sp>
    </p:spTree>
    <p:extLst>
      <p:ext uri="{BB962C8B-B14F-4D97-AF65-F5344CB8AC3E}">
        <p14:creationId xmlns:p14="http://schemas.microsoft.com/office/powerpoint/2010/main" xmlns="" val="349635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20</a:t>
            </a:fld>
            <a:endParaRPr kumimoji="1" lang="ja-JP" altLang="en-US"/>
          </a:p>
        </p:txBody>
      </p:sp>
    </p:spTree>
    <p:extLst>
      <p:ext uri="{BB962C8B-B14F-4D97-AF65-F5344CB8AC3E}">
        <p14:creationId xmlns:p14="http://schemas.microsoft.com/office/powerpoint/2010/main" xmlns="" val="359064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21</a:t>
            </a:fld>
            <a:endParaRPr kumimoji="1" lang="ja-JP" altLang="en-US"/>
          </a:p>
        </p:txBody>
      </p:sp>
    </p:spTree>
    <p:extLst>
      <p:ext uri="{BB962C8B-B14F-4D97-AF65-F5344CB8AC3E}">
        <p14:creationId xmlns:p14="http://schemas.microsoft.com/office/powerpoint/2010/main" xmlns="" val="349635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22</a:t>
            </a:fld>
            <a:endParaRPr kumimoji="1" lang="ja-JP" altLang="en-US"/>
          </a:p>
        </p:txBody>
      </p:sp>
    </p:spTree>
    <p:extLst>
      <p:ext uri="{BB962C8B-B14F-4D97-AF65-F5344CB8AC3E}">
        <p14:creationId xmlns:p14="http://schemas.microsoft.com/office/powerpoint/2010/main" xmlns="" val="265632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243080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24308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1582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1582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30</a:t>
            </a:fld>
            <a:endParaRPr kumimoji="1" lang="ja-JP" altLang="en-US"/>
          </a:p>
        </p:txBody>
      </p:sp>
    </p:spTree>
    <p:extLst>
      <p:ext uri="{BB962C8B-B14F-4D97-AF65-F5344CB8AC3E}">
        <p14:creationId xmlns:p14="http://schemas.microsoft.com/office/powerpoint/2010/main" xmlns="" val="1815560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50565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2</a:t>
            </a:fld>
            <a:endParaRPr kumimoji="1" lang="ja-JP" altLang="en-US"/>
          </a:p>
        </p:txBody>
      </p:sp>
    </p:spTree>
    <p:extLst>
      <p:ext uri="{BB962C8B-B14F-4D97-AF65-F5344CB8AC3E}">
        <p14:creationId xmlns:p14="http://schemas.microsoft.com/office/powerpoint/2010/main" xmlns="" val="4018811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xmlns="" val="1704162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35</a:t>
            </a:fld>
            <a:endParaRPr kumimoji="1" lang="ja-JP" altLang="en-US"/>
          </a:p>
        </p:txBody>
      </p:sp>
    </p:spTree>
    <p:extLst>
      <p:ext uri="{BB962C8B-B14F-4D97-AF65-F5344CB8AC3E}">
        <p14:creationId xmlns:p14="http://schemas.microsoft.com/office/powerpoint/2010/main" xmlns="" val="170416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36</a:t>
            </a:fld>
            <a:endParaRPr kumimoji="1" lang="ja-JP" altLang="en-US"/>
          </a:p>
        </p:txBody>
      </p:sp>
    </p:spTree>
    <p:extLst>
      <p:ext uri="{BB962C8B-B14F-4D97-AF65-F5344CB8AC3E}">
        <p14:creationId xmlns:p14="http://schemas.microsoft.com/office/powerpoint/2010/main" xmlns="" val="4080417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18127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39</a:t>
            </a:fld>
            <a:endParaRPr kumimoji="1" lang="ja-JP" altLang="en-US"/>
          </a:p>
        </p:txBody>
      </p:sp>
    </p:spTree>
    <p:extLst>
      <p:ext uri="{BB962C8B-B14F-4D97-AF65-F5344CB8AC3E}">
        <p14:creationId xmlns:p14="http://schemas.microsoft.com/office/powerpoint/2010/main" xmlns="" val="3411084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F5C075-94CD-49C4-BA11-9B7C5091B35C}"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558041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45</a:t>
            </a:fld>
            <a:endParaRPr kumimoji="1" lang="ja-JP" altLang="en-US"/>
          </a:p>
        </p:txBody>
      </p:sp>
    </p:spTree>
    <p:extLst>
      <p:ext uri="{BB962C8B-B14F-4D97-AF65-F5344CB8AC3E}">
        <p14:creationId xmlns:p14="http://schemas.microsoft.com/office/powerpoint/2010/main" xmlns="" val="50839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231900"/>
            <a:ext cx="4446587" cy="3333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xmlns="" val="4018811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231900"/>
            <a:ext cx="4446587" cy="3333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xmlns="" val="2820572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231900"/>
            <a:ext cx="4446587" cy="3333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xmlns="" val="401881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3</a:t>
            </a:fld>
            <a:endParaRPr kumimoji="1" lang="ja-JP" altLang="en-US"/>
          </a:p>
        </p:txBody>
      </p:sp>
    </p:spTree>
    <p:extLst>
      <p:ext uri="{BB962C8B-B14F-4D97-AF65-F5344CB8AC3E}">
        <p14:creationId xmlns:p14="http://schemas.microsoft.com/office/powerpoint/2010/main" xmlns="" val="265632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231900"/>
            <a:ext cx="4446587" cy="3333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xmlns="" val="401881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6</a:t>
            </a:fld>
            <a:endParaRPr kumimoji="1" lang="ja-JP" altLang="en-US"/>
          </a:p>
        </p:txBody>
      </p:sp>
    </p:spTree>
    <p:extLst>
      <p:ext uri="{BB962C8B-B14F-4D97-AF65-F5344CB8AC3E}">
        <p14:creationId xmlns:p14="http://schemas.microsoft.com/office/powerpoint/2010/main" xmlns="" val="360658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7</a:t>
            </a:fld>
            <a:endParaRPr kumimoji="1" lang="ja-JP" altLang="en-US"/>
          </a:p>
        </p:txBody>
      </p:sp>
    </p:spTree>
    <p:extLst>
      <p:ext uri="{BB962C8B-B14F-4D97-AF65-F5344CB8AC3E}">
        <p14:creationId xmlns:p14="http://schemas.microsoft.com/office/powerpoint/2010/main" xmlns="" val="26563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12</a:t>
            </a:fld>
            <a:endParaRPr kumimoji="1" lang="ja-JP" altLang="en-US"/>
          </a:p>
        </p:txBody>
      </p:sp>
    </p:spTree>
    <p:extLst>
      <p:ext uri="{BB962C8B-B14F-4D97-AF65-F5344CB8AC3E}">
        <p14:creationId xmlns:p14="http://schemas.microsoft.com/office/powerpoint/2010/main" xmlns="" val="265632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14</a:t>
            </a:fld>
            <a:endParaRPr kumimoji="1" lang="ja-JP" altLang="en-US"/>
          </a:p>
        </p:txBody>
      </p:sp>
    </p:spTree>
    <p:extLst>
      <p:ext uri="{BB962C8B-B14F-4D97-AF65-F5344CB8AC3E}">
        <p14:creationId xmlns:p14="http://schemas.microsoft.com/office/powerpoint/2010/main" xmlns="" val="277796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375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xmlns="" val="27779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3413"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F5C075-94CD-49C4-BA11-9B7C5091B35C}" type="slidenum">
              <a:rPr kumimoji="1" lang="ja-JP" altLang="en-US" smtClean="0"/>
              <a:pPr/>
              <a:t>16</a:t>
            </a:fld>
            <a:endParaRPr kumimoji="1" lang="ja-JP" altLang="en-US"/>
          </a:p>
        </p:txBody>
      </p:sp>
    </p:spTree>
    <p:extLst>
      <p:ext uri="{BB962C8B-B14F-4D97-AF65-F5344CB8AC3E}">
        <p14:creationId xmlns:p14="http://schemas.microsoft.com/office/powerpoint/2010/main" xmlns="" val="12308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D783CE9-8564-461E-A603-E16E2305976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11198773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0CCAA4-3917-4C21-AAD1-E373D0091A64}"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6666243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F28E01-29C8-4B1E-80AE-967B84DDDF74}"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2730711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107422-4325-4B48-804E-878C8CDFA6E1}"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42360576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BC4DD9-D30D-4295-9C1B-BF3F713566B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34662052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BE411E-E51D-4341-8213-53A258153071}"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911933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95B12A-EFC2-45E0-ACE3-8466137D8598}"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11485618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56C6A3-E76D-41DD-AB0D-C7E75B029CED}"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35526248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578F72-7938-4162-8864-D5AB46F495CA}"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27478728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6F37894-841E-4A54-8FFD-3DB3F69D8DF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25759519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55804D-5C7E-4A44-83F7-6473D14D8210}"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10872659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26000"/>
            <a:lum/>
          </a:blip>
          <a:srcRect/>
          <a:stretch>
            <a:fillRect l="-24000" r="-24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1D110-1D96-436C-9C25-2875730F5F02}" type="datetime1">
              <a:rPr kumimoji="1" lang="ja-JP" altLang="en-US" smtClean="0"/>
              <a:pPr/>
              <a:t>2017/4/8</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C5FA-65C4-4A7A-B6A1-22A0DFE02E8E}" type="slidenum">
              <a:rPr kumimoji="1" lang="ja-JP" altLang="en-US" smtClean="0"/>
              <a:pPr/>
              <a:t>&lt;#&gt;</a:t>
            </a:fld>
            <a:endParaRPr kumimoji="1" lang="ja-JP" altLang="en-US"/>
          </a:p>
        </p:txBody>
      </p:sp>
    </p:spTree>
    <p:extLst>
      <p:ext uri="{BB962C8B-B14F-4D97-AF65-F5344CB8AC3E}">
        <p14:creationId xmlns:p14="http://schemas.microsoft.com/office/powerpoint/2010/main" xmlns="" val="418508764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mc:Choice xmlns:p14="http://schemas.microsoft.com/office/powerpoint/2010/main" xmlns="" Requires="p14">
      <p:transition p14:dur="10"/>
    </mc:Choice>
    <mc:Fallback>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hyperlink" Target="http://www.google.co.jp/url?sa=i&amp;rct=j&amp;q=&amp;esrc=s&amp;source=images&amp;cd=&amp;cad=rja&amp;uact=8&amp;ved=0ahUKEwihy5WCvuvPAhXlwVQKHXD7CNgQjRwIBw&amp;url=http://www.dnp.co.jp/topic/1215923_2517.html&amp;psig=AFQjCNHj2V8tFJNhAz2lT5JCNOYj1JrUdQ&amp;ust=1477125114388428" TargetMode="Externa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blip>
          <a:srcRect/>
          <a:stretch>
            <a:fillRect l="-18000" r="-18000"/>
          </a:stretch>
        </a:blipFill>
        <a:effectLst/>
      </p:bgPr>
    </p:bg>
    <p:spTree>
      <p:nvGrpSpPr>
        <p:cNvPr id="1" name=""/>
        <p:cNvGrpSpPr/>
        <p:nvPr/>
      </p:nvGrpSpPr>
      <p:grpSpPr>
        <a:xfrm>
          <a:off x="0" y="0"/>
          <a:ext cx="0" cy="0"/>
          <a:chOff x="0" y="0"/>
          <a:chExt cx="0" cy="0"/>
        </a:xfrm>
      </p:grpSpPr>
      <p:sp>
        <p:nvSpPr>
          <p:cNvPr id="7" name="正方形/長方形 6"/>
          <p:cNvSpPr/>
          <p:nvPr/>
        </p:nvSpPr>
        <p:spPr>
          <a:xfrm>
            <a:off x="597877" y="801280"/>
            <a:ext cx="8147538" cy="4213781"/>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71474" y="1188142"/>
            <a:ext cx="8653806" cy="3067335"/>
          </a:xfrm>
        </p:spPr>
        <p:txBody>
          <a:bodyPr>
            <a:normAutofit/>
          </a:bodyPr>
          <a:lstStyle/>
          <a:p>
            <a:r>
              <a:rPr lang="ja-JP" altLang="en-US" sz="5300" b="1" dirty="0">
                <a:ln w="15875" cmpd="sng">
                  <a:solidFill>
                    <a:schemeClr val="tx1"/>
                  </a:solidFill>
                </a:ln>
                <a:solidFill>
                  <a:schemeClr val="bg1"/>
                </a:solidFill>
                <a:effectLst/>
                <a:latin typeface="HG創英角ｺﾞｼｯｸUB"/>
                <a:ea typeface="メイリオ" charset="0"/>
              </a:rPr>
              <a:t>ホテル・旅館の</a:t>
            </a:r>
            <a:r>
              <a:rPr lang="ja-JP" altLang="en-US" sz="5300" b="1" dirty="0">
                <a:ln w="15875" cmpd="sng">
                  <a:solidFill>
                    <a:schemeClr val="tx1"/>
                  </a:solidFill>
                </a:ln>
                <a:solidFill>
                  <a:schemeClr val="bg1"/>
                </a:solidFill>
                <a:effectLst/>
                <a:latin typeface="HG創英角ｺﾞｼｯｸUB" panose="020B0909000000000000" pitchFamily="49" charset="-128"/>
                <a:ea typeface="HG創英角ｺﾞｼｯｸUB" panose="020B0909000000000000" pitchFamily="49" charset="-128"/>
              </a:rPr>
              <a:t/>
            </a:r>
            <a:br>
              <a:rPr lang="ja-JP" altLang="en-US" sz="5300" b="1" dirty="0">
                <a:ln w="15875" cmpd="sng">
                  <a:solidFill>
                    <a:schemeClr val="tx1"/>
                  </a:solidFill>
                </a:ln>
                <a:solidFill>
                  <a:schemeClr val="bg1"/>
                </a:solidFill>
                <a:effectLst/>
                <a:latin typeface="HG創英角ｺﾞｼｯｸUB" panose="020B0909000000000000" pitchFamily="49" charset="-128"/>
                <a:ea typeface="HG創英角ｺﾞｼｯｸUB" panose="020B0909000000000000" pitchFamily="49" charset="-128"/>
              </a:rPr>
            </a:br>
            <a:r>
              <a:rPr lang="ja-JP" altLang="en-US" sz="5300" b="1" dirty="0">
                <a:ln w="15875" cmpd="sng">
                  <a:solidFill>
                    <a:schemeClr val="tx1"/>
                  </a:solidFill>
                </a:ln>
                <a:solidFill>
                  <a:schemeClr val="bg1"/>
                </a:solidFill>
                <a:effectLst/>
                <a:latin typeface="HG創英角ｺﾞｼｯｸUB"/>
                <a:ea typeface="メイリオ" charset="0"/>
              </a:rPr>
              <a:t>環境配慮活動による利益と</a:t>
            </a:r>
            <a:r>
              <a:rPr lang="ja-JP" altLang="en-US" sz="5300" b="1" dirty="0">
                <a:ln w="15875" cmpd="sng">
                  <a:solidFill>
                    <a:schemeClr val="tx1"/>
                  </a:solidFill>
                </a:ln>
                <a:solidFill>
                  <a:schemeClr val="bg1"/>
                </a:solidFill>
                <a:effectLst/>
                <a:latin typeface="HG創英角ｺﾞｼｯｸUB" panose="020B0909000000000000" pitchFamily="49" charset="-128"/>
                <a:ea typeface="HG創英角ｺﾞｼｯｸUB" panose="020B0909000000000000" pitchFamily="49" charset="-128"/>
              </a:rPr>
              <a:t/>
            </a:r>
            <a:br>
              <a:rPr lang="ja-JP" altLang="en-US" sz="5300" b="1" dirty="0">
                <a:ln w="15875" cmpd="sng">
                  <a:solidFill>
                    <a:schemeClr val="tx1"/>
                  </a:solidFill>
                </a:ln>
                <a:solidFill>
                  <a:schemeClr val="bg1"/>
                </a:solidFill>
                <a:effectLst/>
                <a:latin typeface="HG創英角ｺﾞｼｯｸUB" panose="020B0909000000000000" pitchFamily="49" charset="-128"/>
                <a:ea typeface="HG創英角ｺﾞｼｯｸUB" panose="020B0909000000000000" pitchFamily="49" charset="-128"/>
              </a:rPr>
            </a:br>
            <a:r>
              <a:rPr lang="ja-JP" altLang="en-US" sz="5300" b="1" dirty="0">
                <a:ln w="15875" cmpd="sng">
                  <a:solidFill>
                    <a:schemeClr val="tx1"/>
                  </a:solidFill>
                </a:ln>
                <a:solidFill>
                  <a:schemeClr val="bg1"/>
                </a:solidFill>
                <a:effectLst/>
                <a:latin typeface="HG創英角ｺﾞｼｯｸUB"/>
                <a:ea typeface="メイリオ" charset="0"/>
                <a:cs typeface="Arial Unicode MS" panose="020B0604020202020204" pitchFamily="50" charset="-128"/>
              </a:rPr>
              <a:t>地域社会への波及効果</a:t>
            </a:r>
            <a:endParaRPr kumimoji="1" lang="ja-JP" altLang="ja-JP" sz="3600" b="1" dirty="0">
              <a:ln w="15875" cmpd="sng">
                <a:solidFill>
                  <a:schemeClr val="tx1"/>
                </a:solid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1940661" y="5308560"/>
            <a:ext cx="6933708" cy="1074655"/>
          </a:xfrm>
          <a:solidFill>
            <a:schemeClr val="bg1">
              <a:lumMod val="85000"/>
              <a:alpha val="0"/>
            </a:schemeClr>
          </a:solidFill>
        </p:spPr>
        <p:txBody>
          <a:bodyPr vert="horz" lIns="91440" tIns="45720" rIns="91440" bIns="45720" rtlCol="0" anchor="t">
            <a:normAutofit fontScale="62500" lnSpcReduction="20000"/>
          </a:bodyPr>
          <a:lstStyle/>
          <a:p>
            <a:endParaRPr lang="ja-JP" altLang="en-US" b="1" dirty="0">
              <a:ln>
                <a:solidFill>
                  <a:schemeClr val="tx1"/>
                </a:solidFill>
              </a:ln>
              <a:solidFill>
                <a:schemeClr val="tx1"/>
              </a:solidFill>
              <a:latin typeface="HG平成角ｺﾞｼｯｸ体W9" panose="020B0A09000000000000" pitchFamily="49" charset="-128"/>
              <a:ea typeface="HG平成角ｺﾞｼｯｸ体W9" panose="020B0A09000000000000" pitchFamily="49" charset="-128"/>
            </a:endParaRPr>
          </a:p>
          <a:p>
            <a:r>
              <a:rPr lang="ja-JP" altLang="en-US" sz="3800" b="1" dirty="0">
                <a:ln w="12700">
                  <a:solidFill>
                    <a:schemeClr val="tx1"/>
                  </a:solidFill>
                </a:ln>
                <a:solidFill>
                  <a:schemeClr val="bg1"/>
                </a:solidFill>
                <a:effectLst/>
                <a:latin typeface="HGSｺﾞｼｯｸM"/>
                <a:ea typeface="メイリオ" charset="0"/>
              </a:rPr>
              <a:t>明治大学　政治経済学部　大森正之ゼミナール</a:t>
            </a:r>
          </a:p>
          <a:p>
            <a:r>
              <a:rPr lang="en-US" altLang="ja-JP" sz="3800" b="1" dirty="0">
                <a:ln w="12700">
                  <a:solidFill>
                    <a:schemeClr val="tx1"/>
                  </a:solidFill>
                </a:ln>
                <a:solidFill>
                  <a:schemeClr val="bg1"/>
                </a:solidFill>
                <a:effectLst/>
                <a:latin typeface="メイリオ"/>
                <a:ea typeface="HGSｺﾞｼｯｸM" panose="020B0600000000000000" pitchFamily="50" charset="-128"/>
              </a:rPr>
              <a:t>3</a:t>
            </a:r>
            <a:r>
              <a:rPr lang="ja-JP" altLang="en-US" sz="3800" b="1" dirty="0">
                <a:ln w="12700">
                  <a:solidFill>
                    <a:schemeClr val="tx1"/>
                  </a:solidFill>
                </a:ln>
                <a:solidFill>
                  <a:schemeClr val="bg1"/>
                </a:solidFill>
                <a:effectLst/>
                <a:latin typeface="HGSｺﾞｼｯｸM"/>
                <a:ea typeface="メイリオ" charset="0"/>
              </a:rPr>
              <a:t>年　池上千晴　郷田将善　園田凌也　宮城遥</a:t>
            </a:r>
          </a:p>
          <a:p>
            <a:endParaRPr kumimoji="1" lang="ja-JP" altLang="en-US" sz="3400" dirty="0">
              <a:ln>
                <a:solidFill>
                  <a:schemeClr val="tx1"/>
                </a:solidFill>
              </a:ln>
              <a:solidFill>
                <a:schemeClr val="tx1"/>
              </a:solidFill>
            </a:endParaRPr>
          </a:p>
        </p:txBody>
      </p:sp>
      <p:sp>
        <p:nvSpPr>
          <p:cNvPr id="4" name="テキスト ボックス 3"/>
          <p:cNvSpPr txBox="1"/>
          <p:nvPr/>
        </p:nvSpPr>
        <p:spPr>
          <a:xfrm>
            <a:off x="228600" y="4097215"/>
            <a:ext cx="8739554" cy="1077218"/>
          </a:xfrm>
          <a:prstGeom prst="rect">
            <a:avLst/>
          </a:prstGeom>
          <a:noFill/>
        </p:spPr>
        <p:txBody>
          <a:bodyPr wrap="square" rtlCol="0">
            <a:spAutoFit/>
          </a:bodyPr>
          <a:lstStyle/>
          <a:p>
            <a:pPr algn="ctr"/>
            <a:r>
              <a:rPr kumimoji="1" lang="en-US" altLang="ja-JP" sz="3200" dirty="0">
                <a:ln w="15875" cmpd="sng">
                  <a:solidFill>
                    <a:prstClr val="black"/>
                  </a:solidFill>
                </a:ln>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Do Eco-hotels increase their profit and</a:t>
            </a:r>
            <a:r>
              <a:rPr kumimoji="1" lang="ja-JP" altLang="en-US" sz="3200" dirty="0">
                <a:ln w="15875" cmpd="sng">
                  <a:solidFill>
                    <a:prstClr val="black"/>
                  </a:solidFill>
                </a:ln>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
            </a:r>
            <a:br>
              <a:rPr kumimoji="1" lang="ja-JP" altLang="en-US" sz="3200" dirty="0">
                <a:ln w="15875" cmpd="sng">
                  <a:solidFill>
                    <a:prstClr val="black"/>
                  </a:solidFill>
                </a:ln>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br>
            <a:r>
              <a:rPr kumimoji="1" lang="en-US" altLang="ja-JP" sz="3200" dirty="0">
                <a:ln w="15875" cmpd="sng">
                  <a:solidFill>
                    <a:prstClr val="black"/>
                  </a:solidFill>
                </a:ln>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 contribute to their regional communities?</a:t>
            </a:r>
            <a:endParaRPr kumimoji="1"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xmlns="" val="39710360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1000" r="-31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023299"/>
            <a:ext cx="9433048" cy="3416320"/>
          </a:xfrm>
          <a:prstGeom prst="rect">
            <a:avLst/>
          </a:prstGeom>
          <a:noFill/>
        </p:spPr>
        <p:txBody>
          <a:bodyPr wrap="square">
            <a:spAutoFit/>
          </a:bodyPr>
          <a:lstStyle/>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地域と連携した環境配慮活動は</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当該地域に良い効果を</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もたらすだろう</a:t>
            </a: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10</a:t>
            </a:fld>
            <a:endParaRPr kumimoji="1" lang="ja-JP" altLang="en-US"/>
          </a:p>
        </p:txBody>
      </p:sp>
      <p:sp>
        <p:nvSpPr>
          <p:cNvPr id="4" name="正方形/長方形 3"/>
          <p:cNvSpPr/>
          <p:nvPr/>
        </p:nvSpPr>
        <p:spPr>
          <a:xfrm>
            <a:off x="415690" y="413668"/>
            <a:ext cx="4249881" cy="769441"/>
          </a:xfrm>
          <a:prstGeom prst="rect">
            <a:avLst/>
          </a:prstGeom>
        </p:spPr>
        <p:txBody>
          <a:bodyPr wrap="none">
            <a:spAutoFit/>
          </a:bodyPr>
          <a:lstStyle/>
          <a:p>
            <a:pPr lvl="0"/>
            <a:r>
              <a:rPr lang="ja-JP" altLang="en-US" sz="4000" dirty="0">
                <a:ln>
                  <a:solidFill>
                    <a:schemeClr val="tx1"/>
                  </a:solidFill>
                </a:ln>
                <a:solidFill>
                  <a:schemeClr val="bg1"/>
                </a:solidFill>
              </a:rPr>
              <a:t> </a:t>
            </a:r>
            <a:r>
              <a:rPr lang="ja-JP" altLang="en-US"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私たちの仮説２</a:t>
            </a:r>
            <a:endParaRPr lang="en-US" altLang="ja-JP"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2060499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1000" r="-31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767069" y="1952535"/>
            <a:ext cx="10535707" cy="4524315"/>
          </a:xfrm>
          <a:prstGeom prst="rect">
            <a:avLst/>
          </a:prstGeom>
          <a:noFill/>
        </p:spPr>
        <p:txBody>
          <a:bodyPr wrap="square">
            <a:spAutoFit/>
          </a:bodyPr>
          <a:lstStyle/>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一部のホテル・旅館では</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地域と連携した環境配慮活動により</a:t>
            </a:r>
            <a:endParaRPr lang="en-US" altLang="ja-JP" sz="4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当該地域の</a:t>
            </a:r>
            <a:r>
              <a:rPr lang="ja-JP" altLang="en-US" sz="48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経済と交流の活性化</a:t>
            </a:r>
            <a:endParaRPr lang="en-US" altLang="ja-JP" sz="48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などの効果をもたらしている</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11</a:t>
            </a:fld>
            <a:endParaRPr kumimoji="1" lang="ja-JP" altLang="en-US" dirty="0"/>
          </a:p>
        </p:txBody>
      </p:sp>
      <p:sp>
        <p:nvSpPr>
          <p:cNvPr id="4" name="正方形/長方形 3"/>
          <p:cNvSpPr/>
          <p:nvPr/>
        </p:nvSpPr>
        <p:spPr>
          <a:xfrm>
            <a:off x="415686" y="413668"/>
            <a:ext cx="7071167" cy="769441"/>
          </a:xfrm>
          <a:prstGeom prst="rect">
            <a:avLst/>
          </a:prstGeom>
        </p:spPr>
        <p:txBody>
          <a:bodyPr wrap="none">
            <a:spAutoFit/>
          </a:bodyPr>
          <a:lstStyle/>
          <a:p>
            <a:pPr lvl="0"/>
            <a:r>
              <a:rPr lang="ja-JP" altLang="en-US" sz="4000" dirty="0">
                <a:ln>
                  <a:solidFill>
                    <a:schemeClr val="tx1"/>
                  </a:solidFill>
                </a:ln>
                <a:solidFill>
                  <a:schemeClr val="bg1"/>
                </a:solidFill>
              </a:rPr>
              <a:t> </a:t>
            </a:r>
            <a:r>
              <a:rPr lang="ja-JP" altLang="en-US"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私たちの仮説２の検証結果</a:t>
            </a:r>
            <a:endParaRPr lang="en-US" altLang="ja-JP"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3663806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21880" y="1825627"/>
            <a:ext cx="4806461" cy="2933944"/>
          </a:xfrm>
        </p:spPr>
        <p:txBody>
          <a:bodyPr>
            <a:normAutofit fontScale="85000" lnSpcReduction="20000"/>
          </a:bodyPr>
          <a:lstStyle/>
          <a:p>
            <a:pPr marL="0" indent="0" algn="ctr">
              <a:buNone/>
            </a:pPr>
            <a:endParaRPr lang="ja-JP" altLang="en-US" sz="27100" b="1" dirty="0">
              <a:ln w="66675">
                <a:solidFill>
                  <a:schemeClr val="bg1"/>
                </a:solidFill>
              </a:ln>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12</a:t>
            </a:fld>
            <a:endParaRPr kumimoji="1" lang="ja-JP" altLang="en-US"/>
          </a:p>
        </p:txBody>
      </p:sp>
      <p:sp>
        <p:nvSpPr>
          <p:cNvPr id="5" name="テキスト ボックス 4"/>
          <p:cNvSpPr txBox="1"/>
          <p:nvPr/>
        </p:nvSpPr>
        <p:spPr>
          <a:xfrm>
            <a:off x="304800" y="1982471"/>
            <a:ext cx="8420100" cy="3416320"/>
          </a:xfrm>
          <a:prstGeom prst="rect">
            <a:avLst/>
          </a:prstGeom>
          <a:noFill/>
        </p:spPr>
        <p:txBody>
          <a:bodyPr wrap="square" rtlCol="0" anchor="t">
            <a:spAutoFit/>
          </a:bodyPr>
          <a:lstStyle/>
          <a:p>
            <a:pPr algn="ctr"/>
            <a:r>
              <a:rPr kumimoji="1" lang="ja-JP" altLang="en-US" sz="7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ホテル・旅館で</a:t>
            </a:r>
            <a:endParaRPr kumimoji="1" lang="en-US" altLang="ja-JP" sz="7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取り組まれている</a:t>
            </a:r>
            <a:endParaRPr kumimoji="1" lang="en-US" altLang="ja-JP" sz="7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2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a:t>
            </a:r>
            <a:r>
              <a:rPr kumimoji="1" lang="ja-JP" altLang="en-US" sz="7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とは？</a:t>
            </a:r>
            <a:endParaRPr kumimoji="1" lang="ja-JP" altLang="en-US" sz="7200" b="1"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7881010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b="1" dirty="0">
                <a:ln>
                  <a:solidFill>
                    <a:sysClr val="windowText" lastClr="000000"/>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ホテル・旅館の</a:t>
            </a:r>
            <a:r>
              <a:rPr lang="en-US" altLang="ja-JP" sz="4000" b="1" dirty="0">
                <a:ln>
                  <a:solidFill>
                    <a:sysClr val="windowText" lastClr="000000"/>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ln>
                  <a:solidFill>
                    <a:sysClr val="windowText" lastClr="000000"/>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ln>
                  <a:solidFill>
                    <a:sysClr val="windowText" lastClr="000000"/>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環境配慮活動の定義</a:t>
            </a:r>
            <a:endParaRPr kumimoji="1" lang="ja-JP" altLang="en-US" dirty="0"/>
          </a:p>
        </p:txBody>
      </p:sp>
      <p:sp>
        <p:nvSpPr>
          <p:cNvPr id="3" name="コンテンツ プレースホルダー 2"/>
          <p:cNvSpPr>
            <a:spLocks noGrp="1"/>
          </p:cNvSpPr>
          <p:nvPr>
            <p:ph idx="1"/>
          </p:nvPr>
        </p:nvSpPr>
        <p:spPr>
          <a:xfrm>
            <a:off x="313509" y="1587138"/>
            <a:ext cx="8438606" cy="4525963"/>
          </a:xfrm>
        </p:spPr>
        <p:txBody>
          <a:bodyPr/>
          <a:lstStyle/>
          <a:p>
            <a:pPr marL="0" lvl="0" indent="0">
              <a:buNone/>
            </a:pPr>
            <a:r>
              <a:rPr lang="ja-JP" altLang="en-US" sz="3600" b="1" dirty="0">
                <a:ln w="18415" cmpd="sng">
                  <a:solidFill>
                    <a:prstClr val="black"/>
                  </a:solidFill>
                  <a:prstDash val="solid"/>
                </a:ln>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ホテル・旅館の環境に関する方針や戦略の策定、省エネルギー・節水・廃棄物削減</a:t>
            </a:r>
            <a:r>
              <a:rPr lang="ja-JP" altLang="en-US" b="1" dirty="0">
                <a:ln w="18415" cmpd="sng">
                  <a:solidFill>
                    <a:prstClr val="black"/>
                  </a:solidFill>
                  <a:prstDash val="solid"/>
                </a:ln>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といった</a:t>
            </a:r>
            <a:r>
              <a:rPr lang="ja-JP" altLang="en-US" sz="3600" b="1" dirty="0">
                <a:ln w="18415" cmpd="sng">
                  <a:solidFill>
                    <a:prstClr val="black"/>
                  </a:solidFill>
                  <a:prstDash val="solid"/>
                </a:ln>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環境に配慮した活動のこと</a:t>
            </a:r>
            <a:endParaRPr lang="en-US" altLang="ja-JP" sz="3600" b="1" dirty="0">
              <a:ln w="18415" cmpd="sng">
                <a:solidFill>
                  <a:prstClr val="black"/>
                </a:solidFill>
                <a:prstDash val="solid"/>
              </a:ln>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ja-JP" altLang="en-US" sz="3600"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2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参考文献）</a:t>
            </a:r>
            <a:endParaRPr lang="en-US" altLang="ja-JP" sz="2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r">
              <a:buNone/>
            </a:pPr>
            <a:r>
              <a:rPr lang="en-US" altLang="ja-JP" sz="2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Karl,Bonnedahl.2008.GREEN HOTELS IN SWEDEN</a:t>
            </a:r>
            <a:endParaRPr lang="ja-JP" altLang="ja-JP" sz="2400" dirty="0">
              <a:ln>
                <a:solidFill>
                  <a:prstClr val="black"/>
                </a:solidFill>
              </a:ln>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13</a:t>
            </a:fld>
            <a:endParaRPr kumimoji="1" lang="ja-JP" altLang="en-US"/>
          </a:p>
        </p:txBody>
      </p:sp>
    </p:spTree>
    <p:extLst>
      <p:ext uri="{BB962C8B-B14F-4D97-AF65-F5344CB8AC3E}">
        <p14:creationId xmlns:p14="http://schemas.microsoft.com/office/powerpoint/2010/main" xmlns="" val="21515037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l="-7000" r="-7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3081"/>
            <a:ext cx="8229600" cy="1143000"/>
          </a:xfrm>
        </p:spPr>
        <p:txBody>
          <a:bodyPr>
            <a:noAutofit/>
          </a:bodyPr>
          <a:lstStyle/>
          <a:p>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ホテルの環境配慮活動の具体例１</a:t>
            </a:r>
            <a:r>
              <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rPr>
              <a:t>　　</a:t>
            </a:r>
            <a:r>
              <a:rPr lang="ja-JP" altLang="en-US" sz="40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帝国ホテル</a:t>
            </a:r>
          </a:p>
        </p:txBody>
      </p:sp>
      <p:sp>
        <p:nvSpPr>
          <p:cNvPr id="3" name="コンテンツ プレースホルダー 2"/>
          <p:cNvSpPr>
            <a:spLocks noGrp="1"/>
          </p:cNvSpPr>
          <p:nvPr>
            <p:ph idx="1"/>
          </p:nvPr>
        </p:nvSpPr>
        <p:spPr>
          <a:xfrm>
            <a:off x="356260" y="2978332"/>
            <a:ext cx="8229600" cy="3291523"/>
          </a:xfrm>
        </p:spPr>
        <p:txBody>
          <a:bodyPr vert="horz" rtlCol="0" anchor="t">
            <a:normAutofit/>
          </a:bodyPr>
          <a:lstStyle/>
          <a:p>
            <a:r>
              <a:rPr lang="ja-JP" altLang="en-US" sz="3600" b="1" dirty="0" smtClean="0">
                <a:ln>
                  <a:solidFill>
                    <a:schemeClr val="tx1"/>
                  </a:solidFill>
                </a:ln>
                <a:solidFill>
                  <a:schemeClr val="bg1"/>
                </a:solidFill>
                <a:latin typeface="メイリオ" panose="020B0604030504040204" pitchFamily="50" charset="-128"/>
                <a:ea typeface="メイリオ" panose="020B0604030504040204" pitchFamily="50" charset="-128"/>
              </a:rPr>
              <a:t>客室</a:t>
            </a: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アメニティのリサイクル</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リネン不交換の実施</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グリーン電力</a:t>
            </a:r>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rPr>
              <a:t>*</a:t>
            </a: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利用の案内</a:t>
            </a:r>
            <a:endParaRPr lang="ja-JP" altLang="en-US" u="sng" dirty="0">
              <a:solidFill>
                <a:schemeClr val="tx1"/>
              </a:solidFill>
              <a:latin typeface="HGｺﾞｼｯｸE" charset="0"/>
            </a:endParaRPr>
          </a:p>
          <a:p>
            <a:pPr marL="0" indent="0">
              <a:buNone/>
            </a:pPr>
            <a:endParaRPr lang="ja-JP" altLang="en-US" u="sng" dirty="0">
              <a:solidFill>
                <a:schemeClr val="tx1"/>
              </a:solidFill>
              <a:latin typeface="HGｺﾞｼｯｸE" charset="0"/>
            </a:endParaRPr>
          </a:p>
          <a:p>
            <a:pPr marL="0" indent="0">
              <a:buNone/>
            </a:pPr>
            <a:endParaRPr lang="ja-JP" altLang="en-US" u="sng" dirty="0">
              <a:solidFill>
                <a:schemeClr val="tx1"/>
              </a:solidFill>
              <a:latin typeface="HGｺﾞｼｯｸE" charset="0"/>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14</a:t>
            </a:fld>
            <a:endParaRPr kumimoji="1" lang="ja-JP" altLang="en-US"/>
          </a:p>
        </p:txBody>
      </p:sp>
      <p:sp>
        <p:nvSpPr>
          <p:cNvPr id="6" name="テキスト ボックス 7"/>
          <p:cNvSpPr txBox="1"/>
          <p:nvPr/>
        </p:nvSpPr>
        <p:spPr>
          <a:xfrm>
            <a:off x="356260" y="5230565"/>
            <a:ext cx="8787739" cy="830997"/>
          </a:xfrm>
          <a:prstGeom prst="rect">
            <a:avLst/>
          </a:prstGeom>
        </p:spPr>
        <p:txBody>
          <a:bodyPr wrap="square" rtlCol="0">
            <a:spAutoFit/>
          </a:bodyPr>
          <a:lstStyle/>
          <a:p>
            <a:pPr>
              <a:buNone/>
            </a:pPr>
            <a:r>
              <a:rPr lang="en-US" altLang="ja-JP" sz="2400" b="1" dirty="0">
                <a:ln>
                  <a:solidFill>
                    <a:prstClr val="black"/>
                  </a:solidFill>
                </a:ln>
                <a:solidFill>
                  <a:prstClr val="white"/>
                </a:solidFill>
                <a:latin typeface="メイリオ" panose="020B0604030504040204" pitchFamily="50" charset="-128"/>
                <a:ea typeface="メイリオ" panose="020B0604030504040204" pitchFamily="50" charset="-128"/>
              </a:rPr>
              <a:t>*</a:t>
            </a:r>
            <a:r>
              <a:rPr lang="ja-JP" altLang="en-US" sz="2400" b="1" dirty="0">
                <a:ln>
                  <a:solidFill>
                    <a:prstClr val="black"/>
                  </a:solidFill>
                </a:ln>
                <a:solidFill>
                  <a:prstClr val="white"/>
                </a:solidFill>
                <a:latin typeface="メイリオ" panose="020B0604030504040204" pitchFamily="50" charset="-128"/>
                <a:ea typeface="メイリオ" panose="020B0604030504040204" pitchFamily="50" charset="-128"/>
              </a:rPr>
              <a:t>グリーン電力とは、自然エネルギーの利用により二酸化炭素を排出しないで発電した、環境に優しい電力のこと</a:t>
            </a:r>
            <a:endParaRPr lang="ja-JP" altLang="en-US" sz="3600" b="1" dirty="0">
              <a:ln>
                <a:solidFill>
                  <a:schemeClr val="tx1"/>
                </a:solidFill>
              </a:ln>
              <a:solidFill>
                <a:srgbClr val="FF0000"/>
              </a:solidFill>
              <a:latin typeface="メイリオ" panose="020B0604030504040204" pitchFamily="50" charset="-128"/>
              <a:ea typeface="メイリオ" panose="020B0604030504040204" pitchFamily="50" charset="-128"/>
            </a:endParaRPr>
          </a:p>
        </p:txBody>
      </p:sp>
      <p:sp>
        <p:nvSpPr>
          <p:cNvPr id="7" name="テキスト ボックス 5"/>
          <p:cNvSpPr txBox="1"/>
          <p:nvPr/>
        </p:nvSpPr>
        <p:spPr>
          <a:xfrm>
            <a:off x="4229808" y="4727074"/>
            <a:ext cx="4560026" cy="646331"/>
          </a:xfrm>
          <a:prstGeom prst="rect">
            <a:avLst/>
          </a:prstGeom>
        </p:spPr>
        <p:txBody>
          <a:bodyPr rtlCol="0">
            <a:spAutoFit/>
          </a:bodyPr>
          <a:lstStyle/>
          <a:p>
            <a:endParaRPr lang="ja-JP" altLang="en-US" dirty="0">
              <a:latin typeface="ＭＳ Ｐゴシック" charset="0"/>
              <a:ea typeface="HGｺﾞｼｯｸE" charset="0"/>
            </a:endParaRPr>
          </a:p>
          <a:p>
            <a:pPr algn="ctr"/>
            <a:endParaRPr lang="ja-JP" altLang="en-US" dirty="0"/>
          </a:p>
        </p:txBody>
      </p:sp>
      <p:sp>
        <p:nvSpPr>
          <p:cNvPr id="5" name="テキスト ボックス 4"/>
          <p:cNvSpPr txBox="1"/>
          <p:nvPr/>
        </p:nvSpPr>
        <p:spPr>
          <a:xfrm>
            <a:off x="548640" y="1828800"/>
            <a:ext cx="7537269" cy="1077218"/>
          </a:xfrm>
          <a:prstGeom prst="rect">
            <a:avLst/>
          </a:prstGeom>
          <a:noFill/>
        </p:spPr>
        <p:txBody>
          <a:bodyPr wrap="square" rtlCol="0">
            <a:spAutoFit/>
          </a:bodyPr>
          <a:lstStyle/>
          <a:p>
            <a:r>
              <a:rPr kumimoji="1" lang="ja-JP" altLang="en-US" sz="3200" b="1" dirty="0" smtClean="0">
                <a:ln>
                  <a:solidFill>
                    <a:schemeClr val="tx1"/>
                  </a:solidFill>
                </a:ln>
                <a:solidFill>
                  <a:schemeClr val="bg1"/>
                </a:solidFill>
              </a:rPr>
              <a:t>今年、エコマーク事務局から</a:t>
            </a:r>
            <a:endParaRPr kumimoji="1" lang="en-US" altLang="ja-JP" sz="3200" b="1" dirty="0" smtClean="0">
              <a:ln>
                <a:solidFill>
                  <a:schemeClr val="tx1"/>
                </a:solidFill>
              </a:ln>
              <a:solidFill>
                <a:schemeClr val="bg1"/>
              </a:solidFill>
            </a:endParaRPr>
          </a:p>
          <a:p>
            <a:r>
              <a:rPr kumimoji="1" lang="ja-JP" altLang="en-US" sz="3200" b="1" dirty="0" smtClean="0">
                <a:ln>
                  <a:solidFill>
                    <a:schemeClr val="tx1"/>
                  </a:solidFill>
                </a:ln>
                <a:solidFill>
                  <a:schemeClr val="bg1"/>
                </a:solidFill>
              </a:rPr>
              <a:t>環境認証「エコマーク」の認定を受けた</a:t>
            </a:r>
            <a:endParaRPr kumimoji="1" lang="ja-JP" altLang="en-US" sz="3200" b="1" dirty="0">
              <a:ln>
                <a:solidFill>
                  <a:schemeClr val="tx1"/>
                </a:solidFill>
              </a:ln>
              <a:solidFill>
                <a:schemeClr val="bg1"/>
              </a:solidFill>
            </a:endParaRPr>
          </a:p>
        </p:txBody>
      </p:sp>
    </p:spTree>
    <p:extLst>
      <p:ext uri="{BB962C8B-B14F-4D97-AF65-F5344CB8AC3E}">
        <p14:creationId xmlns:p14="http://schemas.microsoft.com/office/powerpoint/2010/main" xmlns="" val="3898907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1261" y="419018"/>
            <a:ext cx="8229600" cy="1143000"/>
          </a:xfrm>
        </p:spPr>
        <p:txBody>
          <a:bodyPr>
            <a:normAutofit fontScale="90000"/>
          </a:bodyPr>
          <a:lstStyle/>
          <a:p>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ホテルの環境配慮活動の具体例１</a:t>
            </a:r>
            <a:r>
              <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n>
                  <a:solidFill>
                    <a:schemeClr val="tx1"/>
                  </a:solidFill>
                </a:ln>
                <a:solidFill>
                  <a:schemeClr val="bg1"/>
                </a:solidFill>
                <a:latin typeface="HGｺﾞｼｯｸE" charset="0"/>
                <a:ea typeface="HGｺﾞｼｯｸE" charset="0"/>
              </a:rPr>
              <a:t>　　</a:t>
            </a:r>
            <a:r>
              <a:rPr lang="ja-JP" altLang="en-US" b="1" u="sng" dirty="0">
                <a:ln>
                  <a:solidFill>
                    <a:schemeClr val="tx1"/>
                  </a:solidFill>
                </a:ln>
                <a:solidFill>
                  <a:schemeClr val="bg1"/>
                </a:solidFill>
                <a:latin typeface="メイリオ" panose="020B0604030504040204" pitchFamily="50" charset="-128"/>
                <a:ea typeface="メイリオ" panose="020B0604030504040204" pitchFamily="50" charset="-128"/>
              </a:rPr>
              <a:t>株式会社 帝国ホテル</a:t>
            </a:r>
          </a:p>
        </p:txBody>
      </p:sp>
      <p:sp>
        <p:nvSpPr>
          <p:cNvPr id="3" name="コンテンツ プレースホルダー 2"/>
          <p:cNvSpPr>
            <a:spLocks noGrp="1"/>
          </p:cNvSpPr>
          <p:nvPr>
            <p:ph idx="1"/>
          </p:nvPr>
        </p:nvSpPr>
        <p:spPr>
          <a:xfrm>
            <a:off x="457200" y="1792705"/>
            <a:ext cx="8229600" cy="4333459"/>
          </a:xfrm>
        </p:spPr>
        <p:txBody>
          <a:bodyPr vert="horz" rtlCol="0" anchor="t">
            <a:normAutofit/>
          </a:bodyPr>
          <a:lstStyle/>
          <a:p>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屋上緑化</a:t>
            </a:r>
          </a:p>
          <a:p>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日比谷公園の花壇管理</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ホテルのレストランにおける</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a:buNone/>
            </a:pP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　「環境循環型野菜</a:t>
            </a:r>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rPr>
              <a:t>*</a:t>
            </a: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」の利用</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endParaRPr lang="ja-JP" altLang="en-US" sz="3600" dirty="0">
              <a:solidFill>
                <a:schemeClr val="bg1"/>
              </a:solidFill>
              <a:latin typeface="HGｺﾞｼｯｸE" charset="0"/>
              <a:ea typeface="HGｺﾞｼｯｸE" charset="0"/>
            </a:endParaRPr>
          </a:p>
          <a:p>
            <a:pPr marL="0" indent="0">
              <a:buNone/>
            </a:pPr>
            <a:endParaRPr lang="ja-JP" altLang="en-US" u="sng" dirty="0">
              <a:solidFill>
                <a:schemeClr val="tx1"/>
              </a:solidFill>
              <a:latin typeface="HGｺﾞｼｯｸE" charset="0"/>
              <a:ea typeface="HGｺﾞｼｯｸE" charset="0"/>
            </a:endParaRPr>
          </a:p>
          <a:p>
            <a:pPr algn="ctr"/>
            <a:endParaRPr lang="ja-JP" altLang="en-US" u="sng" dirty="0">
              <a:solidFill>
                <a:schemeClr val="tx1"/>
              </a:solidFill>
              <a:latin typeface="HGｺﾞｼｯｸE" charset="0"/>
            </a:endParaRPr>
          </a:p>
          <a:p>
            <a:endParaRPr lang="ja-JP" altLang="en-US" u="sng" dirty="0">
              <a:solidFill>
                <a:schemeClr val="tx1"/>
              </a:solidFill>
              <a:latin typeface="HGｺﾞｼｯｸE" charset="0"/>
            </a:endParaRPr>
          </a:p>
          <a:p>
            <a:pPr marL="0" indent="0">
              <a:buNone/>
            </a:pPr>
            <a:endParaRPr lang="ja-JP" altLang="en-US" u="sng" dirty="0">
              <a:solidFill>
                <a:schemeClr val="tx1"/>
              </a:solidFill>
              <a:latin typeface="HGｺﾞｼｯｸE" charset="0"/>
            </a:endParaRPr>
          </a:p>
          <a:p>
            <a:pPr marL="0" indent="0">
              <a:buNone/>
            </a:pPr>
            <a:endParaRPr lang="ja-JP" altLang="en-US" u="sng" dirty="0">
              <a:solidFill>
                <a:schemeClr val="tx1"/>
              </a:solidFill>
              <a:latin typeface="HGｺﾞｼｯｸE" charset="0"/>
            </a:endParaRPr>
          </a:p>
        </p:txBody>
      </p:sp>
      <p:sp>
        <p:nvSpPr>
          <p:cNvPr id="4" name="スライド番号プレースホルダー 3"/>
          <p:cNvSpPr>
            <a:spLocks noGrp="1"/>
          </p:cNvSpPr>
          <p:nvPr>
            <p:ph type="sldNum" sz="quarter" idx="12"/>
          </p:nvPr>
        </p:nvSpPr>
        <p:spPr/>
        <p:txBody>
          <a:bodyPr/>
          <a:lstStyle/>
          <a:p>
            <a:fld id="{CB3AC5FA-65C4-4A7A-B6A1-22A0DFE02E8E}"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6" name="テキスト ボックス 7"/>
          <p:cNvSpPr txBox="1"/>
          <p:nvPr/>
        </p:nvSpPr>
        <p:spPr>
          <a:xfrm>
            <a:off x="216568" y="4955644"/>
            <a:ext cx="8718987" cy="1200329"/>
          </a:xfrm>
          <a:prstGeom prst="rect">
            <a:avLst/>
          </a:prstGeom>
        </p:spPr>
        <p:txBody>
          <a:bodyPr wrap="square" rtlCol="0">
            <a:spAutoFit/>
          </a:bodyPr>
          <a:lstStyle/>
          <a:p>
            <a:pPr>
              <a:buNone/>
            </a:pPr>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a:t>
            </a:r>
            <a:r>
              <a:rPr lang="en-US" altLang="ja-JP" sz="2400" b="1" dirty="0">
                <a:ln>
                  <a:solidFill>
                    <a:schemeClr val="tx1"/>
                  </a:solidFill>
                </a:ln>
                <a:solidFill>
                  <a:schemeClr val="bg1"/>
                </a:solidFill>
                <a:latin typeface="メイリオ" panose="020B0604030504040204" pitchFamily="50" charset="-128"/>
                <a:ea typeface="メイリオ" panose="020B0604030504040204" pitchFamily="50" charset="-128"/>
              </a:rPr>
              <a:t>*</a:t>
            </a:r>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環境循環型野菜」とは、ホテル内のレストラン・宴会場で</a:t>
            </a:r>
            <a:endParaRPr lang="en-US" altLang="ja-JP" sz="24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a:buNone/>
            </a:pPr>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発生した食品廃棄物を野菜の栽培用の肥料にし、この肥料によって栽培された野菜のこと</a:t>
            </a:r>
            <a:endParaRPr lang="ja-JP" altLang="en-US" sz="3600" b="1" dirty="0">
              <a:ln>
                <a:solidFill>
                  <a:schemeClr val="tx1"/>
                </a:solidFill>
              </a:ln>
              <a:solidFill>
                <a:srgbClr val="FF0000"/>
              </a:solidFill>
              <a:latin typeface="メイリオ" panose="020B0604030504040204" pitchFamily="50" charset="-128"/>
              <a:ea typeface="メイリオ" panose="020B0604030504040204" pitchFamily="50" charset="-128"/>
            </a:endParaRPr>
          </a:p>
        </p:txBody>
      </p:sp>
      <p:sp>
        <p:nvSpPr>
          <p:cNvPr id="7" name="テキスト ボックス 5"/>
          <p:cNvSpPr txBox="1"/>
          <p:nvPr/>
        </p:nvSpPr>
        <p:spPr>
          <a:xfrm>
            <a:off x="4229808" y="4727074"/>
            <a:ext cx="4560026" cy="646331"/>
          </a:xfrm>
          <a:prstGeom prst="rect">
            <a:avLst/>
          </a:prstGeom>
        </p:spPr>
        <p:txBody>
          <a:bodyPr rtlCol="0">
            <a:spAutoFit/>
          </a:bodyPr>
          <a:lstStyle/>
          <a:p>
            <a:endParaRPr lang="ja-JP" altLang="en-US" dirty="0">
              <a:solidFill>
                <a:prstClr val="black"/>
              </a:solidFill>
              <a:latin typeface="ＭＳ Ｐゴシック" charset="0"/>
              <a:ea typeface="HGｺﾞｼｯｸE" charset="0"/>
            </a:endParaRPr>
          </a:p>
          <a:p>
            <a:pPr algn="ctr"/>
            <a:endParaRPr lang="ja-JP" altLang="en-US" dirty="0">
              <a:solidFill>
                <a:prstClr val="black"/>
              </a:solidFill>
            </a:endParaRPr>
          </a:p>
        </p:txBody>
      </p:sp>
    </p:spTree>
    <p:extLst>
      <p:ext uri="{BB962C8B-B14F-4D97-AF65-F5344CB8AC3E}">
        <p14:creationId xmlns:p14="http://schemas.microsoft.com/office/powerpoint/2010/main" xmlns="" val="5896893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2000"/>
            <a:lum/>
            <a:extLst/>
          </a:blip>
          <a:srcRect/>
          <a:stretch>
            <a:fillRect l="-5000" r="-5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65150" y="382923"/>
            <a:ext cx="8229600" cy="1143000"/>
          </a:xfrm>
        </p:spPr>
        <p:txBody>
          <a:bodyPr>
            <a:noAutofit/>
          </a:bodyPr>
          <a:lstStyle/>
          <a:p>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rPr>
              <a:t>ホテルの環境配慮活動の具体例</a:t>
            </a:r>
            <a:r>
              <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rPr>
              <a:t>2</a:t>
            </a:r>
            <a:br>
              <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rPr>
            </a:br>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rPr>
              <a:t>株式会社 スーパーホテル</a:t>
            </a:r>
            <a:endParaRPr kumimoji="1"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1684421"/>
            <a:ext cx="8229600" cy="4441743"/>
          </a:xfrm>
        </p:spPr>
        <p:txBody>
          <a:bodyPr vert="horz" lIns="68580" tIns="34290" rIns="68580" bIns="34290" rtlCol="0" anchor="t">
            <a:noAutofit/>
          </a:bodyPr>
          <a:lstStyle/>
          <a:p>
            <a:r>
              <a:rPr lang="ja-JP" altLang="en-US" sz="3600" b="1" dirty="0">
                <a:ln>
                  <a:solidFill>
                    <a:schemeClr val="tx1"/>
                  </a:solidFill>
                </a:ln>
                <a:solidFill>
                  <a:schemeClr val="bg1"/>
                </a:solidFill>
                <a:effectLst/>
                <a:latin typeface="メイリオ" panose="020B0604030504040204" pitchFamily="50" charset="-128"/>
                <a:ea typeface="メイリオ" panose="020B0604030504040204" pitchFamily="50" charset="-128"/>
              </a:rPr>
              <a:t>ＬＥＤ照明を導入</a:t>
            </a:r>
            <a:endParaRPr lang="en-US" altLang="ja-JP" sz="3600" b="1" dirty="0">
              <a:ln>
                <a:solidFill>
                  <a:schemeClr val="tx1"/>
                </a:solidFill>
              </a:ln>
              <a:solidFill>
                <a:schemeClr val="bg1"/>
              </a:solidFill>
              <a:effectLst/>
              <a:latin typeface="メイリオ" panose="020B0604030504040204" pitchFamily="50" charset="-128"/>
              <a:ea typeface="メイリオ" panose="020B0604030504040204" pitchFamily="50" charset="-128"/>
            </a:endParaRPr>
          </a:p>
          <a:p>
            <a:r>
              <a:rPr lang="ja-JP" altLang="en-US" sz="3600" b="1" dirty="0">
                <a:ln>
                  <a:solidFill>
                    <a:schemeClr val="tx1"/>
                  </a:solidFill>
                </a:ln>
                <a:solidFill>
                  <a:schemeClr val="bg1"/>
                </a:solidFill>
                <a:effectLst/>
                <a:latin typeface="メイリオ" panose="020B0604030504040204" pitchFamily="50" charset="-128"/>
                <a:ea typeface="メイリオ" panose="020B0604030504040204" pitchFamily="50" charset="-128"/>
              </a:rPr>
              <a:t>アメニティの持参を依頼</a:t>
            </a:r>
            <a:endParaRPr lang="en-US" altLang="ja-JP" sz="3600" b="1" dirty="0">
              <a:ln>
                <a:solidFill>
                  <a:schemeClr val="tx1"/>
                </a:solidFill>
              </a:ln>
              <a:solidFill>
                <a:schemeClr val="bg1"/>
              </a:solidFill>
              <a:effectLst/>
              <a:latin typeface="メイリオ" panose="020B0604030504040204" pitchFamily="50" charset="-128"/>
              <a:ea typeface="メイリオ" panose="020B0604030504040204" pitchFamily="50" charset="-128"/>
            </a:endParaRPr>
          </a:p>
          <a:p>
            <a:r>
              <a:rPr lang="ja-JP" altLang="en-US" sz="3600" b="1" dirty="0">
                <a:ln>
                  <a:solidFill>
                    <a:schemeClr val="tx1"/>
                  </a:solidFill>
                </a:ln>
                <a:solidFill>
                  <a:schemeClr val="bg1"/>
                </a:solidFill>
                <a:effectLst/>
                <a:latin typeface="メイリオ" panose="020B0604030504040204" pitchFamily="50" charset="-128"/>
                <a:ea typeface="メイリオ" panose="020B0604030504040204" pitchFamily="50" charset="-128"/>
              </a:rPr>
              <a:t>節水型シャワーヘッドの導入</a:t>
            </a:r>
            <a:r>
              <a:rPr lang="ja-JP" altLang="en-US" sz="4000" b="1" dirty="0">
                <a:ln>
                  <a:solidFill>
                    <a:schemeClr val="tx1"/>
                  </a:solidFill>
                </a:ln>
                <a:solidFill>
                  <a:schemeClr val="bg1"/>
                </a:solidFill>
                <a:effectLst/>
                <a:latin typeface="メイリオ" panose="020B0604030504040204" pitchFamily="50" charset="-128"/>
                <a:ea typeface="メイリオ" panose="020B0604030504040204" pitchFamily="50" charset="-128"/>
              </a:rPr>
              <a:t>　</a:t>
            </a:r>
          </a:p>
          <a:p>
            <a:pPr marL="0" indent="0">
              <a:buNone/>
            </a:pPr>
            <a:endParaRPr lang="en-US" altLang="ja-JP" b="1" dirty="0">
              <a:ln>
                <a:solidFill>
                  <a:schemeClr val="tx1"/>
                </a:solidFill>
              </a:ln>
              <a:solidFill>
                <a:schemeClr val="bg1"/>
              </a:solidFill>
              <a:effectLst/>
              <a:latin typeface="メイリオ" panose="020B0604030504040204" pitchFamily="50" charset="-128"/>
              <a:ea typeface="メイリオ" panose="020B0604030504040204" pitchFamily="50" charset="-128"/>
            </a:endParaRPr>
          </a:p>
          <a:p>
            <a:pPr marL="0" indent="0" algn="ctr">
              <a:buNone/>
            </a:pPr>
            <a:r>
              <a:rPr lang="ja-JP" altLang="en-US" b="1" dirty="0">
                <a:ln>
                  <a:solidFill>
                    <a:schemeClr val="tx1"/>
                  </a:solidFill>
                </a:ln>
                <a:solidFill>
                  <a:schemeClr val="bg1"/>
                </a:solidFill>
                <a:effectLst/>
                <a:latin typeface="メイリオ" panose="020B0604030504040204" pitchFamily="50" charset="-128"/>
                <a:ea typeface="メイリオ" panose="020B0604030504040204" pitchFamily="50" charset="-128"/>
              </a:rPr>
              <a:t>エコ・ファースト企業*に認定されている</a:t>
            </a:r>
            <a:endParaRPr lang="en-US" altLang="en-US" b="1" dirty="0">
              <a:ln>
                <a:solidFill>
                  <a:schemeClr val="tx1"/>
                </a:solidFill>
              </a:ln>
              <a:solidFill>
                <a:schemeClr val="bg1"/>
              </a:solidFill>
              <a:effectLst/>
              <a:latin typeface="メイリオ" panose="020B0604030504040204" pitchFamily="50" charset="-128"/>
              <a:ea typeface="メイリオ" panose="020B0604030504040204" pitchFamily="50" charset="-128"/>
            </a:endParaRPr>
          </a:p>
          <a:p>
            <a:endParaRPr lang="en-US" altLang="ja-JP" dirty="0">
              <a:ln>
                <a:solidFill>
                  <a:schemeClr val="tx1"/>
                </a:solidFill>
              </a:ln>
              <a:solidFill>
                <a:schemeClr val="bg1"/>
              </a:solidFill>
              <a:latin typeface="メイリオ" panose="020B0604030504040204" pitchFamily="50" charset="-128"/>
              <a:ea typeface="メイリオ" panose="020B0604030504040204" pitchFamily="50" charset="-128"/>
            </a:endParaRPr>
          </a:p>
          <a:p>
            <a:endParaRPr lang="ja-JP" altLang="en-US" dirty="0">
              <a:solidFill>
                <a:schemeClr val="tx1"/>
              </a:solidFill>
            </a:endParaRPr>
          </a:p>
          <a:p>
            <a:pPr marL="0" indent="0">
              <a:buNone/>
            </a:pPr>
            <a:endParaRPr lang="ja-JP" altLang="en-US" dirty="0">
              <a:solidFill>
                <a:schemeClr val="tx1"/>
              </a:solidFill>
            </a:endParaRPr>
          </a:p>
          <a:p>
            <a:pPr marL="0" indent="0">
              <a:buNone/>
            </a:pPr>
            <a:r>
              <a:rPr lang="ja-JP" altLang="en-US" dirty="0"/>
              <a:t>　　　　　　　　　　　　　　</a:t>
            </a:r>
            <a:endParaRPr lang="ja-JP" altLang="en-US" sz="1800" dirty="0">
              <a:solidFill>
                <a:schemeClr val="tx1"/>
              </a:solidFill>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16</a:t>
            </a:fld>
            <a:endParaRPr kumimoji="1" lang="ja-JP" altLang="en-US"/>
          </a:p>
        </p:txBody>
      </p:sp>
      <p:sp>
        <p:nvSpPr>
          <p:cNvPr id="5" name="四角形: 角を丸くする 4"/>
          <p:cNvSpPr/>
          <p:nvPr/>
        </p:nvSpPr>
        <p:spPr>
          <a:xfrm>
            <a:off x="365150" y="5266019"/>
            <a:ext cx="8669338" cy="1272895"/>
          </a:xfrm>
          <a:prstGeom prst="roundRect">
            <a:avLst/>
          </a:prstGeom>
          <a:solidFill>
            <a:schemeClr val="accent3">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*エコファースト企業とは環境の分野において、「先進的、独自的でかつ業界をリードする事業活動」を行っている企業であることを環境大臣によって認定された企業のこと</a:t>
            </a:r>
            <a:r>
              <a:rPr lang="en-US" altLang="ja-JP" sz="2400" b="1" dirty="0">
                <a:ln>
                  <a:solidFill>
                    <a:schemeClr val="tx1"/>
                  </a:solidFill>
                </a:ln>
                <a:solidFill>
                  <a:schemeClr val="bg1"/>
                </a:solidFill>
                <a:latin typeface="メイリオ" panose="020B0604030504040204" pitchFamily="50" charset="-128"/>
                <a:ea typeface="メイリオ" panose="020B0604030504040204" pitchFamily="50" charset="-128"/>
              </a:rPr>
              <a:t> </a:t>
            </a:r>
            <a:endPar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endParaRPr>
          </a:p>
          <a:p>
            <a:endParaRPr lang="ja-JP" altLang="en-US" sz="2400" dirty="0"/>
          </a:p>
        </p:txBody>
      </p:sp>
    </p:spTree>
    <p:extLst>
      <p:ext uri="{BB962C8B-B14F-4D97-AF65-F5344CB8AC3E}">
        <p14:creationId xmlns:p14="http://schemas.microsoft.com/office/powerpoint/2010/main" xmlns="" val="18428566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blip>
          <a:srcRect/>
          <a:stretch>
            <a:fillRect/>
          </a:stretch>
        </a:blipFill>
        <a:effectLst/>
      </p:bgPr>
    </p:bg>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b="1" dirty="0">
                <a:ln>
                  <a:solidFill>
                    <a:schemeClr val="tx1"/>
                  </a:solidFill>
                </a:ln>
                <a:solidFill>
                  <a:schemeClr val="bg1"/>
                </a:solidFill>
              </a:rPr>
              <a:t>日本とヨーロッパの</a:t>
            </a:r>
            <a:r>
              <a:rPr kumimoji="1" lang="en-US" altLang="ja-JP" b="1" dirty="0">
                <a:ln>
                  <a:solidFill>
                    <a:schemeClr val="tx1"/>
                  </a:solidFill>
                </a:ln>
                <a:solidFill>
                  <a:schemeClr val="bg1"/>
                </a:solidFill>
              </a:rPr>
              <a:t/>
            </a:r>
            <a:br>
              <a:rPr kumimoji="1" lang="en-US" altLang="ja-JP" b="1" dirty="0">
                <a:ln>
                  <a:solidFill>
                    <a:schemeClr val="tx1"/>
                  </a:solidFill>
                </a:ln>
                <a:solidFill>
                  <a:schemeClr val="bg1"/>
                </a:solidFill>
              </a:rPr>
            </a:br>
            <a:r>
              <a:rPr kumimoji="1" lang="ja-JP" altLang="en-US" b="1" dirty="0">
                <a:ln>
                  <a:solidFill>
                    <a:schemeClr val="tx1"/>
                  </a:solidFill>
                </a:ln>
                <a:solidFill>
                  <a:schemeClr val="bg1"/>
                </a:solidFill>
              </a:rPr>
              <a:t>環境認証の取得数の比較</a:t>
            </a: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17</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xmlns="" val="44899898"/>
              </p:ext>
            </p:extLst>
          </p:nvPr>
        </p:nvGraphicFramePr>
        <p:xfrm>
          <a:off x="156755" y="1907178"/>
          <a:ext cx="8739052" cy="2220684"/>
        </p:xfrm>
        <a:graphic>
          <a:graphicData uri="http://schemas.openxmlformats.org/drawingml/2006/table">
            <a:tbl>
              <a:tblPr firstRow="1" bandRow="1">
                <a:tableStyleId>{7DF18680-E054-41AD-8BC1-D1AEF772440D}</a:tableStyleId>
              </a:tblPr>
              <a:tblGrid>
                <a:gridCol w="2184763">
                  <a:extLst>
                    <a:ext uri="{9D8B030D-6E8A-4147-A177-3AD203B41FA5}">
                      <a16:colId xmlns="" xmlns:a16="http://schemas.microsoft.com/office/drawing/2014/main" val="20000"/>
                    </a:ext>
                  </a:extLst>
                </a:gridCol>
                <a:gridCol w="2184763">
                  <a:extLst>
                    <a:ext uri="{9D8B030D-6E8A-4147-A177-3AD203B41FA5}">
                      <a16:colId xmlns="" xmlns:a16="http://schemas.microsoft.com/office/drawing/2014/main" val="20001"/>
                    </a:ext>
                  </a:extLst>
                </a:gridCol>
                <a:gridCol w="2184763">
                  <a:extLst>
                    <a:ext uri="{9D8B030D-6E8A-4147-A177-3AD203B41FA5}">
                      <a16:colId xmlns="" xmlns:a16="http://schemas.microsoft.com/office/drawing/2014/main" val="20002"/>
                    </a:ext>
                  </a:extLst>
                </a:gridCol>
                <a:gridCol w="2184763">
                  <a:extLst>
                    <a:ext uri="{9D8B030D-6E8A-4147-A177-3AD203B41FA5}">
                      <a16:colId xmlns="" xmlns:a16="http://schemas.microsoft.com/office/drawing/2014/main" val="20003"/>
                    </a:ext>
                  </a:extLst>
                </a:gridCol>
              </a:tblGrid>
              <a:tr h="466323">
                <a:tc>
                  <a:txBody>
                    <a:bodyPr/>
                    <a:lstStyle/>
                    <a:p>
                      <a:endParaRPr kumimoji="1" lang="ja-JP" altLang="en-US" dirty="0"/>
                    </a:p>
                  </a:txBody>
                  <a:tcPr/>
                </a:tc>
                <a:tc>
                  <a:txBody>
                    <a:bodyPr/>
                    <a:lstStyle/>
                    <a:p>
                      <a:pPr algn="ctr"/>
                      <a:r>
                        <a:rPr kumimoji="1" lang="ja-JP" altLang="en-US" sz="2400" dirty="0"/>
                        <a:t>日本</a:t>
                      </a:r>
                    </a:p>
                  </a:txBody>
                  <a:tcPr/>
                </a:tc>
                <a:tc>
                  <a:txBody>
                    <a:bodyPr/>
                    <a:lstStyle/>
                    <a:p>
                      <a:pPr algn="ctr"/>
                      <a:r>
                        <a:rPr kumimoji="1" lang="ja-JP" altLang="en-US" sz="2400" dirty="0"/>
                        <a:t>デンマーク</a:t>
                      </a:r>
                    </a:p>
                  </a:txBody>
                  <a:tcPr/>
                </a:tc>
                <a:tc>
                  <a:txBody>
                    <a:bodyPr/>
                    <a:lstStyle/>
                    <a:p>
                      <a:pPr algn="ctr"/>
                      <a:r>
                        <a:rPr kumimoji="1" lang="ja-JP" altLang="en-US" sz="2400" dirty="0"/>
                        <a:t>ドイツ</a:t>
                      </a:r>
                    </a:p>
                  </a:txBody>
                  <a:tcPr/>
                </a:tc>
                <a:extLst>
                  <a:ext uri="{0D108BD9-81ED-4DB2-BD59-A6C34878D82A}">
                    <a16:rowId xmlns="" xmlns:a16="http://schemas.microsoft.com/office/drawing/2014/main" val="10000"/>
                  </a:ext>
                </a:extLst>
              </a:tr>
              <a:tr h="584787">
                <a:tc>
                  <a:txBody>
                    <a:bodyPr/>
                    <a:lstStyle/>
                    <a:p>
                      <a:pPr algn="ctr"/>
                      <a:r>
                        <a:rPr kumimoji="1" lang="ja-JP" altLang="en-US" sz="2400" dirty="0"/>
                        <a:t>エコマーク</a:t>
                      </a:r>
                      <a:endParaRPr kumimoji="1" lang="en-US" altLang="ja-JP" sz="2400" dirty="0"/>
                    </a:p>
                  </a:txBody>
                  <a:tcPr/>
                </a:tc>
                <a:tc>
                  <a:txBody>
                    <a:bodyPr/>
                    <a:lstStyle/>
                    <a:p>
                      <a:pPr algn="ctr"/>
                      <a:r>
                        <a:rPr kumimoji="1" lang="en-US" altLang="ja-JP" sz="2400" dirty="0"/>
                        <a:t>7</a:t>
                      </a:r>
                      <a:endParaRPr kumimoji="1" lang="ja-JP" altLang="en-US" sz="2400" dirty="0"/>
                    </a:p>
                  </a:txBody>
                  <a:tcPr/>
                </a:tc>
                <a:tc>
                  <a:txBody>
                    <a:bodyPr/>
                    <a:lstStyle/>
                    <a:p>
                      <a:pPr algn="ctr"/>
                      <a:r>
                        <a:rPr kumimoji="1" lang="en-US" altLang="ja-JP" sz="2400" dirty="0"/>
                        <a:t>0</a:t>
                      </a:r>
                      <a:endParaRPr kumimoji="1" lang="ja-JP" altLang="en-US" sz="2400" dirty="0"/>
                    </a:p>
                  </a:txBody>
                  <a:tcPr/>
                </a:tc>
                <a:tc>
                  <a:txBody>
                    <a:bodyPr/>
                    <a:lstStyle/>
                    <a:p>
                      <a:pPr algn="ctr"/>
                      <a:r>
                        <a:rPr kumimoji="1" lang="en-US" altLang="ja-JP" sz="2400" dirty="0"/>
                        <a:t>0</a:t>
                      </a:r>
                      <a:endParaRPr kumimoji="1" lang="ja-JP" altLang="en-US" sz="2400" dirty="0"/>
                    </a:p>
                  </a:txBody>
                  <a:tcPr/>
                </a:tc>
                <a:extLst>
                  <a:ext uri="{0D108BD9-81ED-4DB2-BD59-A6C34878D82A}">
                    <a16:rowId xmlns="" xmlns:a16="http://schemas.microsoft.com/office/drawing/2014/main" val="10001"/>
                  </a:ext>
                </a:extLst>
              </a:tr>
              <a:tr h="584787">
                <a:tc>
                  <a:txBody>
                    <a:bodyPr/>
                    <a:lstStyle/>
                    <a:p>
                      <a:pPr algn="ctr"/>
                      <a:r>
                        <a:rPr kumimoji="1" lang="ja-JP" altLang="en-US" sz="2400" dirty="0"/>
                        <a:t>グリーンキー</a:t>
                      </a:r>
                    </a:p>
                  </a:txBody>
                  <a:tcPr/>
                </a:tc>
                <a:tc>
                  <a:txBody>
                    <a:bodyPr/>
                    <a:lstStyle/>
                    <a:p>
                      <a:pPr algn="ctr"/>
                      <a:r>
                        <a:rPr kumimoji="1" lang="en-US" altLang="ja-JP" sz="2400" dirty="0"/>
                        <a:t>1</a:t>
                      </a:r>
                    </a:p>
                  </a:txBody>
                  <a:tcPr/>
                </a:tc>
                <a:tc>
                  <a:txBody>
                    <a:bodyPr/>
                    <a:lstStyle/>
                    <a:p>
                      <a:pPr algn="ctr"/>
                      <a:r>
                        <a:rPr kumimoji="1" lang="en-US" altLang="ja-JP" sz="2400" dirty="0"/>
                        <a:t>128</a:t>
                      </a:r>
                      <a:endParaRPr kumimoji="1" lang="ja-JP" altLang="en-US" sz="2400" dirty="0"/>
                    </a:p>
                  </a:txBody>
                  <a:tcPr/>
                </a:tc>
                <a:tc>
                  <a:txBody>
                    <a:bodyPr/>
                    <a:lstStyle/>
                    <a:p>
                      <a:pPr algn="ctr"/>
                      <a:r>
                        <a:rPr kumimoji="1" lang="en-US" altLang="ja-JP" sz="2400" dirty="0"/>
                        <a:t>40</a:t>
                      </a:r>
                      <a:endParaRPr kumimoji="1" lang="ja-JP" altLang="en-US" sz="2400" dirty="0"/>
                    </a:p>
                  </a:txBody>
                  <a:tcPr/>
                </a:tc>
                <a:extLst>
                  <a:ext uri="{0D108BD9-81ED-4DB2-BD59-A6C34878D82A}">
                    <a16:rowId xmlns="" xmlns:a16="http://schemas.microsoft.com/office/drawing/2014/main" val="10002"/>
                  </a:ext>
                </a:extLst>
              </a:tr>
              <a:tr h="584787">
                <a:tc>
                  <a:txBody>
                    <a:bodyPr/>
                    <a:lstStyle/>
                    <a:p>
                      <a:pPr algn="ctr"/>
                      <a:r>
                        <a:rPr kumimoji="1" lang="ja-JP" altLang="en-US" sz="2400" dirty="0"/>
                        <a:t>ビオホテル</a:t>
                      </a:r>
                    </a:p>
                  </a:txBody>
                  <a:tcPr/>
                </a:tc>
                <a:tc>
                  <a:txBody>
                    <a:bodyPr/>
                    <a:lstStyle/>
                    <a:p>
                      <a:pPr algn="ctr"/>
                      <a:r>
                        <a:rPr kumimoji="1" lang="en-US" altLang="ja-JP" sz="2400" dirty="0"/>
                        <a:t>2</a:t>
                      </a:r>
                      <a:endParaRPr kumimoji="1" lang="ja-JP" altLang="en-US" sz="2400" dirty="0"/>
                    </a:p>
                  </a:txBody>
                  <a:tcPr/>
                </a:tc>
                <a:tc>
                  <a:txBody>
                    <a:bodyPr/>
                    <a:lstStyle/>
                    <a:p>
                      <a:pPr algn="ctr"/>
                      <a:r>
                        <a:rPr kumimoji="1" lang="en-US" altLang="ja-JP" sz="2400" dirty="0"/>
                        <a:t>0</a:t>
                      </a:r>
                      <a:endParaRPr kumimoji="1" lang="ja-JP" altLang="en-US" sz="2400" dirty="0"/>
                    </a:p>
                  </a:txBody>
                  <a:tcPr/>
                </a:tc>
                <a:tc>
                  <a:txBody>
                    <a:bodyPr/>
                    <a:lstStyle/>
                    <a:p>
                      <a:pPr algn="ctr"/>
                      <a:r>
                        <a:rPr kumimoji="1" lang="en-US" altLang="ja-JP" sz="2400" dirty="0" smtClean="0"/>
                        <a:t>32</a:t>
                      </a:r>
                    </a:p>
                  </a:txBody>
                  <a:tcPr/>
                </a:tc>
                <a:extLst>
                  <a:ext uri="{0D108BD9-81ED-4DB2-BD59-A6C34878D82A}">
                    <a16:rowId xmlns="" xmlns:a16="http://schemas.microsoft.com/office/drawing/2014/main" val="10003"/>
                  </a:ext>
                </a:extLst>
              </a:tr>
            </a:tbl>
          </a:graphicData>
        </a:graphic>
      </p:graphicFrame>
      <p:sp>
        <p:nvSpPr>
          <p:cNvPr id="9" name="正方形/長方形 8"/>
          <p:cNvSpPr/>
          <p:nvPr/>
        </p:nvSpPr>
        <p:spPr>
          <a:xfrm>
            <a:off x="418013" y="4937762"/>
            <a:ext cx="8477794" cy="1815882"/>
          </a:xfrm>
          <a:prstGeom prst="rect">
            <a:avLst/>
          </a:prstGeom>
        </p:spPr>
        <p:txBody>
          <a:bodyPr wrap="square">
            <a:spAutoFit/>
          </a:bodyPr>
          <a:lstStyle/>
          <a:p>
            <a:pPr algn="ctr"/>
            <a:r>
              <a:rPr kumimoji="1"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環境に優しいホテルであることを証明</a:t>
            </a:r>
            <a:endParaRPr kumimoji="1"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algn="ctr"/>
            <a:r>
              <a:rPr kumimoji="1"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する「ホテルの環境認証」の取得数が</a:t>
            </a:r>
            <a:endParaRPr kumimoji="1"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algn="ctr"/>
            <a:r>
              <a:rPr kumimoji="1" lang="ja-JP" altLang="en-US" sz="4000" b="1" u="sng" dirty="0">
                <a:ln>
                  <a:solidFill>
                    <a:schemeClr val="tx1"/>
                  </a:solidFill>
                </a:ln>
                <a:solidFill>
                  <a:schemeClr val="bg1"/>
                </a:solidFill>
                <a:latin typeface="メイリオ" panose="020B0604030504040204" pitchFamily="50" charset="-128"/>
                <a:ea typeface="メイリオ" panose="020B0604030504040204" pitchFamily="50" charset="-128"/>
              </a:rPr>
              <a:t>海外に比べて日本は圧倒的に少ない</a:t>
            </a:r>
          </a:p>
        </p:txBody>
      </p:sp>
      <p:sp>
        <p:nvSpPr>
          <p:cNvPr id="10" name="テキスト ボックス 9"/>
          <p:cNvSpPr txBox="1"/>
          <p:nvPr/>
        </p:nvSpPr>
        <p:spPr>
          <a:xfrm>
            <a:off x="5460276" y="4152205"/>
            <a:ext cx="3683723" cy="830997"/>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それぞれの認証機関の</a:t>
            </a:r>
            <a:endParaRPr kumimoji="1" lang="en-US" altLang="ja-JP" sz="2400" dirty="0">
              <a:solidFill>
                <a:schemeClr val="bg1"/>
              </a:solidFill>
            </a:endParaRPr>
          </a:p>
          <a:p>
            <a:r>
              <a:rPr kumimoji="1" lang="ja-JP" altLang="en-US" sz="2400" dirty="0">
                <a:solidFill>
                  <a:schemeClr val="bg1"/>
                </a:solidFill>
              </a:rPr>
              <a:t>ホームページを基に作成</a:t>
            </a:r>
          </a:p>
        </p:txBody>
      </p:sp>
    </p:spTree>
    <p:extLst>
      <p:ext uri="{BB962C8B-B14F-4D97-AF65-F5344CB8AC3E}">
        <p14:creationId xmlns:p14="http://schemas.microsoft.com/office/powerpoint/2010/main" xmlns="" val="42262836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r="-17000"/>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solidFill>
                  <a:prstClr val="black">
                    <a:tint val="75000"/>
                  </a:prstClr>
                </a:solidFill>
              </a:rPr>
              <a:pPr/>
              <a:t>18</a:t>
            </a:fld>
            <a:endParaRPr kumimoji="1" lang="ja-JP" altLang="en-US">
              <a:solidFill>
                <a:prstClr val="black">
                  <a:tint val="75000"/>
                </a:prstClr>
              </a:solidFill>
            </a:endParaRPr>
          </a:p>
        </p:txBody>
      </p:sp>
      <p:sp>
        <p:nvSpPr>
          <p:cNvPr id="5" name="コンテンツ プレースホルダー 7"/>
          <p:cNvSpPr>
            <a:spLocks noGrp="1"/>
          </p:cNvSpPr>
          <p:nvPr>
            <p:ph idx="1"/>
          </p:nvPr>
        </p:nvSpPr>
        <p:spPr>
          <a:xfrm>
            <a:off x="0" y="3908057"/>
            <a:ext cx="9425354" cy="2725614"/>
          </a:xfrm>
        </p:spPr>
        <p:txBody>
          <a:bodyPr vert="horz" lIns="91440" tIns="45720" rIns="91440" bIns="45720" rtlCol="0" anchor="t">
            <a:normAutofit/>
          </a:bodyPr>
          <a:lstStyle/>
          <a:p>
            <a:pPr marL="0" indent="0">
              <a:buNone/>
            </a:pPr>
            <a:r>
              <a:rPr lang="ja-JP" altLang="en-US" dirty="0">
                <a:ln>
                  <a:solidFill>
                    <a:srgbClr val="FFFF00"/>
                  </a:solidFill>
                </a:ln>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アンケート項目は以下の通りである</a:t>
            </a:r>
            <a:endParaRPr lang="en-US" altLang="ja-JP"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宿泊施設の概要 </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問</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宿泊施設の環境配慮活動の取り組み</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問</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宿泊施設の環境認証</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問</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宿泊施設と地域社会の繋がり</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問</a:t>
            </a:r>
            <a:r>
              <a:rPr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87383" y="796835"/>
            <a:ext cx="8856617" cy="2585323"/>
          </a:xfrm>
          <a:prstGeom prst="rect">
            <a:avLst/>
          </a:prstGeom>
          <a:noFill/>
        </p:spPr>
        <p:txBody>
          <a:bodyPr wrap="square" rtlCol="0">
            <a:spAutoFit/>
          </a:bodyPr>
          <a:lstStyle/>
          <a:p>
            <a:r>
              <a:rPr kumimoji="1" lang="ja-JP" altLang="en-US" sz="5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日本のホテル・旅館の</a:t>
            </a:r>
            <a:endParaRPr kumimoji="1" lang="en-US" altLang="ja-JP" sz="5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54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実際の環境配慮活動</a:t>
            </a:r>
            <a:r>
              <a:rPr kumimoji="1" lang="ja-JP" altLang="en-US" sz="5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は</a:t>
            </a:r>
            <a:endParaRPr kumimoji="1" lang="en-US" altLang="ja-JP" sz="5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5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どうなっているのだろうか</a:t>
            </a:r>
          </a:p>
        </p:txBody>
      </p:sp>
    </p:spTree>
    <p:extLst>
      <p:ext uri="{BB962C8B-B14F-4D97-AF65-F5344CB8AC3E}">
        <p14:creationId xmlns:p14="http://schemas.microsoft.com/office/powerpoint/2010/main" xmlns="" val="19688355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5" name="角丸四角形 24"/>
          <p:cNvSpPr/>
          <p:nvPr/>
        </p:nvSpPr>
        <p:spPr>
          <a:xfrm>
            <a:off x="4540859" y="1174639"/>
            <a:ext cx="4487682"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プレアンケート調査</a:t>
            </a:r>
            <a:endParaRPr kumimoji="1"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及び訪問調査</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4540859" y="2747417"/>
            <a:ext cx="4487681"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ホテル・旅館の抽出及び</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アンケートへの協力依頼</a:t>
            </a:r>
            <a:endPar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37854" y="346633"/>
            <a:ext cx="8229600" cy="785819"/>
          </a:xfrm>
        </p:spPr>
        <p:txBody>
          <a:bodyPr>
            <a:normAutofit/>
          </a:bodyPr>
          <a:lstStyle/>
          <a:p>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アンケート調査の概要</a:t>
            </a:r>
            <a:endParaRPr kumimoji="1" lang="ja-JP" altLang="en-US" sz="4000" b="1" dirty="0">
              <a:ln>
                <a:solidFill>
                  <a:sysClr val="windowText" lastClr="000000"/>
                </a:solidFill>
              </a:ln>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19</a:t>
            </a:fld>
            <a:endParaRPr kumimoji="1" lang="ja-JP" altLang="en-US"/>
          </a:p>
        </p:txBody>
      </p:sp>
      <p:sp>
        <p:nvSpPr>
          <p:cNvPr id="19" name="角丸四角形 18"/>
          <p:cNvSpPr/>
          <p:nvPr/>
        </p:nvSpPr>
        <p:spPr>
          <a:xfrm>
            <a:off x="3415875" y="2555555"/>
            <a:ext cx="1651547" cy="113210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月上旬から</a:t>
            </a:r>
            <a:endPar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月中旬</a:t>
            </a:r>
          </a:p>
        </p:txBody>
      </p:sp>
      <p:sp>
        <p:nvSpPr>
          <p:cNvPr id="17" name="角丸四角形 16"/>
          <p:cNvSpPr/>
          <p:nvPr/>
        </p:nvSpPr>
        <p:spPr>
          <a:xfrm>
            <a:off x="4540859" y="4345572"/>
            <a:ext cx="4444368"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アンケート回収</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及び統計解析</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415875" y="997032"/>
            <a:ext cx="1617421" cy="113210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月下旬から</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月上旬</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9"/>
          <p:cNvSpPr/>
          <p:nvPr/>
        </p:nvSpPr>
        <p:spPr>
          <a:xfrm>
            <a:off x="3415874" y="4167965"/>
            <a:ext cx="1617421" cy="113210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月下旬から</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月下旬</a:t>
            </a:r>
          </a:p>
        </p:txBody>
      </p:sp>
    </p:spTree>
    <p:extLst>
      <p:ext uri="{BB962C8B-B14F-4D97-AF65-F5344CB8AC3E}">
        <p14:creationId xmlns:p14="http://schemas.microsoft.com/office/powerpoint/2010/main" xmlns="" val="22136971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7000" r="-7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a:ln>
                  <a:solidFill>
                    <a:schemeClr val="tx1"/>
                  </a:solidFill>
                </a:ln>
                <a:solidFill>
                  <a:schemeClr val="bg1"/>
                </a:solidFill>
                <a:effectLst>
                  <a:glow rad="228600">
                    <a:schemeClr val="bg1">
                      <a:alpha val="40000"/>
                    </a:schemeClr>
                  </a:glow>
                </a:effectLst>
                <a:ea typeface="Meiryo" charset="0"/>
              </a:rPr>
              <a:t>目次</a:t>
            </a:r>
          </a:p>
        </p:txBody>
      </p:sp>
      <p:sp>
        <p:nvSpPr>
          <p:cNvPr id="3" name="コンテンツ プレースホルダー 2"/>
          <p:cNvSpPr>
            <a:spLocks noGrp="1"/>
          </p:cNvSpPr>
          <p:nvPr>
            <p:ph idx="1"/>
          </p:nvPr>
        </p:nvSpPr>
        <p:spPr>
          <a:xfrm>
            <a:off x="378822" y="1600201"/>
            <a:ext cx="8765177" cy="4525963"/>
          </a:xfrm>
        </p:spPr>
        <p:txBody>
          <a:bodyPr vert="horz" lIns="68580" tIns="34290" rIns="68580" bIns="34290" rtlCol="0" anchor="t">
            <a:noAutofit/>
          </a:bodyPr>
          <a:lstStyle/>
          <a:p>
            <a:pPr marL="0" indent="0">
              <a:buNone/>
            </a:pPr>
            <a:r>
              <a:rPr lang="ja-JP" altLang="en-US" sz="3600" b="1" dirty="0">
                <a:ln>
                  <a:solidFill>
                    <a:schemeClr val="tx1"/>
                  </a:solidFill>
                </a:ln>
                <a:solidFill>
                  <a:schemeClr val="bg1"/>
                </a:solidFill>
                <a:effectLst/>
                <a:ea typeface="Meiryo" charset="0"/>
              </a:rPr>
              <a:t>はじめに　　　　　　　　　　　　　　</a:t>
            </a:r>
            <a:endParaRPr lang="ja-JP" altLang="en-US" sz="3600" b="1" dirty="0">
              <a:ln>
                <a:solidFill>
                  <a:schemeClr val="tx1"/>
                </a:solidFill>
              </a:ln>
              <a:effectLst/>
              <a:ea typeface="Meiryo" charset="0"/>
            </a:endParaRPr>
          </a:p>
          <a:p>
            <a:pPr marL="0" indent="0">
              <a:buNone/>
            </a:pPr>
            <a:r>
              <a:rPr lang="ja-JP" altLang="en-US" sz="3600" b="1" dirty="0">
                <a:ln>
                  <a:solidFill>
                    <a:schemeClr val="tx1"/>
                  </a:solidFill>
                </a:ln>
                <a:solidFill>
                  <a:schemeClr val="bg1"/>
                </a:solidFill>
                <a:effectLst/>
                <a:ea typeface="Meiryo" charset="0"/>
              </a:rPr>
              <a:t>第１章　ホテルの環境配慮活動の現状　　　</a:t>
            </a:r>
            <a:endParaRPr lang="en-US" altLang="ja-JP" sz="3600" b="1" dirty="0">
              <a:ln>
                <a:solidFill>
                  <a:schemeClr val="tx1"/>
                </a:solidFill>
              </a:ln>
              <a:effectLst/>
              <a:ea typeface="Meiryo" charset="0"/>
            </a:endParaRPr>
          </a:p>
          <a:p>
            <a:pPr marL="0" indent="0">
              <a:buNone/>
            </a:pPr>
            <a:r>
              <a:rPr lang="ja-JP" altLang="en-US" sz="3600" b="1" dirty="0">
                <a:ln>
                  <a:solidFill>
                    <a:schemeClr val="tx1"/>
                  </a:solidFill>
                </a:ln>
                <a:solidFill>
                  <a:schemeClr val="bg1"/>
                </a:solidFill>
                <a:effectLst/>
                <a:ea typeface="Meiryo" charset="0"/>
              </a:rPr>
              <a:t>第２章　アンケート調査の概要　　　　　　　　　</a:t>
            </a:r>
            <a:endParaRPr lang="ja-JP" altLang="en-US" sz="3600" b="1" dirty="0">
              <a:ln>
                <a:solidFill>
                  <a:schemeClr val="tx1"/>
                </a:solidFill>
              </a:ln>
              <a:effectLst/>
              <a:ea typeface="Meiryo" charset="0"/>
            </a:endParaRPr>
          </a:p>
          <a:p>
            <a:pPr marL="0" indent="0">
              <a:buNone/>
            </a:pPr>
            <a:r>
              <a:rPr lang="ja-JP" altLang="en-US" sz="3600" b="1" dirty="0">
                <a:ln>
                  <a:solidFill>
                    <a:schemeClr val="tx1"/>
                  </a:solidFill>
                </a:ln>
                <a:solidFill>
                  <a:schemeClr val="bg1"/>
                </a:solidFill>
                <a:effectLst/>
                <a:ea typeface="Meiryo" charset="0"/>
              </a:rPr>
              <a:t>第３章　</a:t>
            </a:r>
            <a:r>
              <a:rPr lang="ja-JP" altLang="en-US" sz="3600" b="1" dirty="0">
                <a:ln>
                  <a:solidFill>
                    <a:schemeClr val="tx1"/>
                  </a:solidFill>
                </a:ln>
                <a:solidFill>
                  <a:schemeClr val="bg1"/>
                </a:solidFill>
                <a:effectLst/>
                <a:latin typeface="Meiryo"/>
                <a:ea typeface="Meiryo" charset="0"/>
              </a:rPr>
              <a:t>アンケート調査の結果と考察　　　　　</a:t>
            </a:r>
            <a:endParaRPr lang="ja-JP" altLang="en-US" sz="3600" b="1" dirty="0">
              <a:ln>
                <a:solidFill>
                  <a:schemeClr val="tx1"/>
                </a:solidFill>
              </a:ln>
              <a:effectLst/>
              <a:ea typeface="Meiryo" charset="0"/>
            </a:endParaRPr>
          </a:p>
          <a:p>
            <a:pPr marL="0" indent="0">
              <a:buNone/>
            </a:pPr>
            <a:r>
              <a:rPr lang="ja-JP" altLang="en-US" sz="3600" b="1" dirty="0">
                <a:ln>
                  <a:solidFill>
                    <a:schemeClr val="tx1"/>
                  </a:solidFill>
                </a:ln>
                <a:solidFill>
                  <a:schemeClr val="bg1"/>
                </a:solidFill>
                <a:effectLst/>
                <a:ea typeface="Meiryo" charset="0"/>
              </a:rPr>
              <a:t>第４章　環境に配慮するホテル・旅館　</a:t>
            </a:r>
            <a:endParaRPr lang="en-US" altLang="ja-JP" sz="3600" b="1" dirty="0">
              <a:ln>
                <a:solidFill>
                  <a:schemeClr val="tx1"/>
                </a:solidFill>
              </a:ln>
              <a:solidFill>
                <a:schemeClr val="bg1"/>
              </a:solidFill>
              <a:effectLst/>
              <a:ea typeface="Meiryo" charset="0"/>
            </a:endParaRPr>
          </a:p>
          <a:p>
            <a:pPr marL="0" indent="0">
              <a:buNone/>
            </a:pPr>
            <a:r>
              <a:rPr lang="ja-JP" altLang="en-US" sz="3600" b="1" dirty="0">
                <a:ln>
                  <a:solidFill>
                    <a:schemeClr val="tx1"/>
                  </a:solidFill>
                </a:ln>
                <a:solidFill>
                  <a:schemeClr val="bg1"/>
                </a:solidFill>
                <a:ea typeface="Meiryo" charset="0"/>
              </a:rPr>
              <a:t>　　　　</a:t>
            </a:r>
            <a:r>
              <a:rPr lang="ja-JP" altLang="en-US" sz="3600" b="1" dirty="0">
                <a:ln>
                  <a:solidFill>
                    <a:schemeClr val="tx1"/>
                  </a:solidFill>
                </a:ln>
                <a:solidFill>
                  <a:schemeClr val="bg1"/>
                </a:solidFill>
                <a:effectLst/>
                <a:ea typeface="Meiryo" charset="0"/>
              </a:rPr>
              <a:t>の普及方策　　　　　　　　</a:t>
            </a:r>
            <a:endParaRPr lang="ja-JP" altLang="en-US" sz="3600" b="1" dirty="0">
              <a:ln>
                <a:solidFill>
                  <a:schemeClr val="tx1"/>
                </a:solidFill>
              </a:ln>
              <a:effectLst/>
              <a:ea typeface="Meiryo" charset="0"/>
            </a:endParaRPr>
          </a:p>
          <a:p>
            <a:pPr marL="0" indent="0">
              <a:buNone/>
            </a:pPr>
            <a:r>
              <a:rPr lang="ja-JP" altLang="en-US" sz="3600" b="1" dirty="0">
                <a:ln>
                  <a:solidFill>
                    <a:schemeClr val="tx1"/>
                  </a:solidFill>
                </a:ln>
                <a:solidFill>
                  <a:schemeClr val="bg1"/>
                </a:solidFill>
                <a:effectLst/>
                <a:latin typeface="メイリオ"/>
                <a:ea typeface="Meiryo" charset="0"/>
              </a:rPr>
              <a:t>お</a:t>
            </a:r>
            <a:r>
              <a:rPr lang="ja-JP" altLang="en-US" sz="3600" b="1" dirty="0">
                <a:ln>
                  <a:solidFill>
                    <a:schemeClr val="tx1"/>
                  </a:solidFill>
                </a:ln>
                <a:solidFill>
                  <a:schemeClr val="bg1"/>
                </a:solidFill>
                <a:effectLst/>
                <a:ea typeface="Meiryo" charset="0"/>
              </a:rPr>
              <a:t>わりに</a:t>
            </a:r>
            <a:r>
              <a:rPr lang="ja-JP" altLang="en-US" b="1" dirty="0">
                <a:ln>
                  <a:solidFill>
                    <a:schemeClr val="tx1"/>
                  </a:solidFill>
                </a:ln>
                <a:solidFill>
                  <a:schemeClr val="bg1"/>
                </a:solidFill>
                <a:effectLst/>
                <a:ea typeface="Meiryo" charset="0"/>
              </a:rPr>
              <a:t>　</a:t>
            </a:r>
            <a:r>
              <a:rPr lang="ja-JP" altLang="en-US" dirty="0">
                <a:ln>
                  <a:solidFill>
                    <a:schemeClr val="tx1"/>
                  </a:solidFill>
                </a:ln>
                <a:solidFill>
                  <a:schemeClr val="bg1"/>
                </a:solidFill>
                <a:effectLst/>
                <a:ea typeface="Meiryo" charset="0"/>
              </a:rPr>
              <a:t>　</a:t>
            </a:r>
            <a:r>
              <a:rPr lang="ja-JP" altLang="en-US" dirty="0">
                <a:ln>
                  <a:solidFill>
                    <a:schemeClr val="tx1"/>
                  </a:solidFill>
                </a:ln>
                <a:solidFill>
                  <a:schemeClr val="bg1"/>
                </a:solidFill>
                <a:effectLst>
                  <a:glow rad="228600">
                    <a:schemeClr val="bg1">
                      <a:alpha val="40000"/>
                    </a:schemeClr>
                  </a:glow>
                </a:effectLst>
                <a:ea typeface="Meiryo" charset="0"/>
              </a:rPr>
              <a:t>　</a:t>
            </a:r>
            <a:r>
              <a:rPr lang="ja-JP" altLang="en-US" dirty="0">
                <a:solidFill>
                  <a:schemeClr val="bg1"/>
                </a:solidFill>
                <a:effectLst>
                  <a:glow rad="228600">
                    <a:schemeClr val="bg1">
                      <a:alpha val="40000"/>
                    </a:schemeClr>
                  </a:glow>
                </a:effectLst>
                <a:ea typeface="Meiryo" charset="0"/>
              </a:rPr>
              <a:t>　</a:t>
            </a:r>
            <a:r>
              <a:rPr lang="ja-JP" altLang="en-US" dirty="0">
                <a:solidFill>
                  <a:schemeClr val="bg1"/>
                </a:solidFill>
                <a:effectLst>
                  <a:glow rad="228600">
                    <a:schemeClr val="bg1">
                      <a:alpha val="40000"/>
                    </a:schemeClr>
                  </a:glow>
                </a:effectLst>
              </a:rPr>
              <a:t>　　　　　</a:t>
            </a:r>
            <a:r>
              <a:rPr lang="ja-JP" altLang="en-US" dirty="0">
                <a:solidFill>
                  <a:schemeClr val="bg1"/>
                </a:solidFill>
                <a:effectLst>
                  <a:glow rad="228600">
                    <a:schemeClr val="accent2">
                      <a:satMod val="175000"/>
                      <a:alpha val="40000"/>
                    </a:schemeClr>
                  </a:glow>
                </a:effectLst>
              </a:rPr>
              <a:t>　　</a:t>
            </a:r>
            <a:r>
              <a:rPr lang="ja-JP" altLang="en-US" dirty="0">
                <a:effectLst>
                  <a:glow rad="228600">
                    <a:schemeClr val="accent2">
                      <a:satMod val="175000"/>
                      <a:alpha val="40000"/>
                    </a:schemeClr>
                  </a:glow>
                </a:effectLst>
              </a:rPr>
              <a:t>　　　</a:t>
            </a:r>
            <a:endParaRPr lang="ja-JP" altLang="en-US" sz="1800" dirty="0">
              <a:effectLst>
                <a:glow rad="228600">
                  <a:schemeClr val="accent2">
                    <a:satMod val="175000"/>
                    <a:alpha val="40000"/>
                  </a:schemeClr>
                </a:glow>
              </a:effectLst>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2</a:t>
            </a:fld>
            <a:endParaRPr kumimoji="1" lang="ja-JP" altLang="en-US" dirty="0"/>
          </a:p>
        </p:txBody>
      </p:sp>
    </p:spTree>
    <p:extLst>
      <p:ext uri="{BB962C8B-B14F-4D97-AF65-F5344CB8AC3E}">
        <p14:creationId xmlns:p14="http://schemas.microsoft.com/office/powerpoint/2010/main" xmlns="" val="19050454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プレアンケート調査及び訪問調査</a:t>
            </a:r>
            <a:endParaRPr kumimoji="1"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sz="half" idx="1"/>
          </p:nvPr>
        </p:nvSpPr>
        <p:spPr>
          <a:xfrm>
            <a:off x="7309661" y="6415475"/>
            <a:ext cx="1552757" cy="281647"/>
          </a:xfrm>
        </p:spPr>
        <p:txBody>
          <a:bodyPr vert="horz" lIns="68580" tIns="34290" rIns="68580" bIns="34290" rtlCol="0" anchor="t">
            <a:noAutofit/>
          </a:bodyPr>
          <a:lstStyle/>
          <a:p>
            <a:pPr marL="0" indent="0">
              <a:buNone/>
            </a:pPr>
            <a:r>
              <a:rPr lang="ja-JP" altLang="en-US" dirty="0"/>
              <a:t>　　　　　　　　　　　</a:t>
            </a:r>
            <a:endParaRPr lang="ja-JP" altLang="en-US" sz="1800" dirty="0"/>
          </a:p>
        </p:txBody>
      </p:sp>
      <p:sp>
        <p:nvSpPr>
          <p:cNvPr id="6" name="コンテンツ プレースホルダー 5"/>
          <p:cNvSpPr>
            <a:spLocks noGrp="1"/>
          </p:cNvSpPr>
          <p:nvPr>
            <p:ph sz="half" idx="2"/>
          </p:nvPr>
        </p:nvSpPr>
        <p:spPr>
          <a:xfrm flipV="1">
            <a:off x="5778500" y="6700839"/>
            <a:ext cx="2736850" cy="61199"/>
          </a:xfrm>
        </p:spPr>
        <p:txBody>
          <a:bodyPr vert="horz" lIns="91440" tIns="45720" rIns="91440" bIns="45720" rtlCol="0" anchor="t">
            <a:normAutofit fontScale="25000" lnSpcReduction="20000"/>
          </a:bodyPr>
          <a:lstStyle/>
          <a:p>
            <a:pPr marL="0" indent="0">
              <a:buNone/>
            </a:pPr>
            <a:endParaRPr lang="ja-JP" altLang="en-US"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20</a:t>
            </a:fld>
            <a:endParaRPr kumimoji="1" lang="ja-JP" altLang="en-US"/>
          </a:p>
        </p:txBody>
      </p:sp>
      <p:sp>
        <p:nvSpPr>
          <p:cNvPr id="5" name="四角形: 角を丸くする 4"/>
          <p:cNvSpPr/>
          <p:nvPr/>
        </p:nvSpPr>
        <p:spPr>
          <a:xfrm>
            <a:off x="3539612" y="1250390"/>
            <a:ext cx="4928863" cy="290000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ja-JP" sz="2800" b="1" dirty="0">
                <a:solidFill>
                  <a:schemeClr val="bg1"/>
                </a:solidFill>
                <a:latin typeface="メイリオ" panose="020B0604030504040204" pitchFamily="50" charset="-128"/>
                <a:ea typeface="メイリオ" panose="020B0604030504040204" pitchFamily="50" charset="-128"/>
              </a:rPr>
              <a:t>〈</a:t>
            </a:r>
            <a:r>
              <a:rPr lang="ja-JP" altLang="en-US" sz="2800" b="1" dirty="0">
                <a:solidFill>
                  <a:schemeClr val="bg1"/>
                </a:solidFill>
                <a:latin typeface="メイリオ" panose="020B0604030504040204" pitchFamily="50" charset="-128"/>
                <a:ea typeface="メイリオ" panose="020B0604030504040204" pitchFamily="50" charset="-128"/>
              </a:rPr>
              <a:t>５つの宿泊施設</a:t>
            </a:r>
            <a:r>
              <a:rPr lang="en-US" altLang="ja-JP" sz="2800" b="1" dirty="0">
                <a:solidFill>
                  <a:schemeClr val="bg1"/>
                </a:solidFill>
                <a:latin typeface="メイリオ" panose="020B0604030504040204" pitchFamily="50" charset="-128"/>
                <a:ea typeface="メイリオ" panose="020B0604030504040204" pitchFamily="50" charset="-128"/>
              </a:rPr>
              <a:t>〉</a:t>
            </a:r>
            <a:endParaRPr lang="ja-JP" altLang="en-US" sz="2800" b="1" dirty="0">
              <a:solidFill>
                <a:schemeClr val="bg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帝国ホテル東京</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学士会館　　　　　　　　 </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スーパーホテル</a:t>
            </a:r>
            <a:endParaRPr lang="en-US" altLang="ja-JP" sz="2400" b="1" dirty="0">
              <a:solidFill>
                <a:schemeClr val="bg1"/>
              </a:solidFill>
              <a:latin typeface="メイリオ" panose="020B0604030504040204" pitchFamily="50" charset="-128"/>
              <a:ea typeface="メイリオ" panose="020B0604030504040204" pitchFamily="50" charset="-128"/>
            </a:endParaRPr>
          </a:p>
          <a:p>
            <a:r>
              <a:rPr lang="ja-JP" altLang="en-US" sz="2400" b="1" dirty="0">
                <a:solidFill>
                  <a:schemeClr val="bg1"/>
                </a:solidFill>
                <a:latin typeface="メイリオ" panose="020B0604030504040204" pitchFamily="50" charset="-128"/>
                <a:ea typeface="メイリオ" panose="020B0604030504040204" pitchFamily="50" charset="-128"/>
              </a:rPr>
              <a:t>　</a:t>
            </a:r>
            <a:r>
              <a:rPr lang="en-US" altLang="ja-JP" sz="2400" b="1" dirty="0" err="1">
                <a:solidFill>
                  <a:schemeClr val="bg1"/>
                </a:solidFill>
                <a:latin typeface="メイリオ" panose="020B0604030504040204" pitchFamily="50" charset="-128"/>
                <a:ea typeface="メイリオ" panose="020B0604030504040204" pitchFamily="50" charset="-128"/>
              </a:rPr>
              <a:t>Lohas</a:t>
            </a:r>
            <a:r>
              <a:rPr lang="ja-JP" altLang="en-US" sz="2400" b="1" dirty="0">
                <a:solidFill>
                  <a:schemeClr val="bg1"/>
                </a:solidFill>
                <a:latin typeface="メイリオ" panose="020B0604030504040204" pitchFamily="50" charset="-128"/>
                <a:ea typeface="メイリオ" panose="020B0604030504040204" pitchFamily="50" charset="-128"/>
              </a:rPr>
              <a:t>東京駅八重洲中央口　</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コンフォートホテル 東京神田 </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東京ステーションホテル </a:t>
            </a:r>
          </a:p>
        </p:txBody>
      </p:sp>
      <p:sp>
        <p:nvSpPr>
          <p:cNvPr id="7" name="四角形: 角を丸くする 6"/>
          <p:cNvSpPr/>
          <p:nvPr/>
        </p:nvSpPr>
        <p:spPr>
          <a:xfrm>
            <a:off x="3539612" y="4608095"/>
            <a:ext cx="5322805" cy="17830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ja-JP" sz="2800" b="1" dirty="0">
                <a:solidFill>
                  <a:schemeClr val="bg1"/>
                </a:solidFill>
                <a:latin typeface="メイリオ" panose="020B0604030504040204" pitchFamily="50" charset="-128"/>
                <a:ea typeface="メイリオ" panose="020B0604030504040204" pitchFamily="50" charset="-128"/>
              </a:rPr>
              <a:t>〈</a:t>
            </a:r>
            <a:r>
              <a:rPr lang="ja-JP" altLang="en-US" sz="2800" b="1" dirty="0">
                <a:solidFill>
                  <a:schemeClr val="bg1"/>
                </a:solidFill>
                <a:latin typeface="メイリオ" panose="020B0604030504040204" pitchFamily="50" charset="-128"/>
                <a:ea typeface="メイリオ" panose="020B0604030504040204" pitchFamily="50" charset="-128"/>
              </a:rPr>
              <a:t>２つの認証機関</a:t>
            </a:r>
            <a:r>
              <a:rPr lang="en-US" altLang="ja-JP" sz="2800" b="1" dirty="0">
                <a:solidFill>
                  <a:schemeClr val="bg1"/>
                </a:solidFill>
                <a:latin typeface="メイリオ" panose="020B0604030504040204" pitchFamily="50" charset="-128"/>
                <a:ea typeface="メイリオ" panose="020B0604030504040204" pitchFamily="50" charset="-128"/>
              </a:rPr>
              <a:t>〉</a:t>
            </a:r>
            <a:r>
              <a:rPr lang="ja-JP" altLang="en-US" sz="2400" b="1" dirty="0">
                <a:solidFill>
                  <a:schemeClr val="bg1"/>
                </a:solidFill>
                <a:latin typeface="メイリオ" panose="020B0604030504040204" pitchFamily="50" charset="-128"/>
                <a:ea typeface="メイリオ" panose="020B0604030504040204" pitchFamily="50" charset="-128"/>
              </a:rPr>
              <a:t> </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公益財団法人 日本環境協会</a:t>
            </a:r>
            <a:endParaRPr lang="en-US" altLang="ja-JP" sz="2400" b="1" dirty="0">
              <a:solidFill>
                <a:schemeClr val="bg1"/>
              </a:solidFill>
              <a:latin typeface="メイリオ" panose="020B0604030504040204" pitchFamily="50" charset="-128"/>
              <a:ea typeface="メイリオ" panose="020B0604030504040204" pitchFamily="50" charset="-128"/>
            </a:endParaRPr>
          </a:p>
          <a:p>
            <a:r>
              <a:rPr lang="ja-JP" altLang="en-US" sz="2400" b="1" dirty="0">
                <a:solidFill>
                  <a:schemeClr val="bg1"/>
                </a:solidFill>
                <a:latin typeface="メイリオ" panose="020B0604030504040204" pitchFamily="50" charset="-128"/>
                <a:ea typeface="メイリオ" panose="020B0604030504040204" pitchFamily="50" charset="-128"/>
              </a:rPr>
              <a:t>　　　　　　　エコマーク事務局 </a:t>
            </a:r>
          </a:p>
          <a:p>
            <a:pPr marL="285750" indent="-285750">
              <a:buFont typeface="Arial" panose="020B0604020202020204" pitchFamily="34" charset="0"/>
              <a:buChar char="•"/>
            </a:pPr>
            <a:r>
              <a:rPr lang="ja-JP" altLang="en-US" sz="2400" b="1" dirty="0">
                <a:solidFill>
                  <a:schemeClr val="bg1"/>
                </a:solidFill>
                <a:latin typeface="メイリオ" panose="020B0604030504040204" pitchFamily="50" charset="-128"/>
                <a:ea typeface="メイリオ" panose="020B0604030504040204" pitchFamily="50" charset="-128"/>
              </a:rPr>
              <a:t>特定非営利活動法人 </a:t>
            </a:r>
            <a:r>
              <a:rPr lang="en-US" altLang="ja-JP" sz="2400" b="1" dirty="0">
                <a:solidFill>
                  <a:schemeClr val="bg1"/>
                </a:solidFill>
                <a:latin typeface="メイリオ" panose="020B0604030504040204" pitchFamily="50" charset="-128"/>
                <a:ea typeface="メイリオ" panose="020B0604030504040204" pitchFamily="50" charset="-128"/>
              </a:rPr>
              <a:t>FEE JAPAN</a:t>
            </a:r>
            <a:r>
              <a:rPr lang="ja-JP" altLang="en-US" b="1" dirty="0">
                <a:solidFill>
                  <a:srgbClr val="000000"/>
                </a:solidFill>
                <a:latin typeface="メイリオ" panose="020B0604030504040204" pitchFamily="50" charset="-128"/>
                <a:ea typeface="メイリオ" panose="020B0604030504040204" pitchFamily="50" charset="-128"/>
              </a:rPr>
              <a:t>　</a:t>
            </a:r>
            <a:endParaRPr lang="ja-JP" altLang="en-US" b="1" dirty="0">
              <a:latin typeface="メイリオ" panose="020B0604030504040204" pitchFamily="50" charset="-128"/>
              <a:ea typeface="メイリオ" panose="020B0604030504040204" pitchFamily="50" charset="-128"/>
            </a:endParaRPr>
          </a:p>
        </p:txBody>
      </p:sp>
      <p:pic>
        <p:nvPicPr>
          <p:cNvPr id="9" name="Picture 2" descr="C:\Users\user\Downloads\20160704_134926 (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4947" y="1250390"/>
            <a:ext cx="2058129" cy="1075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C:\Users\user\Downloads\Eco Mark_4c.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609626" y="3752848"/>
            <a:ext cx="1252791" cy="12527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25330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5" name="角丸四角形 24"/>
          <p:cNvSpPr/>
          <p:nvPr/>
        </p:nvSpPr>
        <p:spPr>
          <a:xfrm>
            <a:off x="3553097" y="1504676"/>
            <a:ext cx="4967572"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TripAdvisor</a:t>
            </a:r>
            <a:r>
              <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a:t>
            </a:r>
            <a:endParaRPr kumimoji="1"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首都圏のホテル・旅館を抽出</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3553097" y="3031362"/>
            <a:ext cx="4967572"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お問合せフォーム・メールで連絡</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メールでアンケートを送付</a:t>
            </a:r>
            <a:endPar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37854" y="346633"/>
            <a:ext cx="8229600" cy="785819"/>
          </a:xfrm>
        </p:spPr>
        <p:txBody>
          <a:bodyPr>
            <a:normAutofit fontScale="90000"/>
          </a:bodyPr>
          <a:lstStyle/>
          <a:p>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ホテル・旅館の抽出及び</a:t>
            </a:r>
            <a:r>
              <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アンケートへの協力依頼・回収</a:t>
            </a:r>
            <a:endParaRPr kumimoji="1" lang="ja-JP" altLang="en-US" sz="4000" b="1" dirty="0">
              <a:ln>
                <a:solidFill>
                  <a:sysClr val="windowText" lastClr="000000"/>
                </a:solidFill>
              </a:ln>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21</a:t>
            </a:fld>
            <a:endParaRPr kumimoji="1" lang="ja-JP" altLang="en-US"/>
          </a:p>
        </p:txBody>
      </p:sp>
      <p:sp>
        <p:nvSpPr>
          <p:cNvPr id="19" name="角丸四角形 18"/>
          <p:cNvSpPr/>
          <p:nvPr/>
        </p:nvSpPr>
        <p:spPr>
          <a:xfrm>
            <a:off x="7897338" y="3783949"/>
            <a:ext cx="1246662" cy="75903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806</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件</a:t>
            </a:r>
          </a:p>
        </p:txBody>
      </p:sp>
      <p:sp>
        <p:nvSpPr>
          <p:cNvPr id="17" name="角丸四角形 16"/>
          <p:cNvSpPr/>
          <p:nvPr/>
        </p:nvSpPr>
        <p:spPr>
          <a:xfrm>
            <a:off x="3553096" y="4638433"/>
            <a:ext cx="4967573" cy="1132105"/>
          </a:xfrm>
          <a:prstGeom prst="roundRect">
            <a:avLst/>
          </a:prstGeom>
          <a:solidFill>
            <a:schemeClr val="accent5">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アンケートを回収</a:t>
            </a: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回収率は</a:t>
            </a: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6.33</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9"/>
          <p:cNvSpPr/>
          <p:nvPr/>
        </p:nvSpPr>
        <p:spPr>
          <a:xfrm>
            <a:off x="7897338" y="5182504"/>
            <a:ext cx="1246662" cy="744639"/>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51</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件</a:t>
            </a:r>
            <a:endPar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182880" y="5930412"/>
            <a:ext cx="8337789" cy="646331"/>
          </a:xfrm>
          <a:prstGeom prst="rect">
            <a:avLst/>
          </a:prstGeom>
        </p:spPr>
        <p:txBody>
          <a:bodyPr wrap="square">
            <a:spAutoFit/>
          </a:bodyPr>
          <a:lstStyle/>
          <a:p>
            <a:r>
              <a:rPr lang="en-US" altLang="ja-JP"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*TripAdvisor</a:t>
            </a:r>
            <a:r>
              <a:rPr lang="ja-JP" altLang="en-US"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とは、ホテル・旅館等の口コミや価格が閲覧できる国内最大級のウェブサイトのこと</a:t>
            </a:r>
            <a:endParaRPr lang="en-US" altLang="ja-JP"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7897338" y="2377609"/>
            <a:ext cx="1246662" cy="75903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3481</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6031553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4000" r="-24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21880" y="1825627"/>
            <a:ext cx="4806461" cy="2933944"/>
          </a:xfrm>
        </p:spPr>
        <p:txBody>
          <a:bodyPr>
            <a:normAutofit fontScale="85000" lnSpcReduction="20000"/>
          </a:bodyPr>
          <a:lstStyle/>
          <a:p>
            <a:pPr marL="0" indent="0" algn="ctr">
              <a:buNone/>
            </a:pPr>
            <a:endParaRPr lang="ja-JP" altLang="en-US" sz="27100" b="1" dirty="0">
              <a:ln w="66675">
                <a:solidFill>
                  <a:schemeClr val="bg1"/>
                </a:solidFill>
              </a:ln>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22</a:t>
            </a:fld>
            <a:endParaRPr kumimoji="1" lang="ja-JP" altLang="en-US"/>
          </a:p>
        </p:txBody>
      </p:sp>
      <p:sp>
        <p:nvSpPr>
          <p:cNvPr id="6" name="タイトル 5"/>
          <p:cNvSpPr>
            <a:spLocks noGrp="1"/>
          </p:cNvSpPr>
          <p:nvPr>
            <p:ph type="title"/>
          </p:nvPr>
        </p:nvSpPr>
        <p:spPr>
          <a:xfrm>
            <a:off x="78659" y="262015"/>
            <a:ext cx="8986684" cy="6061167"/>
          </a:xfrm>
        </p:spPr>
        <p:txBody>
          <a:bodyPr>
            <a:noAutofit/>
          </a:bodyPr>
          <a:lstStyle/>
          <a:p>
            <a:r>
              <a:rPr kumimoji="1" lang="ja-JP" altLang="en-US" sz="66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アンケート調査の結果</a:t>
            </a:r>
            <a:r>
              <a:rPr kumimoji="1" lang="en-US" altLang="ja-JP" sz="66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66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私たちの仮説</a:t>
            </a:r>
            <a:r>
              <a:rPr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
            </a:r>
            <a:b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検証されたのか？</a:t>
            </a:r>
          </a:p>
        </p:txBody>
      </p:sp>
    </p:spTree>
    <p:extLst>
      <p:ext uri="{BB962C8B-B14F-4D97-AF65-F5344CB8AC3E}">
        <p14:creationId xmlns:p14="http://schemas.microsoft.com/office/powerpoint/2010/main" xmlns="" val="14551036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7000" b="-17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299"/>
            <a:ext cx="9433048" cy="2862322"/>
          </a:xfrm>
          <a:prstGeom prst="rect">
            <a:avLst/>
          </a:prstGeom>
          <a:noFill/>
        </p:spPr>
        <p:txBody>
          <a:bodyPr wrap="square">
            <a:spAutoFit/>
          </a:bodyPr>
          <a:lstStyle/>
          <a:p>
            <a:pPr lvl="0" algn="ctr">
              <a:lnSpc>
                <a:spcPct val="150000"/>
              </a:lnSpc>
            </a:pPr>
            <a:r>
              <a:rPr lang="ja-JP" altLang="en-US"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ホテルの環境配慮活動は</a:t>
            </a:r>
            <a:endParaRPr lang="en-US" altLang="ja-JP"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利益を増大させるだろう</a:t>
            </a:r>
          </a:p>
        </p:txBody>
      </p:sp>
      <p:sp>
        <p:nvSpPr>
          <p:cNvPr id="3" name="タイトル 2"/>
          <p:cNvSpPr>
            <a:spLocks noGrp="1"/>
          </p:cNvSpPr>
          <p:nvPr>
            <p:ph type="title"/>
          </p:nvPr>
        </p:nvSpPr>
        <p:spPr/>
        <p:txBody>
          <a:bodyPr>
            <a:normAutofit/>
          </a:bodyPr>
          <a:lstStyle/>
          <a:p>
            <a:pPr algn="l"/>
            <a:r>
              <a:rPr lang="ja-JP" altLang="en-US"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私たちの仮説１</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23</a:t>
            </a:fld>
            <a:endParaRPr kumimoji="1" lang="ja-JP" altLang="en-US"/>
          </a:p>
        </p:txBody>
      </p:sp>
      <p:sp>
        <p:nvSpPr>
          <p:cNvPr id="4" name="正方形/長方形 3"/>
          <p:cNvSpPr/>
          <p:nvPr/>
        </p:nvSpPr>
        <p:spPr>
          <a:xfrm>
            <a:off x="415690" y="413668"/>
            <a:ext cx="359394" cy="707886"/>
          </a:xfrm>
          <a:prstGeom prst="rect">
            <a:avLst/>
          </a:prstGeom>
        </p:spPr>
        <p:txBody>
          <a:bodyPr wrap="none">
            <a:spAutoFit/>
          </a:bodyPr>
          <a:lstStyle/>
          <a:p>
            <a:pPr lvl="0"/>
            <a:r>
              <a:rPr lang="ja-JP" altLang="en-US" sz="4000" dirty="0">
                <a:ln>
                  <a:solidFill>
                    <a:schemeClr val="tx1"/>
                  </a:solidFill>
                </a:ln>
                <a:solidFill>
                  <a:schemeClr val="bg1"/>
                </a:solidFill>
                <a:latin typeface="メイリオ" panose="020B0604030504040204" pitchFamily="50" charset="-128"/>
                <a:ea typeface="メイリオ" panose="020B0604030504040204" pitchFamily="50" charset="-128"/>
              </a:rPr>
              <a:t> </a:t>
            </a:r>
            <a:endParaRPr lang="en-US" altLang="ja-JP" sz="4000" b="1" u="sng" dirty="0">
              <a:ln>
                <a:solidFill>
                  <a:schemeClr val="tx1"/>
                </a:solidFill>
              </a:ln>
              <a:solidFill>
                <a:schemeClr val="accent3">
                  <a:lumMod val="20000"/>
                  <a:lumOff val="80000"/>
                </a:schemeClr>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6194984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8000" r="-18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u="sng" dirty="0" smtClean="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仮説１の</a:t>
            </a:r>
            <a:r>
              <a:rPr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p>
        </p:txBody>
      </p:sp>
      <p:sp>
        <p:nvSpPr>
          <p:cNvPr id="3" name="コンテンツ プレースホルダー 2"/>
          <p:cNvSpPr>
            <a:spLocks noGrp="1"/>
          </p:cNvSpPr>
          <p:nvPr>
            <p:ph idx="1"/>
          </p:nvPr>
        </p:nvSpPr>
        <p:spPr>
          <a:xfrm>
            <a:off x="176981" y="1514167"/>
            <a:ext cx="8750710" cy="5343833"/>
          </a:xfrm>
        </p:spPr>
        <p:txBody>
          <a:bodyPr vert="horz" lIns="91440" tIns="45720" rIns="91440" bIns="45720" rtlCol="0" anchor="t">
            <a:noAutofit/>
          </a:bodyPr>
          <a:lstStyle/>
          <a:p>
            <a:pPr marL="0" indent="0">
              <a:buNone/>
            </a:pPr>
            <a:r>
              <a:rPr lang="ja-JP" altLang="en-US" sz="4400" b="1" u="sng">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検証方法１</a:t>
            </a:r>
            <a:endParaRPr lang="en-US" altLang="ja-JP"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環境配慮活動を行っているホテル・旅館の数とその環境配慮活動により「経費が大幅に削減された・削減された」と回答した数の相関を見る。</a:t>
            </a:r>
            <a:endPar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0" cap="none" spc="0" normalizeH="0" baseline="0" noProof="0">
              <a:ln>
                <a:noFill/>
              </a:ln>
              <a:solidFill>
                <a:sysClr val="windowText" lastClr="000000"/>
              </a:solidFill>
              <a:effectLst/>
              <a:uLnTx/>
              <a:uFillTx/>
            </a:endParaRPr>
          </a:p>
        </p:txBody>
      </p:sp>
      <p:sp>
        <p:nvSpPr>
          <p:cNvPr id="5" name="正方形/長方形 4"/>
          <p:cNvSpPr/>
          <p:nvPr/>
        </p:nvSpPr>
        <p:spPr>
          <a:xfrm>
            <a:off x="0" y="1370013"/>
            <a:ext cx="9144000" cy="466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0207157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8000" r="-18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u="sng" dirty="0" smtClean="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仮説１の</a:t>
            </a:r>
            <a:r>
              <a:rPr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p>
        </p:txBody>
      </p:sp>
      <p:sp>
        <p:nvSpPr>
          <p:cNvPr id="3" name="コンテンツ プレースホルダー 2"/>
          <p:cNvSpPr>
            <a:spLocks noGrp="1"/>
          </p:cNvSpPr>
          <p:nvPr>
            <p:ph idx="1"/>
          </p:nvPr>
        </p:nvSpPr>
        <p:spPr>
          <a:xfrm>
            <a:off x="0" y="1370013"/>
            <a:ext cx="9144000" cy="5343833"/>
          </a:xfrm>
        </p:spPr>
        <p:txBody>
          <a:bodyPr vert="horz" lIns="91440" tIns="45720" rIns="91440" bIns="45720" rtlCol="0" anchor="t">
            <a:noAutofit/>
          </a:bodyPr>
          <a:lstStyle/>
          <a:p>
            <a:pPr marL="0" indent="0">
              <a:buNone/>
            </a:pPr>
            <a:r>
              <a:rPr lang="ja-JP" altLang="en-US"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検証方法２</a:t>
            </a:r>
            <a:endParaRPr lang="en-US" altLang="ja-JP"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環境配慮活動を行ったホテル・旅館の数と１泊当たりの客室料金をあげた</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ホテル・旅館の数の相関を見る。</a:t>
            </a:r>
            <a:endPar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この相関関係が明らかでない場合、ホテル・旅館は環境配慮活動により客室の料金を上げる必要がなく、むしろ経費を削減し利益を出したと言える。</a:t>
            </a:r>
            <a:endParaRPr lang="en-US" altLang="ja-JP" sz="31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0" cap="none" spc="0" normalizeH="0" baseline="0" noProof="0">
              <a:ln>
                <a:noFill/>
              </a:ln>
              <a:solidFill>
                <a:sysClr val="windowText" lastClr="000000"/>
              </a:solidFill>
              <a:effectLst/>
              <a:uLnTx/>
              <a:uFillTx/>
            </a:endParaRPr>
          </a:p>
        </p:txBody>
      </p:sp>
      <p:sp>
        <p:nvSpPr>
          <p:cNvPr id="5" name="正方形/長方形 4"/>
          <p:cNvSpPr/>
          <p:nvPr/>
        </p:nvSpPr>
        <p:spPr>
          <a:xfrm>
            <a:off x="0" y="1370013"/>
            <a:ext cx="9144000" cy="466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7700452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36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ホテルの環境配慮活動が</a:t>
            </a:r>
            <a:r>
              <a:rPr lang="en-US" altLang="ja-JP" sz="36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経費削減に繋がるのか？</a:t>
            </a:r>
          </a:p>
        </p:txBody>
      </p:sp>
      <p:sp>
        <p:nvSpPr>
          <p:cNvPr id="11" name="コンテンツ プレースホルダー 10"/>
          <p:cNvSpPr>
            <a:spLocks noGrp="1"/>
          </p:cNvSpPr>
          <p:nvPr>
            <p:ph idx="1"/>
          </p:nvPr>
        </p:nvSpPr>
        <p:spPr/>
        <p:txBody>
          <a:bodyPr vert="horz" lIns="91440" tIns="45720" rIns="91440" bIns="45720" rtlCol="0" anchor="t">
            <a:noAutofit/>
          </a:bodyPr>
          <a:lstStyle/>
          <a:p>
            <a:pPr marL="0" indent="0">
              <a:buNone/>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検証方法１</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環境配慮活動を行っているホテル・旅館の数とその環境配慮活動により「経費が大幅に削減された・削減された」と回答した数の相関を見た。</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この二つの項目に強い相関関係</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が認められた。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（相関係数</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0.89</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相関係数は重決定係数を四捨五入）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重決定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0.887212</a:t>
            </a: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また、この相関関係の確からしさは</a:t>
            </a:r>
            <a:r>
              <a:rPr lang="en-US" altLang="ja-JP" sz="2800" b="1" u="sng" dirty="0">
                <a:latin typeface="メイリオ" panose="020B0604030504040204" pitchFamily="50" charset="-128"/>
                <a:ea typeface="メイリオ" panose="020B0604030504040204" pitchFamily="50" charset="-128"/>
                <a:cs typeface="メイリオ" panose="020B0604030504040204" pitchFamily="50" charset="-128"/>
              </a:rPr>
              <a:t>98.3%</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であることが分かった。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98.3%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有意水準を四捨五入）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98.34%</a:t>
            </a:r>
          </a:p>
          <a:p>
            <a:pPr marL="0" indent="0">
              <a:buNone/>
            </a:pP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8854803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Effect transition="in" filter="fade">
                                      <p:cBhvr>
                                        <p:cTn id="13" dur="500"/>
                                        <p:tgtEl>
                                          <p:spTgt spid="1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環境配慮活動を行っているホテル・旅館は</a:t>
            </a:r>
            <a:r>
              <a:rPr lang="en-US" altLang="ja-JP"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客室の料金を上げたのか？</a:t>
            </a:r>
          </a:p>
        </p:txBody>
      </p:sp>
      <p:sp>
        <p:nvSpPr>
          <p:cNvPr id="11" name="コンテンツ プレースホルダー 10"/>
          <p:cNvSpPr>
            <a:spLocks noGrp="1"/>
          </p:cNvSpPr>
          <p:nvPr>
            <p:ph idx="1"/>
          </p:nvPr>
        </p:nvSpPr>
        <p:spPr/>
        <p:txBody>
          <a:bodyPr vert="horz" lIns="91440" tIns="45720" rIns="91440" bIns="45720" rtlCol="0" anchor="t">
            <a:noAutofit/>
          </a:bodyPr>
          <a:lstStyle/>
          <a:p>
            <a:pPr marL="0" lvl="0" indent="0">
              <a:buNone/>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検証方法</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環境配慮活動を行っているホテル・旅館の数と１泊当たりの客室料金をあげたホテル・旅館の数の相関を見た。</a:t>
            </a:r>
            <a:endParaRPr lang="en-US"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en-US" altLang="ja-JP" sz="2400" b="1" dirty="0">
              <a:ln>
                <a:solidFill>
                  <a:prstClr val="white"/>
                </a:solidFill>
              </a:ln>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その結果、この二つの項目には</a:t>
            </a:r>
            <a:r>
              <a:rPr lang="ja-JP" altLang="en-US" sz="28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相関関係が認められなかった。</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（相関係数</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0.0026</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相関係数は重決定係数を四捨五入）</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重決定</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0.00255</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また、この相関関係の確からしさは</a:t>
            </a:r>
            <a:r>
              <a:rPr lang="en-US" altLang="ja-JP" sz="28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しかない</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ことが分かった。</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28%</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有意水準を四捨五入）</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27.515</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7256419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7000" b="-17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302"/>
            <a:ext cx="9433048" cy="2585323"/>
          </a:xfrm>
          <a:prstGeom prst="rect">
            <a:avLst/>
          </a:prstGeom>
          <a:noFill/>
        </p:spPr>
        <p:txBody>
          <a:bodyPr wrap="square">
            <a:spAutoFit/>
          </a:bodyPr>
          <a:lstStyle/>
          <a:p>
            <a:pPr lvl="0" algn="ctr">
              <a:lnSpc>
                <a:spcPct val="150000"/>
              </a:lnSpc>
            </a:pPr>
            <a:r>
              <a:rPr lang="ja-JP" altLang="en-US"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環境配慮活動は費用の削減に繋がり</a:t>
            </a:r>
            <a:r>
              <a:rPr lang="ja-JP" altLang="en-US" sz="5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利益は増大する</a:t>
            </a:r>
            <a:endParaRPr lang="en-US" altLang="ja-JP" sz="5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a:bodyPr>
          <a:lstStyle/>
          <a:p>
            <a:pPr algn="l"/>
            <a:r>
              <a:rPr lang="ja-JP" altLang="en-US"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a:t>
            </a:r>
            <a:r>
              <a:rPr lang="en-US" altLang="ja-JP"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の検証結果</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28</a:t>
            </a:fld>
            <a:endParaRPr kumimoji="1" lang="ja-JP" altLang="en-US"/>
          </a:p>
        </p:txBody>
      </p:sp>
    </p:spTree>
    <p:extLst>
      <p:ext uri="{BB962C8B-B14F-4D97-AF65-F5344CB8AC3E}">
        <p14:creationId xmlns:p14="http://schemas.microsoft.com/office/powerpoint/2010/main" xmlns="" val="38658032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1000" r="-31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023299"/>
            <a:ext cx="9433048" cy="3416320"/>
          </a:xfrm>
          <a:prstGeom prst="rect">
            <a:avLst/>
          </a:prstGeom>
          <a:noFill/>
        </p:spPr>
        <p:txBody>
          <a:bodyPr wrap="square">
            <a:spAutoFit/>
          </a:bodyPr>
          <a:lstStyle/>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地域と連携した環境配慮活動は</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当該地域に良い効果を</a:t>
            </a:r>
            <a:endParaRPr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もたらすだろう</a:t>
            </a: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29</a:t>
            </a:fld>
            <a:endParaRPr kumimoji="1" lang="ja-JP" altLang="en-US"/>
          </a:p>
        </p:txBody>
      </p:sp>
      <p:sp>
        <p:nvSpPr>
          <p:cNvPr id="4" name="正方形/長方形 3"/>
          <p:cNvSpPr/>
          <p:nvPr/>
        </p:nvSpPr>
        <p:spPr>
          <a:xfrm>
            <a:off x="415690" y="413668"/>
            <a:ext cx="4249881" cy="769441"/>
          </a:xfrm>
          <a:prstGeom prst="rect">
            <a:avLst/>
          </a:prstGeom>
        </p:spPr>
        <p:txBody>
          <a:bodyPr wrap="none">
            <a:spAutoFit/>
          </a:bodyPr>
          <a:lstStyle/>
          <a:p>
            <a:pPr lvl="0"/>
            <a:r>
              <a:rPr lang="ja-JP" altLang="en-US" sz="4000" dirty="0">
                <a:ln>
                  <a:solidFill>
                    <a:schemeClr val="tx1"/>
                  </a:solidFill>
                </a:ln>
                <a:solidFill>
                  <a:schemeClr val="bg1"/>
                </a:solidFill>
              </a:rPr>
              <a:t> </a:t>
            </a:r>
            <a:r>
              <a:rPr lang="ja-JP" altLang="en-US"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私たちの仮説２</a:t>
            </a:r>
            <a:endParaRPr lang="en-US" altLang="ja-JP"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2821169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21880" y="1825627"/>
            <a:ext cx="4806461" cy="2933944"/>
          </a:xfrm>
        </p:spPr>
        <p:txBody>
          <a:bodyPr>
            <a:normAutofit fontScale="85000" lnSpcReduction="20000"/>
          </a:bodyPr>
          <a:lstStyle/>
          <a:p>
            <a:pPr marL="0" indent="0" algn="ctr">
              <a:buNone/>
            </a:pPr>
            <a:endParaRPr lang="ja-JP" altLang="en-US" sz="27100" b="1" dirty="0">
              <a:ln w="66675">
                <a:solidFill>
                  <a:schemeClr val="bg1"/>
                </a:solidFill>
              </a:ln>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a:t>
            </a:fld>
            <a:endParaRPr kumimoji="1" lang="ja-JP" altLang="en-US"/>
          </a:p>
        </p:txBody>
      </p:sp>
      <p:sp>
        <p:nvSpPr>
          <p:cNvPr id="6" name="タイトル 5"/>
          <p:cNvSpPr>
            <a:spLocks noGrp="1"/>
          </p:cNvSpPr>
          <p:nvPr>
            <p:ph type="title"/>
          </p:nvPr>
        </p:nvSpPr>
        <p:spPr>
          <a:xfrm>
            <a:off x="0" y="175512"/>
            <a:ext cx="9235440" cy="6061167"/>
          </a:xfrm>
        </p:spPr>
        <p:txBody>
          <a:bodyPr>
            <a:noAutofit/>
          </a:bodyPr>
          <a:lstStyle/>
          <a:p>
            <a:r>
              <a:rPr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なぜ私達は研究対象に</a:t>
            </a:r>
            <a: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
            </a:r>
            <a:b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br>
            <a:r>
              <a:rPr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ホテル・旅館を</a:t>
            </a:r>
            <a: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
            </a:r>
            <a:br>
              <a:rPr lang="en-US" altLang="ja-JP"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br>
            <a:r>
              <a:rPr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rPr>
              <a:t>選んだのか？</a:t>
            </a:r>
            <a:endParaRPr kumimoji="1" lang="ja-JP" altLang="en-US" sz="6600" b="1" u="sng"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3221909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u="sng" dirty="0" smtClean="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仮説２の</a:t>
            </a:r>
            <a:r>
              <a:rPr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p>
        </p:txBody>
      </p:sp>
      <p:sp>
        <p:nvSpPr>
          <p:cNvPr id="7" name="コンテンツ プレースホルダー 2"/>
          <p:cNvSpPr>
            <a:spLocks noGrp="1"/>
          </p:cNvSpPr>
          <p:nvPr>
            <p:ph idx="1"/>
          </p:nvPr>
        </p:nvSpPr>
        <p:spPr/>
        <p:txBody>
          <a:bodyPr vert="horz" lIns="91440" tIns="45720" rIns="91440" bIns="45720" rtlCol="0" anchor="t">
            <a:noAutofit/>
          </a:bodyPr>
          <a:lstStyle/>
          <a:p>
            <a:pPr marL="0" indent="0">
              <a:buNone/>
            </a:pPr>
            <a:r>
              <a:rPr lang="ja-JP" altLang="en-US" sz="4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endParaRPr lang="en-US" altLang="en-US" sz="4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地域と連携した環境配慮活動を行っているホテル・旅館の数と</a:t>
            </a:r>
            <a:endParaRPr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その活動により「当該地域に良い効果が生まれた」と回答した数の相関を見る。</a:t>
            </a:r>
          </a:p>
          <a:p>
            <a:pPr marL="0" indent="0">
              <a:buNone/>
            </a:pPr>
            <a:r>
              <a:rPr lang="ja-JP" altLang="en-US" sz="4000" dirty="0">
                <a:ln>
                  <a:solidFill>
                    <a:schemeClr val="tx1"/>
                  </a:solidFill>
                </a:ln>
                <a:solidFill>
                  <a:schemeClr val="bg1"/>
                </a:solidFill>
                <a:latin typeface="メイリオ" charset="0"/>
                <a:ea typeface="Meiryo" charset="0"/>
                <a:cs typeface="メイリオ" panose="020B0604030504040204" pitchFamily="50" charset="-128"/>
              </a:rPr>
              <a:t> </a:t>
            </a:r>
          </a:p>
          <a:p>
            <a:pPr marL="0" indent="0">
              <a:buNone/>
            </a:pPr>
            <a:endParaRPr lang="en-US" altLang="en-US" b="1"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u="sng" dirty="0" err="1">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30</a:t>
            </a:fld>
            <a:endParaRPr kumimoji="1" lang="ja-JP" altLang="en-US"/>
          </a:p>
        </p:txBody>
      </p:sp>
      <p:sp>
        <p:nvSpPr>
          <p:cNvPr id="5" name="正方形/長方形 4"/>
          <p:cNvSpPr/>
          <p:nvPr/>
        </p:nvSpPr>
        <p:spPr>
          <a:xfrm>
            <a:off x="0" y="1370013"/>
            <a:ext cx="9144000" cy="466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4095255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u="sng" dirty="0" smtClean="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仮説２の</a:t>
            </a:r>
            <a:r>
              <a:rPr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a:t>
            </a:r>
            <a:endParaRPr lang="ja-JP" altLang="en-US" sz="4000" dirty="0">
              <a:ln>
                <a:solidFill>
                  <a:sysClr val="windowText" lastClr="000000"/>
                </a:solidFill>
              </a:ln>
              <a:solidFill>
                <a:schemeClr val="bg1"/>
              </a:solidFill>
              <a:latin typeface="ＭＳ Ｐゴシック"/>
            </a:endParaRPr>
          </a:p>
        </p:txBody>
      </p:sp>
      <p:sp>
        <p:nvSpPr>
          <p:cNvPr id="11" name="コンテンツ プレースホルダー 10"/>
          <p:cNvSpPr>
            <a:spLocks noGrp="1"/>
          </p:cNvSpPr>
          <p:nvPr>
            <p:ph idx="1"/>
          </p:nvPr>
        </p:nvSpPr>
        <p:spPr/>
        <p:txBody>
          <a:bodyPr vert="horz" lIns="91440" tIns="45720" rIns="91440" bIns="45720" rtlCol="0" anchor="t">
            <a:noAutofit/>
          </a:bodyPr>
          <a:lstStyle/>
          <a:p>
            <a:pPr marL="0" indent="0">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検証 </a:t>
            </a:r>
            <a:r>
              <a:rPr lang="ja-JP" altLang="en-US" sz="2400" dirty="0">
                <a:latin typeface="メイリオ" charset="0"/>
                <a:ea typeface="Meiryo" charset="0"/>
                <a:cs typeface="メイリオ" panose="020B0604030504040204" pitchFamily="50" charset="-128"/>
              </a:rPr>
              <a:t>地域と連携した環境配慮活動を行っているホテル・旅館の数とその活動により、「当該地域に良い効果が生まれた」と回答した数の相関を見た</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en-US"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その結果、この二つの項目には</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相関関係が認められなかった。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（相関係数0.0009　相関係数は重決定係数を四捨五入）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重決定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＝0.000874</a:t>
            </a: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また、この相関関係の確からしさは</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12</a:t>
            </a:r>
            <a:r>
              <a:rPr lang="en-US" altLang="ja-JP" sz="28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しかない</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ことが分かった。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有意水準を四捨五入）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11.887%</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9714613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1000" r="-31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559168"/>
            <a:ext cx="9143999" cy="3938955"/>
          </a:xfrm>
        </p:spPr>
        <p:txBody>
          <a:bodyPr vert="horz" lIns="91440" tIns="45720" rIns="91440" bIns="45720" rtlCol="0" anchor="t">
            <a:noAutofit/>
          </a:bodyPr>
          <a:lstStyle/>
          <a:p>
            <a:pPr marL="0" indent="0" algn="ctr">
              <a:buNone/>
            </a:pPr>
            <a:endParaRPr lang="en-US" altLang="ja-JP" sz="5400" b="1" u="sng" dirty="0">
              <a:ln w="82550">
                <a:noFill/>
              </a:ln>
              <a:effectLst/>
              <a:latin typeface="メイリオ" panose="020B0604030504040204" pitchFamily="50" charset="-128"/>
              <a:ea typeface="メイリオ" panose="020B0604030504040204" pitchFamily="50" charset="-128"/>
            </a:endParaRPr>
          </a:p>
          <a:p>
            <a:pPr marL="0" indent="0" algn="ctr">
              <a:buNone/>
            </a:pPr>
            <a:r>
              <a:rPr lang="ja-JP" altLang="en-US" sz="5400" b="1" dirty="0">
                <a:ln w="82550">
                  <a:noFill/>
                </a:ln>
                <a:solidFill>
                  <a:schemeClr val="bg1"/>
                </a:solidFill>
                <a:effectLst/>
                <a:latin typeface="メイリオ" panose="020B0604030504040204" pitchFamily="50" charset="-128"/>
                <a:ea typeface="メイリオ" panose="020B0604030504040204" pitchFamily="50" charset="-128"/>
              </a:rPr>
              <a:t>地域と連携した活動により</a:t>
            </a:r>
            <a:endParaRPr lang="en-US" altLang="ja-JP" sz="5400" b="1" dirty="0">
              <a:ln w="82550">
                <a:noFill/>
              </a:ln>
              <a:solidFill>
                <a:schemeClr val="bg1"/>
              </a:solidFill>
              <a:effectLst/>
              <a:latin typeface="メイリオ" panose="020B0604030504040204" pitchFamily="50" charset="-128"/>
              <a:ea typeface="メイリオ" panose="020B0604030504040204" pitchFamily="50" charset="-128"/>
            </a:endParaRPr>
          </a:p>
          <a:p>
            <a:pPr marL="0" indent="0" algn="ctr">
              <a:buNone/>
            </a:pPr>
            <a:r>
              <a:rPr lang="ja-JP" altLang="en-US" sz="5400" b="1" u="sng" dirty="0">
                <a:ln w="82550">
                  <a:noFill/>
                </a:ln>
                <a:solidFill>
                  <a:schemeClr val="bg1"/>
                </a:solidFill>
                <a:effectLst/>
                <a:latin typeface="メイリオ" panose="020B0604030504040204" pitchFamily="50" charset="-128"/>
                <a:ea typeface="メイリオ" panose="020B0604030504040204" pitchFamily="50" charset="-128"/>
              </a:rPr>
              <a:t>良い効果をもたらしている</a:t>
            </a:r>
            <a:endParaRPr lang="en-US" altLang="ja-JP" sz="5400" b="1" u="sng" dirty="0">
              <a:ln w="82550">
                <a:noFill/>
              </a:ln>
              <a:solidFill>
                <a:schemeClr val="bg1"/>
              </a:solidFill>
              <a:effectLst/>
              <a:latin typeface="メイリオ" panose="020B0604030504040204" pitchFamily="50" charset="-128"/>
              <a:ea typeface="メイリオ" panose="020B0604030504040204" pitchFamily="50" charset="-128"/>
            </a:endParaRPr>
          </a:p>
          <a:p>
            <a:pPr marL="0" indent="0" algn="ctr">
              <a:buNone/>
            </a:pPr>
            <a:r>
              <a:rPr lang="ja-JP" altLang="en-US" sz="5400" b="1" u="sng" dirty="0">
                <a:ln w="82550">
                  <a:noFill/>
                </a:ln>
                <a:solidFill>
                  <a:schemeClr val="bg1"/>
                </a:solidFill>
                <a:effectLst/>
                <a:latin typeface="メイリオ" panose="020B0604030504040204" pitchFamily="50" charset="-128"/>
                <a:ea typeface="メイリオ" panose="020B0604030504040204" pitchFamily="50" charset="-128"/>
              </a:rPr>
              <a:t>ホテル・旅館もあった</a:t>
            </a:r>
            <a:endParaRPr kumimoji="1" lang="ja-JP" altLang="en-US" sz="4800" b="1" u="sng" dirty="0">
              <a:ln w="82550">
                <a:noFill/>
              </a:ln>
              <a:solidFill>
                <a:schemeClr val="bg1"/>
              </a:solidFill>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32</a:t>
            </a:fld>
            <a:endParaRPr kumimoji="1" lang="ja-JP" altLang="en-US"/>
          </a:p>
        </p:txBody>
      </p:sp>
      <p:sp>
        <p:nvSpPr>
          <p:cNvPr id="2" name="テキスト ボックス 1"/>
          <p:cNvSpPr txBox="1"/>
          <p:nvPr/>
        </p:nvSpPr>
        <p:spPr>
          <a:xfrm>
            <a:off x="0" y="549644"/>
            <a:ext cx="9144000" cy="1323439"/>
          </a:xfrm>
          <a:prstGeom prst="rect">
            <a:avLst/>
          </a:prstGeom>
          <a:noFill/>
        </p:spPr>
        <p:txBody>
          <a:bodyPr wrap="square" rtlCol="0">
            <a:spAutoFit/>
          </a:bodyPr>
          <a:lstStyle/>
          <a:p>
            <a:endParaRPr kumimoji="1"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相関関係は見いだせなかったものの</a:t>
            </a:r>
            <a:r>
              <a:rPr kumimoji="1" lang="en-US" altLang="ja-JP"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1287588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b="1" u="sng" dirty="0">
                <a:ln>
                  <a:solidFill>
                    <a:schemeClr val="tx1"/>
                  </a:solidFill>
                </a:ln>
                <a:solidFill>
                  <a:schemeClr val="bg1"/>
                </a:solidFill>
                <a:latin typeface="メイリオ" panose="020B0604030504040204" pitchFamily="50" charset="-128"/>
                <a:ea typeface="メイリオ" panose="020B0604030504040204" pitchFamily="50" charset="-128"/>
              </a:rPr>
              <a:t>良い効果をもたらしたホテルの実例</a:t>
            </a:r>
          </a:p>
        </p:txBody>
      </p:sp>
      <p:sp>
        <p:nvSpPr>
          <p:cNvPr id="3" name="コンテンツ プレースホルダー 2"/>
          <p:cNvSpPr>
            <a:spLocks noGrp="1"/>
          </p:cNvSpPr>
          <p:nvPr>
            <p:ph idx="1"/>
          </p:nvPr>
        </p:nvSpPr>
        <p:spPr>
          <a:xfrm>
            <a:off x="235131" y="1632856"/>
            <a:ext cx="8673738" cy="5013749"/>
          </a:xfrm>
        </p:spPr>
        <p:txBody>
          <a:bodyPr vert="horz" lIns="91440" tIns="45720" rIns="91440" bIns="45720" rtlCol="0" anchor="t">
            <a:noAutofit/>
          </a:bodyPr>
          <a:lstStyle/>
          <a:p>
            <a:r>
              <a:rPr kumimoji="1" lang="ja-JP" altLang="en-US" b="1" dirty="0">
                <a:ln>
                  <a:solidFill>
                    <a:schemeClr val="tx1"/>
                  </a:solidFill>
                </a:ln>
                <a:solidFill>
                  <a:schemeClr val="bg1"/>
                </a:solidFill>
                <a:latin typeface="ＭＳ Ｐゴシック"/>
                <a:ea typeface="Meiryo" charset="0"/>
              </a:rPr>
              <a:t>地域の方々とコミュニケーションを</a:t>
            </a:r>
            <a:endParaRPr kumimoji="1" lang="en-US" altLang="ja-JP" b="1" dirty="0">
              <a:ln>
                <a:solidFill>
                  <a:schemeClr val="tx1"/>
                </a:solidFill>
              </a:ln>
              <a:solidFill>
                <a:schemeClr val="bg1"/>
              </a:solidFill>
              <a:latin typeface="ＭＳ Ｐゴシック"/>
              <a:ea typeface="Meiryo" charset="0"/>
            </a:endParaRPr>
          </a:p>
          <a:p>
            <a:pPr marL="0" indent="0">
              <a:buNone/>
            </a:pPr>
            <a:r>
              <a:rPr lang="ja-JP" altLang="en-US" b="1" dirty="0">
                <a:ln>
                  <a:solidFill>
                    <a:schemeClr val="tx1"/>
                  </a:solidFill>
                </a:ln>
                <a:solidFill>
                  <a:schemeClr val="bg1"/>
                </a:solidFill>
                <a:latin typeface="ＭＳ Ｐゴシック"/>
                <a:ea typeface="Meiryo" charset="0"/>
              </a:rPr>
              <a:t>   </a:t>
            </a:r>
            <a:r>
              <a:rPr kumimoji="1" lang="ja-JP" altLang="en-US" b="1" dirty="0">
                <a:ln>
                  <a:solidFill>
                    <a:schemeClr val="tx1"/>
                  </a:solidFill>
                </a:ln>
                <a:solidFill>
                  <a:schemeClr val="bg1"/>
                </a:solidFill>
                <a:latin typeface="ＭＳ Ｐゴシック"/>
                <a:ea typeface="Meiryo" charset="0"/>
              </a:rPr>
              <a:t>取ることにより</a:t>
            </a:r>
            <a:r>
              <a:rPr kumimoji="1" lang="ja-JP" altLang="en-US" b="1" u="sng" dirty="0">
                <a:ln>
                  <a:solidFill>
                    <a:schemeClr val="tx1"/>
                  </a:solidFill>
                </a:ln>
                <a:solidFill>
                  <a:schemeClr val="bg1"/>
                </a:solidFill>
                <a:latin typeface="ＭＳ Ｐゴシック"/>
                <a:ea typeface="Meiryo" charset="0"/>
              </a:rPr>
              <a:t>街全体が活性化</a:t>
            </a:r>
            <a:r>
              <a:rPr kumimoji="1" lang="ja-JP" altLang="en-US" b="1" dirty="0">
                <a:ln>
                  <a:solidFill>
                    <a:schemeClr val="tx1"/>
                  </a:solidFill>
                </a:ln>
                <a:solidFill>
                  <a:schemeClr val="bg1"/>
                </a:solidFill>
                <a:latin typeface="ＭＳ Ｐゴシック"/>
                <a:ea typeface="Meiryo" charset="0"/>
              </a:rPr>
              <a:t>している</a:t>
            </a:r>
            <a:endParaRPr kumimoji="1" lang="en-US" altLang="ja-JP" b="1" dirty="0">
              <a:ln>
                <a:solidFill>
                  <a:schemeClr val="tx1"/>
                </a:solidFill>
              </a:ln>
              <a:solidFill>
                <a:schemeClr val="bg1"/>
              </a:solidFill>
              <a:latin typeface="ＭＳ Ｐゴシック"/>
              <a:ea typeface="Meiryo" charset="0"/>
            </a:endParaRPr>
          </a:p>
          <a:p>
            <a:pPr marL="0" indent="0" algn="r">
              <a:buNone/>
            </a:pPr>
            <a:r>
              <a:rPr kumimoji="1" lang="ja-JP" altLang="en-US" sz="2400" b="1" dirty="0">
                <a:ln>
                  <a:solidFill>
                    <a:schemeClr val="tx1"/>
                  </a:solidFill>
                </a:ln>
                <a:solidFill>
                  <a:schemeClr val="bg1"/>
                </a:solidFill>
                <a:latin typeface="ＭＳ Ｐゴシック"/>
                <a:ea typeface="Meiryo" charset="0"/>
              </a:rPr>
              <a:t>　（ダイワ</a:t>
            </a:r>
            <a:r>
              <a:rPr lang="ja-JP" altLang="en-US" sz="2400" b="1" dirty="0">
                <a:ln>
                  <a:solidFill>
                    <a:schemeClr val="tx1"/>
                  </a:solidFill>
                </a:ln>
                <a:solidFill>
                  <a:schemeClr val="bg1"/>
                </a:solidFill>
                <a:latin typeface="ＭＳ Ｐゴシック"/>
                <a:ea typeface="Meiryo" charset="0"/>
              </a:rPr>
              <a:t>ロイネットホテル　</a:t>
            </a:r>
            <a:r>
              <a:rPr kumimoji="1" lang="ja-JP" altLang="en-US" sz="2400" b="1" dirty="0">
                <a:ln>
                  <a:solidFill>
                    <a:schemeClr val="tx1"/>
                  </a:solidFill>
                </a:ln>
                <a:solidFill>
                  <a:schemeClr val="bg1"/>
                </a:solidFill>
                <a:latin typeface="ＭＳ Ｐゴシック"/>
                <a:ea typeface="Meiryo" charset="0"/>
              </a:rPr>
              <a:t>東京都）</a:t>
            </a:r>
            <a:endParaRPr kumimoji="1" lang="en-US" altLang="ja-JP" sz="2400" b="1" dirty="0">
              <a:ln>
                <a:solidFill>
                  <a:schemeClr val="tx1"/>
                </a:solidFill>
              </a:ln>
              <a:solidFill>
                <a:schemeClr val="bg1"/>
              </a:solidFill>
              <a:latin typeface="ＭＳ Ｐゴシック"/>
              <a:ea typeface="Meiryo" charset="0"/>
            </a:endParaRPr>
          </a:p>
          <a:p>
            <a:pPr marL="0" indent="0">
              <a:buNone/>
            </a:pPr>
            <a:endParaRPr kumimoji="1" lang="en-US" altLang="ja-JP" sz="1050" b="1" dirty="0">
              <a:ln>
                <a:solidFill>
                  <a:schemeClr val="tx1"/>
                </a:solidFill>
              </a:ln>
              <a:solidFill>
                <a:schemeClr val="bg1"/>
              </a:solidFill>
              <a:latin typeface="ＭＳ Ｐゴシック"/>
              <a:ea typeface="Meiryo" charset="0"/>
            </a:endParaRPr>
          </a:p>
          <a:p>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rPr>
              <a:t>地元のレストランの</a:t>
            </a:r>
            <a:r>
              <a:rPr lang="ja-JP" altLang="en-US" b="1" u="sng" dirty="0">
                <a:ln>
                  <a:solidFill>
                    <a:schemeClr val="tx1"/>
                  </a:solidFill>
                </a:ln>
                <a:solidFill>
                  <a:schemeClr val="bg1"/>
                </a:solidFill>
                <a:latin typeface="メイリオ" panose="020B0604030504040204" pitchFamily="50" charset="-128"/>
                <a:ea typeface="メイリオ" panose="020B0604030504040204" pitchFamily="50" charset="-128"/>
              </a:rPr>
              <a:t>集客が増加</a:t>
            </a:r>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rPr>
              <a:t>した</a:t>
            </a:r>
            <a:endPar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endParaRPr>
          </a:p>
          <a:p>
            <a:pPr marL="0" indent="0" algn="r">
              <a:buNone/>
            </a:pP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　</a:t>
            </a:r>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（ホテルツインリンク　栃木県）</a:t>
            </a:r>
            <a:endParaRPr lang="en-US" altLang="ja-JP" sz="24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marL="0" indent="0">
              <a:buNone/>
            </a:pPr>
            <a:endParaRPr lang="en-US" altLang="ja-JP" sz="105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lvl="0"/>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rPr>
              <a:t>ホテル回りの清掃、雪かきなどを行い</a:t>
            </a:r>
            <a:endPar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endParaRPr>
          </a:p>
          <a:p>
            <a:pPr marL="0" lvl="0" indent="0">
              <a:buNone/>
            </a:pPr>
            <a:r>
              <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rPr>
              <a:t>   </a:t>
            </a:r>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rPr>
              <a:t>周辺の企業との</a:t>
            </a:r>
            <a:r>
              <a:rPr lang="ja-JP" altLang="en-US" b="1" u="sng" dirty="0">
                <a:ln>
                  <a:solidFill>
                    <a:schemeClr val="tx1"/>
                  </a:solidFill>
                </a:ln>
                <a:solidFill>
                  <a:schemeClr val="bg1"/>
                </a:solidFill>
                <a:latin typeface="メイリオ" panose="020B0604030504040204" pitchFamily="50" charset="-128"/>
                <a:ea typeface="メイリオ" panose="020B0604030504040204" pitchFamily="50" charset="-128"/>
              </a:rPr>
              <a:t>交流がうまれた</a:t>
            </a:r>
            <a:endParaRPr lang="en-US" altLang="ja-JP" sz="3600" b="1" u="sng" dirty="0">
              <a:ln>
                <a:solidFill>
                  <a:schemeClr val="tx1"/>
                </a:solidFill>
              </a:ln>
              <a:solidFill>
                <a:schemeClr val="bg1"/>
              </a:solidFill>
              <a:latin typeface="メイリオ" panose="020B0604030504040204" pitchFamily="50" charset="-128"/>
              <a:ea typeface="メイリオ" panose="020B0604030504040204" pitchFamily="50" charset="-128"/>
            </a:endParaRPr>
          </a:p>
          <a:p>
            <a:pPr marL="0" lvl="0" indent="0" algn="r">
              <a:buNone/>
            </a:pP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rPr>
              <a:t>　</a:t>
            </a:r>
            <a:r>
              <a:rPr lang="ja-JP" altLang="en-US" sz="2400" b="1" dirty="0">
                <a:ln>
                  <a:solidFill>
                    <a:schemeClr val="tx1"/>
                  </a:solidFill>
                </a:ln>
                <a:solidFill>
                  <a:schemeClr val="bg1"/>
                </a:solidFill>
                <a:latin typeface="メイリオ" panose="020B0604030504040204" pitchFamily="50" charset="-128"/>
                <a:ea typeface="メイリオ" panose="020B0604030504040204" pitchFamily="50" charset="-128"/>
              </a:rPr>
              <a:t>（宇都宮東武ホテル　栃木県）</a:t>
            </a:r>
          </a:p>
          <a:p>
            <a:endParaRPr lang="ja-JP" altLang="en-US" sz="4400" dirty="0">
              <a:solidFill>
                <a:prstClr val="black"/>
              </a:solidFill>
              <a:latin typeface="ＭＳ Ｐゴシック"/>
            </a:endParaRPr>
          </a:p>
          <a:p>
            <a:endParaRPr kumimoji="1" lang="ja-JP" altLang="en-US" sz="4000" b="1" dirty="0">
              <a:ln>
                <a:solidFill>
                  <a:schemeClr val="tx1"/>
                </a:solidFill>
              </a:ln>
              <a:solidFill>
                <a:schemeClr val="bg1"/>
              </a:solidFill>
              <a:latin typeface="ＭＳ Ｐゴシック"/>
              <a:ea typeface="Meiryo" charset="0"/>
            </a:endParaRPr>
          </a:p>
        </p:txBody>
      </p:sp>
      <p:sp>
        <p:nvSpPr>
          <p:cNvPr id="4" name="スライド番号プレースホルダー 3"/>
          <p:cNvSpPr>
            <a:spLocks noGrp="1"/>
          </p:cNvSpPr>
          <p:nvPr>
            <p:ph type="sldNum" sz="quarter" idx="12"/>
          </p:nvPr>
        </p:nvSpPr>
        <p:spPr/>
        <p:txBody>
          <a:bodyPr/>
          <a:lstStyle/>
          <a:p>
            <a:fld id="{CB3AC5FA-65C4-4A7A-B6A1-22A0DFE02E8E}"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xmlns="" val="32542993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1000" r="-31000"/>
          </a:stretch>
        </a:blip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l"/>
            <a:r>
              <a:rPr lang="ja-JP" altLang="en-US" sz="40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a:t>
            </a:r>
            <a:r>
              <a:rPr lang="ja-JP" altLang="en-US" sz="4000" b="1" u="sng" dirty="0" smtClean="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仮説２の</a:t>
            </a:r>
            <a:r>
              <a:rPr lang="ja-JP" altLang="en-US" sz="40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検証結果</a:t>
            </a:r>
            <a:endParaRPr kumimoji="1" lang="ja-JP" altLang="en-US" sz="4000" dirty="0"/>
          </a:p>
        </p:txBody>
      </p:sp>
      <p:sp>
        <p:nvSpPr>
          <p:cNvPr id="6" name="コンテンツ プレースホルダー 5"/>
          <p:cNvSpPr>
            <a:spLocks noGrp="1"/>
          </p:cNvSpPr>
          <p:nvPr>
            <p:ph idx="1"/>
          </p:nvPr>
        </p:nvSpPr>
        <p:spPr/>
        <p:txBody>
          <a:bodyPr>
            <a:normAutofit fontScale="85000" lnSpcReduction="10000"/>
          </a:bodyPr>
          <a:lstStyle/>
          <a:p>
            <a:pPr marL="0" lvl="0" indent="0" algn="ctr">
              <a:lnSpc>
                <a:spcPct val="150000"/>
              </a:lnSpc>
              <a:buNone/>
            </a:pPr>
            <a:r>
              <a:rPr lang="ja-JP" altLang="en-US"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一部のホテル・旅館では</a:t>
            </a:r>
            <a:endParaRPr lang="en-US" altLang="ja-JP"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ctr">
              <a:lnSpc>
                <a:spcPct val="150000"/>
              </a:lnSpc>
              <a:buNone/>
            </a:pPr>
            <a:r>
              <a:rPr lang="ja-JP" altLang="en-US"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地域と連携した環境配慮活動により</a:t>
            </a:r>
            <a:endParaRPr lang="en-US" altLang="ja-JP"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ctr">
              <a:lnSpc>
                <a:spcPct val="150000"/>
              </a:lnSpc>
              <a:buNone/>
            </a:pPr>
            <a:r>
              <a:rPr lang="ja-JP" altLang="en-US"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当該地域の</a:t>
            </a:r>
            <a:r>
              <a:rPr lang="ja-JP" altLang="en-US" sz="44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経済と交流の活性化</a:t>
            </a:r>
            <a:endParaRPr lang="en-US" altLang="ja-JP" sz="44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ctr">
              <a:lnSpc>
                <a:spcPct val="150000"/>
              </a:lnSpc>
              <a:buNone/>
            </a:pPr>
            <a:r>
              <a:rPr lang="ja-JP" altLang="en-US"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などの効果をもたらしている</a:t>
            </a:r>
            <a:endParaRPr lang="en-US" altLang="ja-JP" sz="44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34</a:t>
            </a:fld>
            <a:endParaRPr kumimoji="1" lang="ja-JP" altLang="en-US"/>
          </a:p>
        </p:txBody>
      </p:sp>
      <p:sp>
        <p:nvSpPr>
          <p:cNvPr id="5" name="テキスト ボックス 4"/>
          <p:cNvSpPr txBox="1"/>
          <p:nvPr/>
        </p:nvSpPr>
        <p:spPr>
          <a:xfrm>
            <a:off x="938216" y="2266952"/>
            <a:ext cx="7425935" cy="830997"/>
          </a:xfrm>
          <a:prstGeom prst="rect">
            <a:avLst/>
          </a:prstGeom>
          <a:solidFill>
            <a:schemeClr val="bg1">
              <a:alpha val="0"/>
            </a:schemeClr>
          </a:solidFill>
        </p:spPr>
        <p:txBody>
          <a:bodyPr wrap="square" rtlCol="0" anchor="t">
            <a:spAutoFit/>
          </a:bodyPr>
          <a:lstStyle/>
          <a:p>
            <a:pPr algn="ctr"/>
            <a:endParaRPr kumimoji="1" lang="ja-JP" altLang="en-US" sz="4800" b="1"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1379029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9"/>
            <a:ext cx="8554453" cy="1143000"/>
          </a:xfrm>
        </p:spPr>
        <p:txBody>
          <a:bodyPr>
            <a:normAutofit fontScale="90000"/>
          </a:bodyPr>
          <a:lstStyle/>
          <a:p>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更にアンケートを分析していくと</a:t>
            </a:r>
            <a:r>
              <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1934498"/>
            <a:ext cx="8229600" cy="3365089"/>
          </a:xfrm>
        </p:spPr>
        <p:txBody>
          <a:bodyPr vert="horz" lIns="91440" tIns="45720" rIns="91440" bIns="45720" rtlCol="0" anchor="t">
            <a:noAutofit/>
          </a:bodyPr>
          <a:lstStyle/>
          <a:p>
            <a:pPr marL="0" indent="0">
              <a:buNone/>
            </a:pPr>
            <a:r>
              <a:rPr kumimoji="1" lang="ja-JP" altLang="en-US" sz="3600" b="1" dirty="0">
                <a:ln>
                  <a:solidFill>
                    <a:schemeClr val="tx1"/>
                  </a:solidFill>
                </a:ln>
                <a:solidFill>
                  <a:schemeClr val="bg1"/>
                </a:solidFill>
                <a:latin typeface="ＭＳ Ｐゴシック"/>
                <a:ea typeface="Meiryo" charset="0"/>
              </a:rPr>
              <a:t>ホテル・旅館の環境配慮活動</a:t>
            </a:r>
            <a:r>
              <a:rPr lang="ja-JP" altLang="en-US" sz="3600" b="1" dirty="0">
                <a:ln>
                  <a:solidFill>
                    <a:schemeClr val="tx1"/>
                  </a:solidFill>
                </a:ln>
                <a:solidFill>
                  <a:schemeClr val="bg1"/>
                </a:solidFill>
                <a:latin typeface="ＭＳ Ｐゴシック"/>
                <a:ea typeface="Meiryo" charset="0"/>
              </a:rPr>
              <a:t>には</a:t>
            </a:r>
            <a:endParaRPr kumimoji="1" lang="en-US" altLang="ja-JP" sz="3600" b="1" dirty="0">
              <a:ln>
                <a:solidFill>
                  <a:schemeClr val="tx1"/>
                </a:solidFill>
              </a:ln>
              <a:solidFill>
                <a:schemeClr val="bg1"/>
              </a:solidFill>
              <a:latin typeface="ＭＳ Ｐゴシック"/>
              <a:ea typeface="Meiryo" charset="0"/>
            </a:endParaRPr>
          </a:p>
          <a:p>
            <a:pPr marL="0" indent="0">
              <a:buNone/>
            </a:pPr>
            <a:r>
              <a:rPr kumimoji="1" lang="ja-JP" altLang="en-US" sz="3600" b="1" dirty="0">
                <a:ln>
                  <a:solidFill>
                    <a:schemeClr val="tx1"/>
                  </a:solidFill>
                </a:ln>
                <a:solidFill>
                  <a:schemeClr val="bg1"/>
                </a:solidFill>
                <a:latin typeface="ＭＳ Ｐゴシック"/>
                <a:ea typeface="Meiryo" charset="0"/>
              </a:rPr>
              <a:t>以下の</a:t>
            </a:r>
            <a:r>
              <a:rPr kumimoji="1" lang="ja-JP" altLang="en-US" sz="4000" b="1" u="sng" dirty="0">
                <a:ln>
                  <a:solidFill>
                    <a:schemeClr val="tx1"/>
                  </a:solidFill>
                </a:ln>
                <a:solidFill>
                  <a:schemeClr val="bg1"/>
                </a:solidFill>
                <a:latin typeface="ＭＳ Ｐゴシック"/>
                <a:ea typeface="Meiryo" charset="0"/>
              </a:rPr>
              <a:t>２つのメリットがあることを検証できた</a:t>
            </a:r>
            <a:endParaRPr kumimoji="1" lang="ja-JP" altLang="en-US" sz="3600" b="1" dirty="0">
              <a:ln>
                <a:solidFill>
                  <a:schemeClr val="bg1"/>
                </a:solidFill>
              </a:ln>
              <a:solidFill>
                <a:schemeClr val="bg1"/>
              </a:solidFill>
              <a:latin typeface="ＭＳ Ｐゴシック"/>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35</a:t>
            </a:fld>
            <a:endParaRPr kumimoji="1" lang="ja-JP" altLang="en-US"/>
          </a:p>
        </p:txBody>
      </p:sp>
      <p:sp>
        <p:nvSpPr>
          <p:cNvPr id="5" name="テキスト ボックス 4"/>
          <p:cNvSpPr txBox="1"/>
          <p:nvPr/>
        </p:nvSpPr>
        <p:spPr>
          <a:xfrm>
            <a:off x="0" y="4591665"/>
            <a:ext cx="9350477" cy="1581972"/>
          </a:xfrm>
          <a:prstGeom prst="rect">
            <a:avLst/>
          </a:prstGeom>
          <a:noFill/>
        </p:spPr>
        <p:txBody>
          <a:bodyPr wrap="square" rtlCol="0">
            <a:spAutoFit/>
          </a:bodyPr>
          <a:lstStyle/>
          <a:p>
            <a:pPr lvl="0" defTabSz="914400">
              <a:spcBef>
                <a:spcPct val="20000"/>
              </a:spcBef>
            </a:pPr>
            <a:r>
              <a:rPr kumimoji="1" lang="ja-JP" altLang="en-US" sz="4400" b="1" dirty="0">
                <a:ln>
                  <a:solidFill>
                    <a:prstClr val="black"/>
                  </a:solidFill>
                </a:ln>
                <a:solidFill>
                  <a:schemeClr val="bg1"/>
                </a:solidFill>
                <a:latin typeface="ＭＳ Ｐゴシック"/>
                <a:ea typeface="Meiryo" charset="0"/>
              </a:rPr>
              <a:t>1</a:t>
            </a:r>
            <a:r>
              <a:rPr kumimoji="1" lang="en-US" altLang="ja-JP" sz="4400" b="1" dirty="0">
                <a:ln>
                  <a:solidFill>
                    <a:prstClr val="black"/>
                  </a:solidFill>
                </a:ln>
                <a:solidFill>
                  <a:schemeClr val="bg1"/>
                </a:solidFill>
                <a:latin typeface="ＭＳ Ｐゴシック"/>
                <a:ea typeface="Meiryo" charset="0"/>
              </a:rPr>
              <a:t>. </a:t>
            </a:r>
            <a:r>
              <a:rPr kumimoji="1" lang="ja-JP" altLang="en-US" sz="4400" b="1" u="sng" dirty="0">
                <a:ln>
                  <a:solidFill>
                    <a:prstClr val="black"/>
                  </a:solidFill>
                </a:ln>
                <a:solidFill>
                  <a:schemeClr val="bg1"/>
                </a:solidFill>
                <a:latin typeface="ＭＳ Ｐゴシック"/>
                <a:ea typeface="Meiryo" charset="0"/>
              </a:rPr>
              <a:t>ホテル・旅館のイメージアップ</a:t>
            </a:r>
            <a:endParaRPr kumimoji="1" lang="ja-JP" altLang="en-US" sz="4400" b="1" dirty="0">
              <a:ln>
                <a:solidFill>
                  <a:prstClr val="black"/>
                </a:solidFill>
              </a:ln>
              <a:solidFill>
                <a:schemeClr val="bg1"/>
              </a:solidFill>
              <a:latin typeface="ＭＳ Ｐゴシック"/>
              <a:ea typeface="Meiryo" charset="0"/>
            </a:endParaRPr>
          </a:p>
          <a:p>
            <a:pPr lvl="0" defTabSz="914400">
              <a:spcBef>
                <a:spcPct val="20000"/>
              </a:spcBef>
            </a:pPr>
            <a:r>
              <a:rPr kumimoji="1" lang="ja-JP" altLang="en-US" sz="4400" b="1" dirty="0">
                <a:ln>
                  <a:solidFill>
                    <a:prstClr val="black"/>
                  </a:solidFill>
                </a:ln>
                <a:solidFill>
                  <a:schemeClr val="bg1"/>
                </a:solidFill>
                <a:latin typeface="ＭＳ Ｐゴシック"/>
                <a:ea typeface="Meiryo" charset="0"/>
              </a:rPr>
              <a:t>2. </a:t>
            </a:r>
            <a:r>
              <a:rPr kumimoji="1" lang="ja-JP" altLang="en-US" sz="4400" b="1" u="sng" dirty="0">
                <a:ln>
                  <a:solidFill>
                    <a:prstClr val="black"/>
                  </a:solidFill>
                </a:ln>
                <a:solidFill>
                  <a:schemeClr val="bg1"/>
                </a:solidFill>
                <a:latin typeface="ＭＳ Ｐゴシック"/>
                <a:ea typeface="Meiryo" charset="0"/>
              </a:rPr>
              <a:t>従業員の士気向上</a:t>
            </a:r>
            <a:endParaRPr kumimoji="1" lang="ja-JP" altLang="en-US" sz="3600" b="1" dirty="0">
              <a:ln>
                <a:solidFill>
                  <a:prstClr val="black"/>
                </a:solidFill>
              </a:ln>
              <a:solidFill>
                <a:schemeClr val="bg1"/>
              </a:solidFill>
              <a:latin typeface="ＭＳ Ｐゴシック"/>
              <a:ea typeface="Meiryo" charset="0"/>
            </a:endParaRPr>
          </a:p>
        </p:txBody>
      </p:sp>
    </p:spTree>
    <p:extLst>
      <p:ext uri="{BB962C8B-B14F-4D97-AF65-F5344CB8AC3E}">
        <p14:creationId xmlns:p14="http://schemas.microsoft.com/office/powerpoint/2010/main" xmlns="" val="2408842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 y="237458"/>
            <a:ext cx="9144000" cy="1143000"/>
          </a:xfrm>
        </p:spPr>
        <p:txBody>
          <a:bodyPr>
            <a:noAutofit/>
          </a:bodyPr>
          <a:lstStyle/>
          <a:p>
            <a:r>
              <a:rPr lang="ja-JP" altLang="en-US"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「ホテル・旅館のイメージアップ」の検証方法</a:t>
            </a:r>
          </a:p>
        </p:txBody>
      </p:sp>
      <p:sp>
        <p:nvSpPr>
          <p:cNvPr id="3" name="コンテンツ プレースホルダー 2"/>
          <p:cNvSpPr>
            <a:spLocks noGrp="1"/>
          </p:cNvSpPr>
          <p:nvPr>
            <p:ph idx="1"/>
          </p:nvPr>
        </p:nvSpPr>
        <p:spPr/>
        <p:txBody>
          <a:bodyPr vert="horz" lIns="91440" tIns="45720" rIns="91440" bIns="45720" rtlCol="0" anchor="t">
            <a:noAutofit/>
          </a:bodyPr>
          <a:lstStyle/>
          <a:p>
            <a:pPr marL="0" indent="0">
              <a:buNone/>
            </a:pPr>
            <a:r>
              <a:rPr lang="ja-JP" altLang="en-US"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endParaRPr lang="en-US" altLang="ja-JP"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イメージアップを目的として環境配慮活動を行ったホテル・旅館の数とその活動により「目的を達成したと感じた・やや感じた」と回答した数の相関を見る。</a:t>
            </a:r>
            <a:endPar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36</a:t>
            </a:fld>
            <a:endParaRPr kumimoji="1" lang="ja-JP" altLang="en-US"/>
          </a:p>
        </p:txBody>
      </p:sp>
      <p:sp>
        <p:nvSpPr>
          <p:cNvPr id="5" name="正方形/長方形 4"/>
          <p:cNvSpPr/>
          <p:nvPr/>
        </p:nvSpPr>
        <p:spPr>
          <a:xfrm>
            <a:off x="0" y="1370013"/>
            <a:ext cx="9144000" cy="466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2129483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環境配慮活動はホテル・旅館の</a:t>
            </a:r>
            <a:r>
              <a:rPr lang="en-US" altLang="ja-JP"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イメージアップ</a:t>
            </a:r>
            <a:r>
              <a:rPr lang="ja-JP" altLang="en-US"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に繋がるのか？</a:t>
            </a:r>
            <a:endParaRPr lang="ja-JP" altLang="en-US" sz="3600" dirty="0">
              <a:ln>
                <a:solidFill>
                  <a:sysClr val="windowText" lastClr="000000"/>
                </a:solidFill>
              </a:ln>
              <a:solidFill>
                <a:schemeClr val="bg1"/>
              </a:solidFill>
              <a:latin typeface="ＭＳ Ｐゴシック"/>
            </a:endParaRPr>
          </a:p>
        </p:txBody>
      </p:sp>
      <p:sp>
        <p:nvSpPr>
          <p:cNvPr id="11" name="コンテンツ プレースホルダー 10"/>
          <p:cNvSpPr>
            <a:spLocks noGrp="1"/>
          </p:cNvSpPr>
          <p:nvPr>
            <p:ph idx="1"/>
          </p:nvPr>
        </p:nvSpPr>
        <p:spPr/>
        <p:txBody>
          <a:bodyPr vert="horz" lIns="91440" tIns="45720" rIns="91440" bIns="45720" rtlCol="0" anchor="t">
            <a:noAutofit/>
          </a:bodyPr>
          <a:lstStyle/>
          <a:p>
            <a:pPr marL="0" indent="0">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検証</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イメージアップを目的として環境配慮活動を行ったホテル・旅館の数とその活動により「目的を達成したと感じた・やや感じた」と回答した数の相関を見た。</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この二つの項目に強い相関関係</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が認められた。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（相関係数</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相関係数は重決定係数を四捨五入）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重決定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0.8163</a:t>
            </a: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また、この相関関係の確からしさは</a:t>
            </a:r>
            <a:r>
              <a:rPr lang="en-US" altLang="ja-JP" sz="2800" b="1" u="sng" dirty="0">
                <a:latin typeface="メイリオ" panose="020B0604030504040204" pitchFamily="50" charset="-128"/>
                <a:ea typeface="メイリオ" panose="020B0604030504040204" pitchFamily="50" charset="-128"/>
                <a:cs typeface="メイリオ" panose="020B0604030504040204" pitchFamily="50" charset="-128"/>
              </a:rPr>
              <a:t>90.4%</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であることが分かった。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90.4%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有意水準を四捨五入）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90.36%</a:t>
            </a:r>
          </a:p>
          <a:p>
            <a:pPr marL="0" indent="0">
              <a:buNone/>
            </a:pP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6360903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9000" r="-19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302"/>
            <a:ext cx="9433048" cy="1708160"/>
          </a:xfrm>
          <a:prstGeom prst="rect">
            <a:avLst/>
          </a:prstGeom>
          <a:noFill/>
        </p:spPr>
        <p:txBody>
          <a:bodyPr wrap="square">
            <a:spAutoFit/>
          </a:bodyPr>
          <a:lstStyle/>
          <a:p>
            <a:pPr algn="ctr"/>
            <a:r>
              <a:rPr kumimoji="1" lang="ja-JP" altLang="en-US" sz="51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環境配慮活動はホテル・旅館の</a:t>
            </a:r>
            <a:endParaRPr kumimoji="1" lang="en-US" altLang="ja-JP" sz="51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54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イメージアップに繋がる</a:t>
            </a:r>
            <a:endParaRPr kumimoji="1" lang="en-US" altLang="ja-JP" sz="54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a:xfrm>
            <a:off x="-1" y="274639"/>
            <a:ext cx="9288523" cy="1143000"/>
          </a:xfrm>
        </p:spPr>
        <p:txBody>
          <a:bodyPr>
            <a:noAutofit/>
          </a:bodyPr>
          <a:lstStyle/>
          <a:p>
            <a:pPr algn="l"/>
            <a:r>
              <a:rPr lang="ja-JP" altLang="en-US"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「ホテル・旅館のイメージアップ」の</a:t>
            </a:r>
            <a:r>
              <a:rPr lang="ja-JP" altLang="en-US" sz="32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検証結果</a:t>
            </a:r>
            <a:endParaRPr kumimoji="1" lang="ja-JP" altLang="en-US" sz="3200" dirty="0">
              <a:solidFill>
                <a:schemeClr val="bg1"/>
              </a:solidFill>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38</a:t>
            </a:fld>
            <a:endParaRPr kumimoji="1" lang="ja-JP" altLang="en-US"/>
          </a:p>
        </p:txBody>
      </p:sp>
    </p:spTree>
    <p:extLst>
      <p:ext uri="{BB962C8B-B14F-4D97-AF65-F5344CB8AC3E}">
        <p14:creationId xmlns:p14="http://schemas.microsoft.com/office/powerpoint/2010/main" xmlns="" val="35068032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8000" r="-18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「従業員の士気向上」の検証方法</a:t>
            </a:r>
          </a:p>
        </p:txBody>
      </p:sp>
      <p:sp>
        <p:nvSpPr>
          <p:cNvPr id="3" name="コンテンツ プレースホルダー 2"/>
          <p:cNvSpPr>
            <a:spLocks noGrp="1"/>
          </p:cNvSpPr>
          <p:nvPr>
            <p:ph idx="1"/>
          </p:nvPr>
        </p:nvSpPr>
        <p:spPr>
          <a:xfrm>
            <a:off x="156411" y="1600201"/>
            <a:ext cx="8530389" cy="4525963"/>
          </a:xfrm>
        </p:spPr>
        <p:txBody>
          <a:bodyPr vert="horz" lIns="91440" tIns="45720" rIns="91440" bIns="45720" rtlCol="0" anchor="t">
            <a:noAutofit/>
          </a:bodyPr>
          <a:lstStyle/>
          <a:p>
            <a:pPr marL="0" indent="0">
              <a:buNone/>
            </a:pPr>
            <a:r>
              <a:rPr lang="ja-JP" altLang="en-US"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検証方法</a:t>
            </a:r>
            <a:endParaRPr lang="en-US" altLang="ja-JP" sz="4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従業員の士気向上を目的として環境配慮活動を行ったホテル・旅館の数とその活動により「目的を達成したと感じた・やや感じた」と回答した数の相関を見る。</a:t>
            </a:r>
            <a:endPar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39</a:t>
            </a:fld>
            <a:endParaRPr kumimoji="1" lang="ja-JP" altLang="en-US"/>
          </a:p>
        </p:txBody>
      </p:sp>
      <p:sp>
        <p:nvSpPr>
          <p:cNvPr id="5" name="正方形/長方形 4"/>
          <p:cNvSpPr/>
          <p:nvPr/>
        </p:nvSpPr>
        <p:spPr>
          <a:xfrm>
            <a:off x="0" y="1370013"/>
            <a:ext cx="9144000" cy="466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3982318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r="-17000"/>
          </a:stretch>
        </a:blip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76908" y="140677"/>
            <a:ext cx="9265704" cy="1288822"/>
          </a:xfrm>
        </p:spPr>
        <p:txBody>
          <a:bodyPr>
            <a:normAutofit fontScale="90000"/>
          </a:bodyPr>
          <a:lstStyle/>
          <a:p>
            <a:r>
              <a:rPr kumimoji="1" lang="ja-JP" alt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ホテル・旅館の</a:t>
            </a:r>
            <a:r>
              <a:rPr kumimoji="1" lang="en-US" altLang="ja-JP"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
            </a:r>
            <a:br>
              <a:rPr kumimoji="1" lang="en-US" altLang="ja-JP"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br>
            <a:r>
              <a:rPr kumimoji="1" lang="ja-JP" altLang="en-US" sz="40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エネルギー消費量は多く環境負荷が大きい</a:t>
            </a:r>
          </a:p>
        </p:txBody>
      </p:sp>
      <p:sp>
        <p:nvSpPr>
          <p:cNvPr id="8" name="テキスト ボックス 7"/>
          <p:cNvSpPr txBox="1"/>
          <p:nvPr/>
        </p:nvSpPr>
        <p:spPr>
          <a:xfrm>
            <a:off x="156754" y="2007300"/>
            <a:ext cx="9154394" cy="4708981"/>
          </a:xfrm>
          <a:prstGeom prst="rect">
            <a:avLst/>
          </a:prstGeom>
          <a:noFill/>
          <a:ln>
            <a:noFill/>
          </a:ln>
        </p:spPr>
        <p:txBody>
          <a:bodyPr wrap="square" rtlCol="0">
            <a:spAutoFit/>
          </a:bodyPr>
          <a:lstStyle/>
          <a:p>
            <a:r>
              <a:rPr lang="ja-JP" alt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第三次産業における</a:t>
            </a:r>
            <a:r>
              <a:rPr kumimoji="1" lang="ja-JP" alt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エネルギー消費量</a:t>
            </a:r>
            <a:endParaRPr kumimoji="1" lang="en-US" altLang="ja-JP"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endParaRPr>
          </a:p>
          <a:p>
            <a:endParaRPr kumimoji="1" lang="en-US" altLang="ja-JP" sz="3600"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r>
              <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1</a:t>
            </a:r>
            <a:r>
              <a:rPr kumimoji="1" lang="ja-JP" alt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位　事務所・ビル</a:t>
            </a:r>
            <a:endPar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endParaRPr>
          </a:p>
          <a:p>
            <a:r>
              <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2</a:t>
            </a:r>
            <a:r>
              <a:rPr kumimoji="1" lang="ja-JP" alt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位　卸売り</a:t>
            </a:r>
            <a:endPar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endParaRPr>
          </a:p>
          <a:p>
            <a:r>
              <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3</a:t>
            </a:r>
            <a:r>
              <a:rPr kumimoji="1" lang="ja-JP" alt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位　病院</a:t>
            </a:r>
            <a:endParaRPr kumimoji="1" lang="en-US" altLang="ja-JP"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endParaRPr>
          </a:p>
          <a:p>
            <a:endParaRPr kumimoji="1" lang="en-US" altLang="ja-JP"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endParaRPr>
          </a:p>
          <a:p>
            <a:r>
              <a:rPr kumimoji="1" lang="en-US" altLang="ja-JP" sz="80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4</a:t>
            </a:r>
            <a:r>
              <a:rPr kumimoji="1" lang="ja-JP" altLang="en-US" sz="80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anose="020B0604030504040204" pitchFamily="50" charset="-128"/>
                <a:ea typeface="メイリオ" panose="020B0604030504040204" pitchFamily="50" charset="-128"/>
              </a:rPr>
              <a:t>位　ホテル</a:t>
            </a:r>
          </a:p>
        </p:txBody>
      </p:sp>
      <p:sp>
        <p:nvSpPr>
          <p:cNvPr id="10" name="テキスト ボックス 9"/>
          <p:cNvSpPr txBox="1"/>
          <p:nvPr/>
        </p:nvSpPr>
        <p:spPr>
          <a:xfrm>
            <a:off x="6043926" y="6119089"/>
            <a:ext cx="3100073" cy="738664"/>
          </a:xfrm>
          <a:prstGeom prst="rect">
            <a:avLst/>
          </a:prstGeom>
          <a:solidFill>
            <a:schemeClr val="bg2"/>
          </a:solidFill>
        </p:spPr>
        <p:txBody>
          <a:bodyPr wrap="square" rtlCol="0">
            <a:spAutoFit/>
          </a:bodyPr>
          <a:lstStyle/>
          <a:p>
            <a:r>
              <a:rPr kumimoji="1" lang="ja-JP" altLang="en-US" sz="1400" dirty="0">
                <a:ln>
                  <a:solidFill>
                    <a:sysClr val="windowText" lastClr="000000"/>
                  </a:solidFill>
                </a:ln>
                <a:solidFill>
                  <a:schemeClr val="bg1"/>
                </a:solidFill>
              </a:rPr>
              <a:t>出典：経済産業省資源エネルギー庁</a:t>
            </a:r>
            <a:endParaRPr kumimoji="1" lang="en-US" altLang="ja-JP" sz="1400" dirty="0">
              <a:ln>
                <a:solidFill>
                  <a:sysClr val="windowText" lastClr="000000"/>
                </a:solidFill>
              </a:ln>
              <a:solidFill>
                <a:schemeClr val="bg1"/>
              </a:solidFill>
            </a:endParaRPr>
          </a:p>
          <a:p>
            <a:r>
              <a:rPr kumimoji="1" lang="ja-JP" altLang="en-US" sz="1400" dirty="0">
                <a:ln>
                  <a:solidFill>
                    <a:sysClr val="windowText" lastClr="000000"/>
                  </a:solidFill>
                </a:ln>
                <a:solidFill>
                  <a:schemeClr val="bg1"/>
                </a:solidFill>
              </a:rPr>
              <a:t>「平成</a:t>
            </a:r>
            <a:r>
              <a:rPr kumimoji="1" lang="en-US" altLang="ja-JP" sz="1400" dirty="0">
                <a:ln>
                  <a:solidFill>
                    <a:sysClr val="windowText" lastClr="000000"/>
                  </a:solidFill>
                </a:ln>
                <a:solidFill>
                  <a:schemeClr val="bg1"/>
                </a:solidFill>
              </a:rPr>
              <a:t>24</a:t>
            </a:r>
            <a:r>
              <a:rPr kumimoji="1" lang="ja-JP" altLang="en-US" sz="1400" dirty="0">
                <a:ln>
                  <a:solidFill>
                    <a:sysClr val="windowText" lastClr="000000"/>
                  </a:solidFill>
                </a:ln>
                <a:solidFill>
                  <a:schemeClr val="bg1"/>
                </a:solidFill>
              </a:rPr>
              <a:t>年度エネルギーに関する年次報告」（エネルギー白書</a:t>
            </a:r>
            <a:r>
              <a:rPr kumimoji="1" lang="en-US" altLang="ja-JP" sz="1400" dirty="0">
                <a:ln>
                  <a:solidFill>
                    <a:sysClr val="windowText" lastClr="000000"/>
                  </a:solidFill>
                </a:ln>
                <a:solidFill>
                  <a:schemeClr val="bg1"/>
                </a:solidFill>
              </a:rPr>
              <a:t>2013</a:t>
            </a:r>
            <a:r>
              <a:rPr kumimoji="1" lang="ja-JP" altLang="en-US" sz="1400" dirty="0">
                <a:ln>
                  <a:solidFill>
                    <a:sysClr val="windowText" lastClr="000000"/>
                  </a:solidFill>
                </a:ln>
                <a:solidFill>
                  <a:schemeClr val="bg1"/>
                </a:solidFill>
              </a:rPr>
              <a:t>）</a:t>
            </a:r>
          </a:p>
        </p:txBody>
      </p:sp>
    </p:spTree>
    <p:extLst>
      <p:ext uri="{BB962C8B-B14F-4D97-AF65-F5344CB8AC3E}">
        <p14:creationId xmlns:p14="http://schemas.microsoft.com/office/powerpoint/2010/main" xmlns="" val="30025234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a:t>
            </a:r>
            <a:r>
              <a:rPr lang="en-US" altLang="ja-JP"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従業員の士気向上</a:t>
            </a:r>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に繋がるのか？</a:t>
            </a:r>
            <a:endParaRPr lang="ja-JP" altLang="en-US" dirty="0">
              <a:ln>
                <a:solidFill>
                  <a:sysClr val="windowText" lastClr="000000"/>
                </a:solidFill>
              </a:ln>
              <a:solidFill>
                <a:schemeClr val="bg1"/>
              </a:solidFill>
              <a:latin typeface="ＭＳ Ｐゴシック"/>
            </a:endParaRPr>
          </a:p>
        </p:txBody>
      </p:sp>
      <p:sp>
        <p:nvSpPr>
          <p:cNvPr id="11" name="コンテンツ プレースホルダー 10"/>
          <p:cNvSpPr>
            <a:spLocks noGrp="1"/>
          </p:cNvSpPr>
          <p:nvPr>
            <p:ph idx="1"/>
          </p:nvPr>
        </p:nvSpPr>
        <p:spPr/>
        <p:txBody>
          <a:bodyPr vert="horz" lIns="91440" tIns="45720" rIns="91440" bIns="45720" rtlCol="0" anchor="t">
            <a:noAutofit/>
          </a:bodyPr>
          <a:lstStyle/>
          <a:p>
            <a:pPr marL="0" indent="0">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検証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従業員の士気の向上を目的として環境配慮活動を行ったホテル・旅館の数とその活動により「目的を達成したと感じた・やや感じた」と回答した数の相関を見た。</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この二つの項目に強い相関関係</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が認められた。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（相関係数</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相関係数は重決定係数を四捨五入）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重決定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0.8181</a:t>
            </a:r>
          </a:p>
          <a:p>
            <a:pPr marL="0" indent="0">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また、この相関関係の確からしさは</a:t>
            </a:r>
            <a:r>
              <a:rPr lang="en-US" altLang="ja-JP" sz="2800" b="1" u="sng" dirty="0">
                <a:latin typeface="メイリオ" panose="020B0604030504040204" pitchFamily="50" charset="-128"/>
                <a:ea typeface="メイリオ" panose="020B0604030504040204" pitchFamily="50" charset="-128"/>
                <a:cs typeface="メイリオ" panose="020B0604030504040204" pitchFamily="50" charset="-128"/>
              </a:rPr>
              <a:t>90.5%</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であることが分かった。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90.5%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有意水準を四捨五入）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有意水準＝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90.46%</a:t>
            </a:r>
          </a:p>
          <a:p>
            <a:pPr marL="0" indent="0">
              <a:buNone/>
            </a:pP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n>
                <a:solidFill>
                  <a:schemeClr val="bg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3AC5FA-65C4-4A7A-B6A1-22A0DFE02E8E}"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8567023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9000" r="-19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302"/>
            <a:ext cx="9433048" cy="1754326"/>
          </a:xfrm>
          <a:prstGeom prst="rect">
            <a:avLst/>
          </a:prstGeom>
          <a:noFill/>
        </p:spPr>
        <p:txBody>
          <a:bodyPr wrap="square">
            <a:spAutoFit/>
          </a:bodyPr>
          <a:lstStyle/>
          <a:p>
            <a:pPr algn="ctr"/>
            <a:r>
              <a:rPr kumimoji="1" lang="ja-JP" altLang="en-US"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a:t>
            </a:r>
            <a:endParaRPr kumimoji="1" lang="en-US" altLang="ja-JP"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5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従業員の士気向上に繋がる</a:t>
            </a:r>
          </a:p>
        </p:txBody>
      </p:sp>
      <p:sp>
        <p:nvSpPr>
          <p:cNvPr id="3" name="タイトル 2"/>
          <p:cNvSpPr>
            <a:spLocks noGrp="1"/>
          </p:cNvSpPr>
          <p:nvPr>
            <p:ph type="title"/>
          </p:nvPr>
        </p:nvSpPr>
        <p:spPr/>
        <p:txBody>
          <a:bodyPr>
            <a:normAutofit fontScale="90000"/>
          </a:bodyPr>
          <a:lstStyle/>
          <a:p>
            <a:pPr algn="l"/>
            <a:r>
              <a:rPr lang="ja-JP" altLang="en-US"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「従業員の士気向上」</a:t>
            </a:r>
            <a:r>
              <a:rPr lang="ja-JP" altLang="en-US"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の検証結果</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41</a:t>
            </a:fld>
            <a:endParaRPr kumimoji="1" lang="ja-JP" altLang="en-US"/>
          </a:p>
        </p:txBody>
      </p:sp>
    </p:spTree>
    <p:extLst>
      <p:ext uri="{BB962C8B-B14F-4D97-AF65-F5344CB8AC3E}">
        <p14:creationId xmlns:p14="http://schemas.microsoft.com/office/powerpoint/2010/main" xmlns="" val="979160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7000"/>
            <a:lum/>
          </a:blip>
          <a:srcRect/>
          <a:stretch>
            <a:fillRect l="-24000" r="-24000"/>
          </a:stretch>
        </a:blipFill>
        <a:effectLst/>
      </p:bgPr>
    </p:bg>
    <p:spTree>
      <p:nvGrpSpPr>
        <p:cNvPr id="1" name=""/>
        <p:cNvGrpSpPr/>
        <p:nvPr/>
      </p:nvGrpSpPr>
      <p:grpSpPr>
        <a:xfrm>
          <a:off x="0" y="0"/>
          <a:ext cx="0" cy="0"/>
          <a:chOff x="0" y="0"/>
          <a:chExt cx="0" cy="0"/>
        </a:xfrm>
      </p:grpSpPr>
      <p:sp>
        <p:nvSpPr>
          <p:cNvPr id="8" name="コンテンツ プレースホルダー 4"/>
          <p:cNvSpPr txBox="1">
            <a:spLocks/>
          </p:cNvSpPr>
          <p:nvPr/>
        </p:nvSpPr>
        <p:spPr>
          <a:xfrm>
            <a:off x="0" y="0"/>
            <a:ext cx="9235439" cy="6858000"/>
          </a:xfrm>
          <a:prstGeom prst="rect">
            <a:avLst/>
          </a:prstGeom>
          <a:blipFill>
            <a:blip r:embed="rId3" cstate="email"/>
            <a:stretch>
              <a:fillRect/>
            </a:stretch>
          </a:blip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endParaRPr lang="en-US" altLang="ja-JP"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5400" b="1" dirty="0">
              <a:ln>
                <a:solidFill>
                  <a:sysClr val="windowText" lastClr="000000"/>
                </a:solidFill>
              </a:ln>
              <a:solidFill>
                <a:schemeClr val="bg1"/>
              </a:solidFill>
            </a:endParaRPr>
          </a:p>
          <a:p>
            <a:pPr marL="0" indent="0" algn="ctr">
              <a:buFont typeface="Arial" panose="020B0604020202020204" pitchFamily="34" charset="0"/>
              <a:buNone/>
            </a:pPr>
            <a:endParaRPr lang="en-US" altLang="ja-JP" sz="4800" dirty="0"/>
          </a:p>
          <a:p>
            <a:pPr marL="0" indent="0">
              <a:buFont typeface="Arial" panose="020B0604020202020204" pitchFamily="34" charset="0"/>
              <a:buNone/>
            </a:pPr>
            <a:endParaRPr lang="ja-JP" altLang="en-US" sz="4000" dirty="0"/>
          </a:p>
        </p:txBody>
      </p:sp>
      <p:sp>
        <p:nvSpPr>
          <p:cNvPr id="6" name="タイトル 5"/>
          <p:cNvSpPr>
            <a:spLocks noGrp="1"/>
          </p:cNvSpPr>
          <p:nvPr>
            <p:ph type="title"/>
          </p:nvPr>
        </p:nvSpPr>
        <p:spPr>
          <a:xfrm>
            <a:off x="0" y="496477"/>
            <a:ext cx="9144000" cy="1143000"/>
          </a:xfrm>
        </p:spPr>
        <p:txBody>
          <a:bodyPr>
            <a:normAutofit fontScale="90000"/>
          </a:bodyPr>
          <a:lstStyle/>
          <a:p>
            <a:pPr marL="0" indent="0"/>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ホテル・旅館の環境配慮活動には以下の</a:t>
            </a:r>
            <a:r>
              <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
            </a:r>
            <a:br>
              <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br>
            <a:r>
              <a:rPr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4</a:t>
            </a:r>
            <a:r>
              <a:rPr lang="ja-JP" altLang="en-US" sz="4000" b="1" dirty="0" err="1">
                <a:ln>
                  <a:solidFill>
                    <a:sysClr val="windowText" lastClr="000000"/>
                  </a:solidFill>
                </a:ln>
                <a:solidFill>
                  <a:schemeClr val="bg1"/>
                </a:solidFill>
                <a:latin typeface="メイリオ" panose="020B0604030504040204" pitchFamily="50" charset="-128"/>
                <a:ea typeface="メイリオ" panose="020B0604030504040204" pitchFamily="50" charset="-128"/>
              </a:rPr>
              <a:t>つの</a:t>
            </a:r>
            <a:r>
              <a:rPr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メリットがあることが検証された</a:t>
            </a:r>
            <a:endParaRPr kumimoji="1" lang="ja-JP" altLang="en-US" dirty="0"/>
          </a:p>
        </p:txBody>
      </p:sp>
      <p:sp>
        <p:nvSpPr>
          <p:cNvPr id="7" name="コンテンツ プレースホルダー 6"/>
          <p:cNvSpPr>
            <a:spLocks noGrp="1"/>
          </p:cNvSpPr>
          <p:nvPr>
            <p:ph idx="1"/>
          </p:nvPr>
        </p:nvSpPr>
        <p:spPr>
          <a:xfrm>
            <a:off x="0" y="1842373"/>
            <a:ext cx="9144000" cy="4551217"/>
          </a:xfrm>
        </p:spPr>
        <p:txBody>
          <a:bodyPr>
            <a:normAutofit fontScale="92500"/>
          </a:bodyPr>
          <a:lstStyle/>
          <a:p>
            <a:pPr marL="0" indent="0">
              <a:buNone/>
            </a:pPr>
            <a:r>
              <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1.</a:t>
            </a:r>
            <a:r>
              <a:rPr lang="ja-JP" altLang="en-US"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ホテル・旅館の利益を増大させる</a:t>
            </a:r>
            <a:endPar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buNone/>
            </a:pPr>
            <a:r>
              <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2.</a:t>
            </a:r>
            <a:r>
              <a:rPr lang="ja-JP" altLang="en-US"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地域に良い効果を</a:t>
            </a:r>
            <a:endPar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lgn="r">
              <a:buNone/>
            </a:pPr>
            <a:r>
              <a:rPr lang="ja-JP" altLang="en-US"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もたらすことがある</a:t>
            </a:r>
            <a:endPar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buNone/>
            </a:pPr>
            <a:r>
              <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3.</a:t>
            </a:r>
            <a:r>
              <a:rPr lang="ja-JP" altLang="en-US"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ホテル・旅館のイメージアップ</a:t>
            </a:r>
            <a:endPar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marL="0" indent="0">
              <a:buNone/>
            </a:pPr>
            <a:r>
              <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4.</a:t>
            </a:r>
            <a:r>
              <a:rPr lang="ja-JP" altLang="en-US"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従業員の士気向上</a:t>
            </a:r>
            <a:endParaRPr lang="en-US" altLang="ja-JP" sz="4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endParaRPr kumimoji="1" lang="ja-JP" altLang="en-US" dirty="0"/>
          </a:p>
        </p:txBody>
      </p:sp>
      <p:sp>
        <p:nvSpPr>
          <p:cNvPr id="3" name="スライド番号プレースホルダー 2"/>
          <p:cNvSpPr>
            <a:spLocks noGrp="1"/>
          </p:cNvSpPr>
          <p:nvPr>
            <p:ph type="sldNum" sz="quarter" idx="12"/>
          </p:nvPr>
        </p:nvSpPr>
        <p:spPr/>
        <p:txBody>
          <a:bodyPr/>
          <a:lstStyle/>
          <a:p>
            <a:fld id="{CB3AC5FA-65C4-4A7A-B6A1-22A0DFE02E8E}" type="slidenum">
              <a:rPr kumimoji="1" lang="ja-JP" altLang="en-US" smtClean="0"/>
              <a:pPr/>
              <a:t>42</a:t>
            </a:fld>
            <a:endParaRPr kumimoji="1" lang="ja-JP" altLang="en-US"/>
          </a:p>
        </p:txBody>
      </p:sp>
    </p:spTree>
    <p:extLst>
      <p:ext uri="{BB962C8B-B14F-4D97-AF65-F5344CB8AC3E}">
        <p14:creationId xmlns:p14="http://schemas.microsoft.com/office/powerpoint/2010/main" xmlns="" val="8596356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user\Downloads\singapore-246836_1920.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テキスト ボックス 3"/>
          <p:cNvSpPr txBox="1"/>
          <p:nvPr/>
        </p:nvSpPr>
        <p:spPr>
          <a:xfrm>
            <a:off x="108153" y="2656733"/>
            <a:ext cx="8927689" cy="3170099"/>
          </a:xfrm>
          <a:prstGeom prst="rect">
            <a:avLst/>
          </a:prstGeom>
          <a:noFill/>
        </p:spPr>
        <p:txBody>
          <a:bodyPr wrap="square" rtlCol="0">
            <a:spAutoFit/>
          </a:bodyPr>
          <a:lstStyle/>
          <a:p>
            <a:r>
              <a:rPr kumimoji="1" lang="ja-JP" altLang="en-US" sz="48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a:t>
            </a:r>
            <a:r>
              <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への提案</a:t>
            </a:r>
            <a:endParaRPr kumimoji="1"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 eco</a:t>
            </a:r>
            <a:r>
              <a:rPr kumimoji="1" lang="ja-JP" altLang="en-US" sz="2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検定などの資格・検定取得の促進</a:t>
            </a:r>
            <a:endParaRPr kumimoji="1" lang="en-US" altLang="ja-JP" sz="2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     2. </a:t>
            </a:r>
            <a:r>
              <a:rPr kumimoji="1"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ホテル・旅館の環境認証の取得</a:t>
            </a:r>
          </a:p>
          <a:p>
            <a:endParaRPr kumimoji="1" lang="en-US" altLang="ja-JP" sz="2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08152" y="4780876"/>
            <a:ext cx="8927689" cy="2123658"/>
          </a:xfrm>
          <a:prstGeom prst="rect">
            <a:avLst/>
          </a:prstGeom>
          <a:noFill/>
        </p:spPr>
        <p:txBody>
          <a:bodyPr wrap="square" rtlCol="0">
            <a:spAutoFit/>
          </a:bodyPr>
          <a:lstStyle/>
          <a:p>
            <a:r>
              <a:rPr lang="ja-JP" altLang="en-US" sz="48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認証機関</a:t>
            </a:r>
            <a:r>
              <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への提案</a:t>
            </a:r>
            <a:endParaRPr kumimoji="1"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2800" b="1" dirty="0">
                <a:ln>
                  <a:solidFill>
                    <a:prstClr val="black"/>
                  </a:solidFill>
                </a:ln>
                <a:solidFill>
                  <a:prstClr val="white"/>
                </a:solidFill>
                <a:latin typeface="メイリオ" panose="020B0604030504040204" pitchFamily="50" charset="-128"/>
                <a:ea typeface="メイリオ" panose="020B0604030504040204" pitchFamily="50" charset="-128"/>
              </a:rPr>
              <a:t>　　　シティホテル・リゾートホテルに</a:t>
            </a:r>
            <a:endParaRPr kumimoji="1" lang="en-US" altLang="ja-JP" sz="2800" b="1" dirty="0">
              <a:ln>
                <a:solidFill>
                  <a:prstClr val="black"/>
                </a:solidFill>
              </a:ln>
              <a:solidFill>
                <a:prstClr val="white"/>
              </a:solidFill>
              <a:latin typeface="メイリオ" panose="020B0604030504040204" pitchFamily="50" charset="-128"/>
              <a:ea typeface="メイリオ" panose="020B0604030504040204" pitchFamily="50" charset="-128"/>
            </a:endParaRPr>
          </a:p>
          <a:p>
            <a:pPr lvl="0"/>
            <a:r>
              <a:rPr kumimoji="1" lang="ja-JP" altLang="en-US" sz="2800" b="1" dirty="0">
                <a:ln>
                  <a:solidFill>
                    <a:prstClr val="black"/>
                  </a:solidFill>
                </a:ln>
                <a:solidFill>
                  <a:prstClr val="white"/>
                </a:solidFill>
                <a:latin typeface="メイリオ" panose="020B0604030504040204" pitchFamily="50" charset="-128"/>
                <a:ea typeface="メイリオ" panose="020B0604030504040204" pitchFamily="50" charset="-128"/>
              </a:rPr>
              <a:t>　　　宿泊施設の環境認証に関するセミナーの開催</a:t>
            </a:r>
            <a:endParaRPr kumimoji="1" lang="en-US" altLang="ja-JP" sz="2800" b="1" dirty="0">
              <a:ln>
                <a:solidFill>
                  <a:prstClr val="black"/>
                </a:solidFill>
              </a:ln>
              <a:solidFill>
                <a:prstClr val="white"/>
              </a:solidFill>
              <a:latin typeface="メイリオ" panose="020B0604030504040204" pitchFamily="50" charset="-128"/>
              <a:ea typeface="メイリオ" panose="020B0604030504040204" pitchFamily="50" charset="-128"/>
            </a:endParaRPr>
          </a:p>
          <a:p>
            <a:pPr lvl="0"/>
            <a:r>
              <a:rPr kumimoji="1" lang="ja-JP" altLang="en-US" sz="2800" b="1" dirty="0">
                <a:ln>
                  <a:solidFill>
                    <a:prstClr val="black"/>
                  </a:solidFill>
                </a:ln>
                <a:solidFill>
                  <a:prstClr val="white"/>
                </a:solidFill>
                <a:latin typeface="メイリオ" panose="020B0604030504040204" pitchFamily="50" charset="-128"/>
                <a:ea typeface="メイリオ" panose="020B0604030504040204" pitchFamily="50" charset="-128"/>
              </a:rPr>
              <a:t>　　　　　　　　</a:t>
            </a:r>
            <a:endPar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111046" y="732645"/>
            <a:ext cx="11366089" cy="1754326"/>
          </a:xfrm>
          <a:prstGeom prst="rect">
            <a:avLst/>
          </a:prstGeom>
          <a:noFill/>
        </p:spPr>
        <p:txBody>
          <a:bodyPr wrap="square" rtlCol="0">
            <a:spAutoFit/>
          </a:bodyPr>
          <a:lstStyle/>
          <a:p>
            <a:pPr algn="ctr"/>
            <a:r>
              <a:rPr kumimoji="1" lang="ja-JP" altLang="en-US"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環境に配慮するホテル・旅館</a:t>
            </a:r>
            <a:endParaRPr kumimoji="1" lang="en-US" altLang="ja-JP"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pPr algn="ctr"/>
            <a:r>
              <a:rPr kumimoji="1" lang="ja-JP" altLang="en-US" sz="5400" b="1" dirty="0" err="1">
                <a:ln>
                  <a:solidFill>
                    <a:sysClr val="windowText" lastClr="000000"/>
                  </a:solidFill>
                </a:ln>
                <a:solidFill>
                  <a:schemeClr val="bg1"/>
                </a:solidFill>
                <a:latin typeface="メイリオ" panose="020B0604030504040204" pitchFamily="50" charset="-128"/>
                <a:ea typeface="メイリオ" panose="020B0604030504040204" pitchFamily="50" charset="-128"/>
              </a:rPr>
              <a:t>を普</a:t>
            </a:r>
            <a:r>
              <a:rPr kumimoji="1" lang="ja-JP" altLang="en-US"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及させるために</a:t>
            </a:r>
            <a:r>
              <a:rPr kumimoji="1" lang="en-US" altLang="ja-JP"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a:t>
            </a:r>
            <a:endParaRPr kumimoji="1" lang="ja-JP" altLang="en-US"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0207991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pic>
        <p:nvPicPr>
          <p:cNvPr id="6" name="Picture 2" descr="C:\Users\user\Downloads\office-work-1149087_1920.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テキスト ボックス 3"/>
          <p:cNvSpPr txBox="1"/>
          <p:nvPr/>
        </p:nvSpPr>
        <p:spPr>
          <a:xfrm>
            <a:off x="285135" y="0"/>
            <a:ext cx="8754362" cy="9094797"/>
          </a:xfrm>
          <a:prstGeom prst="rect">
            <a:avLst/>
          </a:prstGeom>
          <a:noFill/>
        </p:spPr>
        <p:txBody>
          <a:bodyPr wrap="square" rtlCol="0" anchor="t">
            <a:spAutoFit/>
          </a:bodyPr>
          <a:lstStyle/>
          <a:p>
            <a:endParaRPr kumimoji="1" lang="en-US" altLang="ja-JP" sz="5400"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0" indent="-742950">
              <a:buFontTx/>
              <a:buAutoNum type="arabicPeriod"/>
            </a:pPr>
            <a:r>
              <a:rPr kumimoji="1" lang="ja-JP" altLang="en-US"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従業員に対して</a:t>
            </a:r>
            <a:r>
              <a:rPr kumimoji="1" lang="ja-JP" altLang="en-US" sz="48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環境に関する</a:t>
            </a:r>
            <a:endParaRPr kumimoji="1" lang="en-US" altLang="ja-JP" sz="48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48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資格・検定取得を促進する</a:t>
            </a:r>
            <a:endParaRPr kumimoji="1" lang="en-US" altLang="ja-JP" sz="48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kumimoji="1" lang="en-US" altLang="ja-JP" sz="11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en-US" altLang="ja-JP" sz="48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eco</a:t>
            </a:r>
            <a:r>
              <a:rPr kumimoji="1" lang="ja-JP" altLang="en-US"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検定などの資格・検定取得を</a:t>
            </a:r>
            <a:endParaRPr kumimoji="1" lang="en-US" altLang="ja-JP"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昇給・昇進の条件にする</a:t>
            </a:r>
            <a:r>
              <a:rPr kumimoji="1" lang="ja-JP" altLang="en-US" sz="36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8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kumimoji="1" lang="en-US" altLang="ja-JP"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なぜならば</a:t>
            </a:r>
            <a:r>
              <a:rPr kumimoji="1" lang="en-US" altLang="ja-JP" sz="4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p>
          <a:p>
            <a:pPr lvl="0"/>
            <a:endParaRPr kumimoji="1" lang="en-US" altLang="ja-JP" sz="4000"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u="sng"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u="sng"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u="sng" dirty="0">
              <a:ln>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15690" y="413668"/>
            <a:ext cx="5942652" cy="769441"/>
          </a:xfrm>
          <a:prstGeom prst="rect">
            <a:avLst/>
          </a:prstGeom>
        </p:spPr>
        <p:txBody>
          <a:bodyPr wrap="none">
            <a:spAutoFit/>
          </a:bodyPr>
          <a:lstStyle/>
          <a:p>
            <a:pPr defTabSz="457200"/>
            <a:r>
              <a:rPr kumimoji="0" lang="ja-JP" altLang="en-US" sz="4000" dirty="0">
                <a:ln>
                  <a:solidFill>
                    <a:prstClr val="black"/>
                  </a:solidFill>
                </a:ln>
                <a:solidFill>
                  <a:prstClr val="white"/>
                </a:solidFill>
              </a:rPr>
              <a:t> </a:t>
            </a:r>
            <a:r>
              <a:rPr kumimoji="0" lang="ja-JP" altLang="en-US" sz="4400" b="1" u="sng" dirty="0">
                <a:ln>
                  <a:solidFill>
                    <a:prstClr val="black"/>
                  </a:solidFill>
                </a:ln>
                <a:solidFill>
                  <a:srgbClr val="9BBB59">
                    <a:lumMod val="20000"/>
                    <a:lumOff val="80000"/>
                  </a:srgbClr>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ホテル・旅館への提案</a:t>
            </a:r>
            <a:endParaRPr kumimoji="0" lang="en-US" altLang="ja-JP" sz="4400" b="1" u="sng" dirty="0">
              <a:ln>
                <a:solidFill>
                  <a:prstClr val="black"/>
                </a:solidFill>
              </a:ln>
              <a:solidFill>
                <a:srgbClr val="9BBB59">
                  <a:lumMod val="20000"/>
                  <a:lumOff val="80000"/>
                </a:srgbClr>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41466196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pic>
        <p:nvPicPr>
          <p:cNvPr id="16" name="Picture 2" descr="C:\Users\user\Downloads\office-work-1149087_1920.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0" y="-52253"/>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741692" y="201151"/>
            <a:ext cx="7160936" cy="1077218"/>
          </a:xfrm>
          <a:prstGeom prst="rect">
            <a:avLst/>
          </a:prstGeom>
          <a:noFill/>
        </p:spPr>
        <p:txBody>
          <a:bodyPr wrap="none" rtlCol="0">
            <a:spAutoFit/>
          </a:bodyPr>
          <a:lstStyle/>
          <a:p>
            <a:pPr algn="ctr"/>
            <a:r>
              <a:rPr kumimoji="1" lang="ja-JP" altLang="en-US" sz="3200" b="1" dirty="0">
                <a:ln>
                  <a:solidFill>
                    <a:schemeClr val="tx1"/>
                  </a:solidFill>
                </a:ln>
                <a:solidFill>
                  <a:schemeClr val="bg1"/>
                </a:solidFill>
                <a:latin typeface="メイリオ" panose="020B0604030504040204" pitchFamily="50" charset="-128"/>
                <a:ea typeface="メイリオ" panose="020B0604030504040204" pitchFamily="50" charset="-128"/>
              </a:rPr>
              <a:t>ホテル・旅館が環境配慮活動を</a:t>
            </a:r>
            <a:endParaRPr kumimoji="1" lang="en-US" altLang="ja-JP" sz="3200" b="1" dirty="0">
              <a:ln>
                <a:solidFill>
                  <a:schemeClr val="tx1"/>
                </a:solidFill>
              </a:ln>
              <a:solidFill>
                <a:schemeClr val="bg1"/>
              </a:solidFill>
              <a:latin typeface="メイリオ" panose="020B0604030504040204" pitchFamily="50" charset="-128"/>
              <a:ea typeface="メイリオ" panose="020B0604030504040204" pitchFamily="50" charset="-128"/>
            </a:endParaRPr>
          </a:p>
          <a:p>
            <a:pPr algn="ctr"/>
            <a:r>
              <a:rPr kumimoji="1" lang="ja-JP" altLang="en-US" sz="3200" b="1" dirty="0">
                <a:ln>
                  <a:solidFill>
                    <a:schemeClr val="tx1"/>
                  </a:solidFill>
                </a:ln>
                <a:solidFill>
                  <a:schemeClr val="bg1"/>
                </a:solidFill>
                <a:latin typeface="メイリオ" panose="020B0604030504040204" pitchFamily="50" charset="-128"/>
                <a:ea typeface="メイリオ" panose="020B0604030504040204" pitchFamily="50" charset="-128"/>
              </a:rPr>
              <a:t>行う際にハードルとなっていることは</a:t>
            </a:r>
          </a:p>
        </p:txBody>
      </p:sp>
      <p:graphicFrame>
        <p:nvGraphicFramePr>
          <p:cNvPr id="13" name="グラフ 12"/>
          <p:cNvGraphicFramePr>
            <a:graphicFrameLocks/>
          </p:cNvGraphicFramePr>
          <p:nvPr>
            <p:extLst>
              <p:ext uri="{D42A27DB-BD31-4B8C-83A1-F6EECF244321}">
                <p14:modId xmlns:p14="http://schemas.microsoft.com/office/powerpoint/2010/main" xmlns="" val="2562045479"/>
              </p:ext>
            </p:extLst>
          </p:nvPr>
        </p:nvGraphicFramePr>
        <p:xfrm>
          <a:off x="182880" y="1573121"/>
          <a:ext cx="4702628" cy="5232626"/>
        </p:xfrm>
        <a:graphic>
          <a:graphicData uri="http://schemas.openxmlformats.org/drawingml/2006/chart">
            <c:chart xmlns:c="http://schemas.openxmlformats.org/drawingml/2006/chart" xmlns:r="http://schemas.openxmlformats.org/officeDocument/2006/relationships" r:id="rId5"/>
          </a:graphicData>
        </a:graphic>
      </p:graphicFrame>
      <p:sp>
        <p:nvSpPr>
          <p:cNvPr id="8" name="角丸四角形 7"/>
          <p:cNvSpPr/>
          <p:nvPr/>
        </p:nvSpPr>
        <p:spPr>
          <a:xfrm>
            <a:off x="5185954" y="4267902"/>
            <a:ext cx="3542704" cy="1656102"/>
          </a:xfrm>
          <a:prstGeom prst="round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メイリオ" panose="020B0604030504040204" pitchFamily="50" charset="-128"/>
                <a:ea typeface="メイリオ" panose="020B0604030504040204" pitchFamily="50" charset="-128"/>
              </a:rPr>
              <a:t>従業員の</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負担増加</a:t>
            </a:r>
          </a:p>
        </p:txBody>
      </p:sp>
      <p:sp>
        <p:nvSpPr>
          <p:cNvPr id="10" name="角丸四角形 9"/>
          <p:cNvSpPr/>
          <p:nvPr/>
        </p:nvSpPr>
        <p:spPr>
          <a:xfrm>
            <a:off x="5081451" y="1978375"/>
            <a:ext cx="3542704" cy="1751069"/>
          </a:xfrm>
          <a:prstGeom prst="round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メイリオ" panose="020B0604030504040204" pitchFamily="50" charset="-128"/>
                <a:ea typeface="メイリオ" panose="020B0604030504040204" pitchFamily="50" charset="-128"/>
              </a:rPr>
              <a:t>環境配慮活動を</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200" b="1" dirty="0">
                <a:solidFill>
                  <a:schemeClr val="tx1"/>
                </a:solidFill>
                <a:latin typeface="メイリオ" panose="020B0604030504040204" pitchFamily="50" charset="-128"/>
                <a:ea typeface="メイリオ" panose="020B0604030504040204" pitchFamily="50" charset="-128"/>
              </a:rPr>
              <a:t>推進していく上</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200" b="1" dirty="0" err="1">
                <a:solidFill>
                  <a:schemeClr val="tx1"/>
                </a:solidFill>
                <a:latin typeface="メイリオ" panose="020B0604030504040204" pitchFamily="50" charset="-128"/>
                <a:ea typeface="メイリオ" panose="020B0604030504040204" pitchFamily="50" charset="-128"/>
              </a:rPr>
              <a:t>での</a:t>
            </a:r>
            <a:r>
              <a:rPr kumimoji="1" lang="ja-JP" altLang="en-US" sz="3200" b="1" dirty="0">
                <a:solidFill>
                  <a:schemeClr val="tx1"/>
                </a:solidFill>
                <a:latin typeface="メイリオ" panose="020B0604030504040204" pitchFamily="50" charset="-128"/>
                <a:ea typeface="メイリオ" panose="020B0604030504040204" pitchFamily="50" charset="-128"/>
              </a:rPr>
              <a:t>知識不足</a:t>
            </a:r>
          </a:p>
        </p:txBody>
      </p:sp>
    </p:spTree>
    <p:extLst>
      <p:ext uri="{BB962C8B-B14F-4D97-AF65-F5344CB8AC3E}">
        <p14:creationId xmlns:p14="http://schemas.microsoft.com/office/powerpoint/2010/main" xmlns="" val="18143769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pic>
        <p:nvPicPr>
          <p:cNvPr id="5" name="Picture 2" descr="C:\Users\user\Downloads\office-work-1149087_1920.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スライド番号プレースホルダー 2"/>
          <p:cNvSpPr>
            <a:spLocks noGrp="1"/>
          </p:cNvSpPr>
          <p:nvPr>
            <p:ph type="sldNum" sz="quarter" idx="12"/>
          </p:nvPr>
        </p:nvSpPr>
        <p:spPr/>
        <p:txBody>
          <a:bodyPr/>
          <a:lstStyle/>
          <a:p>
            <a:fld id="{CB3AC5FA-65C4-4A7A-B6A1-22A0DFE02E8E}" type="slidenum">
              <a:rPr kumimoji="1" lang="ja-JP" altLang="en-US" smtClean="0"/>
              <a:pPr/>
              <a:t>46</a:t>
            </a:fld>
            <a:endParaRPr kumimoji="1" lang="ja-JP" altLang="en-US"/>
          </a:p>
        </p:txBody>
      </p:sp>
      <p:sp>
        <p:nvSpPr>
          <p:cNvPr id="4" name="正方形/長方形 3"/>
          <p:cNvSpPr/>
          <p:nvPr/>
        </p:nvSpPr>
        <p:spPr>
          <a:xfrm>
            <a:off x="0" y="1372691"/>
            <a:ext cx="9144001" cy="361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rPr>
              <a:t>環境に関する知識の不足を</a:t>
            </a:r>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a:p>
            <a:pPr lvl="0" algn="ctr"/>
            <a:r>
              <a:rPr kumimoji="1" lang="ja-JP" altLang="en-US"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rPr>
              <a:t>資格・検定を取ることで改善する</a:t>
            </a:r>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a:p>
            <a:pPr lvl="0"/>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a:p>
            <a:pPr lvl="0" algn="ctr"/>
            <a:r>
              <a:rPr kumimoji="1" lang="ja-JP" altLang="en-US"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rPr>
              <a:t>資格・検定の取得を</a:t>
            </a:r>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a:p>
            <a:pPr lvl="0" algn="ctr"/>
            <a:r>
              <a:rPr kumimoji="1" lang="ja-JP" altLang="en-US"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rPr>
              <a:t>昇給・昇進の条件とすることで</a:t>
            </a:r>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a:p>
            <a:pPr lvl="0" algn="ctr"/>
            <a:r>
              <a:rPr kumimoji="1" lang="ja-JP" altLang="en-US"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rPr>
              <a:t>従業員の負担を相殺する</a:t>
            </a:r>
            <a:endParaRPr kumimoji="1" lang="en-US" altLang="ja-JP" sz="4000" b="1" spc="50" dirty="0">
              <a:ln w="12700" cmpd="sng">
                <a:solidFill>
                  <a:prstClr val="black"/>
                </a:solidFill>
                <a:prstDash val="solid"/>
              </a:ln>
              <a:solidFill>
                <a:srgbClr val="F79646">
                  <a:tint val="1000"/>
                </a:srgbClr>
              </a:solidFill>
              <a:effectLst>
                <a:glow rad="53100">
                  <a:srgbClr val="F79646">
                    <a:satMod val="180000"/>
                    <a:alpha val="30000"/>
                  </a:srgbClr>
                </a:glo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228137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0" r="-10000"/>
          </a:stretch>
        </a:blipFill>
        <a:effectLst/>
      </p:bgPr>
    </p:bg>
    <p:spTree>
      <p:nvGrpSpPr>
        <p:cNvPr id="1" name=""/>
        <p:cNvGrpSpPr/>
        <p:nvPr/>
      </p:nvGrpSpPr>
      <p:grpSpPr>
        <a:xfrm>
          <a:off x="0" y="0"/>
          <a:ext cx="0" cy="0"/>
          <a:chOff x="0" y="0"/>
          <a:chExt cx="0" cy="0"/>
        </a:xfrm>
      </p:grpSpPr>
      <p:sp>
        <p:nvSpPr>
          <p:cNvPr id="5" name="正方形/長方形 4"/>
          <p:cNvSpPr/>
          <p:nvPr/>
        </p:nvSpPr>
        <p:spPr>
          <a:xfrm>
            <a:off x="245919" y="354759"/>
            <a:ext cx="5942652" cy="769441"/>
          </a:xfrm>
          <a:prstGeom prst="rect">
            <a:avLst/>
          </a:prstGeom>
        </p:spPr>
        <p:txBody>
          <a:bodyPr wrap="none">
            <a:spAutoFit/>
          </a:bodyPr>
          <a:lstStyle/>
          <a:p>
            <a:pPr defTabSz="457200"/>
            <a:r>
              <a:rPr kumimoji="0" lang="ja-JP" altLang="en-US" sz="4000" dirty="0">
                <a:ln>
                  <a:solidFill>
                    <a:prstClr val="black"/>
                  </a:solidFill>
                </a:ln>
                <a:solidFill>
                  <a:schemeClr val="bg1"/>
                </a:solidFill>
              </a:rPr>
              <a:t> </a:t>
            </a:r>
            <a:r>
              <a:rPr kumimoji="0" lang="ja-JP" altLang="en-US" sz="4400" b="1" u="sng" dirty="0">
                <a:ln>
                  <a:solidFill>
                    <a:prstClr val="black"/>
                  </a:solidFill>
                </a:ln>
                <a:solidFill>
                  <a:schemeClr val="bg1"/>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ホテル・旅館への提案</a:t>
            </a:r>
            <a:endParaRPr kumimoji="0" lang="en-US" altLang="ja-JP" sz="4400" b="1" u="sng" dirty="0">
              <a:ln>
                <a:solidFill>
                  <a:prstClr val="black"/>
                </a:solidFill>
              </a:ln>
              <a:solidFill>
                <a:schemeClr val="bg1"/>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22846" y="1144743"/>
            <a:ext cx="8673669" cy="1754326"/>
          </a:xfrm>
          <a:prstGeom prst="rect">
            <a:avLst/>
          </a:prstGeom>
          <a:noFill/>
        </p:spPr>
        <p:txBody>
          <a:bodyPr wrap="square" rtlCol="0">
            <a:spAutoFit/>
          </a:bodyPr>
          <a:lstStyle/>
          <a:p>
            <a:r>
              <a:rPr kumimoji="1" lang="en-US" altLang="ja-JP" sz="4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2. </a:t>
            </a:r>
            <a:r>
              <a:rPr kumimoji="1" lang="ja-JP" altLang="en-US" sz="54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ホテル・旅館の環境認証</a:t>
            </a:r>
            <a:endParaRPr kumimoji="1" lang="en-US" altLang="ja-JP" sz="54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r>
              <a:rPr kumimoji="1" lang="ja-JP" altLang="en-US" sz="5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　</a:t>
            </a:r>
            <a:r>
              <a:rPr kumimoji="1" lang="ja-JP" altLang="en-US" sz="54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rPr>
              <a:t>の取得</a:t>
            </a:r>
          </a:p>
        </p:txBody>
      </p:sp>
      <p:sp>
        <p:nvSpPr>
          <p:cNvPr id="25" name="テキスト ボックス 24"/>
          <p:cNvSpPr txBox="1"/>
          <p:nvPr/>
        </p:nvSpPr>
        <p:spPr>
          <a:xfrm>
            <a:off x="96253" y="2984250"/>
            <a:ext cx="8971549" cy="2554545"/>
          </a:xfrm>
          <a:prstGeom prst="rect">
            <a:avLst/>
          </a:prstGeom>
          <a:noFill/>
        </p:spPr>
        <p:txBody>
          <a:bodyPr wrap="square" rtlCol="0">
            <a:spAutoFit/>
          </a:bodyPr>
          <a:lstStyle/>
          <a:p>
            <a:r>
              <a:rPr kumimoji="1" lang="ja-JP" altLang="en-US"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rPr>
              <a:t>ホテル・旅館の環境認証とは</a:t>
            </a:r>
            <a:endParaRPr kumimoji="1" lang="en-US" altLang="ja-JP" sz="40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r>
              <a:rPr kumimoji="1" lang="ja-JP" altLang="en-US"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環境配慮に向けて活動している宿泊施設が取得・公表できる制度のこと</a:t>
            </a:r>
            <a:endParaRPr kumimoji="1"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endParaRPr kumimoji="1" lang="en-US" altLang="ja-JP" sz="40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p:txBody>
      </p:sp>
      <p:pic>
        <p:nvPicPr>
          <p:cNvPr id="2050" name="Picture 2" descr="C:\Users\user\Downloads\Eco Mark_4c.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007973" y="5046662"/>
            <a:ext cx="1645919" cy="16459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グリーンキーマーク」の画像検索結果">
            <a:hlinkClick r:id="rId4"/>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02341" y="4881243"/>
            <a:ext cx="1411968" cy="1976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95579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5000"/>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xmlns="" val="4006690021"/>
              </p:ext>
            </p:extLst>
          </p:nvPr>
        </p:nvGraphicFramePr>
        <p:xfrm>
          <a:off x="-78658" y="1633232"/>
          <a:ext cx="9143998" cy="307099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fontScale="90000"/>
          </a:bodyPr>
          <a:lstStyle/>
          <a:p>
            <a:r>
              <a:rPr kumimoji="1"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環境認証は顧客のホテルを選ぶ際の基準となりえる</a:t>
            </a:r>
          </a:p>
        </p:txBody>
      </p:sp>
      <p:sp>
        <p:nvSpPr>
          <p:cNvPr id="7" name="テキスト ボックス 6"/>
          <p:cNvSpPr txBox="1"/>
          <p:nvPr/>
        </p:nvSpPr>
        <p:spPr>
          <a:xfrm>
            <a:off x="1" y="4243759"/>
            <a:ext cx="9143999" cy="1508105"/>
          </a:xfrm>
          <a:prstGeom prst="rect">
            <a:avLst/>
          </a:prstGeom>
          <a:noFill/>
        </p:spPr>
        <p:txBody>
          <a:bodyPr wrap="square" rtlCol="0">
            <a:spAutoFit/>
          </a:bodyPr>
          <a:lstStyle/>
          <a:p>
            <a:r>
              <a:rPr kumimoji="1" lang="ja-JP" altLang="en-US"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エコマーク認定サービスの利用動向によると、</a:t>
            </a:r>
            <a:endParaRPr kumimoji="1" lang="en-US" altLang="ja-JP" sz="28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r>
              <a:rPr kumimoji="1" lang="ja-JP" altLang="en-US" sz="32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エコマーク認証を取得したホテル・旅館を利用したいと回答した消費者は</a:t>
            </a:r>
            <a:r>
              <a:rPr kumimoji="1" lang="en-US" altLang="ja-JP" sz="3200"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rPr>
              <a:t>61.2%</a:t>
            </a:r>
            <a:r>
              <a:rPr kumimoji="1" lang="ja-JP" altLang="en-US" sz="32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に上る</a:t>
            </a:r>
            <a:endParaRPr kumimoji="1" lang="en-US" altLang="ja-JP" sz="32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6124074" y="6164121"/>
            <a:ext cx="3019926" cy="523220"/>
          </a:xfrm>
          <a:prstGeom prst="rect">
            <a:avLst/>
          </a:prstGeom>
          <a:solidFill>
            <a:schemeClr val="bg2"/>
          </a:solidFill>
        </p:spPr>
        <p:txBody>
          <a:bodyPr wrap="square" rtlCol="0">
            <a:spAutoFit/>
          </a:bodyPr>
          <a:lstStyle/>
          <a:p>
            <a:pPr algn="r"/>
            <a:r>
              <a:rPr kumimoji="1" lang="ja-JP" altLang="en-US" sz="1400" dirty="0"/>
              <a:t>出典：エコマーク認知度調査　報告書　平成</a:t>
            </a:r>
            <a:r>
              <a:rPr kumimoji="1" lang="en-US" altLang="ja-JP" sz="1400" dirty="0"/>
              <a:t>27</a:t>
            </a:r>
            <a:r>
              <a:rPr kumimoji="1" lang="ja-JP" altLang="en-US" sz="1400" dirty="0"/>
              <a:t>年</a:t>
            </a:r>
            <a:r>
              <a:rPr kumimoji="1" lang="en-US" altLang="ja-JP" sz="1400" dirty="0"/>
              <a:t>3</a:t>
            </a:r>
            <a:r>
              <a:rPr kumimoji="1" lang="ja-JP" altLang="en-US" sz="1400" dirty="0"/>
              <a:t>月</a:t>
            </a:r>
          </a:p>
        </p:txBody>
      </p:sp>
    </p:spTree>
    <p:extLst>
      <p:ext uri="{BB962C8B-B14F-4D97-AF65-F5344CB8AC3E}">
        <p14:creationId xmlns:p14="http://schemas.microsoft.com/office/powerpoint/2010/main" xmlns="" val="31149976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r="-17000"/>
          </a:stretch>
        </a:blip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B3AC5FA-65C4-4A7A-B6A1-22A0DFE02E8E}" type="slidenum">
              <a:rPr kumimoji="1" lang="ja-JP" altLang="en-US" smtClean="0"/>
              <a:pPr/>
              <a:t>49</a:t>
            </a:fld>
            <a:endParaRPr kumimoji="1" lang="ja-JP" altLang="en-US"/>
          </a:p>
        </p:txBody>
      </p:sp>
      <p:sp>
        <p:nvSpPr>
          <p:cNvPr id="8" name="正方形/長方形 7"/>
          <p:cNvSpPr/>
          <p:nvPr/>
        </p:nvSpPr>
        <p:spPr>
          <a:xfrm>
            <a:off x="415686" y="413668"/>
            <a:ext cx="4814138" cy="769441"/>
          </a:xfrm>
          <a:prstGeom prst="rect">
            <a:avLst/>
          </a:prstGeom>
        </p:spPr>
        <p:txBody>
          <a:bodyPr wrap="none">
            <a:spAutoFit/>
          </a:bodyPr>
          <a:lstStyle/>
          <a:p>
            <a:pPr defTabSz="457200"/>
            <a:r>
              <a:rPr kumimoji="0" lang="ja-JP" altLang="en-US" sz="4000" dirty="0">
                <a:ln>
                  <a:solidFill>
                    <a:prstClr val="black"/>
                  </a:solidFill>
                </a:ln>
                <a:solidFill>
                  <a:prstClr val="white"/>
                </a:solidFill>
              </a:rPr>
              <a:t> </a:t>
            </a:r>
            <a:r>
              <a:rPr kumimoji="0" lang="ja-JP" altLang="en-US" sz="4400" b="1" u="sng" dirty="0">
                <a:ln>
                  <a:solidFill>
                    <a:prstClr val="black"/>
                  </a:solidFill>
                </a:ln>
                <a:solidFill>
                  <a:schemeClr val="bg1"/>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認証機関への提案</a:t>
            </a:r>
            <a:endParaRPr kumimoji="0" lang="en-US" altLang="ja-JP" sz="4400" b="1" u="sng" dirty="0">
              <a:ln>
                <a:solidFill>
                  <a:prstClr val="black"/>
                </a:solidFill>
              </a:ln>
              <a:solidFill>
                <a:schemeClr val="bg1"/>
              </a:solidFill>
              <a:effectLst>
                <a:outerShdw blurRad="50800" dist="38100" dir="2700000" algn="tl" rotWithShape="0">
                  <a:prstClr val="white">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17565" y="1300900"/>
            <a:ext cx="9366068" cy="5109091"/>
          </a:xfrm>
          <a:prstGeom prst="rect">
            <a:avLst/>
          </a:prstGeom>
          <a:noFill/>
        </p:spPr>
        <p:txBody>
          <a:bodyPr wrap="square" rtlCol="0">
            <a:spAutoFit/>
          </a:bodyPr>
          <a:lstStyle/>
          <a:p>
            <a:endParaRPr kumimoji="1" lang="en-US" altLang="ja-JP" sz="4800" b="1" u="sng" dirty="0">
              <a:ln>
                <a:solidFill>
                  <a:schemeClr val="tx1"/>
                </a:solidFill>
              </a:ln>
              <a:solidFill>
                <a:schemeClr val="bg1"/>
              </a:solidFill>
              <a:latin typeface="メイリオ" panose="020B0604030504040204" pitchFamily="50" charset="-128"/>
              <a:ea typeface="メイリオ" panose="020B0604030504040204" pitchFamily="50" charset="-128"/>
            </a:endParaRPr>
          </a:p>
          <a:p>
            <a:r>
              <a:rPr kumimoji="1" lang="ja-JP" altLang="en-US" sz="4800" b="1" u="sng" dirty="0">
                <a:ln>
                  <a:solidFill>
                    <a:schemeClr val="tx1"/>
                  </a:solidFill>
                </a:ln>
                <a:solidFill>
                  <a:schemeClr val="bg1"/>
                </a:solidFill>
                <a:latin typeface="メイリオ" panose="020B0604030504040204" pitchFamily="50" charset="-128"/>
                <a:ea typeface="メイリオ" panose="020B0604030504040204" pitchFamily="50" charset="-128"/>
              </a:rPr>
              <a:t>シティホテル・リゾートホテル</a:t>
            </a:r>
            <a:endParaRPr kumimoji="1" lang="en-US" altLang="ja-JP" sz="4800" b="1" u="sng" dirty="0">
              <a:ln>
                <a:solidFill>
                  <a:schemeClr val="tx1"/>
                </a:solidFill>
              </a:ln>
              <a:solidFill>
                <a:schemeClr val="bg1"/>
              </a:solidFill>
              <a:latin typeface="メイリオ" panose="020B0604030504040204" pitchFamily="50" charset="-128"/>
              <a:ea typeface="メイリオ" panose="020B0604030504040204" pitchFamily="50" charset="-128"/>
            </a:endParaRPr>
          </a:p>
          <a:p>
            <a:r>
              <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rPr>
              <a:t>に宿泊施設の環境認証に関する</a:t>
            </a:r>
            <a:endParaRPr kumimoji="1"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endParaRPr>
          </a:p>
          <a:p>
            <a:r>
              <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rPr>
              <a:t>セミナーを開催し、認証の取得を促進する</a:t>
            </a:r>
            <a:endParaRPr kumimoji="1" lang="en-US" altLang="ja-JP"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2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なぜならば</a:t>
            </a:r>
            <a:r>
              <a:rPr kumimoji="1" lang="en-US" altLang="ja-JP"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4279352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84994" y="278501"/>
            <a:ext cx="8662220" cy="1143000"/>
          </a:xfrm>
        </p:spPr>
        <p:txBody>
          <a:bodyPr>
            <a:normAutofit fontScale="90000"/>
          </a:bodyPr>
          <a:lstStyle/>
          <a:p>
            <a:r>
              <a:rPr lang="ja-JP" altLang="en-US" b="1" u="sng" dirty="0">
                <a:ln>
                  <a:solidFill>
                    <a:sysClr val="windowText" lastClr="000000"/>
                  </a:solidFill>
                </a:ln>
                <a:solidFill>
                  <a:schemeClr val="bg1"/>
                </a:solidFill>
                <a:latin typeface="メイリオ" panose="020B0604030504040204" pitchFamily="50" charset="-128"/>
                <a:ea typeface="メイリオ" panose="020B0604030504040204" pitchFamily="50" charset="-128"/>
              </a:rPr>
              <a:t>シティホテル、リゾートホテル</a:t>
            </a:r>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は</a:t>
            </a:r>
            <a:r>
              <a:rPr lang="en-US" altLang="ja-JP" b="1" dirty="0">
                <a:ln>
                  <a:solidFill>
                    <a:sysClr val="windowText" lastClr="000000"/>
                  </a:solidFill>
                </a:ln>
                <a:solidFill>
                  <a:schemeClr val="bg1"/>
                </a:solidFill>
              </a:rPr>
              <a:t/>
            </a:r>
            <a:br>
              <a:rPr lang="en-US" altLang="ja-JP" b="1" dirty="0">
                <a:ln>
                  <a:solidFill>
                    <a:sysClr val="windowText" lastClr="000000"/>
                  </a:solidFill>
                </a:ln>
                <a:solidFill>
                  <a:schemeClr val="bg1"/>
                </a:solidFill>
              </a:rPr>
            </a:br>
            <a:r>
              <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積極的に環境配慮活動を行っている</a:t>
            </a:r>
            <a:endParaRPr kumimoji="1"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p:txBody>
      </p:sp>
      <p:graphicFrame>
        <p:nvGraphicFramePr>
          <p:cNvPr id="4" name="グラフ 3"/>
          <p:cNvGraphicFramePr>
            <a:graphicFrameLocks/>
          </p:cNvGraphicFramePr>
          <p:nvPr>
            <p:extLst>
              <p:ext uri="{D42A27DB-BD31-4B8C-83A1-F6EECF244321}">
                <p14:modId xmlns:p14="http://schemas.microsoft.com/office/powerpoint/2010/main" xmlns="" val="3597845867"/>
              </p:ext>
            </p:extLst>
          </p:nvPr>
        </p:nvGraphicFramePr>
        <p:xfrm>
          <a:off x="4291825" y="748120"/>
          <a:ext cx="4905171" cy="4135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xmlns="" val="3590400840"/>
              </p:ext>
            </p:extLst>
          </p:nvPr>
        </p:nvGraphicFramePr>
        <p:xfrm>
          <a:off x="-127818" y="645365"/>
          <a:ext cx="4954970" cy="4341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a:graphicFrameLocks/>
          </p:cNvGraphicFramePr>
          <p:nvPr>
            <p:extLst>
              <p:ext uri="{D42A27DB-BD31-4B8C-83A1-F6EECF244321}">
                <p14:modId xmlns:p14="http://schemas.microsoft.com/office/powerpoint/2010/main" xmlns="" val="183117583"/>
              </p:ext>
            </p:extLst>
          </p:nvPr>
        </p:nvGraphicFramePr>
        <p:xfrm>
          <a:off x="412955" y="4374599"/>
          <a:ext cx="3938414" cy="2773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グラフ 6"/>
          <p:cNvGraphicFramePr>
            <a:graphicFrameLocks/>
          </p:cNvGraphicFramePr>
          <p:nvPr>
            <p:extLst>
              <p:ext uri="{D42A27DB-BD31-4B8C-83A1-F6EECF244321}">
                <p14:modId xmlns:p14="http://schemas.microsoft.com/office/powerpoint/2010/main" xmlns="" val="372302947"/>
              </p:ext>
            </p:extLst>
          </p:nvPr>
        </p:nvGraphicFramePr>
        <p:xfrm>
          <a:off x="5103255" y="4161014"/>
          <a:ext cx="3428999" cy="2822048"/>
        </p:xfrm>
        <a:graphic>
          <a:graphicData uri="http://schemas.openxmlformats.org/drawingml/2006/chart">
            <c:chart xmlns:c="http://schemas.openxmlformats.org/drawingml/2006/chart" xmlns:r="http://schemas.openxmlformats.org/officeDocument/2006/relationships" r:id="rId6"/>
          </a:graphicData>
        </a:graphic>
      </p:graphicFrame>
      <p:sp>
        <p:nvSpPr>
          <p:cNvPr id="3" name="テキスト ボックス 2"/>
          <p:cNvSpPr txBox="1"/>
          <p:nvPr/>
        </p:nvSpPr>
        <p:spPr>
          <a:xfrm>
            <a:off x="0" y="4640885"/>
            <a:ext cx="1828800" cy="369332"/>
          </a:xfrm>
          <a:prstGeom prst="rect">
            <a:avLst/>
          </a:prstGeom>
          <a:noFill/>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ビジネスホテル</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1434136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email"/>
          <a:stretch>
            <a:fillRect/>
          </a:stretch>
        </a:blip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B3AC5FA-65C4-4A7A-B6A1-22A0DFE02E8E}" type="slidenum">
              <a:rPr kumimoji="1" lang="ja-JP" altLang="en-US" smtClean="0"/>
              <a:pPr/>
              <a:t>51</a:t>
            </a:fld>
            <a:endParaRPr kumimoji="1" lang="ja-JP" altLang="en-US"/>
          </a:p>
        </p:txBody>
      </p:sp>
      <p:sp>
        <p:nvSpPr>
          <p:cNvPr id="4" name="正方形/長方形 3"/>
          <p:cNvSpPr/>
          <p:nvPr/>
        </p:nvSpPr>
        <p:spPr>
          <a:xfrm>
            <a:off x="-457200" y="2421231"/>
            <a:ext cx="10172732" cy="298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シティホテル・リゾートホテルは</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積極的に環境配慮活動を行っている</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つまり、環境配慮活動による利益を</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一番実感している営業形態である</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よってこれらのホテルをターゲットにし</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ホテルの環境認証の普及を</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r>
              <a:rPr kumimoji="1" lang="ja-JP" altLang="en-US" sz="4000" b="1" dirty="0">
                <a:ln>
                  <a:solidFill>
                    <a:schemeClr val="tx1"/>
                  </a:solidFill>
                </a:ln>
                <a:latin typeface="メイリオ" panose="020B0604030504040204" pitchFamily="50" charset="-128"/>
                <a:ea typeface="メイリオ" panose="020B0604030504040204" pitchFamily="50" charset="-128"/>
              </a:rPr>
              <a:t>促進していくべきである</a:t>
            </a: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a:p>
            <a:pPr algn="ctr"/>
            <a:endParaRPr kumimoji="1" lang="en-US" altLang="ja-JP" sz="4000" b="1" dirty="0">
              <a:ln>
                <a:solidFill>
                  <a:schemeClr val="tx1"/>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17569221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ln>
                  <a:solidFill>
                    <a:sysClr val="windowText" lastClr="000000"/>
                  </a:solidFill>
                </a:ln>
                <a:solidFill>
                  <a:schemeClr val="bg1"/>
                </a:solidFill>
                <a:effectLst/>
                <a:ea typeface="Meiryo" charset="0"/>
              </a:rPr>
              <a:t>まとめ</a:t>
            </a:r>
            <a:endParaRPr kumimoji="1" lang="ja-JP" altLang="en-US" sz="4000" b="1" dirty="0">
              <a:ln>
                <a:solidFill>
                  <a:sysClr val="windowText" lastClr="000000"/>
                </a:solidFill>
              </a:ln>
              <a:solidFill>
                <a:schemeClr val="bg1"/>
              </a:solidFill>
              <a:effectLst/>
              <a:ea typeface="Meiryo" charset="0"/>
            </a:endParaRPr>
          </a:p>
        </p:txBody>
      </p:sp>
      <p:sp>
        <p:nvSpPr>
          <p:cNvPr id="3" name="コンテンツ プレースホルダー 2"/>
          <p:cNvSpPr>
            <a:spLocks noGrp="1"/>
          </p:cNvSpPr>
          <p:nvPr>
            <p:ph idx="1"/>
          </p:nvPr>
        </p:nvSpPr>
        <p:spPr>
          <a:xfrm>
            <a:off x="457200" y="1600201"/>
            <a:ext cx="8280000" cy="4796698"/>
          </a:xfrm>
        </p:spPr>
        <p:txBody>
          <a:bodyPr vert="horz" lIns="68580" tIns="34290" rIns="68580" bIns="34290" rtlCol="0" anchor="t">
            <a:spAutoFit/>
          </a:bodyPr>
          <a:lstStyle/>
          <a:p>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環境配慮活動は費用の削減に繋がり、</a:t>
            </a:r>
            <a:endParaRPr lang="en-US" altLang="ja-JP"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ホテル・旅館の</a:t>
            </a:r>
            <a:r>
              <a:rPr lang="ja-JP" altLang="en-US"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利益は増大する</a:t>
            </a:r>
            <a:endParaRPr lang="en-US" altLang="ja-JP"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相関関係は見いだせなかったものの、地域と連携した環境配慮活動により当該地域の</a:t>
            </a:r>
            <a:r>
              <a:rPr lang="ja-JP" altLang="en-US"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経済と交流の活性化</a:t>
            </a:r>
            <a:r>
              <a:rPr lang="ja-JP" altLang="en-US"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などの効果をもたらしているホテル・旅館もあった</a:t>
            </a:r>
            <a:endParaRPr lang="en-US" altLang="ja-JP"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n>
                  <a:solidFill>
                    <a:schemeClr val="tx1"/>
                  </a:solidFill>
                </a:ln>
                <a:solidFill>
                  <a:schemeClr val="bg1"/>
                </a:solidFill>
                <a:effectLst/>
                <a:ea typeface="Meiryo" charset="0"/>
              </a:rPr>
              <a:t>　</a:t>
            </a:r>
            <a:r>
              <a:rPr lang="ja-JP" altLang="en-US" dirty="0">
                <a:ln>
                  <a:solidFill>
                    <a:schemeClr val="tx1"/>
                  </a:solidFill>
                </a:ln>
                <a:solidFill>
                  <a:schemeClr val="bg1"/>
                </a:solidFill>
                <a:effectLst>
                  <a:glow rad="228600">
                    <a:schemeClr val="bg1">
                      <a:alpha val="40000"/>
                    </a:schemeClr>
                  </a:glow>
                </a:effectLst>
                <a:ea typeface="Meiryo" charset="0"/>
              </a:rPr>
              <a:t>　</a:t>
            </a:r>
            <a:r>
              <a:rPr lang="ja-JP" altLang="en-US" dirty="0">
                <a:solidFill>
                  <a:schemeClr val="bg1"/>
                </a:solidFill>
                <a:effectLst>
                  <a:glow rad="228600">
                    <a:schemeClr val="bg1">
                      <a:alpha val="40000"/>
                    </a:schemeClr>
                  </a:glow>
                </a:effectLst>
                <a:ea typeface="Meiryo" charset="0"/>
              </a:rPr>
              <a:t>　</a:t>
            </a:r>
            <a:r>
              <a:rPr lang="ja-JP" altLang="en-US" dirty="0">
                <a:solidFill>
                  <a:schemeClr val="bg1"/>
                </a:solidFill>
                <a:effectLst>
                  <a:glow rad="228600">
                    <a:schemeClr val="bg1">
                      <a:alpha val="40000"/>
                    </a:schemeClr>
                  </a:glow>
                </a:effectLst>
              </a:rPr>
              <a:t>　　　　　</a:t>
            </a:r>
            <a:r>
              <a:rPr lang="ja-JP" altLang="en-US" dirty="0">
                <a:solidFill>
                  <a:schemeClr val="bg1"/>
                </a:solidFill>
                <a:effectLst>
                  <a:glow rad="228600">
                    <a:schemeClr val="accent2">
                      <a:satMod val="175000"/>
                      <a:alpha val="40000"/>
                    </a:schemeClr>
                  </a:glow>
                </a:effectLst>
              </a:rPr>
              <a:t>　　</a:t>
            </a:r>
            <a:r>
              <a:rPr lang="ja-JP" altLang="en-US" dirty="0">
                <a:effectLst>
                  <a:glow rad="228600">
                    <a:schemeClr val="accent2">
                      <a:satMod val="175000"/>
                      <a:alpha val="40000"/>
                    </a:schemeClr>
                  </a:glow>
                </a:effectLst>
              </a:rPr>
              <a:t>　　　</a:t>
            </a:r>
            <a:endParaRPr lang="ja-JP" altLang="en-US" sz="1800" dirty="0">
              <a:effectLst>
                <a:glow rad="228600">
                  <a:schemeClr val="accent2">
                    <a:satMod val="175000"/>
                    <a:alpha val="40000"/>
                  </a:schemeClr>
                </a:glow>
              </a:effectLst>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solidFill>
                  <a:prstClr val="black">
                    <a:tint val="75000"/>
                  </a:prstClr>
                </a:solidFill>
              </a:rPr>
              <a:pPr/>
              <a:t>52</a:t>
            </a:fld>
            <a:endParaRPr kumimoji="1" lang="ja-JP" altLang="en-US" dirty="0">
              <a:solidFill>
                <a:prstClr val="black">
                  <a:tint val="75000"/>
                </a:prstClr>
              </a:solidFill>
            </a:endParaRPr>
          </a:p>
        </p:txBody>
      </p:sp>
    </p:spTree>
    <p:extLst>
      <p:ext uri="{BB962C8B-B14F-4D97-AF65-F5344CB8AC3E}">
        <p14:creationId xmlns:p14="http://schemas.microsoft.com/office/powerpoint/2010/main" xmlns="" val="27407147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テキスト ボックス 3"/>
          <p:cNvSpPr txBox="1"/>
          <p:nvPr/>
        </p:nvSpPr>
        <p:spPr>
          <a:xfrm>
            <a:off x="108154" y="1295925"/>
            <a:ext cx="8927689" cy="3785652"/>
          </a:xfrm>
          <a:prstGeom prst="rect">
            <a:avLst/>
          </a:prstGeom>
          <a:noFill/>
        </p:spPr>
        <p:txBody>
          <a:bodyPr wrap="square" rtlCol="0">
            <a:spAutoFit/>
          </a:bodyPr>
          <a:lstStyle/>
          <a:p>
            <a:pPr lvl="0"/>
            <a:r>
              <a:rPr kumimoji="1" lang="ja-JP" altLang="en-US" sz="32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ホテル・旅館</a:t>
            </a:r>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への提案</a:t>
            </a:r>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従業員に対して環境に関する資格・検定取得</a:t>
            </a:r>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を促進する</a:t>
            </a:r>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en-US" altLang="ja-JP" sz="3200" b="1" dirty="0">
                <a:ln>
                  <a:solidFill>
                    <a:sysClr val="windowText" lastClr="000000"/>
                  </a:solidFill>
                </a:ln>
                <a:solidFill>
                  <a:prstClr val="white"/>
                </a:solidFill>
                <a:latin typeface="メイリオ" panose="020B0604030504040204" pitchFamily="50" charset="-128"/>
                <a:ea typeface="メイリオ" panose="020B0604030504040204" pitchFamily="50" charset="-128"/>
              </a:rPr>
              <a:t>2. </a:t>
            </a:r>
            <a:r>
              <a:rPr kumimoji="1" lang="ja-JP" altLang="en-US" sz="3200" b="1">
                <a:ln>
                  <a:solidFill>
                    <a:sysClr val="windowText" lastClr="000000"/>
                  </a:solidFill>
                </a:ln>
                <a:solidFill>
                  <a:prstClr val="white"/>
                </a:solidFill>
                <a:latin typeface="メイリオ" panose="020B0604030504040204" pitchFamily="50" charset="-128"/>
                <a:ea typeface="メイリオ" panose="020B0604030504040204" pitchFamily="50" charset="-128"/>
              </a:rPr>
              <a:t>ホテル・旅館の</a:t>
            </a:r>
            <a:r>
              <a:rPr kumimoji="1" lang="ja-JP" altLang="en-US" sz="3200" b="1" dirty="0">
                <a:ln>
                  <a:solidFill>
                    <a:sysClr val="windowText" lastClr="000000"/>
                  </a:solidFill>
                </a:ln>
                <a:solidFill>
                  <a:prstClr val="white"/>
                </a:solidFill>
                <a:latin typeface="メイリオ" panose="020B0604030504040204" pitchFamily="50" charset="-128"/>
                <a:ea typeface="メイリオ" panose="020B0604030504040204" pitchFamily="50" charset="-128"/>
              </a:rPr>
              <a:t>環境認証を取得する</a:t>
            </a:r>
          </a:p>
          <a:p>
            <a:pPr lvl="0"/>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08153" y="3552849"/>
            <a:ext cx="9035843" cy="2308324"/>
          </a:xfrm>
          <a:prstGeom prst="rect">
            <a:avLst/>
          </a:prstGeom>
          <a:noFill/>
        </p:spPr>
        <p:txBody>
          <a:bodyPr wrap="square" rtlCol="0">
            <a:spAutoFit/>
          </a:bodyPr>
          <a:lstStyle/>
          <a:p>
            <a:pPr lvl="0"/>
            <a:r>
              <a:rPr lang="ja-JP" altLang="en-US" sz="3200" b="1" u="sng"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認証機関</a:t>
            </a:r>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への提案</a:t>
            </a:r>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rPr>
              <a:t>シティホテル・リゾートホテルをターゲット </a:t>
            </a:r>
            <a:endPar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endParaRPr>
          </a:p>
          <a:p>
            <a:pPr lvl="0"/>
            <a:r>
              <a:rPr kumimoji="1" lang="en-US" altLang="ja-JP" sz="3200" b="1" dirty="0">
                <a:ln>
                  <a:solidFill>
                    <a:prstClr val="black"/>
                  </a:solidFill>
                </a:ln>
                <a:solidFill>
                  <a:prstClr val="white"/>
                </a:solidFill>
                <a:latin typeface="メイリオ" panose="020B0604030504040204" pitchFamily="50" charset="-128"/>
                <a:ea typeface="メイリオ" panose="020B0604030504040204" pitchFamily="50" charset="-128"/>
              </a:rPr>
              <a:t>   </a:t>
            </a:r>
            <a:r>
              <a:rPr kumimoji="1" lang="ja-JP" altLang="en-US" sz="3200" b="1" dirty="0">
                <a:ln>
                  <a:solidFill>
                    <a:prstClr val="black"/>
                  </a:solidFill>
                </a:ln>
                <a:solidFill>
                  <a:prstClr val="white"/>
                </a:solidFill>
                <a:latin typeface="メイリオ" panose="020B0604030504040204" pitchFamily="50" charset="-128"/>
                <a:ea typeface="メイリオ" panose="020B0604030504040204" pitchFamily="50" charset="-128"/>
              </a:rPr>
              <a:t>とし、認証取得を促進する</a:t>
            </a:r>
            <a:endParaRPr kumimoji="1" lang="en-US" altLang="ja-JP" sz="20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kumimoji="1" lang="ja-JP" altLang="en-US" sz="4800" b="1" dirty="0">
              <a:ln>
                <a:solidFill>
                  <a:prstClr val="black"/>
                </a:solidFill>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3"/>
          <p:cNvSpPr>
            <a:spLocks noGrp="1"/>
          </p:cNvSpPr>
          <p:nvPr>
            <p:ph type="sldNum" sz="quarter" idx="12"/>
          </p:nvPr>
        </p:nvSpPr>
        <p:spPr>
          <a:xfrm>
            <a:off x="6553200" y="6356352"/>
            <a:ext cx="2133600" cy="365125"/>
          </a:xfrm>
        </p:spPr>
        <p:txBody>
          <a:bodyPr/>
          <a:lstStyle/>
          <a:p>
            <a:fld id="{400ABA58-CA87-4928-B72F-3CDF66D034FF}" type="slidenum">
              <a:rPr kumimoji="1" lang="ja-JP" altLang="en-US" smtClean="0"/>
              <a:pPr/>
              <a:t>53</a:t>
            </a:fld>
            <a:endParaRPr kumimoji="1" lang="ja-JP" altLang="en-US"/>
          </a:p>
        </p:txBody>
      </p:sp>
    </p:spTree>
    <p:extLst>
      <p:ext uri="{BB962C8B-B14F-4D97-AF65-F5344CB8AC3E}">
        <p14:creationId xmlns:p14="http://schemas.microsoft.com/office/powerpoint/2010/main" xmlns="" val="20661775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角丸四角形 4"/>
          <p:cNvSpPr/>
          <p:nvPr/>
        </p:nvSpPr>
        <p:spPr>
          <a:xfrm>
            <a:off x="0" y="1410456"/>
            <a:ext cx="9144000" cy="1334083"/>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ホテル・旅館の地域と連携した環境配慮活動と</a:t>
            </a:r>
            <a:endParaRPr kumimoji="1"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当該地域への良い効果との相関が</a:t>
            </a:r>
            <a:endParaRPr kumimoji="1"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はっきりと認められなかった</a:t>
            </a:r>
          </a:p>
        </p:txBody>
      </p:sp>
      <p:sp>
        <p:nvSpPr>
          <p:cNvPr id="6" name="角丸四角形 5"/>
          <p:cNvSpPr/>
          <p:nvPr/>
        </p:nvSpPr>
        <p:spPr>
          <a:xfrm>
            <a:off x="2" y="2946950"/>
            <a:ext cx="9144000" cy="1132105"/>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回収できたアンケートの多くの割合を</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都市部のホテルが占めたためであると考える</a:t>
            </a:r>
          </a:p>
        </p:txBody>
      </p:sp>
      <p:sp>
        <p:nvSpPr>
          <p:cNvPr id="7" name="タイトル 1"/>
          <p:cNvSpPr>
            <a:spLocks noGrp="1"/>
          </p:cNvSpPr>
          <p:nvPr>
            <p:ph type="title"/>
          </p:nvPr>
        </p:nvSpPr>
        <p:spPr>
          <a:xfrm>
            <a:off x="437854" y="346633"/>
            <a:ext cx="8229600" cy="785819"/>
          </a:xfrm>
        </p:spPr>
        <p:txBody>
          <a:bodyPr>
            <a:normAutofit/>
          </a:bodyPr>
          <a:lstStyle/>
          <a:p>
            <a:r>
              <a:rPr lang="ja-JP" altLang="en-US" sz="4000" b="1" dirty="0">
                <a:ln>
                  <a:solidFill>
                    <a:schemeClr val="tx1"/>
                  </a:solidFill>
                </a:ln>
                <a:solidFill>
                  <a:schemeClr val="bg1"/>
                </a:solidFill>
                <a:ea typeface="Meiryo" charset="0"/>
              </a:rPr>
              <a:t>今後の研究の課題</a:t>
            </a:r>
            <a:endParaRPr kumimoji="1" lang="ja-JP" altLang="en-US" sz="4000" b="1" dirty="0">
              <a:ln>
                <a:solidFill>
                  <a:sysClr val="windowText" lastClr="000000"/>
                </a:solidFill>
              </a:ln>
              <a:latin typeface="メイリオ" panose="020B0604030504040204" pitchFamily="50" charset="-128"/>
              <a:ea typeface="メイリオ" panose="020B0604030504040204" pitchFamily="50" charset="-128"/>
            </a:endParaRPr>
          </a:p>
        </p:txBody>
      </p:sp>
      <p:sp>
        <p:nvSpPr>
          <p:cNvPr id="9" name="スライド番号プレースホルダー 3"/>
          <p:cNvSpPr>
            <a:spLocks noGrp="1"/>
          </p:cNvSpPr>
          <p:nvPr>
            <p:ph type="sldNum" sz="quarter" idx="12"/>
          </p:nvPr>
        </p:nvSpPr>
        <p:spPr>
          <a:xfrm>
            <a:off x="6553200" y="6356352"/>
            <a:ext cx="2133600" cy="365125"/>
          </a:xfrm>
        </p:spPr>
        <p:txBody>
          <a:bodyPr/>
          <a:lstStyle/>
          <a:p>
            <a:fld id="{400ABA58-CA87-4928-B72F-3CDF66D034FF}" type="slidenum">
              <a:rPr kumimoji="1" lang="ja-JP" altLang="en-US" smtClean="0"/>
              <a:pPr/>
              <a:t>54</a:t>
            </a:fld>
            <a:endParaRPr kumimoji="1" lang="ja-JP" altLang="en-US"/>
          </a:p>
        </p:txBody>
      </p:sp>
      <p:sp>
        <p:nvSpPr>
          <p:cNvPr id="10" name="角丸四角形 9"/>
          <p:cNvSpPr/>
          <p:nvPr/>
        </p:nvSpPr>
        <p:spPr>
          <a:xfrm>
            <a:off x="4" y="4400686"/>
            <a:ext cx="9143998" cy="1132105"/>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地方のホテル・旅館のアンケート調査の回答数を</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増やせれば、有意な相関になるだろう</a:t>
            </a:r>
          </a:p>
          <a:p>
            <a:pPr algn="ctr"/>
            <a:endPar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7903176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8000"/>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ln>
                  <a:solidFill>
                    <a:schemeClr val="tx1"/>
                  </a:solidFill>
                </a:ln>
                <a:solidFill>
                  <a:schemeClr val="bg1"/>
                </a:solidFill>
                <a:effectLst/>
                <a:ea typeface="Meiryo" charset="0"/>
              </a:rPr>
              <a:t>今後の</a:t>
            </a:r>
            <a:r>
              <a:rPr lang="ja-JP" altLang="en-US" sz="4000" b="1" dirty="0">
                <a:ln>
                  <a:solidFill>
                    <a:schemeClr val="tx1"/>
                  </a:solidFill>
                </a:ln>
                <a:solidFill>
                  <a:schemeClr val="bg1"/>
                </a:solidFill>
                <a:ea typeface="Meiryo" charset="0"/>
              </a:rPr>
              <a:t>研究過程</a:t>
            </a:r>
            <a:endParaRPr kumimoji="1" lang="ja-JP" altLang="en-US" sz="4000" b="1" dirty="0">
              <a:ln>
                <a:solidFill>
                  <a:schemeClr val="tx1"/>
                </a:solidFill>
              </a:ln>
              <a:solidFill>
                <a:schemeClr val="bg1"/>
              </a:solidFill>
              <a:effectLst/>
              <a:ea typeface="Meiryo" charset="0"/>
            </a:endParaRPr>
          </a:p>
        </p:txBody>
      </p:sp>
      <p:sp>
        <p:nvSpPr>
          <p:cNvPr id="3" name="コンテンツ プレースホルダー 2"/>
          <p:cNvSpPr>
            <a:spLocks noGrp="1"/>
          </p:cNvSpPr>
          <p:nvPr>
            <p:ph idx="1"/>
          </p:nvPr>
        </p:nvSpPr>
        <p:spPr>
          <a:xfrm>
            <a:off x="206477" y="1517651"/>
            <a:ext cx="8711381" cy="4913320"/>
          </a:xfrm>
        </p:spPr>
        <p:txBody>
          <a:bodyPr vert="horz" lIns="68580" tIns="34290" rIns="68580" bIns="34290" rtlCol="0" anchor="t">
            <a:noAutofit/>
          </a:bodyPr>
          <a:lstStyle/>
          <a:p>
            <a:endParaRPr lang="en-US" altLang="ja-JP" sz="1800" b="1" dirty="0">
              <a:ln>
                <a:solidFill>
                  <a:schemeClr val="tx1"/>
                </a:solidFill>
              </a:ln>
              <a:solidFill>
                <a:srgbClr val="FFFFFF"/>
              </a:solidFill>
              <a:effectLst/>
              <a:latin typeface="Meiryo"/>
              <a:ea typeface="Meiryo" charset="0"/>
            </a:endParaRPr>
          </a:p>
          <a:p>
            <a:pPr marL="0" indent="0">
              <a:buNone/>
            </a:pPr>
            <a:r>
              <a:rPr lang="ja-JP" altLang="en-US" b="1" dirty="0">
                <a:ln>
                  <a:solidFill>
                    <a:schemeClr val="tx1"/>
                  </a:solidFill>
                </a:ln>
                <a:solidFill>
                  <a:srgbClr val="FFFFFF"/>
                </a:solidFill>
                <a:latin typeface="Meiryo"/>
                <a:ea typeface="Meiryo" charset="0"/>
              </a:rPr>
              <a:t>さらに、ホテル・旅館の環境配慮活動について消費者側の観点も含め、更なる研究をしていきたい</a:t>
            </a:r>
            <a:endParaRPr lang="en-US" altLang="ja-JP" b="1" dirty="0">
              <a:ln>
                <a:solidFill>
                  <a:schemeClr val="tx1"/>
                </a:solidFill>
              </a:ln>
              <a:solidFill>
                <a:srgbClr val="FFFFFF"/>
              </a:solidFill>
              <a:latin typeface="Meiryo"/>
              <a:ea typeface="Meiryo" charset="0"/>
            </a:endParaRPr>
          </a:p>
          <a:p>
            <a:pPr marL="0" indent="0">
              <a:buNone/>
            </a:pPr>
            <a:r>
              <a:rPr lang="ja-JP" altLang="en-US" b="1" dirty="0">
                <a:ln>
                  <a:solidFill>
                    <a:schemeClr val="tx1"/>
                  </a:solidFill>
                </a:ln>
                <a:solidFill>
                  <a:schemeClr val="bg1"/>
                </a:solidFill>
                <a:ea typeface="Meiryo" charset="0"/>
              </a:rPr>
              <a:t>　</a:t>
            </a:r>
            <a:endParaRPr lang="en-US" altLang="ja-JP" b="1" dirty="0">
              <a:ln>
                <a:solidFill>
                  <a:schemeClr val="tx1"/>
                </a:solidFill>
              </a:ln>
              <a:solidFill>
                <a:schemeClr val="bg1"/>
              </a:solidFill>
              <a:ea typeface="Meiryo" charset="0"/>
            </a:endParaRPr>
          </a:p>
          <a:p>
            <a:pPr marL="0" indent="0">
              <a:buNone/>
            </a:pPr>
            <a:r>
              <a:rPr lang="ja-JP" altLang="en-US" b="1" dirty="0">
                <a:ln>
                  <a:solidFill>
                    <a:schemeClr val="tx1"/>
                  </a:solidFill>
                </a:ln>
                <a:solidFill>
                  <a:schemeClr val="bg1"/>
                </a:solidFill>
                <a:ea typeface="Meiryo" charset="0"/>
              </a:rPr>
              <a:t>そのため、エコプロダクツ展で</a:t>
            </a:r>
            <a:endParaRPr lang="en-US" altLang="ja-JP" b="1" dirty="0">
              <a:ln>
                <a:solidFill>
                  <a:schemeClr val="tx1"/>
                </a:solidFill>
              </a:ln>
              <a:solidFill>
                <a:schemeClr val="bg1"/>
              </a:solidFill>
              <a:ea typeface="Meiryo" charset="0"/>
            </a:endParaRPr>
          </a:p>
          <a:p>
            <a:pPr marL="0" indent="0">
              <a:buNone/>
            </a:pPr>
            <a:r>
              <a:rPr lang="ja-JP" altLang="en-US" b="1" dirty="0">
                <a:ln>
                  <a:solidFill>
                    <a:schemeClr val="tx1"/>
                  </a:solidFill>
                </a:ln>
                <a:solidFill>
                  <a:schemeClr val="bg1"/>
                </a:solidFill>
                <a:ea typeface="Meiryo" charset="0"/>
              </a:rPr>
              <a:t>アンケート調査を行う予定である</a:t>
            </a:r>
            <a:r>
              <a:rPr lang="ja-JP" altLang="en-US" b="1" dirty="0">
                <a:solidFill>
                  <a:schemeClr val="bg1"/>
                </a:solidFill>
                <a:ea typeface="Meiryo" charset="0"/>
              </a:rPr>
              <a:t>　</a:t>
            </a:r>
            <a:r>
              <a:rPr lang="ja-JP" altLang="en-US" b="1" dirty="0">
                <a:solidFill>
                  <a:schemeClr val="bg1"/>
                </a:solidFill>
              </a:rPr>
              <a:t>　</a:t>
            </a:r>
            <a:r>
              <a:rPr lang="ja-JP" altLang="en-US" b="1" dirty="0">
                <a:ln>
                  <a:solidFill>
                    <a:schemeClr val="tx1"/>
                  </a:solidFill>
                </a:ln>
                <a:solidFill>
                  <a:schemeClr val="bg1"/>
                </a:solidFill>
                <a:ea typeface="Meiryo" charset="0"/>
              </a:rPr>
              <a:t>　　</a:t>
            </a:r>
            <a:r>
              <a:rPr lang="ja-JP" altLang="en-US" dirty="0">
                <a:solidFill>
                  <a:schemeClr val="bg1"/>
                </a:solidFill>
                <a:effectLst>
                  <a:glow rad="228600">
                    <a:schemeClr val="bg1">
                      <a:alpha val="40000"/>
                    </a:schemeClr>
                  </a:glow>
                </a:effectLst>
                <a:ea typeface="Meiryo" charset="0"/>
              </a:rPr>
              <a:t>　</a:t>
            </a:r>
            <a:r>
              <a:rPr lang="ja-JP" altLang="en-US" dirty="0">
                <a:solidFill>
                  <a:schemeClr val="bg1"/>
                </a:solidFill>
                <a:effectLst>
                  <a:glow rad="228600">
                    <a:schemeClr val="bg1">
                      <a:alpha val="40000"/>
                    </a:schemeClr>
                  </a:glow>
                </a:effectLst>
              </a:rPr>
              <a:t>　</a:t>
            </a:r>
            <a:r>
              <a:rPr lang="ja-JP" altLang="en-US" dirty="0">
                <a:solidFill>
                  <a:schemeClr val="bg1"/>
                </a:solidFill>
                <a:effectLst>
                  <a:glow rad="228600">
                    <a:schemeClr val="accent2">
                      <a:satMod val="175000"/>
                      <a:alpha val="40000"/>
                    </a:schemeClr>
                  </a:glow>
                </a:effectLst>
              </a:rPr>
              <a:t>　</a:t>
            </a:r>
            <a:r>
              <a:rPr lang="ja-JP" altLang="en-US" dirty="0">
                <a:effectLst>
                  <a:glow rad="228600">
                    <a:schemeClr val="accent2">
                      <a:satMod val="175000"/>
                      <a:alpha val="40000"/>
                    </a:schemeClr>
                  </a:glow>
                </a:effectLst>
              </a:rPr>
              <a:t>　　　</a:t>
            </a:r>
            <a:endParaRPr lang="ja-JP" altLang="en-US" sz="1800" dirty="0">
              <a:effectLst>
                <a:glow rad="228600">
                  <a:schemeClr val="accent2">
                    <a:satMod val="175000"/>
                    <a:alpha val="40000"/>
                  </a:schemeClr>
                </a:glow>
              </a:effectLst>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solidFill>
                  <a:prstClr val="black">
                    <a:tint val="75000"/>
                  </a:prstClr>
                </a:solidFill>
              </a:rPr>
              <a:pPr/>
              <a:t>55</a:t>
            </a:fld>
            <a:endParaRPr kumimoji="1" lang="ja-JP" altLang="en-US" dirty="0">
              <a:solidFill>
                <a:prstClr val="black">
                  <a:tint val="75000"/>
                </a:prstClr>
              </a:solidFill>
            </a:endParaRPr>
          </a:p>
        </p:txBody>
      </p:sp>
      <p:pic>
        <p:nvPicPr>
          <p:cNvPr id="5" name="Picture 2" descr="C:\Users\user\Downloads\20160704_134926 (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09773" y="5230750"/>
            <a:ext cx="2575728" cy="1345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0097868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b="1" dirty="0">
                <a:ln>
                  <a:solidFill>
                    <a:schemeClr val="tx1"/>
                  </a:solidFill>
                </a:ln>
                <a:solidFill>
                  <a:schemeClr val="bg1"/>
                </a:solidFill>
                <a:effectLst/>
                <a:ea typeface="Meiryo" charset="0"/>
              </a:rPr>
              <a:t>参考</a:t>
            </a:r>
            <a:r>
              <a:rPr lang="en-US" altLang="ja-JP" sz="4000" b="1" dirty="0">
                <a:ln>
                  <a:solidFill>
                    <a:schemeClr val="tx1"/>
                  </a:solidFill>
                </a:ln>
                <a:solidFill>
                  <a:schemeClr val="bg1"/>
                </a:solidFill>
                <a:effectLst/>
                <a:ea typeface="Meiryo" charset="0"/>
              </a:rPr>
              <a:t>URL</a:t>
            </a:r>
            <a:endParaRPr kumimoji="1" lang="ja-JP" altLang="en-US" sz="4000" b="1" dirty="0">
              <a:ln>
                <a:solidFill>
                  <a:schemeClr val="tx1"/>
                </a:solidFill>
              </a:ln>
              <a:solidFill>
                <a:schemeClr val="bg1"/>
              </a:solidFill>
              <a:effectLst/>
              <a:ea typeface="Meiryo" charset="0"/>
            </a:endParaRPr>
          </a:p>
        </p:txBody>
      </p:sp>
      <p:sp>
        <p:nvSpPr>
          <p:cNvPr id="3" name="コンテンツ プレースホルダー 2"/>
          <p:cNvSpPr>
            <a:spLocks noGrp="1"/>
          </p:cNvSpPr>
          <p:nvPr>
            <p:ph idx="1"/>
          </p:nvPr>
        </p:nvSpPr>
        <p:spPr>
          <a:xfrm>
            <a:off x="1" y="1528355"/>
            <a:ext cx="9456820" cy="4694062"/>
          </a:xfrm>
        </p:spPr>
        <p:txBody>
          <a:bodyPr vert="horz" lIns="68580" tIns="34290" rIns="68580" bIns="34290" rtlCol="0" anchor="t">
            <a:noAutofit/>
          </a:bodyPr>
          <a:lstStyle/>
          <a:p>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経済産業省資源エネルギー庁「平成</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24</a:t>
            </a:r>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年度エネルギーに関する年次報告」（エネルギー白書</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2013</a:t>
            </a:r>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 http://www.enecho.meti.go.jp/about/whitepaper/2013html/</a:t>
            </a:r>
          </a:p>
          <a:p>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一般財団法人省エネルギーセンター</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http://www.eccj.or.jp/</a:t>
            </a:r>
          </a:p>
          <a:p>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Karl </a:t>
            </a:r>
            <a:r>
              <a:rPr lang="en-US" altLang="ja-JP" sz="1600" b="1" dirty="0" err="1">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Bonnedahl</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(2008), GREEN HOTELS IN SWEDEN , What factors pushed them, which steps did they follow and what barriers</a:t>
            </a:r>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impede them to become green? </a:t>
            </a:r>
            <a:endPar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endParaRPr>
          </a:p>
          <a:p>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帝国ホテル</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http://www.imperialhotel.co.jp/j/</a:t>
            </a:r>
          </a:p>
          <a:p>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環境省エコファースト制度</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http://www.env.go.jp/guide/info/eco-first/kijun.html</a:t>
            </a:r>
          </a:p>
          <a:p>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TripAdvisor, https://www.tripadvisor.jp/</a:t>
            </a:r>
          </a:p>
          <a:p>
            <a:pPr lvl="0"/>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エコマーク認知度調査 報告書 平成２７年３月分 </a:t>
            </a:r>
            <a:endPar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https://www.ecomark.jp/pdf/report2015.pdf</a:t>
            </a:r>
          </a:p>
          <a:p>
            <a:pPr lvl="0"/>
            <a:r>
              <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スーパーホテル</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https://www.superhotel.co.jp/</a:t>
            </a:r>
            <a:endPar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環境省エコファースト制度</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http://www.env.go.jp/guide/info/eco-first/kijun.html:</a:t>
            </a:r>
            <a:endPar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Green Key</a:t>
            </a:r>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http://www.greenkey.global/</a:t>
            </a:r>
            <a:endPar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BIO HOTELS</a:t>
            </a:r>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http://www.biohotels.info/</a:t>
            </a:r>
            <a:endParaRPr lang="ja-JP"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TripAdvisor</a:t>
            </a:r>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https://www.tripadvisor.jp/</a:t>
            </a:r>
          </a:p>
          <a:p>
            <a:pPr lvl="0"/>
            <a:r>
              <a:rPr lang="en-US" altLang="ja-JP" sz="1600" b="1" dirty="0" err="1">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EarthCheck</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https://earthcheck.org/</a:t>
            </a:r>
          </a:p>
          <a:p>
            <a:pPr lvl="0"/>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エコ検定</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http://www.kentei.org/eco/miryoku.html</a:t>
            </a:r>
            <a:r>
              <a:rPr lang="ja-JP" altLang="en-US" sz="1400" dirty="0">
                <a:ln>
                  <a:solidFill>
                    <a:schemeClr val="tx1"/>
                  </a:solidFill>
                </a:ln>
                <a:solidFill>
                  <a:schemeClr val="bg1"/>
                </a:solidFill>
                <a:effectLst>
                  <a:glow rad="2286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n>
                  <a:solidFill>
                    <a:schemeClr val="tx1"/>
                  </a:solidFill>
                </a:ln>
                <a:effectLst>
                  <a:glow rad="2286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solidFill>
                <a:schemeClr val="tx1"/>
              </a:solidFill>
              <a:effectLst>
                <a:glow rad="228600">
                  <a:schemeClr val="accent2">
                    <a:satMod val="175000"/>
                    <a:alpha val="40000"/>
                  </a:schemeClr>
                </a:glow>
              </a:effectLst>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solidFill>
                  <a:prstClr val="black">
                    <a:tint val="75000"/>
                  </a:prstClr>
                </a:solidFill>
              </a:rPr>
              <a:pPr/>
              <a:t>56</a:t>
            </a:fld>
            <a:endParaRPr kumimoji="1" lang="ja-JP" altLang="en-US" dirty="0">
              <a:solidFill>
                <a:prstClr val="black">
                  <a:tint val="75000"/>
                </a:prstClr>
              </a:solidFill>
            </a:endParaRPr>
          </a:p>
        </p:txBody>
      </p:sp>
    </p:spTree>
    <p:extLst>
      <p:ext uri="{BB962C8B-B14F-4D97-AF65-F5344CB8AC3E}">
        <p14:creationId xmlns:p14="http://schemas.microsoft.com/office/powerpoint/2010/main" xmlns="" val="8190529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2000"/>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599" cy="1079376"/>
          </a:xfrm>
        </p:spPr>
        <p:txBody>
          <a:bodyPr>
            <a:normAutofit/>
          </a:bodyPr>
          <a:lstStyle/>
          <a:p>
            <a:pPr algn="l"/>
            <a:r>
              <a:rPr lang="ja-JP" altLang="en-US" sz="4000" b="1">
                <a:ln>
                  <a:solidFill>
                    <a:schemeClr val="tx1"/>
                  </a:solidFill>
                </a:ln>
                <a:solidFill>
                  <a:schemeClr val="bg1"/>
                </a:solidFill>
                <a:effectLst/>
                <a:ea typeface="Meiryo" charset="0"/>
              </a:rPr>
              <a:t>調査協力企業</a:t>
            </a:r>
            <a:endParaRPr kumimoji="1" lang="ja-JP" altLang="en-US" sz="4000" b="1" dirty="0">
              <a:ln>
                <a:solidFill>
                  <a:schemeClr val="tx1"/>
                </a:solidFill>
              </a:ln>
              <a:solidFill>
                <a:schemeClr val="bg1"/>
              </a:solidFill>
              <a:effectLst/>
              <a:ea typeface="Meiryo" charset="0"/>
            </a:endParaRPr>
          </a:p>
        </p:txBody>
      </p:sp>
      <p:sp>
        <p:nvSpPr>
          <p:cNvPr id="3" name="コンテンツ プレースホルダー 2"/>
          <p:cNvSpPr>
            <a:spLocks noGrp="1"/>
          </p:cNvSpPr>
          <p:nvPr>
            <p:ph idx="1"/>
          </p:nvPr>
        </p:nvSpPr>
        <p:spPr/>
        <p:txBody>
          <a:bodyPr vert="horz" lIns="68580" tIns="34290" rIns="68580" bIns="34290" rtlCol="0" anchor="t">
            <a:noAutofit/>
          </a:bodyPr>
          <a:lstStyle/>
          <a:p>
            <a:pPr marL="0" indent="0">
              <a:buNone/>
            </a:pPr>
            <a:r>
              <a:rPr lang="ja-JP" altLang="en-US">
                <a:solidFill>
                  <a:schemeClr val="bg1"/>
                </a:solidFill>
                <a:effectLst>
                  <a:glow rad="228600">
                    <a:schemeClr val="bg1">
                      <a:alpha val="40000"/>
                    </a:schemeClr>
                  </a:glow>
                </a:effectLst>
              </a:rPr>
              <a:t>　　　　　</a:t>
            </a:r>
            <a:r>
              <a:rPr lang="ja-JP" altLang="en-US">
                <a:solidFill>
                  <a:schemeClr val="bg1"/>
                </a:solidFill>
                <a:effectLst>
                  <a:glow rad="228600">
                    <a:schemeClr val="accent2">
                      <a:satMod val="175000"/>
                      <a:alpha val="40000"/>
                    </a:schemeClr>
                  </a:glow>
                </a:effectLst>
              </a:rPr>
              <a:t>　　</a:t>
            </a:r>
            <a:r>
              <a:rPr lang="ja-JP" altLang="en-US">
                <a:effectLst>
                  <a:glow rad="228600">
                    <a:schemeClr val="accent2">
                      <a:satMod val="175000"/>
                      <a:alpha val="40000"/>
                    </a:schemeClr>
                  </a:glow>
                </a:effectLst>
              </a:rPr>
              <a:t>　　　</a:t>
            </a:r>
            <a:endParaRPr lang="ja-JP" altLang="en-US" sz="1800" dirty="0">
              <a:solidFill>
                <a:schemeClr val="tx1"/>
              </a:solidFill>
              <a:effectLst>
                <a:glow rad="228600">
                  <a:schemeClr val="accent2">
                    <a:satMod val="175000"/>
                    <a:alpha val="40000"/>
                  </a:schemeClr>
                </a:glow>
              </a:effectLst>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solidFill>
                  <a:prstClr val="black">
                    <a:tint val="75000"/>
                  </a:prstClr>
                </a:solidFill>
              </a:rPr>
              <a:pPr/>
              <a:t>57</a:t>
            </a:fld>
            <a:endParaRPr kumimoji="1" lang="ja-JP" altLang="en-US" dirty="0">
              <a:solidFill>
                <a:prstClr val="black">
                  <a:tint val="75000"/>
                </a:prstClr>
              </a:solidFill>
            </a:endParaRPr>
          </a:p>
        </p:txBody>
      </p:sp>
      <p:sp>
        <p:nvSpPr>
          <p:cNvPr id="6" name="正方形/長方形 5"/>
          <p:cNvSpPr/>
          <p:nvPr/>
        </p:nvSpPr>
        <p:spPr>
          <a:xfrm>
            <a:off x="251520" y="1796760"/>
            <a:ext cx="8892480" cy="4339650"/>
          </a:xfrm>
          <a:prstGeom prst="rect">
            <a:avLst/>
          </a:prstGeom>
        </p:spPr>
        <p:txBody>
          <a:bodyPr wrap="square">
            <a:spAutoFit/>
          </a:bodyPr>
          <a:lstStyle/>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学士会館精養軒　　　　　　　　</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株式会社スーパーホテル</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公益財団法人 日本環境協会</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spcBef>
                <a:spcPct val="20000"/>
              </a:spcBef>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エコマーク事務局</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コンフォートホテル 東京神田</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東京ステーションホテル</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帝国ホテル</a:t>
            </a:r>
          </a:p>
          <a:p>
            <a:pPr marL="342900" lvl="0" indent="-342900">
              <a:spcBef>
                <a:spcPct val="20000"/>
              </a:spcBef>
              <a:buFont typeface="Arial" panose="020B0604020202020204" pitchFamily="34" charset="0"/>
              <a:buChar char="•"/>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特定非営利活動法人 </a:t>
            </a:r>
            <a:r>
              <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FEE JAPAN</a:t>
            </a:r>
          </a:p>
          <a:p>
            <a:pPr marL="342900" indent="-342900">
              <a:spcBef>
                <a:spcPct val="20000"/>
              </a:spcBef>
              <a:buFont typeface="Arial" panose="020B0604020202020204" pitchFamily="34" charset="0"/>
              <a:buChar char="•"/>
            </a:pPr>
            <a:r>
              <a:rPr kumimoji="1"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上記を含めアンケート調査にご協力頂きました宿泊施設</a:t>
            </a:r>
          </a:p>
          <a:p>
            <a:pPr marL="342900" lvl="0" indent="-342900">
              <a:spcBef>
                <a:spcPct val="20000"/>
              </a:spcBef>
              <a:buFont typeface="Arial" panose="020B0604020202020204" pitchFamily="34" charset="0"/>
              <a:buChar char="•"/>
            </a:pPr>
            <a:endParaRPr lang="ja-JP" altLang="en-US"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5"/>
          <p:cNvSpPr txBox="1">
            <a:spLocks/>
          </p:cNvSpPr>
          <p:nvPr/>
        </p:nvSpPr>
        <p:spPr>
          <a:xfrm>
            <a:off x="5778634" y="1825625"/>
            <a:ext cx="2736719" cy="43513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６月２４日 </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６月２９日 </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６月３０日</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７月　１日 </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７月　４日 </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７月　８日 </a:t>
            </a:r>
            <a:endParaRPr lang="en-US" altLang="ja-JP"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b="1" dirty="0">
                <a:ln>
                  <a:solidFill>
                    <a:sysClr val="windowText" lastClr="000000"/>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７月１１日</a:t>
            </a:r>
          </a:p>
          <a:p>
            <a:endParaRPr lang="ja-JP" altLang="en-US" dirty="0"/>
          </a:p>
        </p:txBody>
      </p:sp>
      <p:pic>
        <p:nvPicPr>
          <p:cNvPr id="8" name="Picture 2" descr="C:\Users\user\Downloads\DSCF100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80360" y="204485"/>
            <a:ext cx="1972751" cy="1479563"/>
          </a:xfrm>
          <a:prstGeom prst="rect">
            <a:avLst/>
          </a:prstGeom>
          <a:solidFill>
            <a:srgbClr val="FFFFFF">
              <a:shade val="85000"/>
            </a:srgbClr>
          </a:solidFill>
          <a:ln w="88900" cap="sq">
            <a:solidFill>
              <a:srgbClr val="FFCC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descr="C:\Users\user\Downloads\DSCF1013.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788703" y="204485"/>
            <a:ext cx="1972750" cy="1479563"/>
          </a:xfrm>
          <a:prstGeom prst="rect">
            <a:avLst/>
          </a:prstGeom>
          <a:solidFill>
            <a:srgbClr val="FFFFFF">
              <a:shade val="85000"/>
            </a:srgbClr>
          </a:solidFill>
          <a:ln w="88900" cap="sq">
            <a:solidFill>
              <a:srgbClr val="CC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テキスト ボックス 10"/>
          <p:cNvSpPr txBox="1"/>
          <p:nvPr/>
        </p:nvSpPr>
        <p:spPr>
          <a:xfrm>
            <a:off x="137652" y="6190757"/>
            <a:ext cx="8861322" cy="646331"/>
          </a:xfrm>
          <a:prstGeom prst="rect">
            <a:avLst/>
          </a:prstGeom>
          <a:noFill/>
        </p:spPr>
        <p:txBody>
          <a:bodyPr wrap="square" rtlCol="0">
            <a:spAutoFit/>
          </a:bodyPr>
          <a:lstStyle/>
          <a:p>
            <a:pPr algn="ctr"/>
            <a:r>
              <a:rPr kumimoji="1" lang="ja-JP" altLang="en-US" sz="3600" b="1" dirty="0">
                <a:ln>
                  <a:solidFill>
                    <a:sysClr val="windowText" lastClr="000000"/>
                  </a:solidFill>
                </a:ln>
                <a:solidFill>
                  <a:schemeClr val="bg1"/>
                </a:solidFill>
                <a:latin typeface="メイリオ" panose="020B0604030504040204" pitchFamily="50" charset="-128"/>
                <a:ea typeface="メイリオ" panose="020B0604030504040204" pitchFamily="50" charset="-128"/>
              </a:rPr>
              <a:t>ありがとうございました！</a:t>
            </a:r>
          </a:p>
        </p:txBody>
      </p:sp>
    </p:spTree>
    <p:extLst>
      <p:ext uri="{BB962C8B-B14F-4D97-AF65-F5344CB8AC3E}">
        <p14:creationId xmlns:p14="http://schemas.microsoft.com/office/powerpoint/2010/main" xmlns="" val="18350405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8000"/>
            <a:lum/>
          </a:blip>
          <a:srcRect/>
          <a:stretch>
            <a:fillRect/>
          </a:stretch>
        </a:blipFill>
        <a:effectLst/>
      </p:bgPr>
    </p:bg>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xmlns="" val="2173945710"/>
              </p:ext>
            </p:extLst>
          </p:nvPr>
        </p:nvGraphicFramePr>
        <p:xfrm>
          <a:off x="0" y="1402931"/>
          <a:ext cx="9211491" cy="4122658"/>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76200" y="209550"/>
            <a:ext cx="9075926" cy="1287463"/>
          </a:xfrm>
        </p:spPr>
        <p:txBody>
          <a:bodyPr>
            <a:noAutofit/>
          </a:bodyPr>
          <a:lstStyle/>
          <a:p>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訪日外国人の増加により、</a:t>
            </a:r>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宿泊客数の増加が見込まれる</a:t>
            </a:r>
            <a: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b="1" u="sng" dirty="0">
                <a:ln>
                  <a:solidFill>
                    <a:schemeClr val="bg1"/>
                  </a:solidFill>
                </a:ln>
                <a:latin typeface="Meiryo"/>
                <a:ea typeface="Meiryo" charset="0"/>
              </a:rPr>
              <a:t/>
            </a:r>
            <a:br>
              <a:rPr lang="en-US" altLang="ja-JP" sz="3600" b="1" u="sng" dirty="0">
                <a:ln>
                  <a:solidFill>
                    <a:schemeClr val="bg1"/>
                  </a:solidFill>
                </a:ln>
                <a:latin typeface="Meiryo"/>
                <a:ea typeface="Meiryo" charset="0"/>
              </a:rPr>
            </a:br>
            <a:endParaRPr lang="ja-JP" altLang="en-US" sz="3600" b="1" u="sng" dirty="0">
              <a:ln>
                <a:solidFill>
                  <a:schemeClr val="bg1"/>
                </a:solidFill>
              </a:ln>
              <a:effectLst/>
              <a:latin typeface="メイリオ" charset="0"/>
              <a:ea typeface="Meiryo" charset="0"/>
            </a:endParaRPr>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6</a:t>
            </a:fld>
            <a:endParaRPr kumimoji="1" lang="ja-JP" altLang="en-US" dirty="0"/>
          </a:p>
        </p:txBody>
      </p:sp>
      <p:pic>
        <p:nvPicPr>
          <p:cNvPr id="6" name="図 5" descr="4edf20c6f493de72b0911734615a3e50b224ca7b.jpg"/>
          <p:cNvPicPr>
            <a:picLocks noChangeAspect="1"/>
          </p:cNvPicPr>
          <p:nvPr/>
        </p:nvPicPr>
        <p:blipFill>
          <a:blip r:embed="rId5" cstate="print"/>
          <a:srcRect l="-168" t="99812" r="42455" b="-45399"/>
          <a:stretch>
            <a:fillRect/>
          </a:stretch>
        </p:blipFill>
        <p:spPr>
          <a:xfrm>
            <a:off x="7555657" y="6858002"/>
            <a:ext cx="1583164" cy="893247"/>
          </a:xfrm>
          <a:prstGeom prst="rect">
            <a:avLst/>
          </a:prstGeom>
        </p:spPr>
      </p:pic>
      <p:sp>
        <p:nvSpPr>
          <p:cNvPr id="11" name="テキスト ボックス 10"/>
          <p:cNvSpPr txBox="1"/>
          <p:nvPr/>
        </p:nvSpPr>
        <p:spPr>
          <a:xfrm>
            <a:off x="2839347" y="4925367"/>
            <a:ext cx="2416628" cy="307777"/>
          </a:xfrm>
          <a:prstGeom prst="rect">
            <a:avLst/>
          </a:prstGeom>
          <a:noFill/>
        </p:spPr>
        <p:txBody>
          <a:bodyPr wrap="square" rtlCol="0" anchor="t">
            <a:spAutoFit/>
          </a:bodyPr>
          <a:lstStyle/>
          <a:p>
            <a:endParaRPr kumimoji="1" lang="ja-JP" altLang="en-US" sz="1400" dirty="0">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p:txBody>
      </p:sp>
      <p:sp>
        <p:nvSpPr>
          <p:cNvPr id="3" name="テキスト ボックス 2"/>
          <p:cNvSpPr txBox="1"/>
          <p:nvPr/>
        </p:nvSpPr>
        <p:spPr>
          <a:xfrm>
            <a:off x="6905071" y="5559362"/>
            <a:ext cx="2116183" cy="523220"/>
          </a:xfrm>
          <a:prstGeom prst="rect">
            <a:avLst/>
          </a:prstGeom>
          <a:solidFill>
            <a:schemeClr val="bg2"/>
          </a:solidFill>
        </p:spPr>
        <p:txBody>
          <a:bodyPr wrap="square" rtlCol="0">
            <a:spAutoFit/>
          </a:bodyPr>
          <a:lstStyle/>
          <a:p>
            <a:r>
              <a:rPr kumimoji="1" lang="ja-JP" altLang="en-US" sz="1400" b="1" dirty="0"/>
              <a:t>出典：国土交通省観光庁　</a:t>
            </a:r>
            <a:endParaRPr kumimoji="1" lang="en-US" altLang="ja-JP" sz="1400" b="1" dirty="0"/>
          </a:p>
          <a:p>
            <a:r>
              <a:rPr kumimoji="1" lang="ja-JP" altLang="en-US" sz="1400" b="1" dirty="0"/>
              <a:t>「</a:t>
            </a:r>
            <a:r>
              <a:rPr lang="zh-TW" altLang="en-US" sz="1400" b="1" dirty="0"/>
              <a:t>宿泊旅行統計調査</a:t>
            </a:r>
            <a:r>
              <a:rPr kumimoji="1" lang="ja-JP" altLang="en-US" sz="1400" b="1" dirty="0"/>
              <a:t>」</a:t>
            </a:r>
          </a:p>
        </p:txBody>
      </p:sp>
      <p:sp>
        <p:nvSpPr>
          <p:cNvPr id="5" name="テキスト ボックス 4"/>
          <p:cNvSpPr txBox="1"/>
          <p:nvPr/>
        </p:nvSpPr>
        <p:spPr>
          <a:xfrm>
            <a:off x="5179" y="6197317"/>
            <a:ext cx="9138821" cy="584775"/>
          </a:xfrm>
          <a:prstGeom prst="rect">
            <a:avLst/>
          </a:prstGeom>
          <a:noFill/>
        </p:spPr>
        <p:txBody>
          <a:bodyPr wrap="square" rtlCol="0">
            <a:spAutoFit/>
          </a:bodyPr>
          <a:lstStyle/>
          <a:p>
            <a:pPr algn="ctr"/>
            <a:r>
              <a:rPr kumimoji="1"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今後、環境への負荷が増大していくと考えられる</a:t>
            </a:r>
          </a:p>
        </p:txBody>
      </p:sp>
    </p:spTree>
    <p:extLst>
      <p:ext uri="{BB962C8B-B14F-4D97-AF65-F5344CB8AC3E}">
        <p14:creationId xmlns:p14="http://schemas.microsoft.com/office/powerpoint/2010/main" xmlns="" val="27537721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21880" y="1825627"/>
            <a:ext cx="4806461" cy="2933944"/>
          </a:xfrm>
        </p:spPr>
        <p:txBody>
          <a:bodyPr>
            <a:normAutofit fontScale="85000" lnSpcReduction="20000"/>
          </a:bodyPr>
          <a:lstStyle/>
          <a:p>
            <a:pPr marL="0" indent="0" algn="ctr">
              <a:buNone/>
            </a:pPr>
            <a:endParaRPr lang="ja-JP" altLang="en-US" sz="27100" b="1" dirty="0">
              <a:ln w="66675">
                <a:solidFill>
                  <a:schemeClr val="bg1"/>
                </a:solidFill>
              </a:ln>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B3AC5FA-65C4-4A7A-B6A1-22A0DFE02E8E}" type="slidenum">
              <a:rPr kumimoji="1" lang="ja-JP" altLang="en-US" smtClean="0"/>
              <a:pPr/>
              <a:t>7</a:t>
            </a:fld>
            <a:endParaRPr kumimoji="1" lang="ja-JP" altLang="en-US"/>
          </a:p>
        </p:txBody>
      </p:sp>
      <p:sp>
        <p:nvSpPr>
          <p:cNvPr id="6" name="タイトル 5"/>
          <p:cNvSpPr>
            <a:spLocks noGrp="1"/>
          </p:cNvSpPr>
          <p:nvPr>
            <p:ph type="title"/>
          </p:nvPr>
        </p:nvSpPr>
        <p:spPr>
          <a:xfrm>
            <a:off x="0" y="1045029"/>
            <a:ext cx="9235440" cy="5191650"/>
          </a:xfrm>
        </p:spPr>
        <p:txBody>
          <a:bodyPr>
            <a:noAutofit/>
          </a:bodyPr>
          <a:lstStyle/>
          <a:p>
            <a:r>
              <a:rPr kumimoji="1" lang="ja-JP" altLang="en-US" sz="6600" b="1"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私たちは</a:t>
            </a:r>
            <a:r>
              <a:rPr kumimoji="1" lang="en-US" altLang="ja-JP" sz="7200" b="1" u="sng"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7200" b="1" u="sng" dirty="0" err="1">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sz="7200" b="1" u="sng"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仮説</a:t>
            </a:r>
            <a:r>
              <a:rPr kumimoji="1" lang="ja-JP" altLang="en-US" sz="6600" b="1"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a:t>
            </a:r>
            <a:r>
              <a:rPr kumimoji="1" lang="en-US" altLang="ja-JP" sz="6600" b="1"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6600" b="1"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600" b="1" dirty="0">
                <a:ln>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設定した</a:t>
            </a:r>
          </a:p>
        </p:txBody>
      </p:sp>
      <p:sp>
        <p:nvSpPr>
          <p:cNvPr id="5" name="テキスト ボックス 4"/>
          <p:cNvSpPr txBox="1"/>
          <p:nvPr/>
        </p:nvSpPr>
        <p:spPr>
          <a:xfrm>
            <a:off x="470262" y="628263"/>
            <a:ext cx="7550331" cy="1323439"/>
          </a:xfrm>
          <a:prstGeom prst="rect">
            <a:avLst/>
          </a:prstGeom>
          <a:noFill/>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ホテル・旅館の</a:t>
            </a:r>
            <a:endParaRPr kumimoji="1"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環境配慮活動を研究対象とし</a:t>
            </a:r>
          </a:p>
        </p:txBody>
      </p:sp>
    </p:spTree>
    <p:extLst>
      <p:ext uri="{BB962C8B-B14F-4D97-AF65-F5344CB8AC3E}">
        <p14:creationId xmlns:p14="http://schemas.microsoft.com/office/powerpoint/2010/main" xmlns="" val="10699451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7000" b="-17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1920976"/>
            <a:ext cx="9433048" cy="4247317"/>
          </a:xfrm>
          <a:prstGeom prst="rect">
            <a:avLst/>
          </a:prstGeom>
          <a:noFill/>
        </p:spPr>
        <p:txBody>
          <a:bodyPr wrap="square">
            <a:spAutoFit/>
          </a:bodyPr>
          <a:lstStyle/>
          <a:p>
            <a:pPr lvl="0" algn="ctr">
              <a:lnSpc>
                <a:spcPct val="150000"/>
              </a:lnSpc>
            </a:pPr>
            <a:r>
              <a:rPr lang="ja-JP" altLang="en-US"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a:t>
            </a:r>
            <a:endParaRPr lang="en-US" altLang="ja-JP"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ホテル・旅館の利益を</a:t>
            </a:r>
            <a:endParaRPr lang="en-US" altLang="ja-JP"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60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増大させるだろう</a:t>
            </a: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8</a:t>
            </a:fld>
            <a:endParaRPr kumimoji="1" lang="ja-JP" altLang="en-US"/>
          </a:p>
        </p:txBody>
      </p:sp>
      <p:sp>
        <p:nvSpPr>
          <p:cNvPr id="4" name="正方形/長方形 3"/>
          <p:cNvSpPr/>
          <p:nvPr/>
        </p:nvSpPr>
        <p:spPr>
          <a:xfrm>
            <a:off x="415690" y="413668"/>
            <a:ext cx="4249881" cy="769441"/>
          </a:xfrm>
          <a:prstGeom prst="rect">
            <a:avLst/>
          </a:prstGeom>
        </p:spPr>
        <p:txBody>
          <a:bodyPr wrap="none">
            <a:spAutoFit/>
          </a:bodyPr>
          <a:lstStyle/>
          <a:p>
            <a:pPr lvl="0"/>
            <a:r>
              <a:rPr lang="ja-JP" altLang="en-US" sz="4000" dirty="0">
                <a:ln>
                  <a:solidFill>
                    <a:schemeClr val="tx1"/>
                  </a:solidFill>
                </a:ln>
                <a:solidFill>
                  <a:schemeClr val="bg1"/>
                </a:solidFill>
              </a:rPr>
              <a:t> </a:t>
            </a:r>
            <a:r>
              <a:rPr lang="ja-JP" altLang="en-US"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私たちの仮説１</a:t>
            </a:r>
            <a:endParaRPr lang="en-US" altLang="ja-JP"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0693769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7000" b="-17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302"/>
            <a:ext cx="9433048" cy="2585323"/>
          </a:xfrm>
          <a:prstGeom prst="rect">
            <a:avLst/>
          </a:prstGeom>
          <a:noFill/>
        </p:spPr>
        <p:txBody>
          <a:bodyPr wrap="square">
            <a:spAutoFit/>
          </a:bodyPr>
          <a:lstStyle/>
          <a:p>
            <a:pPr lvl="0" algn="ctr">
              <a:lnSpc>
                <a:spcPct val="150000"/>
              </a:lnSpc>
            </a:pPr>
            <a:r>
              <a:rPr lang="ja-JP" altLang="en-US" sz="5400" b="1"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環境配慮活動は費用の削減に繋がり</a:t>
            </a:r>
            <a:r>
              <a:rPr lang="ja-JP" altLang="en-US" sz="5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利益は増大する</a:t>
            </a:r>
            <a:endParaRPr lang="en-US" altLang="ja-JP" sz="5400" b="1" u="sng" dirty="0">
              <a:ln>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9</a:t>
            </a:fld>
            <a:endParaRPr kumimoji="1" lang="ja-JP" altLang="en-US"/>
          </a:p>
        </p:txBody>
      </p:sp>
      <p:sp>
        <p:nvSpPr>
          <p:cNvPr id="4" name="正方形/長方形 3"/>
          <p:cNvSpPr/>
          <p:nvPr/>
        </p:nvSpPr>
        <p:spPr>
          <a:xfrm>
            <a:off x="415690" y="413668"/>
            <a:ext cx="7071167" cy="769441"/>
          </a:xfrm>
          <a:prstGeom prst="rect">
            <a:avLst/>
          </a:prstGeom>
        </p:spPr>
        <p:txBody>
          <a:bodyPr wrap="none">
            <a:spAutoFit/>
          </a:bodyPr>
          <a:lstStyle/>
          <a:p>
            <a:pPr lvl="0"/>
            <a:r>
              <a:rPr lang="ja-JP" altLang="en-US" sz="4000" dirty="0">
                <a:ln>
                  <a:solidFill>
                    <a:schemeClr val="tx1"/>
                  </a:solidFill>
                </a:ln>
                <a:solidFill>
                  <a:schemeClr val="bg1"/>
                </a:solidFill>
              </a:rPr>
              <a:t> </a:t>
            </a:r>
            <a:r>
              <a:rPr lang="ja-JP" altLang="en-US"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私たちの仮説１の検証結果</a:t>
            </a:r>
            <a:endParaRPr lang="en-US" altLang="ja-JP" sz="4400" b="1" u="sng" dirty="0">
              <a:ln>
                <a:solidFill>
                  <a:schemeClr val="tx1"/>
                </a:solidFill>
              </a:ln>
              <a:solidFill>
                <a:schemeClr val="bg1"/>
              </a:solidFill>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0719717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4528</TotalTime>
  <Words>2177</Words>
  <Application>Microsoft Office PowerPoint</Application>
  <PresentationFormat>画面に合わせる (4:3)</PresentationFormat>
  <Paragraphs>475</Paragraphs>
  <Slides>57</Slides>
  <Notes>30</Notes>
  <HiddenSlides>0</HiddenSlides>
  <MMClips>0</MMClips>
  <ScaleCrop>false</ScaleCrop>
  <HeadingPairs>
    <vt:vector size="4" baseType="variant">
      <vt:variant>
        <vt:lpstr>テーマ</vt:lpstr>
      </vt:variant>
      <vt:variant>
        <vt:i4>1</vt:i4>
      </vt:variant>
      <vt:variant>
        <vt:lpstr>スライド タイトル</vt:lpstr>
      </vt:variant>
      <vt:variant>
        <vt:i4>57</vt:i4>
      </vt:variant>
    </vt:vector>
  </HeadingPairs>
  <TitlesOfParts>
    <vt:vector size="58" baseType="lpstr">
      <vt:lpstr>Office ​​テーマ</vt:lpstr>
      <vt:lpstr>ホテル・旅館の 環境配慮活動による利益と 地域社会への波及効果</vt:lpstr>
      <vt:lpstr>目次</vt:lpstr>
      <vt:lpstr>なぜ私達は研究対象に ホテル・旅館を 選んだのか？</vt:lpstr>
      <vt:lpstr>ホテル・旅館の エネルギー消費量は多く環境負荷が大きい</vt:lpstr>
      <vt:lpstr>スライド 5</vt:lpstr>
      <vt:lpstr>  訪日外国人の増加により、 宿泊客数の増加が見込まれる  </vt:lpstr>
      <vt:lpstr>私たちは2つの仮説を 設定した</vt:lpstr>
      <vt:lpstr>スライド 8</vt:lpstr>
      <vt:lpstr>スライド 9</vt:lpstr>
      <vt:lpstr>スライド 10</vt:lpstr>
      <vt:lpstr>スライド 11</vt:lpstr>
      <vt:lpstr>スライド 12</vt:lpstr>
      <vt:lpstr>ホテル・旅館の 環境配慮活動の定義</vt:lpstr>
      <vt:lpstr>ホテルの環境配慮活動の具体例１ 　　株式会社 帝国ホテル</vt:lpstr>
      <vt:lpstr>ホテルの環境配慮活動の具体例１ 　　株式会社 帝国ホテル</vt:lpstr>
      <vt:lpstr>ホテルの環境配慮活動の具体例2 株式会社 スーパーホテル</vt:lpstr>
      <vt:lpstr>日本とヨーロッパの 環境認証の取得数の比較</vt:lpstr>
      <vt:lpstr>スライド 18</vt:lpstr>
      <vt:lpstr>アンケート調査の概要</vt:lpstr>
      <vt:lpstr>プレアンケート調査及び訪問調査</vt:lpstr>
      <vt:lpstr>ホテル・旅館の抽出及び アンケートへの協力依頼・回収</vt:lpstr>
      <vt:lpstr>アンケート調査の結果 私たちの仮説は 検証されたのか？</vt:lpstr>
      <vt:lpstr>私たちの仮説１</vt:lpstr>
      <vt:lpstr>仮説１の検証方法</vt:lpstr>
      <vt:lpstr>仮説１の検証方法</vt:lpstr>
      <vt:lpstr>ホテルの環境配慮活動が 経費削減に繋がるのか？</vt:lpstr>
      <vt:lpstr>環境配慮活動を行っているホテル・旅館は 客室の料金を上げたのか？</vt:lpstr>
      <vt:lpstr>私たちの仮説1の検証結果</vt:lpstr>
      <vt:lpstr>スライド 29</vt:lpstr>
      <vt:lpstr>仮説２の検証方法</vt:lpstr>
      <vt:lpstr>仮説２の検証</vt:lpstr>
      <vt:lpstr>スライド 32</vt:lpstr>
      <vt:lpstr>良い効果をもたらしたホテルの実例</vt:lpstr>
      <vt:lpstr>私たちの仮説２の検証結果</vt:lpstr>
      <vt:lpstr>更にアンケートを分析していくと…</vt:lpstr>
      <vt:lpstr>「ホテル・旅館のイメージアップ」の検証方法</vt:lpstr>
      <vt:lpstr>環境配慮活動はホテル・旅館の イメージアップに繋がるのか？</vt:lpstr>
      <vt:lpstr>「ホテル・旅館のイメージアップ」の検証結果</vt:lpstr>
      <vt:lpstr>「従業員の士気向上」の検証方法</vt:lpstr>
      <vt:lpstr>環境配慮活動は 従業員の士気向上に繋がるのか？</vt:lpstr>
      <vt:lpstr>「従業員の士気向上」の検証結果</vt:lpstr>
      <vt:lpstr>ホテル・旅館の環境配慮活動には以下の 4つのメリットがあることが検証された</vt:lpstr>
      <vt:lpstr>スライド 43</vt:lpstr>
      <vt:lpstr>スライド 44</vt:lpstr>
      <vt:lpstr>スライド 45</vt:lpstr>
      <vt:lpstr>スライド 46</vt:lpstr>
      <vt:lpstr>スライド 47</vt:lpstr>
      <vt:lpstr>環境認証は顧客のホテルを選ぶ際の基準となりえる</vt:lpstr>
      <vt:lpstr>スライド 49</vt:lpstr>
      <vt:lpstr>シティホテル、リゾートホテルは 積極的に環境配慮活動を行っている</vt:lpstr>
      <vt:lpstr>スライド 51</vt:lpstr>
      <vt:lpstr>まとめ</vt:lpstr>
      <vt:lpstr>スライド 53</vt:lpstr>
      <vt:lpstr>今後の研究の課題</vt:lpstr>
      <vt:lpstr>今後の研究過程</vt:lpstr>
      <vt:lpstr>参考URL</vt:lpstr>
      <vt:lpstr>調査協力企業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宿泊施設の環境配慮活動による利益と地域社会への波及効果</dc:title>
  <dc:creator>miyagi</dc:creator>
  <cp:lastModifiedBy>ken</cp:lastModifiedBy>
  <cp:revision>1249</cp:revision>
  <cp:lastPrinted>2016-09-21T03:27:09Z</cp:lastPrinted>
  <dcterms:created xsi:type="dcterms:W3CDTF">2016-09-13T13:20:39Z</dcterms:created>
  <dcterms:modified xsi:type="dcterms:W3CDTF">2017-04-08T07:14:16Z</dcterms:modified>
</cp:coreProperties>
</file>