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charts/chart10.xml" ContentType="application/vnd.openxmlformats-officedocument.drawingml.char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16" r:id="rId2"/>
    <p:sldMasterId id="2147483828" r:id="rId3"/>
    <p:sldMasterId id="2147483840" r:id="rId4"/>
    <p:sldMasterId id="2147483852" r:id="rId5"/>
    <p:sldMasterId id="2147483864" r:id="rId6"/>
  </p:sldMasterIdLst>
  <p:notesMasterIdLst>
    <p:notesMasterId r:id="rId88"/>
  </p:notesMasterIdLst>
  <p:handoutMasterIdLst>
    <p:handoutMasterId r:id="rId89"/>
  </p:handoutMasterIdLst>
  <p:sldIdLst>
    <p:sldId id="521" r:id="rId7"/>
    <p:sldId id="708" r:id="rId8"/>
    <p:sldId id="715" r:id="rId9"/>
    <p:sldId id="479" r:id="rId10"/>
    <p:sldId id="396" r:id="rId11"/>
    <p:sldId id="640" r:id="rId12"/>
    <p:sldId id="442" r:id="rId13"/>
    <p:sldId id="517" r:id="rId14"/>
    <p:sldId id="398" r:id="rId15"/>
    <p:sldId id="695" r:id="rId16"/>
    <p:sldId id="519" r:id="rId17"/>
    <p:sldId id="709" r:id="rId18"/>
    <p:sldId id="569" r:id="rId19"/>
    <p:sldId id="694" r:id="rId20"/>
    <p:sldId id="714" r:id="rId21"/>
    <p:sldId id="481" r:id="rId22"/>
    <p:sldId id="688" r:id="rId23"/>
    <p:sldId id="711" r:id="rId24"/>
    <p:sldId id="465" r:id="rId25"/>
    <p:sldId id="717" r:id="rId26"/>
    <p:sldId id="673" r:id="rId27"/>
    <p:sldId id="469" r:id="rId28"/>
    <p:sldId id="674" r:id="rId29"/>
    <p:sldId id="471" r:id="rId30"/>
    <p:sldId id="610" r:id="rId31"/>
    <p:sldId id="518" r:id="rId32"/>
    <p:sldId id="684" r:id="rId33"/>
    <p:sldId id="718" r:id="rId34"/>
    <p:sldId id="475" r:id="rId35"/>
    <p:sldId id="477" r:id="rId36"/>
    <p:sldId id="689" r:id="rId37"/>
    <p:sldId id="520" r:id="rId38"/>
    <p:sldId id="710" r:id="rId39"/>
    <p:sldId id="675" r:id="rId40"/>
    <p:sldId id="575" r:id="rId41"/>
    <p:sldId id="607" r:id="rId42"/>
    <p:sldId id="676" r:id="rId43"/>
    <p:sldId id="681" r:id="rId44"/>
    <p:sldId id="685" r:id="rId45"/>
    <p:sldId id="573" r:id="rId46"/>
    <p:sldId id="680" r:id="rId47"/>
    <p:sldId id="608" r:id="rId48"/>
    <p:sldId id="690" r:id="rId49"/>
    <p:sldId id="691" r:id="rId50"/>
    <p:sldId id="692" r:id="rId51"/>
    <p:sldId id="671" r:id="rId52"/>
    <p:sldId id="672" r:id="rId53"/>
    <p:sldId id="712" r:id="rId54"/>
    <p:sldId id="507" r:id="rId55"/>
    <p:sldId id="722" r:id="rId56"/>
    <p:sldId id="724" r:id="rId57"/>
    <p:sldId id="648" r:id="rId58"/>
    <p:sldId id="649" r:id="rId59"/>
    <p:sldId id="650" r:id="rId60"/>
    <p:sldId id="651" r:id="rId61"/>
    <p:sldId id="720" r:id="rId62"/>
    <p:sldId id="652" r:id="rId63"/>
    <p:sldId id="653" r:id="rId64"/>
    <p:sldId id="654" r:id="rId65"/>
    <p:sldId id="655" r:id="rId66"/>
    <p:sldId id="656" r:id="rId67"/>
    <p:sldId id="721" r:id="rId68"/>
    <p:sldId id="698" r:id="rId69"/>
    <p:sldId id="733" r:id="rId70"/>
    <p:sldId id="732" r:id="rId71"/>
    <p:sldId id="725" r:id="rId72"/>
    <p:sldId id="735" r:id="rId73"/>
    <p:sldId id="726" r:id="rId74"/>
    <p:sldId id="727" r:id="rId75"/>
    <p:sldId id="728" r:id="rId76"/>
    <p:sldId id="729" r:id="rId77"/>
    <p:sldId id="730" r:id="rId78"/>
    <p:sldId id="699" r:id="rId79"/>
    <p:sldId id="439" r:id="rId80"/>
    <p:sldId id="661" r:id="rId81"/>
    <p:sldId id="662" r:id="rId82"/>
    <p:sldId id="429" r:id="rId83"/>
    <p:sldId id="571" r:id="rId84"/>
    <p:sldId id="570" r:id="rId85"/>
    <p:sldId id="430" r:id="rId86"/>
    <p:sldId id="670" r:id="rId8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6307"/>
    <a:srgbClr val="377F13"/>
    <a:srgbClr val="FDF591"/>
    <a:srgbClr val="3B8A14"/>
    <a:srgbClr val="FFFF99"/>
    <a:srgbClr val="FFFFCC"/>
    <a:srgbClr val="FF9900"/>
    <a:srgbClr val="FFCC00"/>
    <a:srgbClr val="FFCC66"/>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9640" autoAdjust="0"/>
  </p:normalViewPr>
  <p:slideViewPr>
    <p:cSldViewPr>
      <p:cViewPr varScale="1">
        <p:scale>
          <a:sx n="50" d="100"/>
          <a:sy n="50" d="100"/>
        </p:scale>
        <p:origin x="-1182" y="-90"/>
      </p:cViewPr>
      <p:guideLst>
        <p:guide orient="horz" pos="2160"/>
        <p:guide pos="2880"/>
      </p:guideLst>
    </p:cSldViewPr>
  </p:slideViewPr>
  <p:outlineViewPr>
    <p:cViewPr>
      <p:scale>
        <a:sx n="33" d="100"/>
        <a:sy n="33" d="100"/>
      </p:scale>
      <p:origin x="0" y="5118"/>
    </p:cViewPr>
  </p:outlineViewPr>
  <p:notesTextViewPr>
    <p:cViewPr>
      <p:scale>
        <a:sx n="1" d="1"/>
        <a:sy n="1" d="1"/>
      </p:scale>
      <p:origin x="0" y="0"/>
    </p:cViewPr>
  </p:notesTextViewPr>
  <p:notesViewPr>
    <p:cSldViewPr>
      <p:cViewPr varScale="1">
        <p:scale>
          <a:sx n="51" d="100"/>
          <a:sy n="51" d="100"/>
        </p:scale>
        <p:origin x="-3018" y="-102"/>
      </p:cViewPr>
      <p:guideLst>
        <p:guide orient="horz" pos="3107"/>
        <p:guide pos="2121"/>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y\AppData\Local\Temp\GDP&#21407;&#21336;&#2030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11.xml.rels><?xml version="1.0" encoding="UTF-8" standalone="yes"?>
<Relationships xmlns="http://schemas.openxmlformats.org/package/2006/relationships"><Relationship Id="rId1" Type="http://schemas.openxmlformats.org/officeDocument/2006/relationships/oleObject" Target="file:///E:\ecopro\&#12467;&#12500;&#12540;&#32207;&#38651;&#21147;&#23481;&#37327;&#20104;&#28204;&#9314;.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esktop\&#35542;&#25991;&#12487;&#12540;&#1247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E:\ecopro\&#12467;&#12500;&#12540;&#32207;&#38651;&#21147;&#23481;&#37327;&#20104;&#28204;&#931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9.xml.rels><?xml version="1.0" encoding="UTF-8" standalone="yes"?>
<Relationships xmlns="http://schemas.openxmlformats.org/package/2006/relationships"><Relationship Id="rId1" Type="http://schemas.openxmlformats.org/officeDocument/2006/relationships/oleObject" Target="file:///E:\ecopro\&#12467;&#12500;&#12540;&#32207;&#38651;&#21147;&#23481;&#37327;&#20104;&#28204;&#93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style val="30"/>
  <c:chart>
    <c:title>
      <c:tx>
        <c:rich>
          <a:bodyPr/>
          <a:lstStyle/>
          <a:p>
            <a:pPr>
              <a:defRPr/>
            </a:pPr>
            <a:r>
              <a:rPr lang="ja-JP"/>
              <a:t>日本の</a:t>
            </a:r>
            <a:r>
              <a:rPr lang="en-US"/>
              <a:t>CO2</a:t>
            </a:r>
            <a:r>
              <a:rPr lang="ja-JP"/>
              <a:t>排出量の</a:t>
            </a:r>
            <a:r>
              <a:rPr lang="en-US"/>
              <a:t>GDP</a:t>
            </a:r>
            <a:r>
              <a:rPr lang="ja-JP"/>
              <a:t>原単位</a:t>
            </a:r>
          </a:p>
        </c:rich>
      </c:tx>
      <c:layout>
        <c:manualLayout>
          <c:xMode val="edge"/>
          <c:yMode val="edge"/>
          <c:x val="0.20207044632611115"/>
          <c:y val="1.4111286718234714E-2"/>
        </c:manualLayout>
      </c:layout>
    </c:title>
    <c:plotArea>
      <c:layout>
        <c:manualLayout>
          <c:layoutTarget val="inner"/>
          <c:xMode val="edge"/>
          <c:yMode val="edge"/>
          <c:x val="0.10232915048426686"/>
          <c:y val="0.1343454135916641"/>
          <c:w val="0.89113470109815862"/>
          <c:h val="0.75389517545651386"/>
        </c:manualLayout>
      </c:layout>
      <c:lineChart>
        <c:grouping val="standard"/>
        <c:ser>
          <c:idx val="1"/>
          <c:order val="0"/>
          <c:tx>
            <c:strRef>
              <c:f>[GDP原単位.xlsx]Sheet1!$C$4</c:f>
              <c:strCache>
                <c:ptCount val="1"/>
                <c:pt idx="0">
                  <c:v>日本</c:v>
                </c:pt>
              </c:strCache>
            </c:strRef>
          </c:tx>
          <c:spPr>
            <a:ln w="57150">
              <a:solidFill>
                <a:schemeClr val="tx2">
                  <a:lumMod val="90000"/>
                  <a:lumOff val="10000"/>
                </a:schemeClr>
              </a:solidFill>
            </a:ln>
            <a:effectLst/>
          </c:spPr>
          <c:marker>
            <c:symbol val="circle"/>
            <c:size val="7"/>
            <c:spPr>
              <a:gradFill flip="none" rotWithShape="1">
                <a:gsLst>
                  <a:gs pos="0">
                    <a:schemeClr val="tx2">
                      <a:lumMod val="90000"/>
                      <a:lumOff val="10000"/>
                    </a:schemeClr>
                  </a:gs>
                  <a:gs pos="100000">
                    <a:schemeClr val="tx1"/>
                  </a:gs>
                  <a:gs pos="100000">
                    <a:schemeClr val="accent1">
                      <a:tint val="23500"/>
                      <a:satMod val="160000"/>
                    </a:schemeClr>
                  </a:gs>
                </a:gsLst>
                <a:path path="circle">
                  <a:fillToRect l="50000" t="50000" r="50000" b="50000"/>
                </a:path>
                <a:tileRect/>
              </a:gradFill>
              <a:ln w="57150">
                <a:solidFill>
                  <a:schemeClr val="tx2">
                    <a:lumMod val="90000"/>
                    <a:lumOff val="10000"/>
                  </a:schemeClr>
                </a:solidFill>
              </a:ln>
              <a:effectLst/>
            </c:spPr>
          </c:marker>
          <c:dPt>
            <c:idx val="10"/>
            <c:marker>
              <c:spPr>
                <a:gradFill flip="none" rotWithShape="1">
                  <a:gsLst>
                    <a:gs pos="0">
                      <a:schemeClr val="tx2">
                        <a:lumMod val="90000"/>
                        <a:lumOff val="10000"/>
                      </a:schemeClr>
                    </a:gs>
                    <a:gs pos="100000">
                      <a:schemeClr val="tx1"/>
                    </a:gs>
                    <a:gs pos="100000">
                      <a:schemeClr val="accent1">
                        <a:tint val="23500"/>
                        <a:satMod val="160000"/>
                      </a:schemeClr>
                    </a:gs>
                  </a:gsLst>
                  <a:path path="circle">
                    <a:fillToRect l="50000" t="50000" r="50000" b="50000"/>
                  </a:path>
                  <a:tileRect/>
                </a:gradFill>
                <a:ln w="57150">
                  <a:solidFill>
                    <a:schemeClr val="tx2">
                      <a:lumMod val="90000"/>
                      <a:lumOff val="10000"/>
                    </a:schemeClr>
                  </a:solidFill>
                </a:ln>
                <a:effectLst/>
                <a:scene3d>
                  <a:camera prst="orthographicFront"/>
                  <a:lightRig rig="soft" dir="t">
                    <a:rot lat="0" lon="0" rev="17100000"/>
                  </a:lightRig>
                </a:scene3d>
                <a:sp3d prstMaterial="metal">
                  <a:bevelT w="165100" h="254000"/>
                  <a:bevelB w="165100" h="254000"/>
                  <a:contourClr>
                    <a:srgbClr val="000000"/>
                  </a:contourClr>
                </a:sp3d>
              </c:spPr>
            </c:marker>
          </c:dPt>
          <c:cat>
            <c:numRef>
              <c:f>[GDP原単位.xlsx]Sheet1!$B$5:$B$15</c:f>
              <c:numCache>
                <c:formatCode>General</c:formatCode>
                <c:ptCount val="11"/>
                <c:pt idx="0">
                  <c:v>1971</c:v>
                </c:pt>
                <c:pt idx="1">
                  <c:v>1975</c:v>
                </c:pt>
                <c:pt idx="2">
                  <c:v>1980</c:v>
                </c:pt>
                <c:pt idx="3">
                  <c:v>1985</c:v>
                </c:pt>
                <c:pt idx="4">
                  <c:v>1990</c:v>
                </c:pt>
                <c:pt idx="5">
                  <c:v>1995</c:v>
                </c:pt>
                <c:pt idx="6">
                  <c:v>2000</c:v>
                </c:pt>
                <c:pt idx="7">
                  <c:v>2005</c:v>
                </c:pt>
                <c:pt idx="8">
                  <c:v>2010</c:v>
                </c:pt>
                <c:pt idx="9">
                  <c:v>2011</c:v>
                </c:pt>
                <c:pt idx="10">
                  <c:v>2012</c:v>
                </c:pt>
              </c:numCache>
            </c:numRef>
          </c:cat>
          <c:val>
            <c:numRef>
              <c:f>[GDP原単位.xlsx]Sheet1!$C$5:$C$15</c:f>
              <c:numCache>
                <c:formatCode>General</c:formatCode>
                <c:ptCount val="11"/>
                <c:pt idx="0">
                  <c:v>0.46</c:v>
                </c:pt>
                <c:pt idx="1">
                  <c:v>0.43000000000000005</c:v>
                </c:pt>
                <c:pt idx="2">
                  <c:v>0.36000000000000004</c:v>
                </c:pt>
                <c:pt idx="3">
                  <c:v>0.29000000000000004</c:v>
                </c:pt>
                <c:pt idx="4">
                  <c:v>0.27</c:v>
                </c:pt>
                <c:pt idx="5">
                  <c:v>0.28000000000000008</c:v>
                </c:pt>
                <c:pt idx="6">
                  <c:v>0.27</c:v>
                </c:pt>
                <c:pt idx="7">
                  <c:v>0.26</c:v>
                </c:pt>
                <c:pt idx="8">
                  <c:v>0.24000000000000002</c:v>
                </c:pt>
                <c:pt idx="9">
                  <c:v>0.26</c:v>
                </c:pt>
                <c:pt idx="10">
                  <c:v>0.26</c:v>
                </c:pt>
              </c:numCache>
            </c:numRef>
          </c:val>
        </c:ser>
        <c:dLbls/>
        <c:marker val="1"/>
        <c:axId val="295350656"/>
        <c:axId val="295352192"/>
      </c:lineChart>
      <c:catAx>
        <c:axId val="295350656"/>
        <c:scaling>
          <c:orientation val="minMax"/>
        </c:scaling>
        <c:axPos val="b"/>
        <c:numFmt formatCode="General" sourceLinked="1"/>
        <c:tickLblPos val="nextTo"/>
        <c:crossAx val="295352192"/>
        <c:crosses val="autoZero"/>
        <c:auto val="1"/>
        <c:lblAlgn val="ctr"/>
        <c:lblOffset val="100"/>
      </c:catAx>
      <c:valAx>
        <c:axId val="295352192"/>
        <c:scaling>
          <c:orientation val="minMax"/>
          <c:min val="0.2"/>
        </c:scaling>
        <c:axPos val="l"/>
        <c:majorGridlines/>
        <c:numFmt formatCode="General" sourceLinked="1"/>
        <c:tickLblPos val="nextTo"/>
        <c:crossAx val="295350656"/>
        <c:crosses val="autoZero"/>
        <c:crossBetween val="between"/>
      </c:valAx>
      <c:spPr>
        <a:ln>
          <a:solidFill>
            <a:schemeClr val="bg1">
              <a:lumMod val="65000"/>
            </a:schemeClr>
          </a:solidFill>
        </a:ln>
      </c:spPr>
    </c:plotArea>
    <c:plotVisOnly val="1"/>
    <c:dispBlanksAs val="gap"/>
  </c:chart>
  <c:txPr>
    <a:bodyPr/>
    <a:lstStyle/>
    <a:p>
      <a:pPr>
        <a:defRPr sz="1800"/>
      </a:pPr>
      <a:endParaRPr lang="ja-JP"/>
    </a:p>
  </c:txPr>
  <c:externalData r:id="rId1">
    <c:autoUpdate val="1"/>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21813117419344805"/>
          <c:y val="0.31767302682718651"/>
          <c:w val="0.63125044913985373"/>
          <c:h val="0.59107937502517327"/>
        </c:manualLayout>
      </c:layout>
      <c:doughnutChart>
        <c:varyColors val="1"/>
        <c:ser>
          <c:idx val="0"/>
          <c:order val="0"/>
          <c:tx>
            <c:strRef>
              <c:f>Sheet1!$B$1</c:f>
              <c:strCache>
                <c:ptCount val="1"/>
                <c:pt idx="0">
                  <c:v>2014</c:v>
                </c:pt>
              </c:strCache>
            </c:strRef>
          </c:tx>
          <c:spPr>
            <a:ln w="38100">
              <a:noFill/>
            </a:ln>
            <a:scene3d>
              <a:camera prst="orthographicFront"/>
              <a:lightRig rig="threePt" dir="t"/>
            </a:scene3d>
            <a:sp3d>
              <a:bevelT prst="relaxedInset"/>
            </a:sp3d>
          </c:spPr>
          <c:dPt>
            <c:idx val="0"/>
            <c:spPr>
              <a:gradFill flip="none" rotWithShape="1">
                <a:gsLst>
                  <a:gs pos="3000">
                    <a:schemeClr val="accent5">
                      <a:lumMod val="75000"/>
                    </a:schemeClr>
                  </a:gs>
                  <a:gs pos="38000">
                    <a:schemeClr val="accent5">
                      <a:lumMod val="60000"/>
                      <a:lumOff val="40000"/>
                    </a:schemeClr>
                  </a:gs>
                  <a:gs pos="100000">
                    <a:schemeClr val="accent5">
                      <a:lumMod val="40000"/>
                      <a:lumOff val="60000"/>
                    </a:schemeClr>
                  </a:gs>
                </a:gsLst>
                <a:path path="circle">
                  <a:fillToRect l="100000" t="100000"/>
                </a:path>
                <a:tileRect r="-100000" b="-100000"/>
              </a:gradFill>
              <a:ln w="38100">
                <a:noFill/>
              </a:ln>
              <a:scene3d>
                <a:camera prst="orthographicFront"/>
                <a:lightRig rig="threePt" dir="t"/>
              </a:scene3d>
              <a:sp3d>
                <a:bevelT prst="relaxedInset"/>
              </a:sp3d>
            </c:spPr>
          </c:dPt>
          <c:dPt>
            <c:idx val="1"/>
            <c:spPr>
              <a:gradFill>
                <a:gsLst>
                  <a:gs pos="0">
                    <a:srgbClr val="C00000"/>
                  </a:gs>
                  <a:gs pos="40000">
                    <a:schemeClr val="accent1">
                      <a:lumMod val="60000"/>
                      <a:lumOff val="40000"/>
                    </a:schemeClr>
                  </a:gs>
                  <a:gs pos="100000">
                    <a:schemeClr val="accent1">
                      <a:lumMod val="20000"/>
                      <a:lumOff val="80000"/>
                    </a:schemeClr>
                  </a:gs>
                </a:gsLst>
                <a:lin ang="0" scaled="0"/>
              </a:gradFill>
              <a:ln w="38100">
                <a:noFill/>
              </a:ln>
              <a:scene3d>
                <a:camera prst="orthographicFront"/>
                <a:lightRig rig="threePt" dir="t"/>
              </a:scene3d>
              <a:sp3d>
                <a:bevelT prst="relaxedInset"/>
              </a:sp3d>
            </c:spPr>
          </c:dPt>
          <c:dPt>
            <c:idx val="2"/>
            <c:spPr>
              <a:gradFill>
                <a:gsLst>
                  <a:gs pos="11000">
                    <a:srgbClr val="FFDD71"/>
                  </a:gs>
                  <a:gs pos="58000">
                    <a:srgbClr val="FFFF99"/>
                  </a:gs>
                  <a:gs pos="93000">
                    <a:schemeClr val="bg1"/>
                  </a:gs>
                </a:gsLst>
              </a:gradFill>
              <a:ln w="38100">
                <a:noFill/>
              </a:ln>
              <a:scene3d>
                <a:camera prst="orthographicFront"/>
                <a:lightRig rig="threePt" dir="t"/>
              </a:scene3d>
              <a:sp3d>
                <a:bevelT prst="relaxedInset"/>
              </a:sp3d>
            </c:spPr>
          </c:dPt>
          <c:dPt>
            <c:idx val="3"/>
            <c:spPr>
              <a:gradFill>
                <a:gsLst>
                  <a:gs pos="100000">
                    <a:srgbClr val="00B0F0"/>
                  </a:gs>
                  <a:gs pos="48000">
                    <a:srgbClr val="66CCFF"/>
                  </a:gs>
                  <a:gs pos="10000">
                    <a:schemeClr val="bg1"/>
                  </a:gs>
                </a:gsLst>
              </a:gradFill>
              <a:ln w="38100">
                <a:noFill/>
              </a:ln>
              <a:scene3d>
                <a:camera prst="orthographicFront"/>
                <a:lightRig rig="threePt" dir="t"/>
              </a:scene3d>
              <a:sp3d>
                <a:bevelT prst="relaxedInset"/>
              </a:sp3d>
            </c:spPr>
          </c:dPt>
          <c:dPt>
            <c:idx val="4"/>
            <c:spPr>
              <a:gradFill>
                <a:gsLst>
                  <a:gs pos="100000">
                    <a:srgbClr val="F0DEC1"/>
                  </a:gs>
                  <a:gs pos="0">
                    <a:schemeClr val="accent6">
                      <a:lumMod val="75000"/>
                    </a:schemeClr>
                  </a:gs>
                  <a:gs pos="65000">
                    <a:schemeClr val="accent6">
                      <a:lumMod val="60000"/>
                      <a:lumOff val="40000"/>
                    </a:schemeClr>
                  </a:gs>
                  <a:gs pos="78000">
                    <a:schemeClr val="accent6">
                      <a:lumMod val="20000"/>
                      <a:lumOff val="80000"/>
                    </a:schemeClr>
                  </a:gs>
                </a:gsLst>
              </a:gradFill>
              <a:ln w="38100">
                <a:noFill/>
              </a:ln>
              <a:scene3d>
                <a:camera prst="orthographicFront"/>
                <a:lightRig rig="threePt" dir="t"/>
              </a:scene3d>
              <a:sp3d>
                <a:bevelT prst="relaxedInset"/>
              </a:sp3d>
            </c:spPr>
          </c:dPt>
          <c:dLbls>
            <c:dLbl>
              <c:idx val="0"/>
              <c:layout>
                <c:manualLayout>
                  <c:x val="1.3916539656804018E-2"/>
                  <c:y val="4.0070434530192572E-2"/>
                </c:manualLayout>
              </c:layout>
              <c:showCatName val="1"/>
              <c:showPercent val="1"/>
              <c:extLst>
                <c:ext xmlns:c15="http://schemas.microsoft.com/office/drawing/2012/chart" uri="{CE6537A1-D6FC-4f65-9D91-7224C49458BB}">
                  <c15:layout/>
                </c:ext>
              </c:extLst>
            </c:dLbl>
            <c:dLbl>
              <c:idx val="1"/>
              <c:spPr>
                <a:noFill/>
                <a:ln>
                  <a:noFill/>
                </a:ln>
                <a:effectLst/>
              </c:spPr>
              <c:txPr>
                <a:bodyPr wrap="square" lIns="38100" tIns="19050" rIns="38100" bIns="19050" anchor="ctr">
                  <a:noAutofit/>
                </a:bodyPr>
                <a:lstStyle/>
                <a:p>
                  <a:pPr>
                    <a:defRPr sz="1400" b="1"/>
                  </a:pPr>
                  <a:endParaRPr lang="ja-JP"/>
                </a:p>
              </c:txPr>
            </c:dLbl>
            <c:dLbl>
              <c:idx val="2"/>
              <c:spPr>
                <a:noFill/>
                <a:ln>
                  <a:noFill/>
                </a:ln>
                <a:effectLst/>
              </c:spPr>
              <c:txPr>
                <a:bodyPr wrap="square" lIns="38100" tIns="19050" rIns="38100" bIns="19050" anchor="ctr">
                  <a:spAutoFit/>
                </a:bodyPr>
                <a:lstStyle/>
                <a:p>
                  <a:pPr>
                    <a:defRPr sz="1200" b="1"/>
                  </a:pPr>
                  <a:endParaRPr lang="ja-JP"/>
                </a:p>
              </c:txPr>
            </c:dLbl>
            <c:dLbl>
              <c:idx val="3"/>
              <c:layout>
                <c:manualLayout>
                  <c:x val="-0.11529319136381092"/>
                  <c:y val="-0.24400243965113608"/>
                </c:manualLayout>
              </c:layout>
              <c:showCatName val="1"/>
              <c:showPercent val="1"/>
              <c:extLst>
                <c:ext xmlns:c15="http://schemas.microsoft.com/office/drawing/2012/chart" uri="{CE6537A1-D6FC-4f65-9D91-7224C49458BB}">
                  <c15:layout/>
                </c:ext>
              </c:extLst>
            </c:dLbl>
            <c:dLbl>
              <c:idx val="4"/>
              <c:layout>
                <c:manualLayout>
                  <c:x val="-5.5135700121135773E-3"/>
                  <c:y val="-0.23454451569708648"/>
                </c:manualLayout>
              </c:layout>
              <c:tx>
                <c:rich>
                  <a:bodyPr/>
                  <a:lstStyle/>
                  <a:p>
                    <a:r>
                      <a:rPr lang="ja-JP" altLang="en-US" dirty="0" smtClean="0"/>
                      <a:t>地熱　</a:t>
                    </a:r>
                    <a:r>
                      <a:rPr lang="en-US" altLang="ja-JP" dirty="0" smtClean="0"/>
                      <a:t>3</a:t>
                    </a:r>
                    <a:r>
                      <a:rPr lang="en-US" altLang="ja-JP" dirty="0"/>
                      <a:t>%</a:t>
                    </a:r>
                  </a:p>
                </c:rich>
              </c:tx>
              <c:showCatName val="1"/>
              <c:showPercent val="1"/>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ja-JP"/>
              </a:p>
            </c:txPr>
            <c:showCatName val="1"/>
            <c:showPercent val="1"/>
            <c:showLeaderLines val="1"/>
            <c:extLst>
              <c:ext xmlns:c15="http://schemas.microsoft.com/office/drawing/2012/chart" uri="{CE6537A1-D6FC-4f65-9D91-7224C49458BB}"/>
            </c:extLst>
          </c:dLbls>
          <c:cat>
            <c:strRef>
              <c:f>Sheet1!$A$2:$A$7</c:f>
              <c:strCache>
                <c:ptCount val="6"/>
                <c:pt idx="0">
                  <c:v>石油</c:v>
                </c:pt>
                <c:pt idx="1">
                  <c:v>石炭</c:v>
                </c:pt>
                <c:pt idx="2">
                  <c:v>天然ガス</c:v>
                </c:pt>
                <c:pt idx="3">
                  <c:v>水力</c:v>
                </c:pt>
                <c:pt idx="4">
                  <c:v>地熱</c:v>
                </c:pt>
                <c:pt idx="5">
                  <c:v>その他</c:v>
                </c:pt>
              </c:strCache>
            </c:strRef>
          </c:cat>
          <c:val>
            <c:numRef>
              <c:f>Sheet1!$B$2:$B$7</c:f>
              <c:numCache>
                <c:formatCode>General</c:formatCode>
                <c:ptCount val="6"/>
                <c:pt idx="0">
                  <c:v>45</c:v>
                </c:pt>
                <c:pt idx="1">
                  <c:v>25</c:v>
                </c:pt>
                <c:pt idx="2">
                  <c:v>20</c:v>
                </c:pt>
                <c:pt idx="3">
                  <c:v>7</c:v>
                </c:pt>
                <c:pt idx="4">
                  <c:v>3</c:v>
                </c:pt>
                <c:pt idx="5">
                  <c:v>0.1</c:v>
                </c:pt>
              </c:numCache>
            </c:numRef>
          </c:val>
        </c:ser>
        <c:dLbls>
          <c:showCatName val="1"/>
          <c:showPercent val="1"/>
        </c:dLbls>
        <c:firstSliceAng val="0"/>
        <c:holeSize val="50"/>
      </c:doughnutChart>
    </c:plotArea>
    <c:plotVisOnly val="1"/>
    <c:dispBlanksAs val="zero"/>
  </c:chart>
  <c:txPr>
    <a:bodyPr/>
    <a:lstStyle/>
    <a:p>
      <a:pPr>
        <a:defRPr sz="1800"/>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7.6826737156374288E-3"/>
          <c:y val="0.14349959013215072"/>
          <c:w val="0.94774813977465366"/>
          <c:h val="0.85164142832603607"/>
        </c:manualLayout>
      </c:layout>
      <c:doughnutChart>
        <c:varyColors val="1"/>
        <c:ser>
          <c:idx val="0"/>
          <c:order val="0"/>
          <c:spPr>
            <a:ln w="38100">
              <a:noFill/>
            </a:ln>
            <a:scene3d>
              <a:camera prst="orthographicFront"/>
              <a:lightRig rig="threePt" dir="t"/>
            </a:scene3d>
            <a:sp3d>
              <a:bevelT prst="relaxedInset"/>
            </a:sp3d>
          </c:spPr>
          <c:dPt>
            <c:idx val="0"/>
            <c:spPr>
              <a:gradFill flip="none" rotWithShape="1">
                <a:gsLst>
                  <a:gs pos="79000">
                    <a:srgbClr val="E39D8A"/>
                  </a:gs>
                  <a:gs pos="0">
                    <a:srgbClr val="C00000"/>
                  </a:gs>
                  <a:gs pos="35000">
                    <a:schemeClr val="accent1">
                      <a:lumMod val="60000"/>
                      <a:lumOff val="40000"/>
                    </a:schemeClr>
                  </a:gs>
                  <a:gs pos="100000">
                    <a:srgbClr val="CA2F28"/>
                  </a:gs>
                  <a:gs pos="65000">
                    <a:schemeClr val="accent1">
                      <a:lumMod val="20000"/>
                      <a:lumOff val="80000"/>
                    </a:schemeClr>
                  </a:gs>
                </a:gsLst>
                <a:path path="circle">
                  <a:fillToRect l="100000" t="100000"/>
                </a:path>
                <a:tileRect r="-100000" b="-100000"/>
              </a:gradFill>
              <a:ln w="38100">
                <a:noFill/>
              </a:ln>
              <a:scene3d>
                <a:camera prst="orthographicFront"/>
                <a:lightRig rig="threePt" dir="t"/>
              </a:scene3d>
              <a:sp3d>
                <a:bevelT prst="relaxedInset"/>
              </a:sp3d>
            </c:spPr>
          </c:dPt>
          <c:dPt>
            <c:idx val="1"/>
            <c:spPr>
              <a:gradFill>
                <a:gsLst>
                  <a:gs pos="96672">
                    <a:schemeClr val="tx2">
                      <a:lumMod val="10000"/>
                      <a:lumOff val="90000"/>
                    </a:schemeClr>
                  </a:gs>
                  <a:gs pos="70000">
                    <a:schemeClr val="tx2">
                      <a:lumMod val="25000"/>
                      <a:lumOff val="75000"/>
                    </a:schemeClr>
                  </a:gs>
                  <a:gs pos="23000">
                    <a:schemeClr val="tx2">
                      <a:lumMod val="50000"/>
                      <a:lumOff val="50000"/>
                    </a:schemeClr>
                  </a:gs>
                </a:gsLst>
                <a:path path="circle">
                  <a:fillToRect l="100000" t="100000"/>
                </a:path>
              </a:gradFill>
              <a:ln w="38100">
                <a:noFill/>
              </a:ln>
              <a:scene3d>
                <a:camera prst="orthographicFront"/>
                <a:lightRig rig="threePt" dir="t"/>
              </a:scene3d>
              <a:sp3d>
                <a:bevelT prst="relaxedInset"/>
              </a:sp3d>
            </c:spPr>
          </c:dPt>
          <c:dPt>
            <c:idx val="2"/>
            <c:spPr>
              <a:gradFill>
                <a:gsLst>
                  <a:gs pos="89000">
                    <a:srgbClr val="FFC000"/>
                  </a:gs>
                  <a:gs pos="54000">
                    <a:srgbClr val="FFFF00"/>
                  </a:gs>
                  <a:gs pos="20000">
                    <a:schemeClr val="bg1"/>
                  </a:gs>
                </a:gsLst>
                <a:path path="circle">
                  <a:fillToRect l="100000" t="100000"/>
                </a:path>
              </a:gradFill>
              <a:ln w="38100">
                <a:noFill/>
              </a:ln>
              <a:scene3d>
                <a:camera prst="orthographicFront"/>
                <a:lightRig rig="threePt" dir="t"/>
              </a:scene3d>
              <a:sp3d>
                <a:bevelT prst="relaxedInset"/>
              </a:sp3d>
            </c:spPr>
          </c:dPt>
          <c:dPt>
            <c:idx val="3"/>
            <c:spPr>
              <a:gradFill flip="none" rotWithShape="1">
                <a:gsLst>
                  <a:gs pos="100000">
                    <a:srgbClr val="00B0F0"/>
                  </a:gs>
                  <a:gs pos="48000">
                    <a:srgbClr val="66CCFF"/>
                  </a:gs>
                  <a:gs pos="10000">
                    <a:schemeClr val="bg1"/>
                  </a:gs>
                </a:gsLst>
                <a:path path="circle">
                  <a:fillToRect l="100000" t="100000"/>
                </a:path>
                <a:tileRect r="-100000" b="-100000"/>
              </a:gradFill>
              <a:ln w="38100">
                <a:noFill/>
              </a:ln>
              <a:scene3d>
                <a:camera prst="orthographicFront"/>
                <a:lightRig rig="threePt" dir="t"/>
              </a:scene3d>
              <a:sp3d>
                <a:bevelT prst="relaxedInset"/>
              </a:sp3d>
            </c:spPr>
          </c:dPt>
          <c:dPt>
            <c:idx val="4"/>
            <c:spPr>
              <a:gradFill>
                <a:gsLst>
                  <a:gs pos="11000">
                    <a:srgbClr val="FFDD71"/>
                  </a:gs>
                  <a:gs pos="58000">
                    <a:srgbClr val="FFFF99"/>
                  </a:gs>
                  <a:gs pos="93000">
                    <a:schemeClr val="bg1"/>
                  </a:gs>
                </a:gsLst>
              </a:gradFill>
              <a:ln w="38100">
                <a:noFill/>
              </a:ln>
              <a:scene3d>
                <a:camera prst="orthographicFront"/>
                <a:lightRig rig="threePt" dir="t"/>
              </a:scene3d>
              <a:sp3d>
                <a:bevelT prst="relaxedInset"/>
              </a:sp3d>
            </c:spPr>
          </c:dPt>
          <c:dPt>
            <c:idx val="5"/>
            <c:spPr>
              <a:solidFill>
                <a:schemeClr val="bg1">
                  <a:lumMod val="85000"/>
                </a:schemeClr>
              </a:solidFill>
              <a:ln w="38100">
                <a:noFill/>
              </a:ln>
              <a:scene3d>
                <a:camera prst="orthographicFront"/>
                <a:lightRig rig="threePt" dir="t"/>
              </a:scene3d>
              <a:sp3d>
                <a:bevelT prst="relaxedInset"/>
              </a:sp3d>
            </c:spPr>
          </c:dPt>
          <c:dLbls>
            <c:dLbl>
              <c:idx val="0"/>
              <c:spPr/>
              <c:txPr>
                <a:bodyPr/>
                <a:lstStyle/>
                <a:p>
                  <a:pPr>
                    <a:defRPr sz="28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1"/>
              <c:spPr/>
              <c:txPr>
                <a:bodyPr/>
                <a:lstStyle/>
                <a:p>
                  <a:pPr>
                    <a:defRPr sz="20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2"/>
              <c:spPr/>
              <c:txPr>
                <a:bodyPr/>
                <a:lstStyle/>
                <a:p>
                  <a:pPr>
                    <a:defRPr sz="18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3"/>
              <c:spPr/>
              <c:txPr>
                <a:bodyPr/>
                <a:lstStyle/>
                <a:p>
                  <a:pPr>
                    <a:defRPr sz="20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4"/>
              <c:layout>
                <c:manualLayout>
                  <c:x val="-1.7926238669820661E-2"/>
                  <c:y val="-1.1506016106248181E-2"/>
                </c:manualLayout>
              </c:layout>
              <c:tx>
                <c:rich>
                  <a:bodyPr/>
                  <a:lstStyle/>
                  <a:p>
                    <a:r>
                      <a:rPr lang="ja-JP" altLang="en-US" sz="1600" dirty="0"/>
                      <a:t>天然ガス</a:t>
                    </a:r>
                    <a:r>
                      <a:rPr lang="ja-JP" altLang="en-US" dirty="0"/>
                      <a:t>
</a:t>
                    </a:r>
                    <a:r>
                      <a:rPr lang="en-US" altLang="ja-JP" sz="2400" dirty="0"/>
                      <a:t>6%</a:t>
                    </a:r>
                  </a:p>
                </c:rich>
              </c:tx>
              <c:showCatName val="1"/>
              <c:showPercent val="1"/>
              <c:extLst>
                <c:ext xmlns:c15="http://schemas.microsoft.com/office/drawing/2012/chart" uri="{CE6537A1-D6FC-4f65-9D91-7224C49458BB}">
                  <c15:layout/>
                </c:ext>
              </c:extLst>
            </c:dLbl>
            <c:spPr>
              <a:noFill/>
              <a:ln>
                <a:noFill/>
              </a:ln>
              <a:effectLst/>
            </c:spPr>
            <c:txPr>
              <a:bodyPr/>
              <a:lstStyle/>
              <a:p>
                <a:pPr>
                  <a:defRPr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CatName val="1"/>
            <c:showPercent val="1"/>
            <c:showLeaderLines val="1"/>
            <c:extLst>
              <c:ext xmlns:c15="http://schemas.microsoft.com/office/drawing/2012/chart" uri="{CE6537A1-D6FC-4f65-9D91-7224C49458BB}">
                <c15:layout/>
              </c:ext>
            </c:extLst>
          </c:dLbls>
          <c:cat>
            <c:strRef>
              <c:f>中国!$G$38:$G$43</c:f>
              <c:strCache>
                <c:ptCount val="6"/>
                <c:pt idx="0">
                  <c:v>石炭</c:v>
                </c:pt>
                <c:pt idx="1">
                  <c:v>風力</c:v>
                </c:pt>
                <c:pt idx="2">
                  <c:v>太陽</c:v>
                </c:pt>
                <c:pt idx="3">
                  <c:v>水力</c:v>
                </c:pt>
                <c:pt idx="4">
                  <c:v>天然ガス</c:v>
                </c:pt>
                <c:pt idx="5">
                  <c:v>原子力</c:v>
                </c:pt>
              </c:strCache>
            </c:strRef>
          </c:cat>
          <c:val>
            <c:numRef>
              <c:f>中国!$H$38:$H$43</c:f>
              <c:numCache>
                <c:formatCode>0.0%</c:formatCode>
                <c:ptCount val="6"/>
                <c:pt idx="0">
                  <c:v>0.4930000000000001</c:v>
                </c:pt>
                <c:pt idx="1">
                  <c:v>0.16900000000000001</c:v>
                </c:pt>
                <c:pt idx="2">
                  <c:v>0.125</c:v>
                </c:pt>
                <c:pt idx="3">
                  <c:v>0.11799999999999998</c:v>
                </c:pt>
                <c:pt idx="4" formatCode="0%">
                  <c:v>6.0000000000000005E-2</c:v>
                </c:pt>
                <c:pt idx="5">
                  <c:v>3.500000000000001E-2</c:v>
                </c:pt>
              </c:numCache>
            </c:numRef>
          </c:val>
        </c:ser>
        <c:dLbls>
          <c:showCatName val="1"/>
          <c:showPercent val="1"/>
        </c:dLbls>
        <c:firstSliceAng val="0"/>
        <c:holeSize val="50"/>
      </c:doughnutChart>
    </c:plotArea>
    <c:plotVisOnly val="1"/>
    <c:dispBlanksAs val="zero"/>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3901645955547734"/>
          <c:y val="0.30146381203732414"/>
          <c:w val="0.6196726420195976"/>
          <c:h val="0.59321159627141917"/>
        </c:manualLayout>
      </c:layout>
      <c:doughnutChart>
        <c:varyColors val="1"/>
        <c:ser>
          <c:idx val="0"/>
          <c:order val="0"/>
          <c:tx>
            <c:strRef>
              <c:f>Sheet1!$B$1</c:f>
              <c:strCache>
                <c:ptCount val="1"/>
                <c:pt idx="0">
                  <c:v>売上高</c:v>
                </c:pt>
              </c:strCache>
            </c:strRef>
          </c:tx>
          <c:spPr>
            <a:ln w="38100">
              <a:noFill/>
            </a:ln>
            <a:scene3d>
              <a:camera prst="orthographicFront"/>
              <a:lightRig rig="threePt" dir="t"/>
            </a:scene3d>
            <a:sp3d>
              <a:bevelT prst="relaxedInset"/>
            </a:sp3d>
          </c:spPr>
          <c:dPt>
            <c:idx val="0"/>
            <c:spPr>
              <a:gradFill flip="none" rotWithShape="1">
                <a:gsLst>
                  <a:gs pos="79000">
                    <a:srgbClr val="E39D8A"/>
                  </a:gs>
                  <a:gs pos="0">
                    <a:srgbClr val="C00000"/>
                  </a:gs>
                  <a:gs pos="35000">
                    <a:schemeClr val="accent1">
                      <a:lumMod val="60000"/>
                      <a:lumOff val="40000"/>
                    </a:schemeClr>
                  </a:gs>
                  <a:gs pos="100000">
                    <a:srgbClr val="CA2F28"/>
                  </a:gs>
                  <a:gs pos="65000">
                    <a:schemeClr val="accent1">
                      <a:lumMod val="20000"/>
                      <a:lumOff val="80000"/>
                    </a:schemeClr>
                  </a:gs>
                </a:gsLst>
                <a:path path="circle">
                  <a:fillToRect l="100000" t="100000"/>
                </a:path>
                <a:tileRect r="-100000" b="-100000"/>
              </a:gradFill>
              <a:ln w="38100">
                <a:noFill/>
              </a:ln>
              <a:scene3d>
                <a:camera prst="orthographicFront"/>
                <a:lightRig rig="threePt" dir="t"/>
              </a:scene3d>
              <a:sp3d>
                <a:bevelT prst="relaxedInset"/>
              </a:sp3d>
            </c:spPr>
          </c:dPt>
          <c:dPt>
            <c:idx val="1"/>
            <c:spPr>
              <a:gradFill flip="none" rotWithShape="1">
                <a:gsLst>
                  <a:gs pos="100000">
                    <a:srgbClr val="00B0F0"/>
                  </a:gs>
                  <a:gs pos="11000">
                    <a:srgbClr val="99DDFF"/>
                  </a:gs>
                  <a:gs pos="43000">
                    <a:srgbClr val="66CCFF"/>
                  </a:gs>
                  <a:gs pos="19000">
                    <a:schemeClr val="bg1"/>
                  </a:gs>
                </a:gsLst>
                <a:path path="circle">
                  <a:fillToRect l="100000" t="100000"/>
                </a:path>
                <a:tileRect r="-100000" b="-100000"/>
              </a:gradFill>
              <a:ln w="38100">
                <a:noFill/>
              </a:ln>
              <a:scene3d>
                <a:camera prst="orthographicFront"/>
                <a:lightRig rig="threePt" dir="t"/>
              </a:scene3d>
              <a:sp3d>
                <a:bevelT prst="relaxedInset"/>
              </a:sp3d>
            </c:spPr>
          </c:dPt>
          <c:dPt>
            <c:idx val="2"/>
            <c:spPr>
              <a:solidFill>
                <a:schemeClr val="bg2">
                  <a:lumMod val="40000"/>
                  <a:lumOff val="60000"/>
                </a:schemeClr>
              </a:solidFill>
              <a:ln w="38100">
                <a:noFill/>
              </a:ln>
              <a:scene3d>
                <a:camera prst="orthographicFront"/>
                <a:lightRig rig="threePt" dir="t"/>
              </a:scene3d>
              <a:sp3d>
                <a:bevelT prst="relaxedInset"/>
              </a:sp3d>
            </c:spPr>
          </c:dPt>
          <c:dPt>
            <c:idx val="3"/>
            <c:spPr>
              <a:gradFill>
                <a:gsLst>
                  <a:gs pos="11000">
                    <a:srgbClr val="FFDD71"/>
                  </a:gs>
                  <a:gs pos="58000">
                    <a:srgbClr val="FFFF99"/>
                  </a:gs>
                  <a:gs pos="93000">
                    <a:schemeClr val="bg1"/>
                  </a:gs>
                </a:gsLst>
              </a:gradFill>
              <a:ln w="38100">
                <a:noFill/>
              </a:ln>
              <a:scene3d>
                <a:camera prst="orthographicFront"/>
                <a:lightRig rig="threePt" dir="t"/>
              </a:scene3d>
              <a:sp3d>
                <a:bevelT prst="relaxedInset"/>
              </a:sp3d>
            </c:spPr>
          </c:dPt>
          <c:dPt>
            <c:idx val="4"/>
            <c:spPr>
              <a:gradFill>
                <a:gsLst>
                  <a:gs pos="96672">
                    <a:schemeClr val="tx2">
                      <a:lumMod val="10000"/>
                      <a:lumOff val="90000"/>
                    </a:schemeClr>
                  </a:gs>
                  <a:gs pos="70000">
                    <a:schemeClr val="tx2">
                      <a:lumMod val="25000"/>
                      <a:lumOff val="75000"/>
                    </a:schemeClr>
                  </a:gs>
                  <a:gs pos="23000">
                    <a:schemeClr val="tx2">
                      <a:lumMod val="50000"/>
                      <a:lumOff val="50000"/>
                    </a:schemeClr>
                  </a:gs>
                </a:gsLst>
              </a:gradFill>
              <a:ln w="38100">
                <a:noFill/>
              </a:ln>
              <a:scene3d>
                <a:camera prst="orthographicFront"/>
                <a:lightRig rig="threePt" dir="t"/>
              </a:scene3d>
              <a:sp3d>
                <a:bevelT prst="relaxedInset"/>
              </a:sp3d>
            </c:spPr>
          </c:dPt>
          <c:dPt>
            <c:idx val="5"/>
            <c:spPr>
              <a:gradFill>
                <a:gsLst>
                  <a:gs pos="89000">
                    <a:srgbClr val="FFC000"/>
                  </a:gs>
                  <a:gs pos="16000">
                    <a:srgbClr val="FFFF00"/>
                  </a:gs>
                  <a:gs pos="9000">
                    <a:schemeClr val="bg1"/>
                  </a:gs>
                </a:gsLst>
              </a:gradFill>
              <a:ln w="38100">
                <a:noFill/>
              </a:ln>
              <a:scene3d>
                <a:camera prst="orthographicFront"/>
                <a:lightRig rig="threePt" dir="t"/>
              </a:scene3d>
              <a:sp3d>
                <a:bevelT prst="relaxedInset"/>
              </a:sp3d>
            </c:spPr>
          </c:dPt>
          <c:dLbls>
            <c:dLbl>
              <c:idx val="0"/>
              <c:tx>
                <c:rich>
                  <a:bodyPr/>
                  <a:lstStyle/>
                  <a:p>
                    <a:pPr>
                      <a:defRPr sz="4800" b="1"/>
                    </a:pPr>
                    <a:r>
                      <a:rPr lang="ja-JP" altLang="en-US" sz="1800" dirty="0"/>
                      <a:t>石炭
</a:t>
                    </a:r>
                    <a:r>
                      <a:rPr lang="en-US" altLang="ja-JP" sz="1800" dirty="0"/>
                      <a:t>65%</a:t>
                    </a:r>
                    <a:endParaRPr lang="ja-JP" altLang="en-US" sz="4800" dirty="0"/>
                  </a:p>
                </c:rich>
              </c:tx>
              <c:spPr>
                <a:noFill/>
                <a:ln>
                  <a:noFill/>
                </a:ln>
                <a:effectLst/>
              </c:spPr>
              <c:showCatName val="1"/>
              <c:showPercent val="1"/>
              <c:extLst>
                <c:ext xmlns:c15="http://schemas.microsoft.com/office/drawing/2012/chart" uri="{CE6537A1-D6FC-4f65-9D91-7224C49458BB}">
                  <c15:layout/>
                </c:ext>
              </c:extLst>
            </c:dLbl>
            <c:dLbl>
              <c:idx val="1"/>
              <c:tx>
                <c:rich>
                  <a:bodyPr/>
                  <a:lstStyle/>
                  <a:p>
                    <a:pPr>
                      <a:defRPr sz="3600" b="1"/>
                    </a:pPr>
                    <a:r>
                      <a:rPr lang="ja-JP" altLang="en-US" sz="1600" dirty="0"/>
                      <a:t>水力
</a:t>
                    </a:r>
                    <a:r>
                      <a:rPr lang="en-US" altLang="ja-JP" sz="1600" dirty="0"/>
                      <a:t>20%</a:t>
                    </a:r>
                    <a:endParaRPr lang="ja-JP" altLang="en-US" sz="3600" dirty="0"/>
                  </a:p>
                </c:rich>
              </c:tx>
              <c:spPr>
                <a:noFill/>
                <a:ln>
                  <a:noFill/>
                </a:ln>
                <a:effectLst/>
              </c:spPr>
              <c:showCatName val="1"/>
              <c:showPercent val="1"/>
              <c:extLst>
                <c:ext xmlns:c15="http://schemas.microsoft.com/office/drawing/2012/chart" uri="{CE6537A1-D6FC-4f65-9D91-7224C49458BB}">
                  <c15:layout/>
                </c:ext>
              </c:extLst>
            </c:dLbl>
            <c:dLbl>
              <c:idx val="2"/>
              <c:layout>
                <c:manualLayout>
                  <c:x val="-0.18007989599511134"/>
                  <c:y val="-4.1441343882613307E-2"/>
                </c:manualLayout>
              </c:layout>
              <c:spPr>
                <a:noFill/>
                <a:ln>
                  <a:noFill/>
                </a:ln>
                <a:effectLst/>
              </c:spPr>
              <c:txPr>
                <a:bodyPr/>
                <a:lstStyle/>
                <a:p>
                  <a:pPr>
                    <a:defRPr sz="1050" b="1"/>
                  </a:pPr>
                  <a:endParaRPr lang="ja-JP"/>
                </a:p>
              </c:txPr>
              <c:showCatName val="1"/>
              <c:showPercent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2.440424320708923E-3"/>
                  <c:y val="-0.22623623278102781"/>
                </c:manualLayout>
              </c:layout>
              <c:spPr>
                <a:noFill/>
                <a:ln>
                  <a:noFill/>
                </a:ln>
                <a:effectLst/>
              </c:spPr>
              <c:txPr>
                <a:bodyPr/>
                <a:lstStyle/>
                <a:p>
                  <a:pPr>
                    <a:defRPr sz="1050" b="1"/>
                  </a:pPr>
                  <a:endParaRPr lang="ja-JP"/>
                </a:p>
              </c:txPr>
              <c:showCatName val="1"/>
              <c:showPercent val="1"/>
              <c:extLst>
                <c:ext xmlns:c15="http://schemas.microsoft.com/office/drawing/2012/chart" uri="{CE6537A1-D6FC-4f65-9D91-7224C49458BB}">
                  <c15:layout/>
                </c:ext>
              </c:extLst>
            </c:dLbl>
            <c:spPr>
              <a:noFill/>
              <a:ln>
                <a:noFill/>
              </a:ln>
              <a:effectLst/>
            </c:spPr>
            <c:txPr>
              <a:bodyPr/>
              <a:lstStyle/>
              <a:p>
                <a:pPr>
                  <a:defRPr sz="1000" b="1"/>
                </a:pPr>
                <a:endParaRPr lang="ja-JP"/>
              </a:p>
            </c:txPr>
            <c:showCatName val="1"/>
            <c:showPercent val="1"/>
            <c:showLeaderLines val="1"/>
            <c:extLst>
              <c:ext xmlns:c15="http://schemas.microsoft.com/office/drawing/2012/chart" uri="{CE6537A1-D6FC-4f65-9D91-7224C49458BB}"/>
            </c:extLst>
          </c:dLbls>
          <c:cat>
            <c:strRef>
              <c:f>Sheet1!$A$2:$A$7</c:f>
              <c:strCache>
                <c:ptCount val="6"/>
                <c:pt idx="0">
                  <c:v>石炭</c:v>
                </c:pt>
                <c:pt idx="1">
                  <c:v>水力</c:v>
                </c:pt>
                <c:pt idx="2">
                  <c:v>原子力</c:v>
                </c:pt>
                <c:pt idx="3">
                  <c:v>天然ガス</c:v>
                </c:pt>
                <c:pt idx="4">
                  <c:v>風力</c:v>
                </c:pt>
                <c:pt idx="5">
                  <c:v>太陽光</c:v>
                </c:pt>
              </c:strCache>
            </c:strRef>
          </c:cat>
          <c:val>
            <c:numRef>
              <c:f>Sheet1!$B$2:$B$7</c:f>
              <c:numCache>
                <c:formatCode>General</c:formatCode>
                <c:ptCount val="6"/>
                <c:pt idx="0">
                  <c:v>960000000</c:v>
                </c:pt>
                <c:pt idx="1">
                  <c:v>290000000</c:v>
                </c:pt>
                <c:pt idx="2">
                  <c:v>40000000</c:v>
                </c:pt>
                <c:pt idx="3">
                  <c:v>56000000</c:v>
                </c:pt>
                <c:pt idx="4">
                  <c:v>100000000</c:v>
                </c:pt>
                <c:pt idx="5">
                  <c:v>21000000</c:v>
                </c:pt>
              </c:numCache>
            </c:numRef>
          </c:val>
        </c:ser>
        <c:dLbls>
          <c:showCatName val="1"/>
          <c:showPercent val="1"/>
        </c:dLbls>
        <c:firstSliceAng val="0"/>
        <c:holeSize val="50"/>
      </c:doughnutChart>
    </c:plotArea>
    <c:plotVisOnly val="1"/>
    <c:dispBlanksAs val="zero"/>
  </c:chart>
  <c:spPr>
    <a:ln>
      <a:noFill/>
    </a:ln>
  </c:spPr>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2800"/>
              </a:lnSpc>
              <a:defRPr sz="2400" b="1" i="0" u="none" strike="noStrike" kern="1200" spc="0" baseline="0">
                <a:solidFill>
                  <a:schemeClr val="tx1">
                    <a:lumMod val="65000"/>
                    <a:lumOff val="35000"/>
                  </a:schemeClr>
                </a:solidFill>
                <a:latin typeface="+mn-lt"/>
                <a:ea typeface="+mn-ea"/>
                <a:cs typeface="+mn-cs"/>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先進国と途上国の</a:t>
            </a: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p>
          <a:p>
            <a:pPr>
              <a:lnSpc>
                <a:spcPts val="2800"/>
              </a:lnSpc>
              <a:defRPr sz="2400" b="1" i="0" u="none" strike="noStrike" kern="1200" spc="0" baseline="0">
                <a:solidFill>
                  <a:schemeClr val="tx1">
                    <a:lumMod val="65000"/>
                    <a:lumOff val="35000"/>
                  </a:schemeClr>
                </a:solidFill>
                <a:latin typeface="+mn-lt"/>
                <a:ea typeface="+mn-ea"/>
                <a:cs typeface="+mn-cs"/>
              </a:defRPr>
            </a:pP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の推移</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defRPr sz="2400" b="1" i="0" u="none" strike="noStrike" kern="1200" spc="0" baseline="0">
                <a:solidFill>
                  <a:schemeClr val="tx1">
                    <a:lumMod val="65000"/>
                    <a:lumOff val="35000"/>
                  </a:schemeClr>
                </a:solidFill>
                <a:latin typeface="+mn-lt"/>
                <a:ea typeface="+mn-ea"/>
                <a:cs typeface="+mn-cs"/>
              </a:defRPr>
            </a:pP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million tonnes-CO2</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rich>
      </c:tx>
      <c:spPr>
        <a:noFill/>
        <a:ln>
          <a:noFill/>
        </a:ln>
        <a:effectLst/>
      </c:spPr>
    </c:title>
    <c:plotArea>
      <c:layout>
        <c:manualLayout>
          <c:layoutTarget val="inner"/>
          <c:xMode val="edge"/>
          <c:yMode val="edge"/>
          <c:x val="0.104580927384077"/>
          <c:y val="0.20099555263925342"/>
          <c:w val="0.8787524059492563"/>
          <c:h val="0.61347951297754455"/>
        </c:manualLayout>
      </c:layout>
      <c:lineChart>
        <c:grouping val="standard"/>
        <c:ser>
          <c:idx val="0"/>
          <c:order val="0"/>
          <c:tx>
            <c:strRef>
              <c:f>Sheet1!$H$127</c:f>
              <c:strCache>
                <c:ptCount val="1"/>
                <c:pt idx="0">
                  <c:v>先進国</c:v>
                </c:pt>
              </c:strCache>
            </c:strRef>
          </c:tx>
          <c:spPr>
            <a:ln w="57150" cap="rnd">
              <a:solidFill>
                <a:schemeClr val="accent1"/>
              </a:solidFill>
              <a:round/>
            </a:ln>
            <a:effectLst/>
          </c:spPr>
          <c:marker>
            <c:symbol val="circle"/>
            <c:size val="9"/>
          </c:marker>
          <c:cat>
            <c:numRef>
              <c:f>Sheet1!$I$126:$O$126</c:f>
              <c:numCache>
                <c:formatCode>General</c:formatCode>
                <c:ptCount val="7"/>
                <c:pt idx="0">
                  <c:v>1990</c:v>
                </c:pt>
                <c:pt idx="1">
                  <c:v>1995</c:v>
                </c:pt>
                <c:pt idx="2">
                  <c:v>2000</c:v>
                </c:pt>
                <c:pt idx="3">
                  <c:v>2005</c:v>
                </c:pt>
                <c:pt idx="4">
                  <c:v>2010</c:v>
                </c:pt>
                <c:pt idx="5">
                  <c:v>2011</c:v>
                </c:pt>
                <c:pt idx="6">
                  <c:v>2012</c:v>
                </c:pt>
              </c:numCache>
            </c:numRef>
          </c:cat>
          <c:val>
            <c:numRef>
              <c:f>Sheet1!$I$127:$O$127</c:f>
              <c:numCache>
                <c:formatCode>General</c:formatCode>
                <c:ptCount val="7"/>
                <c:pt idx="0">
                  <c:v>11139.9</c:v>
                </c:pt>
                <c:pt idx="1">
                  <c:v>11664.7</c:v>
                </c:pt>
                <c:pt idx="2">
                  <c:v>12615.4</c:v>
                </c:pt>
                <c:pt idx="3">
                  <c:v>13005</c:v>
                </c:pt>
                <c:pt idx="4">
                  <c:v>12491.3</c:v>
                </c:pt>
                <c:pt idx="5">
                  <c:v>12326.3</c:v>
                </c:pt>
                <c:pt idx="6">
                  <c:v>12146.1</c:v>
                </c:pt>
              </c:numCache>
            </c:numRef>
          </c:val>
        </c:ser>
        <c:ser>
          <c:idx val="1"/>
          <c:order val="1"/>
          <c:tx>
            <c:strRef>
              <c:f>Sheet1!$H$128</c:f>
              <c:strCache>
                <c:ptCount val="1"/>
                <c:pt idx="0">
                  <c:v>途上国</c:v>
                </c:pt>
              </c:strCache>
            </c:strRef>
          </c:tx>
          <c:spPr>
            <a:ln w="57150" cap="rnd">
              <a:solidFill>
                <a:schemeClr val="accent2"/>
              </a:solidFill>
              <a:round/>
            </a:ln>
            <a:effectLst/>
          </c:spPr>
          <c:marker>
            <c:symbol val="circle"/>
            <c:size val="8"/>
          </c:marker>
          <c:cat>
            <c:numRef>
              <c:f>Sheet1!$I$126:$O$126</c:f>
              <c:numCache>
                <c:formatCode>General</c:formatCode>
                <c:ptCount val="7"/>
                <c:pt idx="0">
                  <c:v>1990</c:v>
                </c:pt>
                <c:pt idx="1">
                  <c:v>1995</c:v>
                </c:pt>
                <c:pt idx="2">
                  <c:v>2000</c:v>
                </c:pt>
                <c:pt idx="3">
                  <c:v>2005</c:v>
                </c:pt>
                <c:pt idx="4">
                  <c:v>2010</c:v>
                </c:pt>
                <c:pt idx="5">
                  <c:v>2011</c:v>
                </c:pt>
                <c:pt idx="6">
                  <c:v>2012</c:v>
                </c:pt>
              </c:numCache>
            </c:numRef>
          </c:cat>
          <c:val>
            <c:numRef>
              <c:f>Sheet1!$I$128:$O$128</c:f>
              <c:numCache>
                <c:formatCode>General</c:formatCode>
                <c:ptCount val="7"/>
                <c:pt idx="0">
                  <c:v>9214.4</c:v>
                </c:pt>
                <c:pt idx="1">
                  <c:v>9466.2000000000007</c:v>
                </c:pt>
                <c:pt idx="2">
                  <c:v>10300.299999999997</c:v>
                </c:pt>
                <c:pt idx="3">
                  <c:v>13504</c:v>
                </c:pt>
                <c:pt idx="4">
                  <c:v>16879.599999999995</c:v>
                </c:pt>
                <c:pt idx="5">
                  <c:v>17885.5</c:v>
                </c:pt>
                <c:pt idx="6">
                  <c:v>18508.3</c:v>
                </c:pt>
              </c:numCache>
            </c:numRef>
          </c:val>
        </c:ser>
        <c:dLbls/>
        <c:marker val="1"/>
        <c:axId val="295500032"/>
        <c:axId val="295505920"/>
      </c:lineChart>
      <c:catAx>
        <c:axId val="295500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295505920"/>
        <c:crosses val="autoZero"/>
        <c:auto val="1"/>
        <c:lblAlgn val="ctr"/>
        <c:lblOffset val="100"/>
      </c:catAx>
      <c:valAx>
        <c:axId val="295505920"/>
        <c:scaling>
          <c:orientation val="minMax"/>
          <c:max val="20000"/>
          <c:min val="80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295500032"/>
        <c:crosses val="autoZero"/>
        <c:crossBetween val="between"/>
      </c:valAx>
      <c:spPr>
        <a:noFill/>
        <a:ln>
          <a:noFill/>
        </a:ln>
        <a:effectLst/>
      </c:spPr>
    </c:plotArea>
    <c:legend>
      <c:legendPos val="t"/>
      <c:layout>
        <c:manualLayout>
          <c:xMode val="edge"/>
          <c:yMode val="edge"/>
          <c:x val="0.14668315542353216"/>
          <c:y val="0.31562698251251581"/>
          <c:w val="0.37702550354150088"/>
          <c:h val="0.13649469376215373"/>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chart>
  <c:spPr>
    <a:noFill/>
    <a:ln w="57150">
      <a:solidFill>
        <a:sysClr val="windowText" lastClr="000000"/>
      </a:solidFill>
    </a:ln>
    <a:effectLst/>
  </c:spPr>
  <c:txPr>
    <a:bodyPr/>
    <a:lstStyle/>
    <a:p>
      <a:pPr>
        <a:defRPr/>
      </a:pPr>
      <a:endParaRPr lang="ja-JP"/>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solidFill>
                  <a:schemeClr val="tx1"/>
                </a:solidFill>
              </a:rPr>
              <a:t>火力</a:t>
            </a:r>
            <a:r>
              <a:rPr lang="ja-JP" altLang="en-US" sz="1400" b="1" dirty="0">
                <a:solidFill>
                  <a:schemeClr val="tx1"/>
                </a:solidFill>
              </a:rPr>
              <a:t>発電所の熱効率の</a:t>
            </a:r>
            <a:r>
              <a:rPr lang="ja-JP" altLang="en-US" sz="1400" b="1" dirty="0" smtClean="0">
                <a:solidFill>
                  <a:schemeClr val="tx1"/>
                </a:solidFill>
              </a:rPr>
              <a:t>比較</a:t>
            </a:r>
            <a:endParaRPr lang="en-US" altLang="ja-JP" sz="1400" b="1" dirty="0" smtClean="0">
              <a:solidFill>
                <a:schemeClr val="tx1"/>
              </a:solidFill>
            </a:endParaRPr>
          </a:p>
        </c:rich>
      </c:tx>
      <c:layout>
        <c:manualLayout>
          <c:xMode val="edge"/>
          <c:yMode val="edge"/>
          <c:x val="0.14228544711963223"/>
          <c:y val="9.7319034504092211E-2"/>
        </c:manualLayout>
      </c:layout>
      <c:spPr>
        <a:noFill/>
        <a:ln>
          <a:noFill/>
        </a:ln>
        <a:effectLst/>
      </c:spPr>
    </c:title>
    <c:plotArea>
      <c:layout>
        <c:manualLayout>
          <c:layoutTarget val="inner"/>
          <c:xMode val="edge"/>
          <c:yMode val="edge"/>
          <c:x val="0.11722936869448367"/>
          <c:y val="0.19530743306034545"/>
          <c:w val="0.85424360671730193"/>
          <c:h val="0.55840174178273883"/>
        </c:manualLayout>
      </c:layout>
      <c:barChart>
        <c:barDir val="col"/>
        <c:grouping val="clustered"/>
        <c:ser>
          <c:idx val="0"/>
          <c:order val="0"/>
          <c:spPr>
            <a:solidFill>
              <a:schemeClr val="tx2">
                <a:lumMod val="75000"/>
                <a:lumOff val="25000"/>
              </a:schemeClr>
            </a:solidFill>
            <a:ln>
              <a:noFill/>
            </a:ln>
            <a:effectLst/>
          </c:spPr>
          <c:dPt>
            <c:idx val="0"/>
            <c:spPr>
              <a:solidFill>
                <a:srgbClr val="C00000"/>
              </a:solidFill>
              <a:ln>
                <a:noFill/>
              </a:ln>
              <a:effectLst/>
            </c:spPr>
          </c:dPt>
          <c:cat>
            <c:strRef>
              <c:f>Sheet1!$E$172:$E$177</c:f>
              <c:strCache>
                <c:ptCount val="6"/>
                <c:pt idx="0">
                  <c:v>日本</c:v>
                </c:pt>
                <c:pt idx="1">
                  <c:v>イギリス</c:v>
                </c:pt>
                <c:pt idx="2">
                  <c:v>ドイツ</c:v>
                </c:pt>
                <c:pt idx="3">
                  <c:v>アメリカ</c:v>
                </c:pt>
                <c:pt idx="4">
                  <c:v>中国</c:v>
                </c:pt>
                <c:pt idx="5">
                  <c:v>インド</c:v>
                </c:pt>
              </c:strCache>
            </c:strRef>
          </c:cat>
          <c:val>
            <c:numRef>
              <c:f>Sheet1!$F$172:$F$177</c:f>
              <c:numCache>
                <c:formatCode>General</c:formatCode>
                <c:ptCount val="6"/>
                <c:pt idx="0">
                  <c:v>100</c:v>
                </c:pt>
                <c:pt idx="1">
                  <c:v>96</c:v>
                </c:pt>
                <c:pt idx="2">
                  <c:v>106</c:v>
                </c:pt>
                <c:pt idx="3">
                  <c:v>112</c:v>
                </c:pt>
                <c:pt idx="4">
                  <c:v>128</c:v>
                </c:pt>
                <c:pt idx="5">
                  <c:v>136</c:v>
                </c:pt>
              </c:numCache>
            </c:numRef>
          </c:val>
        </c:ser>
        <c:dLbls/>
        <c:gapWidth val="219"/>
        <c:overlap val="-27"/>
        <c:axId val="295707392"/>
        <c:axId val="295708928"/>
      </c:barChart>
      <c:catAx>
        <c:axId val="295707392"/>
        <c:scaling>
          <c:orientation val="minMax"/>
        </c:scaling>
        <c:axPos val="b"/>
        <c:numFmt formatCode="General" sourceLinked="1"/>
        <c:tickLblPos val="nextTo"/>
        <c:spPr>
          <a:noFill/>
          <a:ln w="9525" cap="flat" cmpd="sng" algn="ctr">
            <a:solidFill>
              <a:schemeClr val="tx1"/>
            </a:solidFill>
            <a:round/>
          </a:ln>
          <a:effectLst/>
        </c:spPr>
        <c:txPr>
          <a:bodyPr rot="0" spcFirstLastPara="1" vertOverflow="ellipsis" vert="eaVert" wrap="square" anchor="ctr" anchorCtr="1"/>
          <a:lstStyle/>
          <a:p>
            <a:pPr>
              <a:defRPr sz="1000" b="1"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295708928"/>
        <c:crosses val="autoZero"/>
        <c:auto val="1"/>
        <c:lblAlgn val="ctr"/>
        <c:lblOffset val="100"/>
      </c:catAx>
      <c:valAx>
        <c:axId val="2957089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295707392"/>
        <c:crosses val="autoZero"/>
        <c:crossBetween val="between"/>
      </c:valAx>
      <c:spPr>
        <a:noFill/>
        <a:ln>
          <a:noFill/>
        </a:ln>
        <a:effectLst/>
      </c:spPr>
    </c:plotArea>
    <c:plotVisOnly val="1"/>
    <c:dispBlanksAs val="gap"/>
  </c:chart>
  <c:spPr>
    <a:solidFill>
      <a:schemeClr val="bg1">
        <a:alpha val="67000"/>
      </a:schemeClr>
    </a:solidFill>
    <a:ln w="9525" cap="flat" cmpd="sng" algn="ctr">
      <a:noFill/>
      <a:round/>
    </a:ln>
    <a:effectLst/>
  </c:spPr>
  <c:txPr>
    <a:bodyPr/>
    <a:lstStyle/>
    <a:p>
      <a:pPr>
        <a:defRPr/>
      </a:pPr>
      <a:endParaRPr lang="ja-JP"/>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1940909270024981"/>
          <c:y val="0.16678248720398109"/>
          <c:w val="0.80904989706844521"/>
          <c:h val="0.58443633702318243"/>
        </c:manualLayout>
      </c:layout>
      <c:barChart>
        <c:barDir val="col"/>
        <c:grouping val="clustered"/>
        <c:ser>
          <c:idx val="0"/>
          <c:order val="0"/>
          <c:spPr>
            <a:solidFill>
              <a:schemeClr val="tx2">
                <a:lumMod val="75000"/>
                <a:lumOff val="25000"/>
              </a:schemeClr>
            </a:solidFill>
          </c:spPr>
          <c:dPt>
            <c:idx val="0"/>
            <c:spPr>
              <a:solidFill>
                <a:srgbClr val="C00000"/>
              </a:solidFill>
            </c:spPr>
          </c:dPt>
          <c:cat>
            <c:strRef>
              <c:f>Sheet1!$H$11:$H$16</c:f>
              <c:strCache>
                <c:ptCount val="6"/>
                <c:pt idx="0">
                  <c:v>日本</c:v>
                </c:pt>
                <c:pt idx="1">
                  <c:v>ドイツ</c:v>
                </c:pt>
                <c:pt idx="2">
                  <c:v>中国</c:v>
                </c:pt>
                <c:pt idx="3">
                  <c:v>フランス</c:v>
                </c:pt>
                <c:pt idx="4">
                  <c:v>インド</c:v>
                </c:pt>
                <c:pt idx="5">
                  <c:v>アメリカ</c:v>
                </c:pt>
              </c:strCache>
            </c:strRef>
          </c:cat>
          <c:val>
            <c:numRef>
              <c:f>Sheet1!$I$11:$I$16</c:f>
              <c:numCache>
                <c:formatCode>General</c:formatCode>
                <c:ptCount val="6"/>
                <c:pt idx="0">
                  <c:v>100</c:v>
                </c:pt>
                <c:pt idx="1">
                  <c:v>112</c:v>
                </c:pt>
                <c:pt idx="2">
                  <c:v>117</c:v>
                </c:pt>
                <c:pt idx="3">
                  <c:v>121</c:v>
                </c:pt>
                <c:pt idx="4">
                  <c:v>123</c:v>
                </c:pt>
                <c:pt idx="5">
                  <c:v>132</c:v>
                </c:pt>
              </c:numCache>
            </c:numRef>
          </c:val>
        </c:ser>
        <c:dLbls/>
        <c:axId val="295759872"/>
        <c:axId val="295761408"/>
      </c:barChart>
      <c:catAx>
        <c:axId val="295759872"/>
        <c:scaling>
          <c:orientation val="minMax"/>
        </c:scaling>
        <c:axPos val="b"/>
        <c:numFmt formatCode="General" sourceLinked="0"/>
        <c:tickLblPos val="nextTo"/>
        <c:spPr>
          <a:ln>
            <a:solidFill>
              <a:schemeClr val="tx1"/>
            </a:solidFill>
          </a:ln>
        </c:spPr>
        <c:txPr>
          <a:bodyPr rot="0" vert="eaVert"/>
          <a:lstStyle/>
          <a:p>
            <a:pPr>
              <a:defRPr b="1"/>
            </a:pPr>
            <a:endParaRPr lang="ja-JP"/>
          </a:p>
        </c:txPr>
        <c:crossAx val="295761408"/>
        <c:crosses val="autoZero"/>
        <c:auto val="1"/>
        <c:lblAlgn val="ctr"/>
        <c:lblOffset val="100"/>
      </c:catAx>
      <c:valAx>
        <c:axId val="295761408"/>
        <c:scaling>
          <c:orientation val="minMax"/>
          <c:max val="160"/>
        </c:scaling>
        <c:axPos val="l"/>
        <c:majorGridlines>
          <c:spPr>
            <a:ln>
              <a:solidFill>
                <a:schemeClr val="bg1">
                  <a:lumMod val="85000"/>
                </a:schemeClr>
              </a:solidFill>
            </a:ln>
          </c:spPr>
        </c:majorGridlines>
        <c:numFmt formatCode="General" sourceLinked="1"/>
        <c:tickLblPos val="nextTo"/>
        <c:spPr>
          <a:ln>
            <a:solidFill>
              <a:schemeClr val="tx1"/>
            </a:solidFill>
          </a:ln>
        </c:spPr>
        <c:crossAx val="295759872"/>
        <c:crosses val="autoZero"/>
        <c:crossBetween val="between"/>
      </c:valAx>
    </c:plotArea>
    <c:plotVisOnly val="1"/>
    <c:dispBlanksAs val="gap"/>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1320533616021254"/>
          <c:y val="0.15698204897411136"/>
          <c:w val="0.82191267753141939"/>
          <c:h val="0.58382757855143319"/>
        </c:manualLayout>
      </c:layout>
      <c:barChart>
        <c:barDir val="col"/>
        <c:grouping val="clustered"/>
        <c:ser>
          <c:idx val="0"/>
          <c:order val="0"/>
          <c:spPr>
            <a:solidFill>
              <a:srgbClr val="3B8A14"/>
            </a:solidFill>
          </c:spPr>
          <c:dPt>
            <c:idx val="0"/>
            <c:spPr>
              <a:solidFill>
                <a:srgbClr val="C00000"/>
              </a:solidFill>
              <a:ln>
                <a:noFill/>
              </a:ln>
            </c:spPr>
          </c:dPt>
          <c:cat>
            <c:strRef>
              <c:f>Sheet1!$K$48:$K$53</c:f>
              <c:strCache>
                <c:ptCount val="6"/>
                <c:pt idx="0">
                  <c:v>日本</c:v>
                </c:pt>
                <c:pt idx="1">
                  <c:v>インド</c:v>
                </c:pt>
                <c:pt idx="2">
                  <c:v>ドイツ</c:v>
                </c:pt>
                <c:pt idx="3">
                  <c:v>アメリカ</c:v>
                </c:pt>
                <c:pt idx="4">
                  <c:v>中国</c:v>
                </c:pt>
                <c:pt idx="5">
                  <c:v>ロシア</c:v>
                </c:pt>
              </c:strCache>
            </c:strRef>
          </c:cat>
          <c:val>
            <c:numRef>
              <c:f>Sheet1!$L$48:$L$53</c:f>
              <c:numCache>
                <c:formatCode>General</c:formatCode>
                <c:ptCount val="6"/>
                <c:pt idx="0">
                  <c:v>100</c:v>
                </c:pt>
                <c:pt idx="1">
                  <c:v>100</c:v>
                </c:pt>
                <c:pt idx="2">
                  <c:v>115.2</c:v>
                </c:pt>
                <c:pt idx="3">
                  <c:v>121.2</c:v>
                </c:pt>
                <c:pt idx="4">
                  <c:v>121.2</c:v>
                </c:pt>
                <c:pt idx="5">
                  <c:v>157.6</c:v>
                </c:pt>
              </c:numCache>
            </c:numRef>
          </c:val>
        </c:ser>
        <c:dLbls/>
        <c:axId val="295580800"/>
        <c:axId val="295582336"/>
      </c:barChart>
      <c:catAx>
        <c:axId val="295580800"/>
        <c:scaling>
          <c:orientation val="minMax"/>
        </c:scaling>
        <c:axPos val="b"/>
        <c:numFmt formatCode="General" sourceLinked="0"/>
        <c:tickLblPos val="nextTo"/>
        <c:spPr>
          <a:ln>
            <a:solidFill>
              <a:schemeClr val="tx1"/>
            </a:solidFill>
          </a:ln>
        </c:spPr>
        <c:txPr>
          <a:bodyPr rot="0" vert="eaVert"/>
          <a:lstStyle/>
          <a:p>
            <a:pPr>
              <a:defRPr b="1"/>
            </a:pPr>
            <a:endParaRPr lang="ja-JP"/>
          </a:p>
        </c:txPr>
        <c:crossAx val="295582336"/>
        <c:crosses val="autoZero"/>
        <c:auto val="1"/>
        <c:lblAlgn val="ctr"/>
        <c:lblOffset val="100"/>
      </c:catAx>
      <c:valAx>
        <c:axId val="295582336"/>
        <c:scaling>
          <c:orientation val="minMax"/>
        </c:scaling>
        <c:axPos val="l"/>
        <c:majorGridlines>
          <c:spPr>
            <a:ln>
              <a:solidFill>
                <a:schemeClr val="tx1">
                  <a:lumMod val="15000"/>
                  <a:lumOff val="85000"/>
                </a:schemeClr>
              </a:solidFill>
            </a:ln>
          </c:spPr>
        </c:majorGridlines>
        <c:numFmt formatCode="General" sourceLinked="1"/>
        <c:tickLblPos val="nextTo"/>
        <c:spPr>
          <a:ln>
            <a:solidFill>
              <a:schemeClr val="tx1"/>
            </a:solidFill>
          </a:ln>
        </c:spPr>
        <c:crossAx val="295580800"/>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title>
      <c:tx>
        <c:rich>
          <a:bodyPr rot="0" vert="horz"/>
          <a:lstStyle/>
          <a:p>
            <a:pPr>
              <a:defRPr sz="2400" b="0">
                <a:latin typeface="メイリオ" panose="020B0604030504040204" pitchFamily="50" charset="-128"/>
                <a:ea typeface="メイリオ" panose="020B0604030504040204" pitchFamily="50" charset="-128"/>
                <a:cs typeface="メイリオ" panose="020B0604030504040204" pitchFamily="50" charset="-128"/>
              </a:defRPr>
            </a:pPr>
            <a:r>
              <a:rPr lang="en-US" sz="2400" b="0" dirty="0">
                <a:latin typeface="メイリオ" panose="020B0604030504040204" pitchFamily="50" charset="-128"/>
                <a:ea typeface="メイリオ" panose="020B0604030504040204" pitchFamily="50" charset="-128"/>
                <a:cs typeface="メイリオ" panose="020B0604030504040204" pitchFamily="50" charset="-128"/>
              </a:rPr>
              <a:t>CO2</a:t>
            </a:r>
            <a:r>
              <a:rPr lang="ja-JP" sz="2400" b="0" dirty="0" smtClean="0">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rPr>
              <a:t>順の</a:t>
            </a:r>
            <a:r>
              <a:rPr lang="ja-JP" sz="2400" b="0" dirty="0" smtClean="0">
                <a:latin typeface="メイリオ" panose="020B0604030504040204" pitchFamily="50" charset="-128"/>
                <a:ea typeface="メイリオ" panose="020B0604030504040204" pitchFamily="50" charset="-128"/>
                <a:cs typeface="メイリオ" panose="020B0604030504040204" pitchFamily="50" charset="-128"/>
              </a:rPr>
              <a:t>途上</a:t>
            </a:r>
            <a:r>
              <a:rPr lang="ja-JP" sz="2400" b="0" dirty="0">
                <a:latin typeface="メイリオ" panose="020B0604030504040204" pitchFamily="50" charset="-128"/>
                <a:ea typeface="メイリオ" panose="020B0604030504040204" pitchFamily="50" charset="-128"/>
                <a:cs typeface="メイリオ" panose="020B0604030504040204" pitchFamily="50" charset="-128"/>
              </a:rPr>
              <a:t>国の電源</a:t>
            </a:r>
            <a:r>
              <a:rPr lang="ja-JP" sz="2400" b="0" dirty="0" smtClean="0">
                <a:latin typeface="メイリオ" panose="020B0604030504040204" pitchFamily="50" charset="-128"/>
                <a:ea typeface="メイリオ" panose="020B0604030504040204" pitchFamily="50" charset="-128"/>
                <a:cs typeface="メイリオ" panose="020B0604030504040204" pitchFamily="50" charset="-128"/>
              </a:rPr>
              <a:t>構成</a:t>
            </a:r>
            <a:r>
              <a:rPr lang="en-US" altLang="ja-JP" sz="2400" b="0" dirty="0" smtClean="0">
                <a:latin typeface="メイリオ" panose="020B0604030504040204" pitchFamily="50" charset="-128"/>
                <a:ea typeface="メイリオ" panose="020B0604030504040204" pitchFamily="50" charset="-128"/>
                <a:cs typeface="メイリオ" panose="020B0604030504040204" pitchFamily="50" charset="-128"/>
              </a:rPr>
              <a:t>(2012)</a:t>
            </a:r>
            <a:endParaRPr lang="ja-JP" sz="2400" b="0" dirty="0">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25053715510967967"/>
          <c:y val="2.4297209975766018E-4"/>
        </c:manualLayout>
      </c:layout>
      <c:spPr>
        <a:noFill/>
        <a:ln>
          <a:noFill/>
        </a:ln>
        <a:effectLst/>
      </c:spPr>
    </c:title>
    <c:plotArea>
      <c:layout>
        <c:manualLayout>
          <c:layoutTarget val="inner"/>
          <c:xMode val="edge"/>
          <c:yMode val="edge"/>
          <c:x val="0.15340541082817363"/>
          <c:y val="0.27186116628414381"/>
          <c:w val="0.805602304255986"/>
          <c:h val="0.693725313266909"/>
        </c:manualLayout>
      </c:layout>
      <c:barChart>
        <c:barDir val="bar"/>
        <c:grouping val="percentStacked"/>
        <c:ser>
          <c:idx val="0"/>
          <c:order val="0"/>
          <c:tx>
            <c:strRef>
              <c:f>Sheet1!$H$5</c:f>
              <c:strCache>
                <c:ptCount val="1"/>
                <c:pt idx="0">
                  <c:v>石炭</c:v>
                </c:pt>
              </c:strCache>
            </c:strRef>
          </c:tx>
          <c:spPr>
            <a:solidFill>
              <a:schemeClr val="accent1"/>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Sheet1!$H$6:$H$12</c:f>
              <c:numCache>
                <c:formatCode>General</c:formatCode>
                <c:ptCount val="7"/>
                <c:pt idx="0">
                  <c:v>3784993</c:v>
                </c:pt>
                <c:pt idx="1">
                  <c:v>801341</c:v>
                </c:pt>
                <c:pt idx="2">
                  <c:v>400</c:v>
                </c:pt>
                <c:pt idx="3">
                  <c:v>0</c:v>
                </c:pt>
                <c:pt idx="4">
                  <c:v>14167</c:v>
                </c:pt>
                <c:pt idx="5">
                  <c:v>95325</c:v>
                </c:pt>
                <c:pt idx="6">
                  <c:v>33359</c:v>
                </c:pt>
              </c:numCache>
            </c:numRef>
          </c:val>
          <c:extLst xmlns:c16r2="http://schemas.microsoft.com/office/drawing/2015/06/chart">
            <c:ext xmlns:c16="http://schemas.microsoft.com/office/drawing/2014/chart" uri="{C3380CC4-5D6E-409C-BE32-E72D297353CC}">
              <c16:uniqueId val="{00000000-3D0E-437D-A394-000086975E8F}"/>
            </c:ext>
          </c:extLst>
        </c:ser>
        <c:ser>
          <c:idx val="1"/>
          <c:order val="1"/>
          <c:tx>
            <c:strRef>
              <c:f>Sheet1!$I$5</c:f>
              <c:strCache>
                <c:ptCount val="1"/>
                <c:pt idx="0">
                  <c:v>石油</c:v>
                </c:pt>
              </c:strCache>
            </c:strRef>
          </c:tx>
          <c:spPr>
            <a:solidFill>
              <a:schemeClr val="accent2"/>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Sheet1!$I$6:$I$12</c:f>
              <c:numCache>
                <c:formatCode>General</c:formatCode>
                <c:ptCount val="7"/>
                <c:pt idx="0">
                  <c:v>6787</c:v>
                </c:pt>
                <c:pt idx="1">
                  <c:v>22716</c:v>
                </c:pt>
                <c:pt idx="2">
                  <c:v>69338</c:v>
                </c:pt>
                <c:pt idx="3">
                  <c:v>150277</c:v>
                </c:pt>
                <c:pt idx="4">
                  <c:v>19592</c:v>
                </c:pt>
                <c:pt idx="5">
                  <c:v>32672</c:v>
                </c:pt>
                <c:pt idx="6">
                  <c:v>2427</c:v>
                </c:pt>
              </c:numCache>
            </c:numRef>
          </c:val>
          <c:extLst xmlns:c16r2="http://schemas.microsoft.com/office/drawing/2015/06/chart">
            <c:ext xmlns:c16="http://schemas.microsoft.com/office/drawing/2014/chart" uri="{C3380CC4-5D6E-409C-BE32-E72D297353CC}">
              <c16:uniqueId val="{00000001-3D0E-437D-A394-000086975E8F}"/>
            </c:ext>
          </c:extLst>
        </c:ser>
        <c:ser>
          <c:idx val="2"/>
          <c:order val="2"/>
          <c:tx>
            <c:strRef>
              <c:f>Sheet1!$J$5</c:f>
              <c:strCache>
                <c:ptCount val="1"/>
                <c:pt idx="0">
                  <c:v>天然ガス　</c:v>
                </c:pt>
              </c:strCache>
            </c:strRef>
          </c:tx>
          <c:spPr>
            <a:solidFill>
              <a:schemeClr val="accent3"/>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Sheet1!$J$6:$J$12</c:f>
              <c:numCache>
                <c:formatCode>General</c:formatCode>
                <c:ptCount val="7"/>
                <c:pt idx="0">
                  <c:v>85686</c:v>
                </c:pt>
                <c:pt idx="1">
                  <c:v>93908</c:v>
                </c:pt>
                <c:pt idx="2">
                  <c:v>170014</c:v>
                </c:pt>
                <c:pt idx="3">
                  <c:v>121402</c:v>
                </c:pt>
                <c:pt idx="4">
                  <c:v>46760</c:v>
                </c:pt>
                <c:pt idx="5">
                  <c:v>45478</c:v>
                </c:pt>
                <c:pt idx="6">
                  <c:v>117058</c:v>
                </c:pt>
              </c:numCache>
            </c:numRef>
          </c:val>
          <c:extLst xmlns:c16r2="http://schemas.microsoft.com/office/drawing/2015/06/chart">
            <c:ext xmlns:c16="http://schemas.microsoft.com/office/drawing/2014/chart" uri="{C3380CC4-5D6E-409C-BE32-E72D297353CC}">
              <c16:uniqueId val="{00000002-3D0E-437D-A394-000086975E8F}"/>
            </c:ext>
          </c:extLst>
        </c:ser>
        <c:ser>
          <c:idx val="3"/>
          <c:order val="3"/>
          <c:tx>
            <c:strRef>
              <c:f>Sheet1!$K$5</c:f>
              <c:strCache>
                <c:ptCount val="1"/>
                <c:pt idx="0">
                  <c:v>バイオマス</c:v>
                </c:pt>
              </c:strCache>
            </c:strRef>
          </c:tx>
          <c:spPr>
            <a:solidFill>
              <a:schemeClr val="accent4"/>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Sheet1!$K$6:$K$12</c:f>
              <c:numCache>
                <c:formatCode>General</c:formatCode>
                <c:ptCount val="7"/>
                <c:pt idx="0">
                  <c:v>44668</c:v>
                </c:pt>
                <c:pt idx="1">
                  <c:v>20533</c:v>
                </c:pt>
                <c:pt idx="2">
                  <c:v>23</c:v>
                </c:pt>
                <c:pt idx="3">
                  <c:v>0</c:v>
                </c:pt>
                <c:pt idx="4">
                  <c:v>35237</c:v>
                </c:pt>
                <c:pt idx="5">
                  <c:v>196</c:v>
                </c:pt>
                <c:pt idx="6">
                  <c:v>4388</c:v>
                </c:pt>
              </c:numCache>
            </c:numRef>
          </c:val>
          <c:extLst xmlns:c16r2="http://schemas.microsoft.com/office/drawing/2015/06/chart">
            <c:ext xmlns:c16="http://schemas.microsoft.com/office/drawing/2014/chart" uri="{C3380CC4-5D6E-409C-BE32-E72D297353CC}">
              <c16:uniqueId val="{00000003-3D0E-437D-A394-000086975E8F}"/>
            </c:ext>
          </c:extLst>
        </c:ser>
        <c:ser>
          <c:idx val="4"/>
          <c:order val="4"/>
          <c:tx>
            <c:strRef>
              <c:f>Sheet1!$L$5</c:f>
              <c:strCache>
                <c:ptCount val="1"/>
                <c:pt idx="0">
                  <c:v>原子力</c:v>
                </c:pt>
              </c:strCache>
            </c:strRef>
          </c:tx>
          <c:spPr>
            <a:solidFill>
              <a:schemeClr val="accent5"/>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Sheet1!$L$6:$L$12</c:f>
              <c:numCache>
                <c:formatCode>General</c:formatCode>
                <c:ptCount val="7"/>
                <c:pt idx="0">
                  <c:v>97394</c:v>
                </c:pt>
                <c:pt idx="1">
                  <c:v>32871</c:v>
                </c:pt>
                <c:pt idx="2">
                  <c:v>1847</c:v>
                </c:pt>
                <c:pt idx="3">
                  <c:v>0</c:v>
                </c:pt>
                <c:pt idx="4">
                  <c:v>16038</c:v>
                </c:pt>
                <c:pt idx="5">
                  <c:v>0</c:v>
                </c:pt>
                <c:pt idx="6">
                  <c:v>0</c:v>
                </c:pt>
              </c:numCache>
            </c:numRef>
          </c:val>
          <c:extLst xmlns:c16r2="http://schemas.microsoft.com/office/drawing/2015/06/chart">
            <c:ext xmlns:c16="http://schemas.microsoft.com/office/drawing/2014/chart" uri="{C3380CC4-5D6E-409C-BE32-E72D297353CC}">
              <c16:uniqueId val="{00000004-3D0E-437D-A394-000086975E8F}"/>
            </c:ext>
          </c:extLst>
        </c:ser>
        <c:ser>
          <c:idx val="5"/>
          <c:order val="5"/>
          <c:tx>
            <c:strRef>
              <c:f>Sheet1!$M$5</c:f>
              <c:strCache>
                <c:ptCount val="1"/>
                <c:pt idx="0">
                  <c:v>水力</c:v>
                </c:pt>
              </c:strCache>
            </c:strRef>
          </c:tx>
          <c:spPr>
            <a:solidFill>
              <a:schemeClr val="accent6"/>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Sheet1!$M$6:$M$12</c:f>
              <c:numCache>
                <c:formatCode>General</c:formatCode>
                <c:ptCount val="7"/>
                <c:pt idx="0">
                  <c:v>872107</c:v>
                </c:pt>
                <c:pt idx="1">
                  <c:v>125827</c:v>
                </c:pt>
                <c:pt idx="2">
                  <c:v>12447</c:v>
                </c:pt>
                <c:pt idx="3">
                  <c:v>0</c:v>
                </c:pt>
                <c:pt idx="4">
                  <c:v>415342</c:v>
                </c:pt>
                <c:pt idx="5">
                  <c:v>12799</c:v>
                </c:pt>
                <c:pt idx="6">
                  <c:v>8754</c:v>
                </c:pt>
              </c:numCache>
            </c:numRef>
          </c:val>
          <c:extLst xmlns:c16r2="http://schemas.microsoft.com/office/drawing/2015/06/chart">
            <c:ext xmlns:c16="http://schemas.microsoft.com/office/drawing/2014/chart" uri="{C3380CC4-5D6E-409C-BE32-E72D297353CC}">
              <c16:uniqueId val="{00000005-3D0E-437D-A394-000086975E8F}"/>
            </c:ext>
          </c:extLst>
        </c:ser>
        <c:ser>
          <c:idx val="6"/>
          <c:order val="6"/>
          <c:tx>
            <c:strRef>
              <c:f>Sheet1!$N$5</c:f>
              <c:strCache>
                <c:ptCount val="1"/>
                <c:pt idx="0">
                  <c:v>地熱</c:v>
                </c:pt>
              </c:strCache>
            </c:strRef>
          </c:tx>
          <c:spPr>
            <a:solidFill>
              <a:schemeClr val="accent1">
                <a:lumMod val="60000"/>
              </a:schemeClr>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Sheet1!$N$6:$N$12</c:f>
              <c:numCache>
                <c:formatCode>General</c:formatCode>
                <c:ptCount val="7"/>
                <c:pt idx="0">
                  <c:v>153</c:v>
                </c:pt>
                <c:pt idx="1">
                  <c:v>0</c:v>
                </c:pt>
                <c:pt idx="2">
                  <c:v>0</c:v>
                </c:pt>
                <c:pt idx="3">
                  <c:v>0</c:v>
                </c:pt>
                <c:pt idx="4">
                  <c:v>0</c:v>
                </c:pt>
                <c:pt idx="5">
                  <c:v>9417</c:v>
                </c:pt>
                <c:pt idx="6">
                  <c:v>1</c:v>
                </c:pt>
              </c:numCache>
            </c:numRef>
          </c:val>
          <c:extLst xmlns:c16r2="http://schemas.microsoft.com/office/drawing/2015/06/chart">
            <c:ext xmlns:c16="http://schemas.microsoft.com/office/drawing/2014/chart" uri="{C3380CC4-5D6E-409C-BE32-E72D297353CC}">
              <c16:uniqueId val="{00000006-3D0E-437D-A394-000086975E8F}"/>
            </c:ext>
          </c:extLst>
        </c:ser>
        <c:ser>
          <c:idx val="7"/>
          <c:order val="7"/>
          <c:tx>
            <c:strRef>
              <c:f>Sheet1!$O$5</c:f>
              <c:strCache>
                <c:ptCount val="1"/>
                <c:pt idx="0">
                  <c:v>太陽光</c:v>
                </c:pt>
              </c:strCache>
            </c:strRef>
          </c:tx>
          <c:spPr>
            <a:solidFill>
              <a:schemeClr val="accent2">
                <a:lumMod val="60000"/>
              </a:schemeClr>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Sheet1!$O$6:$O$12</c:f>
              <c:numCache>
                <c:formatCode>General</c:formatCode>
                <c:ptCount val="7"/>
                <c:pt idx="0">
                  <c:v>6354</c:v>
                </c:pt>
                <c:pt idx="1">
                  <c:v>2099</c:v>
                </c:pt>
                <c:pt idx="2">
                  <c:v>0</c:v>
                </c:pt>
                <c:pt idx="3">
                  <c:v>1</c:v>
                </c:pt>
                <c:pt idx="4">
                  <c:v>0</c:v>
                </c:pt>
                <c:pt idx="5">
                  <c:v>3</c:v>
                </c:pt>
                <c:pt idx="6">
                  <c:v>493</c:v>
                </c:pt>
              </c:numCache>
            </c:numRef>
          </c:val>
          <c:extLst xmlns:c16r2="http://schemas.microsoft.com/office/drawing/2015/06/chart">
            <c:ext xmlns:c16="http://schemas.microsoft.com/office/drawing/2014/chart" uri="{C3380CC4-5D6E-409C-BE32-E72D297353CC}">
              <c16:uniqueId val="{00000007-3D0E-437D-A394-000086975E8F}"/>
            </c:ext>
          </c:extLst>
        </c:ser>
        <c:ser>
          <c:idx val="8"/>
          <c:order val="8"/>
          <c:tx>
            <c:strRef>
              <c:f>Sheet1!$P$5</c:f>
              <c:strCache>
                <c:ptCount val="1"/>
                <c:pt idx="0">
                  <c:v>風力</c:v>
                </c:pt>
              </c:strCache>
            </c:strRef>
          </c:tx>
          <c:spPr>
            <a:solidFill>
              <a:schemeClr val="accent3">
                <a:lumMod val="60000"/>
              </a:schemeClr>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Sheet1!$P$6:$P$12</c:f>
              <c:numCache>
                <c:formatCode>General</c:formatCode>
                <c:ptCount val="7"/>
                <c:pt idx="0">
                  <c:v>95978</c:v>
                </c:pt>
                <c:pt idx="1">
                  <c:v>28279</c:v>
                </c:pt>
                <c:pt idx="2">
                  <c:v>207</c:v>
                </c:pt>
                <c:pt idx="3">
                  <c:v>0</c:v>
                </c:pt>
                <c:pt idx="4">
                  <c:v>5050</c:v>
                </c:pt>
                <c:pt idx="5">
                  <c:v>5</c:v>
                </c:pt>
                <c:pt idx="6">
                  <c:v>141</c:v>
                </c:pt>
              </c:numCache>
            </c:numRef>
          </c:val>
          <c:extLst xmlns:c16r2="http://schemas.microsoft.com/office/drawing/2015/06/chart">
            <c:ext xmlns:c16="http://schemas.microsoft.com/office/drawing/2014/chart" uri="{C3380CC4-5D6E-409C-BE32-E72D297353CC}">
              <c16:uniqueId val="{00000008-3D0E-437D-A394-000086975E8F}"/>
            </c:ext>
          </c:extLst>
        </c:ser>
        <c:ser>
          <c:idx val="9"/>
          <c:order val="9"/>
          <c:tx>
            <c:strRef>
              <c:f>Sheet1!$Q$5</c:f>
              <c:strCache>
                <c:ptCount val="1"/>
                <c:pt idx="0">
                  <c:v>その他</c:v>
                </c:pt>
              </c:strCache>
            </c:strRef>
          </c:tx>
          <c:spPr>
            <a:solidFill>
              <a:schemeClr val="accent4">
                <a:lumMod val="60000"/>
              </a:schemeClr>
            </a:solidFill>
            <a:ln>
              <a:noFill/>
            </a:ln>
            <a:effectLst/>
          </c:spPr>
          <c:cat>
            <c:strRef>
              <c:f>Sheet1!$G$6:$G$12</c:f>
              <c:strCache>
                <c:ptCount val="7"/>
                <c:pt idx="0">
                  <c:v>中国</c:v>
                </c:pt>
                <c:pt idx="1">
                  <c:v>インド</c:v>
                </c:pt>
                <c:pt idx="2">
                  <c:v>イラン</c:v>
                </c:pt>
                <c:pt idx="3">
                  <c:v>サウジアラビア</c:v>
                </c:pt>
                <c:pt idx="4">
                  <c:v>ブラジル</c:v>
                </c:pt>
                <c:pt idx="5">
                  <c:v>インドネシア</c:v>
                </c:pt>
                <c:pt idx="6">
                  <c:v>タイ</c:v>
                </c:pt>
              </c:strCache>
            </c:strRef>
          </c:cat>
          <c:val>
            <c:numRef>
              <c:f>Sheet1!$Q$6:$Q$12</c:f>
              <c:numCache>
                <c:formatCode>General</c:formatCode>
                <c:ptCount val="7"/>
                <c:pt idx="0">
                  <c:v>12</c:v>
                </c:pt>
                <c:pt idx="1">
                  <c:v>0</c:v>
                </c:pt>
                <c:pt idx="2">
                  <c:v>0</c:v>
                </c:pt>
                <c:pt idx="3">
                  <c:v>0</c:v>
                </c:pt>
                <c:pt idx="4">
                  <c:v>283</c:v>
                </c:pt>
                <c:pt idx="5">
                  <c:v>0</c:v>
                </c:pt>
                <c:pt idx="6">
                  <c:v>0</c:v>
                </c:pt>
              </c:numCache>
            </c:numRef>
          </c:val>
          <c:extLst xmlns:c16r2="http://schemas.microsoft.com/office/drawing/2015/06/chart">
            <c:ext xmlns:c16="http://schemas.microsoft.com/office/drawing/2014/chart" uri="{C3380CC4-5D6E-409C-BE32-E72D297353CC}">
              <c16:uniqueId val="{00000009-3D0E-437D-A394-000086975E8F}"/>
            </c:ext>
          </c:extLst>
        </c:ser>
        <c:dLbls/>
        <c:overlap val="100"/>
        <c:axId val="343118592"/>
        <c:axId val="343120128"/>
      </c:barChart>
      <c:catAx>
        <c:axId val="34311859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2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343120128"/>
        <c:crosses val="autoZero"/>
        <c:auto val="1"/>
        <c:lblAlgn val="ctr"/>
        <c:lblOffset val="100"/>
      </c:catAx>
      <c:valAx>
        <c:axId val="343120128"/>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vert="horz"/>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343118592"/>
        <c:crosses val="autoZero"/>
        <c:crossBetween val="between"/>
      </c:valAx>
      <c:spPr>
        <a:noFill/>
        <a:ln>
          <a:noFill/>
        </a:ln>
        <a:effectLst/>
      </c:spPr>
    </c:plotArea>
    <c:legend>
      <c:legendPos val="b"/>
      <c:legendEntry>
        <c:idx val="3"/>
        <c:delete val="1"/>
      </c:legendEntry>
      <c:legendEntry>
        <c:idx val="4"/>
        <c:delete val="1"/>
      </c:legendEntry>
      <c:legendEntry>
        <c:idx val="9"/>
        <c:delete val="1"/>
      </c:legendEntry>
      <c:layout>
        <c:manualLayout>
          <c:xMode val="edge"/>
          <c:yMode val="edge"/>
          <c:x val="4.3783563894677767E-2"/>
          <c:y val="0.11428540460274061"/>
          <c:w val="0.89999995573505487"/>
          <c:h val="7.5733110633658424E-2"/>
        </c:manualLayout>
      </c:layout>
      <c:spPr>
        <a:noFill/>
        <a:ln>
          <a:noFill/>
        </a:ln>
        <a:effectLst/>
      </c:spPr>
      <c:txPr>
        <a:bodyPr rot="0" vert="horz"/>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chart>
  <c:spPr>
    <a:solidFill>
      <a:sysClr val="window" lastClr="FFFFFF">
        <a:alpha val="0"/>
      </a:sysClr>
    </a:solidFill>
    <a:ln w="9525" cap="flat" cmpd="sng" algn="ctr">
      <a:noFill/>
      <a:round/>
    </a:ln>
    <a:effectLst/>
  </c:spPr>
  <c:txPr>
    <a:bodyPr/>
    <a:lstStyle/>
    <a:p>
      <a:pPr>
        <a:defRPr sz="1600"/>
      </a:pPr>
      <a:endParaRPr lang="ja-JP"/>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1.760122086668572E-2"/>
          <c:y val="0.13526409971153824"/>
          <c:w val="0.90243829624675809"/>
          <c:h val="0.83838623441254545"/>
        </c:manualLayout>
      </c:layout>
      <c:doughnutChart>
        <c:varyColors val="1"/>
        <c:ser>
          <c:idx val="0"/>
          <c:order val="0"/>
          <c:spPr>
            <a:ln w="38100">
              <a:noFill/>
            </a:ln>
            <a:effectLst/>
            <a:scene3d>
              <a:camera prst="orthographicFront"/>
              <a:lightRig rig="threePt" dir="t">
                <a:rot lat="0" lon="0" rev="9600000"/>
              </a:lightRig>
            </a:scene3d>
            <a:sp3d prstMaterial="metal">
              <a:bevelT w="107950" prst="relaxedInset"/>
            </a:sp3d>
          </c:spPr>
          <c:dPt>
            <c:idx val="0"/>
            <c:spPr>
              <a:gradFill flip="none" rotWithShape="1">
                <a:gsLst>
                  <a:gs pos="100000">
                    <a:srgbClr val="E6A898"/>
                  </a:gs>
                  <a:gs pos="0">
                    <a:srgbClr val="C00000"/>
                  </a:gs>
                  <a:gs pos="35000">
                    <a:schemeClr val="accent1">
                      <a:lumMod val="60000"/>
                      <a:lumOff val="40000"/>
                    </a:schemeClr>
                  </a:gs>
                  <a:gs pos="79000">
                    <a:schemeClr val="accent1">
                      <a:lumMod val="20000"/>
                      <a:lumOff val="80000"/>
                    </a:schemeClr>
                  </a:gs>
                </a:gsLst>
                <a:path path="circle">
                  <a:fillToRect l="100000" t="100000"/>
                </a:path>
                <a:tileRect r="-100000" b="-100000"/>
              </a:gradFill>
              <a:ln w="38100">
                <a:noFill/>
              </a:ln>
              <a:effectLst/>
              <a:scene3d>
                <a:camera prst="orthographicFront"/>
                <a:lightRig rig="threePt" dir="t">
                  <a:rot lat="0" lon="0" rev="9600000"/>
                </a:lightRig>
              </a:scene3d>
              <a:sp3d prstMaterial="metal">
                <a:bevelT w="107950" prst="relaxedInset"/>
              </a:sp3d>
            </c:spPr>
          </c:dPt>
          <c:dPt>
            <c:idx val="1"/>
            <c:spPr>
              <a:gradFill>
                <a:gsLst>
                  <a:gs pos="0">
                    <a:schemeClr val="bg1">
                      <a:lumMod val="50000"/>
                    </a:schemeClr>
                  </a:gs>
                  <a:gs pos="51000">
                    <a:schemeClr val="bg1">
                      <a:lumMod val="75000"/>
                    </a:schemeClr>
                  </a:gs>
                  <a:gs pos="94000">
                    <a:schemeClr val="bg1"/>
                  </a:gs>
                </a:gsLst>
                <a:path path="circle">
                  <a:fillToRect l="100000" t="100000"/>
                </a:path>
              </a:gradFill>
              <a:ln w="38100">
                <a:noFill/>
              </a:ln>
              <a:effectLst/>
              <a:scene3d>
                <a:camera prst="orthographicFront"/>
                <a:lightRig rig="threePt" dir="t">
                  <a:rot lat="0" lon="0" rev="9600000"/>
                </a:lightRig>
              </a:scene3d>
              <a:sp3d prstMaterial="metal">
                <a:bevelT w="107950" prst="relaxedInset"/>
              </a:sp3d>
            </c:spPr>
          </c:dPt>
          <c:dPt>
            <c:idx val="2"/>
            <c:spPr>
              <a:gradFill flip="none" rotWithShape="1">
                <a:gsLst>
                  <a:gs pos="0">
                    <a:srgbClr val="F96307"/>
                  </a:gs>
                  <a:gs pos="51000">
                    <a:srgbClr val="E3AA1D"/>
                  </a:gs>
                  <a:gs pos="97000">
                    <a:srgbClr val="FDF591"/>
                  </a:gs>
                </a:gsLst>
                <a:path path="circle">
                  <a:fillToRect l="100000" t="100000"/>
                </a:path>
                <a:tileRect r="-100000" b="-100000"/>
              </a:gradFill>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cene3d>
                <a:camera prst="orthographicFront"/>
                <a:lightRig rig="threePt" dir="t">
                  <a:rot lat="0" lon="0" rev="9600000"/>
                </a:lightRig>
              </a:scene3d>
              <a:sp3d prstMaterial="metal">
                <a:bevelT w="107950" prst="relaxedInset"/>
              </a:sp3d>
            </c:spPr>
          </c:dPt>
          <c:dPt>
            <c:idx val="3"/>
            <c:spPr>
              <a:gradFill flip="none" rotWithShape="1">
                <a:gsLst>
                  <a:gs pos="87000">
                    <a:srgbClr val="CCFFFF"/>
                  </a:gs>
                  <a:gs pos="17000">
                    <a:srgbClr val="00B0F0"/>
                  </a:gs>
                  <a:gs pos="37000">
                    <a:srgbClr val="66CCFF"/>
                  </a:gs>
                  <a:gs pos="97000">
                    <a:schemeClr val="bg1"/>
                  </a:gs>
                </a:gsLst>
                <a:path path="circle">
                  <a:fillToRect l="100000" t="100000"/>
                </a:path>
                <a:tileRect r="-100000" b="-100000"/>
              </a:gradFill>
              <a:ln w="38100">
                <a:noFill/>
              </a:ln>
              <a:effectLst/>
              <a:scene3d>
                <a:camera prst="orthographicFront"/>
                <a:lightRig rig="threePt" dir="t">
                  <a:rot lat="0" lon="0" rev="9600000"/>
                </a:lightRig>
              </a:scene3d>
              <a:sp3d prstMaterial="metal">
                <a:bevelT w="107950" prst="relaxedInset"/>
              </a:sp3d>
            </c:spPr>
          </c:dPt>
          <c:dPt>
            <c:idx val="4"/>
            <c:spPr>
              <a:gradFill>
                <a:gsLst>
                  <a:gs pos="93000">
                    <a:schemeClr val="tx2">
                      <a:lumMod val="25000"/>
                      <a:lumOff val="75000"/>
                    </a:schemeClr>
                  </a:gs>
                  <a:gs pos="0">
                    <a:srgbClr val="00B050"/>
                  </a:gs>
                  <a:gs pos="67000">
                    <a:schemeClr val="tx2">
                      <a:lumMod val="50000"/>
                      <a:lumOff val="50000"/>
                    </a:schemeClr>
                  </a:gs>
                </a:gsLst>
                <a:path path="circle">
                  <a:fillToRect l="100000" t="100000"/>
                </a:path>
              </a:gradFill>
              <a:ln w="38100">
                <a:noFill/>
              </a:ln>
              <a:effectLst/>
              <a:scene3d>
                <a:camera prst="orthographicFront"/>
                <a:lightRig rig="threePt" dir="t">
                  <a:rot lat="0" lon="0" rev="9600000"/>
                </a:lightRig>
              </a:scene3d>
              <a:sp3d prstMaterial="metal">
                <a:bevelT w="107950" prst="relaxedInset"/>
              </a:sp3d>
            </c:spPr>
          </c:dPt>
          <c:dPt>
            <c:idx val="5"/>
            <c:spPr>
              <a:gradFill>
                <a:gsLst>
                  <a:gs pos="9000">
                    <a:srgbClr val="FFDD71"/>
                  </a:gs>
                  <a:gs pos="69000">
                    <a:srgbClr val="FFFF99"/>
                  </a:gs>
                  <a:gs pos="97000">
                    <a:schemeClr val="bg1"/>
                  </a:gs>
                </a:gsLst>
                <a:path path="circle">
                  <a:fillToRect l="100000" t="100000"/>
                </a:path>
              </a:gradFill>
              <a:ln w="38100">
                <a:noFill/>
              </a:ln>
              <a:effectLst/>
              <a:scene3d>
                <a:camera prst="orthographicFront"/>
                <a:lightRig rig="threePt" dir="t">
                  <a:rot lat="0" lon="0" rev="9600000"/>
                </a:lightRig>
              </a:scene3d>
              <a:sp3d prstMaterial="metal">
                <a:bevelT w="107950" prst="relaxedInset"/>
              </a:sp3d>
            </c:spPr>
          </c:dPt>
          <c:dPt>
            <c:idx val="6"/>
            <c:spPr>
              <a:gradFill>
                <a:gsLst>
                  <a:gs pos="19000">
                    <a:schemeClr val="accent6">
                      <a:lumMod val="50000"/>
                    </a:schemeClr>
                  </a:gs>
                  <a:gs pos="84000">
                    <a:schemeClr val="accent6">
                      <a:lumMod val="60000"/>
                      <a:lumOff val="40000"/>
                    </a:schemeClr>
                  </a:gs>
                  <a:gs pos="99000">
                    <a:schemeClr val="accent6">
                      <a:lumMod val="20000"/>
                      <a:lumOff val="80000"/>
                    </a:schemeClr>
                  </a:gs>
                  <a:gs pos="56000">
                    <a:schemeClr val="accent6">
                      <a:lumMod val="75000"/>
                    </a:schemeClr>
                  </a:gs>
                </a:gsLst>
                <a:path path="circle">
                  <a:fillToRect l="100000" t="100000"/>
                </a:path>
              </a:gradFill>
              <a:ln w="38100">
                <a:noFill/>
              </a:ln>
              <a:effectLst/>
              <a:scene3d>
                <a:camera prst="orthographicFront"/>
                <a:lightRig rig="threePt" dir="t">
                  <a:rot lat="0" lon="0" rev="9600000"/>
                </a:lightRig>
              </a:scene3d>
              <a:sp3d prstMaterial="metal">
                <a:bevelT w="107950" prst="relaxedInset"/>
              </a:sp3d>
            </c:spPr>
          </c:dPt>
          <c:dLbls>
            <c:dLbl>
              <c:idx val="0"/>
              <c:spPr/>
              <c:txPr>
                <a:bodyPr/>
                <a:lstStyle/>
                <a:p>
                  <a:pPr>
                    <a:defRPr sz="2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1"/>
              <c:spPr/>
              <c:txPr>
                <a:bodyPr/>
                <a:lstStyle/>
                <a:p>
                  <a:pPr>
                    <a:defRPr sz="2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2"/>
              <c:layout>
                <c:manualLayout>
                  <c:x val="4.9887409615896198E-3"/>
                  <c:y val="-9.2693135179251797E-3"/>
                </c:manualLayout>
              </c:layout>
              <c:spPr/>
              <c:txPr>
                <a:bodyPr/>
                <a:lstStyle/>
                <a:p>
                  <a:pPr>
                    <a:defRPr sz="2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CatName val="1"/>
              <c:showPercent val="1"/>
              <c:extLst>
                <c:ext xmlns:c15="http://schemas.microsoft.com/office/drawing/2012/chart" uri="{CE6537A1-D6FC-4f65-9D91-7224C49458BB}">
                  <c15:layout/>
                </c:ext>
              </c:extLst>
            </c:dLbl>
            <c:dLbl>
              <c:idx val="3"/>
              <c:spPr/>
              <c:txPr>
                <a:bodyPr/>
                <a:lstStyle/>
                <a:p>
                  <a:pPr>
                    <a:defRPr sz="2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4"/>
              <c:spPr/>
              <c:txPr>
                <a:bodyPr/>
                <a:lstStyle/>
                <a:p>
                  <a:pPr>
                    <a:defRPr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6"/>
              <c:layout>
                <c:manualLayout>
                  <c:x val="0.11474104211656173"/>
                  <c:y val="-0.16453031494317341"/>
                </c:manualLayout>
              </c:layout>
              <c:tx>
                <c:rich>
                  <a:bodyPr/>
                  <a:lstStyle/>
                  <a:p>
                    <a:r>
                      <a:rPr lang="ja-JP" altLang="en-US" dirty="0" smtClean="0"/>
                      <a:t>バイオマス</a:t>
                    </a:r>
                    <a:r>
                      <a:rPr lang="ja-JP" altLang="en-US" dirty="0"/>
                      <a:t>
</a:t>
                    </a:r>
                    <a:r>
                      <a:rPr lang="en-US" altLang="ja-JP" dirty="0"/>
                      <a:t>2%</a:t>
                    </a:r>
                    <a:endParaRPr lang="ja-JP" altLang="en-US" dirty="0"/>
                  </a:p>
                </c:rich>
              </c:tx>
              <c:showCatName val="1"/>
              <c:showPercent val="1"/>
              <c:extLst>
                <c:ext xmlns:c15="http://schemas.microsoft.com/office/drawing/2012/chart" uri="{CE6537A1-D6FC-4f65-9D91-7224C49458BB}">
                  <c15:layout/>
                </c:ext>
              </c:extLst>
            </c:dLbl>
            <c:spPr>
              <a:noFill/>
              <a:ln>
                <a:noFill/>
              </a:ln>
              <a:effectLst/>
            </c:spPr>
            <c:txPr>
              <a:bodyPr/>
              <a:lstStyle/>
              <a:p>
                <a:pPr>
                  <a:defRPr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CatName val="1"/>
            <c:showPercent val="1"/>
            <c:showLeaderLines val="1"/>
            <c:extLst>
              <c:ext xmlns:c15="http://schemas.microsoft.com/office/drawing/2012/chart" uri="{CE6537A1-D6FC-4f65-9D91-7224C49458BB}">
                <c15:layout/>
              </c:ext>
            </c:extLst>
          </c:dLbls>
          <c:cat>
            <c:strRef>
              <c:f>インド!$K$28:$K$34</c:f>
              <c:strCache>
                <c:ptCount val="7"/>
                <c:pt idx="0">
                  <c:v>石炭</c:v>
                </c:pt>
                <c:pt idx="1">
                  <c:v>原発</c:v>
                </c:pt>
                <c:pt idx="2">
                  <c:v>太陽光</c:v>
                </c:pt>
                <c:pt idx="3">
                  <c:v>水力</c:v>
                </c:pt>
                <c:pt idx="4">
                  <c:v>風力</c:v>
                </c:pt>
                <c:pt idx="5">
                  <c:v>天然ガス</c:v>
                </c:pt>
                <c:pt idx="6">
                  <c:v>バイオ</c:v>
                </c:pt>
              </c:strCache>
            </c:strRef>
          </c:cat>
          <c:val>
            <c:numRef>
              <c:f>インド!$L$28:$L$34</c:f>
              <c:numCache>
                <c:formatCode>0.0%</c:formatCode>
                <c:ptCount val="7"/>
                <c:pt idx="0">
                  <c:v>0.45600000000000002</c:v>
                </c:pt>
                <c:pt idx="1">
                  <c:v>0.13100000000000001</c:v>
                </c:pt>
                <c:pt idx="2">
                  <c:v>0.11600000000000002</c:v>
                </c:pt>
                <c:pt idx="3">
                  <c:v>0.10600000000000001</c:v>
                </c:pt>
                <c:pt idx="4">
                  <c:v>8.8000000000000023E-2</c:v>
                </c:pt>
                <c:pt idx="5">
                  <c:v>8.4000000000000019E-2</c:v>
                </c:pt>
                <c:pt idx="6">
                  <c:v>1.9000000000000003E-2</c:v>
                </c:pt>
              </c:numCache>
            </c:numRef>
          </c:val>
        </c:ser>
        <c:dLbls>
          <c:showCatName val="1"/>
          <c:showPercent val="1"/>
        </c:dLbls>
        <c:firstSliceAng val="0"/>
        <c:holeSize val="50"/>
      </c:doughnutChart>
    </c:plotArea>
    <c:plotVisOnly val="1"/>
    <c:dispBlanksAs val="zero"/>
  </c:chart>
  <c:spPr>
    <a:scene3d>
      <a:camera prst="orthographicFront"/>
      <a:lightRig rig="threePt" dir="t"/>
    </a:scene3d>
    <a:sp3d>
      <a:bevelB prst="slope"/>
    </a:sp3d>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20721158912749177"/>
          <c:y val="0.25018710658794641"/>
          <c:w val="0.5767520286647696"/>
          <c:h val="0.65714894951130609"/>
        </c:manualLayout>
      </c:layout>
      <c:doughnutChart>
        <c:varyColors val="1"/>
        <c:ser>
          <c:idx val="0"/>
          <c:order val="0"/>
          <c:tx>
            <c:strRef>
              <c:f>Sheet1!$B$1</c:f>
              <c:strCache>
                <c:ptCount val="1"/>
                <c:pt idx="0">
                  <c:v>売上高</c:v>
                </c:pt>
              </c:strCache>
            </c:strRef>
          </c:tx>
          <c:spPr>
            <a:ln w="38100">
              <a:noFill/>
            </a:ln>
            <a:scene3d>
              <a:camera prst="orthographicFront"/>
              <a:lightRig rig="threePt" dir="t"/>
            </a:scene3d>
            <a:sp3d>
              <a:bevelT prst="relaxedInset"/>
            </a:sp3d>
          </c:spPr>
          <c:dPt>
            <c:idx val="0"/>
            <c:spPr>
              <a:gradFill flip="none" rotWithShape="1">
                <a:gsLst>
                  <a:gs pos="0">
                    <a:srgbClr val="C00000"/>
                  </a:gs>
                  <a:gs pos="35000">
                    <a:schemeClr val="accent1">
                      <a:lumMod val="60000"/>
                      <a:lumOff val="40000"/>
                    </a:schemeClr>
                  </a:gs>
                  <a:gs pos="94000">
                    <a:schemeClr val="accent1">
                      <a:lumMod val="20000"/>
                      <a:lumOff val="80000"/>
                    </a:schemeClr>
                  </a:gs>
                </a:gsLst>
                <a:path path="circle">
                  <a:fillToRect l="100000" t="100000"/>
                </a:path>
                <a:tileRect r="-100000" b="-100000"/>
              </a:gradFill>
              <a:ln w="38100">
                <a:noFill/>
              </a:ln>
              <a:scene3d>
                <a:camera prst="orthographicFront"/>
                <a:lightRig rig="threePt" dir="t"/>
              </a:scene3d>
              <a:sp3d>
                <a:bevelT prst="relaxedInset"/>
              </a:sp3d>
            </c:spPr>
          </c:dPt>
          <c:dPt>
            <c:idx val="1"/>
            <c:spPr>
              <a:gradFill>
                <a:gsLst>
                  <a:gs pos="11000">
                    <a:srgbClr val="FFDD71"/>
                  </a:gs>
                  <a:gs pos="58000">
                    <a:srgbClr val="FFFF99"/>
                  </a:gs>
                  <a:gs pos="93000">
                    <a:schemeClr val="bg1"/>
                  </a:gs>
                </a:gsLst>
                <a:path path="circle">
                  <a:fillToRect l="100000" t="100000"/>
                </a:path>
              </a:gradFill>
              <a:ln w="38100">
                <a:noFill/>
              </a:ln>
              <a:scene3d>
                <a:camera prst="orthographicFront"/>
                <a:lightRig rig="threePt" dir="t"/>
              </a:scene3d>
              <a:sp3d>
                <a:bevelT prst="relaxedInset"/>
              </a:sp3d>
            </c:spPr>
          </c:dPt>
          <c:dPt>
            <c:idx val="2"/>
            <c:spPr>
              <a:gradFill flip="none" rotWithShape="1">
                <a:gsLst>
                  <a:gs pos="19000">
                    <a:schemeClr val="accent6">
                      <a:lumMod val="50000"/>
                    </a:schemeClr>
                  </a:gs>
                  <a:gs pos="84000">
                    <a:schemeClr val="accent6">
                      <a:lumMod val="60000"/>
                      <a:lumOff val="40000"/>
                    </a:schemeClr>
                  </a:gs>
                  <a:gs pos="99000">
                    <a:schemeClr val="accent6">
                      <a:lumMod val="20000"/>
                      <a:lumOff val="80000"/>
                    </a:schemeClr>
                  </a:gs>
                  <a:gs pos="56000">
                    <a:schemeClr val="accent6">
                      <a:lumMod val="75000"/>
                    </a:schemeClr>
                  </a:gs>
                </a:gsLst>
                <a:path path="circle">
                  <a:fillToRect l="100000" t="100000"/>
                </a:path>
                <a:tileRect r="-100000" b="-100000"/>
              </a:gradFill>
              <a:ln w="38100">
                <a:noFill/>
              </a:ln>
              <a:scene3d>
                <a:camera prst="orthographicFront"/>
                <a:lightRig rig="threePt" dir="t"/>
              </a:scene3d>
              <a:sp3d>
                <a:bevelT prst="relaxedInset"/>
              </a:sp3d>
            </c:spPr>
          </c:dPt>
          <c:dPt>
            <c:idx val="3"/>
            <c:spPr>
              <a:solidFill>
                <a:schemeClr val="bg1">
                  <a:lumMod val="85000"/>
                </a:schemeClr>
              </a:solidFill>
              <a:ln w="38100">
                <a:noFill/>
              </a:ln>
              <a:scene3d>
                <a:camera prst="orthographicFront"/>
                <a:lightRig rig="threePt" dir="t"/>
              </a:scene3d>
              <a:sp3d>
                <a:bevelT prst="relaxedInset"/>
              </a:sp3d>
            </c:spPr>
          </c:dPt>
          <c:dPt>
            <c:idx val="4"/>
            <c:spPr>
              <a:gradFill flip="none" rotWithShape="1">
                <a:gsLst>
                  <a:gs pos="27000">
                    <a:srgbClr val="CCFFFF"/>
                  </a:gs>
                  <a:gs pos="81000">
                    <a:srgbClr val="00B0F0"/>
                  </a:gs>
                  <a:gs pos="58000">
                    <a:srgbClr val="66CCFF"/>
                  </a:gs>
                  <a:gs pos="12000">
                    <a:schemeClr val="bg1"/>
                  </a:gs>
                </a:gsLst>
                <a:path path="circle">
                  <a:fillToRect l="100000" t="100000"/>
                </a:path>
                <a:tileRect r="-100000" b="-100000"/>
              </a:gradFill>
              <a:ln w="38100">
                <a:noFill/>
              </a:ln>
              <a:scene3d>
                <a:camera prst="orthographicFront"/>
                <a:lightRig rig="threePt" dir="t"/>
              </a:scene3d>
              <a:sp3d>
                <a:bevelT prst="relaxedInset"/>
              </a:sp3d>
            </c:spPr>
          </c:dPt>
          <c:dPt>
            <c:idx val="6"/>
            <c:spPr>
              <a:solidFill>
                <a:srgbClr val="FFC000"/>
              </a:solidFill>
              <a:ln w="38100">
                <a:noFill/>
              </a:ln>
              <a:scene3d>
                <a:camera prst="orthographicFront"/>
                <a:lightRig rig="threePt" dir="t"/>
              </a:scene3d>
              <a:sp3d>
                <a:bevelT prst="relaxedInset"/>
              </a:sp3d>
            </c:spPr>
          </c:dPt>
          <c:dPt>
            <c:idx val="7"/>
            <c:spPr>
              <a:gradFill flip="none" rotWithShape="1">
                <a:gsLst>
                  <a:gs pos="99000">
                    <a:schemeClr val="tx2">
                      <a:lumMod val="75000"/>
                      <a:lumOff val="25000"/>
                    </a:schemeClr>
                  </a:gs>
                  <a:gs pos="0">
                    <a:schemeClr val="tx2">
                      <a:lumMod val="10000"/>
                      <a:lumOff val="90000"/>
                    </a:schemeClr>
                  </a:gs>
                  <a:gs pos="13000">
                    <a:schemeClr val="tx2">
                      <a:lumMod val="25000"/>
                      <a:lumOff val="75000"/>
                    </a:schemeClr>
                  </a:gs>
                  <a:gs pos="45000">
                    <a:schemeClr val="tx2">
                      <a:lumMod val="50000"/>
                      <a:lumOff val="50000"/>
                    </a:schemeClr>
                  </a:gs>
                </a:gsLst>
                <a:path path="circle">
                  <a:fillToRect l="100000" t="100000"/>
                </a:path>
                <a:tileRect r="-100000" b="-100000"/>
              </a:gradFill>
              <a:ln w="38100">
                <a:noFill/>
              </a:ln>
              <a:scene3d>
                <a:camera prst="orthographicFront"/>
                <a:lightRig rig="threePt" dir="t"/>
              </a:scene3d>
              <a:sp3d>
                <a:bevelT prst="relaxedInset"/>
              </a:sp3d>
            </c:spPr>
          </c:dPt>
          <c:dLbls>
            <c:dLbl>
              <c:idx val="0"/>
              <c:layout>
                <c:manualLayout>
                  <c:x val="-1.0062779458922257E-2"/>
                  <c:y val="6.3747927049015093E-2"/>
                </c:manualLayout>
              </c:layout>
              <c:spPr>
                <a:noFill/>
                <a:ln>
                  <a:noFill/>
                </a:ln>
                <a:effectLst/>
              </c:spPr>
              <c:txPr>
                <a:bodyPr/>
                <a:lstStyle/>
                <a:p>
                  <a:pPr>
                    <a:defRPr sz="2000" b="1"/>
                  </a:pPr>
                  <a:endParaRPr lang="ja-JP"/>
                </a:p>
              </c:txPr>
              <c:showCatName val="1"/>
              <c:showPercent val="1"/>
              <c:extLst>
                <c:ext xmlns:c15="http://schemas.microsoft.com/office/drawing/2012/chart" uri="{CE6537A1-D6FC-4f65-9D91-7224C49458BB}">
                  <c15:layout/>
                </c:ext>
              </c:extLst>
            </c:dLbl>
            <c:dLbl>
              <c:idx val="1"/>
              <c:layout>
                <c:manualLayout>
                  <c:x val="-4.7964155140886103E-2"/>
                  <c:y val="0.13787010949825876"/>
                </c:manualLayout>
              </c:layout>
              <c:spPr>
                <a:noFill/>
                <a:ln>
                  <a:noFill/>
                </a:ln>
                <a:effectLst/>
              </c:spPr>
              <c:txPr>
                <a:bodyPr/>
                <a:lstStyle/>
                <a:p>
                  <a:pPr>
                    <a:defRPr sz="1200" b="1"/>
                  </a:pPr>
                  <a:endParaRPr lang="ja-JP"/>
                </a:p>
              </c:txPr>
              <c:showCatName val="1"/>
              <c:showPercent val="1"/>
              <c:extLst>
                <c:ext xmlns:c15="http://schemas.microsoft.com/office/drawing/2012/chart" uri="{CE6537A1-D6FC-4f65-9D91-7224C49458BB}">
                  <c15:layout/>
                </c:ext>
              </c:extLst>
            </c:dLbl>
            <c:dLbl>
              <c:idx val="2"/>
              <c:layout>
                <c:manualLayout>
                  <c:x val="-0.11825074493427325"/>
                  <c:y val="0.15714894951130615"/>
                </c:manualLayout>
              </c:layout>
              <c:tx>
                <c:rich>
                  <a:bodyPr/>
                  <a:lstStyle/>
                  <a:p>
                    <a:r>
                      <a:rPr lang="ja-JP" altLang="en-US" sz="1200" dirty="0"/>
                      <a:t>バイオマス</a:t>
                    </a:r>
                    <a:r>
                      <a:rPr lang="ja-JP" altLang="en-US" dirty="0"/>
                      <a:t>
</a:t>
                    </a:r>
                    <a:r>
                      <a:rPr lang="en-US" altLang="ja-JP" dirty="0"/>
                      <a:t>4%</a:t>
                    </a:r>
                    <a:endParaRPr lang="ja-JP" altLang="en-US" dirty="0"/>
                  </a:p>
                </c:rich>
              </c:tx>
              <c:showCatName val="1"/>
              <c:showPercent val="1"/>
              <c:extLst>
                <c:ext xmlns:c15="http://schemas.microsoft.com/office/drawing/2012/chart" uri="{CE6537A1-D6FC-4f65-9D91-7224C49458BB}">
                  <c15:layout/>
                </c:ext>
              </c:extLst>
            </c:dLbl>
            <c:dLbl>
              <c:idx val="3"/>
              <c:layout>
                <c:manualLayout>
                  <c:x val="-0.12527704143258997"/>
                  <c:y val="4.9048316251830169E-2"/>
                </c:manualLayout>
              </c:layout>
              <c:showCatName val="1"/>
              <c:showPercent val="1"/>
              <c:extLst>
                <c:ext xmlns:c15="http://schemas.microsoft.com/office/drawing/2012/chart" uri="{CE6537A1-D6FC-4f65-9D91-7224C49458BB}">
                  <c15:layout/>
                </c:ext>
              </c:extLst>
            </c:dLbl>
            <c:dLbl>
              <c:idx val="4"/>
              <c:tx>
                <c:rich>
                  <a:bodyPr/>
                  <a:lstStyle/>
                  <a:p>
                    <a:r>
                      <a:rPr lang="ja-JP" altLang="en-US" sz="1800" b="1" dirty="0"/>
                      <a:t>水力
</a:t>
                    </a:r>
                    <a:r>
                      <a:rPr lang="en-US" altLang="ja-JP" sz="1800" b="1" dirty="0"/>
                      <a:t>20%</a:t>
                    </a:r>
                    <a:endParaRPr lang="ja-JP" altLang="en-US" sz="1800" dirty="0"/>
                  </a:p>
                </c:rich>
              </c:tx>
              <c:showCatName val="1"/>
              <c:showPercent val="1"/>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layout>
                <c:manualLayout>
                  <c:x val="-0.13825146294321125"/>
                  <c:y val="-0.22120273909266239"/>
                </c:manualLayout>
              </c:layout>
              <c:showCatName val="1"/>
              <c:showPercent val="1"/>
              <c:extLst>
                <c:ext xmlns:c15="http://schemas.microsoft.com/office/drawing/2012/chart" uri="{CE6537A1-D6FC-4f65-9D91-7224C49458BB}">
                  <c15:layout/>
                </c:ext>
              </c:extLst>
            </c:dLbl>
            <c:dLbl>
              <c:idx val="7"/>
              <c:layout>
                <c:manualLayout>
                  <c:x val="-7.2347507061386838E-3"/>
                  <c:y val="-0.25989500918907116"/>
                </c:manualLayout>
              </c:layout>
              <c:tx>
                <c:rich>
                  <a:bodyPr/>
                  <a:lstStyle/>
                  <a:p>
                    <a:r>
                      <a:rPr lang="ja-JP" altLang="en-US" sz="1600" b="1" dirty="0"/>
                      <a:t>風力
</a:t>
                    </a:r>
                    <a:r>
                      <a:rPr lang="en-US" altLang="ja-JP" sz="1600" b="1" dirty="0"/>
                      <a:t>8%</a:t>
                    </a:r>
                    <a:endParaRPr lang="ja-JP" altLang="en-US" sz="1600" dirty="0"/>
                  </a:p>
                </c:rich>
              </c:tx>
              <c:showCatName val="1"/>
              <c:showPercent val="1"/>
              <c:extLst>
                <c:ext xmlns:c15="http://schemas.microsoft.com/office/drawing/2012/chart" uri="{CE6537A1-D6FC-4f65-9D91-7224C49458BB}">
                  <c15:layout/>
                </c:ext>
              </c:extLst>
            </c:dLbl>
            <c:dLbl>
              <c:idx val="8"/>
              <c:delete val="1"/>
              <c:extLst>
                <c:ext xmlns:c15="http://schemas.microsoft.com/office/drawing/2012/chart" uri="{CE6537A1-D6FC-4f65-9D91-7224C49458BB}"/>
              </c:extLst>
            </c:dLbl>
            <c:spPr>
              <a:noFill/>
              <a:ln>
                <a:noFill/>
              </a:ln>
              <a:effectLst/>
            </c:spPr>
            <c:txPr>
              <a:bodyPr/>
              <a:lstStyle/>
              <a:p>
                <a:pPr>
                  <a:defRPr sz="1400" b="1"/>
                </a:pPr>
                <a:endParaRPr lang="ja-JP"/>
              </a:p>
            </c:txPr>
            <c:showCatName val="1"/>
            <c:showPercent val="1"/>
            <c:showLeaderLines val="1"/>
            <c:extLst>
              <c:ext xmlns:c15="http://schemas.microsoft.com/office/drawing/2012/chart" uri="{CE6537A1-D6FC-4f65-9D91-7224C49458BB}"/>
            </c:extLst>
          </c:dLbls>
          <c:cat>
            <c:strRef>
              <c:f>Sheet1!$A$2:$A$10</c:f>
              <c:strCache>
                <c:ptCount val="9"/>
                <c:pt idx="0">
                  <c:v>石炭</c:v>
                </c:pt>
                <c:pt idx="1">
                  <c:v>天然ガス</c:v>
                </c:pt>
                <c:pt idx="2">
                  <c:v>バイオマス</c:v>
                </c:pt>
                <c:pt idx="3">
                  <c:v>原子力</c:v>
                </c:pt>
                <c:pt idx="4">
                  <c:v>水力</c:v>
                </c:pt>
                <c:pt idx="5">
                  <c:v>地熱</c:v>
                </c:pt>
                <c:pt idx="6">
                  <c:v>太陽光</c:v>
                </c:pt>
                <c:pt idx="7">
                  <c:v>風力</c:v>
                </c:pt>
                <c:pt idx="8">
                  <c:v>その他</c:v>
                </c:pt>
              </c:strCache>
            </c:strRef>
          </c:cat>
          <c:val>
            <c:numRef>
              <c:f>Sheet1!$B$2:$B$10</c:f>
              <c:numCache>
                <c:formatCode>General</c:formatCode>
                <c:ptCount val="9"/>
                <c:pt idx="0">
                  <c:v>104021</c:v>
                </c:pt>
                <c:pt idx="1">
                  <c:v>17743</c:v>
                </c:pt>
                <c:pt idx="2">
                  <c:v>8064</c:v>
                </c:pt>
                <c:pt idx="3">
                  <c:v>4780</c:v>
                </c:pt>
                <c:pt idx="4">
                  <c:v>38748</c:v>
                </c:pt>
                <c:pt idx="5">
                  <c:v>0</c:v>
                </c:pt>
                <c:pt idx="6">
                  <c:v>826</c:v>
                </c:pt>
                <c:pt idx="7">
                  <c:v>15694</c:v>
                </c:pt>
                <c:pt idx="8">
                  <c:v>0</c:v>
                </c:pt>
              </c:numCache>
            </c:numRef>
          </c:val>
        </c:ser>
        <c:dLbls>
          <c:showCatName val="1"/>
          <c:showPercent val="1"/>
        </c:dLbls>
        <c:firstSliceAng val="0"/>
        <c:holeSize val="50"/>
      </c:doughnutChart>
    </c:plotArea>
    <c:plotVisOnly val="1"/>
    <c:dispBlanksAs val="zero"/>
  </c:chart>
  <c:txPr>
    <a:bodyPr/>
    <a:lstStyle/>
    <a:p>
      <a:pPr>
        <a:defRPr sz="1800"/>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1029489967957845"/>
          <c:y val="9.0891257438043577E-2"/>
          <c:w val="0.80261874365653385"/>
          <c:h val="0.81821748512391279"/>
        </c:manualLayout>
      </c:layout>
      <c:doughnutChart>
        <c:varyColors val="1"/>
        <c:ser>
          <c:idx val="0"/>
          <c:order val="0"/>
          <c:spPr>
            <a:ln w="38100">
              <a:noFill/>
            </a:ln>
            <a:scene3d>
              <a:camera prst="orthographicFront"/>
              <a:lightRig rig="threePt" dir="t"/>
            </a:scene3d>
            <a:sp3d>
              <a:bevelT prst="relaxedInset"/>
            </a:sp3d>
          </c:spPr>
          <c:dPt>
            <c:idx val="0"/>
            <c:spPr>
              <a:gradFill flip="none" rotWithShape="1">
                <a:gsLst>
                  <a:gs pos="0">
                    <a:srgbClr val="C00000"/>
                  </a:gs>
                  <a:gs pos="86000">
                    <a:srgbClr val="E5A593"/>
                  </a:gs>
                  <a:gs pos="41000">
                    <a:schemeClr val="accent1">
                      <a:lumMod val="60000"/>
                      <a:lumOff val="40000"/>
                    </a:schemeClr>
                  </a:gs>
                  <a:gs pos="74000">
                    <a:schemeClr val="accent1">
                      <a:lumMod val="20000"/>
                      <a:lumOff val="80000"/>
                    </a:schemeClr>
                  </a:gs>
                </a:gsLst>
                <a:path path="circle">
                  <a:fillToRect l="100000" t="100000"/>
                </a:path>
                <a:tileRect r="-100000" b="-100000"/>
              </a:gradFill>
              <a:ln w="38100">
                <a:noFill/>
              </a:ln>
              <a:scene3d>
                <a:camera prst="orthographicFront"/>
                <a:lightRig rig="threePt" dir="t"/>
              </a:scene3d>
              <a:sp3d>
                <a:bevelT prst="relaxedInset"/>
              </a:sp3d>
            </c:spPr>
          </c:dPt>
          <c:dPt>
            <c:idx val="1"/>
            <c:spPr>
              <a:gradFill flip="none" rotWithShape="1">
                <a:gsLst>
                  <a:gs pos="100000">
                    <a:srgbClr val="8A75A7"/>
                  </a:gs>
                  <a:gs pos="3000">
                    <a:schemeClr val="accent5">
                      <a:lumMod val="75000"/>
                    </a:schemeClr>
                  </a:gs>
                  <a:gs pos="38000">
                    <a:schemeClr val="accent5">
                      <a:lumMod val="60000"/>
                      <a:lumOff val="40000"/>
                    </a:schemeClr>
                  </a:gs>
                  <a:gs pos="85000">
                    <a:schemeClr val="accent5">
                      <a:lumMod val="40000"/>
                      <a:lumOff val="60000"/>
                    </a:schemeClr>
                  </a:gs>
                </a:gsLst>
                <a:path path="circle">
                  <a:fillToRect l="100000" t="100000"/>
                </a:path>
                <a:tileRect r="-100000" b="-100000"/>
              </a:gradFill>
              <a:ln w="38100">
                <a:noFill/>
              </a:ln>
              <a:scene3d>
                <a:camera prst="orthographicFront"/>
                <a:lightRig rig="threePt" dir="t"/>
              </a:scene3d>
              <a:sp3d>
                <a:bevelT prst="relaxedInset"/>
              </a:sp3d>
            </c:spPr>
          </c:dPt>
          <c:dPt>
            <c:idx val="2"/>
            <c:spPr>
              <a:gradFill>
                <a:gsLst>
                  <a:gs pos="11000">
                    <a:srgbClr val="FFDD71"/>
                  </a:gs>
                  <a:gs pos="58000">
                    <a:srgbClr val="FFFF99"/>
                  </a:gs>
                  <a:gs pos="93000">
                    <a:schemeClr val="bg1"/>
                  </a:gs>
                </a:gsLst>
              </a:gradFill>
              <a:ln w="38100">
                <a:noFill/>
              </a:ln>
              <a:scene3d>
                <a:camera prst="orthographicFront"/>
                <a:lightRig rig="threePt" dir="t"/>
              </a:scene3d>
              <a:sp3d>
                <a:bevelT prst="relaxedInset"/>
              </a:sp3d>
            </c:spPr>
          </c:dPt>
          <c:dPt>
            <c:idx val="3"/>
            <c:spPr>
              <a:gradFill flip="none" rotWithShape="1">
                <a:gsLst>
                  <a:gs pos="100000">
                    <a:srgbClr val="00B0F0"/>
                  </a:gs>
                  <a:gs pos="48000">
                    <a:srgbClr val="66CCFF"/>
                  </a:gs>
                  <a:gs pos="10000">
                    <a:schemeClr val="bg1"/>
                  </a:gs>
                </a:gsLst>
                <a:path path="circle">
                  <a:fillToRect l="100000" t="100000"/>
                </a:path>
                <a:tileRect r="-100000" b="-100000"/>
              </a:gradFill>
              <a:ln w="38100">
                <a:noFill/>
              </a:ln>
              <a:scene3d>
                <a:camera prst="orthographicFront"/>
                <a:lightRig rig="threePt" dir="t"/>
              </a:scene3d>
              <a:sp3d>
                <a:bevelT prst="relaxedInset"/>
              </a:sp3d>
            </c:spPr>
          </c:dPt>
          <c:dPt>
            <c:idx val="4"/>
            <c:spPr>
              <a:gradFill>
                <a:gsLst>
                  <a:gs pos="100000">
                    <a:srgbClr val="F0DEC1"/>
                  </a:gs>
                  <a:gs pos="0">
                    <a:schemeClr val="accent6">
                      <a:lumMod val="75000"/>
                    </a:schemeClr>
                  </a:gs>
                  <a:gs pos="65000">
                    <a:schemeClr val="accent6">
                      <a:lumMod val="60000"/>
                      <a:lumOff val="40000"/>
                    </a:schemeClr>
                  </a:gs>
                  <a:gs pos="78000">
                    <a:schemeClr val="accent6">
                      <a:lumMod val="20000"/>
                      <a:lumOff val="80000"/>
                    </a:schemeClr>
                  </a:gs>
                </a:gsLst>
                <a:path path="circle">
                  <a:fillToRect l="100000" t="100000"/>
                </a:path>
              </a:gradFill>
              <a:ln w="38100">
                <a:noFill/>
              </a:ln>
              <a:scene3d>
                <a:camera prst="orthographicFront"/>
                <a:lightRig rig="threePt" dir="t"/>
              </a:scene3d>
              <a:sp3d>
                <a:bevelT prst="relaxedInset"/>
              </a:sp3d>
            </c:spPr>
          </c:dPt>
          <c:dPt>
            <c:idx val="5"/>
            <c:spPr>
              <a:solidFill>
                <a:schemeClr val="bg1"/>
              </a:solidFill>
              <a:ln w="38100">
                <a:noFill/>
              </a:ln>
              <a:scene3d>
                <a:camera prst="orthographicFront"/>
                <a:lightRig rig="threePt" dir="t"/>
              </a:scene3d>
              <a:sp3d>
                <a:bevelT prst="relaxedInset"/>
              </a:sp3d>
            </c:spPr>
          </c:dPt>
          <c:dLbls>
            <c:dLbl>
              <c:idx val="0"/>
              <c:layout>
                <c:manualLayout>
                  <c:x val="1.3925016163617762E-2"/>
                  <c:y val="0"/>
                </c:manualLayout>
              </c:layout>
              <c:spPr/>
              <c:txPr>
                <a:bodyPr/>
                <a:lstStyle/>
                <a:p>
                  <a:pPr>
                    <a:defRPr sz="24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CatName val="1"/>
              <c:showPercent val="1"/>
              <c:extLst>
                <c:ext xmlns:c15="http://schemas.microsoft.com/office/drawing/2012/chart" uri="{CE6537A1-D6FC-4f65-9D91-7224C49458BB}">
                  <c15:layout/>
                </c:ext>
              </c:extLst>
            </c:dLbl>
            <c:dLbl>
              <c:idx val="1"/>
              <c:spPr/>
              <c:txPr>
                <a:bodyPr/>
                <a:lstStyle/>
                <a:p>
                  <a:pPr>
                    <a:defRPr sz="18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2"/>
              <c:spPr>
                <a:noFill/>
                <a:ln>
                  <a:noFill/>
                </a:ln>
                <a:effectLst/>
              </c:spPr>
              <c:txPr>
                <a:bodyPr/>
                <a:lstStyle/>
                <a:p>
                  <a:pPr>
                    <a:defRPr sz="18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3"/>
              <c:spPr>
                <a:noFill/>
                <a:ln>
                  <a:noFill/>
                </a:ln>
                <a:effectLst/>
              </c:spPr>
              <c:txPr>
                <a:bodyPr/>
                <a:lstStyle/>
                <a:p>
                  <a:pPr>
                    <a:defRPr sz="18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4"/>
              <c:spPr>
                <a:noFill/>
                <a:ln>
                  <a:noFill/>
                </a:ln>
                <a:effectLst/>
              </c:spPr>
              <c:txPr>
                <a:bodyPr/>
                <a:lstStyle/>
                <a:p>
                  <a:pPr>
                    <a:defRPr sz="160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
            <c:dLbl>
              <c:idx val="5"/>
              <c:layout>
                <c:manualLayout>
                  <c:x val="0.17174186601795349"/>
                  <c:y val="-0.13249269771861807"/>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050" b="1">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CatName val="1"/>
            <c:showPercent val="1"/>
            <c:showLeaderLines val="1"/>
            <c:extLst>
              <c:ext xmlns:c15="http://schemas.microsoft.com/office/drawing/2012/chart" uri="{CE6537A1-D6FC-4f65-9D91-7224C49458BB}"/>
            </c:extLst>
          </c:dLbls>
          <c:cat>
            <c:strRef>
              <c:f>インドネシア!$N$21:$N$26</c:f>
              <c:strCache>
                <c:ptCount val="6"/>
                <c:pt idx="0">
                  <c:v>石炭</c:v>
                </c:pt>
                <c:pt idx="1">
                  <c:v>石油</c:v>
                </c:pt>
                <c:pt idx="2">
                  <c:v>天然ガス</c:v>
                </c:pt>
                <c:pt idx="3">
                  <c:v>水力</c:v>
                </c:pt>
                <c:pt idx="4">
                  <c:v>地熱</c:v>
                </c:pt>
                <c:pt idx="5">
                  <c:v>その他</c:v>
                </c:pt>
              </c:strCache>
            </c:strRef>
          </c:cat>
          <c:val>
            <c:numRef>
              <c:f>インドネシア!$O$21:$O$26</c:f>
              <c:numCache>
                <c:formatCode>0%</c:formatCode>
                <c:ptCount val="6"/>
                <c:pt idx="0">
                  <c:v>0.2980000000000001</c:v>
                </c:pt>
                <c:pt idx="1">
                  <c:v>0.24800000000000003</c:v>
                </c:pt>
                <c:pt idx="2">
                  <c:v>0.2208</c:v>
                </c:pt>
                <c:pt idx="3">
                  <c:v>0.13175999999999999</c:v>
                </c:pt>
                <c:pt idx="4">
                  <c:v>9.1230000000000006E-2</c:v>
                </c:pt>
                <c:pt idx="5">
                  <c:v>1.1145000000000002E-2</c:v>
                </c:pt>
              </c:numCache>
            </c:numRef>
          </c:val>
        </c:ser>
        <c:dLbls>
          <c:showCatName val="1"/>
          <c:showPercent val="1"/>
        </c:dLbls>
        <c:firstSliceAng val="0"/>
        <c:holeSize val="50"/>
      </c:doughnutChart>
    </c:plotArea>
    <c:plotVisOnly val="1"/>
    <c:dispBlanksAs val="zero"/>
  </c:chart>
  <c:externalData r:id="rId1"/>
</c:chartSpace>
</file>

<file path=ppt/drawings/drawing1.xml><?xml version="1.0" encoding="utf-8"?>
<c:userShapes xmlns:c="http://schemas.openxmlformats.org/drawingml/2006/chart">
  <cdr:relSizeAnchor xmlns:cdr="http://schemas.openxmlformats.org/drawingml/2006/chartDrawing">
    <cdr:from>
      <cdr:x>0.5098</cdr:x>
      <cdr:y>0.39561</cdr:y>
    </cdr:from>
    <cdr:to>
      <cdr:x>0.94163</cdr:x>
      <cdr:y>0.60866</cdr:y>
    </cdr:to>
    <cdr:sp macro="" textlink="">
      <cdr:nvSpPr>
        <cdr:cNvPr id="2" name="円形吹き出し 1"/>
        <cdr:cNvSpPr/>
      </cdr:nvSpPr>
      <cdr:spPr>
        <a:xfrm xmlns:a="http://schemas.openxmlformats.org/drawingml/2006/main">
          <a:off x="3049796" y="1780209"/>
          <a:ext cx="2583312" cy="958732"/>
        </a:xfrm>
        <a:prstGeom xmlns:a="http://schemas.openxmlformats.org/drawingml/2006/main" prst="wedgeEllipseCallout">
          <a:avLst>
            <a:gd name="adj1" fmla="val 16970"/>
            <a:gd name="adj2" fmla="val 91282"/>
          </a:avLst>
        </a:prstGeom>
        <a:solidFill xmlns:a="http://schemas.openxmlformats.org/drawingml/2006/main">
          <a:schemeClr val="bg1"/>
        </a:solidFill>
        <a:ln xmlns:a="http://schemas.openxmlformats.org/drawingml/2006/main" w="285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エネルギー効率が良い</a:t>
          </a:r>
          <a:endParaRPr 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cdr:x>
      <cdr:y>0.03802</cdr:y>
    </cdr:from>
    <cdr:to>
      <cdr:x>0.15687</cdr:x>
      <cdr:y>0.11917</cdr:y>
    </cdr:to>
    <cdr:sp macro="" textlink="">
      <cdr:nvSpPr>
        <cdr:cNvPr id="4" name="テキスト ボックス 3"/>
        <cdr:cNvSpPr txBox="1"/>
      </cdr:nvSpPr>
      <cdr:spPr>
        <a:xfrm xmlns:a="http://schemas.openxmlformats.org/drawingml/2006/main">
          <a:off x="-209895" y="171090"/>
          <a:ext cx="938441" cy="3651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smtClean="0"/>
            <a:t>GDP</a:t>
          </a:r>
          <a:r>
            <a:rPr lang="ja-JP" altLang="en-US" sz="1200" b="1" dirty="0" smtClean="0"/>
            <a:t>原単位</a:t>
          </a:r>
          <a:endParaRPr lang="ja-JP" alt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0.095</cdr:x>
      <cdr:y>0.83194</cdr:y>
    </cdr:from>
    <cdr:to>
      <cdr:x>0.89333</cdr:x>
      <cdr:y>0.92917</cdr:y>
    </cdr:to>
    <cdr:sp macro="" textlink="">
      <cdr:nvSpPr>
        <cdr:cNvPr id="2" name="テキスト ボックス 1"/>
        <cdr:cNvSpPr txBox="1"/>
      </cdr:nvSpPr>
      <cdr:spPr>
        <a:xfrm xmlns:a="http://schemas.openxmlformats.org/drawingml/2006/main">
          <a:off x="434340" y="2282190"/>
          <a:ext cx="364998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0.05932</cdr:x>
      <cdr:y>0.92777</cdr:y>
    </cdr:from>
    <cdr:to>
      <cdr:x>0.94391</cdr:x>
      <cdr:y>1</cdr:y>
    </cdr:to>
    <cdr:sp macro="" textlink="">
      <cdr:nvSpPr>
        <cdr:cNvPr id="4" name="テキスト ボックス 3"/>
        <cdr:cNvSpPr txBox="1"/>
      </cdr:nvSpPr>
      <cdr:spPr>
        <a:xfrm xmlns:a="http://schemas.openxmlformats.org/drawingml/2006/main">
          <a:off x="260558" y="4675982"/>
          <a:ext cx="3885555" cy="364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ja-JP" sz="1050" b="0" i="0" baseline="0" dirty="0">
              <a:effectLst/>
            </a:rPr>
            <a:t>出所：</a:t>
          </a:r>
          <a:r>
            <a:rPr lang="en-US" altLang="ja-JP" sz="1050" b="0" i="0" baseline="0" dirty="0">
              <a:effectLst/>
            </a:rPr>
            <a:t>CO2 EMISSIONS</a:t>
          </a:r>
          <a:r>
            <a:rPr lang="ja-JP" altLang="ja-JP" sz="1050" b="0" i="0" baseline="0" dirty="0">
              <a:effectLst/>
            </a:rPr>
            <a:t> </a:t>
          </a:r>
          <a:r>
            <a:rPr lang="en-US" altLang="ja-JP" sz="1050" b="0" i="0" baseline="0" dirty="0">
              <a:effectLst/>
            </a:rPr>
            <a:t>FROM FUEL COMBUSTION</a:t>
          </a:r>
          <a:r>
            <a:rPr lang="ja-JP" altLang="ja-JP" sz="1050" b="0" i="0" baseline="0" dirty="0">
              <a:effectLst/>
            </a:rPr>
            <a:t> </a:t>
          </a:r>
          <a:r>
            <a:rPr lang="en-US" altLang="ja-JP" sz="1050" b="0" i="0" baseline="0" dirty="0">
              <a:effectLst/>
            </a:rPr>
            <a:t>HIGHLIGHTS 2014</a:t>
          </a:r>
          <a:endParaRPr lang="ja-JP" altLang="ja-JP" sz="1050" dirty="0">
            <a:effectLst/>
          </a:endParaRPr>
        </a:p>
        <a:p xmlns:a="http://schemas.openxmlformats.org/drawingml/2006/main">
          <a:endParaRPr lang="ja-JP" alt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0.06707</cdr:x>
      <cdr:y>0.84215</cdr:y>
    </cdr:from>
    <cdr:to>
      <cdr:x>0.9578</cdr:x>
      <cdr:y>0.98083</cdr:y>
    </cdr:to>
    <cdr:sp macro="" textlink="">
      <cdr:nvSpPr>
        <cdr:cNvPr id="3" name="テキスト ボックス 2"/>
        <cdr:cNvSpPr txBox="1"/>
      </cdr:nvSpPr>
      <cdr:spPr>
        <a:xfrm xmlns:a="http://schemas.openxmlformats.org/drawingml/2006/main">
          <a:off x="202839" y="3887622"/>
          <a:ext cx="2693867" cy="640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ltLang="ja-JP" sz="800" b="0" i="0" u="none" strike="noStrike" baseline="0" dirty="0" smtClean="0">
            <a:latin typeface="+mn-lt"/>
            <a:ea typeface="+mn-ea"/>
            <a:cs typeface="+mn-cs"/>
          </a:endParaRPr>
        </a:p>
        <a:p xmlns:a="http://schemas.openxmlformats.org/drawingml/2006/main">
          <a:r>
            <a:rPr lang="ja-JP" altLang="en-US" sz="1000" b="0" i="0" u="none" strike="noStrike" baseline="0" dirty="0" smtClean="0"/>
            <a:t>出所</a:t>
          </a:r>
          <a:r>
            <a:rPr lang="en-US" altLang="ja-JP" sz="1000" b="0" i="0" u="none" strike="noStrike" baseline="0" dirty="0" smtClean="0"/>
            <a:t>: International Comparison of Fossil Power Efficiency and CO2 Intensity</a:t>
          </a:r>
          <a:r>
            <a:rPr lang="ja-JP" altLang="en-US" sz="1000" b="0" i="0" u="none" strike="noStrike" baseline="0" dirty="0" smtClean="0"/>
            <a:t>　</a:t>
          </a:r>
          <a:r>
            <a:rPr lang="en-US" altLang="ja-JP" sz="1000" b="0" i="0" u="none" strike="noStrike" baseline="0" dirty="0" smtClean="0"/>
            <a:t>2011</a:t>
          </a:r>
          <a:endParaRPr lang="ja-JP" altLang="en-US" sz="10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0.87418</cdr:y>
    </cdr:from>
    <cdr:to>
      <cdr:x>1</cdr:x>
      <cdr:y>0.97754</cdr:y>
    </cdr:to>
    <cdr:sp macro="" textlink="">
      <cdr:nvSpPr>
        <cdr:cNvPr id="2" name="テキスト ボックス 1"/>
        <cdr:cNvSpPr txBox="1"/>
      </cdr:nvSpPr>
      <cdr:spPr>
        <a:xfrm xmlns:a="http://schemas.openxmlformats.org/drawingml/2006/main">
          <a:off x="0" y="3827929"/>
          <a:ext cx="2969129" cy="452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dirty="0" smtClean="0"/>
            <a:t>出所</a:t>
          </a:r>
          <a:r>
            <a:rPr lang="en-US" altLang="ja-JP" sz="1000" dirty="0" smtClean="0"/>
            <a:t>:http</a:t>
          </a:r>
          <a:r>
            <a:rPr lang="en-US" altLang="ja-JP" sz="1000" dirty="0"/>
            <a:t>://ieei.or.jp/2012/10/expl121025</a:t>
          </a:r>
          <a:r>
            <a:rPr lang="en-US" altLang="ja-JP" sz="1000" dirty="0" smtClean="0"/>
            <a:t>/ </a:t>
          </a:r>
        </a:p>
        <a:p xmlns:a="http://schemas.openxmlformats.org/drawingml/2006/main">
          <a:r>
            <a:rPr lang="en-US" altLang="ja-JP" sz="1000" dirty="0" smtClean="0"/>
            <a:t> 2015/11/27</a:t>
          </a:r>
          <a:r>
            <a:rPr lang="ja-JP" altLang="en-US" sz="1000" dirty="0" smtClean="0"/>
            <a:t>閲覧</a:t>
          </a:r>
          <a:endParaRPr lang="ja-JP" altLang="en-US" sz="1000" dirty="0"/>
        </a:p>
      </cdr:txBody>
    </cdr:sp>
  </cdr:relSizeAnchor>
  <cdr:relSizeAnchor xmlns:cdr="http://schemas.openxmlformats.org/drawingml/2006/chartDrawing">
    <cdr:from>
      <cdr:x>0.17275</cdr:x>
      <cdr:y>0.08985</cdr:y>
    </cdr:from>
    <cdr:to>
      <cdr:x>0.82419</cdr:x>
      <cdr:y>0.15876</cdr:y>
    </cdr:to>
    <cdr:sp macro="" textlink="">
      <cdr:nvSpPr>
        <cdr:cNvPr id="3" name="テキスト ボックス 2"/>
        <cdr:cNvSpPr txBox="1"/>
      </cdr:nvSpPr>
      <cdr:spPr>
        <a:xfrm xmlns:a="http://schemas.openxmlformats.org/drawingml/2006/main">
          <a:off x="512904" y="393444"/>
          <a:ext cx="1934209" cy="301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smtClean="0"/>
            <a:t>転炉鋼エネルギー効率</a:t>
          </a:r>
          <a:endParaRPr lang="ja-JP" altLang="en-US" sz="1200" b="1" dirty="0"/>
        </a:p>
      </cdr:txBody>
    </cdr:sp>
  </cdr:relSizeAnchor>
  <cdr:relSizeAnchor xmlns:cdr="http://schemas.openxmlformats.org/drawingml/2006/chartDrawing">
    <cdr:from>
      <cdr:x>0.32588</cdr:x>
      <cdr:y>0.12497</cdr:y>
    </cdr:from>
    <cdr:to>
      <cdr:x>0.70482</cdr:x>
      <cdr:y>0.19387</cdr:y>
    </cdr:to>
    <cdr:sp macro="" textlink="">
      <cdr:nvSpPr>
        <cdr:cNvPr id="5" name="テキスト ボックス 1"/>
        <cdr:cNvSpPr txBox="1"/>
      </cdr:nvSpPr>
      <cdr:spPr>
        <a:xfrm xmlns:a="http://schemas.openxmlformats.org/drawingml/2006/main">
          <a:off x="967569" y="547244"/>
          <a:ext cx="1125122" cy="301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400" b="1" dirty="0" smtClean="0">
              <a:latin typeface="+mn-ea"/>
            </a:rPr>
            <a:t>(2010</a:t>
          </a:r>
          <a:r>
            <a:rPr lang="ja-JP" altLang="en-US" sz="1400" b="1" dirty="0" smtClean="0">
              <a:latin typeface="+mn-ea"/>
            </a:rPr>
            <a:t>年</a:t>
          </a:r>
          <a:r>
            <a:rPr lang="en-US" altLang="ja-JP" sz="1400" b="1" dirty="0" smtClean="0">
              <a:latin typeface="+mn-ea"/>
            </a:rPr>
            <a:t>)</a:t>
          </a:r>
          <a:endParaRPr lang="ja-JP" altLang="en-US" sz="1400" b="1" dirty="0">
            <a:latin typeface="+mn-ea"/>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0.86481</cdr:y>
    </cdr:from>
    <cdr:to>
      <cdr:x>1</cdr:x>
      <cdr:y>0.97342</cdr:y>
    </cdr:to>
    <cdr:sp macro="" textlink="">
      <cdr:nvSpPr>
        <cdr:cNvPr id="2" name="テキスト ボックス 1"/>
        <cdr:cNvSpPr txBox="1"/>
      </cdr:nvSpPr>
      <cdr:spPr>
        <a:xfrm xmlns:a="http://schemas.openxmlformats.org/drawingml/2006/main">
          <a:off x="0" y="3788427"/>
          <a:ext cx="3131840" cy="47578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ja-JP" altLang="en-US" sz="1050" dirty="0" smtClean="0"/>
            <a:t>出所</a:t>
          </a:r>
          <a:r>
            <a:rPr lang="en-US" altLang="ja-JP" sz="1050" dirty="0" smtClean="0"/>
            <a:t>:RITE,</a:t>
          </a:r>
          <a:r>
            <a:rPr lang="ja-JP" altLang="en-US" sz="1050" dirty="0" smtClean="0"/>
            <a:t> </a:t>
          </a:r>
          <a:r>
            <a:rPr lang="ja-JP" altLang="en-US" sz="1050" dirty="0" smtClean="0">
              <a:latin typeface="+mn-lt"/>
              <a:ea typeface="+mn-ea"/>
              <a:cs typeface="+mn-cs"/>
            </a:rPr>
            <a:t>世界</a:t>
          </a:r>
          <a:r>
            <a:rPr lang="ja-JP" altLang="en-US" sz="1050" dirty="0">
              <a:latin typeface="+mn-lt"/>
              <a:ea typeface="+mn-ea"/>
              <a:cs typeface="+mn-cs"/>
            </a:rPr>
            <a:t>主要国</a:t>
          </a:r>
          <a:r>
            <a:rPr lang="ja-JP" altLang="en-US" sz="1000" dirty="0">
              <a:latin typeface="+mn-lt"/>
              <a:ea typeface="+mn-ea"/>
              <a:cs typeface="+mn-cs"/>
            </a:rPr>
            <a:t>の</a:t>
          </a:r>
          <a:r>
            <a:rPr lang="ja-JP" altLang="en-US" sz="1050" dirty="0">
              <a:latin typeface="+mn-lt"/>
              <a:ea typeface="+mn-ea"/>
              <a:cs typeface="+mn-cs"/>
            </a:rPr>
            <a:t>エネルギー</a:t>
          </a:r>
          <a:r>
            <a:rPr lang="ja-JP" altLang="en-US" sz="1050" dirty="0" smtClean="0">
              <a:latin typeface="+mn-lt"/>
              <a:ea typeface="+mn-ea"/>
              <a:cs typeface="+mn-cs"/>
            </a:rPr>
            <a:t>効率</a:t>
          </a:r>
          <a:endParaRPr lang="en-US" altLang="ja-JP" sz="1050" dirty="0" smtClean="0">
            <a:latin typeface="+mn-lt"/>
            <a:ea typeface="+mn-ea"/>
            <a:cs typeface="+mn-cs"/>
          </a:endParaRPr>
        </a:p>
        <a:p xmlns:a="http://schemas.openxmlformats.org/drawingml/2006/main">
          <a:r>
            <a:rPr lang="ja-JP" altLang="en-US" sz="1050" dirty="0" smtClean="0">
              <a:latin typeface="+mn-lt"/>
              <a:ea typeface="+mn-ea"/>
              <a:cs typeface="+mn-cs"/>
            </a:rPr>
            <a:t>ランキング</a:t>
          </a:r>
          <a:r>
            <a:rPr lang="ja-JP" altLang="en-US" sz="1050" dirty="0">
              <a:latin typeface="+mn-lt"/>
              <a:ea typeface="+mn-ea"/>
              <a:cs typeface="+mn-cs"/>
            </a:rPr>
            <a:t>報告</a:t>
          </a:r>
          <a:r>
            <a:rPr lang="ja-JP" altLang="en-US" sz="1050" dirty="0" smtClean="0">
              <a:latin typeface="+mn-lt"/>
              <a:ea typeface="+mn-ea"/>
              <a:cs typeface="+mn-cs"/>
            </a:rPr>
            <a:t>の検証</a:t>
          </a:r>
          <a:endParaRPr lang="ja-JP" altLang="en-US" sz="1050" dirty="0"/>
        </a:p>
      </cdr:txBody>
    </cdr:sp>
  </cdr:relSizeAnchor>
  <cdr:relSizeAnchor xmlns:cdr="http://schemas.openxmlformats.org/drawingml/2006/chartDrawing">
    <cdr:from>
      <cdr:x>0.01294</cdr:x>
      <cdr:y>0.08359</cdr:y>
    </cdr:from>
    <cdr:to>
      <cdr:x>1</cdr:x>
      <cdr:y>0.16223</cdr:y>
    </cdr:to>
    <cdr:sp macro="" textlink="">
      <cdr:nvSpPr>
        <cdr:cNvPr id="3" name="テキスト ボックス 2"/>
        <cdr:cNvSpPr txBox="1"/>
      </cdr:nvSpPr>
      <cdr:spPr>
        <a:xfrm xmlns:a="http://schemas.openxmlformats.org/drawingml/2006/main">
          <a:off x="40526" y="366163"/>
          <a:ext cx="3091314" cy="344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100" b="1" dirty="0">
              <a:latin typeface="+mn-lt"/>
              <a:ea typeface="+mn-ea"/>
              <a:cs typeface="+mn-cs"/>
            </a:rPr>
            <a:t>クリンカ</a:t>
          </a:r>
          <a:r>
            <a:rPr lang="ja-JP" altLang="en-US" sz="1100" b="1" dirty="0">
              <a:latin typeface="+mn-ea"/>
            </a:rPr>
            <a:t>製造</a:t>
          </a:r>
          <a:r>
            <a:rPr lang="en-US" altLang="ja-JP" sz="1100" b="1" dirty="0">
              <a:latin typeface="+mn-ea"/>
            </a:rPr>
            <a:t>1t</a:t>
          </a:r>
          <a:r>
            <a:rPr lang="ja-JP" altLang="en-US" sz="1100" b="1" dirty="0">
              <a:latin typeface="+mn-ea"/>
            </a:rPr>
            <a:t>当たりの熱エネルギー原単位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678E0CA-0B25-4591-9368-64A061060FAE}" type="datetimeFigureOut">
              <a:rPr kumimoji="1" lang="ja-JP" altLang="en-US" smtClean="0"/>
              <a:pPr/>
              <a:t>2017/4/8</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4B3AA37-90F0-42B0-A7D8-88BF1524D57B}" type="slidenum">
              <a:rPr kumimoji="1" lang="ja-JP" altLang="en-US" smtClean="0"/>
              <a:pPr/>
              <a:t>&lt;#&gt;</a:t>
            </a:fld>
            <a:endParaRPr kumimoji="1" lang="ja-JP" altLang="en-US"/>
          </a:p>
        </p:txBody>
      </p:sp>
    </p:spTree>
    <p:extLst>
      <p:ext uri="{BB962C8B-B14F-4D97-AF65-F5344CB8AC3E}">
        <p14:creationId xmlns:p14="http://schemas.microsoft.com/office/powerpoint/2010/main" xmlns="" val="70344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26C5B8A-353A-4071-8B06-145D48C91961}" type="datetimeFigureOut">
              <a:rPr kumimoji="1" lang="ja-JP" altLang="en-US" smtClean="0"/>
              <a:pPr/>
              <a:t>2017/4/8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FBDCE10-BEE8-401D-A744-D6AE5AD57D48}" type="slidenum">
              <a:rPr kumimoji="1" lang="ja-JP" altLang="en-US" smtClean="0"/>
              <a:pPr/>
              <a:t>&lt;#&gt;</a:t>
            </a:fld>
            <a:endParaRPr kumimoji="1" lang="ja-JP" altLang="en-US"/>
          </a:p>
        </p:txBody>
      </p:sp>
    </p:spTree>
    <p:extLst>
      <p:ext uri="{BB962C8B-B14F-4D97-AF65-F5344CB8AC3E}">
        <p14:creationId xmlns:p14="http://schemas.microsoft.com/office/powerpoint/2010/main" xmlns="" val="30013781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5</a:t>
            </a:fld>
            <a:endParaRPr kumimoji="1" lang="ja-JP" altLang="en-US"/>
          </a:p>
        </p:txBody>
      </p:sp>
    </p:spTree>
    <p:extLst>
      <p:ext uri="{BB962C8B-B14F-4D97-AF65-F5344CB8AC3E}">
        <p14:creationId xmlns:p14="http://schemas.microsoft.com/office/powerpoint/2010/main" xmlns="" val="39805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51</a:t>
            </a:fld>
            <a:endParaRPr kumimoji="1" lang="ja-JP" altLang="en-US"/>
          </a:p>
        </p:txBody>
      </p:sp>
    </p:spTree>
    <p:extLst>
      <p:ext uri="{BB962C8B-B14F-4D97-AF65-F5344CB8AC3E}">
        <p14:creationId xmlns:p14="http://schemas.microsoft.com/office/powerpoint/2010/main" xmlns="" val="80206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xmlns="" val="67720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xmlns="" val="67720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xmlns="" val="317687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xmlns="" val="67720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xmlns="" val="67720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xmlns="" val="317687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xmlns="" val="354767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xmlns="" val="354767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8</a:t>
            </a:fld>
            <a:endParaRPr kumimoji="1" lang="ja-JP" altLang="en-US"/>
          </a:p>
        </p:txBody>
      </p:sp>
    </p:spTree>
    <p:extLst>
      <p:ext uri="{BB962C8B-B14F-4D97-AF65-F5344CB8AC3E}">
        <p14:creationId xmlns:p14="http://schemas.microsoft.com/office/powerpoint/2010/main" xmlns="" val="332644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13</a:t>
            </a:fld>
            <a:endParaRPr kumimoji="1" lang="ja-JP" altLang="en-US"/>
          </a:p>
        </p:txBody>
      </p:sp>
    </p:spTree>
    <p:extLst>
      <p:ext uri="{BB962C8B-B14F-4D97-AF65-F5344CB8AC3E}">
        <p14:creationId xmlns:p14="http://schemas.microsoft.com/office/powerpoint/2010/main" xmlns="" val="22475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17</a:t>
            </a:fld>
            <a:endParaRPr kumimoji="1" lang="ja-JP" altLang="en-US"/>
          </a:p>
        </p:txBody>
      </p:sp>
    </p:spTree>
    <p:extLst>
      <p:ext uri="{BB962C8B-B14F-4D97-AF65-F5344CB8AC3E}">
        <p14:creationId xmlns:p14="http://schemas.microsoft.com/office/powerpoint/2010/main" xmlns="" val="28255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ごめんなさい</a:t>
            </a:r>
            <a:endParaRPr kumimoji="1" lang="ja-JP" altLang="en-US"/>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28</a:t>
            </a:fld>
            <a:endParaRPr kumimoji="1" lang="ja-JP" altLang="en-US"/>
          </a:p>
        </p:txBody>
      </p:sp>
    </p:spTree>
    <p:extLst>
      <p:ext uri="{BB962C8B-B14F-4D97-AF65-F5344CB8AC3E}">
        <p14:creationId xmlns:p14="http://schemas.microsoft.com/office/powerpoint/2010/main" xmlns="" val="382533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65E7FA-09C3-4F2D-9911-EFCA0824A542}" type="slidenum">
              <a:rPr kumimoji="1" lang="ja-JP" altLang="en-US" smtClean="0"/>
              <a:pPr/>
              <a:t>37</a:t>
            </a:fld>
            <a:endParaRPr kumimoji="1" lang="ja-JP" altLang="en-US"/>
          </a:p>
        </p:txBody>
      </p:sp>
    </p:spTree>
    <p:extLst>
      <p:ext uri="{BB962C8B-B14F-4D97-AF65-F5344CB8AC3E}">
        <p14:creationId xmlns:p14="http://schemas.microsoft.com/office/powerpoint/2010/main" xmlns="" val="33525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65E7FA-09C3-4F2D-9911-EFCA0824A542}" type="slidenum">
              <a:rPr kumimoji="1" lang="ja-JP" altLang="en-US" smtClean="0"/>
              <a:pPr/>
              <a:t>38</a:t>
            </a:fld>
            <a:endParaRPr kumimoji="1" lang="ja-JP" altLang="en-US"/>
          </a:p>
        </p:txBody>
      </p:sp>
    </p:spTree>
    <p:extLst>
      <p:ext uri="{BB962C8B-B14F-4D97-AF65-F5344CB8AC3E}">
        <p14:creationId xmlns:p14="http://schemas.microsoft.com/office/powerpoint/2010/main" xmlns="" val="33525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45</a:t>
            </a:fld>
            <a:endParaRPr kumimoji="1" lang="ja-JP" altLang="en-US"/>
          </a:p>
        </p:txBody>
      </p:sp>
    </p:spTree>
    <p:extLst>
      <p:ext uri="{BB962C8B-B14F-4D97-AF65-F5344CB8AC3E}">
        <p14:creationId xmlns:p14="http://schemas.microsoft.com/office/powerpoint/2010/main" xmlns="" val="39647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BDCE10-BEE8-401D-A744-D6AE5AD57D48}" type="slidenum">
              <a:rPr kumimoji="1" lang="ja-JP" altLang="en-US" smtClean="0"/>
              <a:pPr/>
              <a:t>50</a:t>
            </a:fld>
            <a:endParaRPr kumimoji="1" lang="ja-JP" altLang="en-US"/>
          </a:p>
        </p:txBody>
      </p:sp>
    </p:spTree>
    <p:extLst>
      <p:ext uri="{BB962C8B-B14F-4D97-AF65-F5344CB8AC3E}">
        <p14:creationId xmlns:p14="http://schemas.microsoft.com/office/powerpoint/2010/main" xmlns="" val="348345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pPr/>
              <a:t>2017/4/8</a:t>
            </a:fld>
            <a:endParaRPr kumimoji="1" lang="ja-JP" altLang="en-US"/>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solidFill>
                  <a:prstClr val="black"/>
                </a:solidFill>
              </a:rPr>
              <a:pPr/>
              <a:t>2017/4/8</a:t>
            </a:fld>
            <a:endParaRPr kumimoji="1" lang="ja-JP" altLang="en-US">
              <a:solidFill>
                <a:prstClr val="black"/>
              </a:soli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194911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63717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solidFill>
                  <a:prstClr val="black"/>
                </a:solidFill>
              </a:rPr>
              <a:pPr/>
              <a:t>2017/4/8</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167002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12541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78597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734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45639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52868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64376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4227858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75614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solidFill>
                  <a:prstClr val="black"/>
                </a:solidFill>
              </a:rPr>
              <a:pPr/>
              <a:t>2017/4/8</a:t>
            </a:fld>
            <a:endParaRPr kumimoji="1" lang="ja-JP" altLang="en-US">
              <a:solidFill>
                <a:prstClr val="black"/>
              </a:soli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3080856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67661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solidFill>
                  <a:prstClr val="black"/>
                </a:solidFill>
              </a:rPr>
              <a:pPr/>
              <a:t>2017/4/8</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2762586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97525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922388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87437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55542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941804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954782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94165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929383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solidFill>
                  <a:prstClr val="black"/>
                </a:solidFill>
              </a:rPr>
              <a:pPr/>
              <a:t>2017/4/8</a:t>
            </a:fld>
            <a:endParaRPr kumimoji="1" lang="ja-JP" altLang="en-US">
              <a:solidFill>
                <a:prstClr val="black"/>
              </a:soli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1539700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472006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solidFill>
                  <a:prstClr val="black"/>
                </a:solidFill>
              </a:rPr>
              <a:pPr/>
              <a:t>2017/4/8</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2473760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691633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266427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52772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537129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583716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414938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894073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433935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solidFill>
                  <a:prstClr val="black"/>
                </a:solidFill>
              </a:rPr>
              <a:pPr/>
              <a:t>2017/4/8</a:t>
            </a:fld>
            <a:endParaRPr kumimoji="1" lang="ja-JP" altLang="en-US">
              <a:solidFill>
                <a:prstClr val="black"/>
              </a:soli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3750261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607265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solidFill>
                  <a:prstClr val="black"/>
                </a:solidFill>
              </a:rPr>
              <a:pPr/>
              <a:t>2017/4/8</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2336258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546119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13633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019399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754061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187346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629688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577790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07981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B72D8558-58E9-4464-AEB6-38FD69F7028F}" type="datetime1">
              <a:rPr kumimoji="1" lang="ja-JP" altLang="en-US" smtClean="0">
                <a:solidFill>
                  <a:prstClr val="black"/>
                </a:solidFill>
              </a:rPr>
              <a:pPr/>
              <a:t>2017/4/8</a:t>
            </a:fld>
            <a:endParaRPr kumimoji="1" lang="ja-JP" altLang="en-US">
              <a:solidFill>
                <a:prstClr val="black"/>
              </a:soli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1088641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8EE5E7B-7090-4E81-B26A-B21BBC29428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887753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A34F006-5C13-4083-B692-75BBA7721216}" type="datetime1">
              <a:rPr kumimoji="1" lang="ja-JP" altLang="en-US" smtClean="0">
                <a:solidFill>
                  <a:prstClr val="black"/>
                </a:solidFill>
              </a:rPr>
              <a:pPr/>
              <a:t>2017/4/8</a:t>
            </a:fld>
            <a:endParaRPr kumimoji="1" lang="ja-JP" altLang="en-US">
              <a:solidFill>
                <a:prstClr val="black"/>
              </a:soli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00ABA58-CA87-4928-B72F-3CDF66D034FF}" type="slidenum">
              <a:rPr kumimoji="1" lang="ja-JP" altLang="en-US" smtClean="0">
                <a:solidFill>
                  <a:prstClr val="black"/>
                </a:solidFill>
              </a:rPr>
              <a:pPr/>
              <a:t>&lt;#&gt;</a:t>
            </a:fld>
            <a:endParaRPr kumimoji="1" lang="ja-JP" altLang="en-US">
              <a:solidFill>
                <a:prstClr val="black"/>
              </a:solidFill>
            </a:endParaRPr>
          </a:p>
        </p:txBody>
      </p:sp>
    </p:spTree>
    <p:extLst>
      <p:ext uri="{BB962C8B-B14F-4D97-AF65-F5344CB8AC3E}">
        <p14:creationId xmlns:p14="http://schemas.microsoft.com/office/powerpoint/2010/main" xmlns="" val="3716908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FF52162-99DF-4149-8D01-7218B4EDB0C4}"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390293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14A8736D-336F-4DAB-9356-3AFDDE7FC11B}" type="datetime1">
              <a:rPr kumimoji="1" lang="ja-JP" altLang="en-US" smtClean="0"/>
              <a:pPr/>
              <a:t>2017/4/8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678601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105A2C-2797-41E7-A1A2-F80550328436}" type="datetime1">
              <a:rPr kumimoji="1" lang="ja-JP" altLang="en-US" smtClean="0"/>
              <a:pPr/>
              <a:t>2017/4/8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099466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8076771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142361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933671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D4534C38-F6C2-4714-BC78-F6E3D3DBE5FE}"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2666165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7295D04-97E8-4C12-B8D2-7270733E0957}" type="datetime1">
              <a:rPr kumimoji="1" lang="ja-JP" altLang="en-US" smtClean="0"/>
              <a:pPr/>
              <a:t>2017/4/8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extLst>
      <p:ext uri="{BB962C8B-B14F-4D97-AF65-F5344CB8AC3E}">
        <p14:creationId xmlns:p14="http://schemas.microsoft.com/office/powerpoint/2010/main" xmlns="" val="115977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578F7A-8A2C-463E-9DBC-39B307F48E15}" type="datetime1">
              <a:rPr kumimoji="1" lang="ja-JP" altLang="en-US" smtClean="0"/>
              <a:pPr/>
              <a:t>2017/4/8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F9918985-C957-48EE-AD82-BB3EDD8AABD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図 13"/>
          <p:cNvPicPr>
            <a:picLocks noChangeAspect="1"/>
          </p:cNvPicPr>
          <p:nvPr/>
        </p:nvPicPr>
        <p:blipFill>
          <a:blip r:embed="rId2" cstate="email"/>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261E3BB-8E34-4A61-9273-B8EF409A0C6D}" type="datetime1">
              <a:rPr kumimoji="1" lang="ja-JP" altLang="en-US" smtClean="0"/>
              <a:pPr/>
              <a:t>2017/4/8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210316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294921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3682026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426392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a:solidFill>
                <a:prstClr val="black"/>
              </a:solidFill>
            </a:endParaRPr>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606D932A-9F65-4268-A757-B7F8316695B9}" type="datetime1">
              <a:rPr lang="ja-JP" altLang="en-US" smtClean="0">
                <a:solidFill>
                  <a:prstClr val="black">
                    <a:tint val="75000"/>
                  </a:prstClr>
                </a:solidFill>
              </a:rPr>
              <a:pPr/>
              <a:t>2017/4/8</a:t>
            </a:fld>
            <a:endParaRPr lang="ja-JP" altLang="en-US">
              <a:solidFill>
                <a:prstClr val="black">
                  <a:tint val="75000"/>
                </a:prstClr>
              </a:solidFill>
            </a:endParaRPr>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lang="ja-JP" altLang="en-US">
              <a:solidFill>
                <a:prstClr val="black">
                  <a:tint val="75000"/>
                </a:prstClr>
              </a:solidFill>
            </a:endParaRPr>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6B543D5B-18C9-480A-91D1-40E56634E3E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651630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5.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hart" Target="../charts/char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alpha val="64000"/>
          </a:schemeClr>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83323" y="2120480"/>
            <a:ext cx="2735796" cy="1823864"/>
          </a:xfrm>
          <a:prstGeom prst="ellipse">
            <a:avLst/>
          </a:prstGeom>
          <a:ln>
            <a:noFill/>
          </a:ln>
          <a:effectLst>
            <a:softEdge rad="112500"/>
          </a:effectLst>
        </p:spPr>
      </p:pic>
      <p:pic>
        <p:nvPicPr>
          <p:cNvPr id="3" name="図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12468" y="3490578"/>
            <a:ext cx="4680010" cy="3120007"/>
          </a:xfrm>
          <a:prstGeom prst="ellipse">
            <a:avLst/>
          </a:prstGeom>
          <a:ln>
            <a:noFill/>
          </a:ln>
          <a:effectLst>
            <a:softEdge rad="112500"/>
          </a:effectLst>
        </p:spPr>
      </p:pic>
      <p:pic>
        <p:nvPicPr>
          <p:cNvPr id="2" name="図 1"/>
          <p:cNvPicPr>
            <a:picLocks noChangeAspect="1"/>
          </p:cNvPicPr>
          <p:nvPr/>
        </p:nvPicPr>
        <p:blipFill>
          <a:blip r:embed="rId5" cstate="email">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3215916" y="1218410"/>
            <a:ext cx="5929476" cy="3952983"/>
          </a:xfrm>
          <a:prstGeom prst="ellipse">
            <a:avLst/>
          </a:prstGeom>
          <a:ln>
            <a:noFill/>
          </a:ln>
          <a:effectLst>
            <a:softEdge rad="112500"/>
          </a:effectLst>
        </p:spPr>
      </p:pic>
      <p:sp>
        <p:nvSpPr>
          <p:cNvPr id="7" name="角丸四角形 6"/>
          <p:cNvSpPr/>
          <p:nvPr/>
        </p:nvSpPr>
        <p:spPr>
          <a:xfrm>
            <a:off x="139007" y="116632"/>
            <a:ext cx="8865985" cy="2232248"/>
          </a:xfrm>
          <a:prstGeom prst="roundRect">
            <a:avLst/>
          </a:prstGeom>
          <a:solidFill>
            <a:schemeClr val="bg1">
              <a:alpha val="2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4800" b="1" dirty="0">
                <a:solidFill>
                  <a:schemeClr val="bg2">
                    <a:lumMod val="10000"/>
                  </a:schemeClr>
                </a:solidFill>
              </a:rPr>
              <a:t>二国間クレジットを利用した</a:t>
            </a:r>
            <a:r>
              <a:rPr lang="en-US" altLang="ja-JP" sz="4800" b="1" dirty="0">
                <a:solidFill>
                  <a:schemeClr val="bg2">
                    <a:lumMod val="10000"/>
                  </a:schemeClr>
                </a:solidFill>
              </a:rPr>
              <a:t/>
            </a:r>
            <a:br>
              <a:rPr lang="en-US" altLang="ja-JP" sz="4800" b="1" dirty="0">
                <a:solidFill>
                  <a:schemeClr val="bg2">
                    <a:lumMod val="10000"/>
                  </a:schemeClr>
                </a:solidFill>
              </a:rPr>
            </a:br>
            <a:r>
              <a:rPr lang="ja-JP" altLang="en-US" sz="4800" b="1" dirty="0">
                <a:solidFill>
                  <a:schemeClr val="bg2">
                    <a:lumMod val="10000"/>
                  </a:schemeClr>
                </a:solidFill>
              </a:rPr>
              <a:t>技術移転による地球温暖化</a:t>
            </a:r>
            <a:r>
              <a:rPr lang="ja-JP" altLang="en-US" sz="4800" b="1" dirty="0" smtClean="0">
                <a:solidFill>
                  <a:schemeClr val="bg2">
                    <a:lumMod val="10000"/>
                  </a:schemeClr>
                </a:solidFill>
              </a:rPr>
              <a:t>対策</a:t>
            </a:r>
            <a:endParaRPr lang="en-US" altLang="ja-JP" sz="4800" b="1" dirty="0" smtClean="0">
              <a:solidFill>
                <a:schemeClr val="bg2">
                  <a:lumMod val="10000"/>
                </a:schemeClr>
              </a:solidFill>
            </a:endParaRPr>
          </a:p>
          <a:p>
            <a:pPr algn="ctr"/>
            <a:r>
              <a:rPr lang="ja-JP" altLang="en-US" sz="2400" b="1" dirty="0" smtClean="0">
                <a:solidFill>
                  <a:schemeClr val="tx1"/>
                </a:solidFill>
              </a:rPr>
              <a:t>～</a:t>
            </a:r>
            <a:r>
              <a:rPr lang="ja-JP" altLang="en-US" sz="2400" b="1" dirty="0">
                <a:solidFill>
                  <a:schemeClr val="tx1"/>
                </a:solidFill>
              </a:rPr>
              <a:t>発電技術の移転</a:t>
            </a:r>
            <a:r>
              <a:rPr lang="ja-JP" altLang="en-US" sz="2400" b="1" dirty="0" smtClean="0">
                <a:solidFill>
                  <a:schemeClr val="tx1"/>
                </a:solidFill>
              </a:rPr>
              <a:t>で日本の</a:t>
            </a:r>
            <a:r>
              <a:rPr lang="en-US" altLang="ja-JP" sz="2400" b="1" dirty="0" smtClean="0">
                <a:solidFill>
                  <a:schemeClr val="tx1"/>
                </a:solidFill>
              </a:rPr>
              <a:t>CO2</a:t>
            </a:r>
            <a:r>
              <a:rPr lang="ja-JP" altLang="en-US" sz="2400" b="1" dirty="0" smtClean="0">
                <a:solidFill>
                  <a:schemeClr val="tx1"/>
                </a:solidFill>
              </a:rPr>
              <a:t>削減目標</a:t>
            </a:r>
            <a:r>
              <a:rPr lang="ja-JP" altLang="en-US" sz="2400" b="1" dirty="0">
                <a:solidFill>
                  <a:schemeClr val="tx1"/>
                </a:solidFill>
              </a:rPr>
              <a:t>の</a:t>
            </a:r>
            <a:r>
              <a:rPr lang="ja-JP" altLang="en-US" sz="2400" b="1" dirty="0" smtClean="0">
                <a:solidFill>
                  <a:schemeClr val="tx1"/>
                </a:solidFill>
              </a:rPr>
              <a:t>達成</a:t>
            </a:r>
            <a:r>
              <a:rPr lang="ja-JP" altLang="en-US" sz="2400" b="1" dirty="0">
                <a:solidFill>
                  <a:schemeClr val="tx1"/>
                </a:solidFill>
              </a:rPr>
              <a:t>に貢献する～</a:t>
            </a:r>
            <a:endParaRPr kumimoji="1" lang="ja-JP" altLang="en-US" sz="2400" b="1" dirty="0"/>
          </a:p>
        </p:txBody>
      </p:sp>
      <p:sp>
        <p:nvSpPr>
          <p:cNvPr id="6" name="角丸四角形 5"/>
          <p:cNvSpPr/>
          <p:nvPr/>
        </p:nvSpPr>
        <p:spPr>
          <a:xfrm>
            <a:off x="3486227" y="5285553"/>
            <a:ext cx="5607115" cy="1448740"/>
          </a:xfrm>
          <a:prstGeom prst="roundRect">
            <a:avLst/>
          </a:prstGeom>
          <a:solidFill>
            <a:schemeClr val="bg1">
              <a:alpha val="6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明治大学　政治経済学部　</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大森正之ゼミナール</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田口博暉　鹿野幹貴　磯邉はなこ　細谷</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一誠</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683568" y="404664"/>
            <a:ext cx="7776864"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3773" y="6488668"/>
            <a:ext cx="2723823"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磯子火力発電所にて撮影</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400ABA58-CA87-4928-B72F-3CDF66D034FF}" type="slidenum">
              <a:rPr kumimoji="1" lang="ja-JP" altLang="en-US" smtClean="0"/>
              <a:pPr/>
              <a:t>1</a:t>
            </a:fld>
            <a:endParaRPr kumimoji="1" lang="ja-JP" altLang="en-US" dirty="0"/>
          </a:p>
        </p:txBody>
      </p:sp>
    </p:spTree>
    <p:extLst>
      <p:ext uri="{BB962C8B-B14F-4D97-AF65-F5344CB8AC3E}">
        <p14:creationId xmlns:p14="http://schemas.microsoft.com/office/powerpoint/2010/main" xmlns="" val="332587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Picture 2" descr="C:\Users\user\Desktop\arrow44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11535929">
            <a:off x="2693054" y="3430873"/>
            <a:ext cx="1185679" cy="116291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2" name="直線コネクタ 71"/>
          <p:cNvCxnSpPr/>
          <p:nvPr/>
        </p:nvCxnSpPr>
        <p:spPr>
          <a:xfrm>
            <a:off x="832685" y="3375609"/>
            <a:ext cx="531449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91539" y="5685818"/>
            <a:ext cx="332142" cy="400110"/>
          </a:xfrm>
          <a:prstGeom prst="rect">
            <a:avLst/>
          </a:prstGeom>
          <a:noFill/>
        </p:spPr>
        <p:txBody>
          <a:bodyPr wrap="none" rtlCol="0">
            <a:spAutoFit/>
          </a:bodyPr>
          <a:lstStyle/>
          <a:p>
            <a:r>
              <a:rPr lang="en-US" altLang="ja-JP" sz="2000" b="1" dirty="0">
                <a:solidFill>
                  <a:prstClr val="black"/>
                </a:solidFill>
              </a:rPr>
              <a:t>0</a:t>
            </a:r>
            <a:endParaRPr lang="ja-JP" altLang="en-US" sz="2000" b="1" dirty="0">
              <a:solidFill>
                <a:prstClr val="black"/>
              </a:solidFill>
            </a:endParaRPr>
          </a:p>
        </p:txBody>
      </p:sp>
      <p:sp>
        <p:nvSpPr>
          <p:cNvPr id="5" name="正方形/長方形 4"/>
          <p:cNvSpPr/>
          <p:nvPr/>
        </p:nvSpPr>
        <p:spPr>
          <a:xfrm>
            <a:off x="1443308" y="3375609"/>
            <a:ext cx="1139752" cy="2310208"/>
          </a:xfrm>
          <a:prstGeom prst="rect">
            <a:avLst/>
          </a:prstGeom>
          <a:solidFill>
            <a:srgbClr val="FFC000"/>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12" name="グループ化 11"/>
          <p:cNvGrpSpPr/>
          <p:nvPr/>
        </p:nvGrpSpPr>
        <p:grpSpPr>
          <a:xfrm>
            <a:off x="757735" y="1745314"/>
            <a:ext cx="5713941" cy="3954521"/>
            <a:chOff x="1316686" y="1778736"/>
            <a:chExt cx="5713941" cy="3954521"/>
          </a:xfrm>
        </p:grpSpPr>
        <p:cxnSp>
          <p:nvCxnSpPr>
            <p:cNvPr id="8" name="直線矢印コネクタ 7"/>
            <p:cNvCxnSpPr/>
            <p:nvPr/>
          </p:nvCxnSpPr>
          <p:spPr>
            <a:xfrm flipV="1">
              <a:off x="1316686" y="1778736"/>
              <a:ext cx="28782" cy="39545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316686" y="5733256"/>
              <a:ext cx="5713941" cy="1"/>
            </a:xfrm>
            <a:prstGeom prst="straightConnector1">
              <a:avLst/>
            </a:prstGeom>
            <a:ln w="57150">
              <a:solidFill>
                <a:srgbClr val="080B12"/>
              </a:solidFill>
              <a:tailEnd type="arrow"/>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1181998" y="5842486"/>
            <a:ext cx="1800200" cy="830997"/>
          </a:xfrm>
          <a:prstGeom prst="rect">
            <a:avLst/>
          </a:prstGeom>
          <a:noFill/>
        </p:spPr>
        <p:txBody>
          <a:bodyPr wrap="square" rtlCol="0">
            <a:spAutoFit/>
          </a:bodyPr>
          <a:lstStyle/>
          <a:p>
            <a:pPr algn="ctr"/>
            <a:r>
              <a:rPr lang="en-US" altLang="ja-JP" sz="2400" b="1" dirty="0" smtClean="0">
                <a:solidFill>
                  <a:prstClr val="black"/>
                </a:solidFill>
                <a:latin typeface="メイリオ" panose="020B0604030504040204" pitchFamily="50" charset="-128"/>
                <a:cs typeface="メイリオ" panose="020B0604030504040204" pitchFamily="50" charset="-128"/>
              </a:rPr>
              <a:t>1990</a:t>
            </a:r>
            <a:r>
              <a:rPr lang="ja-JP" altLang="en-US" sz="2400" b="1" dirty="0" smtClean="0">
                <a:solidFill>
                  <a:prstClr val="black"/>
                </a:solidFill>
                <a:latin typeface="メイリオ" panose="020B0604030504040204" pitchFamily="50" charset="-128"/>
                <a:cs typeface="メイリオ" panose="020B0604030504040204" pitchFamily="50" charset="-128"/>
              </a:rPr>
              <a:t>年</a:t>
            </a:r>
            <a:endParaRPr lang="en-US" altLang="ja-JP" sz="2400" b="1" dirty="0" smtClean="0">
              <a:solidFill>
                <a:prstClr val="black"/>
              </a:solidFill>
              <a:latin typeface="メイリオ" panose="020B0604030504040204" pitchFamily="50" charset="-128"/>
              <a:cs typeface="メイリオ" panose="020B0604030504040204" pitchFamily="50" charset="-128"/>
            </a:endParaRPr>
          </a:p>
          <a:p>
            <a:pPr algn="ctr"/>
            <a:r>
              <a:rPr lang="en-US" altLang="ja-JP" sz="2400" b="1" dirty="0" smtClean="0">
                <a:solidFill>
                  <a:prstClr val="black"/>
                </a:solidFill>
                <a:latin typeface="メイリオ" panose="020B0604030504040204" pitchFamily="50" charset="-128"/>
                <a:cs typeface="メイリオ" panose="020B0604030504040204" pitchFamily="50" charset="-128"/>
              </a:rPr>
              <a:t>CO2</a:t>
            </a:r>
            <a:r>
              <a:rPr lang="ja-JP" altLang="en-US" sz="2400" b="1" dirty="0" smtClean="0">
                <a:solidFill>
                  <a:prstClr val="black"/>
                </a:solidFill>
                <a:latin typeface="メイリオ" panose="020B0604030504040204" pitchFamily="50" charset="-128"/>
                <a:cs typeface="メイリオ" panose="020B0604030504040204" pitchFamily="50" charset="-128"/>
              </a:rPr>
              <a:t>排出量</a:t>
            </a:r>
            <a:endParaRPr lang="ja-JP" altLang="en-US" sz="2400" b="1" dirty="0">
              <a:solidFill>
                <a:prstClr val="black"/>
              </a:solidFill>
              <a:latin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3475039" y="5833608"/>
            <a:ext cx="4082479" cy="830997"/>
          </a:xfrm>
          <a:prstGeom prst="rect">
            <a:avLst/>
          </a:prstGeom>
          <a:noFill/>
        </p:spPr>
        <p:txBody>
          <a:bodyPr wrap="square" rtlCol="0">
            <a:spAutoFit/>
          </a:bodyPr>
          <a:lstStyle/>
          <a:p>
            <a:pPr algn="ctr"/>
            <a:r>
              <a:rPr lang="en-US" altLang="ja-JP" sz="2400" b="1" dirty="0" smtClean="0">
                <a:solidFill>
                  <a:prstClr val="black"/>
                </a:solidFill>
                <a:latin typeface="メイリオ" panose="020B0604030504040204" pitchFamily="50" charset="-128"/>
                <a:cs typeface="メイリオ" panose="020B0604030504040204" pitchFamily="50" charset="-128"/>
              </a:rPr>
              <a:t>2008~2012</a:t>
            </a:r>
            <a:r>
              <a:rPr lang="en-US" altLang="ja-JP" b="1" dirty="0">
                <a:solidFill>
                  <a:prstClr val="black"/>
                </a:solidFill>
                <a:latin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cs typeface="メイリオ" panose="020B0604030504040204" pitchFamily="50" charset="-128"/>
              </a:rPr>
              <a:t>第一約束期間</a:t>
            </a:r>
            <a:r>
              <a:rPr lang="en-US" altLang="ja-JP" b="1" dirty="0" smtClean="0">
                <a:solidFill>
                  <a:prstClr val="black"/>
                </a:solidFill>
                <a:latin typeface="メイリオ" panose="020B0604030504040204" pitchFamily="50" charset="-128"/>
                <a:cs typeface="メイリオ" panose="020B0604030504040204" pitchFamily="50" charset="-128"/>
              </a:rPr>
              <a:t>)</a:t>
            </a:r>
            <a:endParaRPr lang="en-US" altLang="ja-JP" sz="2400" b="1" dirty="0" smtClean="0">
              <a:solidFill>
                <a:prstClr val="black"/>
              </a:solidFill>
              <a:latin typeface="メイリオ" panose="020B0604030504040204" pitchFamily="50" charset="-128"/>
              <a:cs typeface="メイリオ" panose="020B0604030504040204" pitchFamily="50" charset="-128"/>
            </a:endParaRPr>
          </a:p>
          <a:p>
            <a:r>
              <a:rPr lang="ja-JP" altLang="en-US" sz="2400" b="1" dirty="0" smtClean="0">
                <a:solidFill>
                  <a:prstClr val="black"/>
                </a:solidFill>
                <a:latin typeface="メイリオ" panose="020B0604030504040204" pitchFamily="50" charset="-128"/>
                <a:cs typeface="メイリオ" panose="020B0604030504040204" pitchFamily="50" charset="-128"/>
              </a:rPr>
              <a:t>平均</a:t>
            </a:r>
            <a:r>
              <a:rPr lang="en-US" altLang="ja-JP" sz="2400" b="1" dirty="0">
                <a:solidFill>
                  <a:prstClr val="black"/>
                </a:solidFill>
                <a:latin typeface="メイリオ" panose="020B0604030504040204" pitchFamily="50" charset="-128"/>
                <a:cs typeface="メイリオ" panose="020B0604030504040204" pitchFamily="50" charset="-128"/>
              </a:rPr>
              <a:t>CO2</a:t>
            </a:r>
            <a:r>
              <a:rPr lang="ja-JP" altLang="en-US" sz="2400" b="1" dirty="0">
                <a:solidFill>
                  <a:prstClr val="black"/>
                </a:solidFill>
                <a:latin typeface="メイリオ" panose="020B0604030504040204" pitchFamily="50" charset="-128"/>
                <a:cs typeface="メイリオ" panose="020B0604030504040204" pitchFamily="50" charset="-128"/>
              </a:rPr>
              <a:t>排出量</a:t>
            </a:r>
            <a:endParaRPr lang="en-US" altLang="ja-JP" sz="2400" b="1" dirty="0">
              <a:solidFill>
                <a:prstClr val="black"/>
              </a:solidFill>
              <a:latin typeface="メイリオ" panose="020B0604030504040204" pitchFamily="50" charset="-128"/>
              <a:cs typeface="メイリオ" panose="020B0604030504040204" pitchFamily="50" charset="-128"/>
            </a:endParaRPr>
          </a:p>
        </p:txBody>
      </p:sp>
      <p:grpSp>
        <p:nvGrpSpPr>
          <p:cNvPr id="11" name="グループ化 10"/>
          <p:cNvGrpSpPr/>
          <p:nvPr/>
        </p:nvGrpSpPr>
        <p:grpSpPr>
          <a:xfrm>
            <a:off x="109250" y="1812431"/>
            <a:ext cx="564578" cy="1510901"/>
            <a:chOff x="282333" y="1894698"/>
            <a:chExt cx="564578" cy="1510901"/>
          </a:xfrm>
        </p:grpSpPr>
        <p:sp>
          <p:nvSpPr>
            <p:cNvPr id="43" name="テキスト ボックス 42"/>
            <p:cNvSpPr txBox="1"/>
            <p:nvPr/>
          </p:nvSpPr>
          <p:spPr>
            <a:xfrm>
              <a:off x="350641" y="1894698"/>
              <a:ext cx="492443" cy="1510901"/>
            </a:xfrm>
            <a:prstGeom prst="rect">
              <a:avLst/>
            </a:prstGeom>
            <a:noFill/>
            <a:scene3d>
              <a:camera prst="orthographicFront">
                <a:rot lat="0" lon="0" rev="0"/>
              </a:camera>
              <a:lightRig rig="threePt" dir="t"/>
            </a:scene3d>
          </p:spPr>
          <p:txBody>
            <a:bodyPr vert="eaVert" wrap="square" rtlCol="0">
              <a:spAutoFit/>
            </a:bodyPr>
            <a:lstStyle/>
            <a:p>
              <a:pPr algn="ctr"/>
              <a:r>
                <a:rPr lang="ja-JP" altLang="en-US" sz="2000" dirty="0" smtClean="0">
                  <a:solidFill>
                    <a:prstClr val="black"/>
                  </a:solidFill>
                  <a:latin typeface="HG創英角ｺﾞｼｯｸUB" panose="020B0909000000000000" pitchFamily="49" charset="-128"/>
                  <a:ea typeface="HG創英角ｺﾞｼｯｸUB" panose="020B0909000000000000" pitchFamily="49" charset="-128"/>
                  <a:cs typeface="メイリオ" panose="020B0604030504040204" pitchFamily="50" charset="-128"/>
                </a:rPr>
                <a:t>　　排出量</a:t>
              </a:r>
              <a:endPar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 name="テキスト ボックス 1"/>
            <p:cNvSpPr txBox="1"/>
            <p:nvPr/>
          </p:nvSpPr>
          <p:spPr>
            <a:xfrm>
              <a:off x="282333" y="2215780"/>
              <a:ext cx="564578" cy="369332"/>
            </a:xfrm>
            <a:prstGeom prst="rect">
              <a:avLst/>
            </a:prstGeom>
            <a:noFill/>
          </p:spPr>
          <p:txBody>
            <a:bodyPr wrap="none" rtlCol="0">
              <a:spAutoFit/>
            </a:bodyPr>
            <a:lstStyle/>
            <a:p>
              <a:r>
                <a:rPr lang="en-US" altLang="ja-JP" b="1" dirty="0" smtClean="0">
                  <a:solidFill>
                    <a:prstClr val="black"/>
                  </a:solidFill>
                </a:rPr>
                <a:t>CO2</a:t>
              </a:r>
              <a:endParaRPr lang="ja-JP" altLang="en-US" b="1" dirty="0">
                <a:solidFill>
                  <a:prstClr val="black"/>
                </a:solidFill>
              </a:endParaRPr>
            </a:p>
          </p:txBody>
        </p:sp>
      </p:gr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solidFill>
                  <a:prstClr val="black"/>
                </a:solidFill>
              </a:rPr>
              <a:pPr/>
              <a:t>10</a:t>
            </a:fld>
            <a:endParaRPr kumimoji="1" lang="ja-JP" altLang="en-US" dirty="0">
              <a:solidFill>
                <a:prstClr val="black"/>
              </a:solidFill>
            </a:endParaRPr>
          </a:p>
        </p:txBody>
      </p:sp>
      <p:cxnSp>
        <p:nvCxnSpPr>
          <p:cNvPr id="25" name="直線コネクタ 24"/>
          <p:cNvCxnSpPr/>
          <p:nvPr/>
        </p:nvCxnSpPr>
        <p:spPr>
          <a:xfrm>
            <a:off x="206515" y="709256"/>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82333" y="143635"/>
            <a:ext cx="6453942" cy="584775"/>
          </a:xfrm>
          <a:prstGeom prst="rect">
            <a:avLst/>
          </a:prstGeom>
          <a:noFill/>
        </p:spPr>
        <p:txBody>
          <a:bodyPr wrap="square" rtlCol="0">
            <a:spAutoFit/>
          </a:bodyPr>
          <a:lstStyle/>
          <a:p>
            <a:r>
              <a:rPr lang="ja-JP" altLang="en-US" sz="3200" b="1" dirty="0">
                <a:latin typeface="メイリオ" panose="020B0604030504040204" pitchFamily="50" charset="-128"/>
                <a:cs typeface="メイリオ" panose="020B0604030504040204" pitchFamily="50" charset="-128"/>
              </a:rPr>
              <a:t>過</a:t>
            </a:r>
            <a:r>
              <a:rPr lang="ja-JP" altLang="en-US" sz="3200" b="1" dirty="0">
                <a:solidFill>
                  <a:prstClr val="black"/>
                </a:solidFill>
                <a:latin typeface="メイリオ" panose="020B0604030504040204" pitchFamily="50" charset="-128"/>
                <a:cs typeface="メイリオ" panose="020B0604030504040204" pitchFamily="50" charset="-128"/>
              </a:rPr>
              <a:t>去の日本の</a:t>
            </a:r>
            <a:r>
              <a:rPr lang="en-US" altLang="ja-JP" sz="3200" b="1" dirty="0">
                <a:solidFill>
                  <a:prstClr val="black"/>
                </a:solidFill>
                <a:latin typeface="メイリオ" panose="020B0604030504040204" pitchFamily="50" charset="-128"/>
                <a:cs typeface="メイリオ" panose="020B0604030504040204" pitchFamily="50" charset="-128"/>
              </a:rPr>
              <a:t>CO2</a:t>
            </a:r>
            <a:r>
              <a:rPr lang="ja-JP" altLang="en-US" sz="3200" b="1" dirty="0">
                <a:solidFill>
                  <a:prstClr val="black"/>
                </a:solidFill>
                <a:latin typeface="メイリオ" panose="020B0604030504040204" pitchFamily="50" charset="-128"/>
                <a:cs typeface="メイリオ" panose="020B0604030504040204" pitchFamily="50" charset="-128"/>
              </a:rPr>
              <a:t>削減目標</a:t>
            </a:r>
            <a:r>
              <a:rPr lang="ja-JP" altLang="en-US" sz="3200" b="1" dirty="0" smtClean="0">
                <a:solidFill>
                  <a:prstClr val="black"/>
                </a:solidFill>
                <a:latin typeface="メイリオ" panose="020B0604030504040204" pitchFamily="50" charset="-128"/>
                <a:cs typeface="メイリオ" panose="020B0604030504040204" pitchFamily="50" charset="-128"/>
              </a:rPr>
              <a:t>②</a:t>
            </a:r>
            <a:endParaRPr lang="ja-JP" altLang="en-US" sz="3200" b="1" dirty="0">
              <a:solidFill>
                <a:prstClr val="black"/>
              </a:solidFill>
              <a:latin typeface="メイリオ" panose="020B0604030504040204" pitchFamily="50" charset="-128"/>
              <a:cs typeface="メイリオ" panose="020B0604030504040204" pitchFamily="50" charset="-128"/>
            </a:endParaRPr>
          </a:p>
        </p:txBody>
      </p:sp>
      <p:sp>
        <p:nvSpPr>
          <p:cNvPr id="64" name="正方形/長方形 63"/>
          <p:cNvSpPr/>
          <p:nvPr/>
        </p:nvSpPr>
        <p:spPr>
          <a:xfrm>
            <a:off x="5128479" y="3722574"/>
            <a:ext cx="3936223" cy="1538883"/>
          </a:xfrm>
          <a:prstGeom prst="rect">
            <a:avLst/>
          </a:prstGeom>
        </p:spPr>
        <p:txBody>
          <a:bodyPr wrap="square">
            <a:spAutoFit/>
          </a:bodyPr>
          <a:lstStyle/>
          <a:p>
            <a:pPr algn="ctr"/>
            <a:r>
              <a:rPr lang="ja-JP" altLang="en-US" sz="2800" b="1" dirty="0">
                <a:solidFill>
                  <a:prstClr val="black"/>
                </a:solidFill>
                <a:latin typeface="メイリオ" panose="020B0604030504040204" pitchFamily="50" charset="-128"/>
                <a:cs typeface="メイリオ" panose="020B0604030504040204" pitchFamily="50" charset="-128"/>
              </a:rPr>
              <a:t>実際の国内排出量は</a:t>
            </a:r>
            <a:endParaRPr lang="en-US" altLang="ja-JP" sz="2800" b="1" dirty="0">
              <a:solidFill>
                <a:prstClr val="black"/>
              </a:solidFill>
              <a:latin typeface="メイリオ" panose="020B0604030504040204" pitchFamily="50" charset="-128"/>
              <a:cs typeface="メイリオ" panose="020B0604030504040204" pitchFamily="50" charset="-128"/>
            </a:endParaRPr>
          </a:p>
          <a:p>
            <a:pPr algn="ctr"/>
            <a:r>
              <a:rPr lang="en-US" altLang="ja-JP" sz="6600" b="1" u="sng" dirty="0">
                <a:solidFill>
                  <a:srgbClr val="F96307"/>
                </a:solidFill>
                <a:latin typeface="メイリオ" panose="020B0604030504040204" pitchFamily="50" charset="-128"/>
                <a:cs typeface="メイリオ" panose="020B0604030504040204" pitchFamily="50" charset="-128"/>
              </a:rPr>
              <a:t>1.4</a:t>
            </a:r>
            <a:r>
              <a:rPr lang="en-US" altLang="ja-JP" sz="6600" b="1" u="sng" dirty="0" smtClean="0">
                <a:solidFill>
                  <a:srgbClr val="F96307"/>
                </a:solidFill>
                <a:latin typeface="メイリオ" panose="020B0604030504040204" pitchFamily="50" charset="-128"/>
                <a:cs typeface="メイリオ" panose="020B0604030504040204" pitchFamily="50" charset="-128"/>
              </a:rPr>
              <a:t>%</a:t>
            </a:r>
            <a:r>
              <a:rPr lang="ja-JP" altLang="en-US" sz="6000" b="1" dirty="0">
                <a:solidFill>
                  <a:srgbClr val="FF0000"/>
                </a:solidFill>
                <a:latin typeface="メイリオ" panose="020B0604030504040204" pitchFamily="50" charset="-128"/>
                <a:cs typeface="メイリオ" panose="020B0604030504040204" pitchFamily="50" charset="-128"/>
              </a:rPr>
              <a:t> </a:t>
            </a:r>
            <a:r>
              <a:rPr lang="ja-JP" altLang="en-US" sz="3600" b="1" dirty="0" smtClean="0">
                <a:solidFill>
                  <a:prstClr val="black"/>
                </a:solidFill>
                <a:latin typeface="メイリオ" panose="020B0604030504040204" pitchFamily="50" charset="-128"/>
                <a:cs typeface="メイリオ" panose="020B0604030504040204" pitchFamily="50" charset="-128"/>
              </a:rPr>
              <a:t>増</a:t>
            </a:r>
            <a:endParaRPr lang="en-US" altLang="ja-JP" sz="2400" b="1" dirty="0">
              <a:solidFill>
                <a:prstClr val="black"/>
              </a:solidFill>
              <a:latin typeface="メイリオ" panose="020B0604030504040204" pitchFamily="50" charset="-128"/>
              <a:cs typeface="メイリオ" panose="020B0604030504040204" pitchFamily="50" charset="-128"/>
            </a:endParaRPr>
          </a:p>
        </p:txBody>
      </p:sp>
      <p:sp>
        <p:nvSpPr>
          <p:cNvPr id="65" name="正方形/長方形 64"/>
          <p:cNvSpPr/>
          <p:nvPr/>
        </p:nvSpPr>
        <p:spPr>
          <a:xfrm>
            <a:off x="2869855" y="1152109"/>
            <a:ext cx="3449293" cy="1415772"/>
          </a:xfrm>
          <a:prstGeom prst="rect">
            <a:avLst/>
          </a:prstGeom>
        </p:spPr>
        <p:txBody>
          <a:bodyPr wrap="square">
            <a:spAutoFit/>
          </a:bodyPr>
          <a:lstStyle/>
          <a:p>
            <a:pPr algn="ctr"/>
            <a:r>
              <a:rPr lang="ja-JP" altLang="en-US" sz="3200" b="1" dirty="0">
                <a:solidFill>
                  <a:prstClr val="black"/>
                </a:solidFill>
                <a:latin typeface="メイリオ" panose="020B0604030504040204" pitchFamily="50" charset="-128"/>
                <a:cs typeface="メイリオ" panose="020B0604030504040204" pitchFamily="50" charset="-128"/>
              </a:rPr>
              <a:t>森林等吸収量で</a:t>
            </a:r>
            <a:endParaRPr lang="en-US" altLang="ja-JP" sz="3200" b="1" dirty="0">
              <a:solidFill>
                <a:prstClr val="black"/>
              </a:solidFill>
              <a:latin typeface="メイリオ" panose="020B0604030504040204" pitchFamily="50" charset="-128"/>
              <a:cs typeface="メイリオ" panose="020B0604030504040204" pitchFamily="50" charset="-128"/>
            </a:endParaRPr>
          </a:p>
          <a:p>
            <a:pPr algn="ctr"/>
            <a:r>
              <a:rPr lang="en-US" altLang="ja-JP" sz="5400" b="1" dirty="0">
                <a:solidFill>
                  <a:srgbClr val="3333FF"/>
                </a:solidFill>
                <a:latin typeface="メイリオ" panose="020B0604030504040204" pitchFamily="50" charset="-128"/>
                <a:cs typeface="メイリオ" panose="020B0604030504040204" pitchFamily="50" charset="-128"/>
              </a:rPr>
              <a:t>-3.9%</a:t>
            </a:r>
            <a:endParaRPr lang="ja-JP" altLang="en-US" sz="5400" b="1" dirty="0">
              <a:solidFill>
                <a:srgbClr val="3333FF"/>
              </a:solidFill>
              <a:latin typeface="メイリオ" panose="020B0604030504040204" pitchFamily="50" charset="-128"/>
              <a:cs typeface="メイリオ" panose="020B0604030504040204" pitchFamily="50" charset="-128"/>
            </a:endParaRPr>
          </a:p>
        </p:txBody>
      </p:sp>
      <p:sp>
        <p:nvSpPr>
          <p:cNvPr id="68" name="正方形/長方形 67"/>
          <p:cNvSpPr/>
          <p:nvPr/>
        </p:nvSpPr>
        <p:spPr>
          <a:xfrm>
            <a:off x="3988727" y="4120756"/>
            <a:ext cx="1139752" cy="1551494"/>
          </a:xfrm>
          <a:prstGeom prst="rect">
            <a:avLst/>
          </a:prstGeom>
          <a:solidFill>
            <a:srgbClr val="FFC000"/>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6" name="正方形/長方形 75"/>
          <p:cNvSpPr/>
          <p:nvPr/>
        </p:nvSpPr>
        <p:spPr>
          <a:xfrm>
            <a:off x="3986591" y="3109047"/>
            <a:ext cx="1139752" cy="2563203"/>
          </a:xfrm>
          <a:prstGeom prst="rect">
            <a:avLst/>
          </a:prstGeom>
          <a:solidFill>
            <a:srgbClr val="FFC000"/>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4" name="正方形/長方形 23"/>
          <p:cNvSpPr/>
          <p:nvPr/>
        </p:nvSpPr>
        <p:spPr>
          <a:xfrm>
            <a:off x="3988727" y="3109047"/>
            <a:ext cx="1137617" cy="380002"/>
          </a:xfrm>
          <a:prstGeom prst="rect">
            <a:avLst/>
          </a:prstGeom>
          <a:solidFill>
            <a:schemeClr val="tx2">
              <a:lumMod val="50000"/>
              <a:lumOff val="5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6" name="正方形/長方形 25"/>
          <p:cNvSpPr/>
          <p:nvPr/>
        </p:nvSpPr>
        <p:spPr>
          <a:xfrm>
            <a:off x="3988726" y="3489049"/>
            <a:ext cx="1137617" cy="656972"/>
          </a:xfrm>
          <a:prstGeom prst="rect">
            <a:avLst/>
          </a:prstGeom>
          <a:solidFill>
            <a:srgbClr val="00B050"/>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7" name="正方形/長方形 76"/>
          <p:cNvSpPr/>
          <p:nvPr/>
        </p:nvSpPr>
        <p:spPr>
          <a:xfrm>
            <a:off x="2502924" y="1152109"/>
            <a:ext cx="4183154" cy="1415772"/>
          </a:xfrm>
          <a:prstGeom prst="rect">
            <a:avLst/>
          </a:prstGeom>
        </p:spPr>
        <p:txBody>
          <a:bodyPr wrap="square">
            <a:spAutoFit/>
          </a:bodyPr>
          <a:lstStyle/>
          <a:p>
            <a:pPr algn="ctr"/>
            <a:r>
              <a:rPr lang="ja-JP" altLang="en-US" sz="3200" b="1" dirty="0" smtClean="0">
                <a:solidFill>
                  <a:prstClr val="black"/>
                </a:solidFill>
                <a:latin typeface="メイリオ" panose="020B0604030504040204" pitchFamily="50" charset="-128"/>
                <a:cs typeface="メイリオ" panose="020B0604030504040204" pitchFamily="50" charset="-128"/>
              </a:rPr>
              <a:t>クレジット利用で</a:t>
            </a:r>
            <a:endParaRPr lang="en-US" altLang="ja-JP" sz="3200" b="1" dirty="0">
              <a:solidFill>
                <a:prstClr val="black"/>
              </a:solidFill>
              <a:latin typeface="メイリオ" panose="020B0604030504040204" pitchFamily="50" charset="-128"/>
              <a:cs typeface="メイリオ" panose="020B0604030504040204" pitchFamily="50" charset="-128"/>
            </a:endParaRPr>
          </a:p>
          <a:p>
            <a:pPr algn="ctr"/>
            <a:r>
              <a:rPr lang="en-US" altLang="ja-JP" sz="5400" b="1" dirty="0" smtClean="0">
                <a:solidFill>
                  <a:srgbClr val="3333FF"/>
                </a:solidFill>
                <a:latin typeface="メイリオ" panose="020B0604030504040204" pitchFamily="50" charset="-128"/>
                <a:cs typeface="メイリオ" panose="020B0604030504040204" pitchFamily="50" charset="-128"/>
              </a:rPr>
              <a:t>-</a:t>
            </a:r>
            <a:r>
              <a:rPr lang="en-US" altLang="ja-JP" sz="5400" b="1" dirty="0">
                <a:solidFill>
                  <a:srgbClr val="3333FF"/>
                </a:solidFill>
                <a:latin typeface="メイリオ" panose="020B0604030504040204" pitchFamily="50" charset="-128"/>
                <a:cs typeface="メイリオ" panose="020B0604030504040204" pitchFamily="50" charset="-128"/>
              </a:rPr>
              <a:t>5.9</a:t>
            </a:r>
            <a:r>
              <a:rPr lang="en-US" altLang="ja-JP" sz="5400" b="1" dirty="0" smtClean="0">
                <a:solidFill>
                  <a:srgbClr val="3333FF"/>
                </a:solidFill>
                <a:latin typeface="メイリオ" panose="020B0604030504040204" pitchFamily="50" charset="-128"/>
                <a:cs typeface="メイリオ" panose="020B0604030504040204" pitchFamily="50" charset="-128"/>
              </a:rPr>
              <a:t>%</a:t>
            </a:r>
            <a:endParaRPr lang="ja-JP" altLang="en-US" sz="5400" b="1" dirty="0">
              <a:solidFill>
                <a:srgbClr val="3333FF"/>
              </a:solidFill>
              <a:latin typeface="メイリオ" panose="020B0604030504040204" pitchFamily="50" charset="-128"/>
              <a:cs typeface="メイリオ" panose="020B0604030504040204" pitchFamily="50" charset="-128"/>
            </a:endParaRPr>
          </a:p>
        </p:txBody>
      </p:sp>
      <p:sp>
        <p:nvSpPr>
          <p:cNvPr id="9" name="正方形/長方形 8"/>
          <p:cNvSpPr/>
          <p:nvPr/>
        </p:nvSpPr>
        <p:spPr>
          <a:xfrm>
            <a:off x="3998898" y="3109047"/>
            <a:ext cx="1127446" cy="1011709"/>
          </a:xfrm>
          <a:prstGeom prst="rect">
            <a:avLst/>
          </a:prstGeom>
          <a:solidFill>
            <a:schemeClr val="bg1"/>
          </a:solid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1016605" y="1410238"/>
            <a:ext cx="7459093" cy="1446550"/>
          </a:xfrm>
          <a:prstGeom prst="rect">
            <a:avLst/>
          </a:prstGeom>
          <a:effectLst>
            <a:outerShdw blurRad="50800" dist="38100" dir="2700000" algn="tl" rotWithShape="0">
              <a:prstClr val="black">
                <a:alpha val="40000"/>
              </a:prstClr>
            </a:outerShdw>
          </a:effectLst>
        </p:spPr>
        <p:txBody>
          <a:bodyPr wrap="none">
            <a:spAutoFit/>
          </a:bodyPr>
          <a:lstStyle/>
          <a:p>
            <a:pPr algn="ctr"/>
            <a:r>
              <a:rPr lang="ja-JP" altLang="en-US" sz="4000" b="1" dirty="0" smtClean="0">
                <a:solidFill>
                  <a:srgbClr val="0F2305">
                    <a:lumMod val="75000"/>
                    <a:lumOff val="25000"/>
                  </a:srgbClr>
                </a:solidFill>
                <a:latin typeface="メイリオ" panose="020B0604030504040204" pitchFamily="50" charset="-128"/>
                <a:cs typeface="メイリオ" panose="020B0604030504040204" pitchFamily="50" charset="-128"/>
              </a:rPr>
              <a:t>クレジットを利用して、</a:t>
            </a:r>
            <a:endParaRPr lang="en-US" altLang="ja-JP" sz="4000" b="1" dirty="0" smtClean="0">
              <a:solidFill>
                <a:srgbClr val="0F2305">
                  <a:lumMod val="75000"/>
                  <a:lumOff val="25000"/>
                </a:srgbClr>
              </a:solidFill>
              <a:latin typeface="メイリオ" panose="020B0604030504040204" pitchFamily="50" charset="-128"/>
              <a:cs typeface="メイリオ" panose="020B0604030504040204" pitchFamily="50" charset="-128"/>
            </a:endParaRPr>
          </a:p>
          <a:p>
            <a:pPr algn="ctr"/>
            <a:r>
              <a:rPr lang="ja-JP" altLang="en-US" sz="4000" b="1" dirty="0" smtClean="0">
                <a:solidFill>
                  <a:srgbClr val="0F2305">
                    <a:lumMod val="75000"/>
                    <a:lumOff val="25000"/>
                  </a:srgbClr>
                </a:solidFill>
                <a:latin typeface="メイリオ" panose="020B0604030504040204" pitchFamily="50" charset="-128"/>
                <a:cs typeface="メイリオ" panose="020B0604030504040204" pitchFamily="50" charset="-128"/>
              </a:rPr>
              <a:t>約</a:t>
            </a:r>
            <a:r>
              <a:rPr lang="en-US" altLang="ja-JP" sz="4800" b="1" dirty="0">
                <a:solidFill>
                  <a:srgbClr val="0F2305">
                    <a:lumMod val="75000"/>
                    <a:lumOff val="25000"/>
                  </a:srgbClr>
                </a:solidFill>
                <a:latin typeface="メイリオ" panose="020B0604030504040204" pitchFamily="50" charset="-128"/>
                <a:cs typeface="メイリオ" panose="020B0604030504040204" pitchFamily="50" charset="-128"/>
              </a:rPr>
              <a:t>8.4</a:t>
            </a:r>
            <a:r>
              <a:rPr lang="en-US" altLang="ja-JP" sz="4000" b="1" dirty="0" smtClean="0">
                <a:solidFill>
                  <a:srgbClr val="0F2305">
                    <a:lumMod val="75000"/>
                    <a:lumOff val="25000"/>
                  </a:srgbClr>
                </a:solidFill>
                <a:latin typeface="メイリオ" panose="020B0604030504040204" pitchFamily="50" charset="-128"/>
                <a:cs typeface="メイリオ" panose="020B0604030504040204" pitchFamily="50" charset="-128"/>
              </a:rPr>
              <a:t>%</a:t>
            </a:r>
            <a:r>
              <a:rPr lang="ja-JP" altLang="en-US" sz="4000" b="1" dirty="0" smtClean="0">
                <a:solidFill>
                  <a:srgbClr val="0F2305">
                    <a:lumMod val="75000"/>
                    <a:lumOff val="25000"/>
                  </a:srgbClr>
                </a:solidFill>
                <a:latin typeface="メイリオ" panose="020B0604030504040204" pitchFamily="50" charset="-128"/>
                <a:cs typeface="メイリオ" panose="020B0604030504040204" pitchFamily="50" charset="-128"/>
              </a:rPr>
              <a:t>削減した事にしていた</a:t>
            </a:r>
            <a:endParaRPr lang="en-US" altLang="ja-JP" sz="4000" b="1" dirty="0">
              <a:solidFill>
                <a:srgbClr val="0F2305">
                  <a:lumMod val="75000"/>
                  <a:lumOff val="25000"/>
                </a:srgbClr>
              </a:solidFill>
              <a:latin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987051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par>
                          <p:cTn id="37" fill="hold">
                            <p:stCondLst>
                              <p:cond delay="500"/>
                            </p:stCondLst>
                            <p:childTnLst>
                              <p:par>
                                <p:cTn id="38" presetID="1" presetClass="exit" presetSubtype="0" fill="hold" grpId="1" nodeType="afterEffect">
                                  <p:stCondLst>
                                    <p:cond delay="0"/>
                                  </p:stCondLst>
                                  <p:childTnLst>
                                    <p:set>
                                      <p:cBhvr>
                                        <p:cTn id="39" dur="1" fill="hold">
                                          <p:stCondLst>
                                            <p:cond delay="0"/>
                                          </p:stCondLst>
                                        </p:cTn>
                                        <p:tgtEl>
                                          <p:spTgt spid="7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7"/>
                                        </p:tgtEl>
                                      </p:cBhvr>
                                    </p:animEffect>
                                    <p:set>
                                      <p:cBhvr>
                                        <p:cTn id="50" dur="1" fill="hold">
                                          <p:stCondLst>
                                            <p:cond delay="499"/>
                                          </p:stCondLst>
                                        </p:cTn>
                                        <p:tgtEl>
                                          <p:spTgt spid="77"/>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3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5" grpId="1"/>
      <p:bldP spid="68" grpId="0" animBg="1"/>
      <p:bldP spid="76" grpId="0" animBg="1"/>
      <p:bldP spid="76" grpId="1" animBg="1"/>
      <p:bldP spid="24" grpId="0" animBg="1"/>
      <p:bldP spid="24" grpId="1" animBg="1"/>
      <p:bldP spid="26" grpId="0" animBg="1"/>
      <p:bldP spid="26" grpId="1" animBg="1"/>
      <p:bldP spid="77" grpId="0"/>
      <p:bldP spid="77" grpId="1"/>
      <p:bldP spid="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21" name="正方形/長方形 20"/>
          <p:cNvSpPr/>
          <p:nvPr/>
        </p:nvSpPr>
        <p:spPr>
          <a:xfrm>
            <a:off x="-144525" y="2404299"/>
            <a:ext cx="9433048" cy="2481449"/>
          </a:xfrm>
          <a:prstGeom prst="rect">
            <a:avLst/>
          </a:prstGeom>
          <a:solidFill>
            <a:schemeClr val="bg1">
              <a:alpha val="60000"/>
            </a:schemeClr>
          </a:solidFill>
        </p:spPr>
        <p:txBody>
          <a:bodyPr wrap="square">
            <a:spAutoFit/>
          </a:bodyPr>
          <a:lstStyle/>
          <a:p>
            <a:pPr lvl="0" algn="ctr">
              <a:lnSpc>
                <a:spcPct val="150000"/>
              </a:lnSpc>
            </a:pPr>
            <a:r>
              <a:rPr lang="en-US" altLang="ja-JP" sz="5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5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削減目標の達成には</a:t>
            </a:r>
            <a:endParaRPr lang="en-US" altLang="ja-JP" sz="5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50000"/>
              </a:lnSpc>
            </a:pPr>
            <a:r>
              <a:rPr lang="ja-JP" altLang="en-US" sz="5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クレジットの利用が不可欠！</a:t>
            </a:r>
            <a:endParaRPr lang="ja-JP" altLang="en-US" sz="5400" dirty="0"/>
          </a:p>
        </p:txBody>
      </p:sp>
      <p:cxnSp>
        <p:nvCxnSpPr>
          <p:cNvPr id="23" name="直線コネクタ 22"/>
          <p:cNvCxnSpPr/>
          <p:nvPr/>
        </p:nvCxnSpPr>
        <p:spPr>
          <a:xfrm>
            <a:off x="719571" y="3501008"/>
            <a:ext cx="77048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7504" y="4725144"/>
            <a:ext cx="8784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11</a:t>
            </a:fld>
            <a:endParaRPr kumimoji="1" lang="ja-JP" altLang="en-US"/>
          </a:p>
        </p:txBody>
      </p:sp>
      <p:sp>
        <p:nvSpPr>
          <p:cNvPr id="4" name="正方形/長方形 3"/>
          <p:cNvSpPr/>
          <p:nvPr/>
        </p:nvSpPr>
        <p:spPr>
          <a:xfrm>
            <a:off x="415686" y="413665"/>
            <a:ext cx="2582758" cy="769441"/>
          </a:xfrm>
          <a:prstGeom prst="rect">
            <a:avLst/>
          </a:prstGeom>
        </p:spPr>
        <p:txBody>
          <a:bodyPr wrap="none">
            <a:spAutoFit/>
          </a:bodyPr>
          <a:lstStyle/>
          <a:p>
            <a:pPr lvl="0"/>
            <a:r>
              <a:rPr lang="ja-JP" altLang="en-US" sz="4000" dirty="0"/>
              <a:t> </a:t>
            </a:r>
            <a:r>
              <a:rPr lang="ja-JP" altLang="en-US" sz="4400" b="1" dirty="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つまり</a:t>
            </a:r>
            <a:r>
              <a:rPr lang="en-US" altLang="ja-JP" sz="4400" b="1" dirty="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xmlns="" val="2145492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68254" y="1448209"/>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1</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254" y="3455870"/>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3</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12</a:t>
            </a:fld>
            <a:endParaRPr kumimoji="1" lang="ja-JP" altLang="en-US"/>
          </a:p>
        </p:txBody>
      </p:sp>
      <p:sp>
        <p:nvSpPr>
          <p:cNvPr id="9" name="テキスト ボックス 8"/>
          <p:cNvSpPr txBox="1"/>
          <p:nvPr/>
        </p:nvSpPr>
        <p:spPr>
          <a:xfrm>
            <a:off x="68254" y="2511686"/>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2</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8254" y="4443208"/>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4</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目</a:t>
            </a:r>
            <a:r>
              <a:rPr lang="ja-JP" altLang="en-US" sz="4000" b="1" dirty="0" smtClean="0">
                <a:solidFill>
                  <a:prstClr val="black"/>
                </a:solidFill>
              </a:rPr>
              <a:t>次</a:t>
            </a:r>
            <a:endParaRPr lang="ja-JP" altLang="en-US" sz="4000" b="1" dirty="0">
              <a:solidFill>
                <a:prstClr val="black"/>
              </a:solidFill>
            </a:endParaRPr>
          </a:p>
        </p:txBody>
      </p:sp>
      <p:sp>
        <p:nvSpPr>
          <p:cNvPr id="3" name="テキスト ボックス 2"/>
          <p:cNvSpPr txBox="1"/>
          <p:nvPr/>
        </p:nvSpPr>
        <p:spPr>
          <a:xfrm>
            <a:off x="977437" y="1463561"/>
            <a:ext cx="802594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が</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削減目標を達成するために</a:t>
            </a:r>
            <a:r>
              <a:rPr lang="ja-JP" altLang="en-US" sz="2800" dirty="0" smtClean="0">
                <a:solidFill>
                  <a:prstClr val="black"/>
                </a:solidFill>
                <a:latin typeface="メイリオ"/>
                <a:cs typeface="メイリオ" panose="020B0604030504040204" pitchFamily="50" charset="-128"/>
              </a:rPr>
              <a:t>は</a:t>
            </a:r>
            <a:endParaRPr lang="en-US" altLang="ja-JP" sz="2800" dirty="0" smtClean="0">
              <a:solidFill>
                <a:prstClr val="black"/>
              </a:solidFill>
              <a:latin typeface="メイリオ"/>
              <a:cs typeface="メイリオ" panose="020B0604030504040204" pitchFamily="50" charset="-128"/>
            </a:endParaRPr>
          </a:p>
        </p:txBody>
      </p:sp>
      <p:sp>
        <p:nvSpPr>
          <p:cNvPr id="5" name="正方形/長方形 4"/>
          <p:cNvSpPr/>
          <p:nvPr/>
        </p:nvSpPr>
        <p:spPr>
          <a:xfrm>
            <a:off x="977057" y="3455870"/>
            <a:ext cx="8025950" cy="996155"/>
          </a:xfrm>
          <a:prstGeom prst="rect">
            <a:avLst/>
          </a:prstGeom>
          <a:ln>
            <a:noFill/>
          </a:ln>
        </p:spPr>
        <p:txBody>
          <a:bodyPr wrap="square" anchor="ctr">
            <a:spAutoFit/>
          </a:bodyPr>
          <a:lstStyle/>
          <a:p>
            <a:r>
              <a:rPr lang="ja-JP" altLang="en-US" sz="2800" dirty="0" smtClean="0">
                <a:solidFill>
                  <a:prstClr val="black"/>
                </a:solidFill>
                <a:latin typeface="メイリオ"/>
                <a:cs typeface="メイリオ" panose="020B0604030504040204" pitchFamily="50" charset="-128"/>
              </a:rPr>
              <a:t>将来</a:t>
            </a:r>
            <a:r>
              <a:rPr lang="ja-JP" altLang="en-US" sz="2800" dirty="0">
                <a:solidFill>
                  <a:prstClr val="black"/>
                </a:solidFill>
                <a:latin typeface="メイリオ"/>
                <a:cs typeface="メイリオ" panose="020B0604030504040204" pitchFamily="50" charset="-128"/>
              </a:rPr>
              <a:t>の日本のカーボン・クレジット</a:t>
            </a:r>
            <a:r>
              <a:rPr lang="ja-JP" altLang="en-US" sz="2800" dirty="0" smtClean="0">
                <a:solidFill>
                  <a:prstClr val="black"/>
                </a:solidFill>
                <a:latin typeface="メイリオ"/>
                <a:cs typeface="メイリオ" panose="020B0604030504040204" pitchFamily="50" charset="-128"/>
              </a:rPr>
              <a:t>制度の</a:t>
            </a:r>
            <a:r>
              <a:rPr lang="ja-JP" altLang="en-US" sz="2800" dirty="0">
                <a:solidFill>
                  <a:prstClr val="black"/>
                </a:solidFill>
                <a:latin typeface="メイリオ"/>
                <a:cs typeface="メイリオ" panose="020B0604030504040204" pitchFamily="50" charset="-128"/>
              </a:rPr>
              <a:t>姿とは</a:t>
            </a:r>
          </a:p>
        </p:txBody>
      </p:sp>
      <p:sp>
        <p:nvSpPr>
          <p:cNvPr id="4" name="テキスト ボックス 3"/>
          <p:cNvSpPr txBox="1"/>
          <p:nvPr/>
        </p:nvSpPr>
        <p:spPr>
          <a:xfrm>
            <a:off x="977057" y="2459716"/>
            <a:ext cx="802671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の省エネ技術はどこへ移転すべきか</a:t>
            </a:r>
          </a:p>
        </p:txBody>
      </p:sp>
      <p:sp>
        <p:nvSpPr>
          <p:cNvPr id="6" name="テキスト ボックス 5"/>
          <p:cNvSpPr txBox="1"/>
          <p:nvPr/>
        </p:nvSpPr>
        <p:spPr>
          <a:xfrm>
            <a:off x="977437" y="4452025"/>
            <a:ext cx="802670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どの発電技術が移転に適しているのか</a:t>
            </a:r>
            <a:endParaRPr lang="ja-JP" altLang="en-US" sz="2800" dirty="0">
              <a:solidFill>
                <a:prstClr val="black"/>
              </a:solidFill>
              <a:latin typeface="メイリオ"/>
              <a:cs typeface="メイリオ" panose="020B0604030504040204" pitchFamily="50" charset="-128"/>
            </a:endParaRPr>
          </a:p>
        </p:txBody>
      </p:sp>
      <p:sp>
        <p:nvSpPr>
          <p:cNvPr id="16" name="テキスト ボックス 15"/>
          <p:cNvSpPr txBox="1"/>
          <p:nvPr/>
        </p:nvSpPr>
        <p:spPr>
          <a:xfrm>
            <a:off x="978196" y="5448179"/>
            <a:ext cx="802595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実際</a:t>
            </a:r>
            <a:r>
              <a:rPr lang="ja-JP" altLang="en-US" sz="2800" dirty="0">
                <a:solidFill>
                  <a:prstClr val="black"/>
                </a:solidFill>
                <a:latin typeface="メイリオ"/>
                <a:cs typeface="メイリオ" panose="020B0604030504040204" pitchFamily="50" charset="-128"/>
              </a:rPr>
              <a:t>に</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をどれくらい削減できるの</a:t>
            </a:r>
            <a:r>
              <a:rPr lang="ja-JP" altLang="en-US" sz="2800" dirty="0" smtClean="0">
                <a:solidFill>
                  <a:prstClr val="black"/>
                </a:solidFill>
                <a:latin typeface="メイリオ"/>
                <a:cs typeface="メイリオ" panose="020B0604030504040204" pitchFamily="50" charset="-128"/>
              </a:rPr>
              <a:t>か</a:t>
            </a:r>
            <a:endParaRPr lang="ja-JP" altLang="en-US" sz="2800" dirty="0">
              <a:solidFill>
                <a:prstClr val="black"/>
              </a:solidFill>
              <a:latin typeface="メイリオ"/>
              <a:cs typeface="メイリオ" panose="020B0604030504040204" pitchFamily="50" charset="-128"/>
            </a:endParaRPr>
          </a:p>
        </p:txBody>
      </p:sp>
      <p:sp>
        <p:nvSpPr>
          <p:cNvPr id="17" name="テキスト ボックス 16"/>
          <p:cNvSpPr txBox="1"/>
          <p:nvPr/>
        </p:nvSpPr>
        <p:spPr>
          <a:xfrm>
            <a:off x="68254" y="5448179"/>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5</a:t>
            </a:r>
            <a:endPar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6263" y="2573905"/>
            <a:ext cx="9320263" cy="785496"/>
          </a:xfrm>
          <a:prstGeom prst="rect">
            <a:avLst/>
          </a:prstGeom>
          <a:gradFill>
            <a:gsLst>
              <a:gs pos="11000">
                <a:srgbClr val="449B19"/>
              </a:gs>
              <a:gs pos="87000">
                <a:srgbClr val="85E753"/>
              </a:gs>
              <a:gs pos="0">
                <a:srgbClr val="377F13"/>
              </a:gs>
              <a:gs pos="62000">
                <a:srgbClr val="5FDF1F"/>
              </a:gs>
              <a:gs pos="97917">
                <a:schemeClr val="bg1"/>
              </a:gs>
              <a:gs pos="96000">
                <a:schemeClr val="tx2">
                  <a:lumMod val="10000"/>
                  <a:lumOff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dirty="0">
                <a:solidFill>
                  <a:prstClr val="white"/>
                </a:solidFill>
              </a:rPr>
              <a:t>　</a:t>
            </a:r>
            <a:r>
              <a:rPr lang="ja-JP" altLang="en-US" sz="2800" dirty="0" smtClean="0">
                <a:solidFill>
                  <a:prstClr val="white"/>
                </a:solidFill>
              </a:rPr>
              <a:t> 　</a:t>
            </a:r>
            <a:r>
              <a:rPr lang="ja-JP" altLang="en-US" sz="2800" b="1" dirty="0" smtClean="0">
                <a:ln>
                  <a:solidFill>
                    <a:srgbClr val="378012"/>
                  </a:solidFill>
                </a:ln>
                <a:solidFill>
                  <a:prstClr val="white"/>
                </a:solidFill>
              </a:rPr>
              <a:t>日本</a:t>
            </a:r>
            <a:r>
              <a:rPr lang="ja-JP" altLang="en-US" sz="2800" b="1" dirty="0">
                <a:ln>
                  <a:solidFill>
                    <a:srgbClr val="378012"/>
                  </a:solidFill>
                </a:ln>
                <a:solidFill>
                  <a:prstClr val="white"/>
                </a:solidFill>
              </a:rPr>
              <a:t>の省エネ技術はどこへ移転すべき</a:t>
            </a:r>
            <a:r>
              <a:rPr lang="ja-JP" altLang="en-US" sz="2800" b="1" dirty="0" smtClean="0">
                <a:ln>
                  <a:solidFill>
                    <a:srgbClr val="378012"/>
                  </a:solidFill>
                </a:ln>
                <a:solidFill>
                  <a:prstClr val="white"/>
                </a:solidFill>
              </a:rPr>
              <a:t>か</a:t>
            </a:r>
            <a:endParaRPr lang="ja-JP" altLang="en-US" sz="2800" b="1" dirty="0">
              <a:ln>
                <a:solidFill>
                  <a:srgbClr val="378012"/>
                </a:solidFill>
              </a:ln>
              <a:solidFill>
                <a:prstClr val="white"/>
              </a:solidFill>
            </a:endParaRPr>
          </a:p>
        </p:txBody>
      </p:sp>
      <p:sp>
        <p:nvSpPr>
          <p:cNvPr id="15" name="テキスト ボックス 14"/>
          <p:cNvSpPr txBox="1"/>
          <p:nvPr/>
        </p:nvSpPr>
        <p:spPr>
          <a:xfrm>
            <a:off x="68254" y="2511685"/>
            <a:ext cx="990110" cy="830997"/>
          </a:xfrm>
          <a:prstGeom prst="rect">
            <a:avLst/>
          </a:prstGeom>
          <a:noFill/>
        </p:spPr>
        <p:txBody>
          <a:bodyPr wrap="square" rtlCol="0">
            <a:spAutoFit/>
          </a:bodyPr>
          <a:lstStyle/>
          <a:p>
            <a:pPr algn="ctr"/>
            <a:r>
              <a:rPr lang="en-US" altLang="ja-JP" sz="4800" b="1" dirty="0" smtClean="0">
                <a:solidFill>
                  <a:prstClr val="white"/>
                </a:solidFill>
                <a:latin typeface="HGPｺﾞｼｯｸM" panose="020B0600000000000000" pitchFamily="50" charset="-128"/>
                <a:ea typeface="HGPｺﾞｼｯｸM" panose="020B0600000000000000" pitchFamily="50" charset="-128"/>
              </a:rPr>
              <a:t>2</a:t>
            </a:r>
            <a:endParaRPr lang="ja-JP" altLang="en-US" sz="4800" b="1" dirty="0">
              <a:solidFill>
                <a:prstClr val="white"/>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xmlns="" val="302739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xmlns="" val="744812712"/>
              </p:ext>
            </p:extLst>
          </p:nvPr>
        </p:nvGraphicFramePr>
        <p:xfrm>
          <a:off x="67571" y="908720"/>
          <a:ext cx="4798004" cy="5588049"/>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981628" y="1507170"/>
            <a:ext cx="4295761" cy="1438855"/>
          </a:xfrm>
          <a:prstGeom prst="rect">
            <a:avLst/>
          </a:prstGeom>
          <a:noFill/>
        </p:spPr>
        <p:txBody>
          <a:bodyPr wrap="square" rtlCol="0">
            <a:spAutoFit/>
          </a:bodyPr>
          <a:lstStyle/>
          <a:p>
            <a:pPr lvl="0">
              <a:lnSpc>
                <a:spcPts val="3500"/>
              </a:lnSpc>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先進国の</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排出量は</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1990</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年の間に</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しか増加していない。</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吹き出し 3"/>
          <p:cNvSpPr/>
          <p:nvPr/>
        </p:nvSpPr>
        <p:spPr>
          <a:xfrm>
            <a:off x="4943531" y="3140968"/>
            <a:ext cx="4032448" cy="3096344"/>
          </a:xfrm>
          <a:prstGeom prst="wedgeRoundRectCallout">
            <a:avLst>
              <a:gd name="adj1" fmla="val -77770"/>
              <a:gd name="adj2" fmla="val -46629"/>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途上</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国の</a:t>
            </a:r>
            <a:r>
              <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排出量は</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54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ほぼ</a:t>
            </a:r>
            <a:r>
              <a:rPr lang="en-US" altLang="ja-JP" sz="115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6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72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13</a:t>
            </a:fld>
            <a:endParaRPr kumimoji="1" lang="ja-JP" altLang="en-US"/>
          </a:p>
        </p:txBody>
      </p:sp>
      <p:cxnSp>
        <p:nvCxnSpPr>
          <p:cNvPr id="8" name="直線コネクタ 7"/>
          <p:cNvCxnSpPr/>
          <p:nvPr/>
        </p:nvCxnSpPr>
        <p:spPr>
          <a:xfrm>
            <a:off x="206515" y="68369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6514" y="188640"/>
            <a:ext cx="4760725" cy="584775"/>
          </a:xfrm>
          <a:prstGeom prst="rect">
            <a:avLst/>
          </a:prstGeom>
        </p:spPr>
        <p:txBody>
          <a:bodyPr wrap="square">
            <a:sp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世界の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排出の現状</a:t>
            </a:r>
          </a:p>
        </p:txBody>
      </p:sp>
    </p:spTree>
    <p:extLst>
      <p:ext uri="{BB962C8B-B14F-4D97-AF65-F5344CB8AC3E}">
        <p14:creationId xmlns:p14="http://schemas.microsoft.com/office/powerpoint/2010/main" xmlns="" val="8225310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444649" y="3189241"/>
            <a:ext cx="2688557" cy="246221"/>
          </a:xfrm>
          <a:prstGeom prst="rect">
            <a:avLst/>
          </a:prstGeom>
          <a:noFill/>
        </p:spPr>
        <p:txBody>
          <a:bodyPr wrap="none" rtlCol="0">
            <a:spAutoFit/>
          </a:bodyPr>
          <a:lstStyle/>
          <a:p>
            <a:r>
              <a:rPr lang="ja-JP" altLang="en-US" sz="1000" dirty="0" smtClean="0"/>
              <a:t>出所：アジア</a:t>
            </a:r>
            <a:r>
              <a:rPr lang="ja-JP" altLang="en-US" sz="1000" dirty="0"/>
              <a:t>・世界エネルギーアウトルック</a:t>
            </a:r>
            <a:r>
              <a:rPr lang="en-US" altLang="ja-JP" sz="1000" dirty="0"/>
              <a:t>2014</a:t>
            </a:r>
            <a:endParaRPr kumimoji="1" lang="ja-JP" altLang="en-US" sz="1000" dirty="0"/>
          </a:p>
        </p:txBody>
      </p:sp>
      <p:graphicFrame>
        <p:nvGraphicFramePr>
          <p:cNvPr id="9" name="表 8"/>
          <p:cNvGraphicFramePr>
            <a:graphicFrameLocks noGrp="1"/>
          </p:cNvGraphicFramePr>
          <p:nvPr>
            <p:extLst>
              <p:ext uri="{D42A27DB-BD31-4B8C-83A1-F6EECF244321}">
                <p14:modId xmlns:p14="http://schemas.microsoft.com/office/powerpoint/2010/main" xmlns="" val="172761309"/>
              </p:ext>
            </p:extLst>
          </p:nvPr>
        </p:nvGraphicFramePr>
        <p:xfrm>
          <a:off x="161510" y="998731"/>
          <a:ext cx="8865986" cy="2217276"/>
        </p:xfrm>
        <a:graphic>
          <a:graphicData uri="http://schemas.openxmlformats.org/drawingml/2006/table">
            <a:tbl>
              <a:tblPr firstRow="1" bandRow="1">
                <a:tableStyleId>{616DA210-FB5B-4158-B5E0-FEB733F419BA}</a:tableStyleId>
              </a:tblPr>
              <a:tblGrid>
                <a:gridCol w="2203276"/>
                <a:gridCol w="1332542"/>
                <a:gridCol w="1332542"/>
                <a:gridCol w="1332542"/>
                <a:gridCol w="1332542"/>
                <a:gridCol w="1332542"/>
              </a:tblGrid>
              <a:tr h="539157">
                <a:tc gridSpan="6">
                  <a:txBody>
                    <a:bodyPr/>
                    <a:lstStyle/>
                    <a:p>
                      <a:pPr algn="ct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途上国の部門別最終エネルギー消費量</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(Mtoe-CO2)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546645">
                <a:tc>
                  <a:txBody>
                    <a:bodyPr/>
                    <a:lstStyle/>
                    <a:p>
                      <a:endParaRPr kumimoji="1" lang="ja-JP" altLang="en-US"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1980</a:t>
                      </a:r>
                      <a:r>
                        <a:rPr kumimoji="1" lang="ja-JP" altLang="en-US" sz="1400" b="0" dirty="0" smtClean="0"/>
                        <a:t>年</a:t>
                      </a:r>
                      <a:endParaRPr kumimoji="1" lang="en-US" altLang="ja-JP" sz="1400" b="0" dirty="0" smtClean="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1990</a:t>
                      </a:r>
                      <a:r>
                        <a:rPr kumimoji="1" lang="ja-JP" altLang="en-US" sz="1400" b="0" dirty="0" smtClean="0"/>
                        <a:t>年</a:t>
                      </a:r>
                      <a:endParaRPr kumimoji="1" lang="ja-JP" altLang="en-US" sz="1400"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1" dirty="0" smtClean="0"/>
                        <a:t>2000</a:t>
                      </a:r>
                      <a:r>
                        <a:rPr kumimoji="1" lang="ja-JP" altLang="en-US" sz="1400" b="1" dirty="0" smtClean="0"/>
                        <a:t>年</a:t>
                      </a:r>
                      <a:endParaRPr kumimoji="1" lang="ja-JP" altLang="en-US"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1" dirty="0" smtClean="0"/>
                        <a:t>2012</a:t>
                      </a:r>
                      <a:r>
                        <a:rPr kumimoji="1" lang="ja-JP" altLang="en-US" sz="1400" b="1" dirty="0" smtClean="0"/>
                        <a:t>年</a:t>
                      </a:r>
                      <a:endParaRPr kumimoji="1" lang="ja-JP" altLang="en-US" sz="1400"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ja-JP" altLang="en-US" b="1" dirty="0" smtClean="0"/>
                        <a:t>平均増加率</a:t>
                      </a:r>
                      <a:endParaRPr kumimoji="1" lang="ja-JP" altLang="en-US"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r>
              <a:tr h="552354">
                <a:tc>
                  <a:txBody>
                    <a:bodyPr/>
                    <a:lstStyle/>
                    <a:p>
                      <a:r>
                        <a:rPr kumimoji="1" lang="ja-JP" altLang="en-US" b="1" dirty="0" smtClean="0"/>
                        <a:t>産業部門</a:t>
                      </a:r>
                      <a:endParaRPr kumimoji="1" lang="ja-JP" altLang="en-US"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  835</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  979</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sz="2400" b="1" u="sng" dirty="0" smtClean="0">
                          <a:solidFill>
                            <a:schemeClr val="tx1"/>
                          </a:solidFill>
                        </a:rPr>
                        <a:t>980</a:t>
                      </a:r>
                      <a:endParaRPr kumimoji="1" lang="ja-JP" altLang="en-US" sz="2400" b="1" u="sng" dirty="0">
                        <a:solidFill>
                          <a:schemeClr val="tx1"/>
                        </a:solidFill>
                      </a:endParaRPr>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sz="2400" b="1" u="sng" dirty="0" smtClean="0">
                          <a:solidFill>
                            <a:schemeClr val="tx1"/>
                          </a:solidFill>
                        </a:rPr>
                        <a:t>1749</a:t>
                      </a:r>
                      <a:endParaRPr kumimoji="1" lang="ja-JP" altLang="en-US" sz="2400" b="1" u="sng" dirty="0">
                        <a:solidFill>
                          <a:schemeClr val="tx1"/>
                        </a:solidFill>
                      </a:endParaRPr>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sz="3200" b="1" dirty="0" smtClean="0">
                          <a:solidFill>
                            <a:srgbClr val="F96307"/>
                          </a:solidFill>
                        </a:rPr>
                        <a:t>2.7</a:t>
                      </a:r>
                      <a:r>
                        <a:rPr kumimoji="1" lang="ja-JP" altLang="en-US" sz="1600" b="1" dirty="0" smtClean="0">
                          <a:solidFill>
                            <a:srgbClr val="F96307"/>
                          </a:solidFill>
                        </a:rPr>
                        <a:t>％</a:t>
                      </a:r>
                      <a:endParaRPr kumimoji="1" lang="ja-JP" altLang="en-US" sz="1600" b="1" dirty="0">
                        <a:solidFill>
                          <a:srgbClr val="F96307"/>
                        </a:solidFill>
                      </a:endParaRPr>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rgbClr val="FDF591"/>
                    </a:solidFill>
                  </a:tcPr>
                </a:tc>
              </a:tr>
              <a:tr h="552354">
                <a:tc>
                  <a:txBody>
                    <a:bodyPr/>
                    <a:lstStyle/>
                    <a:p>
                      <a:r>
                        <a:rPr kumimoji="1" lang="ja-JP" altLang="en-US" b="1" dirty="0" smtClean="0"/>
                        <a:t>家庭・農業部門</a:t>
                      </a:r>
                      <a:endParaRPr kumimoji="1" lang="ja-JP" altLang="en-US"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1031</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1380</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b="0" dirty="0" smtClean="0"/>
                        <a:t> 1400</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ja-JP" altLang="en-US" b="0" baseline="0" dirty="0" smtClean="0"/>
                        <a:t>  </a:t>
                      </a:r>
                      <a:r>
                        <a:rPr kumimoji="1" lang="en-US" altLang="ja-JP" b="0" dirty="0" smtClean="0"/>
                        <a:t>1857</a:t>
                      </a:r>
                      <a:endParaRPr kumimoji="1" lang="ja-JP" altLang="en-US" b="0"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c>
                  <a:txBody>
                    <a:bodyPr/>
                    <a:lstStyle/>
                    <a:p>
                      <a:r>
                        <a:rPr kumimoji="1" lang="en-US" altLang="ja-JP" sz="700" b="1" baseline="0" dirty="0" smtClean="0">
                          <a:solidFill>
                            <a:schemeClr val="bg1"/>
                          </a:solidFill>
                        </a:rPr>
                        <a:t>a</a:t>
                      </a:r>
                      <a:r>
                        <a:rPr kumimoji="1" lang="en-US" altLang="ja-JP" sz="2800" b="1" dirty="0" smtClean="0"/>
                        <a:t>1.4</a:t>
                      </a:r>
                      <a:r>
                        <a:rPr kumimoji="1" lang="ja-JP" altLang="en-US" sz="1800" b="1" dirty="0" smtClean="0"/>
                        <a:t>％</a:t>
                      </a:r>
                      <a:endParaRPr kumimoji="1" lang="ja-JP" altLang="en-US" sz="2400" b="1" dirty="0"/>
                    </a:p>
                  </a:txBody>
                  <a:tcPr>
                    <a:lnL w="38100" cap="flat" cmpd="sng" algn="ctr">
                      <a:solidFill>
                        <a:schemeClr val="bg2">
                          <a:lumMod val="75000"/>
                        </a:schemeClr>
                      </a:solidFill>
                      <a:prstDash val="solid"/>
                      <a:round/>
                      <a:headEnd type="none" w="med" len="med"/>
                      <a:tailEnd type="none" w="med" len="med"/>
                    </a:lnL>
                    <a:lnR w="381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221098" y="5034069"/>
            <a:ext cx="9365098" cy="1422679"/>
          </a:xfrm>
          <a:prstGeom prst="rect">
            <a:avLst/>
          </a:prstGeom>
          <a:solidFill>
            <a:srgbClr val="3B8A14"/>
          </a:solidFill>
        </p:spPr>
        <p:txBody>
          <a:bodyPr wrap="square" lIns="360000" tIns="144000" rtlCol="0">
            <a:spAutoFit/>
          </a:bodyPr>
          <a:lstStyle/>
          <a:p>
            <a:pPr algn="ctr"/>
            <a:r>
              <a:rPr kumimoji="1"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途上国の産業部門に対し技術移転を</a:t>
            </a:r>
            <a:endParaRPr kumimoji="1" lang="en-US" altLang="ja-JP"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行うことが最も</a:t>
            </a:r>
            <a:r>
              <a:rPr kumimoji="1" lang="en-US" altLang="ja-JP"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削減に効果的</a:t>
            </a:r>
            <a:endParaRPr kumimoji="1"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吹き出し 2"/>
          <p:cNvSpPr/>
          <p:nvPr/>
        </p:nvSpPr>
        <p:spPr>
          <a:xfrm>
            <a:off x="161510" y="3445024"/>
            <a:ext cx="8865985" cy="1342564"/>
          </a:xfrm>
          <a:prstGeom prst="wedgeRoundRectCallout">
            <a:avLst>
              <a:gd name="adj1" fmla="val 17427"/>
              <a:gd name="adj2" fmla="val -28642"/>
              <a:gd name="adj3" fmla="val 16667"/>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9800" y="3710158"/>
            <a:ext cx="9082936" cy="1138773"/>
          </a:xfrm>
          <a:prstGeom prst="rect">
            <a:avLst/>
          </a:prstGeom>
          <a:noFill/>
        </p:spPr>
        <p:txBody>
          <a:bodyPr wrap="none" rtlCol="0">
            <a:spAutoFit/>
          </a:bodyPr>
          <a:lstStyle/>
          <a:p>
            <a:pPr lvl="0" algn="ct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産業部門のエネルギー消費量が</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毎年</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増加</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年から</a:t>
            </a: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年間だけで</a:t>
            </a:r>
            <a:r>
              <a:rPr lang="ja-JP" altLang="en-US" sz="36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40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増加</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14</a:t>
            </a:fld>
            <a:endParaRPr kumimoji="1" lang="ja-JP" altLang="en-US"/>
          </a:p>
        </p:txBody>
      </p:sp>
      <p:cxnSp>
        <p:nvCxnSpPr>
          <p:cNvPr id="12" name="直線コネクタ 11"/>
          <p:cNvCxnSpPr/>
          <p:nvPr/>
        </p:nvCxnSpPr>
        <p:spPr>
          <a:xfrm>
            <a:off x="20651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61510" y="217384"/>
            <a:ext cx="5479385" cy="646331"/>
          </a:xfrm>
          <a:prstGeom prst="rect">
            <a:avLst/>
          </a:prstGeom>
        </p:spPr>
        <p:txBody>
          <a:bodyPr wrap="none">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途上国の</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排出の現状</a:t>
            </a:r>
          </a:p>
        </p:txBody>
      </p:sp>
    </p:spTree>
    <p:extLst>
      <p:ext uri="{BB962C8B-B14F-4D97-AF65-F5344CB8AC3E}">
        <p14:creationId xmlns:p14="http://schemas.microsoft.com/office/powerpoint/2010/main" xmlns="" val="41422148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xmlns="" val="1511774946"/>
              </p:ext>
            </p:extLst>
          </p:nvPr>
        </p:nvGraphicFramePr>
        <p:xfrm>
          <a:off x="5132" y="1752932"/>
          <a:ext cx="3024336" cy="4616322"/>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0" y="873027"/>
            <a:ext cx="9144000" cy="461665"/>
          </a:xfrm>
          <a:prstGeom prst="rect">
            <a:avLst/>
          </a:prstGeom>
          <a:solidFill>
            <a:schemeClr val="tx2">
              <a:lumMod val="25000"/>
              <a:lumOff val="75000"/>
            </a:schemeClr>
          </a:solidFill>
        </p:spPr>
        <p:txBody>
          <a:bodyPr wrap="square" rtlCol="0">
            <a:spAutoFit/>
          </a:bodyPr>
          <a:lstStyle/>
          <a:p>
            <a:r>
              <a:rPr lang="ja-JP" altLang="en-US" sz="2000" dirty="0" smtClean="0">
                <a:solidFill>
                  <a:prstClr val="black"/>
                </a:solidFill>
                <a:latin typeface="メイリオ" panose="020B0604030504040204" pitchFamily="50" charset="-128"/>
                <a:cs typeface="メイリオ" panose="020B0604030504040204" pitchFamily="50" charset="-128"/>
              </a:rPr>
              <a:t>特にエネルギー消費量が大きく、</a:t>
            </a:r>
            <a:r>
              <a:rPr lang="en-US" altLang="ja-JP" sz="2400" b="1" dirty="0" smtClean="0">
                <a:solidFill>
                  <a:prstClr val="black"/>
                </a:solidFill>
                <a:latin typeface="メイリオ" panose="020B0604030504040204" pitchFamily="50" charset="-128"/>
                <a:cs typeface="メイリオ" panose="020B0604030504040204" pitchFamily="50" charset="-128"/>
              </a:rPr>
              <a:t>CO2</a:t>
            </a:r>
            <a:r>
              <a:rPr lang="ja-JP" altLang="en-US" sz="2400" b="1" dirty="0" smtClean="0">
                <a:solidFill>
                  <a:prstClr val="black"/>
                </a:solidFill>
                <a:latin typeface="メイリオ" panose="020B0604030504040204" pitchFamily="50" charset="-128"/>
                <a:cs typeface="メイリオ" panose="020B0604030504040204" pitchFamily="50" charset="-128"/>
              </a:rPr>
              <a:t>を多く排出する</a:t>
            </a:r>
            <a:r>
              <a:rPr lang="en-US" altLang="ja-JP" sz="2400" b="1" dirty="0" smtClean="0">
                <a:solidFill>
                  <a:prstClr val="black"/>
                </a:solidFill>
                <a:latin typeface="メイリオ" panose="020B0604030504040204" pitchFamily="50" charset="-128"/>
                <a:cs typeface="メイリオ" panose="020B0604030504040204" pitchFamily="50" charset="-128"/>
              </a:rPr>
              <a:t>3</a:t>
            </a:r>
            <a:r>
              <a:rPr lang="ja-JP" altLang="en-US" sz="2400" b="1" dirty="0" err="1" smtClean="0">
                <a:solidFill>
                  <a:prstClr val="black"/>
                </a:solidFill>
                <a:latin typeface="メイリオ" panose="020B0604030504040204" pitchFamily="50" charset="-128"/>
                <a:cs typeface="メイリオ" panose="020B0604030504040204" pitchFamily="50" charset="-128"/>
              </a:rPr>
              <a:t>つの</a:t>
            </a:r>
            <a:r>
              <a:rPr lang="ja-JP" altLang="en-US" sz="2400" b="1" dirty="0" smtClean="0">
                <a:solidFill>
                  <a:prstClr val="black"/>
                </a:solidFill>
                <a:latin typeface="メイリオ" panose="020B0604030504040204" pitchFamily="50" charset="-128"/>
                <a:cs typeface="メイリオ" panose="020B0604030504040204" pitchFamily="50" charset="-128"/>
              </a:rPr>
              <a:t>産業</a:t>
            </a:r>
            <a:r>
              <a:rPr lang="ja-JP" altLang="en-US" sz="2000" dirty="0" smtClean="0">
                <a:solidFill>
                  <a:prstClr val="black"/>
                </a:solidFill>
                <a:latin typeface="メイリオ" panose="020B0604030504040204" pitchFamily="50" charset="-128"/>
                <a:cs typeface="メイリオ" panose="020B0604030504040204" pitchFamily="50" charset="-128"/>
              </a:rPr>
              <a:t>を分析</a:t>
            </a:r>
            <a:endParaRPr lang="ja-JP" altLang="en-US" sz="2000" dirty="0">
              <a:solidFill>
                <a:prstClr val="black"/>
              </a:solidFill>
              <a:latin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27169" y="1466698"/>
            <a:ext cx="7109639" cy="400110"/>
          </a:xfrm>
          <a:prstGeom prst="rect">
            <a:avLst/>
          </a:prstGeom>
          <a:noFill/>
        </p:spPr>
        <p:txBody>
          <a:bodyPr wrap="none" rtlCol="0">
            <a:spAutoFit/>
          </a:bodyPr>
          <a:lstStyle/>
          <a:p>
            <a:r>
              <a:rPr lang="ja-JP" altLang="en-US" sz="2000" dirty="0" smtClean="0">
                <a:solidFill>
                  <a:prstClr val="black"/>
                </a:solidFill>
                <a:latin typeface="メイリオ" panose="020B0604030504040204" pitchFamily="50" charset="-128"/>
                <a:cs typeface="メイリオ" panose="020B0604030504040204" pitchFamily="50" charset="-128"/>
              </a:rPr>
              <a:t>それぞれの製品</a:t>
            </a:r>
            <a:r>
              <a:rPr lang="ja-JP" altLang="en-US" sz="2000" dirty="0">
                <a:solidFill>
                  <a:prstClr val="black"/>
                </a:solidFill>
                <a:latin typeface="メイリオ" panose="020B0604030504040204" pitchFamily="50" charset="-128"/>
                <a:cs typeface="メイリオ" panose="020B0604030504040204" pitchFamily="50" charset="-128"/>
              </a:rPr>
              <a:t>を</a:t>
            </a:r>
            <a:r>
              <a:rPr lang="ja-JP" altLang="en-US" sz="2000" dirty="0" smtClean="0">
                <a:solidFill>
                  <a:prstClr val="black"/>
                </a:solidFill>
                <a:latin typeface="メイリオ" panose="020B0604030504040204" pitchFamily="50" charset="-128"/>
                <a:cs typeface="メイリオ" panose="020B0604030504040204" pitchFamily="50" charset="-128"/>
              </a:rPr>
              <a:t>生産するのに必要なエネルギー量を比較</a:t>
            </a:r>
            <a:endParaRPr lang="ja-JP" altLang="en-US" sz="2000" dirty="0">
              <a:solidFill>
                <a:prstClr val="black"/>
              </a:solidFill>
              <a:latin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10400" y="6473966"/>
            <a:ext cx="2133600" cy="365125"/>
          </a:xfrm>
        </p:spPr>
        <p:txBody>
          <a:bodyPr/>
          <a:lstStyle/>
          <a:p>
            <a:fld id="{400ABA58-CA87-4928-B72F-3CDF66D034FF}" type="slidenum">
              <a:rPr kumimoji="1" lang="ja-JP" altLang="en-US" smtClean="0">
                <a:solidFill>
                  <a:prstClr val="black"/>
                </a:solidFill>
              </a:rPr>
              <a:pPr/>
              <a:t>15</a:t>
            </a:fld>
            <a:endParaRPr kumimoji="1" lang="ja-JP" altLang="en-US" dirty="0">
              <a:solidFill>
                <a:prstClr val="black"/>
              </a:solidFill>
            </a:endParaRPr>
          </a:p>
        </p:txBody>
      </p:sp>
      <p:cxnSp>
        <p:nvCxnSpPr>
          <p:cNvPr id="20" name="直線コネクタ 19"/>
          <p:cNvCxnSpPr/>
          <p:nvPr/>
        </p:nvCxnSpPr>
        <p:spPr>
          <a:xfrm>
            <a:off x="202303" y="700710"/>
            <a:ext cx="8645172"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02303" y="177490"/>
            <a:ext cx="8195122" cy="523220"/>
          </a:xfrm>
          <a:prstGeom prst="rect">
            <a:avLst/>
          </a:prstGeom>
        </p:spPr>
        <p:txBody>
          <a:bodyPr wrap="square">
            <a:spAutoFit/>
          </a:bodyPr>
          <a:lstStyle/>
          <a:p>
            <a:r>
              <a:rPr lang="ja-JP" altLang="en-US" sz="2800" b="1" dirty="0">
                <a:latin typeface="メイリオ" panose="020B0604030504040204" pitchFamily="50" charset="-128"/>
                <a:cs typeface="メイリオ" panose="020B0604030504040204" pitchFamily="50" charset="-128"/>
              </a:rPr>
              <a:t>日</a:t>
            </a:r>
            <a:r>
              <a:rPr lang="ja-JP" altLang="en-US" sz="2800" b="1" dirty="0">
                <a:solidFill>
                  <a:prstClr val="black"/>
                </a:solidFill>
                <a:latin typeface="メイリオ" panose="020B0604030504040204" pitchFamily="50" charset="-128"/>
                <a:cs typeface="メイリオ" panose="020B0604030504040204" pitchFamily="50" charset="-128"/>
              </a:rPr>
              <a:t>本の省エネ技術はどれくらい優れているのか？</a:t>
            </a:r>
            <a:endParaRPr lang="ja-JP" altLang="en-US" sz="3200" b="1" dirty="0">
              <a:solidFill>
                <a:prstClr val="black"/>
              </a:solidFill>
              <a:latin typeface="メイリオ" panose="020B0604030504040204" pitchFamily="50" charset="-128"/>
              <a:cs typeface="メイリオ"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xmlns="" val="851541717"/>
              </p:ext>
            </p:extLst>
          </p:nvPr>
        </p:nvGraphicFramePr>
        <p:xfrm>
          <a:off x="3041870" y="1947640"/>
          <a:ext cx="2969129" cy="4378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xmlns="" val="1199130964"/>
              </p:ext>
            </p:extLst>
          </p:nvPr>
        </p:nvGraphicFramePr>
        <p:xfrm>
          <a:off x="5957635" y="1987142"/>
          <a:ext cx="3131840" cy="4380641"/>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7004848" y="2491850"/>
            <a:ext cx="1258098" cy="307777"/>
          </a:xfrm>
          <a:prstGeom prst="rect">
            <a:avLst/>
          </a:prstGeom>
          <a:noFill/>
        </p:spPr>
        <p:txBody>
          <a:bodyPr wrap="square" rtlCol="0">
            <a:spAutoFit/>
          </a:bodyPr>
          <a:lstStyle/>
          <a:p>
            <a:pPr algn="ctr"/>
            <a:r>
              <a:rPr lang="en-US" altLang="ja-JP" sz="1400" b="1" dirty="0" smtClean="0">
                <a:solidFill>
                  <a:prstClr val="black"/>
                </a:solidFill>
                <a:latin typeface="+mn-ea"/>
              </a:rPr>
              <a:t>(2010</a:t>
            </a:r>
            <a:r>
              <a:rPr lang="ja-JP" altLang="en-US" sz="1400" b="1" dirty="0" smtClean="0">
                <a:solidFill>
                  <a:prstClr val="black"/>
                </a:solidFill>
                <a:latin typeface="+mn-ea"/>
              </a:rPr>
              <a:t>年</a:t>
            </a:r>
            <a:r>
              <a:rPr lang="en-US" altLang="ja-JP" sz="1400" b="1" dirty="0" smtClean="0">
                <a:solidFill>
                  <a:prstClr val="black"/>
                </a:solidFill>
                <a:latin typeface="+mn-ea"/>
              </a:rPr>
              <a:t>)</a:t>
            </a:r>
            <a:endParaRPr lang="ja-JP" altLang="en-US" sz="1400" b="1" dirty="0">
              <a:solidFill>
                <a:prstClr val="black"/>
              </a:solidFill>
              <a:latin typeface="+mn-ea"/>
            </a:endParaRPr>
          </a:p>
        </p:txBody>
      </p:sp>
      <p:sp>
        <p:nvSpPr>
          <p:cNvPr id="7" name="テキスト ボックス 6"/>
          <p:cNvSpPr txBox="1"/>
          <p:nvPr/>
        </p:nvSpPr>
        <p:spPr>
          <a:xfrm>
            <a:off x="688146" y="1866808"/>
            <a:ext cx="1943322" cy="523220"/>
          </a:xfrm>
          <a:prstGeom prst="rect">
            <a:avLst/>
          </a:prstGeom>
          <a:noFill/>
        </p:spPr>
        <p:txBody>
          <a:bodyPr wrap="square" rtlCol="0">
            <a:spAutoFit/>
          </a:bodyPr>
          <a:lstStyle/>
          <a:p>
            <a:pPr algn="ctr"/>
            <a:r>
              <a:rPr lang="ja-JP" altLang="en-US" sz="2800" b="1" dirty="0" smtClean="0">
                <a:solidFill>
                  <a:prstClr val="black"/>
                </a:solidFill>
              </a:rPr>
              <a:t>＜電力＞</a:t>
            </a:r>
            <a:endParaRPr lang="ja-JP" altLang="en-US" sz="2800" b="1" dirty="0">
              <a:solidFill>
                <a:prstClr val="black"/>
              </a:solidFill>
            </a:endParaRPr>
          </a:p>
        </p:txBody>
      </p:sp>
      <p:sp>
        <p:nvSpPr>
          <p:cNvPr id="19" name="テキスト ボックス 18"/>
          <p:cNvSpPr txBox="1"/>
          <p:nvPr/>
        </p:nvSpPr>
        <p:spPr>
          <a:xfrm>
            <a:off x="3537550" y="1862351"/>
            <a:ext cx="1943322" cy="523220"/>
          </a:xfrm>
          <a:prstGeom prst="rect">
            <a:avLst/>
          </a:prstGeom>
          <a:noFill/>
        </p:spPr>
        <p:txBody>
          <a:bodyPr wrap="square" rtlCol="0">
            <a:spAutoFit/>
          </a:bodyPr>
          <a:lstStyle/>
          <a:p>
            <a:pPr algn="ctr"/>
            <a:r>
              <a:rPr lang="ja-JP" altLang="en-US" sz="2800" b="1" dirty="0" smtClean="0">
                <a:solidFill>
                  <a:prstClr val="black"/>
                </a:solidFill>
              </a:rPr>
              <a:t>＜鉄鋼＞</a:t>
            </a:r>
            <a:endParaRPr lang="ja-JP" altLang="en-US" sz="2800" b="1" dirty="0">
              <a:solidFill>
                <a:prstClr val="black"/>
              </a:solidFill>
            </a:endParaRPr>
          </a:p>
        </p:txBody>
      </p:sp>
      <p:sp>
        <p:nvSpPr>
          <p:cNvPr id="22" name="テキスト ボックス 21"/>
          <p:cNvSpPr txBox="1"/>
          <p:nvPr/>
        </p:nvSpPr>
        <p:spPr>
          <a:xfrm>
            <a:off x="6390137" y="1823989"/>
            <a:ext cx="2463005" cy="523220"/>
          </a:xfrm>
          <a:prstGeom prst="rect">
            <a:avLst/>
          </a:prstGeom>
          <a:noFill/>
        </p:spPr>
        <p:txBody>
          <a:bodyPr wrap="square" rtlCol="0">
            <a:spAutoFit/>
          </a:bodyPr>
          <a:lstStyle/>
          <a:p>
            <a:pPr algn="ctr"/>
            <a:r>
              <a:rPr lang="ja-JP" altLang="en-US" sz="2800" b="1" dirty="0" smtClean="0">
                <a:solidFill>
                  <a:prstClr val="black"/>
                </a:solidFill>
              </a:rPr>
              <a:t>＜セメント＞</a:t>
            </a:r>
            <a:endParaRPr lang="ja-JP" altLang="en-US" sz="2800" b="1" dirty="0">
              <a:solidFill>
                <a:prstClr val="black"/>
              </a:solidFill>
            </a:endParaRPr>
          </a:p>
        </p:txBody>
      </p:sp>
      <p:sp>
        <p:nvSpPr>
          <p:cNvPr id="8" name="正方形/長方形 7"/>
          <p:cNvSpPr/>
          <p:nvPr/>
        </p:nvSpPr>
        <p:spPr>
          <a:xfrm>
            <a:off x="0" y="5781335"/>
            <a:ext cx="9163620" cy="107666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prstClr val="black"/>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日本は</a:t>
            </a:r>
            <a:r>
              <a:rPr lang="ja-JP" altLang="en-US" sz="4400" b="1" dirty="0" smtClean="0">
                <a:solidFill>
                  <a:srgbClr val="F96307"/>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世界</a:t>
            </a:r>
            <a:r>
              <a:rPr lang="ja-JP" altLang="en-US" sz="4400" b="1" dirty="0">
                <a:solidFill>
                  <a:srgbClr val="F96307"/>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最高水準</a:t>
            </a:r>
            <a:r>
              <a:rPr lang="ja-JP" altLang="en-US" sz="4400" b="1" dirty="0">
                <a:solidFill>
                  <a:prstClr val="black"/>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の省エネ効率</a:t>
            </a:r>
          </a:p>
        </p:txBody>
      </p:sp>
      <p:sp>
        <p:nvSpPr>
          <p:cNvPr id="6" name="テキスト ボックス 5"/>
          <p:cNvSpPr txBox="1"/>
          <p:nvPr/>
        </p:nvSpPr>
        <p:spPr>
          <a:xfrm>
            <a:off x="1174738" y="2471801"/>
            <a:ext cx="1027845" cy="307777"/>
          </a:xfrm>
          <a:prstGeom prst="rect">
            <a:avLst/>
          </a:prstGeom>
          <a:noFill/>
        </p:spPr>
        <p:txBody>
          <a:bodyPr wrap="none" rtlCol="0">
            <a:spAutoFit/>
          </a:bodyPr>
          <a:lstStyle/>
          <a:p>
            <a:r>
              <a:rPr kumimoji="1" lang="en-US" altLang="ja-JP" sz="1400" b="1" dirty="0" smtClean="0">
                <a:latin typeface="+mn-ea"/>
              </a:rPr>
              <a:t>(2008</a:t>
            </a:r>
            <a:r>
              <a:rPr kumimoji="1" lang="ja-JP" altLang="en-US" sz="1400" b="1" dirty="0" smtClean="0">
                <a:latin typeface="+mn-ea"/>
              </a:rPr>
              <a:t>年</a:t>
            </a:r>
            <a:r>
              <a:rPr kumimoji="1" lang="en-US" altLang="ja-JP" sz="1400" b="1" dirty="0" smtClean="0">
                <a:latin typeface="+mn-ea"/>
              </a:rPr>
              <a:t>)</a:t>
            </a:r>
            <a:endParaRPr kumimoji="1" lang="ja-JP" altLang="en-US" sz="1400" b="1" dirty="0"/>
          </a:p>
        </p:txBody>
      </p:sp>
    </p:spTree>
    <p:extLst>
      <p:ext uri="{BB962C8B-B14F-4D97-AF65-F5344CB8AC3E}">
        <p14:creationId xmlns:p14="http://schemas.microsoft.com/office/powerpoint/2010/main" xmlns="" val="541562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2053841263"/>
              </p:ext>
            </p:extLst>
          </p:nvPr>
        </p:nvGraphicFramePr>
        <p:xfrm>
          <a:off x="71499" y="1241471"/>
          <a:ext cx="9004302" cy="5430467"/>
        </p:xfrm>
        <a:graphic>
          <a:graphicData uri="http://schemas.openxmlformats.org/drawingml/2006/table">
            <a:tbl>
              <a:tblPr firstRow="1" bandRow="1">
                <a:tableStyleId>{5FD0F851-EC5A-4D38-B0AD-8093EC10F338}</a:tableStyleId>
              </a:tblPr>
              <a:tblGrid>
                <a:gridCol w="1476113"/>
                <a:gridCol w="3024388"/>
                <a:gridCol w="3106983"/>
                <a:gridCol w="1396818"/>
              </a:tblGrid>
              <a:tr h="852229">
                <a:tc>
                  <a:txBody>
                    <a:bodyPr/>
                    <a:lstStyle/>
                    <a:p>
                      <a:endParaRPr kumimoji="1" lang="ja-JP" altLang="en-US"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長所</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短所</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移転の</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しやすさ</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r>
              <a:tr h="1685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電力</a:t>
                      </a:r>
                      <a:endPar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・技術を移転しても</a:t>
                      </a:r>
                      <a:endPar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i="0" u="sng"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他国企業が日本企業と</a:t>
                      </a:r>
                      <a:endParaRPr kumimoji="1" lang="en-US" altLang="ja-JP" sz="2000" b="1" i="0" u="sng"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i="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i="0" u="sng"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競合する心配がない。</a:t>
                      </a:r>
                      <a:endParaRPr kumimoji="1" lang="en-US" altLang="ja-JP" sz="2000" b="1" i="0" u="sng"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・需要が人口増加に比例。</a:t>
                      </a:r>
                      <a:endPar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・石炭火力発電の</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移転について</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8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欧米からの反発がある。</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pPr algn="ctr"/>
                      <a:endParaRPr kumimoji="1" lang="ja-JP" altLang="en-US" sz="7200" dirty="0">
                        <a:solidFill>
                          <a:schemeClr val="tx1"/>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r>
              <a:tr h="1367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鉄鋼</a:t>
                      </a:r>
                      <a:endPar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・移転に積極的である。</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計算方法として</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0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ISO14404</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がある。</a:t>
                      </a:r>
                      <a:endPar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国際市場で競合するため</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b="1" u="none"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日本企業が不利。</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特許の技術とそうでない</a:t>
                      </a:r>
                      <a:endParaRPr kumimoji="1" lang="en-US" altLang="ja-JP"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技術の線引きが難しい。</a:t>
                      </a:r>
                      <a:endParaRPr kumimoji="1" lang="en-US" altLang="ja-JP"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pPr algn="ctr"/>
                      <a:endParaRPr kumimoji="1" lang="ja-JP" altLang="en-US" sz="7200" dirty="0">
                        <a:solidFill>
                          <a:schemeClr val="tx1"/>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r>
              <a:tr h="1526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セメント</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・技術が成熟しており、</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移転が容易。</a:t>
                      </a:r>
                    </a:p>
                    <a:p>
                      <a:endPar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400"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国際市場で競合するため</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b="1" u="none"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日本企業が不利。</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1800" u="none"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最大の生産国である</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1800" u="none"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中国への移転が停滞。</a:t>
                      </a:r>
                      <a:endParaRPr kumimoji="1" lang="en-US" altLang="ja-JP"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・既に多く移転されている。</a:t>
                      </a:r>
                      <a:endParaRPr kumimoji="1" lang="en-US" altLang="ja-JP"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c>
                  <a:txBody>
                    <a:bodyPr/>
                    <a:lstStyle/>
                    <a:p>
                      <a:pPr algn="ctr"/>
                      <a:endParaRPr kumimoji="1" lang="ja-JP" altLang="en-US" sz="7200" dirty="0">
                        <a:solidFill>
                          <a:schemeClr val="tx1"/>
                        </a:solidFill>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1"/>
                    </a:solidFill>
                  </a:tcPr>
                </a:tc>
              </a:tr>
            </a:tbl>
          </a:graphicData>
        </a:graphic>
      </p:graphicFrame>
      <p:sp>
        <p:nvSpPr>
          <p:cNvPr id="3" name="テキスト ボックス 2"/>
          <p:cNvSpPr txBox="1"/>
          <p:nvPr/>
        </p:nvSpPr>
        <p:spPr>
          <a:xfrm>
            <a:off x="-28103" y="728700"/>
            <a:ext cx="6715337" cy="461665"/>
          </a:xfrm>
          <a:prstGeom prst="rect">
            <a:avLst/>
          </a:prstGeom>
          <a:solidFill>
            <a:schemeClr val="tx2">
              <a:lumMod val="25000"/>
              <a:lumOff val="75000"/>
            </a:schemeClr>
          </a:solid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今後の技術移転におけるそれぞれの技術の特徴</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星 5 5"/>
          <p:cNvSpPr/>
          <p:nvPr/>
        </p:nvSpPr>
        <p:spPr>
          <a:xfrm>
            <a:off x="7668344" y="2843935"/>
            <a:ext cx="470932" cy="376443"/>
          </a:xfrm>
          <a:prstGeom prst="star5">
            <a:avLst>
              <a:gd name="adj" fmla="val 26859"/>
              <a:gd name="hf" fmla="val 105146"/>
              <a:gd name="vf" fmla="val 110557"/>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5 8"/>
          <p:cNvSpPr/>
          <p:nvPr/>
        </p:nvSpPr>
        <p:spPr>
          <a:xfrm>
            <a:off x="7668344" y="4222687"/>
            <a:ext cx="470932" cy="376443"/>
          </a:xfrm>
          <a:prstGeom prst="star5">
            <a:avLst>
              <a:gd name="adj" fmla="val 26859"/>
              <a:gd name="hf" fmla="val 105146"/>
              <a:gd name="vf" fmla="val 110557"/>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8139276" y="5805263"/>
            <a:ext cx="470932" cy="376443"/>
          </a:xfrm>
          <a:prstGeom prst="star5">
            <a:avLst>
              <a:gd name="adj" fmla="val 26859"/>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5 10"/>
          <p:cNvSpPr/>
          <p:nvPr/>
        </p:nvSpPr>
        <p:spPr>
          <a:xfrm>
            <a:off x="8591220" y="2843935"/>
            <a:ext cx="470932" cy="376443"/>
          </a:xfrm>
          <a:prstGeom prst="star5">
            <a:avLst>
              <a:gd name="adj" fmla="val 26859"/>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8139276" y="4222687"/>
            <a:ext cx="470932" cy="376443"/>
          </a:xfrm>
          <a:prstGeom prst="star5">
            <a:avLst>
              <a:gd name="adj" fmla="val 26859"/>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8591220" y="4222687"/>
            <a:ext cx="470932" cy="376443"/>
          </a:xfrm>
          <a:prstGeom prst="star5">
            <a:avLst>
              <a:gd name="adj" fmla="val 26859"/>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7668344" y="5805264"/>
            <a:ext cx="470932" cy="376443"/>
          </a:xfrm>
          <a:prstGeom prst="star5">
            <a:avLst>
              <a:gd name="adj" fmla="val 26859"/>
              <a:gd name="hf" fmla="val 105146"/>
              <a:gd name="vf" fmla="val 110557"/>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8151265" y="2843935"/>
            <a:ext cx="470932" cy="376443"/>
          </a:xfrm>
          <a:prstGeom prst="star5">
            <a:avLst>
              <a:gd name="adj" fmla="val 26859"/>
              <a:gd name="hf" fmla="val 105146"/>
              <a:gd name="vf" fmla="val 110557"/>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8591220" y="5805264"/>
            <a:ext cx="470932" cy="376443"/>
          </a:xfrm>
          <a:prstGeom prst="star5">
            <a:avLst>
              <a:gd name="adj" fmla="val 26859"/>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16</a:t>
            </a:fld>
            <a:endParaRPr kumimoji="1" lang="ja-JP" altLang="en-US"/>
          </a:p>
        </p:txBody>
      </p:sp>
      <p:cxnSp>
        <p:nvCxnSpPr>
          <p:cNvPr id="19" name="直線コネクタ 18"/>
          <p:cNvCxnSpPr/>
          <p:nvPr/>
        </p:nvCxnSpPr>
        <p:spPr>
          <a:xfrm>
            <a:off x="206513" y="598553"/>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6515" y="143635"/>
            <a:ext cx="4288353" cy="584775"/>
          </a:xfrm>
          <a:prstGeom prst="rect">
            <a:avLst/>
          </a:prstGeom>
        </p:spPr>
        <p:txBody>
          <a:bodyPr wrap="none">
            <a:sp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どの産業を選ぶべきか</a:t>
            </a:r>
          </a:p>
        </p:txBody>
      </p:sp>
    </p:spTree>
    <p:extLst>
      <p:ext uri="{BB962C8B-B14F-4D97-AF65-F5344CB8AC3E}">
        <p14:creationId xmlns:p14="http://schemas.microsoft.com/office/powerpoint/2010/main" xmlns="" val="175843636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732240" y="6476967"/>
            <a:ext cx="2133600" cy="365125"/>
          </a:xfrm>
        </p:spPr>
        <p:txBody>
          <a:bodyPr/>
          <a:lstStyle/>
          <a:p>
            <a:fld id="{400ABA58-CA87-4928-B72F-3CDF66D034FF}" type="slidenum">
              <a:rPr kumimoji="1" lang="ja-JP" altLang="en-US" smtClean="0"/>
              <a:pPr/>
              <a:t>17</a:t>
            </a:fld>
            <a:endParaRPr kumimoji="1" lang="ja-JP" altLang="en-US"/>
          </a:p>
        </p:txBody>
      </p:sp>
      <p:cxnSp>
        <p:nvCxnSpPr>
          <p:cNvPr id="12" name="直線コネクタ 11"/>
          <p:cNvCxnSpPr/>
          <p:nvPr/>
        </p:nvCxnSpPr>
        <p:spPr>
          <a:xfrm>
            <a:off x="192025" y="55152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06514" y="12403"/>
            <a:ext cx="4288353" cy="584775"/>
          </a:xfrm>
          <a:prstGeom prst="rect">
            <a:avLst/>
          </a:prstGeom>
        </p:spPr>
        <p:txBody>
          <a:bodyPr wrap="none">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どの</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技術を選ぶべきか</a:t>
            </a:r>
          </a:p>
        </p:txBody>
      </p:sp>
      <p:sp>
        <p:nvSpPr>
          <p:cNvPr id="9" name="テキスト ボックス 8"/>
          <p:cNvSpPr txBox="1"/>
          <p:nvPr/>
        </p:nvSpPr>
        <p:spPr>
          <a:xfrm>
            <a:off x="363077" y="768112"/>
            <a:ext cx="2646878" cy="574961"/>
          </a:xfrm>
          <a:prstGeom prst="rect">
            <a:avLst/>
          </a:prstGeom>
          <a:solidFill>
            <a:schemeClr val="tx2">
              <a:lumMod val="25000"/>
              <a:lumOff val="75000"/>
            </a:schemeClr>
          </a:solidFill>
        </p:spPr>
        <p:txBody>
          <a:bodyPr wrap="none" bIns="36000" rtlCol="0">
            <a:spAutoFit/>
          </a:bodyPr>
          <a:lstStyle/>
          <a:p>
            <a:r>
              <a:rPr lang="ja-JP" altLang="en-US" sz="3200" b="1" dirty="0">
                <a:latin typeface="+mn-ea"/>
                <a:cs typeface="メイリオ" panose="020B0604030504040204" pitchFamily="50" charset="-128"/>
              </a:rPr>
              <a:t>電力の</a:t>
            </a:r>
            <a:r>
              <a:rPr lang="ja-JP" altLang="en-US" sz="3200" b="1" dirty="0" smtClean="0">
                <a:latin typeface="+mn-ea"/>
                <a:cs typeface="メイリオ" panose="020B0604030504040204" pitchFamily="50" charset="-128"/>
              </a:rPr>
              <a:t>利点①</a:t>
            </a:r>
            <a:endParaRPr lang="ja-JP" altLang="en-US" sz="3600" b="1" dirty="0">
              <a:latin typeface="+mn-ea"/>
              <a:cs typeface="メイリオ" panose="020B0604030504040204" pitchFamily="50" charset="-128"/>
            </a:endParaRPr>
          </a:p>
        </p:txBody>
      </p:sp>
      <p:sp>
        <p:nvSpPr>
          <p:cNvPr id="13" name="テキスト ボックス 12"/>
          <p:cNvSpPr txBox="1"/>
          <p:nvPr/>
        </p:nvSpPr>
        <p:spPr>
          <a:xfrm>
            <a:off x="353172" y="1379823"/>
            <a:ext cx="8359287" cy="2785378"/>
          </a:xfrm>
          <a:prstGeom prst="rect">
            <a:avLst/>
          </a:prstGeom>
          <a:noFill/>
        </p:spPr>
        <p:txBody>
          <a:bodyPr wrap="square" rtlCol="0">
            <a:spAutoFit/>
          </a:bodyPr>
          <a:lstStyle/>
          <a:p>
            <a:pPr lvl="0">
              <a:lnSpc>
                <a:spcPts val="3500"/>
              </a:lnSpc>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・途上国は急速な経済成長、人口増加に伴い</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電力需要が増加している。</a:t>
            </a:r>
            <a:endPar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・そのため発電所、特にコストが</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安い</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石炭火力発電所が</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どうしても増加してしまう。</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高効率な技術</a:t>
            </a: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を導入することで</a:t>
            </a:r>
            <a:endParaRPr lang="en-US" altLang="ja-JP"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　大きな</a:t>
            </a:r>
            <a:r>
              <a:rPr lang="en-US" altLang="ja-JP"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削減効果が期待できる。</a:t>
            </a:r>
          </a:p>
        </p:txBody>
      </p:sp>
      <p:sp>
        <p:nvSpPr>
          <p:cNvPr id="15" name="テキスト ボックス 14"/>
          <p:cNvSpPr txBox="1"/>
          <p:nvPr/>
        </p:nvSpPr>
        <p:spPr>
          <a:xfrm>
            <a:off x="363077" y="4771252"/>
            <a:ext cx="9033242" cy="990015"/>
          </a:xfrm>
          <a:prstGeom prst="rect">
            <a:avLst/>
          </a:prstGeom>
          <a:noFill/>
        </p:spPr>
        <p:txBody>
          <a:bodyPr wrap="none" rtlCol="0">
            <a:spAutoFit/>
          </a:bodyPr>
          <a:lstStyle/>
          <a:p>
            <a:pPr lvl="0">
              <a:lnSpc>
                <a:spcPts val="3500"/>
              </a:lnSpc>
            </a:pPr>
            <a:r>
              <a:rPr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a:t>
            </a:r>
            <a:r>
              <a:rPr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を移転して</a:t>
            </a:r>
            <a:r>
              <a:rPr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も直接、他国</a:t>
            </a:r>
            <a:r>
              <a:rPr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企業が日本企業と</a:t>
            </a:r>
            <a:endParaRPr lang="en-US" altLang="ja-JP"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競合</a:t>
            </a:r>
            <a:r>
              <a:rPr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する心配がない。</a:t>
            </a:r>
            <a:r>
              <a:rPr lang="ja-JP" altLang="en-US" sz="2800" b="1" kern="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→日本企業に不利にならない</a:t>
            </a:r>
            <a:r>
              <a:rPr lang="ja-JP" altLang="en-US" b="1" kern="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6" name="テキスト ボックス 15"/>
          <p:cNvSpPr txBox="1"/>
          <p:nvPr/>
        </p:nvSpPr>
        <p:spPr>
          <a:xfrm>
            <a:off x="353172" y="4177342"/>
            <a:ext cx="2646878" cy="538609"/>
          </a:xfrm>
          <a:prstGeom prst="rect">
            <a:avLst/>
          </a:prstGeom>
          <a:solidFill>
            <a:schemeClr val="tx2">
              <a:lumMod val="25000"/>
              <a:lumOff val="75000"/>
            </a:schemeClr>
          </a:solidFill>
        </p:spPr>
        <p:txBody>
          <a:bodyPr wrap="none" bIns="0" rtlCol="0">
            <a:spAutoFit/>
          </a:bodyPr>
          <a:lstStyle/>
          <a:p>
            <a:r>
              <a:rPr lang="ja-JP" altLang="en-US" sz="3200" b="1" dirty="0">
                <a:latin typeface="+mn-ea"/>
                <a:cs typeface="メイリオ" panose="020B0604030504040204" pitchFamily="50" charset="-128"/>
              </a:rPr>
              <a:t>電力の</a:t>
            </a:r>
            <a:r>
              <a:rPr lang="ja-JP" altLang="en-US" sz="3200" b="1" dirty="0" smtClean="0">
                <a:latin typeface="+mn-ea"/>
                <a:cs typeface="メイリオ" panose="020B0604030504040204" pitchFamily="50" charset="-128"/>
              </a:rPr>
              <a:t>利点②</a:t>
            </a:r>
            <a:endParaRPr lang="ja-JP" altLang="en-US" sz="3600" b="1" dirty="0">
              <a:latin typeface="+mn-ea"/>
              <a:cs typeface="メイリオ" panose="020B0604030504040204" pitchFamily="50" charset="-128"/>
            </a:endParaRPr>
          </a:p>
        </p:txBody>
      </p:sp>
      <p:sp>
        <p:nvSpPr>
          <p:cNvPr id="14" name="正方形/長方形 13"/>
          <p:cNvSpPr/>
          <p:nvPr/>
        </p:nvSpPr>
        <p:spPr>
          <a:xfrm>
            <a:off x="-11597" y="5792810"/>
            <a:ext cx="9163620" cy="107666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solidFill>
                  <a:prstClr val="black"/>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発電技術</a:t>
            </a:r>
            <a:r>
              <a:rPr lang="ja-JP" altLang="en-US" sz="5400" b="1" dirty="0" smtClean="0">
                <a:solidFill>
                  <a:prstClr val="black"/>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rPr>
              <a:t>が移転に適している</a:t>
            </a:r>
            <a:endParaRPr lang="ja-JP" altLang="en-US" sz="5400" b="1" dirty="0">
              <a:solidFill>
                <a:prstClr val="black"/>
              </a:solidFill>
              <a:effectLst>
                <a:outerShdw blurRad="50800" dist="38100" dir="2700000" algn="tl" rotWithShape="0">
                  <a:prstClr val="white">
                    <a:alpha val="40000"/>
                  </a:prstClr>
                </a:outerShdw>
              </a:effectLst>
              <a:latin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439811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68254" y="1448209"/>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1</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254" y="3455870"/>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3</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18</a:t>
            </a:fld>
            <a:endParaRPr kumimoji="1" lang="ja-JP" altLang="en-US"/>
          </a:p>
        </p:txBody>
      </p:sp>
      <p:sp>
        <p:nvSpPr>
          <p:cNvPr id="9" name="テキスト ボックス 8"/>
          <p:cNvSpPr txBox="1"/>
          <p:nvPr/>
        </p:nvSpPr>
        <p:spPr>
          <a:xfrm>
            <a:off x="68254" y="2462988"/>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2</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8254" y="4443208"/>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4</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目</a:t>
            </a:r>
            <a:r>
              <a:rPr lang="ja-JP" altLang="en-US" sz="4000" b="1" dirty="0" smtClean="0">
                <a:solidFill>
                  <a:prstClr val="black"/>
                </a:solidFill>
              </a:rPr>
              <a:t>次</a:t>
            </a:r>
            <a:endParaRPr lang="ja-JP" altLang="en-US" sz="4000" b="1" dirty="0">
              <a:solidFill>
                <a:prstClr val="black"/>
              </a:solidFill>
            </a:endParaRPr>
          </a:p>
        </p:txBody>
      </p:sp>
      <p:sp>
        <p:nvSpPr>
          <p:cNvPr id="3" name="テキスト ボックス 2"/>
          <p:cNvSpPr txBox="1"/>
          <p:nvPr/>
        </p:nvSpPr>
        <p:spPr>
          <a:xfrm>
            <a:off x="977437" y="1463561"/>
            <a:ext cx="802594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が</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削減目標を達成するために</a:t>
            </a:r>
            <a:r>
              <a:rPr lang="ja-JP" altLang="en-US" sz="2800" dirty="0" smtClean="0">
                <a:solidFill>
                  <a:prstClr val="black"/>
                </a:solidFill>
                <a:latin typeface="メイリオ"/>
                <a:cs typeface="メイリオ" panose="020B0604030504040204" pitchFamily="50" charset="-128"/>
              </a:rPr>
              <a:t>は</a:t>
            </a:r>
            <a:endParaRPr lang="en-US" altLang="ja-JP" sz="2800" dirty="0" smtClean="0">
              <a:solidFill>
                <a:prstClr val="black"/>
              </a:solidFill>
              <a:latin typeface="メイリオ"/>
              <a:cs typeface="メイリオ" panose="020B0604030504040204" pitchFamily="50" charset="-128"/>
            </a:endParaRPr>
          </a:p>
        </p:txBody>
      </p:sp>
      <p:sp>
        <p:nvSpPr>
          <p:cNvPr id="5" name="正方形/長方形 4"/>
          <p:cNvSpPr/>
          <p:nvPr/>
        </p:nvSpPr>
        <p:spPr>
          <a:xfrm>
            <a:off x="977057" y="3455870"/>
            <a:ext cx="8025950" cy="996155"/>
          </a:xfrm>
          <a:prstGeom prst="rect">
            <a:avLst/>
          </a:prstGeom>
          <a:ln>
            <a:noFill/>
          </a:ln>
        </p:spPr>
        <p:txBody>
          <a:bodyPr wrap="square" anchor="ctr">
            <a:spAutoFit/>
          </a:bodyPr>
          <a:lstStyle/>
          <a:p>
            <a:r>
              <a:rPr lang="ja-JP" altLang="en-US" sz="2800" dirty="0" smtClean="0">
                <a:solidFill>
                  <a:prstClr val="black"/>
                </a:solidFill>
                <a:latin typeface="メイリオ"/>
                <a:cs typeface="メイリオ" panose="020B0604030504040204" pitchFamily="50" charset="-128"/>
              </a:rPr>
              <a:t>将来</a:t>
            </a:r>
            <a:r>
              <a:rPr lang="ja-JP" altLang="en-US" sz="2800" dirty="0">
                <a:solidFill>
                  <a:prstClr val="black"/>
                </a:solidFill>
                <a:latin typeface="メイリオ"/>
                <a:cs typeface="メイリオ" panose="020B0604030504040204" pitchFamily="50" charset="-128"/>
              </a:rPr>
              <a:t>の日本のカーボン・クレジット</a:t>
            </a:r>
            <a:r>
              <a:rPr lang="ja-JP" altLang="en-US" sz="2800" dirty="0" smtClean="0">
                <a:solidFill>
                  <a:prstClr val="black"/>
                </a:solidFill>
                <a:latin typeface="メイリオ"/>
                <a:cs typeface="メイリオ" panose="020B0604030504040204" pitchFamily="50" charset="-128"/>
              </a:rPr>
              <a:t>制度の</a:t>
            </a:r>
            <a:r>
              <a:rPr lang="ja-JP" altLang="en-US" sz="2800" dirty="0">
                <a:solidFill>
                  <a:prstClr val="black"/>
                </a:solidFill>
                <a:latin typeface="メイリオ"/>
                <a:cs typeface="メイリオ" panose="020B0604030504040204" pitchFamily="50" charset="-128"/>
              </a:rPr>
              <a:t>姿とは</a:t>
            </a:r>
          </a:p>
        </p:txBody>
      </p:sp>
      <p:sp>
        <p:nvSpPr>
          <p:cNvPr id="4" name="テキスト ボックス 3"/>
          <p:cNvSpPr txBox="1"/>
          <p:nvPr/>
        </p:nvSpPr>
        <p:spPr>
          <a:xfrm>
            <a:off x="977057" y="2459716"/>
            <a:ext cx="802671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の省エネ技術はどこへ移転すべきか</a:t>
            </a:r>
          </a:p>
        </p:txBody>
      </p:sp>
      <p:sp>
        <p:nvSpPr>
          <p:cNvPr id="6" name="テキスト ボックス 5"/>
          <p:cNvSpPr txBox="1"/>
          <p:nvPr/>
        </p:nvSpPr>
        <p:spPr>
          <a:xfrm>
            <a:off x="977437" y="4452025"/>
            <a:ext cx="802670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どの発電技術が移転に適しているのか</a:t>
            </a:r>
            <a:endParaRPr lang="ja-JP" altLang="en-US" sz="2800" dirty="0">
              <a:solidFill>
                <a:prstClr val="black"/>
              </a:solidFill>
              <a:latin typeface="メイリオ"/>
              <a:cs typeface="メイリオ" panose="020B0604030504040204" pitchFamily="50" charset="-128"/>
            </a:endParaRPr>
          </a:p>
        </p:txBody>
      </p:sp>
      <p:sp>
        <p:nvSpPr>
          <p:cNvPr id="16" name="テキスト ボックス 15"/>
          <p:cNvSpPr txBox="1"/>
          <p:nvPr/>
        </p:nvSpPr>
        <p:spPr>
          <a:xfrm>
            <a:off x="978196" y="5448179"/>
            <a:ext cx="802595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実際</a:t>
            </a:r>
            <a:r>
              <a:rPr lang="ja-JP" altLang="en-US" sz="2800" dirty="0">
                <a:solidFill>
                  <a:prstClr val="black"/>
                </a:solidFill>
                <a:latin typeface="メイリオ"/>
                <a:cs typeface="メイリオ" panose="020B0604030504040204" pitchFamily="50" charset="-128"/>
              </a:rPr>
              <a:t>に</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をどれくらい削減できるの</a:t>
            </a:r>
            <a:r>
              <a:rPr lang="ja-JP" altLang="en-US" sz="2800" dirty="0" smtClean="0">
                <a:solidFill>
                  <a:prstClr val="black"/>
                </a:solidFill>
                <a:latin typeface="メイリオ"/>
                <a:cs typeface="メイリオ" panose="020B0604030504040204" pitchFamily="50" charset="-128"/>
              </a:rPr>
              <a:t>か</a:t>
            </a:r>
            <a:endParaRPr lang="ja-JP" altLang="en-US" sz="2800" dirty="0">
              <a:solidFill>
                <a:prstClr val="black"/>
              </a:solidFill>
              <a:latin typeface="メイリオ"/>
              <a:cs typeface="メイリオ" panose="020B0604030504040204" pitchFamily="50" charset="-128"/>
            </a:endParaRPr>
          </a:p>
        </p:txBody>
      </p:sp>
      <p:sp>
        <p:nvSpPr>
          <p:cNvPr id="17" name="テキスト ボックス 16"/>
          <p:cNvSpPr txBox="1"/>
          <p:nvPr/>
        </p:nvSpPr>
        <p:spPr>
          <a:xfrm>
            <a:off x="68254" y="5448179"/>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5</a:t>
            </a:r>
            <a:endPar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6267" y="3519010"/>
            <a:ext cx="11454011" cy="785496"/>
          </a:xfrm>
          <a:prstGeom prst="rect">
            <a:avLst/>
          </a:prstGeom>
          <a:gradFill>
            <a:gsLst>
              <a:gs pos="11000">
                <a:srgbClr val="449B19"/>
              </a:gs>
              <a:gs pos="80000">
                <a:srgbClr val="85E753"/>
              </a:gs>
              <a:gs pos="0">
                <a:srgbClr val="377F13"/>
              </a:gs>
              <a:gs pos="62000">
                <a:srgbClr val="5FDF1F"/>
              </a:gs>
              <a:gs pos="90000">
                <a:schemeClr val="bg1"/>
              </a:gs>
              <a:gs pos="85000">
                <a:schemeClr val="tx2">
                  <a:lumMod val="10000"/>
                  <a:lumOff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dirty="0">
                <a:solidFill>
                  <a:prstClr val="white"/>
                </a:solidFill>
              </a:rPr>
              <a:t>　</a:t>
            </a:r>
            <a:r>
              <a:rPr lang="ja-JP" altLang="en-US" sz="2800" dirty="0" smtClean="0">
                <a:solidFill>
                  <a:prstClr val="white"/>
                </a:solidFill>
              </a:rPr>
              <a:t> 　</a:t>
            </a:r>
            <a:r>
              <a:rPr lang="ja-JP" altLang="en-US" sz="2800" b="1" dirty="0" smtClean="0">
                <a:ln>
                  <a:solidFill>
                    <a:srgbClr val="378012"/>
                  </a:solidFill>
                </a:ln>
                <a:solidFill>
                  <a:prstClr val="white"/>
                </a:solidFill>
              </a:rPr>
              <a:t>将来の日本のカーボン・クレジット制度の姿とは</a:t>
            </a:r>
            <a:endParaRPr lang="ja-JP" altLang="en-US" sz="2800" b="1" dirty="0">
              <a:ln>
                <a:solidFill>
                  <a:srgbClr val="378012"/>
                </a:solidFill>
              </a:ln>
              <a:solidFill>
                <a:prstClr val="white"/>
              </a:solidFill>
            </a:endParaRPr>
          </a:p>
        </p:txBody>
      </p:sp>
      <p:sp>
        <p:nvSpPr>
          <p:cNvPr id="15" name="テキスト ボックス 14"/>
          <p:cNvSpPr txBox="1"/>
          <p:nvPr/>
        </p:nvSpPr>
        <p:spPr>
          <a:xfrm>
            <a:off x="68254" y="3455871"/>
            <a:ext cx="990110" cy="830997"/>
          </a:xfrm>
          <a:prstGeom prst="rect">
            <a:avLst/>
          </a:prstGeom>
          <a:noFill/>
        </p:spPr>
        <p:txBody>
          <a:bodyPr wrap="square" rtlCol="0">
            <a:spAutoFit/>
          </a:bodyPr>
          <a:lstStyle/>
          <a:p>
            <a:pPr algn="ctr"/>
            <a:r>
              <a:rPr lang="en-US" altLang="ja-JP" sz="4800" b="1" dirty="0">
                <a:solidFill>
                  <a:prstClr val="white"/>
                </a:solidFill>
                <a:latin typeface="HGPｺﾞｼｯｸM" panose="020B0600000000000000" pitchFamily="50" charset="-128"/>
                <a:ea typeface="HGPｺﾞｼｯｸM" panose="020B0600000000000000" pitchFamily="50" charset="-128"/>
              </a:rPr>
              <a:t>3</a:t>
            </a:r>
            <a:endParaRPr lang="ja-JP" altLang="en-US" sz="4800" b="1" dirty="0">
              <a:solidFill>
                <a:prstClr val="white"/>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xmlns="" val="1972537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154156" y="1424686"/>
            <a:ext cx="8283037" cy="584775"/>
          </a:xfrm>
          <a:prstGeom prst="rect">
            <a:avLst/>
          </a:prstGeom>
          <a:noFill/>
        </p:spPr>
        <p:txBody>
          <a:bodyPr wrap="none" rtlCol="0">
            <a:spAutoFit/>
          </a:bodyPr>
          <a:lstStyle/>
          <a:p>
            <a:r>
              <a:rPr lang="ja-JP" altLang="en-US" sz="3200" dirty="0" smtClean="0">
                <a:solidFill>
                  <a:prstClr val="black"/>
                </a:solidFill>
              </a:rPr>
              <a:t>京都議定書の削減目標の達成時に、日本は</a:t>
            </a:r>
            <a:r>
              <a:rPr lang="en-US" altLang="ja-JP" sz="3200" dirty="0" smtClean="0">
                <a:solidFill>
                  <a:prstClr val="black"/>
                </a:solidFill>
              </a:rPr>
              <a:t>…</a:t>
            </a:r>
          </a:p>
        </p:txBody>
      </p:sp>
      <p:sp>
        <p:nvSpPr>
          <p:cNvPr id="8" name="テキスト ボックス 7"/>
          <p:cNvSpPr txBox="1"/>
          <p:nvPr/>
        </p:nvSpPr>
        <p:spPr>
          <a:xfrm>
            <a:off x="2105561" y="4824717"/>
            <a:ext cx="5211683" cy="523220"/>
          </a:xfrm>
          <a:prstGeom prst="rect">
            <a:avLst/>
          </a:prstGeom>
          <a:noFill/>
        </p:spPr>
        <p:txBody>
          <a:bodyPr wrap="none" rtlCol="0">
            <a:spAutoFit/>
          </a:bodyPr>
          <a:lstStyle/>
          <a:p>
            <a:r>
              <a:rPr lang="ja-JP" altLang="en-US" sz="2800" dirty="0" smtClean="0">
                <a:solidFill>
                  <a:prstClr val="black"/>
                </a:solidFill>
              </a:rPr>
              <a:t>という枠組みを利用してきた</a:t>
            </a:r>
            <a:r>
              <a:rPr lang="ja-JP" altLang="en-US" sz="2800" dirty="0">
                <a:solidFill>
                  <a:prstClr val="black"/>
                </a:solidFill>
              </a:rPr>
              <a:t>。</a:t>
            </a:r>
            <a:endParaRPr lang="en-US" altLang="ja-JP" sz="2800" dirty="0" smtClean="0">
              <a:solidFill>
                <a:prstClr val="black"/>
              </a:solidFill>
            </a:endParaRPr>
          </a:p>
        </p:txBody>
      </p:sp>
      <p:sp>
        <p:nvSpPr>
          <p:cNvPr id="10" name="テキスト ボックス 9"/>
          <p:cNvSpPr txBox="1"/>
          <p:nvPr/>
        </p:nvSpPr>
        <p:spPr>
          <a:xfrm>
            <a:off x="-3984" y="5405"/>
            <a:ext cx="9173035" cy="1077218"/>
          </a:xfrm>
          <a:prstGeom prst="rect">
            <a:avLst/>
          </a:prstGeom>
          <a:noFill/>
        </p:spPr>
        <p:txBody>
          <a:bodyPr wrap="square" rtlCol="0">
            <a:spAutoFit/>
          </a:bodyPr>
          <a:lstStyle/>
          <a:p>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カーボン・</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クレジット制度には</a:t>
            </a: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どの</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ようなものがあるのだろう？</a:t>
            </a: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19</a:t>
            </a:fld>
            <a:endParaRPr kumimoji="1" lang="ja-JP" altLang="en-US" dirty="0"/>
          </a:p>
        </p:txBody>
      </p:sp>
      <p:sp>
        <p:nvSpPr>
          <p:cNvPr id="3" name="テキスト ボックス 2"/>
          <p:cNvSpPr txBox="1"/>
          <p:nvPr/>
        </p:nvSpPr>
        <p:spPr>
          <a:xfrm>
            <a:off x="594324" y="5347937"/>
            <a:ext cx="8135372" cy="1107996"/>
          </a:xfrm>
          <a:prstGeom prst="rect">
            <a:avLst/>
          </a:prstGeom>
          <a:noFill/>
        </p:spPr>
        <p:txBody>
          <a:bodyPr wrap="square" rtlCol="0">
            <a:spAutoFit/>
          </a:bodyPr>
          <a:lstStyle/>
          <a:p>
            <a:pPr lvl="0" algn="ctr"/>
            <a:r>
              <a:rPr lang="en-US" altLang="ja-JP" sz="6600" b="1" dirty="0">
                <a:solidFill>
                  <a:schemeClr val="bg2">
                    <a:lumMod val="50000"/>
                  </a:schemeClr>
                </a:solidFill>
                <a:latin typeface="HG丸ｺﾞｼｯｸM-PRO" panose="020F0600000000000000" pitchFamily="50" charset="-128"/>
                <a:ea typeface="HG丸ｺﾞｼｯｸM-PRO" panose="020F0600000000000000" pitchFamily="50" charset="-128"/>
              </a:rPr>
              <a:t>CDM</a:t>
            </a:r>
            <a:r>
              <a:rPr lang="ja-JP" altLang="en-US" sz="5400" b="1" dirty="0">
                <a:solidFill>
                  <a:schemeClr val="bg2">
                    <a:lumMod val="50000"/>
                  </a:schemeClr>
                </a:solidFill>
                <a:latin typeface="HG丸ｺﾞｼｯｸM-PRO" panose="020F0600000000000000" pitchFamily="50" charset="-128"/>
                <a:ea typeface="HG丸ｺﾞｼｯｸM-PRO" panose="020F0600000000000000" pitchFamily="50" charset="-128"/>
              </a:rPr>
              <a:t>とは何だろうか</a:t>
            </a:r>
            <a:r>
              <a:rPr lang="ja-JP" altLang="en-US" sz="5400" b="1"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endParaRPr lang="ja-JP" altLang="en-US" sz="5400" b="1"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89183" y="2009461"/>
            <a:ext cx="8586700" cy="2785378"/>
          </a:xfrm>
          <a:prstGeom prst="rect">
            <a:avLst/>
          </a:prstGeom>
        </p:spPr>
        <p:txBody>
          <a:bodyPr wrap="square">
            <a:spAutoFit/>
          </a:bodyPr>
          <a:lstStyle/>
          <a:p>
            <a:pPr lvl="0" algn="ctr"/>
            <a:r>
              <a:rPr lang="en-US" altLang="ja-JP" sz="11500" b="1" dirty="0" smtClean="0">
                <a:solidFill>
                  <a:prstClr val="black"/>
                </a:solidFill>
              </a:rPr>
              <a:t>CDM</a:t>
            </a:r>
            <a:endParaRPr lang="en-US" altLang="ja-JP" sz="3200" b="1" dirty="0" smtClean="0">
              <a:solidFill>
                <a:prstClr val="black"/>
              </a:solidFill>
            </a:endParaRPr>
          </a:p>
          <a:p>
            <a:pPr lvl="0" algn="ctr"/>
            <a:r>
              <a:rPr lang="ja-JP" altLang="en-US" sz="3200" b="1" dirty="0" smtClean="0">
                <a:solidFill>
                  <a:prstClr val="black"/>
                </a:solidFill>
              </a:rPr>
              <a:t>クリーン</a:t>
            </a:r>
            <a:r>
              <a:rPr lang="ja-JP" altLang="en-US" sz="3200" b="1" dirty="0">
                <a:solidFill>
                  <a:prstClr val="black"/>
                </a:solidFill>
              </a:rPr>
              <a:t>開発</a:t>
            </a:r>
            <a:r>
              <a:rPr lang="ja-JP" altLang="en-US" sz="3200" b="1" dirty="0" smtClean="0">
                <a:solidFill>
                  <a:prstClr val="black"/>
                </a:solidFill>
              </a:rPr>
              <a:t>メカニズム</a:t>
            </a:r>
            <a:endParaRPr lang="en-US" altLang="ja-JP" sz="3200" b="1" dirty="0">
              <a:solidFill>
                <a:prstClr val="black"/>
              </a:solidFill>
            </a:endParaRPr>
          </a:p>
          <a:p>
            <a:pPr lvl="0" algn="ctr"/>
            <a:r>
              <a:rPr lang="en-US" altLang="ja-JP" sz="2400" b="1" dirty="0" smtClean="0">
                <a:solidFill>
                  <a:prstClr val="black"/>
                </a:solidFill>
              </a:rPr>
              <a:t>(</a:t>
            </a:r>
            <a:r>
              <a:rPr lang="ja-JP" altLang="en-US" sz="2400" b="1" dirty="0" smtClean="0">
                <a:solidFill>
                  <a:prstClr val="black"/>
                </a:solidFill>
              </a:rPr>
              <a:t>京都</a:t>
            </a:r>
            <a:r>
              <a:rPr lang="ja-JP" altLang="en-US" sz="2400" b="1" dirty="0">
                <a:solidFill>
                  <a:prstClr val="black"/>
                </a:solidFill>
              </a:rPr>
              <a:t>メカニズムの</a:t>
            </a:r>
            <a:r>
              <a:rPr lang="ja-JP" altLang="en-US" sz="2400" b="1" dirty="0" smtClean="0">
                <a:solidFill>
                  <a:prstClr val="black"/>
                </a:solidFill>
              </a:rPr>
              <a:t>ひとつ</a:t>
            </a:r>
            <a:r>
              <a:rPr lang="en-US" altLang="ja-JP" sz="2400" b="1" dirty="0" smtClean="0">
                <a:solidFill>
                  <a:prstClr val="black"/>
                </a:solidFill>
              </a:rPr>
              <a:t>)</a:t>
            </a:r>
            <a:endParaRPr lang="ja-JP" altLang="en-US" sz="2400" b="1" dirty="0">
              <a:solidFill>
                <a:prstClr val="black"/>
              </a:solidFill>
            </a:endParaRPr>
          </a:p>
        </p:txBody>
      </p:sp>
      <p:cxnSp>
        <p:nvCxnSpPr>
          <p:cNvPr id="9" name="直線コネクタ 8"/>
          <p:cNvCxnSpPr/>
          <p:nvPr/>
        </p:nvCxnSpPr>
        <p:spPr>
          <a:xfrm>
            <a:off x="194545" y="458670"/>
            <a:ext cx="617765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646675" y="998730"/>
            <a:ext cx="6120680"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070353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6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68254" y="1448209"/>
            <a:ext cx="990110" cy="830997"/>
          </a:xfrm>
          <a:prstGeom prst="rect">
            <a:avLst/>
          </a:prstGeom>
          <a:noFill/>
        </p:spPr>
        <p:txBody>
          <a:bodyPr wrap="square" rtlCol="0">
            <a:spAutoFit/>
          </a:bodyPr>
          <a:lstStyle/>
          <a:p>
            <a:pPr algn="ctr"/>
            <a:r>
              <a:rPr kumimoji="1" lang="en-US" altLang="ja-JP" sz="4800" b="1" dirty="0" smtClean="0">
                <a:solidFill>
                  <a:schemeClr val="bg1">
                    <a:lumMod val="65000"/>
                  </a:schemeClr>
                </a:solidFill>
                <a:latin typeface="HGPｺﾞｼｯｸM" panose="020B0600000000000000" pitchFamily="50" charset="-128"/>
                <a:ea typeface="HGPｺﾞｼｯｸM" panose="020B0600000000000000" pitchFamily="50" charset="-128"/>
              </a:rPr>
              <a:t>1</a:t>
            </a:r>
            <a:endParaRPr kumimoji="1" lang="ja-JP" altLang="en-US" sz="4800" b="1" dirty="0">
              <a:solidFill>
                <a:schemeClr val="bg1">
                  <a:lumMod val="65000"/>
                </a:schemeClr>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254" y="3455870"/>
            <a:ext cx="990110" cy="830997"/>
          </a:xfrm>
          <a:prstGeom prst="rect">
            <a:avLst/>
          </a:prstGeom>
          <a:noFill/>
        </p:spPr>
        <p:txBody>
          <a:bodyPr wrap="square" rtlCol="0">
            <a:spAutoFit/>
          </a:bodyPr>
          <a:lstStyle/>
          <a:p>
            <a:pPr algn="ctr"/>
            <a:r>
              <a:rPr lang="en-US" altLang="ja-JP" sz="4800" b="1" dirty="0">
                <a:solidFill>
                  <a:schemeClr val="bg1">
                    <a:lumMod val="65000"/>
                  </a:schemeClr>
                </a:solidFill>
                <a:latin typeface="HGPｺﾞｼｯｸM" panose="020B0600000000000000" pitchFamily="50" charset="-128"/>
                <a:ea typeface="HGPｺﾞｼｯｸM" panose="020B0600000000000000" pitchFamily="50" charset="-128"/>
              </a:rPr>
              <a:t>3</a:t>
            </a:r>
            <a:endParaRPr kumimoji="1" lang="ja-JP" altLang="en-US" sz="4800" b="1" dirty="0">
              <a:solidFill>
                <a:schemeClr val="bg1">
                  <a:lumMod val="65000"/>
                </a:schemeClr>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a:t>
            </a:fld>
            <a:endParaRPr kumimoji="1" lang="ja-JP" altLang="en-US"/>
          </a:p>
        </p:txBody>
      </p:sp>
      <p:sp>
        <p:nvSpPr>
          <p:cNvPr id="9" name="テキスト ボックス 8"/>
          <p:cNvSpPr txBox="1"/>
          <p:nvPr/>
        </p:nvSpPr>
        <p:spPr>
          <a:xfrm>
            <a:off x="68281" y="2452818"/>
            <a:ext cx="990110" cy="830997"/>
          </a:xfrm>
          <a:prstGeom prst="rect">
            <a:avLst/>
          </a:prstGeom>
          <a:noFill/>
        </p:spPr>
        <p:txBody>
          <a:bodyPr wrap="square" rtlCol="0">
            <a:spAutoFit/>
          </a:bodyPr>
          <a:lstStyle/>
          <a:p>
            <a:pPr algn="ctr"/>
            <a:r>
              <a:rPr lang="en-US" altLang="ja-JP" sz="4800" b="1" dirty="0">
                <a:solidFill>
                  <a:schemeClr val="bg1">
                    <a:lumMod val="65000"/>
                  </a:schemeClr>
                </a:solidFill>
                <a:latin typeface="HGPｺﾞｼｯｸM" panose="020B0600000000000000" pitchFamily="50" charset="-128"/>
                <a:ea typeface="HGPｺﾞｼｯｸM" panose="020B0600000000000000" pitchFamily="50" charset="-128"/>
              </a:rPr>
              <a:t>2</a:t>
            </a:r>
            <a:endParaRPr kumimoji="1" lang="ja-JP" altLang="en-US" sz="4800" b="1" dirty="0">
              <a:solidFill>
                <a:schemeClr val="bg1">
                  <a:lumMod val="65000"/>
                </a:schemeClr>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8254" y="4443208"/>
            <a:ext cx="990110" cy="830997"/>
          </a:xfrm>
          <a:prstGeom prst="rect">
            <a:avLst/>
          </a:prstGeom>
          <a:noFill/>
        </p:spPr>
        <p:txBody>
          <a:bodyPr wrap="square" rtlCol="0">
            <a:spAutoFit/>
          </a:bodyPr>
          <a:lstStyle/>
          <a:p>
            <a:pPr algn="ctr"/>
            <a:r>
              <a:rPr lang="en-US" altLang="ja-JP" sz="4800" b="1" dirty="0">
                <a:solidFill>
                  <a:schemeClr val="bg1">
                    <a:lumMod val="65000"/>
                  </a:schemeClr>
                </a:solidFill>
                <a:latin typeface="HGPｺﾞｼｯｸM" panose="020B0600000000000000" pitchFamily="50" charset="-128"/>
                <a:ea typeface="HGPｺﾞｼｯｸM" panose="020B0600000000000000" pitchFamily="50" charset="-128"/>
              </a:rPr>
              <a:t>4</a:t>
            </a:r>
            <a:endParaRPr kumimoji="1" lang="ja-JP" altLang="en-US" sz="4800" b="1" dirty="0">
              <a:solidFill>
                <a:schemeClr val="bg1">
                  <a:lumMod val="65000"/>
                </a:schemeClr>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目次</a:t>
            </a:r>
            <a:endParaRPr kumimoji="1" lang="ja-JP" altLang="en-US" sz="4000" b="1" dirty="0"/>
          </a:p>
        </p:txBody>
      </p:sp>
      <p:sp>
        <p:nvSpPr>
          <p:cNvPr id="3" name="テキスト ボックス 2"/>
          <p:cNvSpPr txBox="1"/>
          <p:nvPr/>
        </p:nvSpPr>
        <p:spPr>
          <a:xfrm>
            <a:off x="977437" y="1463561"/>
            <a:ext cx="8025949" cy="996155"/>
          </a:xfrm>
          <a:prstGeom prst="rect">
            <a:avLst/>
          </a:prstGeom>
          <a:noFill/>
          <a:ln>
            <a:noFill/>
          </a:ln>
        </p:spPr>
        <p:txBody>
          <a:bodyPr wrap="square" rtlCol="0" anchor="ctr">
            <a:spAutoFit/>
          </a:bodyPr>
          <a:lstStyle/>
          <a:p>
            <a:pPr lvl="0"/>
            <a:r>
              <a:rPr lang="ja-JP" altLang="en-US" sz="2800" dirty="0" smtClean="0">
                <a:solidFill>
                  <a:prstClr val="black"/>
                </a:solidFill>
                <a:latin typeface="+mn-ea"/>
                <a:cs typeface="メイリオ" panose="020B0604030504040204" pitchFamily="50" charset="-128"/>
              </a:rPr>
              <a:t>日本</a:t>
            </a:r>
            <a:r>
              <a:rPr lang="ja-JP" altLang="en-US" sz="2800" dirty="0">
                <a:solidFill>
                  <a:prstClr val="black"/>
                </a:solidFill>
                <a:latin typeface="+mn-ea"/>
                <a:cs typeface="メイリオ" panose="020B0604030504040204" pitchFamily="50" charset="-128"/>
              </a:rPr>
              <a:t>が</a:t>
            </a:r>
            <a:r>
              <a:rPr lang="en-US" altLang="ja-JP" sz="2800" dirty="0">
                <a:solidFill>
                  <a:prstClr val="black"/>
                </a:solidFill>
                <a:latin typeface="+mn-ea"/>
                <a:cs typeface="メイリオ" panose="020B0604030504040204" pitchFamily="50" charset="-128"/>
              </a:rPr>
              <a:t>CO2</a:t>
            </a:r>
            <a:r>
              <a:rPr lang="ja-JP" altLang="en-US" sz="2800" dirty="0">
                <a:solidFill>
                  <a:prstClr val="black"/>
                </a:solidFill>
                <a:latin typeface="+mn-ea"/>
                <a:cs typeface="メイリオ" panose="020B0604030504040204" pitchFamily="50" charset="-128"/>
              </a:rPr>
              <a:t>削減目標を達成するために</a:t>
            </a:r>
            <a:r>
              <a:rPr lang="ja-JP" altLang="en-US" sz="2800" dirty="0" smtClean="0">
                <a:solidFill>
                  <a:prstClr val="black"/>
                </a:solidFill>
                <a:latin typeface="+mn-ea"/>
                <a:cs typeface="メイリオ" panose="020B0604030504040204" pitchFamily="50" charset="-128"/>
              </a:rPr>
              <a:t>は</a:t>
            </a:r>
            <a:endParaRPr lang="en-US" altLang="ja-JP" sz="2800" dirty="0" smtClean="0">
              <a:solidFill>
                <a:prstClr val="black"/>
              </a:solidFill>
              <a:latin typeface="+mn-ea"/>
              <a:cs typeface="メイリオ" panose="020B0604030504040204" pitchFamily="50" charset="-128"/>
            </a:endParaRPr>
          </a:p>
        </p:txBody>
      </p:sp>
      <p:sp>
        <p:nvSpPr>
          <p:cNvPr id="5" name="正方形/長方形 4"/>
          <p:cNvSpPr/>
          <p:nvPr/>
        </p:nvSpPr>
        <p:spPr>
          <a:xfrm>
            <a:off x="977057" y="3455870"/>
            <a:ext cx="8025950" cy="996155"/>
          </a:xfrm>
          <a:prstGeom prst="rect">
            <a:avLst/>
          </a:prstGeom>
          <a:ln>
            <a:noFill/>
          </a:ln>
        </p:spPr>
        <p:txBody>
          <a:bodyPr wrap="square" anchor="ctr">
            <a:spAutoFit/>
          </a:bodyPr>
          <a:lstStyle/>
          <a:p>
            <a:pPr lvl="0"/>
            <a:r>
              <a:rPr lang="ja-JP" altLang="en-US" sz="2800" dirty="0" smtClean="0">
                <a:solidFill>
                  <a:prstClr val="black"/>
                </a:solidFill>
                <a:latin typeface="+mn-ea"/>
                <a:cs typeface="メイリオ" panose="020B0604030504040204" pitchFamily="50" charset="-128"/>
              </a:rPr>
              <a:t>将来</a:t>
            </a:r>
            <a:r>
              <a:rPr lang="ja-JP" altLang="en-US" sz="2800" dirty="0">
                <a:solidFill>
                  <a:prstClr val="black"/>
                </a:solidFill>
                <a:latin typeface="+mn-ea"/>
                <a:cs typeface="メイリオ" panose="020B0604030504040204" pitchFamily="50" charset="-128"/>
              </a:rPr>
              <a:t>の日本のカーボン・クレジット</a:t>
            </a:r>
            <a:r>
              <a:rPr lang="ja-JP" altLang="en-US" sz="2800" dirty="0" smtClean="0">
                <a:solidFill>
                  <a:prstClr val="black"/>
                </a:solidFill>
                <a:latin typeface="+mn-ea"/>
                <a:cs typeface="メイリオ" panose="020B0604030504040204" pitchFamily="50" charset="-128"/>
              </a:rPr>
              <a:t>制度の</a:t>
            </a:r>
            <a:r>
              <a:rPr lang="ja-JP" altLang="en-US" sz="2800" dirty="0">
                <a:solidFill>
                  <a:prstClr val="black"/>
                </a:solidFill>
                <a:latin typeface="+mn-ea"/>
                <a:cs typeface="メイリオ" panose="020B0604030504040204" pitchFamily="50" charset="-128"/>
              </a:rPr>
              <a:t>姿とは</a:t>
            </a:r>
          </a:p>
        </p:txBody>
      </p:sp>
      <p:sp>
        <p:nvSpPr>
          <p:cNvPr id="4" name="テキスト ボックス 3"/>
          <p:cNvSpPr txBox="1"/>
          <p:nvPr/>
        </p:nvSpPr>
        <p:spPr>
          <a:xfrm>
            <a:off x="977057" y="2459716"/>
            <a:ext cx="8026710" cy="996155"/>
          </a:xfrm>
          <a:prstGeom prst="rect">
            <a:avLst/>
          </a:prstGeom>
          <a:noFill/>
          <a:ln>
            <a:noFill/>
          </a:ln>
        </p:spPr>
        <p:txBody>
          <a:bodyPr wrap="square" rtlCol="0" anchor="ctr">
            <a:spAutoFit/>
          </a:bodyPr>
          <a:lstStyle/>
          <a:p>
            <a:pPr lvl="0"/>
            <a:r>
              <a:rPr lang="ja-JP" altLang="en-US" sz="2800" dirty="0" smtClean="0">
                <a:solidFill>
                  <a:prstClr val="black"/>
                </a:solidFill>
                <a:latin typeface="+mn-ea"/>
                <a:cs typeface="メイリオ" panose="020B0604030504040204" pitchFamily="50" charset="-128"/>
              </a:rPr>
              <a:t>日本</a:t>
            </a:r>
            <a:r>
              <a:rPr lang="ja-JP" altLang="en-US" sz="2800" dirty="0">
                <a:solidFill>
                  <a:prstClr val="black"/>
                </a:solidFill>
                <a:latin typeface="+mn-ea"/>
                <a:cs typeface="メイリオ" panose="020B0604030504040204" pitchFamily="50" charset="-128"/>
              </a:rPr>
              <a:t>の省エネ技術はどこへ移転すべきか</a:t>
            </a:r>
          </a:p>
        </p:txBody>
      </p:sp>
      <p:sp>
        <p:nvSpPr>
          <p:cNvPr id="6" name="テキスト ボックス 5"/>
          <p:cNvSpPr txBox="1"/>
          <p:nvPr/>
        </p:nvSpPr>
        <p:spPr>
          <a:xfrm>
            <a:off x="977437" y="4452025"/>
            <a:ext cx="8026709" cy="996155"/>
          </a:xfrm>
          <a:prstGeom prst="rect">
            <a:avLst/>
          </a:prstGeom>
          <a:noFill/>
          <a:ln>
            <a:noFill/>
          </a:ln>
        </p:spPr>
        <p:txBody>
          <a:bodyPr wrap="square" rtlCol="0" anchor="ctr">
            <a:spAutoFit/>
          </a:bodyPr>
          <a:lstStyle/>
          <a:p>
            <a:pPr lvl="0"/>
            <a:r>
              <a:rPr lang="ja-JP" altLang="en-US" sz="2800" dirty="0" smtClean="0">
                <a:solidFill>
                  <a:prstClr val="black"/>
                </a:solidFill>
                <a:latin typeface="+mn-ea"/>
                <a:cs typeface="メイリオ" panose="020B0604030504040204" pitchFamily="50" charset="-128"/>
              </a:rPr>
              <a:t>どの発電技術が移転に適しているのか</a:t>
            </a:r>
            <a:endParaRPr lang="ja-JP" altLang="en-US" sz="2800" dirty="0">
              <a:solidFill>
                <a:prstClr val="black"/>
              </a:solidFill>
              <a:latin typeface="+mn-ea"/>
              <a:cs typeface="メイリオ" panose="020B0604030504040204" pitchFamily="50" charset="-128"/>
            </a:endParaRPr>
          </a:p>
        </p:txBody>
      </p:sp>
      <p:sp>
        <p:nvSpPr>
          <p:cNvPr id="16" name="テキスト ボックス 15"/>
          <p:cNvSpPr txBox="1"/>
          <p:nvPr/>
        </p:nvSpPr>
        <p:spPr>
          <a:xfrm>
            <a:off x="978196" y="5448179"/>
            <a:ext cx="8025950" cy="996155"/>
          </a:xfrm>
          <a:prstGeom prst="rect">
            <a:avLst/>
          </a:prstGeom>
          <a:noFill/>
          <a:ln>
            <a:noFill/>
          </a:ln>
        </p:spPr>
        <p:txBody>
          <a:bodyPr wrap="square" rtlCol="0" anchor="ctr">
            <a:spAutoFit/>
          </a:bodyPr>
          <a:lstStyle/>
          <a:p>
            <a:pPr lvl="0"/>
            <a:r>
              <a:rPr lang="ja-JP" altLang="en-US" sz="2800" dirty="0" smtClean="0">
                <a:solidFill>
                  <a:prstClr val="black"/>
                </a:solidFill>
                <a:latin typeface="+mn-ea"/>
                <a:cs typeface="メイリオ" panose="020B0604030504040204" pitchFamily="50" charset="-128"/>
              </a:rPr>
              <a:t>実際</a:t>
            </a:r>
            <a:r>
              <a:rPr lang="ja-JP" altLang="en-US" sz="2800" dirty="0">
                <a:solidFill>
                  <a:prstClr val="black"/>
                </a:solidFill>
                <a:latin typeface="+mn-ea"/>
                <a:cs typeface="メイリオ" panose="020B0604030504040204" pitchFamily="50" charset="-128"/>
              </a:rPr>
              <a:t>に</a:t>
            </a:r>
            <a:r>
              <a:rPr lang="en-US" altLang="ja-JP" sz="2800" dirty="0">
                <a:solidFill>
                  <a:prstClr val="black"/>
                </a:solidFill>
                <a:latin typeface="+mn-ea"/>
                <a:cs typeface="メイリオ" panose="020B0604030504040204" pitchFamily="50" charset="-128"/>
              </a:rPr>
              <a:t>CO2</a:t>
            </a:r>
            <a:r>
              <a:rPr lang="ja-JP" altLang="en-US" sz="2800" dirty="0">
                <a:solidFill>
                  <a:prstClr val="black"/>
                </a:solidFill>
                <a:latin typeface="+mn-ea"/>
                <a:cs typeface="メイリオ" panose="020B0604030504040204" pitchFamily="50" charset="-128"/>
              </a:rPr>
              <a:t>をどれくらい削減できるの</a:t>
            </a:r>
            <a:r>
              <a:rPr lang="ja-JP" altLang="en-US" sz="2800" dirty="0" smtClean="0">
                <a:solidFill>
                  <a:prstClr val="black"/>
                </a:solidFill>
                <a:latin typeface="+mn-ea"/>
                <a:cs typeface="メイリオ" panose="020B0604030504040204" pitchFamily="50" charset="-128"/>
              </a:rPr>
              <a:t>か</a:t>
            </a:r>
            <a:endParaRPr lang="ja-JP" altLang="en-US" sz="2800" dirty="0">
              <a:solidFill>
                <a:prstClr val="black"/>
              </a:solidFill>
              <a:latin typeface="+mn-ea"/>
              <a:cs typeface="メイリオ" panose="020B0604030504040204" pitchFamily="50" charset="-128"/>
            </a:endParaRPr>
          </a:p>
        </p:txBody>
      </p:sp>
      <p:sp>
        <p:nvSpPr>
          <p:cNvPr id="17" name="テキスト ボックス 16"/>
          <p:cNvSpPr txBox="1"/>
          <p:nvPr/>
        </p:nvSpPr>
        <p:spPr>
          <a:xfrm>
            <a:off x="68254" y="5448179"/>
            <a:ext cx="990110" cy="830997"/>
          </a:xfrm>
          <a:prstGeom prst="rect">
            <a:avLst/>
          </a:prstGeom>
          <a:noFill/>
        </p:spPr>
        <p:txBody>
          <a:bodyPr wrap="square" rtlCol="0">
            <a:spAutoFit/>
          </a:bodyPr>
          <a:lstStyle/>
          <a:p>
            <a:pPr algn="ctr"/>
            <a:r>
              <a:rPr lang="en-US" altLang="ja-JP" sz="4800" b="1" dirty="0">
                <a:solidFill>
                  <a:schemeClr val="bg1">
                    <a:lumMod val="65000"/>
                  </a:schemeClr>
                </a:solidFill>
                <a:latin typeface="HGPｺﾞｼｯｸM" panose="020B0600000000000000" pitchFamily="50" charset="-128"/>
                <a:ea typeface="HGPｺﾞｼｯｸM" panose="020B0600000000000000" pitchFamily="50" charset="-128"/>
              </a:rPr>
              <a:t>5</a:t>
            </a:r>
            <a:endParaRPr lang="en-US" altLang="ja-JP" sz="4800" b="1" dirty="0" smtClean="0">
              <a:solidFill>
                <a:schemeClr val="bg1">
                  <a:lumMod val="6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6263" y="1568890"/>
            <a:ext cx="9320263" cy="785496"/>
          </a:xfrm>
          <a:prstGeom prst="rect">
            <a:avLst/>
          </a:prstGeom>
          <a:gradFill>
            <a:gsLst>
              <a:gs pos="11000">
                <a:srgbClr val="449B19"/>
              </a:gs>
              <a:gs pos="87000">
                <a:srgbClr val="85E753"/>
              </a:gs>
              <a:gs pos="0">
                <a:srgbClr val="377F13"/>
              </a:gs>
              <a:gs pos="62000">
                <a:srgbClr val="5FDF1F"/>
              </a:gs>
              <a:gs pos="97917">
                <a:schemeClr val="bg1"/>
              </a:gs>
              <a:gs pos="96000">
                <a:schemeClr val="tx2">
                  <a:lumMod val="10000"/>
                  <a:lumOff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　</a:t>
            </a:r>
            <a:r>
              <a:rPr lang="ja-JP" altLang="en-US" sz="2800" dirty="0"/>
              <a:t>　</a:t>
            </a:r>
            <a:r>
              <a:rPr lang="ja-JP" altLang="en-US" sz="2800" dirty="0" smtClean="0"/>
              <a:t> 　</a:t>
            </a:r>
            <a:r>
              <a:rPr lang="ja-JP" altLang="en-US" sz="2800" b="1" dirty="0" smtClean="0">
                <a:ln>
                  <a:solidFill>
                    <a:srgbClr val="378012"/>
                  </a:solidFill>
                </a:ln>
              </a:rPr>
              <a:t>日本</a:t>
            </a:r>
            <a:r>
              <a:rPr lang="ja-JP" altLang="en-US" sz="2800" b="1" dirty="0">
                <a:ln>
                  <a:solidFill>
                    <a:srgbClr val="378012"/>
                  </a:solidFill>
                </a:ln>
              </a:rPr>
              <a:t>が</a:t>
            </a:r>
            <a:r>
              <a:rPr lang="en-US" altLang="ja-JP" sz="2800" b="1" dirty="0">
                <a:ln>
                  <a:solidFill>
                    <a:srgbClr val="378012"/>
                  </a:solidFill>
                </a:ln>
              </a:rPr>
              <a:t>CO2</a:t>
            </a:r>
            <a:r>
              <a:rPr lang="ja-JP" altLang="en-US" sz="2800" b="1" dirty="0">
                <a:ln>
                  <a:solidFill>
                    <a:srgbClr val="378012"/>
                  </a:solidFill>
                </a:ln>
              </a:rPr>
              <a:t>削減目標を達成するためには</a:t>
            </a:r>
          </a:p>
        </p:txBody>
      </p:sp>
      <p:sp>
        <p:nvSpPr>
          <p:cNvPr id="15" name="テキスト ボックス 14"/>
          <p:cNvSpPr txBox="1"/>
          <p:nvPr/>
        </p:nvSpPr>
        <p:spPr>
          <a:xfrm>
            <a:off x="68254" y="1472878"/>
            <a:ext cx="990110" cy="830997"/>
          </a:xfrm>
          <a:prstGeom prst="rect">
            <a:avLst/>
          </a:prstGeom>
          <a:noFill/>
        </p:spPr>
        <p:txBody>
          <a:bodyPr wrap="square" rtlCol="0">
            <a:spAutoFit/>
          </a:bodyPr>
          <a:lstStyle/>
          <a:p>
            <a:pPr algn="ctr"/>
            <a:r>
              <a:rPr lang="en-US" altLang="ja-JP" sz="4800" b="1" dirty="0">
                <a:solidFill>
                  <a:schemeClr val="bg1"/>
                </a:solidFill>
                <a:latin typeface="HGPｺﾞｼｯｸM" panose="020B0600000000000000" pitchFamily="50" charset="-128"/>
                <a:ea typeface="HGPｺﾞｼｯｸM" panose="020B0600000000000000" pitchFamily="50" charset="-128"/>
              </a:rPr>
              <a:t>1</a:t>
            </a:r>
            <a:endParaRPr kumimoji="1" lang="ja-JP" altLang="en-US" sz="4800"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xmlns="" val="643790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9" descr="C:\Users\user\Desktop\500.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324948">
            <a:off x="-306194" y="-655790"/>
            <a:ext cx="9896549" cy="83291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テキスト ボックス 5"/>
          <p:cNvSpPr txBox="1"/>
          <p:nvPr/>
        </p:nvSpPr>
        <p:spPr>
          <a:xfrm>
            <a:off x="348134" y="1853825"/>
            <a:ext cx="9425443" cy="2062103"/>
          </a:xfrm>
          <a:prstGeom prst="rect">
            <a:avLst/>
          </a:prstGeom>
          <a:noFill/>
        </p:spPr>
        <p:txBody>
          <a:bodyPr wrap="square" rtlCol="0">
            <a:spAutoFit/>
          </a:bodyPr>
          <a:lstStyle/>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①先進国が途上国に技術や資金の支援をする。</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②プロジェクトを行い、途上国で削減した</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排出量の一部を先進国の削減量として</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加算できる。</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610896" y="3862927"/>
            <a:ext cx="8083788" cy="2623517"/>
            <a:chOff x="549407" y="3961641"/>
            <a:chExt cx="8083788" cy="2623517"/>
          </a:xfrm>
        </p:grpSpPr>
        <p:sp>
          <p:nvSpPr>
            <p:cNvPr id="9" name="正方形/長方形 8"/>
            <p:cNvSpPr/>
            <p:nvPr/>
          </p:nvSpPr>
          <p:spPr>
            <a:xfrm>
              <a:off x="549407" y="3961641"/>
              <a:ext cx="1620203" cy="2623517"/>
            </a:xfrm>
            <a:prstGeom prst="rect">
              <a:avLst/>
            </a:prstGeom>
            <a:solidFill>
              <a:schemeClr val="tx2">
                <a:lumMod val="10000"/>
                <a:lumOff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800" dirty="0" smtClean="0">
                  <a:solidFill>
                    <a:prstClr val="black"/>
                  </a:solidFill>
                </a:rPr>
                <a:t>先進国</a:t>
              </a:r>
              <a:endParaRPr lang="ja-JP" altLang="en-US" sz="4800" dirty="0">
                <a:solidFill>
                  <a:prstClr val="black"/>
                </a:solidFill>
              </a:endParaRPr>
            </a:p>
          </p:txBody>
        </p:sp>
        <p:sp>
          <p:nvSpPr>
            <p:cNvPr id="10" name="正方形/長方形 9"/>
            <p:cNvSpPr/>
            <p:nvPr/>
          </p:nvSpPr>
          <p:spPr>
            <a:xfrm>
              <a:off x="6851228" y="3961641"/>
              <a:ext cx="1781967" cy="2623517"/>
            </a:xfrm>
            <a:prstGeom prst="rect">
              <a:avLst/>
            </a:prstGeom>
            <a:solidFill>
              <a:schemeClr val="tx2">
                <a:lumMod val="10000"/>
                <a:lumOff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800" dirty="0">
                  <a:solidFill>
                    <a:prstClr val="black"/>
                  </a:solidFill>
                </a:rPr>
                <a:t>途上国</a:t>
              </a:r>
            </a:p>
          </p:txBody>
        </p:sp>
        <p:sp>
          <p:nvSpPr>
            <p:cNvPr id="11" name="右矢印 10"/>
            <p:cNvSpPr/>
            <p:nvPr/>
          </p:nvSpPr>
          <p:spPr>
            <a:xfrm>
              <a:off x="2616284" y="4130087"/>
              <a:ext cx="3773794" cy="513702"/>
            </a:xfrm>
            <a:prstGeom prst="rightArrow">
              <a:avLst/>
            </a:prstGeom>
            <a:solidFill>
              <a:schemeClr val="bg2">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テキスト ボックス 11"/>
            <p:cNvSpPr txBox="1"/>
            <p:nvPr/>
          </p:nvSpPr>
          <p:spPr>
            <a:xfrm>
              <a:off x="2105854" y="4643789"/>
              <a:ext cx="4794655" cy="707886"/>
            </a:xfrm>
            <a:prstGeom prst="rect">
              <a:avLst/>
            </a:prstGeom>
            <a:noFill/>
          </p:spPr>
          <p:txBody>
            <a:bodyPr wrap="square" rtlCol="0">
              <a:spAutoFit/>
            </a:bodyPr>
            <a:lstStyle/>
            <a:p>
              <a:pPr algn="ct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排出削減</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プロジェクトの</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p>
          </p:txBody>
        </p:sp>
        <p:sp>
          <p:nvSpPr>
            <p:cNvPr id="13" name="右矢印 12"/>
            <p:cNvSpPr/>
            <p:nvPr/>
          </p:nvSpPr>
          <p:spPr>
            <a:xfrm rot="10800000">
              <a:off x="2616285" y="5351675"/>
              <a:ext cx="3598949" cy="471848"/>
            </a:xfrm>
            <a:prstGeom prst="rightArrow">
              <a:avLst/>
            </a:prstGeom>
            <a:solidFill>
              <a:schemeClr val="bg2">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テキスト ボックス 13"/>
            <p:cNvSpPr txBox="1"/>
            <p:nvPr/>
          </p:nvSpPr>
          <p:spPr>
            <a:xfrm>
              <a:off x="2039411" y="5877272"/>
              <a:ext cx="5091029" cy="707886"/>
            </a:xfrm>
            <a:prstGeom prst="rect">
              <a:avLst/>
            </a:prstGeom>
            <a:noFill/>
          </p:spPr>
          <p:txBody>
            <a:bodyPr wrap="square" rtlCol="0">
              <a:spAutoFit/>
            </a:bodyPr>
            <a:lstStyle/>
            <a:p>
              <a:pPr algn="ct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削減量を排出枠</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として獲得</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テキスト ボックス 14"/>
          <p:cNvSpPr txBox="1"/>
          <p:nvPr/>
        </p:nvSpPr>
        <p:spPr>
          <a:xfrm>
            <a:off x="474337" y="728990"/>
            <a:ext cx="9173035" cy="584775"/>
          </a:xfrm>
          <a:prstGeom prst="rect">
            <a:avLst/>
          </a:prstGeom>
          <a:noFill/>
        </p:spPr>
        <p:txBody>
          <a:bodyPr wrap="square" rtlCol="0">
            <a:spAutoFit/>
          </a:bodyPr>
          <a:lstStyle/>
          <a:p>
            <a:r>
              <a:rPr lang="ja-JP" altLang="en-US" sz="2800" dirty="0">
                <a:solidFill>
                  <a:prstClr val="white"/>
                </a:solidFill>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そもそも</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とは</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560586" y="6444335"/>
            <a:ext cx="2133600" cy="365125"/>
          </a:xfrm>
        </p:spPr>
        <p:txBody>
          <a:bodyPr/>
          <a:lstStyle/>
          <a:p>
            <a:fld id="{400ABA58-CA87-4928-B72F-3CDF66D034FF}" type="slidenum">
              <a:rPr kumimoji="1" lang="ja-JP" altLang="en-US" smtClean="0"/>
              <a:pPr/>
              <a:t>20</a:t>
            </a:fld>
            <a:endParaRPr kumimoji="1" lang="ja-JP" altLang="en-US" dirty="0"/>
          </a:p>
        </p:txBody>
      </p:sp>
      <p:cxnSp>
        <p:nvCxnSpPr>
          <p:cNvPr id="16" name="直線コネクタ 15"/>
          <p:cNvCxnSpPr/>
          <p:nvPr/>
        </p:nvCxnSpPr>
        <p:spPr>
          <a:xfrm>
            <a:off x="460770" y="1178750"/>
            <a:ext cx="7342930"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60770" y="1358770"/>
            <a:ext cx="5814412" cy="523220"/>
          </a:xfrm>
          <a:prstGeom prst="rect">
            <a:avLst/>
          </a:prstGeom>
        </p:spPr>
        <p:txBody>
          <a:bodyPr wrap="none">
            <a:spAutoFit/>
          </a:bodyPr>
          <a:lstStyle/>
          <a:p>
            <a:pPr algn="ct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簡単に説明すると以下の</a:t>
            </a:r>
            <a:r>
              <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点となる</a:t>
            </a:r>
          </a:p>
        </p:txBody>
      </p:sp>
      <p:sp>
        <p:nvSpPr>
          <p:cNvPr id="17" name="正方形/長方形 16"/>
          <p:cNvSpPr/>
          <p:nvPr/>
        </p:nvSpPr>
        <p:spPr>
          <a:xfrm>
            <a:off x="-198529" y="2753925"/>
            <a:ext cx="9766084" cy="2079594"/>
          </a:xfrm>
          <a:prstGeom prst="rect">
            <a:avLst/>
          </a:prstGeom>
          <a:solidFill>
            <a:srgbClr val="3B8A14"/>
          </a:solidFill>
          <a:ln w="57150">
            <a:solidFill>
              <a:schemeClr val="tx1"/>
            </a:solidFill>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en-US" altLang="ja-JP"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40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には</a:t>
            </a:r>
            <a:endParaRPr lang="en-US" altLang="ja-JP"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4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4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4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問題点</a:t>
            </a:r>
            <a:r>
              <a:rPr lang="ja-JP" altLang="en-US" sz="4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がある</a:t>
            </a:r>
            <a:endPar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185596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円/楕円 10"/>
          <p:cNvSpPr/>
          <p:nvPr/>
        </p:nvSpPr>
        <p:spPr>
          <a:xfrm>
            <a:off x="1154973" y="6086503"/>
            <a:ext cx="662522" cy="224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片側の 2 つの角を切り取った四角形 9"/>
          <p:cNvSpPr/>
          <p:nvPr/>
        </p:nvSpPr>
        <p:spPr>
          <a:xfrm>
            <a:off x="1272059" y="4509120"/>
            <a:ext cx="592496" cy="313750"/>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21</a:t>
            </a:fld>
            <a:endParaRPr kumimoji="1" lang="ja-JP" altLang="en-US"/>
          </a:p>
        </p:txBody>
      </p:sp>
      <p:cxnSp>
        <p:nvCxnSpPr>
          <p:cNvPr id="15" name="直線コネクタ 14"/>
          <p:cNvCxnSpPr/>
          <p:nvPr/>
        </p:nvCxnSpPr>
        <p:spPr>
          <a:xfrm>
            <a:off x="206515" y="818873"/>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02671" y="236111"/>
            <a:ext cx="6676828" cy="646331"/>
          </a:xfrm>
          <a:prstGeom prst="rect">
            <a:avLst/>
          </a:prstGeom>
        </p:spPr>
        <p:txBody>
          <a:bodyPr wrap="none">
            <a:spAutoFit/>
          </a:bodyPr>
          <a:lstStyle/>
          <a:p>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は主に</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b="1" dirty="0" err="1">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問題点がある</a:t>
            </a:r>
          </a:p>
        </p:txBody>
      </p:sp>
      <p:sp>
        <p:nvSpPr>
          <p:cNvPr id="7" name="円/楕円 6"/>
          <p:cNvSpPr/>
          <p:nvPr/>
        </p:nvSpPr>
        <p:spPr>
          <a:xfrm>
            <a:off x="426317" y="1178750"/>
            <a:ext cx="3849255" cy="3960440"/>
          </a:xfrm>
          <a:prstGeom prst="ellipse">
            <a:avLst/>
          </a:prstGeom>
          <a:solidFill>
            <a:srgbClr val="92D050"/>
          </a:solidFill>
          <a:ln>
            <a:noFill/>
          </a:ln>
          <a:effectLst>
            <a:outerShdw blurRad="152400" dist="317500" dir="5400000" sx="90000" sy="-19000" rotWithShape="0">
              <a:schemeClr val="tx1">
                <a:alpha val="15000"/>
              </a:schemeClr>
            </a:outerShdw>
          </a:effectLst>
          <a:scene3d>
            <a:camera prst="orthographicFront">
              <a:rot lat="21599978" lon="20099986" rev="0"/>
            </a:camera>
            <a:lightRig rig="threePt" dir="t"/>
          </a:scene3d>
          <a:sp3d prstMaterial="dkEdge">
            <a:bevelT w="508000" h="387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プロジェクトの</a:t>
            </a:r>
            <a:endParaRPr lang="en-US" altLang="ja-JP" sz="2800" b="1" dirty="0">
              <a:solidFill>
                <a:schemeClr val="tx1"/>
              </a:solidFill>
            </a:endParaRPr>
          </a:p>
          <a:p>
            <a:pPr algn="ctr"/>
            <a:r>
              <a:rPr lang="ja-JP" altLang="en-US" sz="2800" b="1" dirty="0">
                <a:solidFill>
                  <a:schemeClr val="bg1"/>
                </a:solidFill>
                <a:effectLst>
                  <a:outerShdw blurRad="50800" dist="38100" dir="2700000" algn="tl" rotWithShape="0">
                    <a:prstClr val="black">
                      <a:alpha val="40000"/>
                    </a:prstClr>
                  </a:outerShdw>
                </a:effectLst>
              </a:rPr>
              <a:t>推進費用</a:t>
            </a:r>
            <a:r>
              <a:rPr lang="ja-JP" altLang="en-US" sz="2800" b="1" dirty="0">
                <a:solidFill>
                  <a:schemeClr val="tx1"/>
                </a:solidFill>
              </a:rPr>
              <a:t>が高い</a:t>
            </a:r>
          </a:p>
        </p:txBody>
      </p:sp>
      <p:sp>
        <p:nvSpPr>
          <p:cNvPr id="18" name="円/楕円 17"/>
          <p:cNvSpPr/>
          <p:nvPr/>
        </p:nvSpPr>
        <p:spPr>
          <a:xfrm>
            <a:off x="5026639" y="1178750"/>
            <a:ext cx="3849255" cy="3960440"/>
          </a:xfrm>
          <a:prstGeom prst="ellipse">
            <a:avLst/>
          </a:prstGeom>
          <a:solidFill>
            <a:srgbClr val="92D050"/>
          </a:solidFill>
          <a:ln>
            <a:noFill/>
          </a:ln>
          <a:effectLst>
            <a:outerShdw blurRad="152400" dist="317500" dir="5400000" sx="90000" sy="-19000" rotWithShape="0">
              <a:schemeClr val="tx1">
                <a:alpha val="15000"/>
              </a:schemeClr>
            </a:outerShdw>
          </a:effectLst>
          <a:scene3d>
            <a:camera prst="orthographicFront">
              <a:rot lat="21599971" lon="1499988" rev="0"/>
            </a:camera>
            <a:lightRig rig="threePt" dir="t"/>
          </a:scene3d>
          <a:sp3d prstMaterial="dkEdge">
            <a:bevelT w="508000" h="387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プロジェクトの</a:t>
            </a:r>
            <a:endParaRPr lang="en-US" altLang="ja-JP" sz="2800" b="1" dirty="0">
              <a:solidFill>
                <a:schemeClr val="tx1"/>
              </a:solidFill>
            </a:endParaRPr>
          </a:p>
          <a:p>
            <a:pPr algn="ctr"/>
            <a:r>
              <a:rPr lang="ja-JP" altLang="en-US" sz="2800" b="1" dirty="0">
                <a:solidFill>
                  <a:schemeClr val="bg1"/>
                </a:solidFill>
                <a:effectLst>
                  <a:outerShdw blurRad="50800" dist="38100" dir="2700000" algn="tl" rotWithShape="0">
                    <a:prstClr val="black">
                      <a:alpha val="40000"/>
                    </a:prstClr>
                  </a:outerShdw>
                </a:effectLst>
              </a:rPr>
              <a:t>種類</a:t>
            </a:r>
            <a:r>
              <a:rPr lang="ja-JP" altLang="en-US" sz="2800" b="1" dirty="0">
                <a:solidFill>
                  <a:schemeClr val="tx1"/>
                </a:solidFill>
              </a:rPr>
              <a:t>が限定的</a:t>
            </a:r>
          </a:p>
        </p:txBody>
      </p:sp>
      <p:sp>
        <p:nvSpPr>
          <p:cNvPr id="12" name="角丸四角形 11"/>
          <p:cNvSpPr/>
          <p:nvPr/>
        </p:nvSpPr>
        <p:spPr>
          <a:xfrm>
            <a:off x="1330473" y="5950793"/>
            <a:ext cx="6915148" cy="720080"/>
          </a:xfrm>
          <a:prstGeom prst="roundRect">
            <a:avLst>
              <a:gd name="adj" fmla="val 3725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のコンサルタントである</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某外資系証券株式会社からのヒアリングによる</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3929196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par>
                                <p:cTn id="18" presetID="24" presetClass="emph" presetSubtype="0" fill="hold" grpId="1" nodeType="withEffect">
                                  <p:stCondLst>
                                    <p:cond delay="0"/>
                                  </p:stCondLst>
                                  <p:childTnLst>
                                    <p:animClr clrSpc="hsl" dir="cw">
                                      <p:cBhvr override="childStyle">
                                        <p:cTn id="19" dur="500" fill="hold"/>
                                        <p:tgtEl>
                                          <p:spTgt spid="18"/>
                                        </p:tgtEl>
                                        <p:attrNameLst>
                                          <p:attrName>style.color</p:attrName>
                                        </p:attrNameLst>
                                      </p:cBhvr>
                                      <p:by>
                                        <p:hsl h="0" s="-12549" l="-25098"/>
                                      </p:by>
                                    </p:animClr>
                                    <p:animClr clrSpc="hsl" dir="cw">
                                      <p:cBhvr>
                                        <p:cTn id="20" dur="500" fill="hold"/>
                                        <p:tgtEl>
                                          <p:spTgt spid="18"/>
                                        </p:tgtEl>
                                        <p:attrNameLst>
                                          <p:attrName>fillcolor</p:attrName>
                                        </p:attrNameLst>
                                      </p:cBhvr>
                                      <p:by>
                                        <p:hsl h="0" s="-12549" l="-25098"/>
                                      </p:by>
                                    </p:animClr>
                                    <p:animClr clrSpc="hsl" dir="cw">
                                      <p:cBhvr>
                                        <p:cTn id="21" dur="500" fill="hold"/>
                                        <p:tgtEl>
                                          <p:spTgt spid="18"/>
                                        </p:tgtEl>
                                        <p:attrNameLst>
                                          <p:attrName>stroke.color</p:attrName>
                                        </p:attrNameLst>
                                      </p:cBhvr>
                                      <p:by>
                                        <p:hsl h="0" s="-12549" l="-25098"/>
                                      </p:by>
                                    </p:animClr>
                                    <p:set>
                                      <p:cBhvr>
                                        <p:cTn id="22"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下矢印 3"/>
          <p:cNvSpPr/>
          <p:nvPr/>
        </p:nvSpPr>
        <p:spPr>
          <a:xfrm>
            <a:off x="38895" y="1037151"/>
            <a:ext cx="1170126" cy="3952941"/>
          </a:xfrm>
          <a:prstGeom prst="downArrow">
            <a:avLst/>
          </a:prstGeom>
          <a:solidFill>
            <a:srgbClr val="FDEB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多くの</a:t>
            </a:r>
            <a:r>
              <a:rPr lang="ja-JP" altLang="en-US" sz="2000" b="1" dirty="0" smtClean="0">
                <a:solidFill>
                  <a:srgbClr val="F96307"/>
                </a:solidFill>
                <a:latin typeface="HG丸ｺﾞｼｯｸM-PRO" panose="020F0600000000000000" pitchFamily="50" charset="-128"/>
                <a:ea typeface="HG丸ｺﾞｼｯｸM-PRO" panose="020F0600000000000000" pitchFamily="50" charset="-128"/>
              </a:rPr>
              <a:t>時間</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と</a:t>
            </a:r>
            <a:r>
              <a:rPr lang="ja-JP" altLang="en-US" sz="2000" b="1" dirty="0" smtClean="0">
                <a:solidFill>
                  <a:srgbClr val="F96307"/>
                </a:solidFill>
                <a:latin typeface="HG丸ｺﾞｼｯｸM-PRO" panose="020F0600000000000000" pitchFamily="50" charset="-128"/>
                <a:ea typeface="HG丸ｺﾞｼｯｸM-PRO" panose="020F0600000000000000" pitchFamily="50" charset="-128"/>
              </a:rPr>
              <a:t>労力</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と</a:t>
            </a:r>
            <a:r>
              <a:rPr lang="ja-JP" altLang="en-US" sz="2000" b="1" dirty="0" smtClean="0">
                <a:solidFill>
                  <a:srgbClr val="F96307"/>
                </a:solidFill>
                <a:latin typeface="HG丸ｺﾞｼｯｸM-PRO" panose="020F0600000000000000" pitchFamily="50" charset="-128"/>
                <a:ea typeface="HG丸ｺﾞｼｯｸM-PRO" panose="020F0600000000000000" pitchFamily="50" charset="-128"/>
              </a:rPr>
              <a:t>お金</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が必要</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6305002" y="4985822"/>
            <a:ext cx="2806983" cy="261610"/>
          </a:xfrm>
          <a:prstGeom prst="rect">
            <a:avLst/>
          </a:prstGeom>
          <a:noFill/>
        </p:spPr>
        <p:txBody>
          <a:bodyPr wrap="square" rtlCol="0">
            <a:spAutoFit/>
          </a:bodyPr>
          <a:lstStyle/>
          <a:p>
            <a:r>
              <a:rPr lang="ja-JP" altLang="en-US" sz="1100" dirty="0" smtClean="0">
                <a:solidFill>
                  <a:prstClr val="black"/>
                </a:solidFill>
              </a:rPr>
              <a:t>出典：</a:t>
            </a:r>
            <a:r>
              <a:rPr lang="ja-JP" altLang="ja-JP" sz="1100" dirty="0">
                <a:solidFill>
                  <a:prstClr val="black"/>
                </a:solidFill>
              </a:rPr>
              <a:t>環境省</a:t>
            </a:r>
            <a:r>
              <a:rPr lang="en-US" altLang="ja-JP" sz="1100" dirty="0">
                <a:solidFill>
                  <a:prstClr val="black"/>
                </a:solidFill>
              </a:rPr>
              <a:t>,2010,</a:t>
            </a:r>
            <a:r>
              <a:rPr lang="ja-JP" altLang="ja-JP" sz="1100" dirty="0">
                <a:solidFill>
                  <a:prstClr val="black"/>
                </a:solidFill>
              </a:rPr>
              <a:t>『京都メカニズム</a:t>
            </a:r>
            <a:r>
              <a:rPr lang="ja-JP" altLang="ja-JP" sz="1100" dirty="0" smtClean="0">
                <a:solidFill>
                  <a:prstClr val="black"/>
                </a:solidFill>
              </a:rPr>
              <a:t>』</a:t>
            </a:r>
            <a:endParaRPr lang="ja-JP" altLang="ja-JP" sz="1100"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xmlns="" val="1415089768"/>
              </p:ext>
            </p:extLst>
          </p:nvPr>
        </p:nvGraphicFramePr>
        <p:xfrm>
          <a:off x="1202496" y="728700"/>
          <a:ext cx="7786685" cy="4185465"/>
        </p:xfrm>
        <a:graphic>
          <a:graphicData uri="http://schemas.openxmlformats.org/drawingml/2006/table">
            <a:tbl>
              <a:tblPr firstRow="1" bandRow="1" bandCol="1">
                <a:tableStyleId>{5C22544A-7EE6-4342-B048-85BDC9FD1C3A}</a:tableStyleId>
              </a:tblPr>
              <a:tblGrid>
                <a:gridCol w="1929344"/>
                <a:gridCol w="5857341"/>
              </a:tblGrid>
              <a:tr h="360040">
                <a:tc gridSpan="2">
                  <a:txBody>
                    <a:bodyPr/>
                    <a:lstStyle/>
                    <a:p>
                      <a:pPr algn="ctr"/>
                      <a:r>
                        <a:rPr kumimoji="1" lang="en-US" altLang="ja-JP" sz="2000" dirty="0" smtClean="0"/>
                        <a:t>CDM</a:t>
                      </a:r>
                      <a:r>
                        <a:rPr kumimoji="1" lang="ja-JP" altLang="en-US" sz="2000" dirty="0" smtClean="0"/>
                        <a:t>プロジェクトの手続きの流れ</a:t>
                      </a:r>
                      <a:endParaRPr kumimoji="1" lang="ja-JP" alt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dirty="0"/>
                    </a:p>
                  </a:txBody>
                  <a:tcPr/>
                </a:tc>
              </a:tr>
              <a:tr h="400117">
                <a:tc>
                  <a:txBody>
                    <a:bodyPr/>
                    <a:lstStyle/>
                    <a:p>
                      <a:r>
                        <a:rPr kumimoji="1" lang="ja-JP" altLang="en-US" b="1" dirty="0" smtClean="0"/>
                        <a:t>①計画策定</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プロジェクト参加者が</a:t>
                      </a:r>
                      <a:r>
                        <a:rPr kumimoji="1" lang="en-US" altLang="ja-JP" dirty="0" smtClean="0"/>
                        <a:t>CDM</a:t>
                      </a:r>
                      <a:r>
                        <a:rPr kumimoji="1" lang="ja-JP" altLang="en-US" dirty="0" smtClean="0"/>
                        <a:t>計画を策定</a:t>
                      </a: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0117">
                <a:tc>
                  <a:txBody>
                    <a:bodyPr/>
                    <a:lstStyle/>
                    <a:p>
                      <a:r>
                        <a:rPr kumimoji="1" lang="ja-JP" altLang="en-US" b="1" dirty="0" smtClean="0"/>
                        <a:t>②設計書作成</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プロジェクト参加者が設計書を作成</a:t>
                      </a:r>
                      <a:endParaRPr kumimoji="1" lang="en-US" altLang="ja-JP"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0117">
                <a:tc>
                  <a:txBody>
                    <a:bodyPr/>
                    <a:lstStyle/>
                    <a:p>
                      <a:r>
                        <a:rPr kumimoji="1" lang="ja-JP" altLang="en-US" b="1" dirty="0" smtClean="0"/>
                        <a:t>③有効化審査</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設計書を基に排出削減量の計算等を審査</a:t>
                      </a: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0117">
                <a:tc>
                  <a:txBody>
                    <a:bodyPr/>
                    <a:lstStyle/>
                    <a:p>
                      <a:r>
                        <a:rPr kumimoji="1" lang="ja-JP" altLang="en-US" b="1" dirty="0" smtClean="0"/>
                        <a:t>④政府認証</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先進国及び途上国の指定国家機関が承認</a:t>
                      </a:r>
                      <a:endParaRPr kumimoji="1" lang="en-US" altLang="ja-JP"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0117">
                <a:tc>
                  <a:txBody>
                    <a:bodyPr/>
                    <a:lstStyle/>
                    <a:p>
                      <a:r>
                        <a:rPr kumimoji="1" lang="ja-JP" altLang="en-US" b="1" dirty="0" smtClean="0"/>
                        <a:t>⑤登録</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国連</a:t>
                      </a:r>
                      <a:r>
                        <a:rPr kumimoji="1" lang="en-US" altLang="ja-JP" dirty="0" smtClean="0"/>
                        <a:t>CDM</a:t>
                      </a:r>
                      <a:r>
                        <a:rPr kumimoji="1" lang="ja-JP" altLang="en-US" dirty="0" smtClean="0"/>
                        <a:t>理事会がプロジェクトとして登録</a:t>
                      </a:r>
                      <a:endParaRPr kumimoji="1" lang="en-US" altLang="ja-JP"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00117">
                <a:tc>
                  <a:txBody>
                    <a:bodyPr/>
                    <a:lstStyle/>
                    <a:p>
                      <a:r>
                        <a:rPr kumimoji="1" lang="ja-JP" altLang="en-US" b="1" dirty="0" smtClean="0"/>
                        <a:t>⑥モニタリング</a:t>
                      </a:r>
                      <a:endParaRPr kumimoji="1" lang="ja-JP" alt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プロジェクト参加者がモニタリング</a:t>
                      </a: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700204">
                <a:tc>
                  <a:txBody>
                    <a:bodyPr/>
                    <a:lstStyle/>
                    <a:p>
                      <a:r>
                        <a:rPr kumimoji="1" lang="ja-JP" altLang="en-US" sz="1600" b="1" dirty="0" smtClean="0"/>
                        <a:t>⑦</a:t>
                      </a:r>
                      <a:r>
                        <a:rPr kumimoji="1" lang="en-US" altLang="ja-JP" sz="1600" b="1" dirty="0" smtClean="0"/>
                        <a:t>CER</a:t>
                      </a:r>
                      <a:r>
                        <a:rPr kumimoji="1" lang="ja-JP" altLang="en-US" sz="1600" b="1" dirty="0" smtClean="0"/>
                        <a:t>検証・認証</a:t>
                      </a:r>
                      <a:endParaRPr kumimoji="1" lang="ja-JP" altLang="en-US" sz="16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民間の指定運営機関がモニタリング結果を検証し、</a:t>
                      </a:r>
                      <a:endParaRPr kumimoji="1" lang="en-US" altLang="ja-JP" dirty="0" smtClean="0"/>
                    </a:p>
                    <a:p>
                      <a:r>
                        <a:rPr kumimoji="1" lang="ja-JP" altLang="en-US" dirty="0" smtClean="0"/>
                        <a:t>検証結果から排出削減量を認証</a:t>
                      </a: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88319">
                <a:tc>
                  <a:txBody>
                    <a:bodyPr/>
                    <a:lstStyle/>
                    <a:p>
                      <a:r>
                        <a:rPr kumimoji="1" lang="ja-JP" altLang="en-US" sz="1600" b="1" dirty="0" smtClean="0"/>
                        <a:t>⑧</a:t>
                      </a:r>
                      <a:r>
                        <a:rPr kumimoji="1" lang="en-US" altLang="ja-JP" sz="1600" b="1" dirty="0" smtClean="0"/>
                        <a:t>CER</a:t>
                      </a:r>
                      <a:r>
                        <a:rPr kumimoji="1" lang="ja-JP" altLang="en-US" sz="1600" b="1" dirty="0" smtClean="0"/>
                        <a:t>発行・分配</a:t>
                      </a:r>
                      <a:endParaRPr kumimoji="1" lang="ja-JP" altLang="en-US" sz="16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kumimoji="1" lang="ja-JP" altLang="en-US" dirty="0" smtClean="0"/>
                        <a:t>国連</a:t>
                      </a:r>
                      <a:r>
                        <a:rPr kumimoji="1" lang="en-US" altLang="ja-JP" dirty="0" smtClean="0"/>
                        <a:t>CDM</a:t>
                      </a:r>
                      <a:r>
                        <a:rPr kumimoji="1" lang="ja-JP" altLang="en-US" dirty="0" smtClean="0"/>
                        <a:t>理事会が認証を受けた排出削減量に相当する</a:t>
                      </a:r>
                      <a:r>
                        <a:rPr kumimoji="1" lang="en-US" altLang="ja-JP" dirty="0" smtClean="0"/>
                        <a:t>CER</a:t>
                      </a:r>
                      <a:r>
                        <a:rPr kumimoji="1" lang="ja-JP" altLang="en-US" dirty="0" smtClean="0"/>
                        <a:t>を発行。</a:t>
                      </a:r>
                      <a:r>
                        <a:rPr kumimoji="1" lang="en-US" altLang="ja-JP" dirty="0" smtClean="0"/>
                        <a:t>CER</a:t>
                      </a:r>
                      <a:r>
                        <a:rPr kumimoji="1" lang="ja-JP" altLang="en-US" dirty="0" smtClean="0"/>
                        <a:t>はプロジェクト参加者間で分配</a:t>
                      </a:r>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21" name="角丸四角形 20"/>
          <p:cNvSpPr/>
          <p:nvPr/>
        </p:nvSpPr>
        <p:spPr>
          <a:xfrm>
            <a:off x="-210112" y="5184195"/>
            <a:ext cx="9535185" cy="1651586"/>
          </a:xfrm>
          <a:prstGeom prst="roundRect">
            <a:avLst>
              <a:gd name="adj" fmla="val 0"/>
            </a:avLst>
          </a:prstGeom>
          <a:solidFill>
            <a:schemeClr val="tx2">
              <a:lumMod val="25000"/>
              <a:lumOff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black"/>
                </a:solidFill>
              </a:rPr>
              <a:t>全プロジェクト</a:t>
            </a:r>
            <a:r>
              <a:rPr lang="ja-JP" altLang="en-US" sz="2800" b="1" dirty="0">
                <a:solidFill>
                  <a:prstClr val="black"/>
                </a:solidFill>
              </a:rPr>
              <a:t>が</a:t>
            </a:r>
            <a:r>
              <a:rPr lang="ja-JP" altLang="en-US" sz="2800" b="1" dirty="0" smtClean="0">
                <a:solidFill>
                  <a:prstClr val="black"/>
                </a:solidFill>
              </a:rPr>
              <a:t>国連</a:t>
            </a:r>
            <a:r>
              <a:rPr lang="en-US" altLang="ja-JP" sz="2800" b="1" dirty="0" smtClean="0">
                <a:solidFill>
                  <a:prstClr val="black"/>
                </a:solidFill>
              </a:rPr>
              <a:t>CDM</a:t>
            </a:r>
            <a:r>
              <a:rPr lang="ja-JP" altLang="en-US" sz="2800" b="1" dirty="0" smtClean="0">
                <a:solidFill>
                  <a:prstClr val="black"/>
                </a:solidFill>
              </a:rPr>
              <a:t>理事会の承認を必要とする</a:t>
            </a:r>
            <a:endParaRPr lang="en-US" altLang="ja-JP" sz="2800" b="1" dirty="0" smtClean="0">
              <a:solidFill>
                <a:prstClr val="black"/>
              </a:solidFill>
            </a:endParaRPr>
          </a:p>
          <a:p>
            <a:pPr algn="ctr"/>
            <a:r>
              <a:rPr lang="ja-JP" altLang="en-US" sz="2800" b="1" dirty="0" smtClean="0">
                <a:solidFill>
                  <a:schemeClr val="tx1"/>
                </a:solidFill>
              </a:rPr>
              <a:t>そのため、</a:t>
            </a:r>
            <a:r>
              <a:rPr lang="en-US" altLang="ja-JP" sz="3200" b="1" dirty="0" smtClean="0">
                <a:solidFill>
                  <a:srgbClr val="F96307"/>
                </a:solidFill>
                <a:latin typeface="+mn-ea"/>
              </a:rPr>
              <a:t>1</a:t>
            </a:r>
            <a:r>
              <a:rPr lang="ja-JP" altLang="en-US" sz="2800" b="1" dirty="0" err="1" smtClean="0">
                <a:solidFill>
                  <a:srgbClr val="F96307"/>
                </a:solidFill>
              </a:rPr>
              <a:t>つの</a:t>
            </a:r>
            <a:r>
              <a:rPr lang="ja-JP" altLang="en-US" sz="2800" b="1" dirty="0" smtClean="0">
                <a:solidFill>
                  <a:srgbClr val="F96307"/>
                </a:solidFill>
              </a:rPr>
              <a:t>プロジェクトの遂行に時間がかかる</a:t>
            </a:r>
            <a:endParaRPr lang="en-US" altLang="ja-JP" sz="2800" b="1" dirty="0" smtClean="0">
              <a:solidFill>
                <a:srgbClr val="F96307"/>
              </a:solidFill>
            </a:endParaRPr>
          </a:p>
        </p:txBody>
      </p:sp>
      <p:sp>
        <p:nvSpPr>
          <p:cNvPr id="23" name="正方形/長方形 22"/>
          <p:cNvSpPr/>
          <p:nvPr/>
        </p:nvSpPr>
        <p:spPr>
          <a:xfrm>
            <a:off x="-15012" y="5184195"/>
            <a:ext cx="9173035" cy="1673805"/>
          </a:xfrm>
          <a:prstGeom prst="rect">
            <a:avLst/>
          </a:prstGeom>
          <a:solidFill>
            <a:srgbClr val="3B8A14"/>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プロジェクト推進費用が</a:t>
            </a:r>
            <a:endParaRPr lang="en-US" altLang="ja-JP"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高額化している</a:t>
            </a:r>
            <a:endParaRPr lang="ja-JP" altLang="en-US" sz="4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9035" y="78828"/>
            <a:ext cx="9173035" cy="523220"/>
          </a:xfrm>
          <a:prstGeom prst="rect">
            <a:avLst/>
          </a:prstGeom>
          <a:noFill/>
        </p:spPr>
        <p:txBody>
          <a:bodyPr wrap="square" rtlCol="0">
            <a:spAutoFit/>
          </a:bodyPr>
          <a:lstStyle/>
          <a:p>
            <a:r>
              <a:rPr lang="ja-JP" altLang="en-US" sz="2800" dirty="0" smtClean="0">
                <a:solidFill>
                  <a:prstClr val="white"/>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クレジット獲得までの</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プロジェクト推進費用</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高い</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22</a:t>
            </a:fld>
            <a:endParaRPr kumimoji="1" lang="ja-JP" altLang="en-US"/>
          </a:p>
        </p:txBody>
      </p:sp>
      <p:cxnSp>
        <p:nvCxnSpPr>
          <p:cNvPr id="10" name="直線コネクタ 9"/>
          <p:cNvCxnSpPr/>
          <p:nvPr/>
        </p:nvCxnSpPr>
        <p:spPr>
          <a:xfrm>
            <a:off x="206515" y="548680"/>
            <a:ext cx="859595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91497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円/楕円 10"/>
          <p:cNvSpPr/>
          <p:nvPr/>
        </p:nvSpPr>
        <p:spPr>
          <a:xfrm>
            <a:off x="1154973" y="6086503"/>
            <a:ext cx="662522" cy="224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片側の 2 つの角を切り取った四角形 9"/>
          <p:cNvSpPr/>
          <p:nvPr/>
        </p:nvSpPr>
        <p:spPr>
          <a:xfrm>
            <a:off x="1272059" y="4509120"/>
            <a:ext cx="592496" cy="313750"/>
          </a:xfrm>
          <a:prstGeom prst="snip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23</a:t>
            </a:fld>
            <a:endParaRPr kumimoji="1" lang="ja-JP" altLang="en-US"/>
          </a:p>
        </p:txBody>
      </p:sp>
      <p:cxnSp>
        <p:nvCxnSpPr>
          <p:cNvPr id="15" name="直線コネクタ 14"/>
          <p:cNvCxnSpPr/>
          <p:nvPr/>
        </p:nvCxnSpPr>
        <p:spPr>
          <a:xfrm>
            <a:off x="206515" y="68369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14538" y="185194"/>
            <a:ext cx="6676828" cy="646331"/>
          </a:xfrm>
          <a:prstGeom prst="rect">
            <a:avLst/>
          </a:prstGeom>
        </p:spPr>
        <p:txBody>
          <a:bodyPr wrap="none">
            <a:spAutoFit/>
          </a:bodyPr>
          <a:lstStyle/>
          <a:p>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は主に</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b="1" dirty="0" err="1">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問題点がある</a:t>
            </a:r>
          </a:p>
        </p:txBody>
      </p:sp>
      <p:sp>
        <p:nvSpPr>
          <p:cNvPr id="7" name="円/楕円 6"/>
          <p:cNvSpPr/>
          <p:nvPr/>
        </p:nvSpPr>
        <p:spPr>
          <a:xfrm>
            <a:off x="426317" y="1322515"/>
            <a:ext cx="3849255" cy="3960440"/>
          </a:xfrm>
          <a:prstGeom prst="ellipse">
            <a:avLst/>
          </a:prstGeom>
          <a:solidFill>
            <a:srgbClr val="92D050"/>
          </a:solidFill>
          <a:ln>
            <a:noFill/>
          </a:ln>
          <a:effectLst>
            <a:outerShdw blurRad="152400" dist="317500" dir="5400000" sx="90000" sy="-19000" rotWithShape="0">
              <a:schemeClr val="tx1">
                <a:alpha val="15000"/>
              </a:schemeClr>
            </a:outerShdw>
          </a:effectLst>
          <a:scene3d>
            <a:camera prst="orthographicFront">
              <a:rot lat="21599978" lon="20099986" rev="0"/>
            </a:camera>
            <a:lightRig rig="threePt" dir="t"/>
          </a:scene3d>
          <a:sp3d prstMaterial="dkEdge">
            <a:bevelT w="508000" h="387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プロジェクトの</a:t>
            </a:r>
            <a:endParaRPr lang="en-US" altLang="ja-JP" sz="2800" b="1" dirty="0">
              <a:solidFill>
                <a:schemeClr val="tx1"/>
              </a:solidFill>
            </a:endParaRPr>
          </a:p>
          <a:p>
            <a:pPr algn="ctr"/>
            <a:r>
              <a:rPr lang="ja-JP" altLang="en-US" sz="2800" b="1" dirty="0">
                <a:solidFill>
                  <a:schemeClr val="bg1"/>
                </a:solidFill>
                <a:effectLst>
                  <a:outerShdw blurRad="38100" dist="38100" dir="2700000" algn="tl">
                    <a:srgbClr val="000000">
                      <a:alpha val="43137"/>
                    </a:srgbClr>
                  </a:outerShdw>
                </a:effectLst>
              </a:rPr>
              <a:t>推進費用</a:t>
            </a:r>
            <a:r>
              <a:rPr lang="ja-JP" altLang="en-US" sz="2800" b="1" dirty="0">
                <a:solidFill>
                  <a:schemeClr val="tx1"/>
                </a:solidFill>
              </a:rPr>
              <a:t>が高い</a:t>
            </a:r>
          </a:p>
        </p:txBody>
      </p:sp>
      <p:sp>
        <p:nvSpPr>
          <p:cNvPr id="18" name="円/楕円 17"/>
          <p:cNvSpPr/>
          <p:nvPr/>
        </p:nvSpPr>
        <p:spPr>
          <a:xfrm>
            <a:off x="4797025" y="1322515"/>
            <a:ext cx="3849255" cy="3960440"/>
          </a:xfrm>
          <a:prstGeom prst="ellipse">
            <a:avLst/>
          </a:prstGeom>
          <a:solidFill>
            <a:srgbClr val="92D050"/>
          </a:solidFill>
          <a:ln>
            <a:noFill/>
          </a:ln>
          <a:effectLst>
            <a:outerShdw blurRad="152400" dist="317500" dir="5400000" sx="90000" sy="-19000" rotWithShape="0">
              <a:schemeClr val="tx1">
                <a:alpha val="15000"/>
              </a:schemeClr>
            </a:outerShdw>
          </a:effectLst>
          <a:scene3d>
            <a:camera prst="orthographicFront">
              <a:rot lat="21599971" lon="1499988" rev="0"/>
            </a:camera>
            <a:lightRig rig="threePt" dir="t"/>
          </a:scene3d>
          <a:sp3d prstMaterial="dkEdge">
            <a:bevelT w="508000" h="387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プロジェクトの</a:t>
            </a:r>
            <a:endParaRPr lang="en-US" altLang="ja-JP" sz="2800" b="1" dirty="0">
              <a:solidFill>
                <a:schemeClr val="tx1"/>
              </a:solidFill>
            </a:endParaRPr>
          </a:p>
          <a:p>
            <a:pPr algn="ctr"/>
            <a:r>
              <a:rPr lang="ja-JP" altLang="en-US" sz="2800" b="1" dirty="0">
                <a:solidFill>
                  <a:schemeClr val="bg1"/>
                </a:solidFill>
                <a:effectLst>
                  <a:outerShdw blurRad="38100" dist="38100" dir="2700000" algn="tl">
                    <a:srgbClr val="000000">
                      <a:alpha val="43137"/>
                    </a:srgbClr>
                  </a:outerShdw>
                </a:effectLst>
              </a:rPr>
              <a:t>種類</a:t>
            </a:r>
            <a:r>
              <a:rPr lang="ja-JP" altLang="en-US" sz="2800" b="1" dirty="0">
                <a:solidFill>
                  <a:schemeClr val="tx1"/>
                </a:solidFill>
              </a:rPr>
              <a:t>が限定的</a:t>
            </a:r>
          </a:p>
        </p:txBody>
      </p:sp>
    </p:spTree>
    <p:extLst>
      <p:ext uri="{BB962C8B-B14F-4D97-AF65-F5344CB8AC3E}">
        <p14:creationId xmlns:p14="http://schemas.microsoft.com/office/powerpoint/2010/main" xmlns="" val="36917198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par>
                                <p:cTn id="10" presetID="26" presetClass="emph" presetSubtype="0" fill="hold" grpId="0" nodeType="withEffect">
                                  <p:stCondLst>
                                    <p:cond delay="0"/>
                                  </p:stCondLst>
                                  <p:childTnLst>
                                    <p:animEffect transition="out" filter="fade">
                                      <p:cBhvr>
                                        <p:cTn id="11" dur="500" tmFilter="0, 0; .2, .5; .8, .5; 1, 0"/>
                                        <p:tgtEl>
                                          <p:spTgt spid="18"/>
                                        </p:tgtEl>
                                      </p:cBhvr>
                                    </p:animEffect>
                                    <p:animScale>
                                      <p:cBhvr>
                                        <p:cTn id="12"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0ABA58-CA87-4928-B72F-3CDF66D034FF}" type="slidenum">
              <a:rPr kumimoji="1" lang="ja-JP" altLang="en-US" smtClean="0"/>
              <a:pPr/>
              <a:t>&lt;#&gt;</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25</a:t>
            </a:fld>
            <a:endParaRPr kumimoji="1" lang="ja-JP" altLang="en-US"/>
          </a:p>
        </p:txBody>
      </p:sp>
      <p:sp>
        <p:nvSpPr>
          <p:cNvPr id="3" name="テキスト ボックス 2"/>
          <p:cNvSpPr txBox="1"/>
          <p:nvPr/>
        </p:nvSpPr>
        <p:spPr>
          <a:xfrm>
            <a:off x="261292" y="1381127"/>
            <a:ext cx="4493538" cy="461665"/>
          </a:xfrm>
          <a:prstGeom prst="rect">
            <a:avLst/>
          </a:prstGeom>
          <a:noFill/>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①プロジェクト推進費用が</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高額</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37686" y="3185467"/>
            <a:ext cx="4493538"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②プロジェクトの種類が限定的</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440898" y="1808820"/>
            <a:ext cx="421445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0898" y="3609020"/>
            <a:ext cx="430225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47209" y="2062666"/>
            <a:ext cx="9151864" cy="584775"/>
          </a:xfrm>
          <a:prstGeom prst="rect">
            <a:avLst/>
          </a:prstGeom>
          <a:noFill/>
        </p:spPr>
        <p:txBody>
          <a:bodyPr wrap="non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多くのプロジェクトを行うことが困難である。</a:t>
            </a:r>
            <a:endParaRPr kumimoji="1" lang="ja-JP" altLang="en-US" sz="3200" b="1"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32092" y="3811396"/>
            <a:ext cx="9151864" cy="584775"/>
          </a:xfrm>
          <a:prstGeom prst="rect">
            <a:avLst/>
          </a:prstGeom>
          <a:noFill/>
        </p:spPr>
        <p:txBody>
          <a:bodyPr wrap="non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日本が得意な省エネ技術の移転が行いにくい。</a:t>
            </a:r>
            <a:endParaRPr kumimoji="1" lang="ja-JP" altLang="en-US" sz="3200" b="1"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583" y="413664"/>
            <a:ext cx="5641288" cy="584775"/>
          </a:xfrm>
          <a:prstGeom prst="rect">
            <a:avLst/>
          </a:prstGeom>
          <a:noFill/>
        </p:spPr>
        <p:txBody>
          <a:bodyPr wrap="none" rtlCol="0">
            <a:spAutoFit/>
          </a:bodyPr>
          <a:lstStyle/>
          <a:p>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CDM</a:t>
            </a: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の問題点をまとめると</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6" name="テキスト ボックス 15"/>
          <p:cNvSpPr txBox="1"/>
          <p:nvPr/>
        </p:nvSpPr>
        <p:spPr>
          <a:xfrm>
            <a:off x="263733" y="4509119"/>
            <a:ext cx="1430200" cy="461665"/>
          </a:xfrm>
          <a:prstGeom prst="rect">
            <a:avLst/>
          </a:prstGeom>
          <a:noFill/>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つまり</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7" name="テキスト ボックス 16"/>
          <p:cNvSpPr txBox="1"/>
          <p:nvPr/>
        </p:nvSpPr>
        <p:spPr>
          <a:xfrm>
            <a:off x="0" y="4970784"/>
            <a:ext cx="9483956" cy="1200329"/>
          </a:xfrm>
          <a:prstGeom prst="rect">
            <a:avLst/>
          </a:prstGeom>
          <a:solidFill>
            <a:srgbClr val="FDF591"/>
          </a:solidFill>
        </p:spPr>
        <p:txBody>
          <a:bodyPr wrap="square" rtlCol="0">
            <a:spAutoFit/>
          </a:bodyPr>
          <a:lstStyle/>
          <a:p>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では日本が主導して途上国に</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日本の省エネ技術を移転することは難しい。</a:t>
            </a: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コネクタ 5"/>
          <p:cNvCxnSpPr/>
          <p:nvPr/>
        </p:nvCxnSpPr>
        <p:spPr>
          <a:xfrm>
            <a:off x="978833" y="5454225"/>
            <a:ext cx="7172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16505" y="6039290"/>
            <a:ext cx="88659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1607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テキスト ボックス 5"/>
          <p:cNvSpPr txBox="1"/>
          <p:nvPr/>
        </p:nvSpPr>
        <p:spPr>
          <a:xfrm>
            <a:off x="3767" y="3023955"/>
            <a:ext cx="9173035" cy="1938992"/>
          </a:xfrm>
          <a:prstGeom prst="rect">
            <a:avLst/>
          </a:prstGeom>
          <a:solidFill>
            <a:schemeClr val="tx2">
              <a:lumMod val="75000"/>
              <a:lumOff val="25000"/>
              <a:alpha val="81000"/>
            </a:schemeClr>
          </a:solidFill>
        </p:spPr>
        <p:txBody>
          <a:bodyPr wrap="square" rtlCol="0">
            <a:spAutoFit/>
          </a:bodyPr>
          <a:lstStyle/>
          <a:p>
            <a:pPr algn="ctr"/>
            <a:r>
              <a:rPr lang="en-US" altLang="ja-JP" sz="6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6000" b="1" dirty="0">
                <a:solidFill>
                  <a:schemeClr val="bg1"/>
                </a:solidFill>
              </a:rPr>
              <a:t>に代わる技術移転</a:t>
            </a:r>
            <a:r>
              <a:rPr lang="ja-JP" altLang="en-US" sz="6000" b="1" dirty="0" smtClean="0">
                <a:solidFill>
                  <a:schemeClr val="bg1"/>
                </a:solidFill>
              </a:rPr>
              <a:t>の</a:t>
            </a:r>
            <a:endParaRPr lang="en-US" altLang="ja-JP" sz="6000" b="1" dirty="0" smtClean="0">
              <a:solidFill>
                <a:schemeClr val="bg1"/>
              </a:solidFill>
            </a:endParaRPr>
          </a:p>
          <a:p>
            <a:pPr algn="ctr"/>
            <a:r>
              <a:rPr lang="ja-JP" altLang="en-US" sz="6000" b="1" dirty="0" smtClean="0">
                <a:solidFill>
                  <a:schemeClr val="bg1"/>
                </a:solidFill>
              </a:rPr>
              <a:t>制度</a:t>
            </a:r>
            <a:r>
              <a:rPr lang="ja-JP" altLang="en-US" sz="6000" b="1" dirty="0">
                <a:solidFill>
                  <a:schemeClr val="bg1"/>
                </a:solidFill>
              </a:rPr>
              <a:t>は</a:t>
            </a:r>
            <a:r>
              <a:rPr lang="ja-JP" altLang="en-US" sz="6000" b="1" dirty="0" smtClean="0">
                <a:solidFill>
                  <a:schemeClr val="bg1"/>
                </a:solidFill>
              </a:rPr>
              <a:t>ないのだろうか？</a:t>
            </a:r>
            <a:endParaRPr lang="ja-JP" altLang="en-US" sz="6000" b="1" dirty="0">
              <a:solidFill>
                <a:schemeClr val="bg1"/>
              </a:solidFill>
            </a:endParaRPr>
          </a:p>
        </p:txBody>
      </p:sp>
      <p:sp>
        <p:nvSpPr>
          <p:cNvPr id="3" name="テキスト ボックス 2"/>
          <p:cNvSpPr txBox="1"/>
          <p:nvPr/>
        </p:nvSpPr>
        <p:spPr>
          <a:xfrm>
            <a:off x="-445" y="902593"/>
            <a:ext cx="9027939" cy="707886"/>
          </a:xfrm>
          <a:prstGeom prst="rect">
            <a:avLst/>
          </a:prstGeom>
          <a:solidFill>
            <a:schemeClr val="bg1">
              <a:alpha val="69000"/>
            </a:schemeClr>
          </a:solidFill>
        </p:spPr>
        <p:txBody>
          <a:bodyPr wrap="square" rtlCol="0">
            <a:spAutoFit/>
          </a:bodyPr>
          <a:lstStyle/>
          <a:p>
            <a:r>
              <a:rPr lang="ja-JP" altLang="en-US" sz="4000" dirty="0" smtClean="0">
                <a:solidFill>
                  <a:prstClr val="black"/>
                </a:solidFill>
              </a:rPr>
              <a:t>日本は</a:t>
            </a:r>
            <a:r>
              <a:rPr lang="en-US" altLang="ja-JP" sz="4000" dirty="0" smtClean="0">
                <a:solidFill>
                  <a:prstClr val="black"/>
                </a:solidFill>
              </a:rPr>
              <a:t>CDM</a:t>
            </a:r>
            <a:r>
              <a:rPr lang="ja-JP" altLang="en-US" sz="4000" dirty="0" smtClean="0">
                <a:solidFill>
                  <a:prstClr val="black"/>
                </a:solidFill>
              </a:rPr>
              <a:t>を続けることは出来ない。</a:t>
            </a:r>
            <a:endParaRPr lang="en-US" altLang="ja-JP" sz="4000" dirty="0">
              <a:solidFill>
                <a:prstClr val="black"/>
              </a:solidFill>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26</a:t>
            </a:fld>
            <a:endParaRPr kumimoji="1" lang="ja-JP" altLang="en-US"/>
          </a:p>
        </p:txBody>
      </p:sp>
    </p:spTree>
    <p:extLst>
      <p:ext uri="{BB962C8B-B14F-4D97-AF65-F5344CB8AC3E}">
        <p14:creationId xmlns:p14="http://schemas.microsoft.com/office/powerpoint/2010/main" xmlns="" val="221128875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467542" y="1017581"/>
            <a:ext cx="4689521" cy="584775"/>
          </a:xfrm>
          <a:prstGeom prst="rect">
            <a:avLst/>
          </a:prstGeom>
          <a:noFill/>
        </p:spPr>
        <p:txBody>
          <a:bodyPr wrap="square" rtlCol="0">
            <a:spAutoFit/>
          </a:bodyPr>
          <a:lstStyle/>
          <a:p>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2800" dirty="0" smtClean="0">
                <a:solidFill>
                  <a:prstClr val="black"/>
                </a:solidFill>
              </a:rPr>
              <a:t>に代わる制度として</a:t>
            </a:r>
          </a:p>
        </p:txBody>
      </p:sp>
      <p:sp>
        <p:nvSpPr>
          <p:cNvPr id="2" name="テキスト ボックス 1"/>
          <p:cNvSpPr txBox="1"/>
          <p:nvPr/>
        </p:nvSpPr>
        <p:spPr>
          <a:xfrm>
            <a:off x="2825039" y="4008254"/>
            <a:ext cx="5789663" cy="461665"/>
          </a:xfrm>
          <a:prstGeom prst="rect">
            <a:avLst/>
          </a:prstGeom>
          <a:noFill/>
        </p:spPr>
        <p:txBody>
          <a:bodyPr wrap="square" rtlCol="0">
            <a:spAutoFit/>
          </a:bodyPr>
          <a:lstStyle/>
          <a:p>
            <a:r>
              <a:rPr lang="ja-JP" altLang="en-US" sz="2400" dirty="0" smtClean="0">
                <a:solidFill>
                  <a:prstClr val="black"/>
                </a:solidFill>
              </a:rPr>
              <a:t>という枠組みが実施に向けて準備段階</a:t>
            </a:r>
            <a:endParaRPr lang="ja-JP" altLang="en-US" sz="2400" dirty="0">
              <a:solidFill>
                <a:prstClr val="black"/>
              </a:solidFill>
            </a:endParaRPr>
          </a:p>
        </p:txBody>
      </p:sp>
      <p:sp>
        <p:nvSpPr>
          <p:cNvPr id="9" name="テキスト ボックス 8"/>
          <p:cNvSpPr txBox="1"/>
          <p:nvPr/>
        </p:nvSpPr>
        <p:spPr>
          <a:xfrm>
            <a:off x="79485" y="53915"/>
            <a:ext cx="9173035" cy="584775"/>
          </a:xfrm>
          <a:prstGeom prst="rect">
            <a:avLst/>
          </a:prstGeom>
          <a:noFill/>
        </p:spPr>
        <p:txBody>
          <a:bodyPr wrap="square" rtlCol="0">
            <a:spAutoFit/>
          </a:bodyPr>
          <a:lstStyle/>
          <a:p>
            <a:r>
              <a:rPr lang="ja-JP" altLang="en-US" sz="2800" dirty="0">
                <a:solidFill>
                  <a:schemeClr val="bg1"/>
                </a:solidFill>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CDM</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に代わる新しい技術移転</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制度</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27</a:t>
            </a:fld>
            <a:endParaRPr kumimoji="1" lang="ja-JP" altLang="en-US"/>
          </a:p>
        </p:txBody>
      </p:sp>
      <p:sp>
        <p:nvSpPr>
          <p:cNvPr id="6" name="テキスト ボックス 5"/>
          <p:cNvSpPr txBox="1"/>
          <p:nvPr/>
        </p:nvSpPr>
        <p:spPr>
          <a:xfrm>
            <a:off x="263549" y="5364214"/>
            <a:ext cx="9010069" cy="1200329"/>
          </a:xfrm>
          <a:prstGeom prst="rect">
            <a:avLst/>
          </a:prstGeom>
          <a:noFill/>
        </p:spPr>
        <p:txBody>
          <a:bodyPr wrap="square" rtlCol="0">
            <a:spAutoFit/>
          </a:bodyPr>
          <a:lstStyle/>
          <a:p>
            <a:pPr lvl="0" algn="ctr"/>
            <a:r>
              <a:rPr lang="en-US" altLang="ja-JP" sz="7200" b="1" dirty="0">
                <a:solidFill>
                  <a:schemeClr val="bg2">
                    <a:lumMod val="50000"/>
                  </a:schemeClr>
                </a:solidFill>
                <a:latin typeface="HG丸ｺﾞｼｯｸM-PRO" panose="020F0600000000000000" pitchFamily="50" charset="-128"/>
                <a:ea typeface="HG丸ｺﾞｼｯｸM-PRO" panose="020F0600000000000000" pitchFamily="50" charset="-128"/>
              </a:rPr>
              <a:t>JCM</a:t>
            </a:r>
            <a:r>
              <a:rPr lang="ja-JP" altLang="en-US" sz="6000" b="1" dirty="0">
                <a:solidFill>
                  <a:schemeClr val="bg2">
                    <a:lumMod val="50000"/>
                  </a:schemeClr>
                </a:solidFill>
                <a:latin typeface="HG丸ｺﾞｼｯｸM-PRO" panose="020F0600000000000000" pitchFamily="50" charset="-128"/>
                <a:ea typeface="HG丸ｺﾞｼｯｸM-PRO" panose="020F0600000000000000" pitchFamily="50" charset="-128"/>
              </a:rPr>
              <a:t>とは何だろうか</a:t>
            </a:r>
            <a:r>
              <a:rPr lang="ja-JP" altLang="en-US" sz="6000" b="1"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endParaRPr lang="ja-JP" altLang="en-US" sz="6000" b="1"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cxnSp>
        <p:nvCxnSpPr>
          <p:cNvPr id="8" name="直線コネクタ 7"/>
          <p:cNvCxnSpPr/>
          <p:nvPr/>
        </p:nvCxnSpPr>
        <p:spPr>
          <a:xfrm>
            <a:off x="198529" y="572771"/>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73319" y="1493785"/>
            <a:ext cx="3906839" cy="2215991"/>
          </a:xfrm>
          <a:prstGeom prst="rect">
            <a:avLst/>
          </a:prstGeom>
          <a:noFill/>
        </p:spPr>
        <p:txBody>
          <a:bodyPr wrap="none" rtlCol="0">
            <a:spAutoFit/>
          </a:bodyPr>
          <a:lstStyle/>
          <a:p>
            <a:pPr algn="ctr"/>
            <a:r>
              <a:rPr lang="en-US" altLang="ja-JP" sz="13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p>
        </p:txBody>
      </p:sp>
      <p:sp>
        <p:nvSpPr>
          <p:cNvPr id="10" name="テキスト ボックス 9"/>
          <p:cNvSpPr txBox="1"/>
          <p:nvPr/>
        </p:nvSpPr>
        <p:spPr>
          <a:xfrm>
            <a:off x="1858776" y="3096604"/>
            <a:ext cx="5000088" cy="923330"/>
          </a:xfrm>
          <a:prstGeom prst="rect">
            <a:avLst/>
          </a:prstGeom>
          <a:noFill/>
        </p:spPr>
        <p:txBody>
          <a:bodyPr wrap="none" rtlCol="0">
            <a:spAutoFit/>
          </a:bodyPr>
          <a:lstStyle/>
          <a:p>
            <a:pPr algn="ct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rPr>
              <a:t>ジョイント・クレジッティング・メカニズム</a:t>
            </a:r>
            <a:r>
              <a:rPr lang="en-US" altLang="ja-JP" b="1" dirty="0">
                <a:solidFill>
                  <a:prstClr val="black"/>
                </a:solidFill>
              </a:rPr>
              <a:t>)</a:t>
            </a:r>
          </a:p>
          <a:p>
            <a:pPr algn="ctr"/>
            <a:r>
              <a:rPr lang="ja-JP" altLang="en-US" sz="3600" b="1" dirty="0">
                <a:solidFill>
                  <a:prstClr val="black"/>
                </a:solidFill>
              </a:rPr>
              <a:t>二国間クレジット制度</a:t>
            </a:r>
            <a:endParaRPr lang="en-US" altLang="ja-JP" sz="3600" b="1" dirty="0">
              <a:solidFill>
                <a:prstClr val="black"/>
              </a:solidFill>
            </a:endParaRPr>
          </a:p>
        </p:txBody>
      </p:sp>
      <p:sp>
        <p:nvSpPr>
          <p:cNvPr id="11" name="テキスト ボックス 10"/>
          <p:cNvSpPr txBox="1"/>
          <p:nvPr/>
        </p:nvSpPr>
        <p:spPr>
          <a:xfrm>
            <a:off x="1213765" y="4469919"/>
            <a:ext cx="6716903" cy="646331"/>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日本</a:t>
            </a:r>
            <a:r>
              <a:rPr lang="ja-JP" altLang="en-US" dirty="0">
                <a:solidFill>
                  <a:prstClr val="black"/>
                </a:solidFill>
              </a:rPr>
              <a:t>の環境省や経済産業省、外務省を中心として</a:t>
            </a:r>
            <a:endParaRPr lang="en-US" altLang="ja-JP" dirty="0">
              <a:solidFill>
                <a:prstClr val="black"/>
              </a:solidFill>
            </a:endParaRPr>
          </a:p>
          <a:p>
            <a:r>
              <a:rPr lang="ja-JP" altLang="en-US" dirty="0" smtClean="0">
                <a:solidFill>
                  <a:prstClr val="black"/>
                </a:solidFill>
              </a:rPr>
              <a:t>　　　　　　　日本</a:t>
            </a:r>
            <a:r>
              <a:rPr lang="ja-JP" altLang="en-US" dirty="0">
                <a:solidFill>
                  <a:prstClr val="black"/>
                </a:solidFill>
              </a:rPr>
              <a:t>のコンサルタント企業も</a:t>
            </a:r>
            <a:r>
              <a:rPr lang="ja-JP" altLang="en-US" dirty="0" smtClean="0">
                <a:solidFill>
                  <a:prstClr val="black"/>
                </a:solidFill>
              </a:rPr>
              <a:t>巻き込んで準備中</a:t>
            </a:r>
            <a:r>
              <a:rPr lang="en-US" altLang="ja-JP" dirty="0" smtClean="0">
                <a:solidFill>
                  <a:prstClr val="black"/>
                </a:solidFill>
              </a:rPr>
              <a:t>)</a:t>
            </a:r>
            <a:endParaRPr kumimoji="1" lang="ja-JP" altLang="en-US" dirty="0"/>
          </a:p>
        </p:txBody>
      </p:sp>
    </p:spTree>
    <p:extLst>
      <p:ext uri="{BB962C8B-B14F-4D97-AF65-F5344CB8AC3E}">
        <p14:creationId xmlns:p14="http://schemas.microsoft.com/office/powerpoint/2010/main" xmlns="" val="2476371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3" name="Picture 9" descr="C:\Users\user\Desktop\500.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290214">
            <a:off x="-360634" y="-471328"/>
            <a:ext cx="9896549" cy="769951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正方形/長方形 11"/>
          <p:cNvSpPr/>
          <p:nvPr/>
        </p:nvSpPr>
        <p:spPr>
          <a:xfrm rot="370459">
            <a:off x="289066" y="3023955"/>
            <a:ext cx="8390438" cy="2025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 name="テキスト ボックス 4"/>
          <p:cNvSpPr txBox="1"/>
          <p:nvPr/>
        </p:nvSpPr>
        <p:spPr>
          <a:xfrm rot="10457">
            <a:off x="458838" y="4796791"/>
            <a:ext cx="8970954" cy="1077218"/>
          </a:xfrm>
          <a:prstGeom prst="rect">
            <a:avLst/>
          </a:prstGeom>
          <a:noFill/>
        </p:spPr>
        <p:txBody>
          <a:bodyPr wrap="square" rtlCol="0">
            <a:spAutoFit/>
          </a:bodyPr>
          <a:lstStyle/>
          <a:p>
            <a:r>
              <a:rPr lang="ja-JP" altLang="en-US" sz="3200" dirty="0" smtClean="0">
                <a:solidFill>
                  <a:prstClr val="black"/>
                </a:solidFill>
                <a:latin typeface="+mj-ea"/>
                <a:ea typeface="+mj-ea"/>
              </a:rPr>
              <a:t>③プロジェクト</a:t>
            </a:r>
            <a:r>
              <a:rPr lang="ja-JP" altLang="en-US" sz="3200" b="1" u="sng" dirty="0" smtClean="0">
                <a:solidFill>
                  <a:prstClr val="black"/>
                </a:solidFill>
                <a:latin typeface="+mj-ea"/>
                <a:ea typeface="+mj-ea"/>
              </a:rPr>
              <a:t>費用の最大で</a:t>
            </a:r>
            <a:r>
              <a:rPr lang="ja-JP" altLang="en-US" sz="3200" b="1" u="sng" dirty="0" smtClean="0">
                <a:solidFill>
                  <a:srgbClr val="F96307"/>
                </a:solidFill>
                <a:latin typeface="+mj-ea"/>
                <a:ea typeface="+mj-ea"/>
              </a:rPr>
              <a:t>半額</a:t>
            </a:r>
            <a:r>
              <a:rPr lang="ja-JP" altLang="en-US" sz="3200" b="1" u="sng" dirty="0" smtClean="0">
                <a:solidFill>
                  <a:prstClr val="black"/>
                </a:solidFill>
                <a:latin typeface="+mj-ea"/>
                <a:ea typeface="+mj-ea"/>
              </a:rPr>
              <a:t>が</a:t>
            </a:r>
            <a:endParaRPr lang="en-US" altLang="ja-JP" sz="3200" b="1" u="sng" dirty="0" smtClean="0">
              <a:solidFill>
                <a:prstClr val="black"/>
              </a:solidFill>
              <a:latin typeface="+mj-ea"/>
              <a:ea typeface="+mj-ea"/>
            </a:endParaRPr>
          </a:p>
          <a:p>
            <a:r>
              <a:rPr lang="ja-JP" altLang="en-US" sz="3200" b="1" dirty="0">
                <a:solidFill>
                  <a:prstClr val="black"/>
                </a:solidFill>
                <a:latin typeface="+mj-ea"/>
                <a:ea typeface="+mj-ea"/>
              </a:rPr>
              <a:t>　</a:t>
            </a:r>
            <a:r>
              <a:rPr lang="ja-JP" altLang="en-US" sz="3200" b="1" u="sng" dirty="0" smtClean="0">
                <a:solidFill>
                  <a:prstClr val="black"/>
                </a:solidFill>
                <a:latin typeface="+mj-ea"/>
                <a:ea typeface="+mj-ea"/>
              </a:rPr>
              <a:t>日本政府から補助される。</a:t>
            </a:r>
            <a:endParaRPr lang="ja-JP" altLang="en-US" sz="3200" b="1" u="sng" dirty="0">
              <a:solidFill>
                <a:prstClr val="black"/>
              </a:solidFill>
              <a:latin typeface="+mj-ea"/>
              <a:ea typeface="+mj-ea"/>
            </a:endParaRPr>
          </a:p>
        </p:txBody>
      </p:sp>
      <p:sp>
        <p:nvSpPr>
          <p:cNvPr id="9" name="テキスト ボックス 8"/>
          <p:cNvSpPr txBox="1"/>
          <p:nvPr/>
        </p:nvSpPr>
        <p:spPr>
          <a:xfrm rot="21533430">
            <a:off x="423896" y="687050"/>
            <a:ext cx="9173035" cy="707886"/>
          </a:xfrm>
          <a:prstGeom prst="rect">
            <a:avLst/>
          </a:prstGeom>
          <a:noFill/>
        </p:spPr>
        <p:txBody>
          <a:bodyPr wrap="square" rtlCol="0">
            <a:spAutoFit/>
          </a:bodyPr>
          <a:lstStyle/>
          <a:p>
            <a:r>
              <a:rPr lang="ja-JP" altLang="en-US" sz="2800" dirty="0">
                <a:solidFill>
                  <a:schemeClr val="bg1"/>
                </a:solidFill>
              </a:rPr>
              <a:t> </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rot="21573230">
            <a:off x="6629090" y="5895951"/>
            <a:ext cx="2133600" cy="365125"/>
          </a:xfrm>
        </p:spPr>
        <p:txBody>
          <a:bodyPr/>
          <a:lstStyle/>
          <a:p>
            <a:fld id="{400ABA58-CA87-4928-B72F-3CDF66D034FF}" type="slidenum">
              <a:rPr kumimoji="1" lang="ja-JP" altLang="en-US" smtClean="0"/>
              <a:pPr/>
              <a:t>28</a:t>
            </a:fld>
            <a:endParaRPr kumimoji="1" lang="ja-JP" altLang="en-US" dirty="0"/>
          </a:p>
        </p:txBody>
      </p:sp>
      <p:sp>
        <p:nvSpPr>
          <p:cNvPr id="3" name="テキスト ボックス 2"/>
          <p:cNvSpPr txBox="1"/>
          <p:nvPr/>
        </p:nvSpPr>
        <p:spPr>
          <a:xfrm rot="2792">
            <a:off x="446115" y="2176345"/>
            <a:ext cx="7981672" cy="1077218"/>
          </a:xfrm>
          <a:prstGeom prst="rect">
            <a:avLst/>
          </a:prstGeom>
          <a:noFill/>
        </p:spPr>
        <p:txBody>
          <a:bodyPr wrap="none" rtlCol="0">
            <a:spAutoFit/>
          </a:bodyPr>
          <a:lstStyle/>
          <a:p>
            <a:r>
              <a:rPr lang="ja-JP" altLang="en-US" sz="3200" dirty="0" smtClean="0">
                <a:solidFill>
                  <a:prstClr val="black"/>
                </a:solidFill>
                <a:latin typeface="+mj-ea"/>
              </a:rPr>
              <a:t>①日本</a:t>
            </a:r>
            <a:r>
              <a:rPr lang="ja-JP" altLang="en-US" sz="3200" dirty="0">
                <a:solidFill>
                  <a:prstClr val="black"/>
                </a:solidFill>
                <a:latin typeface="+mj-ea"/>
              </a:rPr>
              <a:t>と途上国の</a:t>
            </a:r>
            <a:r>
              <a:rPr lang="ja-JP" altLang="en-US" sz="3200" b="1" u="sng" dirty="0">
                <a:solidFill>
                  <a:srgbClr val="F96307"/>
                </a:solidFill>
                <a:latin typeface="+mj-ea"/>
              </a:rPr>
              <a:t>二国間で行う</a:t>
            </a:r>
            <a:r>
              <a:rPr lang="ja-JP" altLang="en-US" sz="3200" dirty="0">
                <a:solidFill>
                  <a:prstClr val="black"/>
                </a:solidFill>
                <a:latin typeface="+mj-ea"/>
              </a:rPr>
              <a:t>技術移転</a:t>
            </a:r>
            <a:r>
              <a:rPr lang="ja-JP" altLang="en-US" sz="3200" dirty="0" smtClean="0">
                <a:solidFill>
                  <a:prstClr val="black"/>
                </a:solidFill>
                <a:latin typeface="+mj-ea"/>
              </a:rPr>
              <a:t>の</a:t>
            </a:r>
            <a:endParaRPr lang="en-US" altLang="ja-JP" sz="3200" dirty="0" smtClean="0">
              <a:solidFill>
                <a:prstClr val="black"/>
              </a:solidFill>
              <a:latin typeface="+mj-ea"/>
            </a:endParaRPr>
          </a:p>
          <a:p>
            <a:r>
              <a:rPr lang="en-US" altLang="ja-JP" sz="3200" dirty="0" smtClean="0">
                <a:solidFill>
                  <a:prstClr val="black"/>
                </a:solidFill>
                <a:latin typeface="+mj-ea"/>
              </a:rPr>
              <a:t>   </a:t>
            </a:r>
            <a:r>
              <a:rPr lang="ja-JP" altLang="en-US" sz="3200" dirty="0" smtClean="0">
                <a:solidFill>
                  <a:prstClr val="black"/>
                </a:solidFill>
                <a:latin typeface="+mj-ea"/>
              </a:rPr>
              <a:t>枠組みである。</a:t>
            </a:r>
            <a:endParaRPr lang="en-US" altLang="ja-JP" sz="3200" dirty="0">
              <a:solidFill>
                <a:prstClr val="black"/>
              </a:solidFill>
              <a:latin typeface="+mj-ea"/>
            </a:endParaRPr>
          </a:p>
        </p:txBody>
      </p:sp>
      <p:sp>
        <p:nvSpPr>
          <p:cNvPr id="4" name="テキスト ボックス 3"/>
          <p:cNvSpPr txBox="1"/>
          <p:nvPr/>
        </p:nvSpPr>
        <p:spPr>
          <a:xfrm rot="21583025">
            <a:off x="461043" y="3187603"/>
            <a:ext cx="8459367" cy="1569660"/>
          </a:xfrm>
          <a:prstGeom prst="rect">
            <a:avLst/>
          </a:prstGeom>
          <a:noFill/>
        </p:spPr>
        <p:txBody>
          <a:bodyPr wrap="none" rtlCol="0">
            <a:spAutoFit/>
          </a:bodyPr>
          <a:lstStyle/>
          <a:p>
            <a:r>
              <a:rPr lang="ja-JP" altLang="en-US" sz="3200" dirty="0" smtClean="0">
                <a:solidFill>
                  <a:prstClr val="black"/>
                </a:solidFill>
                <a:latin typeface="+mj-ea"/>
              </a:rPr>
              <a:t>②プロジェクト</a:t>
            </a:r>
            <a:r>
              <a:rPr lang="ja-JP" altLang="en-US" sz="3200" dirty="0">
                <a:solidFill>
                  <a:prstClr val="black"/>
                </a:solidFill>
                <a:latin typeface="+mj-ea"/>
              </a:rPr>
              <a:t>で生まれた</a:t>
            </a:r>
            <a:r>
              <a:rPr lang="ja-JP" altLang="en-US" sz="3200" b="1" u="sng" dirty="0">
                <a:solidFill>
                  <a:srgbClr val="F96307"/>
                </a:solidFill>
                <a:latin typeface="+mj-ea"/>
              </a:rPr>
              <a:t>クレジット</a:t>
            </a:r>
            <a:r>
              <a:rPr lang="ja-JP" altLang="en-US" sz="3200" b="1" u="sng" dirty="0" smtClean="0">
                <a:solidFill>
                  <a:srgbClr val="F96307"/>
                </a:solidFill>
                <a:latin typeface="+mj-ea"/>
              </a:rPr>
              <a:t>の</a:t>
            </a:r>
            <a:endParaRPr lang="en-US" altLang="ja-JP" sz="3200" b="1" u="sng" dirty="0" smtClean="0">
              <a:solidFill>
                <a:srgbClr val="F96307"/>
              </a:solidFill>
              <a:latin typeface="+mj-ea"/>
            </a:endParaRPr>
          </a:p>
          <a:p>
            <a:r>
              <a:rPr lang="ja-JP" altLang="en-US" sz="3200" b="1" dirty="0" smtClean="0">
                <a:solidFill>
                  <a:srgbClr val="F96307"/>
                </a:solidFill>
                <a:latin typeface="+mj-ea"/>
              </a:rPr>
              <a:t>   </a:t>
            </a:r>
            <a:r>
              <a:rPr lang="ja-JP" altLang="en-US" sz="3200" b="1" u="sng" dirty="0" smtClean="0">
                <a:solidFill>
                  <a:srgbClr val="F96307"/>
                </a:solidFill>
                <a:latin typeface="+mj-ea"/>
              </a:rPr>
              <a:t>半分を日本が</a:t>
            </a:r>
            <a:r>
              <a:rPr lang="ja-JP" altLang="en-US" sz="3200" dirty="0" smtClean="0">
                <a:latin typeface="+mj-ea"/>
              </a:rPr>
              <a:t>獲得</a:t>
            </a:r>
            <a:r>
              <a:rPr lang="ja-JP" altLang="en-US" sz="3200" dirty="0" smtClean="0">
                <a:solidFill>
                  <a:prstClr val="black"/>
                </a:solidFill>
                <a:latin typeface="+mj-ea"/>
              </a:rPr>
              <a:t>でき、</a:t>
            </a:r>
            <a:endParaRPr lang="en-US" altLang="ja-JP" sz="3200" dirty="0" smtClean="0">
              <a:solidFill>
                <a:prstClr val="black"/>
              </a:solidFill>
              <a:latin typeface="+mj-ea"/>
            </a:endParaRPr>
          </a:p>
          <a:p>
            <a:r>
              <a:rPr lang="ja-JP" altLang="en-US" sz="3200" b="1" dirty="0" smtClean="0">
                <a:solidFill>
                  <a:prstClr val="black"/>
                </a:solidFill>
                <a:latin typeface="+mj-ea"/>
              </a:rPr>
              <a:t>　</a:t>
            </a:r>
            <a:r>
              <a:rPr lang="ja-JP" altLang="en-US" sz="3200" b="1" u="sng" dirty="0" smtClean="0">
                <a:solidFill>
                  <a:prstClr val="black"/>
                </a:solidFill>
                <a:latin typeface="+mj-ea"/>
              </a:rPr>
              <a:t>日本の</a:t>
            </a:r>
            <a:r>
              <a:rPr lang="en-US" altLang="ja-JP" sz="3200" b="1" u="sng" dirty="0" smtClean="0">
                <a:solidFill>
                  <a:prstClr val="black"/>
                </a:solidFill>
                <a:latin typeface="+mj-ea"/>
              </a:rPr>
              <a:t>CO2</a:t>
            </a:r>
            <a:r>
              <a:rPr lang="ja-JP" altLang="en-US" sz="3200" b="1" u="sng" dirty="0" smtClean="0">
                <a:solidFill>
                  <a:prstClr val="black"/>
                </a:solidFill>
                <a:latin typeface="+mj-ea"/>
              </a:rPr>
              <a:t>削減量に加える</a:t>
            </a:r>
            <a:r>
              <a:rPr lang="ja-JP" altLang="en-US" sz="3200" b="1" u="sng" dirty="0">
                <a:solidFill>
                  <a:prstClr val="black"/>
                </a:solidFill>
                <a:latin typeface="+mj-ea"/>
              </a:rPr>
              <a:t>ことができる。</a:t>
            </a:r>
            <a:endParaRPr lang="en-US" altLang="ja-JP" sz="3200" b="1" u="sng" dirty="0">
              <a:solidFill>
                <a:prstClr val="black"/>
              </a:solidFill>
              <a:latin typeface="+mj-ea"/>
            </a:endParaRPr>
          </a:p>
        </p:txBody>
      </p:sp>
      <p:cxnSp>
        <p:nvCxnSpPr>
          <p:cNvPr id="10" name="直線コネクタ 9"/>
          <p:cNvCxnSpPr/>
          <p:nvPr/>
        </p:nvCxnSpPr>
        <p:spPr>
          <a:xfrm flipV="1">
            <a:off x="386332" y="1346458"/>
            <a:ext cx="8377747" cy="56696"/>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rot="21587530">
            <a:off x="488436" y="1643008"/>
            <a:ext cx="3775393" cy="523220"/>
          </a:xfrm>
          <a:prstGeom prst="rect">
            <a:avLst/>
          </a:prstGeom>
        </p:spPr>
        <p:txBody>
          <a:bodyPr wrap="none">
            <a:spAutoFit/>
          </a:bodyPr>
          <a:lstStyle/>
          <a:p>
            <a:pPr algn="ctr"/>
            <a:r>
              <a:rPr lang="ja-JP" altLang="en-US" sz="2800" b="1" dirty="0" smtClean="0">
                <a:solidFill>
                  <a:prstClr val="black"/>
                </a:solidFill>
                <a:latin typeface="+mn-ea"/>
              </a:rPr>
              <a:t>✓簡単</a:t>
            </a:r>
            <a:r>
              <a:rPr lang="ja-JP" altLang="en-US" sz="2800" b="1" dirty="0">
                <a:solidFill>
                  <a:prstClr val="black"/>
                </a:solidFill>
                <a:latin typeface="+mn-ea"/>
              </a:rPr>
              <a:t>に説明する</a:t>
            </a:r>
            <a:r>
              <a:rPr lang="ja-JP" altLang="en-US" sz="2800" b="1" dirty="0" smtClean="0">
                <a:solidFill>
                  <a:prstClr val="black"/>
                </a:solidFill>
                <a:latin typeface="+mn-ea"/>
              </a:rPr>
              <a:t>と、</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606604330"/>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3791902" y="908725"/>
            <a:ext cx="1572438" cy="2632072"/>
          </a:xfrm>
          <a:prstGeom prst="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合同委員会</a:t>
            </a:r>
            <a:endParaRPr lang="ja-JP" altLang="en-US"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4042" y="2676239"/>
            <a:ext cx="1850062" cy="861392"/>
          </a:xfrm>
          <a:prstGeom prst="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参加者</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7183650" y="2676239"/>
            <a:ext cx="1836965" cy="861392"/>
          </a:xfrm>
          <a:prstGeom prst="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参加者</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矢印コネクタ 30"/>
          <p:cNvCxnSpPr/>
          <p:nvPr/>
        </p:nvCxnSpPr>
        <p:spPr>
          <a:xfrm flipV="1">
            <a:off x="1904104" y="3214178"/>
            <a:ext cx="1887798" cy="4520"/>
          </a:xfrm>
          <a:prstGeom prst="straightConnector1">
            <a:avLst/>
          </a:prstGeom>
          <a:ln w="127000">
            <a:solidFill>
              <a:srgbClr val="37801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5364341" y="3214178"/>
            <a:ext cx="1772088" cy="4520"/>
          </a:xfrm>
          <a:prstGeom prst="straightConnector1">
            <a:avLst/>
          </a:prstGeom>
          <a:ln w="127000">
            <a:solidFill>
              <a:srgbClr val="378012"/>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881000" y="2676238"/>
            <a:ext cx="1631308"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5715311" y="2648031"/>
            <a:ext cx="1694134"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1598581" y="1303535"/>
            <a:ext cx="2034506" cy="523220"/>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a:t>
            </a:r>
          </a:p>
        </p:txBody>
      </p:sp>
      <p:sp>
        <p:nvSpPr>
          <p:cNvPr id="25" name="曲折矢印 24"/>
          <p:cNvSpPr/>
          <p:nvPr/>
        </p:nvSpPr>
        <p:spPr>
          <a:xfrm rot="5400000">
            <a:off x="6411981" y="-30797"/>
            <a:ext cx="1095490" cy="3096094"/>
          </a:xfrm>
          <a:prstGeom prst="bentArrow">
            <a:avLst>
              <a:gd name="adj1" fmla="val 26218"/>
              <a:gd name="adj2" fmla="val 27608"/>
              <a:gd name="adj3" fmla="val 25000"/>
              <a:gd name="adj4" fmla="val 43750"/>
            </a:avLst>
          </a:prstGeom>
          <a:solidFill>
            <a:schemeClr val="tx2">
              <a:lumMod val="75000"/>
              <a:lumOff val="25000"/>
            </a:schemeClr>
          </a:solidFill>
          <a:ln w="28575">
            <a:noFill/>
          </a:ln>
          <a:scene3d>
            <a:camera prst="orthographicFront">
              <a:rot lat="5"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904104" y="3311607"/>
            <a:ext cx="1615546"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6047819" y="3311607"/>
            <a:ext cx="1150527"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吹き出し 54"/>
          <p:cNvSpPr/>
          <p:nvPr/>
        </p:nvSpPr>
        <p:spPr>
          <a:xfrm>
            <a:off x="339629" y="3864080"/>
            <a:ext cx="8581390" cy="2880320"/>
          </a:xfrm>
          <a:prstGeom prst="wedgeRoundRectCallout">
            <a:avLst>
              <a:gd name="adj1" fmla="val -5659"/>
              <a:gd name="adj2" fmla="val -6309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の最大の特徴は、二国間の代表による</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合同委員会</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が開かれ、</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ルール</a:t>
            </a:r>
            <a:r>
              <a:rPr lang="ja-JP" altLang="en-US"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策定</a:t>
            </a:r>
            <a:endParaRPr lang="en-US" altLang="ja-JP"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プロジェクトの実施</a:t>
            </a:r>
            <a:r>
              <a:rPr lang="ja-JP" altLang="en-US"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a:t>
            </a:r>
            <a:endParaRPr lang="en-US" altLang="ja-JP"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クレジット量</a:t>
            </a:r>
            <a:r>
              <a:rPr lang="ja-JP" altLang="en-US"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認定</a:t>
            </a:r>
            <a:endParaRPr lang="en-US" altLang="ja-JP"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を行うことである。</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5545125" y="1305669"/>
            <a:ext cx="2034506" cy="523220"/>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a:t>
            </a:r>
          </a:p>
        </p:txBody>
      </p:sp>
      <p:sp>
        <p:nvSpPr>
          <p:cNvPr id="45" name="テキスト ボックス 44"/>
          <p:cNvSpPr txBox="1"/>
          <p:nvPr/>
        </p:nvSpPr>
        <p:spPr>
          <a:xfrm>
            <a:off x="339629" y="2064993"/>
            <a:ext cx="1258952" cy="477054"/>
          </a:xfrm>
          <a:prstGeom prst="rect">
            <a:avLst/>
          </a:prstGeom>
          <a:solidFill>
            <a:srgbClr val="92D050"/>
          </a:solidFill>
        </p:spPr>
        <p:txBody>
          <a:bodyPr wrap="square" bIns="0" rtlCol="0">
            <a:spAutoFit/>
          </a:bodyPr>
          <a:lstStyle/>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7265538" y="2064995"/>
            <a:ext cx="1724289" cy="523220"/>
          </a:xfrm>
          <a:prstGeom prst="rect">
            <a:avLst/>
          </a:prstGeom>
          <a:solidFill>
            <a:srgbClr val="92D050"/>
          </a:solidFill>
        </p:spPr>
        <p:txBody>
          <a:bodyPr wrap="square" rtlCol="0">
            <a:spAutoFit/>
          </a:bodyPr>
          <a:lstStyle/>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途上国</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9485" y="53915"/>
            <a:ext cx="9173035" cy="584775"/>
          </a:xfrm>
          <a:prstGeom prst="rect">
            <a:avLst/>
          </a:prstGeom>
          <a:noFill/>
        </p:spPr>
        <p:txBody>
          <a:bodyPr wrap="square" rtlCol="0">
            <a:spAutoFit/>
          </a:bodyPr>
          <a:lstStyle/>
          <a:p>
            <a:r>
              <a:rPr lang="ja-JP" altLang="en-US" sz="2800" dirty="0">
                <a:solidFill>
                  <a:schemeClr val="bg1"/>
                </a:solidFill>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の特徴</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29</a:t>
            </a:fld>
            <a:endParaRPr kumimoji="1" lang="ja-JP" altLang="en-US" dirty="0"/>
          </a:p>
        </p:txBody>
      </p:sp>
      <p:cxnSp>
        <p:nvCxnSpPr>
          <p:cNvPr id="21" name="直線コネクタ 20"/>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曲折矢印 21"/>
          <p:cNvSpPr/>
          <p:nvPr/>
        </p:nvSpPr>
        <p:spPr>
          <a:xfrm rot="5400000" flipV="1">
            <a:off x="1659965" y="-27917"/>
            <a:ext cx="1095488" cy="3090332"/>
          </a:xfrm>
          <a:prstGeom prst="bentArrow">
            <a:avLst>
              <a:gd name="adj1" fmla="val 26921"/>
              <a:gd name="adj2" fmla="val 27608"/>
              <a:gd name="adj3" fmla="val 25000"/>
              <a:gd name="adj4" fmla="val 43750"/>
            </a:avLst>
          </a:prstGeom>
          <a:solidFill>
            <a:schemeClr val="tx2">
              <a:lumMod val="75000"/>
              <a:lumOff val="25000"/>
            </a:schemeClr>
          </a:solidFill>
          <a:ln w="28575">
            <a:noFill/>
          </a:ln>
          <a:scene3d>
            <a:camera prst="orthographicFront">
              <a:rot lat="5"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xmlns="" val="7988979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角丸四角形 13"/>
          <p:cNvSpPr/>
          <p:nvPr/>
        </p:nvSpPr>
        <p:spPr>
          <a:xfrm>
            <a:off x="1" y="1238772"/>
            <a:ext cx="9143999" cy="4491499"/>
          </a:xfrm>
          <a:prstGeom prst="roundRect">
            <a:avLst/>
          </a:prstGeom>
          <a:solidFill>
            <a:schemeClr val="bg1">
              <a:alpha val="57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altLang="ja-JP" sz="6000" b="1" dirty="0" smtClean="0">
                <a:solidFill>
                  <a:srgbClr val="F96307"/>
                </a:solidFill>
                <a:latin typeface="メイリオ" panose="020B0604030504040204" pitchFamily="50" charset="-128"/>
                <a:cs typeface="メイリオ" panose="020B0604030504040204" pitchFamily="50" charset="-128"/>
              </a:rPr>
              <a:t>2030</a:t>
            </a:r>
            <a:r>
              <a:rPr lang="ja-JP" altLang="en-US" sz="6000" b="1" dirty="0" smtClean="0">
                <a:solidFill>
                  <a:srgbClr val="F96307"/>
                </a:solidFill>
                <a:latin typeface="メイリオ" panose="020B0604030504040204" pitchFamily="50" charset="-128"/>
                <a:cs typeface="メイリオ" panose="020B0604030504040204" pitchFamily="50" charset="-128"/>
              </a:rPr>
              <a:t>年</a:t>
            </a:r>
            <a:r>
              <a:rPr lang="ja-JP" altLang="en-US" sz="4400" b="1" dirty="0" smtClean="0">
                <a:solidFill>
                  <a:srgbClr val="F96307"/>
                </a:solidFill>
                <a:latin typeface="メイリオ" panose="020B0604030504040204" pitchFamily="50" charset="-128"/>
                <a:cs typeface="メイリオ" panose="020B0604030504040204" pitchFamily="50" charset="-128"/>
              </a:rPr>
              <a:t>度</a:t>
            </a:r>
            <a:r>
              <a:rPr lang="ja-JP" altLang="en-US" sz="4800" b="1" dirty="0" smtClean="0">
                <a:solidFill>
                  <a:srgbClr val="F96307"/>
                </a:solidFill>
                <a:latin typeface="メイリオ" panose="020B0604030504040204" pitchFamily="50" charset="-128"/>
                <a:cs typeface="メイリオ" panose="020B0604030504040204" pitchFamily="50" charset="-128"/>
              </a:rPr>
              <a:t>までに</a:t>
            </a:r>
            <a:r>
              <a:rPr lang="en-US" altLang="ja-JP" sz="7200" b="1" dirty="0" smtClean="0">
                <a:solidFill>
                  <a:srgbClr val="F96307"/>
                </a:solidFill>
                <a:latin typeface="メイリオ" panose="020B0604030504040204" pitchFamily="50" charset="-128"/>
                <a:cs typeface="メイリオ" panose="020B0604030504040204" pitchFamily="50" charset="-128"/>
              </a:rPr>
              <a:t>26</a:t>
            </a:r>
            <a:r>
              <a:rPr lang="en-US" altLang="ja-JP" sz="6000" b="1" dirty="0" smtClean="0">
                <a:solidFill>
                  <a:srgbClr val="F96307"/>
                </a:solidFill>
                <a:latin typeface="メイリオ" panose="020B0604030504040204" pitchFamily="50" charset="-128"/>
                <a:cs typeface="メイリオ" panose="020B0604030504040204" pitchFamily="50" charset="-128"/>
              </a:rPr>
              <a:t>%</a:t>
            </a:r>
            <a:r>
              <a:rPr lang="ja-JP" altLang="en-US" sz="4800" b="1" dirty="0" smtClean="0">
                <a:solidFill>
                  <a:srgbClr val="F96307"/>
                </a:solidFill>
                <a:latin typeface="メイリオ" panose="020B0604030504040204" pitchFamily="50" charset="-128"/>
                <a:cs typeface="メイリオ" panose="020B0604030504040204" pitchFamily="50" charset="-128"/>
              </a:rPr>
              <a:t>削減</a:t>
            </a:r>
            <a:endParaRPr lang="en-US" altLang="ja-JP" sz="4800" b="1" dirty="0" smtClean="0">
              <a:solidFill>
                <a:srgbClr val="F96307"/>
              </a:solidFill>
              <a:latin typeface="メイリオ" panose="020B0604030504040204" pitchFamily="50" charset="-128"/>
              <a:cs typeface="メイリオ" panose="020B0604030504040204" pitchFamily="50" charset="-128"/>
            </a:endParaRPr>
          </a:p>
          <a:p>
            <a:pPr algn="ctr"/>
            <a:r>
              <a:rPr lang="ja-JP" altLang="en-US" sz="2400" b="1" dirty="0" smtClean="0">
                <a:solidFill>
                  <a:srgbClr val="F96307"/>
                </a:solidFill>
                <a:latin typeface="メイリオ" panose="020B0604030504040204" pitchFamily="50" charset="-128"/>
                <a:cs typeface="メイリオ" panose="020B0604030504040204" pitchFamily="50" charset="-128"/>
              </a:rPr>
              <a:t>　　　　　　　　　　　　　　　　　</a:t>
            </a:r>
            <a:r>
              <a:rPr lang="en-US" altLang="ja-JP" sz="2400" b="1" dirty="0" smtClean="0">
                <a:solidFill>
                  <a:srgbClr val="F96307"/>
                </a:solidFill>
                <a:latin typeface="メイリオ" panose="020B0604030504040204" pitchFamily="50" charset="-128"/>
                <a:cs typeface="メイリオ" panose="020B0604030504040204" pitchFamily="50" charset="-128"/>
              </a:rPr>
              <a:t>(2013</a:t>
            </a:r>
            <a:r>
              <a:rPr lang="ja-JP" altLang="en-US" sz="2400" b="1" dirty="0" smtClean="0">
                <a:solidFill>
                  <a:srgbClr val="F96307"/>
                </a:solidFill>
                <a:latin typeface="メイリオ" panose="020B0604030504040204" pitchFamily="50" charset="-128"/>
                <a:cs typeface="メイリオ" panose="020B0604030504040204" pitchFamily="50" charset="-128"/>
              </a:rPr>
              <a:t>年度比</a:t>
            </a:r>
            <a:r>
              <a:rPr lang="en-US" altLang="ja-JP" sz="2400" b="1" dirty="0">
                <a:solidFill>
                  <a:srgbClr val="F96307"/>
                </a:solidFill>
                <a:latin typeface="メイリオ" panose="020B0604030504040204" pitchFamily="50" charset="-128"/>
                <a:cs typeface="メイリオ" panose="020B0604030504040204" pitchFamily="50" charset="-128"/>
              </a:rPr>
              <a:t>)</a:t>
            </a:r>
            <a:endParaRPr lang="en-US" altLang="ja-JP" sz="2400" b="1" dirty="0" smtClean="0">
              <a:solidFill>
                <a:srgbClr val="F96307"/>
              </a:solidFill>
              <a:latin typeface="メイリオ" panose="020B0604030504040204" pitchFamily="50" charset="-128"/>
              <a:cs typeface="メイリオ" panose="020B0604030504040204" pitchFamily="50" charset="-128"/>
            </a:endParaRPr>
          </a:p>
          <a:p>
            <a:pPr algn="ctr">
              <a:lnSpc>
                <a:spcPct val="150000"/>
              </a:lnSpc>
            </a:pPr>
            <a:r>
              <a:rPr lang="ja-JP" altLang="en-US" sz="4000" dirty="0">
                <a:solidFill>
                  <a:prstClr val="black"/>
                </a:solidFill>
                <a:latin typeface="メイリオ" panose="020B0604030504040204" pitchFamily="50" charset="-128"/>
                <a:cs typeface="メイリオ" panose="020B0604030504040204" pitchFamily="50" charset="-128"/>
              </a:rPr>
              <a:t>と</a:t>
            </a:r>
            <a:r>
              <a:rPr lang="ja-JP" altLang="en-US" sz="4000" dirty="0" smtClean="0">
                <a:solidFill>
                  <a:prstClr val="black"/>
                </a:solidFill>
                <a:latin typeface="メイリオ" panose="020B0604030504040204" pitchFamily="50" charset="-128"/>
                <a:cs typeface="メイリオ" panose="020B0604030504040204" pitchFamily="50" charset="-128"/>
              </a:rPr>
              <a:t>する目標を表明している。</a:t>
            </a:r>
            <a:endParaRPr lang="en-US" altLang="ja-JP" sz="4000" dirty="0">
              <a:solidFill>
                <a:prstClr val="black"/>
              </a:solidFill>
              <a:latin typeface="メイリオ" panose="020B0604030504040204" pitchFamily="50" charset="-128"/>
              <a:cs typeface="メイリオ" panose="020B0604030504040204" pitchFamily="50" charset="-128"/>
            </a:endParaRPr>
          </a:p>
          <a:p>
            <a:pPr algn="ctr">
              <a:lnSpc>
                <a:spcPct val="150000"/>
              </a:lnSpc>
            </a:pPr>
            <a:r>
              <a:rPr lang="ja-JP" altLang="en-US" sz="2400" dirty="0" smtClean="0">
                <a:solidFill>
                  <a:prstClr val="black"/>
                </a:solidFill>
                <a:latin typeface="メイリオ" panose="020B0604030504040204" pitchFamily="50" charset="-128"/>
                <a:cs typeface="メイリオ" panose="020B0604030504040204" pitchFamily="50" charset="-128"/>
              </a:rPr>
              <a:t>排出削減量は</a:t>
            </a:r>
            <a:r>
              <a:rPr lang="ja-JP" altLang="en-US" sz="3600" b="1" dirty="0" smtClean="0">
                <a:solidFill>
                  <a:srgbClr val="F96307"/>
                </a:solidFill>
                <a:latin typeface="メイリオ" panose="020B0604030504040204" pitchFamily="50" charset="-128"/>
                <a:cs typeface="メイリオ" panose="020B0604030504040204" pitchFamily="50" charset="-128"/>
              </a:rPr>
              <a:t>約</a:t>
            </a:r>
            <a:r>
              <a:rPr lang="en-US" altLang="ja-JP" sz="4800" b="1" dirty="0" smtClean="0">
                <a:solidFill>
                  <a:srgbClr val="F96307"/>
                </a:solidFill>
                <a:latin typeface="メイリオ" panose="020B0604030504040204" pitchFamily="50" charset="-128"/>
                <a:cs typeface="メイリオ" panose="020B0604030504040204" pitchFamily="50" charset="-128"/>
              </a:rPr>
              <a:t>3</a:t>
            </a:r>
            <a:r>
              <a:rPr lang="ja-JP" altLang="en-US" sz="3600" b="1" dirty="0" smtClean="0">
                <a:solidFill>
                  <a:srgbClr val="F96307"/>
                </a:solidFill>
                <a:latin typeface="メイリオ" panose="020B0604030504040204" pitchFamily="50" charset="-128"/>
                <a:cs typeface="メイリオ" panose="020B0604030504040204" pitchFamily="50" charset="-128"/>
              </a:rPr>
              <a:t>億</a:t>
            </a:r>
            <a:r>
              <a:rPr lang="en-US" altLang="ja-JP" sz="4800" b="1" dirty="0" smtClean="0">
                <a:solidFill>
                  <a:srgbClr val="F96307"/>
                </a:solidFill>
                <a:latin typeface="メイリオ" panose="020B0604030504040204" pitchFamily="50" charset="-128"/>
                <a:cs typeface="メイリオ" panose="020B0604030504040204" pitchFamily="50" charset="-128"/>
              </a:rPr>
              <a:t>5300</a:t>
            </a:r>
            <a:r>
              <a:rPr lang="ja-JP" altLang="en-US" sz="3600" b="1" dirty="0" smtClean="0">
                <a:solidFill>
                  <a:srgbClr val="F96307"/>
                </a:solidFill>
                <a:latin typeface="メイリオ" panose="020B0604030504040204" pitchFamily="50" charset="-128"/>
                <a:cs typeface="メイリオ" panose="020B0604030504040204" pitchFamily="50" charset="-128"/>
              </a:rPr>
              <a:t>万</a:t>
            </a:r>
            <a:r>
              <a:rPr lang="en-US" altLang="ja-JP" sz="4000" b="1" dirty="0" smtClean="0">
                <a:solidFill>
                  <a:srgbClr val="F96307"/>
                </a:solidFill>
                <a:latin typeface="メイリオ" panose="020B0604030504040204" pitchFamily="50" charset="-128"/>
                <a:cs typeface="メイリオ" panose="020B0604030504040204" pitchFamily="50" charset="-128"/>
              </a:rPr>
              <a:t>t</a:t>
            </a:r>
            <a:r>
              <a:rPr lang="ja-JP" altLang="en-US" sz="2400" dirty="0" smtClean="0">
                <a:solidFill>
                  <a:prstClr val="black"/>
                </a:solidFill>
                <a:latin typeface="メイリオ" panose="020B0604030504040204" pitchFamily="50" charset="-128"/>
                <a:cs typeface="メイリオ" panose="020B0604030504040204" pitchFamily="50" charset="-128"/>
              </a:rPr>
              <a:t>に相当する。</a:t>
            </a:r>
            <a:endParaRPr lang="en-US" altLang="ja-JP" sz="2400" dirty="0" smtClean="0">
              <a:solidFill>
                <a:prstClr val="black"/>
              </a:solidFill>
              <a:latin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48345" y="5085184"/>
            <a:ext cx="184731" cy="461665"/>
          </a:xfrm>
          <a:prstGeom prst="rect">
            <a:avLst/>
          </a:prstGeom>
          <a:noFill/>
        </p:spPr>
        <p:txBody>
          <a:bodyPr wrap="none" rtlCol="0">
            <a:spAutoFit/>
          </a:bodyPr>
          <a:lstStyle/>
          <a:p>
            <a:endParaRPr lang="ja-JP" altLang="en-US" sz="2400" b="1" dirty="0">
              <a:solidFill>
                <a:prstClr val="black"/>
              </a:solidFill>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solidFill>
                  <a:prstClr val="black"/>
                </a:solidFill>
              </a:rPr>
              <a:pPr/>
              <a:t>3</a:t>
            </a:fld>
            <a:endParaRPr kumimoji="1" lang="ja-JP" altLang="en-US">
              <a:solidFill>
                <a:prstClr val="black"/>
              </a:solidFill>
            </a:endParaRPr>
          </a:p>
        </p:txBody>
      </p:sp>
      <p:sp>
        <p:nvSpPr>
          <p:cNvPr id="11" name="正方形/長方形 10"/>
          <p:cNvSpPr/>
          <p:nvPr/>
        </p:nvSpPr>
        <p:spPr>
          <a:xfrm>
            <a:off x="116275" y="179883"/>
            <a:ext cx="9168714" cy="674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dirty="0" smtClean="0">
                <a:solidFill>
                  <a:prstClr val="black"/>
                </a:solidFill>
                <a:latin typeface="メイリオ" panose="020B0604030504040204" pitchFamily="50" charset="-128"/>
                <a:cs typeface="メイリオ" panose="020B0604030504040204" pitchFamily="50" charset="-128"/>
              </a:rPr>
              <a:t> </a:t>
            </a:r>
            <a:r>
              <a:rPr lang="ja-JP" altLang="en-US" sz="3600" b="1" dirty="0" smtClean="0">
                <a:solidFill>
                  <a:schemeClr val="tx1"/>
                </a:solidFill>
                <a:latin typeface="メイリオ"/>
                <a:cs typeface="メイリオ" panose="020B0604030504040204" pitchFamily="50" charset="-128"/>
              </a:rPr>
              <a:t>日</a:t>
            </a:r>
            <a:r>
              <a:rPr lang="ja-JP" altLang="en-US" sz="3600" b="1" dirty="0" smtClean="0">
                <a:solidFill>
                  <a:prstClr val="black"/>
                </a:solidFill>
                <a:latin typeface="メイリオ"/>
                <a:cs typeface="メイリオ" panose="020B0604030504040204" pitchFamily="50" charset="-128"/>
              </a:rPr>
              <a:t>本の目標</a:t>
            </a:r>
            <a:endParaRPr lang="ja-JP" altLang="en-US" sz="3600" b="1" dirty="0">
              <a:solidFill>
                <a:prstClr val="black"/>
              </a:solidFill>
              <a:latin typeface="メイリオ"/>
              <a:cs typeface="メイリオ" panose="020B0604030504040204" pitchFamily="50" charset="-128"/>
            </a:endParaRPr>
          </a:p>
        </p:txBody>
      </p:sp>
      <p:sp>
        <p:nvSpPr>
          <p:cNvPr id="3" name="テキスト ボックス 2"/>
          <p:cNvSpPr txBox="1"/>
          <p:nvPr/>
        </p:nvSpPr>
        <p:spPr>
          <a:xfrm>
            <a:off x="1376645" y="5724254"/>
            <a:ext cx="6647974" cy="646331"/>
          </a:xfrm>
          <a:prstGeom prst="rect">
            <a:avLst/>
          </a:prstGeom>
          <a:noFill/>
        </p:spPr>
        <p:txBody>
          <a:bodyPr wrap="none" rtlCol="0">
            <a:spAutoFit/>
          </a:bodyPr>
          <a:lstStyle/>
          <a:p>
            <a:r>
              <a:rPr lang="ja-JP" altLang="en-US" sz="3600" b="1" dirty="0">
                <a:solidFill>
                  <a:srgbClr val="377F13"/>
                </a:solidFill>
              </a:rPr>
              <a:t>削減目標</a:t>
            </a:r>
            <a:r>
              <a:rPr lang="ja-JP" altLang="en-US" sz="3600" b="1" dirty="0" smtClean="0">
                <a:solidFill>
                  <a:srgbClr val="377F13"/>
                </a:solidFill>
              </a:rPr>
              <a:t>を達成するためには？</a:t>
            </a:r>
            <a:endParaRPr lang="ja-JP" altLang="en-US" sz="3600" b="1" dirty="0">
              <a:solidFill>
                <a:srgbClr val="377F13"/>
              </a:solidFill>
            </a:endParaRPr>
          </a:p>
        </p:txBody>
      </p:sp>
      <p:cxnSp>
        <p:nvCxnSpPr>
          <p:cNvPr id="7" name="直線コネクタ 6"/>
          <p:cNvCxnSpPr/>
          <p:nvPr/>
        </p:nvCxnSpPr>
        <p:spPr>
          <a:xfrm>
            <a:off x="148344" y="81871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33076" y="1238770"/>
            <a:ext cx="3475631" cy="684803"/>
          </a:xfrm>
          <a:prstGeom prst="rect">
            <a:avLst/>
          </a:prstGeom>
        </p:spPr>
        <p:txBody>
          <a:bodyPr wrap="none">
            <a:spAutoFit/>
          </a:bodyPr>
          <a:lstStyle/>
          <a:p>
            <a:pPr algn="ctr">
              <a:lnSpc>
                <a:spcPct val="150000"/>
              </a:lnSpc>
              <a:spcBef>
                <a:spcPts val="1200"/>
              </a:spcBef>
              <a:spcAft>
                <a:spcPts val="1200"/>
              </a:spcAft>
            </a:pPr>
            <a:r>
              <a:rPr lang="ja-JP" altLang="en-US" sz="2800" dirty="0">
                <a:solidFill>
                  <a:prstClr val="black"/>
                </a:solidFill>
                <a:latin typeface="メイリオ" panose="020B0604030504040204" pitchFamily="50" charset="-128"/>
                <a:cs typeface="メイリオ" panose="020B0604030504040204" pitchFamily="50" charset="-128"/>
              </a:rPr>
              <a:t>日本は</a:t>
            </a:r>
            <a:r>
              <a:rPr lang="en-US" altLang="ja-JP" sz="2800" dirty="0">
                <a:solidFill>
                  <a:prstClr val="black"/>
                </a:solidFill>
                <a:latin typeface="メイリオ"/>
                <a:cs typeface="メイリオ" panose="020B0604030504040204" pitchFamily="50" charset="-128"/>
              </a:rPr>
              <a:t>CO</a:t>
            </a:r>
            <a:r>
              <a:rPr lang="en-US" altLang="ja-JP" sz="2800" dirty="0">
                <a:solidFill>
                  <a:prstClr val="black"/>
                </a:solidFill>
                <a:latin typeface="メイリオ" panose="020B0604030504040204" pitchFamily="50" charset="-128"/>
                <a:cs typeface="メイリオ" panose="020B0604030504040204" pitchFamily="50" charset="-128"/>
              </a:rPr>
              <a:t>2</a:t>
            </a:r>
            <a:r>
              <a:rPr lang="ja-JP" altLang="en-US" sz="2800" dirty="0">
                <a:solidFill>
                  <a:prstClr val="black"/>
                </a:solidFill>
                <a:latin typeface="メイリオ" panose="020B0604030504040204" pitchFamily="50" charset="-128"/>
                <a:cs typeface="メイリオ" panose="020B0604030504040204" pitchFamily="50" charset="-128"/>
              </a:rPr>
              <a:t>排出量を</a:t>
            </a:r>
            <a:endParaRPr lang="en-US" altLang="ja-JP" sz="2800" dirty="0">
              <a:solidFill>
                <a:prstClr val="black"/>
              </a:solidFill>
              <a:latin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986038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角丸四角形 23"/>
          <p:cNvSpPr/>
          <p:nvPr/>
        </p:nvSpPr>
        <p:spPr>
          <a:xfrm>
            <a:off x="6261828" y="908719"/>
            <a:ext cx="2733040" cy="5670631"/>
          </a:xfrm>
          <a:prstGeom prst="roundRect">
            <a:avLst/>
          </a:prstGeom>
          <a:solidFill>
            <a:schemeClr val="bg1"/>
          </a:solidFill>
          <a:ln w="57150">
            <a:solidFill>
              <a:schemeClr val="tx1"/>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6596609" y="971627"/>
            <a:ext cx="2103120" cy="646331"/>
          </a:xfrm>
          <a:prstGeom prst="rect">
            <a:avLst/>
          </a:prstGeom>
          <a:noFill/>
        </p:spPr>
        <p:txBody>
          <a:bodyPr wrap="square" rtlCol="0">
            <a:spAutoFit/>
          </a:bodyPr>
          <a:lstStyle/>
          <a:p>
            <a:pPr algn="ctr"/>
            <a:r>
              <a:rPr lang="ja-JP" altLang="en-US" sz="3600" b="1" dirty="0">
                <a:solidFill>
                  <a:prstClr val="black"/>
                </a:solidFill>
              </a:rPr>
              <a:t>途上国</a:t>
            </a:r>
          </a:p>
        </p:txBody>
      </p:sp>
      <p:sp>
        <p:nvSpPr>
          <p:cNvPr id="29" name="角丸四角形 28"/>
          <p:cNvSpPr/>
          <p:nvPr/>
        </p:nvSpPr>
        <p:spPr>
          <a:xfrm>
            <a:off x="6474689" y="1592302"/>
            <a:ext cx="2225040" cy="1290972"/>
          </a:xfrm>
          <a:prstGeom prst="round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rPr>
              <a:t>プロジェクト</a:t>
            </a:r>
            <a:endParaRPr lang="en-US" altLang="ja-JP" sz="2000" b="1" dirty="0" smtClean="0">
              <a:solidFill>
                <a:prstClr val="black"/>
              </a:solidFill>
            </a:endParaRPr>
          </a:p>
          <a:p>
            <a:pPr algn="ctr"/>
            <a:r>
              <a:rPr lang="ja-JP" altLang="en-US" sz="2000" b="1" dirty="0" smtClean="0">
                <a:solidFill>
                  <a:prstClr val="black"/>
                </a:solidFill>
              </a:rPr>
              <a:t>実施</a:t>
            </a:r>
            <a:endParaRPr lang="ja-JP" altLang="en-US" sz="2000" b="1" dirty="0">
              <a:solidFill>
                <a:prstClr val="black"/>
              </a:solidFill>
            </a:endParaRPr>
          </a:p>
        </p:txBody>
      </p:sp>
      <p:sp>
        <p:nvSpPr>
          <p:cNvPr id="31" name="角丸四角形 30"/>
          <p:cNvSpPr/>
          <p:nvPr/>
        </p:nvSpPr>
        <p:spPr>
          <a:xfrm>
            <a:off x="6474689" y="3441867"/>
            <a:ext cx="2225040" cy="1302172"/>
          </a:xfrm>
          <a:prstGeom prst="round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prstClr val="black"/>
                </a:solidFill>
              </a:rPr>
              <a:t>CO2</a:t>
            </a:r>
            <a:r>
              <a:rPr lang="ja-JP" altLang="en-US" sz="3600" b="1" dirty="0" smtClean="0">
                <a:solidFill>
                  <a:prstClr val="black"/>
                </a:solidFill>
              </a:rPr>
              <a:t>削減</a:t>
            </a:r>
            <a:endParaRPr lang="ja-JP" altLang="en-US" sz="3600" b="1" dirty="0">
              <a:solidFill>
                <a:prstClr val="black"/>
              </a:solidFill>
            </a:endParaRPr>
          </a:p>
        </p:txBody>
      </p:sp>
      <p:sp>
        <p:nvSpPr>
          <p:cNvPr id="32" name="下矢印 31"/>
          <p:cNvSpPr/>
          <p:nvPr/>
        </p:nvSpPr>
        <p:spPr>
          <a:xfrm>
            <a:off x="7335180" y="2966218"/>
            <a:ext cx="458807" cy="4267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dirty="0">
              <a:solidFill>
                <a:srgbClr val="44546A"/>
              </a:solidFill>
            </a:endParaRPr>
          </a:p>
        </p:txBody>
      </p:sp>
      <p:sp>
        <p:nvSpPr>
          <p:cNvPr id="35" name="下矢印 34"/>
          <p:cNvSpPr/>
          <p:nvPr/>
        </p:nvSpPr>
        <p:spPr>
          <a:xfrm>
            <a:off x="7335180" y="4817368"/>
            <a:ext cx="458807" cy="4267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dirty="0">
              <a:solidFill>
                <a:srgbClr val="44546A"/>
              </a:solidFill>
            </a:endParaRPr>
          </a:p>
        </p:txBody>
      </p:sp>
      <p:sp>
        <p:nvSpPr>
          <p:cNvPr id="36" name="角丸四角形 35"/>
          <p:cNvSpPr/>
          <p:nvPr/>
        </p:nvSpPr>
        <p:spPr>
          <a:xfrm>
            <a:off x="6390711" y="5244146"/>
            <a:ext cx="2475274" cy="1129161"/>
          </a:xfrm>
          <a:prstGeom prst="round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black"/>
                </a:solidFill>
              </a:rPr>
              <a:t>省エネにより</a:t>
            </a:r>
            <a:endParaRPr lang="en-US" altLang="ja-JP" sz="2800" b="1" dirty="0" smtClean="0">
              <a:solidFill>
                <a:prstClr val="black"/>
              </a:solidFill>
            </a:endParaRPr>
          </a:p>
          <a:p>
            <a:pPr algn="ctr"/>
            <a:r>
              <a:rPr lang="ja-JP" altLang="en-US" sz="2800" b="1" dirty="0" smtClean="0">
                <a:solidFill>
                  <a:prstClr val="black"/>
                </a:solidFill>
              </a:rPr>
              <a:t>コスト削減</a:t>
            </a:r>
            <a:endParaRPr lang="ja-JP" altLang="en-US" sz="2800" b="1" dirty="0">
              <a:solidFill>
                <a:prstClr val="black"/>
              </a:solidFill>
            </a:endParaRPr>
          </a:p>
        </p:txBody>
      </p:sp>
      <p:sp>
        <p:nvSpPr>
          <p:cNvPr id="4" name="正方形/長方形 3"/>
          <p:cNvSpPr/>
          <p:nvPr/>
        </p:nvSpPr>
        <p:spPr>
          <a:xfrm>
            <a:off x="132154" y="1231622"/>
            <a:ext cx="2733040" cy="721360"/>
          </a:xfrm>
          <a:prstGeom prst="rect">
            <a:avLst/>
          </a:prstGeom>
          <a:solidFill>
            <a:schemeClr val="tx2">
              <a:lumMod val="25000"/>
              <a:lumOff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日本政府</a:t>
            </a:r>
            <a:endParaRPr lang="ja-JP" altLang="en-US" sz="3600" dirty="0">
              <a:solidFill>
                <a:prstClr val="black"/>
              </a:solidFill>
            </a:endParaRPr>
          </a:p>
        </p:txBody>
      </p:sp>
      <p:sp>
        <p:nvSpPr>
          <p:cNvPr id="6" name="テキスト ボックス 5"/>
          <p:cNvSpPr txBox="1"/>
          <p:nvPr/>
        </p:nvSpPr>
        <p:spPr>
          <a:xfrm rot="598308">
            <a:off x="3207178" y="1590411"/>
            <a:ext cx="3535680" cy="369332"/>
          </a:xfrm>
          <a:prstGeom prst="rect">
            <a:avLst/>
          </a:prstGeom>
          <a:noFill/>
        </p:spPr>
        <p:txBody>
          <a:bodyPr wrap="square" rtlCol="0">
            <a:spAutoFit/>
          </a:bodyPr>
          <a:lstStyle/>
          <a:p>
            <a:r>
              <a:rPr lang="en-US" altLang="ja-JP" b="1" dirty="0" smtClean="0">
                <a:solidFill>
                  <a:prstClr val="black"/>
                </a:solidFill>
              </a:rPr>
              <a:t>※</a:t>
            </a:r>
            <a:r>
              <a:rPr lang="ja-JP" altLang="en-US" b="1" dirty="0" smtClean="0">
                <a:solidFill>
                  <a:prstClr val="black"/>
                </a:solidFill>
              </a:rPr>
              <a:t>プロジェクト費用の半額</a:t>
            </a:r>
            <a:endParaRPr lang="ja-JP" altLang="en-US" b="1" dirty="0">
              <a:solidFill>
                <a:prstClr val="black"/>
              </a:solidFill>
            </a:endParaRPr>
          </a:p>
        </p:txBody>
      </p:sp>
      <p:sp>
        <p:nvSpPr>
          <p:cNvPr id="8" name="角丸四角形 7"/>
          <p:cNvSpPr/>
          <p:nvPr/>
        </p:nvSpPr>
        <p:spPr>
          <a:xfrm>
            <a:off x="132154" y="2448183"/>
            <a:ext cx="3065408" cy="3996152"/>
          </a:xfrm>
          <a:prstGeom prst="roundRect">
            <a:avLst/>
          </a:prstGeom>
          <a:solidFill>
            <a:schemeClr val="bg1"/>
          </a:solidFill>
          <a:ln w="57150">
            <a:solidFill>
              <a:schemeClr val="tx1"/>
            </a:solid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199270" y="2460301"/>
            <a:ext cx="3046168" cy="584775"/>
          </a:xfrm>
          <a:prstGeom prst="rect">
            <a:avLst/>
          </a:prstGeom>
          <a:noFill/>
        </p:spPr>
        <p:txBody>
          <a:bodyPr wrap="square" rtlCol="0">
            <a:spAutoFit/>
          </a:bodyPr>
          <a:lstStyle/>
          <a:p>
            <a:pPr algn="ctr"/>
            <a:r>
              <a:rPr lang="ja-JP" altLang="en-US" sz="3200" b="1" dirty="0" smtClean="0">
                <a:solidFill>
                  <a:prstClr val="black"/>
                </a:solidFill>
              </a:rPr>
              <a:t>日本</a:t>
            </a:r>
            <a:r>
              <a:rPr lang="en-US" altLang="ja-JP" sz="3200" b="1" dirty="0" smtClean="0">
                <a:solidFill>
                  <a:prstClr val="black"/>
                </a:solidFill>
              </a:rPr>
              <a:t>(</a:t>
            </a:r>
            <a:r>
              <a:rPr lang="ja-JP" altLang="en-US" sz="3200" b="1" dirty="0" smtClean="0">
                <a:solidFill>
                  <a:prstClr val="black"/>
                </a:solidFill>
              </a:rPr>
              <a:t>企業</a:t>
            </a:r>
            <a:r>
              <a:rPr lang="en-US" altLang="ja-JP" sz="3200" b="1" dirty="0">
                <a:solidFill>
                  <a:prstClr val="black"/>
                </a:solidFill>
              </a:rPr>
              <a:t>)</a:t>
            </a:r>
            <a:endParaRPr lang="ja-JP" altLang="en-US" sz="2400" b="1" dirty="0">
              <a:solidFill>
                <a:prstClr val="black"/>
              </a:solidFill>
            </a:endParaRPr>
          </a:p>
        </p:txBody>
      </p:sp>
      <p:sp>
        <p:nvSpPr>
          <p:cNvPr id="12" name="右矢印 11"/>
          <p:cNvSpPr/>
          <p:nvPr/>
        </p:nvSpPr>
        <p:spPr>
          <a:xfrm>
            <a:off x="3197562" y="2924944"/>
            <a:ext cx="3064266" cy="936104"/>
          </a:xfrm>
          <a:prstGeom prst="rightArrow">
            <a:avLst/>
          </a:prstGeom>
          <a:solidFill>
            <a:schemeClr val="tx2">
              <a:lumMod val="25000"/>
              <a:lumOff val="75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prstClr val="black"/>
                </a:solidFill>
              </a:rPr>
              <a:t>日本の高効率・省エネ技術</a:t>
            </a:r>
            <a:endParaRPr lang="ja-JP" altLang="en-US" b="1" dirty="0">
              <a:solidFill>
                <a:prstClr val="black"/>
              </a:solidFill>
            </a:endParaRPr>
          </a:p>
        </p:txBody>
      </p:sp>
      <p:sp>
        <p:nvSpPr>
          <p:cNvPr id="21" name="角丸四角形 20"/>
          <p:cNvSpPr/>
          <p:nvPr/>
        </p:nvSpPr>
        <p:spPr>
          <a:xfrm>
            <a:off x="257414" y="3337506"/>
            <a:ext cx="2835315" cy="2813065"/>
          </a:xfrm>
          <a:prstGeom prst="roundRect">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sz="2000" b="1" dirty="0">
              <a:solidFill>
                <a:prstClr val="black"/>
              </a:solidFill>
            </a:endParaRPr>
          </a:p>
          <a:p>
            <a:pPr algn="ctr"/>
            <a:r>
              <a:rPr lang="ja-JP" altLang="en-US" sz="2000" b="1" dirty="0" smtClean="0">
                <a:solidFill>
                  <a:prstClr val="black"/>
                </a:solidFill>
              </a:rPr>
              <a:t>・</a:t>
            </a:r>
            <a:r>
              <a:rPr lang="ja-JP" altLang="en-US" sz="2000" b="1" dirty="0">
                <a:solidFill>
                  <a:prstClr val="black"/>
                </a:solidFill>
              </a:rPr>
              <a:t>日本の</a:t>
            </a:r>
            <a:r>
              <a:rPr lang="en-US" altLang="ja-JP" sz="2000" b="1" dirty="0">
                <a:solidFill>
                  <a:prstClr val="black"/>
                </a:solidFill>
              </a:rPr>
              <a:t>CO2</a:t>
            </a:r>
            <a:r>
              <a:rPr lang="ja-JP" altLang="en-US" sz="2000" b="1" dirty="0">
                <a:solidFill>
                  <a:prstClr val="black"/>
                </a:solidFill>
              </a:rPr>
              <a:t>削減目標のために</a:t>
            </a:r>
            <a:r>
              <a:rPr lang="ja-JP" altLang="en-US" sz="2000" b="1" dirty="0" smtClean="0">
                <a:solidFill>
                  <a:prstClr val="black"/>
                </a:solidFill>
              </a:rPr>
              <a:t>活用</a:t>
            </a:r>
            <a:endParaRPr lang="en-US" altLang="ja-JP" sz="2000" b="1" dirty="0" smtClean="0">
              <a:solidFill>
                <a:prstClr val="black"/>
              </a:solidFill>
            </a:endParaRPr>
          </a:p>
          <a:p>
            <a:pPr algn="ctr"/>
            <a:endParaRPr lang="en-US" altLang="ja-JP" sz="2000" b="1" dirty="0">
              <a:solidFill>
                <a:prstClr val="black"/>
              </a:solidFill>
            </a:endParaRPr>
          </a:p>
          <a:p>
            <a:pPr algn="ctr"/>
            <a:r>
              <a:rPr lang="ja-JP" altLang="en-US" sz="2000" b="1" dirty="0">
                <a:solidFill>
                  <a:prstClr val="black"/>
                </a:solidFill>
              </a:rPr>
              <a:t>・将来の削減義務に</a:t>
            </a:r>
            <a:endParaRPr lang="en-US" altLang="ja-JP" sz="2000" b="1" dirty="0">
              <a:solidFill>
                <a:prstClr val="black"/>
              </a:solidFill>
            </a:endParaRPr>
          </a:p>
          <a:p>
            <a:pPr algn="ctr"/>
            <a:r>
              <a:rPr lang="ja-JP" altLang="en-US" sz="2000" b="1" dirty="0">
                <a:solidFill>
                  <a:prstClr val="black"/>
                </a:solidFill>
              </a:rPr>
              <a:t>むけて</a:t>
            </a:r>
            <a:r>
              <a:rPr lang="ja-JP" altLang="en-US" sz="2000" b="1" dirty="0" smtClean="0">
                <a:solidFill>
                  <a:prstClr val="black"/>
                </a:solidFill>
              </a:rPr>
              <a:t>バンキング</a:t>
            </a:r>
            <a:endParaRPr lang="en-US" altLang="ja-JP" sz="2000" b="1" dirty="0">
              <a:solidFill>
                <a:prstClr val="black"/>
              </a:solidFill>
            </a:endParaRPr>
          </a:p>
          <a:p>
            <a:pPr algn="ctr"/>
            <a:endParaRPr lang="en-US" altLang="ja-JP" sz="2000" b="1" dirty="0">
              <a:solidFill>
                <a:prstClr val="black"/>
              </a:solidFill>
            </a:endParaRPr>
          </a:p>
        </p:txBody>
      </p:sp>
      <p:sp>
        <p:nvSpPr>
          <p:cNvPr id="22" name="円/楕円 21"/>
          <p:cNvSpPr/>
          <p:nvPr/>
        </p:nvSpPr>
        <p:spPr>
          <a:xfrm>
            <a:off x="543795" y="2966218"/>
            <a:ext cx="2262554" cy="710354"/>
          </a:xfrm>
          <a:prstGeom prst="ellipse">
            <a:avLst/>
          </a:prstGeom>
          <a:solidFill>
            <a:schemeClr val="tx2">
              <a:lumMod val="10000"/>
              <a:lumOff val="90000"/>
            </a:schemeClr>
          </a:solid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prstClr val="black"/>
                </a:solidFill>
              </a:rPr>
              <a:t>クレジットの</a:t>
            </a:r>
            <a:endParaRPr lang="en-US" altLang="ja-JP" b="1" dirty="0" smtClean="0">
              <a:solidFill>
                <a:prstClr val="black"/>
              </a:solidFill>
            </a:endParaRPr>
          </a:p>
          <a:p>
            <a:pPr algn="ctr"/>
            <a:r>
              <a:rPr lang="ja-JP" altLang="en-US" b="1" dirty="0" smtClean="0">
                <a:solidFill>
                  <a:prstClr val="black"/>
                </a:solidFill>
              </a:rPr>
              <a:t>使い道</a:t>
            </a:r>
            <a:endParaRPr lang="ja-JP" altLang="en-US" b="1" dirty="0">
              <a:solidFill>
                <a:prstClr val="black"/>
              </a:solidFill>
            </a:endParaRPr>
          </a:p>
        </p:txBody>
      </p:sp>
      <p:sp>
        <p:nvSpPr>
          <p:cNvPr id="2" name="左矢印 1"/>
          <p:cNvSpPr/>
          <p:nvPr/>
        </p:nvSpPr>
        <p:spPr>
          <a:xfrm>
            <a:off x="3245438" y="3861048"/>
            <a:ext cx="3016390" cy="882991"/>
          </a:xfrm>
          <a:prstGeom prst="leftArrow">
            <a:avLst/>
          </a:prstGeom>
          <a:solidFill>
            <a:srgbClr val="FFFF00">
              <a:alpha val="70000"/>
            </a:srgb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代金・特許使用料</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矢印 27"/>
          <p:cNvSpPr/>
          <p:nvPr/>
        </p:nvSpPr>
        <p:spPr>
          <a:xfrm rot="570722">
            <a:off x="2695182" y="1776216"/>
            <a:ext cx="4078834" cy="620989"/>
          </a:xfrm>
          <a:prstGeom prst="rightArrow">
            <a:avLst>
              <a:gd name="adj1" fmla="val 54077"/>
              <a:gd name="adj2" fmla="val 50000"/>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2400" dirty="0">
                <a:solidFill>
                  <a:prstClr val="black"/>
                </a:solidFill>
              </a:rPr>
              <a:t>補助金</a:t>
            </a:r>
          </a:p>
        </p:txBody>
      </p:sp>
      <p:sp>
        <p:nvSpPr>
          <p:cNvPr id="18" name="左右矢印 17"/>
          <p:cNvSpPr/>
          <p:nvPr/>
        </p:nvSpPr>
        <p:spPr>
          <a:xfrm>
            <a:off x="3197563" y="4945380"/>
            <a:ext cx="3064266" cy="924560"/>
          </a:xfrm>
          <a:prstGeom prst="leftRightArrow">
            <a:avLst/>
          </a:prstGeom>
          <a:solidFill>
            <a:schemeClr val="tx2">
              <a:lumMod val="75000"/>
              <a:lumOff val="2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rPr>
              <a:t>クレジット</a:t>
            </a:r>
            <a:r>
              <a:rPr lang="en-US" altLang="ja-JP" b="1" dirty="0" smtClean="0">
                <a:solidFill>
                  <a:schemeClr val="bg1"/>
                </a:solidFill>
              </a:rPr>
              <a:t>(</a:t>
            </a:r>
            <a:r>
              <a:rPr lang="ja-JP" altLang="en-US" b="1" dirty="0" smtClean="0">
                <a:solidFill>
                  <a:schemeClr val="bg1"/>
                </a:solidFill>
              </a:rPr>
              <a:t>折半</a:t>
            </a:r>
            <a:r>
              <a:rPr lang="en-US" altLang="ja-JP" b="1" dirty="0">
                <a:solidFill>
                  <a:schemeClr val="bg1"/>
                </a:solidFill>
              </a:rPr>
              <a:t>)</a:t>
            </a:r>
            <a:endParaRPr lang="ja-JP" altLang="en-US" b="1" dirty="0">
              <a:solidFill>
                <a:schemeClr val="bg1"/>
              </a:solidFill>
            </a:endParaRPr>
          </a:p>
        </p:txBody>
      </p:sp>
      <p:sp>
        <p:nvSpPr>
          <p:cNvPr id="23" name="テキスト ボックス 22"/>
          <p:cNvSpPr txBox="1"/>
          <p:nvPr/>
        </p:nvSpPr>
        <p:spPr>
          <a:xfrm>
            <a:off x="79486" y="53915"/>
            <a:ext cx="9173034" cy="584775"/>
          </a:xfrm>
          <a:prstGeom prst="rect">
            <a:avLst/>
          </a:prstGeom>
          <a:noFill/>
        </p:spPr>
        <p:txBody>
          <a:bodyPr wrap="square" rtlCol="0">
            <a:spAutoFit/>
          </a:bodyPr>
          <a:lstStyle/>
          <a:p>
            <a:r>
              <a:rPr lang="ja-JP" altLang="en-US" sz="2800" dirty="0" smtClean="0">
                <a:solidFill>
                  <a:schemeClr val="bg1"/>
                </a:solidFill>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想定</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されて</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いるプロジェクト</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の流れ</a:t>
            </a:r>
          </a:p>
        </p:txBody>
      </p:sp>
      <p:sp>
        <p:nvSpPr>
          <p:cNvPr id="3" name="スライド番号プレースホルダー 2"/>
          <p:cNvSpPr>
            <a:spLocks noGrp="1"/>
          </p:cNvSpPr>
          <p:nvPr>
            <p:ph type="sldNum" sz="quarter" idx="12"/>
          </p:nvPr>
        </p:nvSpPr>
        <p:spPr>
          <a:xfrm>
            <a:off x="6727268" y="6501640"/>
            <a:ext cx="2133600" cy="365125"/>
          </a:xfrm>
        </p:spPr>
        <p:txBody>
          <a:bodyPr/>
          <a:lstStyle/>
          <a:p>
            <a:fld id="{400ABA58-CA87-4928-B72F-3CDF66D034FF}" type="slidenum">
              <a:rPr kumimoji="1" lang="ja-JP" altLang="en-US" smtClean="0"/>
              <a:pPr/>
              <a:t>30</a:t>
            </a:fld>
            <a:endParaRPr kumimoji="1" lang="ja-JP" altLang="en-US"/>
          </a:p>
        </p:txBody>
      </p:sp>
      <p:sp>
        <p:nvSpPr>
          <p:cNvPr id="5" name="テキスト ボックス 4"/>
          <p:cNvSpPr txBox="1"/>
          <p:nvPr/>
        </p:nvSpPr>
        <p:spPr>
          <a:xfrm>
            <a:off x="244231" y="5529396"/>
            <a:ext cx="2861682" cy="369332"/>
          </a:xfrm>
          <a:prstGeom prst="rect">
            <a:avLst/>
          </a:prstGeom>
          <a:noFill/>
        </p:spPr>
        <p:txBody>
          <a:bodyPr wrap="none" rtlCol="0">
            <a:spAutoFit/>
          </a:bodyPr>
          <a:lstStyle/>
          <a:p>
            <a:pPr algn="ctr"/>
            <a:r>
              <a:rPr lang="en-US" altLang="ja-JP" dirty="0"/>
              <a:t>(</a:t>
            </a:r>
            <a:r>
              <a:rPr lang="ja-JP" altLang="en-US" dirty="0" smtClean="0"/>
              <a:t>クレジット</a:t>
            </a:r>
            <a:r>
              <a:rPr lang="ja-JP" altLang="en-US" dirty="0"/>
              <a:t>を貯めて</a:t>
            </a:r>
            <a:r>
              <a:rPr lang="ja-JP" altLang="en-US" dirty="0" smtClean="0"/>
              <a:t>おく</a:t>
            </a:r>
            <a:r>
              <a:rPr lang="en-US" altLang="ja-JP" dirty="0" smtClean="0"/>
              <a:t>)</a:t>
            </a:r>
            <a:endParaRPr lang="en-US" altLang="ja-JP" dirty="0"/>
          </a:p>
        </p:txBody>
      </p:sp>
      <p:cxnSp>
        <p:nvCxnSpPr>
          <p:cNvPr id="25" name="直線コネクタ 24"/>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0428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6" grpId="0" animBg="1"/>
      <p:bldP spid="6" grpId="0"/>
      <p:bldP spid="12" grpId="0" animBg="1"/>
      <p:bldP spid="21" grpId="0" animBg="1"/>
      <p:bldP spid="22" grpId="0" animBg="1"/>
      <p:bldP spid="2" grpId="0" animBg="1"/>
      <p:bldP spid="28" grpId="0" animBg="1"/>
      <p:bldP spid="18"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48831" y="959532"/>
            <a:ext cx="9262725" cy="461665"/>
          </a:xfrm>
          <a:prstGeom prst="rect">
            <a:avLst/>
          </a:prstGeom>
          <a:solidFill>
            <a:schemeClr val="tx2">
              <a:lumMod val="25000"/>
              <a:lumOff val="75000"/>
            </a:schemeClr>
          </a:solidFill>
        </p:spPr>
        <p:txBody>
          <a:bodyPr wrap="square" rtlCol="0">
            <a:spAutoFit/>
          </a:bodyPr>
          <a:lstStyle/>
          <a:p>
            <a:r>
              <a:rPr lang="ja-JP" altLang="en-US" sz="2400" dirty="0" smtClean="0">
                <a:solidFill>
                  <a:prstClr val="black"/>
                </a:solidFill>
              </a:rPr>
              <a:t>二国間でプロジェクトごとにルールや具体的な内容を決めるため</a:t>
            </a:r>
            <a:endParaRPr lang="ja-JP" altLang="en-US" sz="2400" dirty="0">
              <a:solidFill>
                <a:prstClr val="black"/>
              </a:solidFill>
            </a:endParaRPr>
          </a:p>
        </p:txBody>
      </p:sp>
      <p:sp>
        <p:nvSpPr>
          <p:cNvPr id="8" name="テキスト ボックス 7"/>
          <p:cNvSpPr txBox="1"/>
          <p:nvPr/>
        </p:nvSpPr>
        <p:spPr>
          <a:xfrm>
            <a:off x="-111238" y="4849898"/>
            <a:ext cx="9387537" cy="461665"/>
          </a:xfrm>
          <a:prstGeom prst="rect">
            <a:avLst/>
          </a:prstGeom>
          <a:solidFill>
            <a:schemeClr val="tx2">
              <a:lumMod val="25000"/>
              <a:lumOff val="75000"/>
            </a:schemeClr>
          </a:solidFill>
        </p:spPr>
        <p:txBody>
          <a:bodyPr wrap="square" rtlCol="0">
            <a:spAutoFit/>
          </a:bodyPr>
          <a:lstStyle/>
          <a:p>
            <a:r>
              <a:rPr lang="ja-JP" altLang="en-US" sz="2400" dirty="0" smtClean="0">
                <a:solidFill>
                  <a:prstClr val="black"/>
                </a:solidFill>
              </a:rPr>
              <a:t>日本政府が最大</a:t>
            </a:r>
            <a:r>
              <a:rPr lang="ja-JP" altLang="en-US" sz="2400" dirty="0">
                <a:solidFill>
                  <a:prstClr val="black"/>
                </a:solidFill>
              </a:rPr>
              <a:t>でプロジェクト</a:t>
            </a:r>
            <a:r>
              <a:rPr lang="ja-JP" altLang="en-US" sz="2400" dirty="0" smtClean="0">
                <a:solidFill>
                  <a:prstClr val="black"/>
                </a:solidFill>
              </a:rPr>
              <a:t>費用の半額の補助金を支給するため</a:t>
            </a:r>
            <a:endParaRPr lang="ja-JP" altLang="en-US" sz="2400" dirty="0">
              <a:solidFill>
                <a:prstClr val="black"/>
              </a:solidFill>
            </a:endParaRPr>
          </a:p>
        </p:txBody>
      </p:sp>
      <p:sp>
        <p:nvSpPr>
          <p:cNvPr id="10" name="テキスト ボックス 9"/>
          <p:cNvSpPr txBox="1"/>
          <p:nvPr/>
        </p:nvSpPr>
        <p:spPr>
          <a:xfrm>
            <a:off x="98316" y="53915"/>
            <a:ext cx="9154204" cy="584775"/>
          </a:xfrm>
          <a:prstGeom prst="rect">
            <a:avLst/>
          </a:prstGeom>
          <a:noFill/>
        </p:spPr>
        <p:txBody>
          <a:bodyPr wrap="square" rtlCol="0">
            <a:spAutoFit/>
          </a:bodyPr>
          <a:lstStyle/>
          <a:p>
            <a:r>
              <a:rPr lang="ja-JP" altLang="en-US" sz="2800" dirty="0">
                <a:solidFill>
                  <a:schemeClr val="bg1"/>
                </a:solidFill>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メリット</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89476" y="1562751"/>
            <a:ext cx="504056" cy="646331"/>
          </a:xfrm>
          <a:prstGeom prst="rect">
            <a:avLst/>
          </a:prstGeom>
          <a:noFill/>
        </p:spPr>
        <p:txBody>
          <a:bodyPr wrap="square" rtlCol="0">
            <a:spAutoFit/>
          </a:bodyPr>
          <a:lstStyle/>
          <a:p>
            <a:r>
              <a:rPr kumimoji="1" lang="ja-JP" altLang="en-US" sz="3600" dirty="0" smtClean="0"/>
              <a:t>・</a:t>
            </a:r>
            <a:endParaRPr kumimoji="1" lang="ja-JP" altLang="en-US" sz="3600" dirty="0"/>
          </a:p>
        </p:txBody>
      </p:sp>
      <p:sp>
        <p:nvSpPr>
          <p:cNvPr id="11" name="テキスト ボックス 10"/>
          <p:cNvSpPr txBox="1"/>
          <p:nvPr/>
        </p:nvSpPr>
        <p:spPr>
          <a:xfrm>
            <a:off x="108744" y="2776105"/>
            <a:ext cx="504056" cy="646331"/>
          </a:xfrm>
          <a:prstGeom prst="rect">
            <a:avLst/>
          </a:prstGeom>
          <a:noFill/>
        </p:spPr>
        <p:txBody>
          <a:bodyPr wrap="square" rtlCol="0">
            <a:spAutoFit/>
          </a:bodyPr>
          <a:lstStyle/>
          <a:p>
            <a:r>
              <a:rPr kumimoji="1" lang="ja-JP" altLang="en-US" sz="3600" dirty="0" smtClean="0"/>
              <a:t>・</a:t>
            </a:r>
            <a:endParaRPr kumimoji="1" lang="ja-JP" altLang="en-US" sz="3600" dirty="0"/>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31</a:t>
            </a:fld>
            <a:endParaRPr kumimoji="1" lang="ja-JP" altLang="en-US"/>
          </a:p>
        </p:txBody>
      </p:sp>
      <p:cxnSp>
        <p:nvCxnSpPr>
          <p:cNvPr id="12" name="直線コネクタ 11"/>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27538" y="1575776"/>
            <a:ext cx="9243236" cy="3046988"/>
          </a:xfrm>
          <a:prstGeom prst="rect">
            <a:avLst/>
          </a:prstGeom>
          <a:noFill/>
        </p:spPr>
        <p:txBody>
          <a:bodyPr wrap="non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再エネ技術だけでなく、途上</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に有益な</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　省エネ技術</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の移転も行うことが</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二国間の合同委員会で話し合うため、</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ひとつのプロジェクトの遂行に</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かかる</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　時間を短縮</a:t>
            </a:r>
            <a:r>
              <a:rPr lang="ja-JP" altLang="en-US" sz="3600"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12800" y="5516724"/>
            <a:ext cx="6647974" cy="1200329"/>
          </a:xfrm>
          <a:prstGeom prst="rect">
            <a:avLst/>
          </a:prstGeom>
          <a:noFill/>
        </p:spPr>
        <p:txBody>
          <a:bodyPr wrap="non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途上国の</a:t>
            </a:r>
            <a:r>
              <a:rPr lang="ja-JP" altLang="en-US"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資金面における負担を</a:t>
            </a:r>
            <a:endParaRPr lang="en-US" altLang="ja-JP"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軽減できる。</a:t>
            </a:r>
            <a:endParaRPr lang="ja-JP" altLang="en-US" sz="3600"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16505" y="5499230"/>
            <a:ext cx="504056" cy="646331"/>
          </a:xfrm>
          <a:prstGeom prst="rect">
            <a:avLst/>
          </a:prstGeom>
          <a:noFill/>
        </p:spPr>
        <p:txBody>
          <a:bodyPr wrap="square" rtlCol="0">
            <a:spAutoFit/>
          </a:bodyPr>
          <a:lstStyle/>
          <a:p>
            <a:r>
              <a:rPr kumimoji="1" lang="ja-JP" altLang="en-US" sz="3600" dirty="0" smtClean="0"/>
              <a:t>・</a:t>
            </a:r>
            <a:endParaRPr kumimoji="1" lang="ja-JP" altLang="en-US" sz="3600" dirty="0"/>
          </a:p>
        </p:txBody>
      </p:sp>
    </p:spTree>
    <p:extLst>
      <p:ext uri="{BB962C8B-B14F-4D97-AF65-F5344CB8AC3E}">
        <p14:creationId xmlns:p14="http://schemas.microsoft.com/office/powerpoint/2010/main" xmlns="" val="302198051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248290" y="2033845"/>
            <a:ext cx="9640578" cy="2585323"/>
          </a:xfrm>
          <a:prstGeom prst="rect">
            <a:avLst/>
          </a:prstGeom>
          <a:noFill/>
        </p:spPr>
        <p:txBody>
          <a:bodyPr wrap="square" rtlCol="0">
            <a:spAutoFit/>
          </a:bodyPr>
          <a:lstStyle/>
          <a:p>
            <a:pPr algn="ctr">
              <a:lnSpc>
                <a:spcPct val="150000"/>
              </a:lnSpc>
            </a:pPr>
            <a:r>
              <a:rPr lang="en-US" altLang="ja-JP" sz="6000" b="1" dirty="0">
                <a:solidFill>
                  <a:srgbClr val="F96307"/>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使って、途上</a:t>
            </a:r>
            <a:r>
              <a:rPr lang="ja-JP" altLang="en-US"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発電技術</a:t>
            </a:r>
            <a:r>
              <a:rPr lang="ja-JP" altLang="en-US" sz="4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移転</a:t>
            </a:r>
            <a:r>
              <a:rPr lang="ja-JP" altLang="en-US" sz="4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を行って</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いく</a:t>
            </a:r>
            <a:r>
              <a:rPr lang="ja-JP" altLang="en-US" sz="4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べき</a:t>
            </a:r>
            <a:endPar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82264" y="98920"/>
            <a:ext cx="9144001" cy="584775"/>
          </a:xfrm>
          <a:prstGeom prst="rect">
            <a:avLst/>
          </a:prstGeom>
          <a:noFill/>
        </p:spPr>
        <p:txBody>
          <a:bodyPr wrap="square" rtlCol="0">
            <a:spAutoFit/>
          </a:bodyPr>
          <a:lstStyle/>
          <a:p>
            <a:r>
              <a:rPr lang="ja-JP" altLang="en-US" sz="2800" dirty="0" smtClean="0"/>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つまり</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pPr/>
              <a:t>32</a:t>
            </a:fld>
            <a:endParaRPr kumimoji="1" lang="ja-JP" altLang="en-US"/>
          </a:p>
        </p:txBody>
      </p:sp>
      <p:cxnSp>
        <p:nvCxnSpPr>
          <p:cNvPr id="9" name="直線コネクタ 8"/>
          <p:cNvCxnSpPr/>
          <p:nvPr/>
        </p:nvCxnSpPr>
        <p:spPr>
          <a:xfrm flipV="1">
            <a:off x="161510" y="617242"/>
            <a:ext cx="7263527" cy="4408"/>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28265064"/>
      </p:ext>
    </p:extLst>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977437" y="4452025"/>
            <a:ext cx="802670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どの発電技術が移転に適しているのか</a:t>
            </a:r>
            <a:endParaRPr lang="ja-JP" altLang="en-US" sz="2800" dirty="0">
              <a:solidFill>
                <a:prstClr val="black"/>
              </a:solidFill>
              <a:latin typeface="メイリオ"/>
              <a:cs typeface="メイリオ" panose="020B0604030504040204" pitchFamily="50" charset="-128"/>
            </a:endParaRPr>
          </a:p>
        </p:txBody>
      </p:sp>
      <p:sp>
        <p:nvSpPr>
          <p:cNvPr id="14" name="正方形/長方形 13"/>
          <p:cNvSpPr/>
          <p:nvPr/>
        </p:nvSpPr>
        <p:spPr>
          <a:xfrm>
            <a:off x="-176263" y="4599130"/>
            <a:ext cx="9320263" cy="785496"/>
          </a:xfrm>
          <a:prstGeom prst="rect">
            <a:avLst/>
          </a:prstGeom>
          <a:gradFill>
            <a:gsLst>
              <a:gs pos="11000">
                <a:srgbClr val="449B19"/>
              </a:gs>
              <a:gs pos="87000">
                <a:srgbClr val="85E753"/>
              </a:gs>
              <a:gs pos="0">
                <a:srgbClr val="377F13"/>
              </a:gs>
              <a:gs pos="62000">
                <a:srgbClr val="5FDF1F"/>
              </a:gs>
              <a:gs pos="97917">
                <a:schemeClr val="bg1"/>
              </a:gs>
              <a:gs pos="96000">
                <a:schemeClr val="tx2">
                  <a:lumMod val="10000"/>
                  <a:lumOff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b="1" dirty="0" smtClean="0">
                <a:ln>
                  <a:solidFill>
                    <a:srgbClr val="378012"/>
                  </a:solidFill>
                </a:ln>
                <a:solidFill>
                  <a:prstClr val="white"/>
                </a:solidFill>
              </a:rPr>
              <a:t>どの発電技術が移転に適しているのか</a:t>
            </a:r>
            <a:endParaRPr lang="ja-JP" altLang="en-US" sz="2800" b="1" dirty="0">
              <a:ln>
                <a:solidFill>
                  <a:srgbClr val="378012"/>
                </a:solidFill>
              </a:ln>
              <a:solidFill>
                <a:prstClr val="white"/>
              </a:solidFill>
            </a:endParaRPr>
          </a:p>
        </p:txBody>
      </p:sp>
      <p:sp>
        <p:nvSpPr>
          <p:cNvPr id="8" name="テキスト ボックス 7"/>
          <p:cNvSpPr txBox="1"/>
          <p:nvPr/>
        </p:nvSpPr>
        <p:spPr>
          <a:xfrm>
            <a:off x="68254" y="1448209"/>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1</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254" y="3455870"/>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3</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33</a:t>
            </a:fld>
            <a:endParaRPr kumimoji="1" lang="ja-JP" altLang="en-US"/>
          </a:p>
        </p:txBody>
      </p:sp>
      <p:sp>
        <p:nvSpPr>
          <p:cNvPr id="9" name="テキスト ボックス 8"/>
          <p:cNvSpPr txBox="1"/>
          <p:nvPr/>
        </p:nvSpPr>
        <p:spPr>
          <a:xfrm>
            <a:off x="68254" y="2462988"/>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2</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71500" y="4509120"/>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4</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目</a:t>
            </a:r>
            <a:r>
              <a:rPr lang="ja-JP" altLang="en-US" sz="4000" b="1" dirty="0" smtClean="0">
                <a:solidFill>
                  <a:prstClr val="black"/>
                </a:solidFill>
              </a:rPr>
              <a:t>次</a:t>
            </a:r>
            <a:endParaRPr lang="ja-JP" altLang="en-US" sz="4000" b="1" dirty="0">
              <a:solidFill>
                <a:prstClr val="black"/>
              </a:solidFill>
            </a:endParaRPr>
          </a:p>
        </p:txBody>
      </p:sp>
      <p:sp>
        <p:nvSpPr>
          <p:cNvPr id="3" name="テキスト ボックス 2"/>
          <p:cNvSpPr txBox="1"/>
          <p:nvPr/>
        </p:nvSpPr>
        <p:spPr>
          <a:xfrm>
            <a:off x="977437" y="1463561"/>
            <a:ext cx="802594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が</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削減目標を達成するために</a:t>
            </a:r>
            <a:r>
              <a:rPr lang="ja-JP" altLang="en-US" sz="2800" dirty="0" smtClean="0">
                <a:solidFill>
                  <a:prstClr val="black"/>
                </a:solidFill>
                <a:latin typeface="メイリオ"/>
                <a:cs typeface="メイリオ" panose="020B0604030504040204" pitchFamily="50" charset="-128"/>
              </a:rPr>
              <a:t>は</a:t>
            </a:r>
            <a:endParaRPr lang="en-US" altLang="ja-JP" sz="2800" dirty="0" smtClean="0">
              <a:solidFill>
                <a:prstClr val="black"/>
              </a:solidFill>
              <a:latin typeface="メイリオ"/>
              <a:cs typeface="メイリオ" panose="020B0604030504040204" pitchFamily="50" charset="-128"/>
            </a:endParaRPr>
          </a:p>
        </p:txBody>
      </p:sp>
      <p:sp>
        <p:nvSpPr>
          <p:cNvPr id="5" name="正方形/長方形 4"/>
          <p:cNvSpPr/>
          <p:nvPr/>
        </p:nvSpPr>
        <p:spPr>
          <a:xfrm>
            <a:off x="977057" y="3455870"/>
            <a:ext cx="8025950" cy="996155"/>
          </a:xfrm>
          <a:prstGeom prst="rect">
            <a:avLst/>
          </a:prstGeom>
          <a:ln>
            <a:noFill/>
          </a:ln>
        </p:spPr>
        <p:txBody>
          <a:bodyPr wrap="square" anchor="ctr">
            <a:spAutoFit/>
          </a:bodyPr>
          <a:lstStyle/>
          <a:p>
            <a:r>
              <a:rPr lang="ja-JP" altLang="en-US" sz="2800" dirty="0" smtClean="0">
                <a:solidFill>
                  <a:prstClr val="black"/>
                </a:solidFill>
                <a:latin typeface="メイリオ"/>
                <a:cs typeface="メイリオ" panose="020B0604030504040204" pitchFamily="50" charset="-128"/>
              </a:rPr>
              <a:t>将来</a:t>
            </a:r>
            <a:r>
              <a:rPr lang="ja-JP" altLang="en-US" sz="2800" dirty="0">
                <a:solidFill>
                  <a:prstClr val="black"/>
                </a:solidFill>
                <a:latin typeface="メイリオ"/>
                <a:cs typeface="メイリオ" panose="020B0604030504040204" pitchFamily="50" charset="-128"/>
              </a:rPr>
              <a:t>の日本のカーボン・クレジット</a:t>
            </a:r>
            <a:r>
              <a:rPr lang="ja-JP" altLang="en-US" sz="2800" dirty="0" smtClean="0">
                <a:solidFill>
                  <a:prstClr val="black"/>
                </a:solidFill>
                <a:latin typeface="メイリオ"/>
                <a:cs typeface="メイリオ" panose="020B0604030504040204" pitchFamily="50" charset="-128"/>
              </a:rPr>
              <a:t>制度の</a:t>
            </a:r>
            <a:r>
              <a:rPr lang="ja-JP" altLang="en-US" sz="2800" dirty="0">
                <a:solidFill>
                  <a:prstClr val="black"/>
                </a:solidFill>
                <a:latin typeface="メイリオ"/>
                <a:cs typeface="メイリオ" panose="020B0604030504040204" pitchFamily="50" charset="-128"/>
              </a:rPr>
              <a:t>姿とは</a:t>
            </a:r>
          </a:p>
        </p:txBody>
      </p:sp>
      <p:sp>
        <p:nvSpPr>
          <p:cNvPr id="4" name="テキスト ボックス 3"/>
          <p:cNvSpPr txBox="1"/>
          <p:nvPr/>
        </p:nvSpPr>
        <p:spPr>
          <a:xfrm>
            <a:off x="977057" y="2459716"/>
            <a:ext cx="802671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の省エネ技術はどこへ移転すべきか</a:t>
            </a:r>
          </a:p>
        </p:txBody>
      </p:sp>
      <p:sp>
        <p:nvSpPr>
          <p:cNvPr id="16" name="テキスト ボックス 15"/>
          <p:cNvSpPr txBox="1"/>
          <p:nvPr/>
        </p:nvSpPr>
        <p:spPr>
          <a:xfrm>
            <a:off x="978196" y="5448179"/>
            <a:ext cx="802595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実際</a:t>
            </a:r>
            <a:r>
              <a:rPr lang="ja-JP" altLang="en-US" sz="2800" dirty="0">
                <a:solidFill>
                  <a:prstClr val="black"/>
                </a:solidFill>
                <a:latin typeface="メイリオ"/>
                <a:cs typeface="メイリオ" panose="020B0604030504040204" pitchFamily="50" charset="-128"/>
              </a:rPr>
              <a:t>に</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をどれくらい削減できるの</a:t>
            </a:r>
            <a:r>
              <a:rPr lang="ja-JP" altLang="en-US" sz="2800" dirty="0" smtClean="0">
                <a:solidFill>
                  <a:prstClr val="black"/>
                </a:solidFill>
                <a:latin typeface="メイリオ"/>
                <a:cs typeface="メイリオ" panose="020B0604030504040204" pitchFamily="50" charset="-128"/>
              </a:rPr>
              <a:t>か</a:t>
            </a:r>
            <a:endParaRPr lang="ja-JP" altLang="en-US" sz="2800" dirty="0">
              <a:solidFill>
                <a:prstClr val="black"/>
              </a:solidFill>
              <a:latin typeface="メイリオ"/>
              <a:cs typeface="メイリオ" panose="020B0604030504040204" pitchFamily="50" charset="-128"/>
            </a:endParaRPr>
          </a:p>
        </p:txBody>
      </p:sp>
      <p:sp>
        <p:nvSpPr>
          <p:cNvPr id="17" name="テキスト ボックス 16"/>
          <p:cNvSpPr txBox="1"/>
          <p:nvPr/>
        </p:nvSpPr>
        <p:spPr>
          <a:xfrm>
            <a:off x="68254" y="5448179"/>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5</a:t>
            </a:r>
            <a:endPar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68254" y="4535382"/>
            <a:ext cx="990110" cy="830997"/>
          </a:xfrm>
          <a:prstGeom prst="rect">
            <a:avLst/>
          </a:prstGeom>
          <a:noFill/>
        </p:spPr>
        <p:txBody>
          <a:bodyPr wrap="square" rtlCol="0">
            <a:spAutoFit/>
          </a:bodyPr>
          <a:lstStyle/>
          <a:p>
            <a:pPr algn="ctr"/>
            <a:r>
              <a:rPr lang="en-US" altLang="ja-JP" sz="4800" b="1" dirty="0">
                <a:solidFill>
                  <a:prstClr val="white"/>
                </a:solidFill>
                <a:latin typeface="HGPｺﾞｼｯｸM" panose="020B0600000000000000" pitchFamily="50" charset="-128"/>
                <a:ea typeface="HGPｺﾞｼｯｸM" panose="020B0600000000000000" pitchFamily="50" charset="-128"/>
              </a:rPr>
              <a:t>4</a:t>
            </a:r>
            <a:endParaRPr lang="ja-JP" altLang="en-US" sz="4800" b="1" dirty="0">
              <a:solidFill>
                <a:prstClr val="white"/>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xmlns="" val="1972537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図 3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239597" y="4595687"/>
            <a:ext cx="3970930" cy="2119776"/>
          </a:xfrm>
          <a:prstGeom prst="ellipse">
            <a:avLst/>
          </a:prstGeom>
          <a:ln>
            <a:noFill/>
          </a:ln>
          <a:effectLst>
            <a:outerShdw blurRad="152400" dist="317500" dir="5400000" sx="90000" sy="-19000" rotWithShape="0">
              <a:prstClr val="black">
                <a:alpha val="15000"/>
              </a:prstClr>
            </a:outerShdw>
            <a:softEdge rad="112500"/>
          </a:effectLst>
        </p:spPr>
      </p:pic>
      <p:pic>
        <p:nvPicPr>
          <p:cNvPr id="34" name="図 3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3921611"/>
            <a:ext cx="3762766" cy="2513527"/>
          </a:xfrm>
          <a:prstGeom prst="ellipse">
            <a:avLst/>
          </a:prstGeom>
          <a:ln>
            <a:noFill/>
          </a:ln>
          <a:effectLst>
            <a:outerShdw blurRad="152400" dist="317500" dir="5400000" sx="90000" sy="-19000" rotWithShape="0">
              <a:prstClr val="black">
                <a:alpha val="15000"/>
              </a:prstClr>
            </a:outerShdw>
            <a:softEdge rad="112500"/>
          </a:effectLst>
        </p:spPr>
      </p:pic>
      <p:pic>
        <p:nvPicPr>
          <p:cNvPr id="35" name="図 3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960874" y="373358"/>
            <a:ext cx="3079364" cy="1890065"/>
          </a:xfrm>
          <a:prstGeom prst="ellipse">
            <a:avLst/>
          </a:prstGeom>
          <a:ln>
            <a:noFill/>
          </a:ln>
          <a:effectLst>
            <a:outerShdw blurRad="152400" dist="317500" dir="5400000" sx="90000" sy="-19000" rotWithShape="0">
              <a:prstClr val="black">
                <a:alpha val="15000"/>
              </a:prstClr>
            </a:outerShdw>
            <a:softEdge rad="112500"/>
          </a:effectLst>
        </p:spPr>
      </p:pic>
      <p:grpSp>
        <p:nvGrpSpPr>
          <p:cNvPr id="25" name="グループ化 24"/>
          <p:cNvGrpSpPr/>
          <p:nvPr/>
        </p:nvGrpSpPr>
        <p:grpSpPr>
          <a:xfrm>
            <a:off x="4582626" y="0"/>
            <a:ext cx="2180162" cy="2139618"/>
            <a:chOff x="4757276" y="208419"/>
            <a:chExt cx="2180162" cy="2139618"/>
          </a:xfrm>
        </p:grpSpPr>
        <p:sp>
          <p:nvSpPr>
            <p:cNvPr id="4" name="ひし形 3"/>
            <p:cNvSpPr/>
            <p:nvPr/>
          </p:nvSpPr>
          <p:spPr>
            <a:xfrm>
              <a:off x="4757276" y="208419"/>
              <a:ext cx="2180162" cy="2139618"/>
            </a:xfrm>
            <a:prstGeom prst="diamond">
              <a:avLst/>
            </a:prstGeom>
            <a:gradFill flip="none" rotWithShape="1">
              <a:gsLst>
                <a:gs pos="38000">
                  <a:srgbClr val="2C670F"/>
                </a:gs>
                <a:gs pos="81000">
                  <a:srgbClr val="7EE654"/>
                </a:gs>
                <a:gs pos="100000">
                  <a:srgbClr val="D1F6C2"/>
                </a:gs>
              </a:gsLst>
              <a:lin ang="2700000" scaled="1"/>
              <a:tileRect/>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4966044" y="760894"/>
              <a:ext cx="1787108" cy="913701"/>
            </a:xfrm>
            <a:prstGeom prst="rect">
              <a:avLst/>
            </a:prstGeom>
            <a:noFill/>
          </p:spPr>
          <p:txBody>
            <a:bodyPr wrap="square" rtlCol="0">
              <a:spAutoFit/>
              <a:scene3d>
                <a:camera prst="orthographicFront"/>
                <a:lightRig rig="threePt" dir="t"/>
              </a:scene3d>
              <a:sp3d extrusionH="57150">
                <a:bevelT w="190500" h="12700"/>
              </a:sp3d>
            </a:bodyPr>
            <a:lstStyle/>
            <a:p>
              <a:pPr algn="ctr"/>
              <a:r>
                <a:rPr lang="ja-JP" altLang="en-US" sz="2800" b="1" dirty="0" smtClean="0">
                  <a:solidFill>
                    <a:schemeClr val="bg1"/>
                  </a:solidFill>
                  <a:effectLst>
                    <a:outerShdw blurRad="50800" dist="38100" dir="2700000" algn="tl" rotWithShape="0">
                      <a:prstClr val="black">
                        <a:alpha val="40000"/>
                      </a:prstClr>
                    </a:outerShdw>
                  </a:effectLst>
                </a:rPr>
                <a:t>石炭</a:t>
              </a:r>
              <a:endParaRPr lang="en-US" altLang="ja-JP" sz="2800" b="1" dirty="0" smtClean="0">
                <a:solidFill>
                  <a:schemeClr val="bg1"/>
                </a:solidFill>
                <a:effectLst>
                  <a:outerShdw blurRad="50800" dist="38100" dir="2700000" algn="tl" rotWithShape="0">
                    <a:prstClr val="black">
                      <a:alpha val="40000"/>
                    </a:prstClr>
                  </a:outerShdw>
                </a:effectLst>
              </a:endParaRPr>
            </a:p>
            <a:p>
              <a:pPr algn="ctr"/>
              <a:r>
                <a:rPr lang="ja-JP" altLang="en-US" sz="2800" b="1" dirty="0" smtClean="0">
                  <a:solidFill>
                    <a:schemeClr val="bg1"/>
                  </a:solidFill>
                  <a:effectLst>
                    <a:outerShdw blurRad="50800" dist="38100" dir="2700000" algn="tl" rotWithShape="0">
                      <a:prstClr val="black">
                        <a:alpha val="40000"/>
                      </a:prstClr>
                    </a:outerShdw>
                  </a:effectLst>
                </a:rPr>
                <a:t>火力発電</a:t>
              </a:r>
              <a:endParaRPr kumimoji="1" lang="ja-JP" altLang="en-US" sz="2800" b="1" dirty="0">
                <a:solidFill>
                  <a:schemeClr val="bg1"/>
                </a:solidFill>
                <a:effectLst>
                  <a:outerShdw blurRad="50800" dist="38100" dir="2700000" algn="tl" rotWithShape="0">
                    <a:prstClr val="black">
                      <a:alpha val="40000"/>
                    </a:prstClr>
                  </a:outerShdw>
                </a:effectLst>
              </a:endParaRPr>
            </a:p>
          </p:txBody>
        </p:sp>
      </p:grpSp>
      <p:grpSp>
        <p:nvGrpSpPr>
          <p:cNvPr id="32" name="グループ化 31"/>
          <p:cNvGrpSpPr/>
          <p:nvPr/>
        </p:nvGrpSpPr>
        <p:grpSpPr>
          <a:xfrm>
            <a:off x="3378744" y="1169741"/>
            <a:ext cx="2180162" cy="2139618"/>
            <a:chOff x="3667196" y="1290771"/>
            <a:chExt cx="2180162" cy="2139618"/>
          </a:xfrm>
        </p:grpSpPr>
        <p:sp>
          <p:nvSpPr>
            <p:cNvPr id="9" name="ひし形 8"/>
            <p:cNvSpPr/>
            <p:nvPr/>
          </p:nvSpPr>
          <p:spPr>
            <a:xfrm>
              <a:off x="3667196" y="1290771"/>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875963" y="1891186"/>
              <a:ext cx="1787108" cy="913701"/>
            </a:xfrm>
            <a:prstGeom prst="rect">
              <a:avLst/>
            </a:prstGeom>
            <a:noFill/>
          </p:spPr>
          <p:txBody>
            <a:bodyPr wrap="square" rtlCol="0">
              <a:spAutoFit/>
              <a:scene3d>
                <a:camera prst="orthographicFront"/>
                <a:lightRig rig="threePt" dir="t"/>
              </a:scene3d>
              <a:sp3d extrusionH="57150">
                <a:bevelT w="190500" h="12700"/>
              </a:sp3d>
            </a:bodyPr>
            <a:lstStyle/>
            <a:p>
              <a:pPr algn="ctr"/>
              <a:r>
                <a:rPr lang="ja-JP" altLang="en-US" sz="2800" b="1" dirty="0" smtClean="0">
                  <a:solidFill>
                    <a:schemeClr val="bg1"/>
                  </a:solidFill>
                  <a:effectLst>
                    <a:outerShdw blurRad="50800" dist="38100" dir="2700000" algn="tl" rotWithShape="0">
                      <a:prstClr val="black">
                        <a:alpha val="40000"/>
                      </a:prstClr>
                    </a:outerShdw>
                  </a:effectLst>
                </a:rPr>
                <a:t>石油</a:t>
              </a:r>
              <a:endParaRPr lang="en-US" altLang="ja-JP" sz="2800" b="1" dirty="0" smtClean="0">
                <a:solidFill>
                  <a:schemeClr val="bg1"/>
                </a:solidFill>
                <a:effectLst>
                  <a:outerShdw blurRad="50800" dist="38100" dir="2700000" algn="tl" rotWithShape="0">
                    <a:prstClr val="black">
                      <a:alpha val="40000"/>
                    </a:prstClr>
                  </a:outerShdw>
                </a:effectLst>
              </a:endParaRPr>
            </a:p>
            <a:p>
              <a:pPr algn="ctr"/>
              <a:r>
                <a:rPr lang="ja-JP" altLang="en-US" sz="2800" b="1" dirty="0" smtClean="0">
                  <a:solidFill>
                    <a:schemeClr val="bg1"/>
                  </a:solidFill>
                  <a:effectLst>
                    <a:outerShdw blurRad="50800" dist="38100" dir="2700000" algn="tl" rotWithShape="0">
                      <a:prstClr val="black">
                        <a:alpha val="40000"/>
                      </a:prstClr>
                    </a:outerShdw>
                  </a:effectLst>
                </a:rPr>
                <a:t>火力発電</a:t>
              </a:r>
              <a:endParaRPr lang="en-US" altLang="ja-JP" sz="2800" b="1" dirty="0" smtClean="0">
                <a:solidFill>
                  <a:schemeClr val="bg1"/>
                </a:solidFill>
                <a:effectLst>
                  <a:outerShdw blurRad="50800" dist="38100" dir="2700000" algn="tl" rotWithShape="0">
                    <a:prstClr val="black">
                      <a:alpha val="40000"/>
                    </a:prstClr>
                  </a:outerShdw>
                </a:effectLst>
              </a:endParaRPr>
            </a:p>
          </p:txBody>
        </p:sp>
      </p:grpSp>
      <p:grpSp>
        <p:nvGrpSpPr>
          <p:cNvPr id="31" name="グループ化 30"/>
          <p:cNvGrpSpPr/>
          <p:nvPr/>
        </p:nvGrpSpPr>
        <p:grpSpPr>
          <a:xfrm>
            <a:off x="2206362" y="2329518"/>
            <a:ext cx="2180162" cy="2139618"/>
            <a:chOff x="2577114" y="2371011"/>
            <a:chExt cx="2180162" cy="2139618"/>
          </a:xfrm>
        </p:grpSpPr>
        <p:sp>
          <p:nvSpPr>
            <p:cNvPr id="10" name="ひし形 9"/>
            <p:cNvSpPr/>
            <p:nvPr/>
          </p:nvSpPr>
          <p:spPr>
            <a:xfrm>
              <a:off x="2577114" y="2371011"/>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773641" y="2973538"/>
              <a:ext cx="1787108" cy="913701"/>
            </a:xfrm>
            <a:prstGeom prst="rect">
              <a:avLst/>
            </a:prstGeom>
            <a:noFill/>
          </p:spPr>
          <p:txBody>
            <a:bodyPr wrap="square" rtlCol="0">
              <a:spAutoFit/>
              <a:scene3d>
                <a:camera prst="orthographicFront"/>
                <a:lightRig rig="threePt" dir="t"/>
              </a:scene3d>
              <a:sp3d extrusionH="57150">
                <a:bevelT w="190500" h="12700"/>
              </a:sp3d>
            </a:bodyPr>
            <a:lstStyle/>
            <a:p>
              <a:pPr algn="ctr"/>
              <a:r>
                <a:rPr lang="ja-JP" altLang="en-US" sz="2800" b="1" dirty="0" smtClean="0">
                  <a:solidFill>
                    <a:schemeClr val="bg1"/>
                  </a:solidFill>
                  <a:effectLst>
                    <a:outerShdw blurRad="50800" dist="38100" dir="2700000" algn="tl" rotWithShape="0">
                      <a:prstClr val="black">
                        <a:alpha val="40000"/>
                      </a:prstClr>
                    </a:outerShdw>
                  </a:effectLst>
                </a:rPr>
                <a:t>天然ガス</a:t>
              </a:r>
              <a:endParaRPr lang="en-US" altLang="ja-JP" sz="2800" b="1" dirty="0" smtClean="0">
                <a:solidFill>
                  <a:schemeClr val="bg1"/>
                </a:solidFill>
                <a:effectLst>
                  <a:outerShdw blurRad="50800" dist="38100" dir="2700000" algn="tl" rotWithShape="0">
                    <a:prstClr val="black">
                      <a:alpha val="40000"/>
                    </a:prstClr>
                  </a:outerShdw>
                </a:effectLst>
              </a:endParaRPr>
            </a:p>
            <a:p>
              <a:pPr algn="ctr"/>
              <a:r>
                <a:rPr lang="ja-JP" altLang="en-US" sz="2800" b="1" dirty="0" smtClean="0">
                  <a:solidFill>
                    <a:schemeClr val="bg1"/>
                  </a:solidFill>
                  <a:effectLst>
                    <a:outerShdw blurRad="50800" dist="38100" dir="2700000" algn="tl" rotWithShape="0">
                      <a:prstClr val="black">
                        <a:alpha val="40000"/>
                      </a:prstClr>
                    </a:outerShdw>
                  </a:effectLst>
                </a:rPr>
                <a:t>火力発電</a:t>
              </a:r>
              <a:endParaRPr lang="en-US" altLang="ja-JP" sz="2800" b="1" dirty="0" smtClean="0">
                <a:solidFill>
                  <a:schemeClr val="bg1"/>
                </a:solidFill>
                <a:effectLst>
                  <a:outerShdw blurRad="50800" dist="38100" dir="2700000" algn="tl" rotWithShape="0">
                    <a:prstClr val="black">
                      <a:alpha val="40000"/>
                    </a:prstClr>
                  </a:outerShdw>
                </a:effectLst>
              </a:endParaRPr>
            </a:p>
          </p:txBody>
        </p:sp>
      </p:grpSp>
      <p:grpSp>
        <p:nvGrpSpPr>
          <p:cNvPr id="30" name="グループ化 29"/>
          <p:cNvGrpSpPr/>
          <p:nvPr/>
        </p:nvGrpSpPr>
        <p:grpSpPr>
          <a:xfrm>
            <a:off x="3378744" y="3504009"/>
            <a:ext cx="2180162" cy="2139618"/>
            <a:chOff x="3667196" y="3440821"/>
            <a:chExt cx="2180162" cy="2139618"/>
          </a:xfrm>
        </p:grpSpPr>
        <p:sp>
          <p:nvSpPr>
            <p:cNvPr id="11" name="ひし形 10"/>
            <p:cNvSpPr/>
            <p:nvPr/>
          </p:nvSpPr>
          <p:spPr>
            <a:xfrm>
              <a:off x="3667196" y="3440821"/>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875963" y="4033185"/>
              <a:ext cx="1787108" cy="954107"/>
            </a:xfrm>
            <a:prstGeom prst="rect">
              <a:avLst/>
            </a:prstGeom>
            <a:noFill/>
          </p:spPr>
          <p:txBody>
            <a:bodyPr wrap="square" rtlCol="0">
              <a:spAutoFit/>
              <a:scene3d>
                <a:camera prst="orthographicFront"/>
                <a:lightRig rig="threePt" dir="t"/>
              </a:scene3d>
              <a:sp3d extrusionH="57150">
                <a:bevelT w="190500" h="12700"/>
              </a:sp3d>
            </a:bodyPr>
            <a:lstStyle/>
            <a:p>
              <a:pPr algn="ctr"/>
              <a:r>
                <a:rPr lang="ja-JP" altLang="en-US" sz="2800" b="1" dirty="0" smtClean="0">
                  <a:solidFill>
                    <a:schemeClr val="bg1"/>
                  </a:solidFill>
                  <a:effectLst>
                    <a:outerShdw blurRad="50800" dist="38100" dir="5400000" algn="t" rotWithShape="0">
                      <a:prstClr val="black">
                        <a:alpha val="40000"/>
                      </a:prstClr>
                    </a:outerShdw>
                  </a:effectLst>
                </a:rPr>
                <a:t>原子力</a:t>
              </a:r>
              <a:endParaRPr lang="en-US" altLang="ja-JP" sz="2800" b="1" dirty="0" smtClean="0">
                <a:solidFill>
                  <a:schemeClr val="bg1"/>
                </a:solidFill>
                <a:effectLst>
                  <a:outerShdw blurRad="50800" dist="38100" dir="5400000" algn="t" rotWithShape="0">
                    <a:prstClr val="black">
                      <a:alpha val="40000"/>
                    </a:prstClr>
                  </a:outerShdw>
                </a:effectLst>
              </a:endParaRPr>
            </a:p>
            <a:p>
              <a:pPr algn="ctr"/>
              <a:r>
                <a:rPr lang="ja-JP" altLang="en-US" sz="2800" b="1" dirty="0" smtClean="0">
                  <a:solidFill>
                    <a:schemeClr val="bg1"/>
                  </a:solidFill>
                  <a:effectLst>
                    <a:outerShdw blurRad="50800" dist="38100" dir="5400000" algn="t" rotWithShape="0">
                      <a:prstClr val="black">
                        <a:alpha val="40000"/>
                      </a:prstClr>
                    </a:outerShdw>
                  </a:effectLst>
                </a:rPr>
                <a:t>発電</a:t>
              </a:r>
              <a:endParaRPr lang="en-US" altLang="ja-JP" sz="2800" b="1" dirty="0" smtClean="0">
                <a:solidFill>
                  <a:schemeClr val="bg1"/>
                </a:solidFill>
                <a:effectLst>
                  <a:outerShdw blurRad="50800" dist="38100" dir="5400000" algn="t" rotWithShape="0">
                    <a:prstClr val="black">
                      <a:alpha val="40000"/>
                    </a:prstClr>
                  </a:outerShdw>
                </a:effectLst>
              </a:endParaRPr>
            </a:p>
          </p:txBody>
        </p:sp>
      </p:grpSp>
      <p:grpSp>
        <p:nvGrpSpPr>
          <p:cNvPr id="29" name="グループ化 28"/>
          <p:cNvGrpSpPr/>
          <p:nvPr/>
        </p:nvGrpSpPr>
        <p:grpSpPr>
          <a:xfrm>
            <a:off x="4594867" y="4661875"/>
            <a:ext cx="2180162" cy="2139618"/>
            <a:chOff x="4769516" y="4524675"/>
            <a:chExt cx="2180162" cy="2139618"/>
          </a:xfrm>
        </p:grpSpPr>
        <p:sp>
          <p:nvSpPr>
            <p:cNvPr id="7" name="ひし形 6"/>
            <p:cNvSpPr/>
            <p:nvPr/>
          </p:nvSpPr>
          <p:spPr>
            <a:xfrm>
              <a:off x="4769516" y="4524675"/>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ボックス 18"/>
            <p:cNvSpPr txBox="1"/>
            <p:nvPr/>
          </p:nvSpPr>
          <p:spPr>
            <a:xfrm>
              <a:off x="4953803" y="5315271"/>
              <a:ext cx="1787108" cy="523220"/>
            </a:xfrm>
            <a:prstGeom prst="rect">
              <a:avLst/>
            </a:prstGeom>
            <a:noFill/>
          </p:spPr>
          <p:txBody>
            <a:bodyPr wrap="square" rtlCol="0">
              <a:spAutoFit/>
              <a:scene3d>
                <a:camera prst="orthographicFront"/>
                <a:lightRig rig="threePt" dir="t"/>
              </a:scene3d>
              <a:sp3d extrusionH="57150">
                <a:bevelT w="317500" h="12700"/>
              </a:sp3d>
            </a:bodyPr>
            <a:lstStyle/>
            <a:p>
              <a:pPr algn="ctr"/>
              <a:r>
                <a:rPr lang="ja-JP" altLang="en-US" sz="2800" b="1" dirty="0" smtClean="0">
                  <a:solidFill>
                    <a:schemeClr val="bg1"/>
                  </a:solidFill>
                  <a:effectLst>
                    <a:outerShdw blurRad="50800" dist="38100" dir="2700000" algn="tl" rotWithShape="0">
                      <a:prstClr val="black">
                        <a:alpha val="40000"/>
                      </a:prstClr>
                    </a:outerShdw>
                  </a:effectLst>
                  <a:latin typeface="+mn-ea"/>
                </a:rPr>
                <a:t>水力発電</a:t>
              </a:r>
              <a:endParaRPr lang="en-US" altLang="ja-JP" sz="2800" b="1" dirty="0" smtClean="0">
                <a:solidFill>
                  <a:schemeClr val="bg1"/>
                </a:solidFill>
                <a:effectLst>
                  <a:outerShdw blurRad="50800" dist="38100" dir="2700000" algn="tl" rotWithShape="0">
                    <a:prstClr val="black">
                      <a:alpha val="40000"/>
                    </a:prstClr>
                  </a:outerShdw>
                </a:effectLst>
                <a:latin typeface="+mn-ea"/>
              </a:endParaRPr>
            </a:p>
          </p:txBody>
        </p:sp>
      </p:grpSp>
      <p:grpSp>
        <p:nvGrpSpPr>
          <p:cNvPr id="28" name="グループ化 27"/>
          <p:cNvGrpSpPr/>
          <p:nvPr/>
        </p:nvGrpSpPr>
        <p:grpSpPr>
          <a:xfrm>
            <a:off x="5791181" y="3504009"/>
            <a:ext cx="2180162" cy="2139618"/>
            <a:chOff x="5859598" y="3454865"/>
            <a:chExt cx="2180162" cy="2139618"/>
          </a:xfrm>
        </p:grpSpPr>
        <p:sp>
          <p:nvSpPr>
            <p:cNvPr id="5" name="ひし形 4"/>
            <p:cNvSpPr/>
            <p:nvPr/>
          </p:nvSpPr>
          <p:spPr>
            <a:xfrm>
              <a:off x="5859598" y="3454865"/>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056126" y="4239505"/>
              <a:ext cx="1787108" cy="501062"/>
            </a:xfrm>
            <a:prstGeom prst="rect">
              <a:avLst/>
            </a:prstGeom>
            <a:noFill/>
          </p:spPr>
          <p:txBody>
            <a:bodyPr wrap="square" rtlCol="0">
              <a:spAutoFit/>
              <a:scene3d>
                <a:camera prst="orthographicFront"/>
                <a:lightRig rig="threePt" dir="t"/>
              </a:scene3d>
              <a:sp3d extrusionH="57150">
                <a:bevelT w="317500" h="12700"/>
              </a:sp3d>
            </a:bodyPr>
            <a:lstStyle/>
            <a:p>
              <a:pPr algn="ctr"/>
              <a:r>
                <a:rPr lang="ja-JP" altLang="en-US" sz="2800" b="1" dirty="0">
                  <a:solidFill>
                    <a:schemeClr val="bg1"/>
                  </a:solidFill>
                  <a:effectLst>
                    <a:outerShdw blurRad="50800" dist="38100" dir="2700000" algn="tl" rotWithShape="0">
                      <a:prstClr val="black">
                        <a:alpha val="40000"/>
                      </a:prstClr>
                    </a:outerShdw>
                  </a:effectLst>
                </a:rPr>
                <a:t>風</a:t>
              </a:r>
              <a:r>
                <a:rPr lang="ja-JP" altLang="en-US" sz="2800" b="1" dirty="0" smtClean="0">
                  <a:solidFill>
                    <a:schemeClr val="bg1"/>
                  </a:solidFill>
                  <a:effectLst>
                    <a:outerShdw blurRad="50800" dist="38100" dir="2700000" algn="tl" rotWithShape="0">
                      <a:prstClr val="black">
                        <a:alpha val="40000"/>
                      </a:prstClr>
                    </a:outerShdw>
                  </a:effectLst>
                </a:rPr>
                <a:t>力発電</a:t>
              </a:r>
              <a:endParaRPr lang="en-US" altLang="ja-JP" sz="2800" b="1" dirty="0" smtClean="0">
                <a:solidFill>
                  <a:schemeClr val="bg1"/>
                </a:solidFill>
                <a:effectLst>
                  <a:outerShdw blurRad="50800" dist="38100" dir="2700000" algn="tl" rotWithShape="0">
                    <a:prstClr val="black">
                      <a:alpha val="40000"/>
                    </a:prstClr>
                  </a:outerShdw>
                </a:effectLst>
              </a:endParaRPr>
            </a:p>
          </p:txBody>
        </p:sp>
      </p:grpSp>
      <p:grpSp>
        <p:nvGrpSpPr>
          <p:cNvPr id="26" name="グループ化 25"/>
          <p:cNvGrpSpPr/>
          <p:nvPr/>
        </p:nvGrpSpPr>
        <p:grpSpPr>
          <a:xfrm>
            <a:off x="5765745" y="1157197"/>
            <a:ext cx="2180162" cy="2139618"/>
            <a:chOff x="5859598" y="1306724"/>
            <a:chExt cx="2180162" cy="2139618"/>
          </a:xfrm>
        </p:grpSpPr>
        <p:sp>
          <p:nvSpPr>
            <p:cNvPr id="8" name="ひし形 7"/>
            <p:cNvSpPr/>
            <p:nvPr/>
          </p:nvSpPr>
          <p:spPr>
            <a:xfrm>
              <a:off x="5859598" y="1306724"/>
              <a:ext cx="2180162" cy="2139618"/>
            </a:xfrm>
            <a:prstGeom prst="diamond">
              <a:avLst/>
            </a:prstGeom>
            <a:gradFill>
              <a:gsLst>
                <a:gs pos="38000">
                  <a:srgbClr val="2C670F"/>
                </a:gs>
                <a:gs pos="81000">
                  <a:srgbClr val="7EE654"/>
                </a:gs>
                <a:gs pos="100000">
                  <a:srgbClr val="D1F6C2"/>
                </a:gs>
              </a:gsLst>
              <a:lin ang="2700000" scaled="1"/>
            </a:gradFill>
            <a:ln>
              <a:noFill/>
            </a:ln>
            <a:effectLst>
              <a:outerShdw blurRad="50800" dist="38100" dir="2700000" algn="tl" rotWithShape="0">
                <a:prstClr val="black">
                  <a:alpha val="40000"/>
                </a:prstClr>
              </a:outerShdw>
            </a:effectLst>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81561" y="1928205"/>
              <a:ext cx="1787108" cy="913701"/>
            </a:xfrm>
            <a:prstGeom prst="rect">
              <a:avLst/>
            </a:prstGeom>
            <a:noFill/>
          </p:spPr>
          <p:txBody>
            <a:bodyPr wrap="square" rtlCol="0">
              <a:spAutoFit/>
              <a:scene3d>
                <a:camera prst="orthographicFront"/>
                <a:lightRig rig="threePt" dir="t"/>
              </a:scene3d>
              <a:sp3d extrusionH="57150">
                <a:bevelT w="317500" h="12700"/>
              </a:sp3d>
            </a:bodyPr>
            <a:lstStyle/>
            <a:p>
              <a:pPr algn="ctr"/>
              <a:r>
                <a:rPr lang="ja-JP" altLang="en-US" sz="2800" b="1" dirty="0" smtClean="0">
                  <a:solidFill>
                    <a:schemeClr val="bg1"/>
                  </a:solidFill>
                  <a:effectLst>
                    <a:outerShdw blurRad="50800" dist="38100" dir="2700000" algn="tl" rotWithShape="0">
                      <a:prstClr val="black">
                        <a:alpha val="40000"/>
                      </a:prstClr>
                    </a:outerShdw>
                  </a:effectLst>
                </a:rPr>
                <a:t>太陽光</a:t>
              </a:r>
              <a:endParaRPr lang="en-US" altLang="ja-JP" sz="2800" b="1" dirty="0" smtClean="0">
                <a:solidFill>
                  <a:schemeClr val="bg1"/>
                </a:solidFill>
                <a:effectLst>
                  <a:outerShdw blurRad="50800" dist="38100" dir="2700000" algn="tl" rotWithShape="0">
                    <a:prstClr val="black">
                      <a:alpha val="40000"/>
                    </a:prstClr>
                  </a:outerShdw>
                </a:effectLst>
              </a:endParaRPr>
            </a:p>
            <a:p>
              <a:pPr algn="ctr"/>
              <a:r>
                <a:rPr lang="ja-JP" altLang="en-US" sz="2800" b="1" dirty="0" smtClean="0">
                  <a:solidFill>
                    <a:schemeClr val="bg1"/>
                  </a:solidFill>
                  <a:effectLst>
                    <a:outerShdw blurRad="50800" dist="38100" dir="2700000" algn="tl" rotWithShape="0">
                      <a:prstClr val="black">
                        <a:alpha val="40000"/>
                      </a:prstClr>
                    </a:outerShdw>
                  </a:effectLst>
                </a:rPr>
                <a:t>発電</a:t>
              </a:r>
              <a:endParaRPr lang="en-US" altLang="ja-JP" sz="2800" b="1" dirty="0" smtClean="0">
                <a:solidFill>
                  <a:schemeClr val="bg1"/>
                </a:solidFill>
                <a:effectLst>
                  <a:outerShdw blurRad="50800" dist="38100" dir="2700000" algn="tl" rotWithShape="0">
                    <a:prstClr val="black">
                      <a:alpha val="40000"/>
                    </a:prstClr>
                  </a:outerShdw>
                </a:effectLst>
              </a:endParaRPr>
            </a:p>
          </p:txBody>
        </p:sp>
      </p:grpSp>
      <p:grpSp>
        <p:nvGrpSpPr>
          <p:cNvPr id="27" name="グループ化 26"/>
          <p:cNvGrpSpPr/>
          <p:nvPr/>
        </p:nvGrpSpPr>
        <p:grpSpPr>
          <a:xfrm>
            <a:off x="6965612" y="2319086"/>
            <a:ext cx="2180162" cy="2139618"/>
            <a:chOff x="6949680" y="2385056"/>
            <a:chExt cx="2180162" cy="2139618"/>
          </a:xfrm>
        </p:grpSpPr>
        <p:sp>
          <p:nvSpPr>
            <p:cNvPr id="12" name="ひし形 11"/>
            <p:cNvSpPr/>
            <p:nvPr/>
          </p:nvSpPr>
          <p:spPr>
            <a:xfrm>
              <a:off x="6949680" y="2385056"/>
              <a:ext cx="2180162" cy="2139618"/>
            </a:xfrm>
            <a:prstGeom prst="diamond">
              <a:avLst/>
            </a:prstGeom>
            <a:gradFill>
              <a:gsLst>
                <a:gs pos="38000">
                  <a:srgbClr val="2C670F"/>
                </a:gs>
                <a:gs pos="81000">
                  <a:srgbClr val="7EE654"/>
                </a:gs>
                <a:gs pos="100000">
                  <a:srgbClr val="D1F6C2"/>
                </a:gs>
              </a:gsLst>
              <a:lin ang="2700000" scaled="1"/>
            </a:gradFill>
            <a:ln>
              <a:noFill/>
            </a:ln>
            <a:scene3d>
              <a:camera prst="orthographicFront"/>
              <a:lightRig rig="threePt" dir="t"/>
            </a:scene3d>
            <a:sp3d prstMaterial="metal">
              <a:bevelT w="203200" h="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146207" y="3179857"/>
              <a:ext cx="1787108" cy="501062"/>
            </a:xfrm>
            <a:prstGeom prst="rect">
              <a:avLst/>
            </a:prstGeom>
            <a:noFill/>
          </p:spPr>
          <p:txBody>
            <a:bodyPr wrap="square" rtlCol="0">
              <a:spAutoFit/>
              <a:scene3d>
                <a:camera prst="orthographicFront"/>
                <a:lightRig rig="threePt" dir="t"/>
              </a:scene3d>
              <a:sp3d extrusionH="57150">
                <a:bevelT w="317500" h="12700"/>
              </a:sp3d>
            </a:bodyPr>
            <a:lstStyle/>
            <a:p>
              <a:pPr algn="ctr"/>
              <a:r>
                <a:rPr lang="ja-JP" altLang="en-US" sz="2800" b="1" dirty="0">
                  <a:solidFill>
                    <a:schemeClr val="bg1"/>
                  </a:solidFill>
                  <a:effectLst>
                    <a:outerShdw blurRad="50800" dist="38100" dir="2700000" algn="tl" rotWithShape="0">
                      <a:prstClr val="black">
                        <a:alpha val="40000"/>
                      </a:prstClr>
                    </a:outerShdw>
                  </a:effectLst>
                </a:rPr>
                <a:t>地熱</a:t>
              </a:r>
              <a:r>
                <a:rPr lang="ja-JP" altLang="en-US" sz="2800" b="1" dirty="0" smtClean="0">
                  <a:solidFill>
                    <a:schemeClr val="bg1"/>
                  </a:solidFill>
                  <a:effectLst>
                    <a:outerShdw blurRad="50800" dist="38100" dir="2700000" algn="tl" rotWithShape="0">
                      <a:prstClr val="black">
                        <a:alpha val="40000"/>
                      </a:prstClr>
                    </a:outerShdw>
                  </a:effectLst>
                </a:rPr>
                <a:t>発電</a:t>
              </a:r>
              <a:endParaRPr lang="en-US" altLang="ja-JP" sz="2800" b="1" dirty="0" smtClean="0">
                <a:solidFill>
                  <a:schemeClr val="bg1"/>
                </a:solidFill>
                <a:effectLst>
                  <a:outerShdw blurRad="50800" dist="38100" dir="2700000" algn="tl" rotWithShape="0">
                    <a:prstClr val="black">
                      <a:alpha val="40000"/>
                    </a:prstClr>
                  </a:outerShdw>
                </a:effectLst>
              </a:endParaRPr>
            </a:p>
          </p:txBody>
        </p:sp>
      </p:grpSp>
      <p:sp>
        <p:nvSpPr>
          <p:cNvPr id="24" name="テキスト ボックス 23"/>
          <p:cNvSpPr txBox="1"/>
          <p:nvPr/>
        </p:nvSpPr>
        <p:spPr>
          <a:xfrm>
            <a:off x="-479565" y="81181"/>
            <a:ext cx="4669562" cy="1261884"/>
          </a:xfrm>
          <a:prstGeom prst="rect">
            <a:avLst/>
          </a:prstGeom>
          <a:solidFill>
            <a:schemeClr val="bg1">
              <a:alpha val="31000"/>
            </a:schemeClr>
          </a:solidFill>
        </p:spPr>
        <p:txBody>
          <a:bodyPr wrap="square" rtlCol="0">
            <a:spAutoFit/>
          </a:bodyPr>
          <a:lstStyle/>
          <a:p>
            <a:pPr algn="ctr"/>
            <a:r>
              <a:rPr kumimoji="1" lang="ja-JP" altLang="en-US" sz="4000" dirty="0" smtClean="0">
                <a:effectLst>
                  <a:outerShdw blurRad="38100" dist="38100" dir="2700000" algn="tl">
                    <a:srgbClr val="000000">
                      <a:alpha val="43137"/>
                    </a:srgbClr>
                  </a:outerShdw>
                </a:effectLst>
                <a:latin typeface="+mn-ea"/>
              </a:rPr>
              <a:t>どの発電方法が</a:t>
            </a:r>
            <a:endParaRPr kumimoji="1" lang="en-US" altLang="ja-JP" sz="4000" dirty="0" smtClean="0">
              <a:effectLst>
                <a:outerShdw blurRad="38100" dist="38100" dir="2700000" algn="tl">
                  <a:srgbClr val="000000">
                    <a:alpha val="43137"/>
                  </a:srgbClr>
                </a:outerShdw>
              </a:effectLst>
              <a:latin typeface="+mn-ea"/>
            </a:endParaRPr>
          </a:p>
          <a:p>
            <a:pPr algn="ctr"/>
            <a:r>
              <a:rPr kumimoji="1" lang="ja-JP" altLang="en-US" sz="3600" dirty="0" smtClean="0">
                <a:effectLst>
                  <a:outerShdw blurRad="38100" dist="38100" dir="2700000" algn="tl">
                    <a:srgbClr val="000000">
                      <a:alpha val="43137"/>
                    </a:srgbClr>
                  </a:outerShdw>
                </a:effectLst>
                <a:latin typeface="+mn-ea"/>
              </a:rPr>
              <a:t>望ましいか</a:t>
            </a:r>
            <a:endParaRPr kumimoji="1" lang="ja-JP" altLang="en-US" sz="3600"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xmlns="" val="2140897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6" presetClass="emph" presetSubtype="0" fill="hold" nodeType="afterEffect">
                                  <p:stCondLst>
                                    <p:cond delay="300"/>
                                  </p:st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26" presetClass="emph" presetSubtype="0" fill="hold" nodeType="withEffect">
                                  <p:stCondLst>
                                    <p:cond delay="300"/>
                                  </p:st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26" presetClass="emph" presetSubtype="0" fill="hold" nodeType="withEffect">
                                  <p:stCondLst>
                                    <p:cond delay="30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cTn>
                              </p:par>
                              <p:par>
                                <p:cTn id="47" presetID="26" presetClass="emph" presetSubtype="0" fill="hold" nodeType="withEffect">
                                  <p:stCondLst>
                                    <p:cond delay="300"/>
                                  </p:stCondLst>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26" presetClass="emph" presetSubtype="0" fill="hold" nodeType="withEffect">
                                  <p:stCondLst>
                                    <p:cond delay="30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par>
                                <p:cTn id="53" presetID="26" presetClass="emph" presetSubtype="0" fill="hold" nodeType="withEffect">
                                  <p:stCondLst>
                                    <p:cond delay="30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par>
                                <p:cTn id="56" presetID="26" presetClass="emph" presetSubtype="0" fill="hold" nodeType="withEffect">
                                  <p:stCondLst>
                                    <p:cond delay="300"/>
                                  </p:stCondLst>
                                  <p:childTnLst>
                                    <p:animEffect transition="out" filter="fade">
                                      <p:cBhvr>
                                        <p:cTn id="57" dur="500" tmFilter="0, 0; .2, .5; .8, .5; 1, 0"/>
                                        <p:tgtEl>
                                          <p:spTgt spid="31"/>
                                        </p:tgtEl>
                                      </p:cBhvr>
                                    </p:animEffect>
                                    <p:animScale>
                                      <p:cBhvr>
                                        <p:cTn id="58" dur="250" autoRev="1" fill="hold"/>
                                        <p:tgtEl>
                                          <p:spTgt spid="31"/>
                                        </p:tgtEl>
                                      </p:cBhvr>
                                      <p:by x="105000" y="105000"/>
                                    </p:animScale>
                                  </p:childTnLst>
                                </p:cTn>
                              </p:par>
                              <p:par>
                                <p:cTn id="59" presetID="26" presetClass="emph" presetSubtype="0" fill="hold" nodeType="withEffect">
                                  <p:stCondLst>
                                    <p:cond delay="30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0" y="70465"/>
            <a:ext cx="9144000" cy="523220"/>
          </a:xfrm>
          <a:prstGeom prst="rect">
            <a:avLst/>
          </a:prstGeom>
          <a:noFill/>
        </p:spPr>
        <p:txBody>
          <a:bodyPr wrap="square" rtlCol="0">
            <a:spAutoFit/>
          </a:bodyPr>
          <a:lstStyle/>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発電方法はどのような基準で選ぶべきなのだろうか</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テキスト ボックス 5"/>
          <p:cNvSpPr txBox="1"/>
          <p:nvPr/>
        </p:nvSpPr>
        <p:spPr>
          <a:xfrm>
            <a:off x="125252" y="998730"/>
            <a:ext cx="9443455"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○途上</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へ移転する発電方法を選ぶ基準を以下の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つとする。</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25388" y="1854181"/>
            <a:ext cx="2986715" cy="830997"/>
          </a:xfrm>
          <a:prstGeom prst="rect">
            <a:avLst/>
          </a:prstGeom>
          <a:noFill/>
        </p:spPr>
        <p:txBody>
          <a:bodyPr wrap="none" rtlCol="0">
            <a:spAutoFit/>
          </a:bodyPr>
          <a:lstStyle/>
          <a:p>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安全性</a:t>
            </a:r>
            <a:endPar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04596" y="2843935"/>
            <a:ext cx="2986715" cy="830997"/>
          </a:xfrm>
          <a:prstGeom prst="rect">
            <a:avLst/>
          </a:prstGeom>
          <a:noFill/>
        </p:spPr>
        <p:txBody>
          <a:bodyPr wrap="none" rtlCol="0">
            <a:spAutoFit/>
          </a:bodyPr>
          <a:lstStyle/>
          <a:p>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コスト</a:t>
            </a:r>
            <a:endPar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04596" y="3853855"/>
            <a:ext cx="3602268" cy="830997"/>
          </a:xfrm>
          <a:prstGeom prst="rect">
            <a:avLst/>
          </a:prstGeom>
          <a:noFill/>
        </p:spPr>
        <p:txBody>
          <a:bodyPr wrap="none" rtlCol="0">
            <a:spAutoFit/>
          </a:bodyPr>
          <a:lstStyle/>
          <a:p>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安定供給</a:t>
            </a:r>
            <a:endPar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25387" y="4824155"/>
            <a:ext cx="7629012" cy="830997"/>
          </a:xfrm>
          <a:prstGeom prst="rect">
            <a:avLst/>
          </a:prstGeom>
          <a:noFill/>
        </p:spPr>
        <p:txBody>
          <a:bodyPr wrap="none" rtlCol="0">
            <a:spAutoFit/>
          </a:bodyPr>
          <a:lstStyle/>
          <a:p>
            <a:r>
              <a:rPr kumimoji="1"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環境負荷</a:t>
            </a: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排出量</a:t>
            </a:r>
            <a:r>
              <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79512" y="6011462"/>
            <a:ext cx="8784976" cy="523220"/>
          </a:xfrm>
          <a:prstGeom prst="rect">
            <a:avLst/>
          </a:prstGeom>
          <a:noFill/>
        </p:spPr>
        <p:txBody>
          <a:bodyPr wrap="square" rtlCol="0">
            <a:spAutoFit/>
          </a:bodyP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それぞれ</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の発電方法の特徴を比較する。</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コネクタ 12"/>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0998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600" tmFilter="0, 0; .2, .5; .8, .5; 1, 0"/>
                                        <p:tgtEl>
                                          <p:spTgt spid="8"/>
                                        </p:tgtEl>
                                      </p:cBhvr>
                                    </p:animEffect>
                                    <p:animScale>
                                      <p:cBhvr>
                                        <p:cTn id="7" dur="30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600" tmFilter="0, 0; .2, .5; .8, .5; 1, 0"/>
                                        <p:tgtEl>
                                          <p:spTgt spid="9"/>
                                        </p:tgtEl>
                                      </p:cBhvr>
                                    </p:animEffect>
                                    <p:animScale>
                                      <p:cBhvr>
                                        <p:cTn id="12" dur="30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600" tmFilter="0, 0; .2, .5; .8, .5; 1, 0"/>
                                        <p:tgtEl>
                                          <p:spTgt spid="10"/>
                                        </p:tgtEl>
                                      </p:cBhvr>
                                    </p:animEffect>
                                    <p:animScale>
                                      <p:cBhvr>
                                        <p:cTn id="17" dur="30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700" tmFilter="0, 0; .2, .5; .8, .5; 1, 0"/>
                                        <p:tgtEl>
                                          <p:spTgt spid="11"/>
                                        </p:tgtEl>
                                      </p:cBhvr>
                                    </p:animEffect>
                                    <p:animScale>
                                      <p:cBhvr>
                                        <p:cTn id="22" dur="3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xmlns="" val="1607478384"/>
              </p:ext>
            </p:extLst>
          </p:nvPr>
        </p:nvGraphicFramePr>
        <p:xfrm>
          <a:off x="566554" y="1280373"/>
          <a:ext cx="7515835" cy="3173919"/>
        </p:xfrm>
        <a:graphic>
          <a:graphicData uri="http://schemas.openxmlformats.org/drawingml/2006/table">
            <a:tbl>
              <a:tblPr firstRow="1" bandRow="1">
                <a:tableStyleId>{F2DE63D5-997A-4646-A377-4702673A728D}</a:tableStyleId>
              </a:tblPr>
              <a:tblGrid>
                <a:gridCol w="1503167"/>
                <a:gridCol w="1567819"/>
                <a:gridCol w="1438516"/>
                <a:gridCol w="1503167"/>
                <a:gridCol w="1503166"/>
              </a:tblGrid>
              <a:tr h="402244">
                <a:tc>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安全性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コスト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安定供給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排出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5433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石炭</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安価</a:t>
                      </a:r>
                      <a:endParaRPr kumimoji="1" lang="ja-JP" altLang="en-US"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F26336"/>
                          </a:solidFill>
                          <a:latin typeface="メイリオ" panose="020B0604030504040204" pitchFamily="50" charset="-128"/>
                          <a:ea typeface="メイリオ" panose="020B0604030504040204" pitchFamily="50" charset="-128"/>
                          <a:cs typeface="メイリオ" panose="020B0604030504040204" pitchFamily="50" charset="-128"/>
                        </a:rPr>
                        <a:t>容易</a:t>
                      </a:r>
                      <a:endParaRPr kumimoji="1" lang="ja-JP" altLang="en-US" b="1" dirty="0">
                        <a:solidFill>
                          <a:srgbClr val="F26336"/>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0066CC"/>
                          </a:solidFill>
                          <a:latin typeface="メイリオ" panose="020B0604030504040204" pitchFamily="50" charset="-128"/>
                          <a:ea typeface="メイリオ" panose="020B0604030504040204" pitchFamily="50" charset="-128"/>
                          <a:cs typeface="メイリオ" panose="020B0604030504040204" pitchFamily="50" charset="-128"/>
                        </a:rPr>
                        <a:t>多い</a:t>
                      </a:r>
                      <a:endParaRPr kumimoji="1" lang="ja-JP" altLang="en-US" b="1" dirty="0">
                        <a:solidFill>
                          <a:srgbClr val="0066CC"/>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33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再エネ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やや低い</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0066CC"/>
                          </a:solidFill>
                          <a:latin typeface="メイリオ" panose="020B0604030504040204" pitchFamily="50" charset="-128"/>
                          <a:ea typeface="メイリオ" panose="020B0604030504040204" pitchFamily="50" charset="-128"/>
                          <a:cs typeface="メイリオ" panose="020B0604030504040204" pitchFamily="50" charset="-128"/>
                        </a:rPr>
                        <a:t>高価</a:t>
                      </a:r>
                      <a:endParaRPr kumimoji="1" lang="ja-JP" altLang="en-US" b="1" dirty="0">
                        <a:solidFill>
                          <a:srgbClr val="0066CC"/>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やや困難</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F26336"/>
                          </a:solidFill>
                          <a:latin typeface="メイリオ" panose="020B0604030504040204" pitchFamily="50" charset="-128"/>
                          <a:ea typeface="メイリオ" panose="020B0604030504040204" pitchFamily="50" charset="-128"/>
                          <a:cs typeface="メイリオ" panose="020B0604030504040204" pitchFamily="50" charset="-128"/>
                        </a:rPr>
                        <a:t>無し</a:t>
                      </a:r>
                      <a:endParaRPr kumimoji="1" lang="ja-JP" altLang="en-US" b="1" dirty="0">
                        <a:solidFill>
                          <a:srgbClr val="F26336"/>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33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天然ガス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やや高価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やや困難</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少ない</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33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石油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0066CC"/>
                          </a:solidFill>
                          <a:latin typeface="メイリオ" panose="020B0604030504040204" pitchFamily="50" charset="-128"/>
                          <a:ea typeface="メイリオ" panose="020B0604030504040204" pitchFamily="50" charset="-128"/>
                          <a:cs typeface="メイリオ" panose="020B0604030504040204" pitchFamily="50" charset="-128"/>
                        </a:rPr>
                        <a:t>高価</a:t>
                      </a:r>
                      <a:endParaRPr kumimoji="1" lang="ja-JP" altLang="en-US" b="1" dirty="0">
                        <a:solidFill>
                          <a:srgbClr val="0066CC"/>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0066CC"/>
                          </a:solidFill>
                          <a:latin typeface="メイリオ" panose="020B0604030504040204" pitchFamily="50" charset="-128"/>
                          <a:ea typeface="メイリオ" panose="020B0604030504040204" pitchFamily="50" charset="-128"/>
                          <a:cs typeface="メイリオ" panose="020B0604030504040204" pitchFamily="50" charset="-128"/>
                        </a:rPr>
                        <a:t>困難</a:t>
                      </a:r>
                      <a:endParaRPr kumimoji="1" lang="ja-JP" altLang="en-US" b="1" dirty="0">
                        <a:solidFill>
                          <a:srgbClr val="0066CC"/>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やや多い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33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原子力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smtClean="0">
                          <a:solidFill>
                            <a:srgbClr val="0066CC"/>
                          </a:solidFill>
                          <a:latin typeface="メイリオ" panose="020B0604030504040204" pitchFamily="50" charset="-128"/>
                          <a:ea typeface="メイリオ" panose="020B0604030504040204" pitchFamily="50" charset="-128"/>
                          <a:cs typeface="メイリオ" panose="020B0604030504040204" pitchFamily="50" charset="-128"/>
                        </a:rPr>
                        <a:t>低い</a:t>
                      </a:r>
                      <a:endParaRPr kumimoji="1" lang="ja-JP" altLang="en-US" b="1" dirty="0">
                        <a:solidFill>
                          <a:srgbClr val="0066CC"/>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やや高価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やや容易</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少ない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0" y="115470"/>
            <a:ext cx="9144000" cy="523220"/>
          </a:xfrm>
          <a:prstGeom prst="rect">
            <a:avLst/>
          </a:prstGeom>
          <a:no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どの発電方法を途上国に導入していくべきだろうか？</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932868" y="4454292"/>
            <a:ext cx="4339650" cy="369332"/>
          </a:xfrm>
          <a:prstGeom prst="rect">
            <a:avLst/>
          </a:prstGeom>
          <a:noFill/>
        </p:spPr>
        <p:txBody>
          <a:bodyPr wrap="none" rtlCol="0">
            <a:spAutoFit/>
          </a:bodyPr>
          <a:lstStyle/>
          <a:p>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再エネは発電方法によって変動</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あり。</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911" y="818710"/>
            <a:ext cx="6327373" cy="461665"/>
          </a:xfrm>
          <a:prstGeom prst="rect">
            <a:avLst/>
          </a:prstGeom>
          <a:noFill/>
          <a:ln>
            <a:noFill/>
          </a:ln>
        </p:spPr>
        <p:txBody>
          <a:bodyPr wrap="non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2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基準から各発電方法を比較してみる</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0" y="6429866"/>
            <a:ext cx="9281207"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➢再エネ発電は地球温暖化対策に最も適しており、将来的に導入を増やすべきである。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5043" y="4915947"/>
            <a:ext cx="9492587" cy="461665"/>
          </a:xfrm>
          <a:prstGeom prst="rect">
            <a:avLst/>
          </a:prstGeom>
          <a:solidFill>
            <a:schemeClr val="tx2">
              <a:lumMod val="25000"/>
              <a:lumOff val="75000"/>
            </a:schemeClr>
          </a:solidFill>
        </p:spPr>
        <p:txBody>
          <a:bodyPr wrap="square" rtlCol="0">
            <a:spAutoFit/>
          </a:bodyPr>
          <a:lstStyle/>
          <a:p>
            <a:r>
              <a:rPr lang="ja-JP" altLang="en-US" sz="2400" dirty="0" smtClean="0">
                <a:solidFill>
                  <a:prstClr val="black"/>
                </a:solidFill>
              </a:rPr>
              <a:t>石炭火力発電</a:t>
            </a:r>
            <a:r>
              <a:rPr lang="ja-JP" altLang="en-US" sz="2400" dirty="0">
                <a:solidFill>
                  <a:prstClr val="black"/>
                </a:solidFill>
              </a:rPr>
              <a:t>はコストが低く、電力の安定した供給が可能で</a:t>
            </a:r>
            <a:r>
              <a:rPr lang="ja-JP" altLang="en-US" sz="2400" dirty="0" smtClean="0">
                <a:solidFill>
                  <a:prstClr val="black"/>
                </a:solidFill>
              </a:rPr>
              <a:t>ある。</a:t>
            </a:r>
            <a:endParaRPr lang="ja-JP" altLang="en-US" sz="2400" dirty="0">
              <a:solidFill>
                <a:prstClr val="black"/>
              </a:solidFill>
            </a:endParaRPr>
          </a:p>
        </p:txBody>
      </p:sp>
      <p:sp>
        <p:nvSpPr>
          <p:cNvPr id="15" name="テキスト ボックス 14"/>
          <p:cNvSpPr txBox="1"/>
          <p:nvPr/>
        </p:nvSpPr>
        <p:spPr>
          <a:xfrm>
            <a:off x="-18510" y="5878593"/>
            <a:ext cx="9218767" cy="461665"/>
          </a:xfrm>
          <a:prstGeom prst="rect">
            <a:avLst/>
          </a:prstGeom>
          <a:solidFill>
            <a:schemeClr val="tx2">
              <a:lumMod val="25000"/>
              <a:lumOff val="75000"/>
            </a:schemeClr>
          </a:solidFill>
        </p:spPr>
        <p:txBody>
          <a:bodyPr wrap="square" rtlCol="0">
            <a:spAutoFit/>
          </a:bodyPr>
          <a:lstStyle/>
          <a:p>
            <a:r>
              <a:rPr lang="ja-JP" altLang="en-US" sz="2400" dirty="0" smtClean="0">
                <a:solidFill>
                  <a:prstClr val="black"/>
                </a:solidFill>
              </a:rPr>
              <a:t>再エネ発電は基本的に</a:t>
            </a:r>
            <a:r>
              <a:rPr lang="en-US" altLang="ja-JP" sz="2400" dirty="0" smtClean="0">
                <a:solidFill>
                  <a:prstClr val="black"/>
                </a:solidFill>
              </a:rPr>
              <a:t>CO2</a:t>
            </a:r>
            <a:r>
              <a:rPr lang="ja-JP" altLang="en-US" sz="2400" dirty="0" err="1" smtClean="0">
                <a:solidFill>
                  <a:prstClr val="black"/>
                </a:solidFill>
              </a:rPr>
              <a:t>を排</a:t>
            </a:r>
            <a:r>
              <a:rPr lang="ja-JP" altLang="en-US" sz="2400" dirty="0" smtClean="0">
                <a:solidFill>
                  <a:prstClr val="black"/>
                </a:solidFill>
              </a:rPr>
              <a:t>出しない。</a:t>
            </a:r>
            <a:endParaRPr lang="ja-JP" altLang="en-US" sz="2400" dirty="0">
              <a:solidFill>
                <a:prstClr val="black"/>
              </a:solidFill>
            </a:endParaRPr>
          </a:p>
        </p:txBody>
      </p:sp>
      <p:sp>
        <p:nvSpPr>
          <p:cNvPr id="16" name="テキスト ボックス 15"/>
          <p:cNvSpPr txBox="1"/>
          <p:nvPr/>
        </p:nvSpPr>
        <p:spPr>
          <a:xfrm>
            <a:off x="73994" y="5479061"/>
            <a:ext cx="9160275" cy="369332"/>
          </a:xfrm>
          <a:prstGeom prst="rect">
            <a:avLst/>
          </a:prstGeom>
          <a:noFill/>
        </p:spPr>
        <p:txBody>
          <a:bodyPr wrap="square" rtlCol="0">
            <a:spAutoFit/>
          </a:bodyP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➢途上国にとっては、コストが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低く安定</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して電力が供給できる</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石炭火力発電</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が望ましい。</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611560" y="1673805"/>
            <a:ext cx="7425825" cy="55319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11560" y="2226997"/>
            <a:ext cx="7425825" cy="571933"/>
          </a:xfrm>
          <a:prstGeom prst="rect">
            <a:avLst/>
          </a:prstGeom>
          <a:noFill/>
          <a:ln w="762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194545" y="59368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5798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線コネクタ 4"/>
          <p:cNvCxnSpPr>
            <a:endCxn id="28" idx="3"/>
          </p:cNvCxnSpPr>
          <p:nvPr/>
        </p:nvCxnSpPr>
        <p:spPr>
          <a:xfrm>
            <a:off x="913090" y="2105555"/>
            <a:ext cx="0" cy="3822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913090" y="5927713"/>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913090" y="5545258"/>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13090" y="5099340"/>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31092" y="4682012"/>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13090" y="4229791"/>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13090" y="380001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13090" y="3394186"/>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913090" y="254927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913090" y="296320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09034" y="5743047"/>
            <a:ext cx="504056" cy="369332"/>
          </a:xfrm>
          <a:prstGeom prst="rect">
            <a:avLst/>
          </a:prstGeom>
          <a:noFill/>
        </p:spPr>
        <p:txBody>
          <a:bodyPr wrap="square" rtlCol="0">
            <a:spAutoFit/>
          </a:bodyPr>
          <a:lstStyle/>
          <a:p>
            <a:r>
              <a:rPr kumimoji="1" lang="en-US" altLang="ja-JP" dirty="0" smtClean="0"/>
              <a:t>0.0</a:t>
            </a:r>
          </a:p>
        </p:txBody>
      </p:sp>
      <p:sp>
        <p:nvSpPr>
          <p:cNvPr id="29" name="テキスト ボックス 28"/>
          <p:cNvSpPr txBox="1"/>
          <p:nvPr/>
        </p:nvSpPr>
        <p:spPr>
          <a:xfrm>
            <a:off x="427036" y="5360592"/>
            <a:ext cx="504056" cy="369332"/>
          </a:xfrm>
          <a:prstGeom prst="rect">
            <a:avLst/>
          </a:prstGeom>
          <a:noFill/>
        </p:spPr>
        <p:txBody>
          <a:bodyPr wrap="square" rtlCol="0">
            <a:spAutoFit/>
          </a:bodyPr>
          <a:lstStyle/>
          <a:p>
            <a:r>
              <a:rPr lang="en-US" altLang="ja-JP" dirty="0" smtClean="0"/>
              <a:t>5.0</a:t>
            </a:r>
            <a:endParaRPr kumimoji="1" lang="en-US" altLang="ja-JP" dirty="0" smtClean="0"/>
          </a:p>
        </p:txBody>
      </p:sp>
      <p:sp>
        <p:nvSpPr>
          <p:cNvPr id="30" name="テキスト ボックス 29"/>
          <p:cNvSpPr txBox="1"/>
          <p:nvPr/>
        </p:nvSpPr>
        <p:spPr>
          <a:xfrm>
            <a:off x="319024" y="4914674"/>
            <a:ext cx="612068" cy="369332"/>
          </a:xfrm>
          <a:prstGeom prst="rect">
            <a:avLst/>
          </a:prstGeom>
          <a:noFill/>
        </p:spPr>
        <p:txBody>
          <a:bodyPr wrap="square" rtlCol="0">
            <a:spAutoFit/>
          </a:bodyPr>
          <a:lstStyle/>
          <a:p>
            <a:r>
              <a:rPr lang="en-US" altLang="ja-JP" dirty="0" smtClean="0"/>
              <a:t>10</a:t>
            </a:r>
            <a:r>
              <a:rPr kumimoji="1" lang="en-US" altLang="ja-JP" dirty="0" smtClean="0"/>
              <a:t>.0</a:t>
            </a:r>
          </a:p>
        </p:txBody>
      </p:sp>
      <p:sp>
        <p:nvSpPr>
          <p:cNvPr id="31" name="テキスト ボックス 30"/>
          <p:cNvSpPr txBox="1"/>
          <p:nvPr/>
        </p:nvSpPr>
        <p:spPr>
          <a:xfrm>
            <a:off x="319024" y="4504597"/>
            <a:ext cx="612068" cy="369332"/>
          </a:xfrm>
          <a:prstGeom prst="rect">
            <a:avLst/>
          </a:prstGeom>
          <a:noFill/>
        </p:spPr>
        <p:txBody>
          <a:bodyPr wrap="square" rtlCol="0">
            <a:spAutoFit/>
          </a:bodyPr>
          <a:lstStyle/>
          <a:p>
            <a:r>
              <a:rPr lang="en-US" altLang="ja-JP" dirty="0" smtClean="0"/>
              <a:t>15.0</a:t>
            </a:r>
            <a:endParaRPr kumimoji="1" lang="en-US" altLang="ja-JP" dirty="0" smtClean="0"/>
          </a:p>
        </p:txBody>
      </p:sp>
      <p:sp>
        <p:nvSpPr>
          <p:cNvPr id="32" name="テキスト ボックス 31"/>
          <p:cNvSpPr txBox="1"/>
          <p:nvPr/>
        </p:nvSpPr>
        <p:spPr>
          <a:xfrm>
            <a:off x="319024" y="4045125"/>
            <a:ext cx="612068" cy="369332"/>
          </a:xfrm>
          <a:prstGeom prst="rect">
            <a:avLst/>
          </a:prstGeom>
          <a:noFill/>
        </p:spPr>
        <p:txBody>
          <a:bodyPr wrap="square" rtlCol="0">
            <a:spAutoFit/>
          </a:bodyPr>
          <a:lstStyle/>
          <a:p>
            <a:r>
              <a:rPr lang="en-US" altLang="ja-JP" dirty="0" smtClean="0"/>
              <a:t>20.0</a:t>
            </a:r>
            <a:endParaRPr kumimoji="1" lang="en-US" altLang="ja-JP" dirty="0" smtClean="0"/>
          </a:p>
        </p:txBody>
      </p:sp>
      <p:sp>
        <p:nvSpPr>
          <p:cNvPr id="33" name="テキスト ボックス 32"/>
          <p:cNvSpPr txBox="1"/>
          <p:nvPr/>
        </p:nvSpPr>
        <p:spPr>
          <a:xfrm>
            <a:off x="319024" y="3615349"/>
            <a:ext cx="612068" cy="369332"/>
          </a:xfrm>
          <a:prstGeom prst="rect">
            <a:avLst/>
          </a:prstGeom>
          <a:noFill/>
        </p:spPr>
        <p:txBody>
          <a:bodyPr wrap="square" rtlCol="0">
            <a:spAutoFit/>
          </a:bodyPr>
          <a:lstStyle/>
          <a:p>
            <a:r>
              <a:rPr lang="en-US" altLang="ja-JP" dirty="0"/>
              <a:t>2</a:t>
            </a:r>
            <a:r>
              <a:rPr lang="en-US" altLang="ja-JP" dirty="0" smtClean="0"/>
              <a:t>5.0</a:t>
            </a:r>
            <a:endParaRPr kumimoji="1" lang="en-US" altLang="ja-JP" dirty="0" smtClean="0"/>
          </a:p>
        </p:txBody>
      </p:sp>
      <p:sp>
        <p:nvSpPr>
          <p:cNvPr id="34" name="テキスト ボックス 33"/>
          <p:cNvSpPr txBox="1"/>
          <p:nvPr/>
        </p:nvSpPr>
        <p:spPr>
          <a:xfrm>
            <a:off x="319024" y="3209520"/>
            <a:ext cx="612068" cy="369332"/>
          </a:xfrm>
          <a:prstGeom prst="rect">
            <a:avLst/>
          </a:prstGeom>
          <a:noFill/>
        </p:spPr>
        <p:txBody>
          <a:bodyPr wrap="square" rtlCol="0">
            <a:spAutoFit/>
          </a:bodyPr>
          <a:lstStyle/>
          <a:p>
            <a:r>
              <a:rPr lang="en-US" altLang="ja-JP" dirty="0" smtClean="0"/>
              <a:t>30.0</a:t>
            </a:r>
            <a:endParaRPr kumimoji="1" lang="en-US" altLang="ja-JP" dirty="0" smtClean="0"/>
          </a:p>
        </p:txBody>
      </p:sp>
      <p:sp>
        <p:nvSpPr>
          <p:cNvPr id="35" name="テキスト ボックス 34"/>
          <p:cNvSpPr txBox="1"/>
          <p:nvPr/>
        </p:nvSpPr>
        <p:spPr>
          <a:xfrm>
            <a:off x="319024" y="2778539"/>
            <a:ext cx="612068" cy="369332"/>
          </a:xfrm>
          <a:prstGeom prst="rect">
            <a:avLst/>
          </a:prstGeom>
          <a:noFill/>
        </p:spPr>
        <p:txBody>
          <a:bodyPr wrap="square" rtlCol="0">
            <a:spAutoFit/>
          </a:bodyPr>
          <a:lstStyle/>
          <a:p>
            <a:r>
              <a:rPr lang="en-US" altLang="ja-JP" dirty="0"/>
              <a:t>3</a:t>
            </a:r>
            <a:r>
              <a:rPr lang="en-US" altLang="ja-JP" dirty="0" smtClean="0"/>
              <a:t>5.0</a:t>
            </a:r>
            <a:endParaRPr kumimoji="1" lang="en-US" altLang="ja-JP" dirty="0" smtClean="0"/>
          </a:p>
        </p:txBody>
      </p:sp>
      <p:sp>
        <p:nvSpPr>
          <p:cNvPr id="36" name="テキスト ボックス 35"/>
          <p:cNvSpPr txBox="1"/>
          <p:nvPr/>
        </p:nvSpPr>
        <p:spPr>
          <a:xfrm>
            <a:off x="319024" y="2364609"/>
            <a:ext cx="612068" cy="369332"/>
          </a:xfrm>
          <a:prstGeom prst="rect">
            <a:avLst/>
          </a:prstGeom>
          <a:noFill/>
        </p:spPr>
        <p:txBody>
          <a:bodyPr wrap="square" rtlCol="0">
            <a:spAutoFit/>
          </a:bodyPr>
          <a:lstStyle/>
          <a:p>
            <a:r>
              <a:rPr lang="en-US" altLang="ja-JP" dirty="0" smtClean="0"/>
              <a:t>40.0</a:t>
            </a:r>
            <a:endParaRPr kumimoji="1" lang="en-US" altLang="ja-JP" dirty="0" smtClean="0"/>
          </a:p>
        </p:txBody>
      </p:sp>
      <p:sp>
        <p:nvSpPr>
          <p:cNvPr id="39" name="テキスト ボックス 38"/>
          <p:cNvSpPr txBox="1"/>
          <p:nvPr/>
        </p:nvSpPr>
        <p:spPr>
          <a:xfrm>
            <a:off x="1118603" y="5927713"/>
            <a:ext cx="648072" cy="584775"/>
          </a:xfrm>
          <a:prstGeom prst="rect">
            <a:avLst/>
          </a:prstGeom>
          <a:noFill/>
        </p:spPr>
        <p:txBody>
          <a:bodyPr wrap="square" rtlCol="0">
            <a:spAutoFit/>
          </a:bodyPr>
          <a:lstStyle/>
          <a:p>
            <a:pPr algn="ctr"/>
            <a:r>
              <a:rPr lang="ja-JP" altLang="en-US" sz="1600" dirty="0" smtClean="0"/>
              <a:t>石炭火力</a:t>
            </a:r>
            <a:endParaRPr kumimoji="1" lang="ja-JP" altLang="en-US" sz="1600" dirty="0"/>
          </a:p>
        </p:txBody>
      </p:sp>
      <p:sp>
        <p:nvSpPr>
          <p:cNvPr id="40" name="テキスト ボックス 39"/>
          <p:cNvSpPr txBox="1"/>
          <p:nvPr/>
        </p:nvSpPr>
        <p:spPr>
          <a:xfrm>
            <a:off x="1980573" y="5933644"/>
            <a:ext cx="1152128" cy="584775"/>
          </a:xfrm>
          <a:prstGeom prst="rect">
            <a:avLst/>
          </a:prstGeom>
          <a:noFill/>
        </p:spPr>
        <p:txBody>
          <a:bodyPr wrap="square" rtlCol="0">
            <a:spAutoFit/>
          </a:bodyPr>
          <a:lstStyle/>
          <a:p>
            <a:pPr algn="ctr"/>
            <a:r>
              <a:rPr lang="ja-JP" altLang="en-US" sz="1600" dirty="0" smtClean="0"/>
              <a:t>天然ガス</a:t>
            </a:r>
            <a:endParaRPr lang="en-US" altLang="ja-JP" sz="1600" dirty="0" smtClean="0"/>
          </a:p>
          <a:p>
            <a:pPr algn="ctr"/>
            <a:r>
              <a:rPr lang="ja-JP" altLang="en-US" sz="1600" dirty="0" smtClean="0"/>
              <a:t>火力</a:t>
            </a:r>
            <a:endParaRPr kumimoji="1" lang="ja-JP" altLang="en-US" sz="1600" dirty="0"/>
          </a:p>
        </p:txBody>
      </p:sp>
      <p:sp>
        <p:nvSpPr>
          <p:cNvPr id="41" name="テキスト ボックス 40"/>
          <p:cNvSpPr txBox="1"/>
          <p:nvPr/>
        </p:nvSpPr>
        <p:spPr>
          <a:xfrm>
            <a:off x="3217346" y="5933644"/>
            <a:ext cx="648072" cy="584775"/>
          </a:xfrm>
          <a:prstGeom prst="rect">
            <a:avLst/>
          </a:prstGeom>
          <a:noFill/>
        </p:spPr>
        <p:txBody>
          <a:bodyPr wrap="square" rtlCol="0">
            <a:spAutoFit/>
          </a:bodyPr>
          <a:lstStyle/>
          <a:p>
            <a:pPr algn="ctr"/>
            <a:r>
              <a:rPr lang="ja-JP" altLang="en-US" sz="1600" dirty="0" smtClean="0"/>
              <a:t>石油火力</a:t>
            </a:r>
            <a:endParaRPr kumimoji="1" lang="ja-JP" altLang="en-US" sz="1600" dirty="0"/>
          </a:p>
        </p:txBody>
      </p:sp>
      <p:sp>
        <p:nvSpPr>
          <p:cNvPr id="42" name="テキスト ボックス 41"/>
          <p:cNvSpPr txBox="1"/>
          <p:nvPr/>
        </p:nvSpPr>
        <p:spPr>
          <a:xfrm>
            <a:off x="4141516" y="5943102"/>
            <a:ext cx="648072" cy="338554"/>
          </a:xfrm>
          <a:prstGeom prst="rect">
            <a:avLst/>
          </a:prstGeom>
          <a:noFill/>
        </p:spPr>
        <p:txBody>
          <a:bodyPr wrap="square" rtlCol="0">
            <a:spAutoFit/>
          </a:bodyPr>
          <a:lstStyle/>
          <a:p>
            <a:pPr algn="ctr"/>
            <a:r>
              <a:rPr lang="ja-JP" altLang="en-US" sz="1600" dirty="0"/>
              <a:t>風力</a:t>
            </a:r>
            <a:endParaRPr kumimoji="1" lang="ja-JP" altLang="en-US" sz="1600" dirty="0"/>
          </a:p>
        </p:txBody>
      </p:sp>
      <p:sp>
        <p:nvSpPr>
          <p:cNvPr id="43" name="テキスト ボックス 42"/>
          <p:cNvSpPr txBox="1"/>
          <p:nvPr/>
        </p:nvSpPr>
        <p:spPr>
          <a:xfrm>
            <a:off x="5017546" y="5943102"/>
            <a:ext cx="648072" cy="338554"/>
          </a:xfrm>
          <a:prstGeom prst="rect">
            <a:avLst/>
          </a:prstGeom>
          <a:noFill/>
        </p:spPr>
        <p:txBody>
          <a:bodyPr wrap="square" rtlCol="0">
            <a:spAutoFit/>
          </a:bodyPr>
          <a:lstStyle/>
          <a:p>
            <a:pPr algn="ctr"/>
            <a:r>
              <a:rPr lang="ja-JP" altLang="en-US" sz="1600" dirty="0" smtClean="0"/>
              <a:t>水力</a:t>
            </a:r>
            <a:endParaRPr kumimoji="1" lang="ja-JP" altLang="en-US" sz="1600" dirty="0"/>
          </a:p>
        </p:txBody>
      </p:sp>
      <p:sp>
        <p:nvSpPr>
          <p:cNvPr id="44" name="テキスト ボックス 43"/>
          <p:cNvSpPr txBox="1"/>
          <p:nvPr/>
        </p:nvSpPr>
        <p:spPr>
          <a:xfrm>
            <a:off x="5809634" y="5933644"/>
            <a:ext cx="805924" cy="338554"/>
          </a:xfrm>
          <a:prstGeom prst="rect">
            <a:avLst/>
          </a:prstGeom>
          <a:noFill/>
        </p:spPr>
        <p:txBody>
          <a:bodyPr wrap="square" rtlCol="0">
            <a:spAutoFit/>
          </a:bodyPr>
          <a:lstStyle/>
          <a:p>
            <a:pPr algn="ctr"/>
            <a:r>
              <a:rPr lang="ja-JP" altLang="en-US" sz="1600" dirty="0"/>
              <a:t>太陽光</a:t>
            </a:r>
            <a:endParaRPr kumimoji="1" lang="ja-JP" altLang="en-US" sz="1600" dirty="0"/>
          </a:p>
        </p:txBody>
      </p:sp>
      <p:sp>
        <p:nvSpPr>
          <p:cNvPr id="45" name="テキスト ボックス 44"/>
          <p:cNvSpPr txBox="1"/>
          <p:nvPr/>
        </p:nvSpPr>
        <p:spPr>
          <a:xfrm>
            <a:off x="6889754" y="5943102"/>
            <a:ext cx="648072" cy="338554"/>
          </a:xfrm>
          <a:prstGeom prst="rect">
            <a:avLst/>
          </a:prstGeom>
          <a:noFill/>
        </p:spPr>
        <p:txBody>
          <a:bodyPr wrap="square" rtlCol="0">
            <a:spAutoFit/>
          </a:bodyPr>
          <a:lstStyle/>
          <a:p>
            <a:pPr algn="ctr"/>
            <a:r>
              <a:rPr lang="ja-JP" altLang="en-US" sz="1600" dirty="0"/>
              <a:t>地熱</a:t>
            </a:r>
            <a:endParaRPr kumimoji="1" lang="ja-JP" altLang="en-US" sz="1600" dirty="0"/>
          </a:p>
        </p:txBody>
      </p:sp>
      <p:sp>
        <p:nvSpPr>
          <p:cNvPr id="46" name="テキスト ボックス 45"/>
          <p:cNvSpPr txBox="1"/>
          <p:nvPr/>
        </p:nvSpPr>
        <p:spPr>
          <a:xfrm>
            <a:off x="7777274" y="5951341"/>
            <a:ext cx="842835" cy="338554"/>
          </a:xfrm>
          <a:prstGeom prst="rect">
            <a:avLst/>
          </a:prstGeom>
          <a:noFill/>
        </p:spPr>
        <p:txBody>
          <a:bodyPr wrap="square" rtlCol="0">
            <a:spAutoFit/>
          </a:bodyPr>
          <a:lstStyle/>
          <a:p>
            <a:pPr algn="ctr"/>
            <a:r>
              <a:rPr lang="ja-JP" altLang="en-US" sz="1600" dirty="0"/>
              <a:t>原子力</a:t>
            </a:r>
            <a:endParaRPr kumimoji="1" lang="ja-JP" altLang="en-US" sz="1600" dirty="0"/>
          </a:p>
        </p:txBody>
      </p:sp>
      <p:sp>
        <p:nvSpPr>
          <p:cNvPr id="48" name="テキスト ボックス 47"/>
          <p:cNvSpPr txBox="1"/>
          <p:nvPr/>
        </p:nvSpPr>
        <p:spPr>
          <a:xfrm>
            <a:off x="93362" y="1833343"/>
            <a:ext cx="799579" cy="538609"/>
          </a:xfrm>
          <a:prstGeom prst="rect">
            <a:avLst/>
          </a:prstGeom>
          <a:noFill/>
        </p:spPr>
        <p:txBody>
          <a:bodyPr wrap="square" rtlCol="0">
            <a:spAutoFit/>
          </a:bodyPr>
          <a:lstStyle/>
          <a:p>
            <a:r>
              <a:rPr kumimoji="1" lang="ja-JP" altLang="en-US" sz="1100" dirty="0" smtClean="0"/>
              <a:t>円</a:t>
            </a:r>
            <a:endParaRPr kumimoji="1" lang="en-US" altLang="ja-JP" sz="1100" dirty="0" smtClean="0"/>
          </a:p>
          <a:p>
            <a:r>
              <a:rPr kumimoji="1" lang="en-US" altLang="ja-JP" dirty="0" smtClean="0"/>
              <a:t> /kwh</a:t>
            </a:r>
            <a:endParaRPr kumimoji="1" lang="ja-JP" altLang="en-US" dirty="0"/>
          </a:p>
        </p:txBody>
      </p:sp>
      <p:sp>
        <p:nvSpPr>
          <p:cNvPr id="51" name="正方形/長方形 50"/>
          <p:cNvSpPr/>
          <p:nvPr/>
        </p:nvSpPr>
        <p:spPr>
          <a:xfrm>
            <a:off x="3352666" y="2771975"/>
            <a:ext cx="360040" cy="3149174"/>
          </a:xfrm>
          <a:prstGeom prst="rect">
            <a:avLst/>
          </a:prstGeom>
          <a:gradFill flip="none" rotWithShape="1">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lin ang="135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217346" y="2404293"/>
            <a:ext cx="648072" cy="369332"/>
          </a:xfrm>
          <a:prstGeom prst="rect">
            <a:avLst/>
          </a:prstGeom>
          <a:noFill/>
          <a:scene3d>
            <a:camera prst="orthographicFront"/>
            <a:lightRig rig="threePt" dir="t"/>
          </a:scene3d>
          <a:sp3d>
            <a:bevelT prst="angle"/>
          </a:sp3d>
        </p:spPr>
        <p:txBody>
          <a:bodyPr wrap="square" rtlCol="0">
            <a:spAutoFit/>
          </a:bodyPr>
          <a:lstStyle/>
          <a:p>
            <a:pPr algn="ctr"/>
            <a:r>
              <a:rPr lang="en-US" altLang="ja-JP" dirty="0" smtClean="0"/>
              <a:t>37</a:t>
            </a:r>
            <a:r>
              <a:rPr kumimoji="1" lang="en-US" altLang="ja-JP" dirty="0" smtClean="0"/>
              <a:t>.0</a:t>
            </a:r>
            <a:endParaRPr kumimoji="1" lang="ja-JP" altLang="en-US" dirty="0"/>
          </a:p>
        </p:txBody>
      </p:sp>
      <p:sp>
        <p:nvSpPr>
          <p:cNvPr id="52" name="正方形/長方形 51"/>
          <p:cNvSpPr/>
          <p:nvPr/>
        </p:nvSpPr>
        <p:spPr>
          <a:xfrm>
            <a:off x="4285532" y="4130130"/>
            <a:ext cx="360040" cy="1800000"/>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4159634" y="3811591"/>
            <a:ext cx="648072" cy="369332"/>
          </a:xfrm>
          <a:prstGeom prst="rect">
            <a:avLst/>
          </a:prstGeom>
          <a:noFill/>
          <a:scene3d>
            <a:camera prst="orthographicFront"/>
            <a:lightRig rig="threePt" dir="t"/>
          </a:scene3d>
          <a:sp3d>
            <a:bevelT prst="angle"/>
          </a:sp3d>
        </p:spPr>
        <p:txBody>
          <a:bodyPr wrap="square" rtlCol="0">
            <a:spAutoFit/>
          </a:bodyPr>
          <a:lstStyle/>
          <a:p>
            <a:pPr algn="ctr"/>
            <a:r>
              <a:rPr lang="en-US" altLang="ja-JP" dirty="0" smtClean="0"/>
              <a:t>21</a:t>
            </a:r>
            <a:r>
              <a:rPr kumimoji="1" lang="en-US" altLang="ja-JP" dirty="0" smtClean="0"/>
              <a:t>.9</a:t>
            </a:r>
            <a:endParaRPr kumimoji="1" lang="ja-JP" altLang="en-US" dirty="0"/>
          </a:p>
        </p:txBody>
      </p:sp>
      <p:sp>
        <p:nvSpPr>
          <p:cNvPr id="53" name="正方形/長方形 52"/>
          <p:cNvSpPr/>
          <p:nvPr/>
        </p:nvSpPr>
        <p:spPr>
          <a:xfrm>
            <a:off x="5161562" y="5034446"/>
            <a:ext cx="360040" cy="878058"/>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015281" y="4689263"/>
            <a:ext cx="648072" cy="369332"/>
          </a:xfrm>
          <a:prstGeom prst="rect">
            <a:avLst/>
          </a:prstGeom>
          <a:noFill/>
          <a:scene3d>
            <a:camera prst="orthographicFront"/>
            <a:lightRig rig="threePt" dir="t"/>
          </a:scene3d>
          <a:sp3d>
            <a:bevelT prst="angle"/>
          </a:sp3d>
        </p:spPr>
        <p:txBody>
          <a:bodyPr wrap="square" rtlCol="0">
            <a:spAutoFit/>
          </a:bodyPr>
          <a:lstStyle/>
          <a:p>
            <a:pPr algn="ctr"/>
            <a:r>
              <a:rPr kumimoji="1" lang="en-US" altLang="ja-JP" dirty="0" smtClean="0"/>
              <a:t>11.0</a:t>
            </a:r>
            <a:endParaRPr kumimoji="1" lang="ja-JP" altLang="en-US" dirty="0"/>
          </a:p>
        </p:txBody>
      </p:sp>
      <p:sp>
        <p:nvSpPr>
          <p:cNvPr id="54" name="正方形/長方形 53"/>
          <p:cNvSpPr/>
          <p:nvPr/>
        </p:nvSpPr>
        <p:spPr>
          <a:xfrm>
            <a:off x="6032576" y="3902381"/>
            <a:ext cx="360040" cy="2025332"/>
          </a:xfrm>
          <a:prstGeom prst="rect">
            <a:avLst/>
          </a:prstGeom>
          <a:gradFill flip="none" rotWithShape="1">
            <a:gsLst>
              <a:gs pos="9000">
                <a:srgbClr val="449B19"/>
              </a:gs>
              <a:gs pos="56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888560" y="3533049"/>
            <a:ext cx="648072" cy="369332"/>
          </a:xfrm>
          <a:prstGeom prst="rect">
            <a:avLst/>
          </a:prstGeom>
          <a:noFill/>
          <a:scene3d>
            <a:camera prst="orthographicFront"/>
            <a:lightRig rig="threePt" dir="t"/>
          </a:scene3d>
          <a:sp3d>
            <a:bevelT prst="angle"/>
          </a:sp3d>
        </p:spPr>
        <p:txBody>
          <a:bodyPr wrap="square" rtlCol="0">
            <a:spAutoFit/>
          </a:bodyPr>
          <a:lstStyle/>
          <a:p>
            <a:pPr algn="ctr"/>
            <a:r>
              <a:rPr kumimoji="1" lang="en-US" altLang="ja-JP" dirty="0" smtClean="0"/>
              <a:t>24.3</a:t>
            </a:r>
            <a:endParaRPr kumimoji="1" lang="ja-JP" altLang="en-US" dirty="0"/>
          </a:p>
        </p:txBody>
      </p:sp>
      <p:sp>
        <p:nvSpPr>
          <p:cNvPr id="55" name="正方形/長方形 54"/>
          <p:cNvSpPr/>
          <p:nvPr/>
        </p:nvSpPr>
        <p:spPr>
          <a:xfrm>
            <a:off x="7033770" y="4271713"/>
            <a:ext cx="360040" cy="1656000"/>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6889754" y="3902381"/>
            <a:ext cx="648072" cy="369332"/>
          </a:xfrm>
          <a:prstGeom prst="rect">
            <a:avLst/>
          </a:prstGeom>
          <a:noFill/>
          <a:scene3d>
            <a:camera prst="orthographicFront"/>
            <a:lightRig rig="threePt" dir="t"/>
          </a:scene3d>
          <a:sp3d>
            <a:bevelT prst="angle"/>
          </a:sp3d>
        </p:spPr>
        <p:txBody>
          <a:bodyPr wrap="square" rtlCol="0">
            <a:spAutoFit/>
          </a:bodyPr>
          <a:lstStyle/>
          <a:p>
            <a:pPr algn="ctr"/>
            <a:r>
              <a:rPr kumimoji="1" lang="en-US" altLang="ja-JP" dirty="0" smtClean="0"/>
              <a:t>19.2</a:t>
            </a:r>
            <a:endParaRPr kumimoji="1" lang="ja-JP" altLang="en-US" dirty="0"/>
          </a:p>
        </p:txBody>
      </p:sp>
      <p:sp>
        <p:nvSpPr>
          <p:cNvPr id="56" name="正方形/長方形 55"/>
          <p:cNvSpPr/>
          <p:nvPr/>
        </p:nvSpPr>
        <p:spPr>
          <a:xfrm>
            <a:off x="8018671" y="5069521"/>
            <a:ext cx="360040" cy="851628"/>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874655" y="4745521"/>
            <a:ext cx="648072" cy="369332"/>
          </a:xfrm>
          <a:prstGeom prst="rect">
            <a:avLst/>
          </a:prstGeom>
          <a:noFill/>
          <a:scene3d>
            <a:camera prst="orthographicFront"/>
            <a:lightRig rig="threePt" dir="t"/>
          </a:scene3d>
          <a:sp3d>
            <a:bevelT prst="angle"/>
          </a:sp3d>
        </p:spPr>
        <p:txBody>
          <a:bodyPr wrap="square" rtlCol="0">
            <a:spAutoFit/>
          </a:bodyPr>
          <a:lstStyle/>
          <a:p>
            <a:pPr algn="ctr"/>
            <a:r>
              <a:rPr kumimoji="1" lang="en-US" altLang="ja-JP" dirty="0" smtClean="0"/>
              <a:t>10.1</a:t>
            </a:r>
            <a:endParaRPr kumimoji="1" lang="ja-JP" altLang="en-US" dirty="0"/>
          </a:p>
        </p:txBody>
      </p:sp>
      <p:sp>
        <p:nvSpPr>
          <p:cNvPr id="75" name="正方形/長方形 74"/>
          <p:cNvSpPr/>
          <p:nvPr/>
        </p:nvSpPr>
        <p:spPr>
          <a:xfrm>
            <a:off x="1262619" y="4942683"/>
            <a:ext cx="360040" cy="964303"/>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1118603" y="4622575"/>
            <a:ext cx="648072" cy="369332"/>
          </a:xfrm>
          <a:prstGeom prst="rect">
            <a:avLst/>
          </a:prstGeom>
          <a:noFill/>
          <a:ln>
            <a:noFill/>
          </a:ln>
          <a:scene3d>
            <a:camera prst="orthographicFront"/>
            <a:lightRig rig="threePt" dir="t"/>
          </a:scene3d>
          <a:sp3d>
            <a:bevelT prst="angle"/>
          </a:sp3d>
        </p:spPr>
        <p:txBody>
          <a:bodyPr wrap="square" rtlCol="0">
            <a:spAutoFit/>
          </a:bodyPr>
          <a:lstStyle/>
          <a:p>
            <a:pPr algn="ctr"/>
            <a:r>
              <a:rPr kumimoji="1" lang="en-US" altLang="ja-JP" dirty="0" smtClean="0"/>
              <a:t>12.3</a:t>
            </a:r>
            <a:endParaRPr kumimoji="1" lang="ja-JP" altLang="en-US" dirty="0"/>
          </a:p>
        </p:txBody>
      </p:sp>
      <p:sp>
        <p:nvSpPr>
          <p:cNvPr id="78" name="正方形/長方形 77"/>
          <p:cNvSpPr/>
          <p:nvPr/>
        </p:nvSpPr>
        <p:spPr>
          <a:xfrm>
            <a:off x="2375216" y="4787999"/>
            <a:ext cx="360040" cy="1136683"/>
          </a:xfrm>
          <a:prstGeom prst="rect">
            <a:avLst/>
          </a:prstGeom>
          <a:gradFill flip="none" rotWithShape="1">
            <a:gsLst>
              <a:gs pos="9000">
                <a:srgbClr val="449B19"/>
              </a:gs>
              <a:gs pos="61000">
                <a:srgbClr val="85E753"/>
              </a:gs>
              <a:gs pos="0">
                <a:srgbClr val="377F13"/>
              </a:gs>
              <a:gs pos="37000">
                <a:srgbClr val="5FDF1F"/>
              </a:gs>
              <a:gs pos="91000">
                <a:srgbClr val="6CE230"/>
              </a:gs>
              <a:gs pos="75000">
                <a:srgbClr val="AFFBB6"/>
              </a:gs>
            </a:gsLst>
            <a:path path="circle">
              <a:fillToRect l="100000" t="100000"/>
            </a:path>
            <a:tileRect r="-100000" b="-100000"/>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2231200" y="4454081"/>
            <a:ext cx="648072" cy="369332"/>
          </a:xfrm>
          <a:prstGeom prst="rect">
            <a:avLst/>
          </a:prstGeom>
          <a:noFill/>
          <a:scene3d>
            <a:camera prst="orthographicFront"/>
            <a:lightRig rig="threePt" dir="t"/>
          </a:scene3d>
          <a:sp3d>
            <a:bevelT prst="angle"/>
          </a:sp3d>
        </p:spPr>
        <p:txBody>
          <a:bodyPr wrap="square" rtlCol="0">
            <a:spAutoFit/>
          </a:bodyPr>
          <a:lstStyle/>
          <a:p>
            <a:pPr algn="ctr"/>
            <a:r>
              <a:rPr kumimoji="1" lang="en-US" altLang="ja-JP" dirty="0" smtClean="0"/>
              <a:t>13.7</a:t>
            </a:r>
            <a:endParaRPr kumimoji="1" lang="ja-JP" altLang="en-US" dirty="0"/>
          </a:p>
        </p:txBody>
      </p:sp>
      <p:sp>
        <p:nvSpPr>
          <p:cNvPr id="92" name="テキスト ボックス 91"/>
          <p:cNvSpPr txBox="1"/>
          <p:nvPr/>
        </p:nvSpPr>
        <p:spPr>
          <a:xfrm>
            <a:off x="206513" y="217384"/>
            <a:ext cx="7812157" cy="646331"/>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プラントごとの発電コスト比較①</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502460" y="6512488"/>
            <a:ext cx="7479370" cy="276999"/>
          </a:xfrm>
          <a:prstGeom prst="rect">
            <a:avLst/>
          </a:prstGeom>
          <a:noFill/>
        </p:spPr>
        <p:txBody>
          <a:bodyPr wrap="square" rtlCol="0">
            <a:spAutoFit/>
          </a:bodyPr>
          <a:lstStyle/>
          <a:p>
            <a:r>
              <a:rPr lang="ja-JP" altLang="en-US" sz="1200" dirty="0" smtClean="0"/>
              <a:t>出所：</a:t>
            </a:r>
            <a:r>
              <a:rPr lang="en-US" altLang="ja-JP" sz="1200" dirty="0" smtClean="0"/>
              <a:t>『</a:t>
            </a:r>
            <a:r>
              <a:rPr lang="ja-JP" altLang="en-US" sz="1200" dirty="0" smtClean="0"/>
              <a:t>長期</a:t>
            </a:r>
            <a:r>
              <a:rPr lang="ja-JP" altLang="en-US" sz="1200" dirty="0"/>
              <a:t>エネルギー需給見通し小委員会に対する 発電コスト等の検証に関する</a:t>
            </a:r>
            <a:r>
              <a:rPr lang="ja-JP" altLang="en-US" sz="1200" dirty="0" smtClean="0"/>
              <a:t>報告</a:t>
            </a:r>
            <a:r>
              <a:rPr lang="en-US" altLang="ja-JP" sz="1200" dirty="0" smtClean="0"/>
              <a:t>』</a:t>
            </a:r>
            <a:r>
              <a:rPr lang="ja-JP" altLang="en-US" sz="1200" dirty="0" smtClean="0"/>
              <a:t>より作成</a:t>
            </a:r>
            <a:endParaRPr kumimoji="1" lang="ja-JP" altLang="en-US" sz="1200" dirty="0"/>
          </a:p>
        </p:txBody>
      </p:sp>
      <p:cxnSp>
        <p:nvCxnSpPr>
          <p:cNvPr id="49" name="直線コネクタ 48"/>
          <p:cNvCxnSpPr/>
          <p:nvPr/>
        </p:nvCxnSpPr>
        <p:spPr>
          <a:xfrm>
            <a:off x="206514"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716423" y="1432503"/>
            <a:ext cx="3339376" cy="584775"/>
          </a:xfrm>
          <a:prstGeom prst="rect">
            <a:avLst/>
          </a:prstGeom>
        </p:spPr>
        <p:txBody>
          <a:bodyPr wrap="none">
            <a:spAutoFit/>
          </a:bodyPr>
          <a:lstStyle/>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モデル</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17757010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正方形/長方形 65"/>
          <p:cNvSpPr/>
          <p:nvPr/>
        </p:nvSpPr>
        <p:spPr>
          <a:xfrm>
            <a:off x="6032576" y="3902381"/>
            <a:ext cx="360040" cy="2000860"/>
          </a:xfrm>
          <a:prstGeom prst="rect">
            <a:avLst/>
          </a:prstGeom>
          <a:noFill/>
          <a:ln w="12700">
            <a:solidFill>
              <a:schemeClr val="tx2">
                <a:lumMod val="75000"/>
                <a:lumOff val="25000"/>
              </a:schemeClr>
            </a:solidFill>
            <a:prstDash val="sysDash"/>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4285532" y="4129991"/>
            <a:ext cx="360040" cy="1797722"/>
          </a:xfrm>
          <a:prstGeom prst="rect">
            <a:avLst/>
          </a:prstGeom>
          <a:noFill/>
          <a:ln w="12700">
            <a:solidFill>
              <a:schemeClr val="tx2">
                <a:lumMod val="75000"/>
                <a:lumOff val="25000"/>
              </a:schemeClr>
            </a:solidFill>
            <a:prstDash val="sysDash"/>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a:endCxn id="28" idx="3"/>
          </p:cNvCxnSpPr>
          <p:nvPr/>
        </p:nvCxnSpPr>
        <p:spPr>
          <a:xfrm>
            <a:off x="913090" y="2105555"/>
            <a:ext cx="0" cy="3822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913090" y="5927713"/>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913090" y="5545258"/>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13090" y="5099340"/>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31092" y="4682012"/>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13090" y="4229791"/>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13090" y="380001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13090" y="3394186"/>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913090" y="254927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913090" y="2963205"/>
            <a:ext cx="770485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09034" y="5743047"/>
            <a:ext cx="504056" cy="369332"/>
          </a:xfrm>
          <a:prstGeom prst="rect">
            <a:avLst/>
          </a:prstGeom>
          <a:noFill/>
        </p:spPr>
        <p:txBody>
          <a:bodyPr wrap="square" rtlCol="0">
            <a:spAutoFit/>
          </a:bodyPr>
          <a:lstStyle/>
          <a:p>
            <a:r>
              <a:rPr kumimoji="1" lang="en-US" altLang="ja-JP" dirty="0" smtClean="0"/>
              <a:t>0.0</a:t>
            </a:r>
          </a:p>
        </p:txBody>
      </p:sp>
      <p:sp>
        <p:nvSpPr>
          <p:cNvPr id="29" name="テキスト ボックス 28"/>
          <p:cNvSpPr txBox="1"/>
          <p:nvPr/>
        </p:nvSpPr>
        <p:spPr>
          <a:xfrm>
            <a:off x="427036" y="5360592"/>
            <a:ext cx="504056" cy="369332"/>
          </a:xfrm>
          <a:prstGeom prst="rect">
            <a:avLst/>
          </a:prstGeom>
          <a:noFill/>
        </p:spPr>
        <p:txBody>
          <a:bodyPr wrap="square" rtlCol="0">
            <a:spAutoFit/>
          </a:bodyPr>
          <a:lstStyle/>
          <a:p>
            <a:r>
              <a:rPr lang="en-US" altLang="ja-JP" dirty="0" smtClean="0"/>
              <a:t>5.0</a:t>
            </a:r>
            <a:endParaRPr kumimoji="1" lang="en-US" altLang="ja-JP" dirty="0" smtClean="0"/>
          </a:p>
        </p:txBody>
      </p:sp>
      <p:sp>
        <p:nvSpPr>
          <p:cNvPr id="30" name="テキスト ボックス 29"/>
          <p:cNvSpPr txBox="1"/>
          <p:nvPr/>
        </p:nvSpPr>
        <p:spPr>
          <a:xfrm>
            <a:off x="319024" y="4914674"/>
            <a:ext cx="612068" cy="369332"/>
          </a:xfrm>
          <a:prstGeom prst="rect">
            <a:avLst/>
          </a:prstGeom>
          <a:noFill/>
        </p:spPr>
        <p:txBody>
          <a:bodyPr wrap="square" rtlCol="0">
            <a:spAutoFit/>
          </a:bodyPr>
          <a:lstStyle/>
          <a:p>
            <a:r>
              <a:rPr lang="en-US" altLang="ja-JP" dirty="0" smtClean="0"/>
              <a:t>10</a:t>
            </a:r>
            <a:r>
              <a:rPr kumimoji="1" lang="en-US" altLang="ja-JP" dirty="0" smtClean="0"/>
              <a:t>.0</a:t>
            </a:r>
          </a:p>
        </p:txBody>
      </p:sp>
      <p:sp>
        <p:nvSpPr>
          <p:cNvPr id="31" name="テキスト ボックス 30"/>
          <p:cNvSpPr txBox="1"/>
          <p:nvPr/>
        </p:nvSpPr>
        <p:spPr>
          <a:xfrm>
            <a:off x="319024" y="4504597"/>
            <a:ext cx="612068" cy="369332"/>
          </a:xfrm>
          <a:prstGeom prst="rect">
            <a:avLst/>
          </a:prstGeom>
          <a:noFill/>
        </p:spPr>
        <p:txBody>
          <a:bodyPr wrap="square" rtlCol="0">
            <a:spAutoFit/>
          </a:bodyPr>
          <a:lstStyle/>
          <a:p>
            <a:r>
              <a:rPr lang="en-US" altLang="ja-JP" dirty="0" smtClean="0"/>
              <a:t>15.0</a:t>
            </a:r>
            <a:endParaRPr kumimoji="1" lang="en-US" altLang="ja-JP" dirty="0" smtClean="0"/>
          </a:p>
        </p:txBody>
      </p:sp>
      <p:sp>
        <p:nvSpPr>
          <p:cNvPr id="32" name="テキスト ボックス 31"/>
          <p:cNvSpPr txBox="1"/>
          <p:nvPr/>
        </p:nvSpPr>
        <p:spPr>
          <a:xfrm>
            <a:off x="319024" y="4045125"/>
            <a:ext cx="612068" cy="369332"/>
          </a:xfrm>
          <a:prstGeom prst="rect">
            <a:avLst/>
          </a:prstGeom>
          <a:noFill/>
        </p:spPr>
        <p:txBody>
          <a:bodyPr wrap="square" rtlCol="0">
            <a:spAutoFit/>
          </a:bodyPr>
          <a:lstStyle/>
          <a:p>
            <a:r>
              <a:rPr lang="en-US" altLang="ja-JP" dirty="0" smtClean="0"/>
              <a:t>20.0</a:t>
            </a:r>
            <a:endParaRPr kumimoji="1" lang="en-US" altLang="ja-JP" dirty="0" smtClean="0"/>
          </a:p>
        </p:txBody>
      </p:sp>
      <p:sp>
        <p:nvSpPr>
          <p:cNvPr id="33" name="テキスト ボックス 32"/>
          <p:cNvSpPr txBox="1"/>
          <p:nvPr/>
        </p:nvSpPr>
        <p:spPr>
          <a:xfrm>
            <a:off x="319024" y="3615349"/>
            <a:ext cx="612068" cy="369332"/>
          </a:xfrm>
          <a:prstGeom prst="rect">
            <a:avLst/>
          </a:prstGeom>
          <a:noFill/>
        </p:spPr>
        <p:txBody>
          <a:bodyPr wrap="square" rtlCol="0">
            <a:spAutoFit/>
          </a:bodyPr>
          <a:lstStyle/>
          <a:p>
            <a:r>
              <a:rPr lang="en-US" altLang="ja-JP" dirty="0"/>
              <a:t>2</a:t>
            </a:r>
            <a:r>
              <a:rPr lang="en-US" altLang="ja-JP" dirty="0" smtClean="0"/>
              <a:t>5.0</a:t>
            </a:r>
            <a:endParaRPr kumimoji="1" lang="en-US" altLang="ja-JP" dirty="0" smtClean="0"/>
          </a:p>
        </p:txBody>
      </p:sp>
      <p:sp>
        <p:nvSpPr>
          <p:cNvPr id="34" name="テキスト ボックス 33"/>
          <p:cNvSpPr txBox="1"/>
          <p:nvPr/>
        </p:nvSpPr>
        <p:spPr>
          <a:xfrm>
            <a:off x="319024" y="3209520"/>
            <a:ext cx="612068" cy="369332"/>
          </a:xfrm>
          <a:prstGeom prst="rect">
            <a:avLst/>
          </a:prstGeom>
          <a:noFill/>
        </p:spPr>
        <p:txBody>
          <a:bodyPr wrap="square" rtlCol="0">
            <a:spAutoFit/>
          </a:bodyPr>
          <a:lstStyle/>
          <a:p>
            <a:r>
              <a:rPr lang="en-US" altLang="ja-JP" dirty="0" smtClean="0"/>
              <a:t>30.0</a:t>
            </a:r>
            <a:endParaRPr kumimoji="1" lang="en-US" altLang="ja-JP" dirty="0" smtClean="0"/>
          </a:p>
        </p:txBody>
      </p:sp>
      <p:sp>
        <p:nvSpPr>
          <p:cNvPr id="35" name="テキスト ボックス 34"/>
          <p:cNvSpPr txBox="1"/>
          <p:nvPr/>
        </p:nvSpPr>
        <p:spPr>
          <a:xfrm>
            <a:off x="319024" y="2778539"/>
            <a:ext cx="612068" cy="369332"/>
          </a:xfrm>
          <a:prstGeom prst="rect">
            <a:avLst/>
          </a:prstGeom>
          <a:noFill/>
        </p:spPr>
        <p:txBody>
          <a:bodyPr wrap="square" rtlCol="0">
            <a:spAutoFit/>
          </a:bodyPr>
          <a:lstStyle/>
          <a:p>
            <a:r>
              <a:rPr lang="en-US" altLang="ja-JP" dirty="0"/>
              <a:t>3</a:t>
            </a:r>
            <a:r>
              <a:rPr lang="en-US" altLang="ja-JP" dirty="0" smtClean="0"/>
              <a:t>5.0</a:t>
            </a:r>
            <a:endParaRPr kumimoji="1" lang="en-US" altLang="ja-JP" dirty="0" smtClean="0"/>
          </a:p>
        </p:txBody>
      </p:sp>
      <p:sp>
        <p:nvSpPr>
          <p:cNvPr id="36" name="テキスト ボックス 35"/>
          <p:cNvSpPr txBox="1"/>
          <p:nvPr/>
        </p:nvSpPr>
        <p:spPr>
          <a:xfrm>
            <a:off x="319024" y="2364609"/>
            <a:ext cx="612068" cy="369332"/>
          </a:xfrm>
          <a:prstGeom prst="rect">
            <a:avLst/>
          </a:prstGeom>
          <a:noFill/>
        </p:spPr>
        <p:txBody>
          <a:bodyPr wrap="square" rtlCol="0">
            <a:spAutoFit/>
          </a:bodyPr>
          <a:lstStyle/>
          <a:p>
            <a:r>
              <a:rPr lang="en-US" altLang="ja-JP" dirty="0" smtClean="0"/>
              <a:t>40.0</a:t>
            </a:r>
            <a:endParaRPr kumimoji="1" lang="en-US" altLang="ja-JP" dirty="0" smtClean="0"/>
          </a:p>
        </p:txBody>
      </p:sp>
      <p:sp>
        <p:nvSpPr>
          <p:cNvPr id="39" name="テキスト ボックス 38"/>
          <p:cNvSpPr txBox="1"/>
          <p:nvPr/>
        </p:nvSpPr>
        <p:spPr>
          <a:xfrm>
            <a:off x="1118603" y="5927713"/>
            <a:ext cx="648072" cy="584775"/>
          </a:xfrm>
          <a:prstGeom prst="rect">
            <a:avLst/>
          </a:prstGeom>
          <a:noFill/>
        </p:spPr>
        <p:txBody>
          <a:bodyPr wrap="square" rtlCol="0">
            <a:spAutoFit/>
          </a:bodyPr>
          <a:lstStyle/>
          <a:p>
            <a:pPr algn="ctr"/>
            <a:r>
              <a:rPr lang="ja-JP" altLang="en-US" sz="1600" dirty="0" smtClean="0"/>
              <a:t>石炭火力</a:t>
            </a:r>
            <a:endParaRPr kumimoji="1" lang="ja-JP" altLang="en-US" sz="1600" dirty="0"/>
          </a:p>
        </p:txBody>
      </p:sp>
      <p:sp>
        <p:nvSpPr>
          <p:cNvPr id="40" name="テキスト ボックス 39"/>
          <p:cNvSpPr txBox="1"/>
          <p:nvPr/>
        </p:nvSpPr>
        <p:spPr>
          <a:xfrm>
            <a:off x="1980573" y="5933644"/>
            <a:ext cx="1152128" cy="584775"/>
          </a:xfrm>
          <a:prstGeom prst="rect">
            <a:avLst/>
          </a:prstGeom>
          <a:noFill/>
        </p:spPr>
        <p:txBody>
          <a:bodyPr wrap="square" rtlCol="0">
            <a:spAutoFit/>
          </a:bodyPr>
          <a:lstStyle/>
          <a:p>
            <a:pPr algn="ctr"/>
            <a:r>
              <a:rPr lang="ja-JP" altLang="en-US" sz="1600" dirty="0" smtClean="0"/>
              <a:t>天然ガス</a:t>
            </a:r>
            <a:endParaRPr lang="en-US" altLang="ja-JP" sz="1600" dirty="0" smtClean="0"/>
          </a:p>
          <a:p>
            <a:pPr algn="ctr"/>
            <a:r>
              <a:rPr lang="ja-JP" altLang="en-US" sz="1600" dirty="0" smtClean="0"/>
              <a:t>火力</a:t>
            </a:r>
            <a:endParaRPr kumimoji="1" lang="ja-JP" altLang="en-US" sz="1600" dirty="0"/>
          </a:p>
        </p:txBody>
      </p:sp>
      <p:sp>
        <p:nvSpPr>
          <p:cNvPr id="41" name="テキスト ボックス 40"/>
          <p:cNvSpPr txBox="1"/>
          <p:nvPr/>
        </p:nvSpPr>
        <p:spPr>
          <a:xfrm>
            <a:off x="3217346" y="5933644"/>
            <a:ext cx="648072" cy="584775"/>
          </a:xfrm>
          <a:prstGeom prst="rect">
            <a:avLst/>
          </a:prstGeom>
          <a:noFill/>
        </p:spPr>
        <p:txBody>
          <a:bodyPr wrap="square" rtlCol="0">
            <a:spAutoFit/>
          </a:bodyPr>
          <a:lstStyle/>
          <a:p>
            <a:pPr algn="ctr"/>
            <a:r>
              <a:rPr lang="ja-JP" altLang="en-US" sz="1600" dirty="0" smtClean="0"/>
              <a:t>石油火力</a:t>
            </a:r>
            <a:endParaRPr kumimoji="1" lang="ja-JP" altLang="en-US" sz="1600" dirty="0"/>
          </a:p>
        </p:txBody>
      </p:sp>
      <p:sp>
        <p:nvSpPr>
          <p:cNvPr id="42" name="テキスト ボックス 41"/>
          <p:cNvSpPr txBox="1"/>
          <p:nvPr/>
        </p:nvSpPr>
        <p:spPr>
          <a:xfrm>
            <a:off x="4141516" y="5943102"/>
            <a:ext cx="648072" cy="338554"/>
          </a:xfrm>
          <a:prstGeom prst="rect">
            <a:avLst/>
          </a:prstGeom>
          <a:noFill/>
        </p:spPr>
        <p:txBody>
          <a:bodyPr wrap="square" rtlCol="0">
            <a:spAutoFit/>
          </a:bodyPr>
          <a:lstStyle/>
          <a:p>
            <a:pPr algn="ctr"/>
            <a:r>
              <a:rPr lang="ja-JP" altLang="en-US" sz="1600" dirty="0"/>
              <a:t>風力</a:t>
            </a:r>
            <a:endParaRPr kumimoji="1" lang="ja-JP" altLang="en-US" sz="1600" dirty="0"/>
          </a:p>
        </p:txBody>
      </p:sp>
      <p:sp>
        <p:nvSpPr>
          <p:cNvPr id="43" name="テキスト ボックス 42"/>
          <p:cNvSpPr txBox="1"/>
          <p:nvPr/>
        </p:nvSpPr>
        <p:spPr>
          <a:xfrm>
            <a:off x="5017546" y="5943102"/>
            <a:ext cx="648072" cy="338554"/>
          </a:xfrm>
          <a:prstGeom prst="rect">
            <a:avLst/>
          </a:prstGeom>
          <a:noFill/>
        </p:spPr>
        <p:txBody>
          <a:bodyPr wrap="square" rtlCol="0">
            <a:spAutoFit/>
          </a:bodyPr>
          <a:lstStyle/>
          <a:p>
            <a:pPr algn="ctr"/>
            <a:r>
              <a:rPr lang="ja-JP" altLang="en-US" sz="1600" dirty="0" smtClean="0"/>
              <a:t>水力</a:t>
            </a:r>
            <a:endParaRPr kumimoji="1" lang="ja-JP" altLang="en-US" sz="1600" dirty="0"/>
          </a:p>
        </p:txBody>
      </p:sp>
      <p:sp>
        <p:nvSpPr>
          <p:cNvPr id="44" name="テキスト ボックス 43"/>
          <p:cNvSpPr txBox="1"/>
          <p:nvPr/>
        </p:nvSpPr>
        <p:spPr>
          <a:xfrm>
            <a:off x="5809634" y="5933644"/>
            <a:ext cx="805924" cy="338554"/>
          </a:xfrm>
          <a:prstGeom prst="rect">
            <a:avLst/>
          </a:prstGeom>
          <a:noFill/>
        </p:spPr>
        <p:txBody>
          <a:bodyPr wrap="square" rtlCol="0">
            <a:spAutoFit/>
          </a:bodyPr>
          <a:lstStyle/>
          <a:p>
            <a:pPr algn="ctr"/>
            <a:r>
              <a:rPr lang="ja-JP" altLang="en-US" sz="1600" dirty="0"/>
              <a:t>太陽光</a:t>
            </a:r>
            <a:endParaRPr kumimoji="1" lang="ja-JP" altLang="en-US" sz="1600" dirty="0"/>
          </a:p>
        </p:txBody>
      </p:sp>
      <p:sp>
        <p:nvSpPr>
          <p:cNvPr id="45" name="テキスト ボックス 44"/>
          <p:cNvSpPr txBox="1"/>
          <p:nvPr/>
        </p:nvSpPr>
        <p:spPr>
          <a:xfrm>
            <a:off x="6889754" y="5943102"/>
            <a:ext cx="648072" cy="338554"/>
          </a:xfrm>
          <a:prstGeom prst="rect">
            <a:avLst/>
          </a:prstGeom>
          <a:noFill/>
        </p:spPr>
        <p:txBody>
          <a:bodyPr wrap="square" rtlCol="0">
            <a:spAutoFit/>
          </a:bodyPr>
          <a:lstStyle/>
          <a:p>
            <a:pPr algn="ctr"/>
            <a:r>
              <a:rPr lang="ja-JP" altLang="en-US" sz="1600" dirty="0"/>
              <a:t>地熱</a:t>
            </a:r>
            <a:endParaRPr kumimoji="1" lang="ja-JP" altLang="en-US" sz="1600" dirty="0"/>
          </a:p>
        </p:txBody>
      </p:sp>
      <p:sp>
        <p:nvSpPr>
          <p:cNvPr id="46" name="テキスト ボックス 45"/>
          <p:cNvSpPr txBox="1"/>
          <p:nvPr/>
        </p:nvSpPr>
        <p:spPr>
          <a:xfrm>
            <a:off x="7777274" y="5951341"/>
            <a:ext cx="842835" cy="338554"/>
          </a:xfrm>
          <a:prstGeom prst="rect">
            <a:avLst/>
          </a:prstGeom>
          <a:noFill/>
        </p:spPr>
        <p:txBody>
          <a:bodyPr wrap="square" rtlCol="0">
            <a:spAutoFit/>
          </a:bodyPr>
          <a:lstStyle/>
          <a:p>
            <a:pPr algn="ctr"/>
            <a:r>
              <a:rPr lang="ja-JP" altLang="en-US" sz="1600" dirty="0"/>
              <a:t>原子力</a:t>
            </a:r>
            <a:endParaRPr kumimoji="1" lang="ja-JP" altLang="en-US" sz="1600" dirty="0"/>
          </a:p>
        </p:txBody>
      </p:sp>
      <p:sp>
        <p:nvSpPr>
          <p:cNvPr id="49" name="正方形/長方形 48"/>
          <p:cNvSpPr/>
          <p:nvPr/>
        </p:nvSpPr>
        <p:spPr>
          <a:xfrm>
            <a:off x="1262619" y="4858720"/>
            <a:ext cx="360040" cy="1053784"/>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1118603" y="4532466"/>
            <a:ext cx="648072" cy="369332"/>
          </a:xfrm>
          <a:prstGeom prst="rect">
            <a:avLst/>
          </a:prstGeom>
          <a:noFill/>
        </p:spPr>
        <p:txBody>
          <a:bodyPr wrap="square" rtlCol="0">
            <a:spAutoFit/>
          </a:bodyPr>
          <a:lstStyle/>
          <a:p>
            <a:pPr algn="ctr"/>
            <a:r>
              <a:rPr kumimoji="1" lang="en-US" altLang="ja-JP" dirty="0" smtClean="0"/>
              <a:t>12.9</a:t>
            </a:r>
            <a:endParaRPr kumimoji="1" lang="ja-JP" altLang="en-US" dirty="0"/>
          </a:p>
        </p:txBody>
      </p:sp>
      <p:sp>
        <p:nvSpPr>
          <p:cNvPr id="50" name="正方形/長方形 49"/>
          <p:cNvSpPr/>
          <p:nvPr/>
        </p:nvSpPr>
        <p:spPr>
          <a:xfrm>
            <a:off x="2375216" y="4809728"/>
            <a:ext cx="360040" cy="1102776"/>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231200" y="4407808"/>
            <a:ext cx="648072" cy="380045"/>
          </a:xfrm>
          <a:prstGeom prst="rect">
            <a:avLst/>
          </a:prstGeom>
          <a:noFill/>
        </p:spPr>
        <p:txBody>
          <a:bodyPr wrap="square" rtlCol="0">
            <a:spAutoFit/>
          </a:bodyPr>
          <a:lstStyle/>
          <a:p>
            <a:pPr algn="ctr"/>
            <a:r>
              <a:rPr kumimoji="1" lang="en-US" altLang="ja-JP" dirty="0" smtClean="0"/>
              <a:t>13.4</a:t>
            </a:r>
            <a:endParaRPr kumimoji="1" lang="ja-JP" altLang="en-US" dirty="0"/>
          </a:p>
        </p:txBody>
      </p:sp>
      <p:sp>
        <p:nvSpPr>
          <p:cNvPr id="53" name="正方形/長方形 52"/>
          <p:cNvSpPr/>
          <p:nvPr/>
        </p:nvSpPr>
        <p:spPr>
          <a:xfrm>
            <a:off x="5161562" y="5034446"/>
            <a:ext cx="360040" cy="878058"/>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015281" y="4689263"/>
            <a:ext cx="648072" cy="369332"/>
          </a:xfrm>
          <a:prstGeom prst="rect">
            <a:avLst/>
          </a:prstGeom>
          <a:noFill/>
        </p:spPr>
        <p:txBody>
          <a:bodyPr wrap="square" rtlCol="0">
            <a:spAutoFit/>
          </a:bodyPr>
          <a:lstStyle/>
          <a:p>
            <a:pPr algn="ctr"/>
            <a:r>
              <a:rPr kumimoji="1" lang="en-US" altLang="ja-JP" dirty="0" smtClean="0"/>
              <a:t>11.0</a:t>
            </a:r>
            <a:endParaRPr kumimoji="1" lang="ja-JP" altLang="en-US" dirty="0"/>
          </a:p>
        </p:txBody>
      </p:sp>
      <p:sp>
        <p:nvSpPr>
          <p:cNvPr id="55" name="正方形/長方形 54"/>
          <p:cNvSpPr/>
          <p:nvPr/>
        </p:nvSpPr>
        <p:spPr>
          <a:xfrm>
            <a:off x="7033770" y="4271713"/>
            <a:ext cx="360040" cy="1656000"/>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6889754" y="3902381"/>
            <a:ext cx="648072" cy="369332"/>
          </a:xfrm>
          <a:prstGeom prst="rect">
            <a:avLst/>
          </a:prstGeom>
          <a:noFill/>
        </p:spPr>
        <p:txBody>
          <a:bodyPr wrap="square" rtlCol="0">
            <a:spAutoFit/>
          </a:bodyPr>
          <a:lstStyle/>
          <a:p>
            <a:pPr algn="ctr"/>
            <a:r>
              <a:rPr kumimoji="1" lang="en-US" altLang="ja-JP" dirty="0" smtClean="0"/>
              <a:t>19.2</a:t>
            </a:r>
            <a:endParaRPr kumimoji="1" lang="ja-JP" altLang="en-US" dirty="0"/>
          </a:p>
        </p:txBody>
      </p:sp>
      <p:sp>
        <p:nvSpPr>
          <p:cNvPr id="56" name="正方形/長方形 55"/>
          <p:cNvSpPr/>
          <p:nvPr/>
        </p:nvSpPr>
        <p:spPr>
          <a:xfrm>
            <a:off x="8018671" y="5034446"/>
            <a:ext cx="360040" cy="886702"/>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884368" y="4670879"/>
            <a:ext cx="648072" cy="369332"/>
          </a:xfrm>
          <a:prstGeom prst="rect">
            <a:avLst/>
          </a:prstGeom>
          <a:noFill/>
        </p:spPr>
        <p:txBody>
          <a:bodyPr wrap="square" rtlCol="0">
            <a:spAutoFit/>
          </a:bodyPr>
          <a:lstStyle/>
          <a:p>
            <a:pPr algn="ctr"/>
            <a:r>
              <a:rPr kumimoji="1" lang="en-US" altLang="ja-JP" dirty="0" smtClean="0"/>
              <a:t>10.3</a:t>
            </a:r>
            <a:endParaRPr kumimoji="1" lang="ja-JP" altLang="en-US" dirty="0"/>
          </a:p>
        </p:txBody>
      </p:sp>
      <p:sp>
        <p:nvSpPr>
          <p:cNvPr id="81" name="正方形/長方形 80"/>
          <p:cNvSpPr/>
          <p:nvPr/>
        </p:nvSpPr>
        <p:spPr>
          <a:xfrm>
            <a:off x="3352666" y="2969136"/>
            <a:ext cx="360040" cy="2964508"/>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217346" y="2600710"/>
            <a:ext cx="648072" cy="369332"/>
          </a:xfrm>
          <a:prstGeom prst="rect">
            <a:avLst/>
          </a:prstGeom>
          <a:noFill/>
        </p:spPr>
        <p:txBody>
          <a:bodyPr wrap="square" rtlCol="0">
            <a:spAutoFit/>
          </a:bodyPr>
          <a:lstStyle/>
          <a:p>
            <a:pPr algn="ctr"/>
            <a:r>
              <a:rPr lang="en-US" altLang="ja-JP" dirty="0" smtClean="0"/>
              <a:t>35</a:t>
            </a:r>
            <a:r>
              <a:rPr kumimoji="1" lang="en-US" altLang="ja-JP" dirty="0" smtClean="0"/>
              <a:t>.2</a:t>
            </a:r>
            <a:endParaRPr kumimoji="1" lang="ja-JP" altLang="en-US" dirty="0"/>
          </a:p>
        </p:txBody>
      </p:sp>
      <p:sp>
        <p:nvSpPr>
          <p:cNvPr id="84" name="正方形/長方形 83"/>
          <p:cNvSpPr/>
          <p:nvPr/>
        </p:nvSpPr>
        <p:spPr>
          <a:xfrm>
            <a:off x="4285532" y="4405495"/>
            <a:ext cx="360040" cy="1519187"/>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141516" y="3803208"/>
            <a:ext cx="648072" cy="369332"/>
          </a:xfrm>
          <a:prstGeom prst="rect">
            <a:avLst/>
          </a:prstGeom>
          <a:noFill/>
        </p:spPr>
        <p:txBody>
          <a:bodyPr wrap="square" rtlCol="0">
            <a:spAutoFit/>
          </a:bodyPr>
          <a:lstStyle/>
          <a:p>
            <a:pPr algn="ctr"/>
            <a:r>
              <a:rPr kumimoji="1" lang="en-US" altLang="ja-JP" b="1" dirty="0" smtClean="0"/>
              <a:t>17.9</a:t>
            </a:r>
            <a:endParaRPr kumimoji="1" lang="ja-JP" altLang="en-US" b="1" dirty="0"/>
          </a:p>
        </p:txBody>
      </p:sp>
      <p:sp>
        <p:nvSpPr>
          <p:cNvPr id="90" name="正方形/長方形 89"/>
          <p:cNvSpPr/>
          <p:nvPr/>
        </p:nvSpPr>
        <p:spPr>
          <a:xfrm>
            <a:off x="6032576" y="4777258"/>
            <a:ext cx="360040" cy="1152000"/>
          </a:xfrm>
          <a:prstGeom prst="rect">
            <a:avLst/>
          </a:prstGeom>
          <a:gradFill>
            <a:gsLst>
              <a:gs pos="0">
                <a:srgbClr val="3C8B16"/>
              </a:gs>
              <a:gs pos="9000">
                <a:srgbClr val="449B19"/>
              </a:gs>
              <a:gs pos="61000">
                <a:srgbClr val="85E753"/>
              </a:gs>
              <a:gs pos="100000">
                <a:srgbClr val="377F13"/>
              </a:gs>
              <a:gs pos="37000">
                <a:srgbClr val="5FDF1F"/>
              </a:gs>
              <a:gs pos="93000">
                <a:srgbClr val="50B91C"/>
              </a:gs>
              <a:gs pos="87000">
                <a:srgbClr val="6CE230"/>
              </a:gs>
              <a:gs pos="75000">
                <a:srgbClr val="AFFBB6"/>
              </a:gs>
            </a:gsLst>
            <a:path path="circle">
              <a:fillToRect l="100000" b="10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5888560" y="3552367"/>
            <a:ext cx="648072" cy="369332"/>
          </a:xfrm>
          <a:prstGeom prst="rect">
            <a:avLst/>
          </a:prstGeom>
          <a:noFill/>
        </p:spPr>
        <p:txBody>
          <a:bodyPr wrap="square" rtlCol="0">
            <a:spAutoFit/>
          </a:bodyPr>
          <a:lstStyle/>
          <a:p>
            <a:pPr algn="ctr"/>
            <a:r>
              <a:rPr kumimoji="1" lang="en-US" altLang="ja-JP" b="1" dirty="0" smtClean="0"/>
              <a:t>14.1</a:t>
            </a:r>
            <a:endParaRPr kumimoji="1" lang="ja-JP" altLang="en-US" b="1" dirty="0"/>
          </a:p>
        </p:txBody>
      </p:sp>
      <p:sp>
        <p:nvSpPr>
          <p:cNvPr id="94" name="テキスト ボックス 93"/>
          <p:cNvSpPr txBox="1"/>
          <p:nvPr/>
        </p:nvSpPr>
        <p:spPr>
          <a:xfrm>
            <a:off x="502460" y="6512488"/>
            <a:ext cx="7479370" cy="276999"/>
          </a:xfrm>
          <a:prstGeom prst="rect">
            <a:avLst/>
          </a:prstGeom>
          <a:noFill/>
        </p:spPr>
        <p:txBody>
          <a:bodyPr wrap="square" rtlCol="0">
            <a:spAutoFit/>
          </a:bodyPr>
          <a:lstStyle/>
          <a:p>
            <a:r>
              <a:rPr lang="ja-JP" altLang="en-US" sz="1200" dirty="0" smtClean="0"/>
              <a:t>出所：</a:t>
            </a:r>
            <a:r>
              <a:rPr lang="en-US" altLang="ja-JP" sz="1200" dirty="0" smtClean="0"/>
              <a:t>『</a:t>
            </a:r>
            <a:r>
              <a:rPr lang="ja-JP" altLang="en-US" sz="1200" dirty="0" smtClean="0"/>
              <a:t>長期</a:t>
            </a:r>
            <a:r>
              <a:rPr lang="ja-JP" altLang="en-US" sz="1200" dirty="0"/>
              <a:t>エネルギー需給見通し小委員会に対する 発電コスト等の検証に関する</a:t>
            </a:r>
            <a:r>
              <a:rPr lang="ja-JP" altLang="en-US" sz="1200" dirty="0" smtClean="0"/>
              <a:t>報告</a:t>
            </a:r>
            <a:r>
              <a:rPr lang="en-US" altLang="ja-JP" sz="1200" dirty="0" smtClean="0"/>
              <a:t>』</a:t>
            </a:r>
            <a:r>
              <a:rPr lang="ja-JP" altLang="en-US" sz="1200" dirty="0" smtClean="0"/>
              <a:t>より作成</a:t>
            </a:r>
            <a:endParaRPr kumimoji="1" lang="ja-JP" altLang="en-US" sz="1200" dirty="0"/>
          </a:p>
        </p:txBody>
      </p:sp>
      <p:sp>
        <p:nvSpPr>
          <p:cNvPr id="51" name="テキスト ボックス 50"/>
          <p:cNvSpPr txBox="1"/>
          <p:nvPr/>
        </p:nvSpPr>
        <p:spPr>
          <a:xfrm>
            <a:off x="206513" y="217384"/>
            <a:ext cx="8172197" cy="646331"/>
          </a:xfrm>
          <a:prstGeom prst="rect">
            <a:avLst/>
          </a:prstGeom>
          <a:noFill/>
        </p:spPr>
        <p:txBody>
          <a:bodyPr wrap="squar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プラントごとの発電コスト比較②</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2" name="直線コネクタ 51"/>
          <p:cNvCxnSpPr/>
          <p:nvPr/>
        </p:nvCxnSpPr>
        <p:spPr>
          <a:xfrm>
            <a:off x="206514"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2716423" y="1432503"/>
            <a:ext cx="3339376" cy="584775"/>
          </a:xfrm>
          <a:prstGeom prst="rect">
            <a:avLst/>
          </a:prstGeom>
        </p:spPr>
        <p:txBody>
          <a:bodyPr wrap="none">
            <a:spAutoFit/>
          </a:bodyPr>
          <a:lstStyle/>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年モデル</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93362" y="1833343"/>
            <a:ext cx="799579" cy="538609"/>
          </a:xfrm>
          <a:prstGeom prst="rect">
            <a:avLst/>
          </a:prstGeom>
          <a:noFill/>
        </p:spPr>
        <p:txBody>
          <a:bodyPr wrap="square" rtlCol="0">
            <a:spAutoFit/>
          </a:bodyPr>
          <a:lstStyle/>
          <a:p>
            <a:r>
              <a:rPr kumimoji="1" lang="ja-JP" altLang="en-US" sz="1100" dirty="0" smtClean="0"/>
              <a:t>円</a:t>
            </a:r>
            <a:endParaRPr kumimoji="1" lang="en-US" altLang="ja-JP" sz="1100" dirty="0" smtClean="0"/>
          </a:p>
          <a:p>
            <a:r>
              <a:rPr kumimoji="1" lang="en-US" altLang="ja-JP" dirty="0" smtClean="0"/>
              <a:t> /kwh</a:t>
            </a:r>
            <a:endParaRPr kumimoji="1" lang="ja-JP" altLang="en-US" dirty="0"/>
          </a:p>
        </p:txBody>
      </p:sp>
      <p:sp>
        <p:nvSpPr>
          <p:cNvPr id="2" name="角丸四角形吹き出し 1"/>
          <p:cNvSpPr/>
          <p:nvPr/>
        </p:nvSpPr>
        <p:spPr>
          <a:xfrm>
            <a:off x="4285532" y="2080168"/>
            <a:ext cx="2928258" cy="1530429"/>
          </a:xfrm>
          <a:prstGeom prst="wedgeRoundRectCallout">
            <a:avLst/>
          </a:prstGeom>
          <a:solidFill>
            <a:schemeClr val="bg1"/>
          </a:solidFill>
          <a:ln w="571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lumOff val="25000"/>
                  </a:schemeClr>
                </a:solidFill>
              </a:rPr>
              <a:t>再エネの</a:t>
            </a:r>
            <a:endParaRPr lang="en-US" altLang="ja-JP" sz="2800" b="1" dirty="0" smtClean="0">
              <a:solidFill>
                <a:schemeClr val="tx2">
                  <a:lumMod val="75000"/>
                  <a:lumOff val="25000"/>
                </a:schemeClr>
              </a:solidFill>
            </a:endParaRPr>
          </a:p>
          <a:p>
            <a:pPr algn="ctr"/>
            <a:r>
              <a:rPr lang="ja-JP" altLang="en-US" sz="2800" b="1" dirty="0" smtClean="0">
                <a:solidFill>
                  <a:schemeClr val="tx2">
                    <a:lumMod val="75000"/>
                    <a:lumOff val="25000"/>
                  </a:schemeClr>
                </a:solidFill>
              </a:rPr>
              <a:t>発電コストが</a:t>
            </a:r>
            <a:endParaRPr lang="en-US" altLang="ja-JP" sz="2800" b="1" dirty="0" smtClean="0">
              <a:solidFill>
                <a:schemeClr val="tx2">
                  <a:lumMod val="75000"/>
                  <a:lumOff val="25000"/>
                </a:schemeClr>
              </a:solidFill>
            </a:endParaRPr>
          </a:p>
          <a:p>
            <a:pPr algn="ctr"/>
            <a:r>
              <a:rPr lang="ja-JP" altLang="en-US" sz="2800" b="1" dirty="0" smtClean="0">
                <a:solidFill>
                  <a:schemeClr val="tx2">
                    <a:lumMod val="75000"/>
                    <a:lumOff val="25000"/>
                  </a:schemeClr>
                </a:solidFill>
              </a:rPr>
              <a:t>ダウン</a:t>
            </a:r>
            <a:r>
              <a:rPr lang="ja-JP" altLang="en-US" sz="2800" b="1" dirty="0">
                <a:solidFill>
                  <a:schemeClr val="tx2">
                    <a:lumMod val="75000"/>
                    <a:lumOff val="25000"/>
                  </a:schemeClr>
                </a:solidFill>
              </a:rPr>
              <a:t>する</a:t>
            </a:r>
            <a:endParaRPr kumimoji="1" lang="ja-JP" altLang="en-US" sz="2800" b="1" dirty="0">
              <a:solidFill>
                <a:schemeClr val="tx2">
                  <a:lumMod val="75000"/>
                  <a:lumOff val="25000"/>
                </a:schemeClr>
              </a:solidFill>
            </a:endParaRPr>
          </a:p>
        </p:txBody>
      </p:sp>
    </p:spTree>
    <p:extLst>
      <p:ext uri="{BB962C8B-B14F-4D97-AF65-F5344CB8AC3E}">
        <p14:creationId xmlns:p14="http://schemas.microsoft.com/office/powerpoint/2010/main" xmlns="" val="1606387722"/>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正方形/長方形 12"/>
          <p:cNvSpPr/>
          <p:nvPr/>
        </p:nvSpPr>
        <p:spPr>
          <a:xfrm>
            <a:off x="-117145" y="3763435"/>
            <a:ext cx="9297525" cy="101566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6757" y="2188322"/>
            <a:ext cx="9794321" cy="92564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0277" y="259849"/>
            <a:ext cx="9144000" cy="584775"/>
          </a:xfrm>
          <a:prstGeom prst="rect">
            <a:avLst/>
          </a:prstGeom>
          <a:noFill/>
        </p:spPr>
        <p:txBody>
          <a:bodyPr wrap="square" rtlCol="0">
            <a:spAutoFit/>
          </a:bodyPr>
          <a:lstStyle/>
          <a:p>
            <a:r>
              <a:rPr kumimoji="1" lang="ja-JP" altLang="en-US" sz="3200" b="1" dirty="0" smtClean="0">
                <a:solidFill>
                  <a:srgbClr val="37801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の途上国における発電技術の導入</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47711" y="1037615"/>
            <a:ext cx="6207148" cy="584775"/>
          </a:xfrm>
          <a:prstGeom prst="rect">
            <a:avLst/>
          </a:prstGeom>
          <a:noFill/>
        </p:spPr>
        <p:txBody>
          <a:bodyPr wrap="non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考えられるシナリオは</a:t>
            </a: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通りある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6713774" y="6333728"/>
            <a:ext cx="2133600" cy="365125"/>
          </a:xfrm>
        </p:spPr>
        <p:txBody>
          <a:bodyPr/>
          <a:lstStyle/>
          <a:p>
            <a:fld id="{400ABA58-CA87-4928-B72F-3CDF66D034FF}" type="slidenum">
              <a:rPr kumimoji="1" lang="ja-JP" altLang="en-US" smtClean="0"/>
              <a:pPr/>
              <a:t>39</a:t>
            </a:fld>
            <a:endParaRPr kumimoji="1" lang="ja-JP" altLang="en-US" dirty="0"/>
          </a:p>
        </p:txBody>
      </p:sp>
      <p:cxnSp>
        <p:nvCxnSpPr>
          <p:cNvPr id="10" name="直線コネクタ 9"/>
          <p:cNvCxnSpPr/>
          <p:nvPr/>
        </p:nvCxnSpPr>
        <p:spPr>
          <a:xfrm>
            <a:off x="64693"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25760" y="2365720"/>
            <a:ext cx="9018240" cy="523220"/>
          </a:xfrm>
          <a:prstGeom prst="rect">
            <a:avLst/>
          </a:prstGeom>
        </p:spPr>
        <p:txBody>
          <a:bodyPr wrap="square">
            <a:spAutoFit/>
          </a:bodyPr>
          <a:lstStyle/>
          <a:p>
            <a:pPr lvl="0"/>
            <a:r>
              <a:rPr lang="en-US" altLang="ja-JP" sz="2800" b="1" dirty="0" smtClean="0">
                <a:solidFill>
                  <a:schemeClr val="tx2">
                    <a:lumMod val="75000"/>
                    <a:lumOff val="25000"/>
                  </a:schemeClr>
                </a:solidFill>
              </a:rPr>
              <a:t>CDM</a:t>
            </a:r>
            <a:r>
              <a:rPr lang="ja-JP" altLang="en-US" sz="2800" b="1" dirty="0" smtClean="0">
                <a:solidFill>
                  <a:schemeClr val="tx2">
                    <a:lumMod val="75000"/>
                    <a:lumOff val="25000"/>
                  </a:schemeClr>
                </a:solidFill>
              </a:rPr>
              <a:t>の様に</a:t>
            </a:r>
            <a:r>
              <a:rPr lang="ja-JP" altLang="en-US" sz="2800" b="1" dirty="0">
                <a:solidFill>
                  <a:srgbClr val="F96307"/>
                </a:solidFill>
              </a:rPr>
              <a:t>風力発電</a:t>
            </a:r>
            <a:r>
              <a:rPr lang="ja-JP" altLang="en-US" sz="2800" b="1" dirty="0" smtClean="0">
                <a:solidFill>
                  <a:schemeClr val="tx2">
                    <a:lumMod val="75000"/>
                    <a:lumOff val="25000"/>
                  </a:schemeClr>
                </a:solidFill>
              </a:rPr>
              <a:t>や</a:t>
            </a:r>
            <a:r>
              <a:rPr lang="ja-JP" altLang="en-US" sz="2800" b="1" dirty="0" smtClean="0">
                <a:solidFill>
                  <a:srgbClr val="F96307"/>
                </a:solidFill>
              </a:rPr>
              <a:t>水力</a:t>
            </a:r>
            <a:r>
              <a:rPr lang="ja-JP" altLang="en-US" sz="2800" b="1" dirty="0">
                <a:solidFill>
                  <a:srgbClr val="F96307"/>
                </a:solidFill>
              </a:rPr>
              <a:t>発電</a:t>
            </a:r>
            <a:r>
              <a:rPr lang="ja-JP" altLang="en-US" sz="2800" b="1" dirty="0">
                <a:solidFill>
                  <a:schemeClr val="tx2">
                    <a:lumMod val="75000"/>
                    <a:lumOff val="25000"/>
                  </a:schemeClr>
                </a:solidFill>
              </a:rPr>
              <a:t>の導入</a:t>
            </a:r>
            <a:r>
              <a:rPr lang="ja-JP" altLang="en-US" sz="2800" b="1" dirty="0" smtClean="0">
                <a:solidFill>
                  <a:schemeClr val="tx2">
                    <a:lumMod val="75000"/>
                    <a:lumOff val="25000"/>
                  </a:schemeClr>
                </a:solidFill>
              </a:rPr>
              <a:t>を進めていく。</a:t>
            </a:r>
            <a:endParaRPr lang="en-US" altLang="ja-JP" sz="2800" b="1" dirty="0">
              <a:solidFill>
                <a:schemeClr val="tx2">
                  <a:lumMod val="75000"/>
                  <a:lumOff val="25000"/>
                </a:schemeClr>
              </a:solidFill>
            </a:endParaRPr>
          </a:p>
        </p:txBody>
      </p:sp>
      <p:sp>
        <p:nvSpPr>
          <p:cNvPr id="5" name="正方形/長方形 4"/>
          <p:cNvSpPr/>
          <p:nvPr/>
        </p:nvSpPr>
        <p:spPr>
          <a:xfrm>
            <a:off x="153305" y="1660086"/>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rPr>
              <a:t>シナリオ</a:t>
            </a:r>
            <a:r>
              <a:rPr kumimoji="1" lang="en-US" altLang="ja-JP" sz="2800" b="1" dirty="0" smtClean="0">
                <a:ln>
                  <a:solidFill>
                    <a:srgbClr val="377F13"/>
                  </a:solidFill>
                </a:ln>
              </a:rPr>
              <a:t>1</a:t>
            </a:r>
            <a:endParaRPr kumimoji="1" lang="ja-JP" altLang="en-US" sz="2800" b="1" dirty="0">
              <a:ln>
                <a:solidFill>
                  <a:srgbClr val="377F13"/>
                </a:solidFill>
              </a:ln>
            </a:endParaRPr>
          </a:p>
        </p:txBody>
      </p:sp>
      <p:sp>
        <p:nvSpPr>
          <p:cNvPr id="8" name="正方形/長方形 7"/>
          <p:cNvSpPr/>
          <p:nvPr/>
        </p:nvSpPr>
        <p:spPr>
          <a:xfrm>
            <a:off x="125758" y="3780038"/>
            <a:ext cx="9171765" cy="954107"/>
          </a:xfrm>
          <a:prstGeom prst="rect">
            <a:avLst/>
          </a:prstGeom>
        </p:spPr>
        <p:txBody>
          <a:bodyPr wrap="square">
            <a:spAutoFit/>
          </a:bodyPr>
          <a:lstStyle/>
          <a:p>
            <a:pPr lvl="0"/>
            <a:r>
              <a:rPr lang="ja-JP" altLang="en-US" sz="2800" b="1" dirty="0">
                <a:solidFill>
                  <a:prstClr val="black"/>
                </a:solidFill>
              </a:rPr>
              <a:t>シナリオ</a:t>
            </a:r>
            <a:r>
              <a:rPr lang="en-US" altLang="ja-JP" sz="2800" b="1" dirty="0">
                <a:solidFill>
                  <a:prstClr val="black"/>
                </a:solidFill>
              </a:rPr>
              <a:t>1</a:t>
            </a:r>
            <a:r>
              <a:rPr lang="ja-JP" altLang="en-US" sz="2800" b="1" dirty="0">
                <a:solidFill>
                  <a:schemeClr val="tx2">
                    <a:lumMod val="75000"/>
                    <a:lumOff val="25000"/>
                  </a:schemeClr>
                </a:solidFill>
              </a:rPr>
              <a:t>に加えて、</a:t>
            </a:r>
            <a:r>
              <a:rPr lang="en-US" altLang="ja-JP" sz="2800" b="1" dirty="0">
                <a:solidFill>
                  <a:schemeClr val="tx2">
                    <a:lumMod val="75000"/>
                    <a:lumOff val="25000"/>
                  </a:schemeClr>
                </a:solidFill>
              </a:rPr>
              <a:t>1</a:t>
            </a:r>
            <a:r>
              <a:rPr lang="ja-JP" altLang="en-US" sz="2800" b="1" dirty="0" smtClean="0">
                <a:solidFill>
                  <a:schemeClr val="tx2">
                    <a:lumMod val="75000"/>
                    <a:lumOff val="25000"/>
                  </a:schemeClr>
                </a:solidFill>
              </a:rPr>
              <a:t>では扱わなかった</a:t>
            </a:r>
            <a:r>
              <a:rPr lang="ja-JP" altLang="en-US" sz="2800" b="1" dirty="0">
                <a:solidFill>
                  <a:srgbClr val="F96307"/>
                </a:solidFill>
              </a:rPr>
              <a:t>太陽光、地熱</a:t>
            </a:r>
            <a:r>
              <a:rPr lang="ja-JP" altLang="en-US" sz="2800" b="1" dirty="0" smtClean="0">
                <a:solidFill>
                  <a:srgbClr val="F96307"/>
                </a:solidFill>
              </a:rPr>
              <a:t>、バイオマス</a:t>
            </a:r>
            <a:r>
              <a:rPr lang="ja-JP" altLang="en-US" sz="2800" b="1" dirty="0">
                <a:solidFill>
                  <a:schemeClr val="tx2">
                    <a:lumMod val="75000"/>
                    <a:lumOff val="25000"/>
                  </a:schemeClr>
                </a:solidFill>
              </a:rPr>
              <a:t>など</a:t>
            </a:r>
            <a:r>
              <a:rPr lang="ja-JP" altLang="en-US" sz="2800" b="1" dirty="0" smtClean="0">
                <a:solidFill>
                  <a:schemeClr val="tx2">
                    <a:lumMod val="75000"/>
                    <a:lumOff val="25000"/>
                  </a:schemeClr>
                </a:solidFill>
              </a:rPr>
              <a:t>の再生</a:t>
            </a:r>
            <a:r>
              <a:rPr lang="ja-JP" altLang="en-US" sz="2800" b="1" dirty="0">
                <a:solidFill>
                  <a:schemeClr val="tx2">
                    <a:lumMod val="75000"/>
                    <a:lumOff val="25000"/>
                  </a:schemeClr>
                </a:solidFill>
              </a:rPr>
              <a:t>エネルギー</a:t>
            </a:r>
            <a:r>
              <a:rPr lang="ja-JP" altLang="en-US" sz="2800" b="1" dirty="0" smtClean="0">
                <a:solidFill>
                  <a:schemeClr val="tx2">
                    <a:lumMod val="75000"/>
                    <a:lumOff val="25000"/>
                  </a:schemeClr>
                </a:solidFill>
              </a:rPr>
              <a:t>の導入</a:t>
            </a:r>
            <a:r>
              <a:rPr lang="ja-JP" altLang="en-US" sz="2800" b="1" dirty="0">
                <a:solidFill>
                  <a:schemeClr val="tx2">
                    <a:lumMod val="75000"/>
                    <a:lumOff val="25000"/>
                  </a:schemeClr>
                </a:solidFill>
              </a:rPr>
              <a:t>を進めて</a:t>
            </a:r>
            <a:r>
              <a:rPr lang="ja-JP" altLang="en-US" sz="2800" b="1" dirty="0" smtClean="0">
                <a:solidFill>
                  <a:schemeClr val="tx2">
                    <a:lumMod val="75000"/>
                    <a:lumOff val="25000"/>
                  </a:schemeClr>
                </a:solidFill>
              </a:rPr>
              <a:t>いく。</a:t>
            </a:r>
            <a:endParaRPr lang="en-US" altLang="ja-JP" sz="2800" b="1" dirty="0">
              <a:solidFill>
                <a:schemeClr val="tx2">
                  <a:lumMod val="75000"/>
                  <a:lumOff val="25000"/>
                </a:schemeClr>
              </a:solidFill>
            </a:endParaRPr>
          </a:p>
        </p:txBody>
      </p:sp>
      <p:sp>
        <p:nvSpPr>
          <p:cNvPr id="16" name="正方形/長方形 15"/>
          <p:cNvSpPr/>
          <p:nvPr/>
        </p:nvSpPr>
        <p:spPr>
          <a:xfrm>
            <a:off x="153305" y="3224709"/>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solidFill>
                  <a:schemeClr val="bg1"/>
                </a:solidFill>
              </a:rPr>
              <a:t>シナリオ</a:t>
            </a:r>
            <a:r>
              <a:rPr kumimoji="1" lang="en-US" altLang="ja-JP" sz="2800" b="1" dirty="0" smtClean="0">
                <a:ln>
                  <a:solidFill>
                    <a:srgbClr val="377F13"/>
                  </a:solidFill>
                </a:ln>
                <a:solidFill>
                  <a:schemeClr val="bg1"/>
                </a:solidFill>
              </a:rPr>
              <a:t>2</a:t>
            </a:r>
            <a:endParaRPr kumimoji="1" lang="ja-JP" altLang="en-US" sz="2800" b="1" dirty="0">
              <a:ln>
                <a:solidFill>
                  <a:srgbClr val="377F13"/>
                </a:solidFill>
              </a:ln>
              <a:solidFill>
                <a:schemeClr val="bg1"/>
              </a:solidFill>
            </a:endParaRPr>
          </a:p>
        </p:txBody>
      </p:sp>
      <p:sp>
        <p:nvSpPr>
          <p:cNvPr id="12" name="正方形/長方形 11"/>
          <p:cNvSpPr/>
          <p:nvPr/>
        </p:nvSpPr>
        <p:spPr>
          <a:xfrm>
            <a:off x="144139" y="5318065"/>
            <a:ext cx="7450005" cy="1015663"/>
          </a:xfrm>
          <a:prstGeom prst="rect">
            <a:avLst/>
          </a:prstGeom>
        </p:spPr>
        <p:txBody>
          <a:bodyPr wrap="square">
            <a:spAutoFit/>
          </a:bodyPr>
          <a:lstStyle/>
          <a:p>
            <a:pPr lvl="0"/>
            <a:r>
              <a:rPr lang="ja-JP" altLang="en-US" sz="2800" b="1" dirty="0">
                <a:solidFill>
                  <a:prstClr val="black"/>
                </a:solidFill>
              </a:rPr>
              <a:t>シナリオ</a:t>
            </a:r>
            <a:r>
              <a:rPr lang="en-US" altLang="ja-JP" sz="3200" b="1" dirty="0">
                <a:solidFill>
                  <a:prstClr val="black"/>
                </a:solidFill>
              </a:rPr>
              <a:t>2</a:t>
            </a:r>
            <a:r>
              <a:rPr lang="ja-JP" altLang="en-US" sz="2800" b="1" dirty="0">
                <a:solidFill>
                  <a:schemeClr val="tx2">
                    <a:lumMod val="75000"/>
                    <a:lumOff val="25000"/>
                  </a:schemeClr>
                </a:solidFill>
              </a:rPr>
              <a:t>に加えて</a:t>
            </a:r>
            <a:r>
              <a:rPr lang="ja-JP" altLang="en-US" sz="2800" b="1" dirty="0" smtClean="0">
                <a:solidFill>
                  <a:schemeClr val="tx2">
                    <a:lumMod val="75000"/>
                    <a:lumOff val="25000"/>
                  </a:schemeClr>
                </a:solidFill>
              </a:rPr>
              <a:t>、</a:t>
            </a:r>
            <a:r>
              <a:rPr lang="ja-JP" altLang="en-US" sz="2800" b="1" dirty="0" smtClean="0">
                <a:solidFill>
                  <a:srgbClr val="F96307"/>
                </a:solidFill>
              </a:rPr>
              <a:t>石炭火力発電</a:t>
            </a:r>
            <a:r>
              <a:rPr lang="ja-JP" altLang="en-US" sz="2800" b="1" dirty="0">
                <a:solidFill>
                  <a:srgbClr val="F96307"/>
                </a:solidFill>
              </a:rPr>
              <a:t>など</a:t>
            </a:r>
            <a:r>
              <a:rPr lang="ja-JP" altLang="en-US" sz="2800" b="1" dirty="0" smtClean="0">
                <a:solidFill>
                  <a:srgbClr val="F96307"/>
                </a:solidFill>
              </a:rPr>
              <a:t>の</a:t>
            </a:r>
            <a:endParaRPr lang="en-US" altLang="ja-JP" sz="2800" b="1" dirty="0" smtClean="0">
              <a:solidFill>
                <a:srgbClr val="F96307"/>
              </a:solidFill>
            </a:endParaRPr>
          </a:p>
          <a:p>
            <a:pPr lvl="0"/>
            <a:r>
              <a:rPr lang="ja-JP" altLang="en-US" sz="2800" b="1" dirty="0" smtClean="0">
                <a:solidFill>
                  <a:srgbClr val="F96307"/>
                </a:solidFill>
              </a:rPr>
              <a:t>省エネルギー</a:t>
            </a:r>
            <a:r>
              <a:rPr lang="ja-JP" altLang="en-US" sz="2800" b="1" dirty="0">
                <a:solidFill>
                  <a:srgbClr val="F96307"/>
                </a:solidFill>
              </a:rPr>
              <a:t>技術</a:t>
            </a:r>
            <a:r>
              <a:rPr lang="ja-JP" altLang="en-US" sz="2800" b="1" dirty="0" smtClean="0">
                <a:solidFill>
                  <a:schemeClr val="tx2">
                    <a:lumMod val="75000"/>
                    <a:lumOff val="25000"/>
                  </a:schemeClr>
                </a:solidFill>
              </a:rPr>
              <a:t>の導入</a:t>
            </a:r>
            <a:r>
              <a:rPr lang="ja-JP" altLang="en-US" sz="2800" b="1" dirty="0">
                <a:solidFill>
                  <a:schemeClr val="tx2">
                    <a:lumMod val="75000"/>
                    <a:lumOff val="25000"/>
                  </a:schemeClr>
                </a:solidFill>
              </a:rPr>
              <a:t>を強く進めて</a:t>
            </a:r>
            <a:r>
              <a:rPr lang="ja-JP" altLang="en-US" sz="2800" b="1" dirty="0" smtClean="0">
                <a:solidFill>
                  <a:schemeClr val="tx2">
                    <a:lumMod val="75000"/>
                    <a:lumOff val="25000"/>
                  </a:schemeClr>
                </a:solidFill>
              </a:rPr>
              <a:t>いく。</a:t>
            </a:r>
            <a:endParaRPr lang="ja-JP" altLang="en-US" sz="2800" b="1" dirty="0">
              <a:solidFill>
                <a:schemeClr val="tx2">
                  <a:lumMod val="75000"/>
                  <a:lumOff val="25000"/>
                </a:schemeClr>
              </a:solidFill>
            </a:endParaRPr>
          </a:p>
        </p:txBody>
      </p:sp>
      <p:sp>
        <p:nvSpPr>
          <p:cNvPr id="17" name="正方形/長方形 16"/>
          <p:cNvSpPr/>
          <p:nvPr/>
        </p:nvSpPr>
        <p:spPr>
          <a:xfrm>
            <a:off x="153305" y="4874056"/>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rPr>
              <a:t>シナリオ</a:t>
            </a:r>
            <a:r>
              <a:rPr kumimoji="1" lang="en-US" altLang="ja-JP" sz="2800" b="1" dirty="0" smtClean="0">
                <a:ln>
                  <a:solidFill>
                    <a:srgbClr val="377F13"/>
                  </a:solidFill>
                </a:ln>
              </a:rPr>
              <a:t>3</a:t>
            </a:r>
            <a:endParaRPr kumimoji="1" lang="ja-JP" altLang="en-US" sz="2800" b="1" dirty="0">
              <a:ln>
                <a:solidFill>
                  <a:srgbClr val="377F13"/>
                </a:solidFill>
              </a:ln>
            </a:endParaRPr>
          </a:p>
        </p:txBody>
      </p:sp>
      <p:sp>
        <p:nvSpPr>
          <p:cNvPr id="7" name="正方形/長方形 6"/>
          <p:cNvSpPr/>
          <p:nvPr/>
        </p:nvSpPr>
        <p:spPr>
          <a:xfrm>
            <a:off x="125758" y="1006836"/>
            <a:ext cx="6216766" cy="646331"/>
          </a:xfrm>
          <a:prstGeom prst="rect">
            <a:avLst/>
          </a:prstGeom>
        </p:spPr>
        <p:txBody>
          <a:bodyPr wrap="none">
            <a:spAutoFit/>
          </a:bodyPr>
          <a:lstStyle/>
          <a:p>
            <a:pPr algn="ctr"/>
            <a:r>
              <a:rPr lang="ja-JP" altLang="en-US" sz="3200" b="1" dirty="0" smtClean="0">
                <a:solidFill>
                  <a:schemeClr val="tx2">
                    <a:lumMod val="90000"/>
                    <a:lumOff val="10000"/>
                  </a:schemeClr>
                </a:solidFill>
                <a:latin typeface="+mn-ea"/>
              </a:rPr>
              <a:t>この</a:t>
            </a:r>
            <a:r>
              <a:rPr lang="en-US" altLang="ja-JP" sz="3600" b="1" dirty="0" smtClean="0">
                <a:solidFill>
                  <a:schemeClr val="tx2">
                    <a:lumMod val="90000"/>
                    <a:lumOff val="10000"/>
                  </a:schemeClr>
                </a:solidFill>
                <a:latin typeface="+mn-ea"/>
              </a:rPr>
              <a:t>2</a:t>
            </a:r>
            <a:r>
              <a:rPr lang="ja-JP" altLang="en-US" sz="3200" b="1" dirty="0" err="1" smtClean="0">
                <a:solidFill>
                  <a:schemeClr val="tx2">
                    <a:lumMod val="90000"/>
                    <a:lumOff val="10000"/>
                  </a:schemeClr>
                </a:solidFill>
                <a:latin typeface="+mn-ea"/>
              </a:rPr>
              <a:t>つは</a:t>
            </a:r>
            <a:r>
              <a:rPr lang="ja-JP" altLang="en-US" sz="3200" b="1" dirty="0" smtClean="0">
                <a:solidFill>
                  <a:schemeClr val="tx2">
                    <a:lumMod val="90000"/>
                    <a:lumOff val="10000"/>
                  </a:schemeClr>
                </a:solidFill>
                <a:latin typeface="+mn-ea"/>
              </a:rPr>
              <a:t>実現</a:t>
            </a:r>
            <a:r>
              <a:rPr lang="ja-JP" altLang="en-US" sz="3200" b="1" dirty="0">
                <a:solidFill>
                  <a:schemeClr val="tx2">
                    <a:lumMod val="90000"/>
                    <a:lumOff val="10000"/>
                  </a:schemeClr>
                </a:solidFill>
                <a:latin typeface="+mn-ea"/>
              </a:rPr>
              <a:t>可能なのだろう</a:t>
            </a:r>
            <a:r>
              <a:rPr lang="ja-JP" altLang="en-US" sz="3200" b="1" dirty="0" smtClean="0">
                <a:solidFill>
                  <a:schemeClr val="tx2">
                    <a:lumMod val="90000"/>
                    <a:lumOff val="10000"/>
                  </a:schemeClr>
                </a:solidFill>
                <a:latin typeface="+mn-ea"/>
              </a:rPr>
              <a:t>か</a:t>
            </a:r>
            <a:endParaRPr lang="ja-JP" altLang="en-US" sz="3200" b="1" dirty="0">
              <a:solidFill>
                <a:schemeClr val="tx2">
                  <a:lumMod val="90000"/>
                  <a:lumOff val="10000"/>
                </a:schemeClr>
              </a:solidFill>
              <a:latin typeface="+mn-ea"/>
            </a:endParaRPr>
          </a:p>
        </p:txBody>
      </p:sp>
    </p:spTree>
    <p:extLst>
      <p:ext uri="{BB962C8B-B14F-4D97-AF65-F5344CB8AC3E}">
        <p14:creationId xmlns:p14="http://schemas.microsoft.com/office/powerpoint/2010/main" xmlns="" val="23291962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26" presetClass="emph" presetSubtype="0" fill="hold" grpId="0" nodeType="withEffect">
                                  <p:stCondLst>
                                    <p:cond delay="0"/>
                                  </p:stCondLst>
                                  <p:childTnLst>
                                    <p:animEffect transition="out" filter="fade">
                                      <p:cBhvr>
                                        <p:cTn id="15" dur="500" tmFilter="0, 0; .2, .5; .8, .5; 1, 0"/>
                                        <p:tgtEl>
                                          <p:spTgt spid="16"/>
                                        </p:tgtEl>
                                      </p:cBhvr>
                                    </p:animEffect>
                                    <p:animScale>
                                      <p:cBhvr>
                                        <p:cTn id="16" dur="250" autoRev="1" fill="hold"/>
                                        <p:tgtEl>
                                          <p:spTgt spid="1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4" grpId="0"/>
      <p:bldP spid="5" grpId="0" animBg="1"/>
      <p:bldP spid="1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角丸四角形 7"/>
          <p:cNvSpPr/>
          <p:nvPr/>
        </p:nvSpPr>
        <p:spPr>
          <a:xfrm>
            <a:off x="132273" y="866909"/>
            <a:ext cx="6223856" cy="4548119"/>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32273" y="4953364"/>
            <a:ext cx="184731" cy="461665"/>
          </a:xfrm>
          <a:prstGeom prst="rect">
            <a:avLst/>
          </a:prstGeom>
          <a:noFill/>
        </p:spPr>
        <p:txBody>
          <a:bodyPr wrap="none" rtlCol="0">
            <a:spAutoFit/>
          </a:bodyPr>
          <a:lstStyle/>
          <a:p>
            <a:endParaRPr kumimoji="1" lang="ja-JP" altLang="en-US" sz="2400" b="1" dirty="0"/>
          </a:p>
        </p:txBody>
      </p:sp>
      <p:graphicFrame>
        <p:nvGraphicFramePr>
          <p:cNvPr id="10" name="グラフ 9"/>
          <p:cNvGraphicFramePr>
            <a:graphicFrameLocks/>
          </p:cNvGraphicFramePr>
          <p:nvPr>
            <p:extLst>
              <p:ext uri="{D42A27DB-BD31-4B8C-83A1-F6EECF244321}">
                <p14:modId xmlns:p14="http://schemas.microsoft.com/office/powerpoint/2010/main" xmlns="" val="2084687910"/>
              </p:ext>
            </p:extLst>
          </p:nvPr>
        </p:nvGraphicFramePr>
        <p:xfrm>
          <a:off x="209895" y="915084"/>
          <a:ext cx="5982285" cy="449994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3062673" y="5299613"/>
            <a:ext cx="3377698" cy="230832"/>
          </a:xfrm>
          <a:prstGeom prst="rect">
            <a:avLst/>
          </a:prstGeom>
          <a:noFill/>
        </p:spPr>
        <p:txBody>
          <a:bodyPr wrap="square" rtlCol="0">
            <a:spAutoFit/>
          </a:bodyPr>
          <a:lstStyle/>
          <a:p>
            <a:r>
              <a:rPr lang="ja-JP" altLang="en-US" sz="900" dirty="0"/>
              <a:t>出所：</a:t>
            </a:r>
            <a:r>
              <a:rPr lang="en-US" altLang="ja-JP" sz="900" dirty="0"/>
              <a:t>CO2 Emissions from fuel combustion Highlight</a:t>
            </a:r>
            <a:endParaRPr kumimoji="1" lang="ja-JP" altLang="en-US" sz="900" dirty="0"/>
          </a:p>
        </p:txBody>
      </p:sp>
      <p:sp>
        <p:nvSpPr>
          <p:cNvPr id="7" name="テキスト ボックス 6"/>
          <p:cNvSpPr txBox="1"/>
          <p:nvPr/>
        </p:nvSpPr>
        <p:spPr>
          <a:xfrm>
            <a:off x="-1383569" y="5484420"/>
            <a:ext cx="8892483" cy="369332"/>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GDP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原単位は、</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産業活動の大きさ</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比率</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 y="5949280"/>
            <a:ext cx="9144001" cy="769441"/>
          </a:xfrm>
          <a:prstGeom prst="rect">
            <a:avLst/>
          </a:prstGeom>
          <a:solidFill>
            <a:srgbClr val="3B8A14"/>
          </a:solidFill>
        </p:spPr>
        <p:txBody>
          <a:bodyPr wrap="square" lIns="0" rIns="0" rtlCol="0">
            <a:spAutoFit/>
          </a:bodyPr>
          <a:lstStyle/>
          <a:p>
            <a:pPr algn="ctr"/>
            <a:r>
              <a:rPr kumimoji="1" lang="ja-JP" altLang="en-US" sz="4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国内に</a:t>
            </a:r>
            <a:r>
              <a:rPr lang="ja-JP" altLang="en-US" sz="4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削減の余地は残っていない！</a:t>
            </a:r>
            <a:endParaRPr kumimoji="1" lang="ja-JP" altLang="en-US" sz="4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5843003" y="1268760"/>
            <a:ext cx="3172952" cy="2520280"/>
          </a:xfrm>
          <a:prstGeom prst="wedgeRoundRectCallout">
            <a:avLst>
              <a:gd name="adj1" fmla="val -59258"/>
              <a:gd name="adj2" fmla="val 4576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lvl="0"/>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日本は二度の</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オイルショックの</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影響で</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1970</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頃</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から著しく</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省エネルギー化が進み、これ以上</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高効率化、省エネ化は</a:t>
            </a:r>
            <a:endParaRPr lang="en-US" altLang="ja-JP"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困難で</a:t>
            </a:r>
            <a:r>
              <a:rPr lang="ja-JP" altLang="en-US"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円形吹き出し 2"/>
          <p:cNvSpPr/>
          <p:nvPr/>
        </p:nvSpPr>
        <p:spPr>
          <a:xfrm>
            <a:off x="1757809" y="1929028"/>
            <a:ext cx="2609728" cy="720080"/>
          </a:xfrm>
          <a:prstGeom prst="wedgeEllipseCallout">
            <a:avLst>
              <a:gd name="adj1" fmla="val -39911"/>
              <a:gd name="adj2" fmla="val 6509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エネルギー効率が悪い</a:t>
            </a:r>
            <a:endParaRPr kumimoji="1" lang="en-US" altLang="ja-JP" b="1"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4</a:t>
            </a:fld>
            <a:endParaRPr kumimoji="1" lang="ja-JP" altLang="en-US"/>
          </a:p>
        </p:txBody>
      </p:sp>
      <p:cxnSp>
        <p:nvCxnSpPr>
          <p:cNvPr id="13" name="直線コネクタ 12"/>
          <p:cNvCxnSpPr/>
          <p:nvPr/>
        </p:nvCxnSpPr>
        <p:spPr>
          <a:xfrm>
            <a:off x="148344" y="777611"/>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63286" y="254391"/>
            <a:ext cx="8685372" cy="523220"/>
          </a:xfrm>
          <a:prstGeom prst="rect">
            <a:avLst/>
          </a:prstGeom>
        </p:spPr>
        <p:txBody>
          <a:bodyPr wrap="square">
            <a:spAutoFit/>
          </a:bodyPr>
          <a:lstStyle/>
          <a:p>
            <a:r>
              <a:rPr lang="ja-JP" altLang="en-US" sz="2800" b="1" dirty="0">
                <a:ln w="18415" cmpd="sng">
                  <a:noFill/>
                  <a:prstDash val="solid"/>
                </a:ln>
                <a:latin typeface="メイリオ" panose="020B0604030504040204" pitchFamily="50" charset="-128"/>
                <a:ea typeface="メイリオ" panose="020B0604030504040204" pitchFamily="50" charset="-128"/>
                <a:cs typeface="メイリオ" panose="020B0604030504040204" pitchFamily="50" charset="-128"/>
              </a:rPr>
              <a:t>現在までの日本における省エネルギー技術の進歩</a:t>
            </a:r>
            <a:endParaRPr lang="ja-JP" altLang="en-US" sz="2400" b="1" dirty="0">
              <a:ln w="18415" cmpd="sng">
                <a:noFill/>
                <a:prstDash val="solid"/>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320175259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288540" y="98920"/>
            <a:ext cx="9576842" cy="584775"/>
          </a:xfrm>
          <a:prstGeom prst="rect">
            <a:avLst/>
          </a:prstGeom>
          <a:noFill/>
        </p:spPr>
        <p:txBody>
          <a:bodyPr wrap="square" rtlCol="0">
            <a:spAutoFit/>
          </a:bodyPr>
          <a:lstStyle/>
          <a:p>
            <a:pPr algn="ct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もちろん将来的には再エネ発電を推し進め</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べき</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435" y="863715"/>
            <a:ext cx="8670890" cy="400110"/>
          </a:xfrm>
          <a:prstGeom prst="rect">
            <a:avLst/>
          </a:prstGeom>
          <a:solidFill>
            <a:schemeClr val="tx2">
              <a:lumMod val="25000"/>
              <a:lumOff val="75000"/>
            </a:schemeClr>
          </a:solidFill>
        </p:spPr>
        <p:txBody>
          <a:bodyPr wrap="square" rtlCol="0">
            <a:spAutoFit/>
          </a:bodyPr>
          <a:lstStyle/>
          <a:p>
            <a:r>
              <a:rPr kumimoji="1" lang="ja-JP" altLang="en-US" sz="2000" dirty="0" smtClean="0"/>
              <a:t>けれども、現在の途上国に再エネ技術ばかり移転するのは不可能である</a:t>
            </a:r>
            <a:r>
              <a:rPr lang="en-US" altLang="ja-JP" sz="2000" dirty="0" smtClean="0"/>
              <a:t>…</a:t>
            </a:r>
            <a:endParaRPr kumimoji="1" lang="en-US" altLang="ja-JP" sz="2000" dirty="0" smtClean="0"/>
          </a:p>
        </p:txBody>
      </p:sp>
      <p:sp>
        <p:nvSpPr>
          <p:cNvPr id="5" name="正方形/長方形 4"/>
          <p:cNvSpPr/>
          <p:nvPr/>
        </p:nvSpPr>
        <p:spPr>
          <a:xfrm>
            <a:off x="213271" y="1820436"/>
            <a:ext cx="5888898" cy="601280"/>
          </a:xfrm>
          <a:prstGeom prst="rect">
            <a:avLst/>
          </a:prstGeom>
          <a:solidFill>
            <a:schemeClr val="tx2">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latin typeface="+mn-ea"/>
              </a:rPr>
              <a:t>・初期費用が高い</a:t>
            </a:r>
            <a:endParaRPr kumimoji="1" lang="en-US" altLang="ja-JP" sz="3200" b="1" dirty="0" smtClean="0">
              <a:latin typeface="+mn-ea"/>
            </a:endParaRPr>
          </a:p>
        </p:txBody>
      </p:sp>
      <p:sp>
        <p:nvSpPr>
          <p:cNvPr id="15" name="テキスト ボックス 14"/>
          <p:cNvSpPr txBox="1"/>
          <p:nvPr/>
        </p:nvSpPr>
        <p:spPr>
          <a:xfrm>
            <a:off x="210640" y="1358770"/>
            <a:ext cx="2414444" cy="461665"/>
          </a:xfrm>
          <a:prstGeom prst="rect">
            <a:avLst/>
          </a:prstGeom>
          <a:noFill/>
        </p:spPr>
        <p:txBody>
          <a:bodyPr wrap="none" rtlCol="0">
            <a:spAutoFit/>
          </a:bodyPr>
          <a:lstStyle/>
          <a:p>
            <a:r>
              <a:rPr lang="ja-JP" altLang="en-US" sz="2400" dirty="0">
                <a:solidFill>
                  <a:prstClr val="black"/>
                </a:solidFill>
              </a:rPr>
              <a:t>再エネの発電所は</a:t>
            </a:r>
            <a:endParaRPr kumimoji="1" lang="ja-JP" altLang="en-US" sz="2400" dirty="0"/>
          </a:p>
        </p:txBody>
      </p:sp>
      <p:sp>
        <p:nvSpPr>
          <p:cNvPr id="16" name="テキスト ボックス 15"/>
          <p:cNvSpPr txBox="1"/>
          <p:nvPr/>
        </p:nvSpPr>
        <p:spPr>
          <a:xfrm>
            <a:off x="401377" y="3846218"/>
            <a:ext cx="8892766" cy="830997"/>
          </a:xfrm>
          <a:prstGeom prst="rect">
            <a:avLst/>
          </a:prstGeom>
          <a:noFill/>
        </p:spPr>
        <p:txBody>
          <a:bodyPr wrap="square" rtlCol="0">
            <a:spAutoFit/>
          </a:bodyPr>
          <a:lstStyle/>
          <a:p>
            <a:r>
              <a:rPr lang="ja-JP" altLang="en-US" sz="2400" dirty="0" smtClean="0"/>
              <a:t>✔</a:t>
            </a:r>
            <a:r>
              <a:rPr lang="ja-JP" altLang="en-US" sz="2400" u="sng" dirty="0" smtClean="0"/>
              <a:t>導入</a:t>
            </a:r>
            <a:r>
              <a:rPr lang="ja-JP" altLang="en-US" sz="2400" u="sng" dirty="0"/>
              <a:t>しやすい立地</a:t>
            </a:r>
            <a:r>
              <a:rPr lang="ja-JP" altLang="en-US" sz="2400" dirty="0"/>
              <a:t>、</a:t>
            </a:r>
            <a:r>
              <a:rPr lang="ja-JP" altLang="en-US" sz="2400" u="sng" dirty="0"/>
              <a:t>安定して発電できる立地</a:t>
            </a:r>
            <a:r>
              <a:rPr lang="ja-JP" altLang="en-US" sz="2400" dirty="0" smtClean="0"/>
              <a:t>から優先して</a:t>
            </a:r>
            <a:endParaRPr lang="en-US" altLang="ja-JP" sz="2400" dirty="0" smtClean="0"/>
          </a:p>
          <a:p>
            <a:r>
              <a:rPr lang="ja-JP" altLang="en-US" sz="2400" dirty="0" smtClean="0"/>
              <a:t>   建てられる。</a:t>
            </a:r>
            <a:endParaRPr lang="ja-JP" altLang="en-US" sz="2400" dirty="0"/>
          </a:p>
        </p:txBody>
      </p:sp>
      <p:sp>
        <p:nvSpPr>
          <p:cNvPr id="18" name="テキスト ボックス 17"/>
          <p:cNvSpPr txBox="1"/>
          <p:nvPr/>
        </p:nvSpPr>
        <p:spPr>
          <a:xfrm>
            <a:off x="401377" y="2518272"/>
            <a:ext cx="5971507" cy="461665"/>
          </a:xfrm>
          <a:prstGeom prst="rect">
            <a:avLst/>
          </a:prstGeom>
          <a:noFill/>
        </p:spPr>
        <p:txBody>
          <a:bodyPr wrap="none" rtlCol="0">
            <a:spAutoFit/>
          </a:bodyPr>
          <a:lstStyle/>
          <a:p>
            <a:r>
              <a:rPr kumimoji="1" lang="ja-JP" altLang="en-US" sz="2400" dirty="0" smtClean="0"/>
              <a:t>✔途上国の資金面における負担が大きい。</a:t>
            </a:r>
            <a:endParaRPr kumimoji="1" lang="ja-JP" altLang="en-US" sz="2400" dirty="0"/>
          </a:p>
        </p:txBody>
      </p:sp>
      <p:sp>
        <p:nvSpPr>
          <p:cNvPr id="21" name="正方形/長方形 20"/>
          <p:cNvSpPr/>
          <p:nvPr/>
        </p:nvSpPr>
        <p:spPr>
          <a:xfrm>
            <a:off x="213270" y="2979937"/>
            <a:ext cx="5888899" cy="662760"/>
          </a:xfrm>
          <a:prstGeom prst="rect">
            <a:avLst/>
          </a:prstGeom>
          <a:solidFill>
            <a:schemeClr val="tx2">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t>・発電できる</a:t>
            </a:r>
            <a:r>
              <a:rPr lang="ja-JP" altLang="en-US" sz="3200" b="1" dirty="0"/>
              <a:t>場所が</a:t>
            </a:r>
            <a:r>
              <a:rPr lang="ja-JP" altLang="en-US" sz="3200" b="1" dirty="0" smtClean="0"/>
              <a:t>限られる</a:t>
            </a:r>
            <a:endParaRPr lang="ja-JP" altLang="en-US" sz="3200" b="1" dirty="0"/>
          </a:p>
        </p:txBody>
      </p:sp>
      <p:sp>
        <p:nvSpPr>
          <p:cNvPr id="24" name="テキスト ボックス 23"/>
          <p:cNvSpPr txBox="1"/>
          <p:nvPr/>
        </p:nvSpPr>
        <p:spPr>
          <a:xfrm>
            <a:off x="395536" y="4570423"/>
            <a:ext cx="8433719" cy="461665"/>
          </a:xfrm>
          <a:prstGeom prst="rect">
            <a:avLst/>
          </a:prstGeom>
          <a:noFill/>
        </p:spPr>
        <p:txBody>
          <a:bodyPr wrap="none" rtlCol="0">
            <a:spAutoFit/>
          </a:bodyPr>
          <a:lstStyle/>
          <a:p>
            <a:r>
              <a:rPr kumimoji="1" lang="ja-JP" altLang="en-US" sz="2400" dirty="0" smtClean="0"/>
              <a:t>✔建設すればするほど導入しやすい場所が無くなっていく。</a:t>
            </a:r>
            <a:endParaRPr kumimoji="1" lang="ja-JP" altLang="en-US" sz="2400" dirty="0"/>
          </a:p>
        </p:txBody>
      </p:sp>
      <p:sp>
        <p:nvSpPr>
          <p:cNvPr id="25" name="右矢印 24"/>
          <p:cNvSpPr/>
          <p:nvPr/>
        </p:nvSpPr>
        <p:spPr>
          <a:xfrm>
            <a:off x="1187624" y="4959170"/>
            <a:ext cx="936104" cy="43204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267744" y="4929553"/>
            <a:ext cx="4185761" cy="461665"/>
          </a:xfrm>
          <a:prstGeom prst="rect">
            <a:avLst/>
          </a:prstGeom>
          <a:noFill/>
        </p:spPr>
        <p:txBody>
          <a:bodyPr wrap="none" rtlCol="0">
            <a:spAutoFit/>
          </a:bodyPr>
          <a:lstStyle/>
          <a:p>
            <a:r>
              <a:rPr kumimoji="1" lang="ja-JP" altLang="en-US" sz="2400" b="1" dirty="0" smtClean="0"/>
              <a:t>限界費用が高くなってしまう</a:t>
            </a:r>
            <a:endParaRPr kumimoji="1" lang="ja-JP" altLang="en-US" sz="2400" b="1" dirty="0"/>
          </a:p>
        </p:txBody>
      </p:sp>
      <p:sp>
        <p:nvSpPr>
          <p:cNvPr id="27" name="正方形/長方形 26"/>
          <p:cNvSpPr/>
          <p:nvPr/>
        </p:nvSpPr>
        <p:spPr>
          <a:xfrm>
            <a:off x="210640" y="5466678"/>
            <a:ext cx="8546824" cy="12241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シナリオ</a:t>
            </a:r>
            <a:r>
              <a:rPr kumimoji="1" lang="en-US" altLang="ja-JP" sz="3600" dirty="0" smtClean="0">
                <a:solidFill>
                  <a:schemeClr val="tx1"/>
                </a:solidFill>
              </a:rPr>
              <a:t>1</a:t>
            </a:r>
            <a:r>
              <a:rPr kumimoji="1" lang="ja-JP" altLang="en-US" sz="3200" dirty="0" err="1" smtClean="0">
                <a:solidFill>
                  <a:schemeClr val="tx1"/>
                </a:solidFill>
              </a:rPr>
              <a:t>、</a:t>
            </a:r>
            <a:r>
              <a:rPr kumimoji="1" lang="en-US" altLang="ja-JP" sz="3600" dirty="0" smtClean="0">
                <a:solidFill>
                  <a:schemeClr val="tx1"/>
                </a:solidFill>
              </a:rPr>
              <a:t>2</a:t>
            </a:r>
            <a:r>
              <a:rPr kumimoji="1" lang="ja-JP" altLang="en-US" sz="3200" dirty="0" smtClean="0">
                <a:solidFill>
                  <a:schemeClr val="tx1"/>
                </a:solidFill>
              </a:rPr>
              <a:t>のみ、つまり再エネ技術のみを</a:t>
            </a:r>
            <a:endParaRPr kumimoji="1" lang="en-US" altLang="ja-JP" sz="3200" dirty="0" smtClean="0">
              <a:solidFill>
                <a:schemeClr val="tx1"/>
              </a:solidFill>
            </a:endParaRPr>
          </a:p>
          <a:p>
            <a:pPr algn="ctr"/>
            <a:r>
              <a:rPr kumimoji="1" lang="ja-JP" altLang="en-US" sz="3200" dirty="0" smtClean="0">
                <a:solidFill>
                  <a:schemeClr val="tx1"/>
                </a:solidFill>
              </a:rPr>
              <a:t>途上国へ移転し続けることは難しい！</a:t>
            </a:r>
            <a:endParaRPr kumimoji="1" lang="ja-JP" altLang="en-US" sz="3200" dirty="0">
              <a:solidFill>
                <a:schemeClr val="tx1"/>
              </a:solidFill>
            </a:endParaRPr>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40</a:t>
            </a:fld>
            <a:endParaRPr kumimoji="1" lang="ja-JP" altLang="en-US"/>
          </a:p>
        </p:txBody>
      </p:sp>
      <p:cxnSp>
        <p:nvCxnSpPr>
          <p:cNvPr id="14" name="直線コネクタ 13"/>
          <p:cNvCxnSpPr/>
          <p:nvPr/>
        </p:nvCxnSpPr>
        <p:spPr>
          <a:xfrm>
            <a:off x="116505" y="593685"/>
            <a:ext cx="8910990"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7030628"/>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正方形/長方形 5"/>
          <p:cNvSpPr/>
          <p:nvPr/>
        </p:nvSpPr>
        <p:spPr>
          <a:xfrm>
            <a:off x="-3571" y="5318065"/>
            <a:ext cx="9144000" cy="101566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0277" y="259849"/>
            <a:ext cx="9144000" cy="584775"/>
          </a:xfrm>
          <a:prstGeom prst="rect">
            <a:avLst/>
          </a:prstGeom>
          <a:noFill/>
        </p:spPr>
        <p:txBody>
          <a:bodyPr wrap="square" rtlCol="0">
            <a:spAutoFit/>
          </a:bodyPr>
          <a:lstStyle/>
          <a:p>
            <a:r>
              <a:rPr kumimoji="1" lang="ja-JP" altLang="en-US" sz="3200" b="1" dirty="0" smtClean="0">
                <a:solidFill>
                  <a:srgbClr val="37801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の途上国における発電技術の導入</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47711" y="1037615"/>
            <a:ext cx="6617517" cy="584775"/>
          </a:xfrm>
          <a:prstGeom prst="rect">
            <a:avLst/>
          </a:prstGeom>
          <a:noFill/>
        </p:spPr>
        <p:txBody>
          <a:bodyPr wrap="non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考えられるシナリオは</a:t>
            </a: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通りある。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6549628" y="5961808"/>
            <a:ext cx="2133600" cy="365125"/>
          </a:xfrm>
        </p:spPr>
        <p:txBody>
          <a:bodyPr/>
          <a:lstStyle/>
          <a:p>
            <a:fld id="{400ABA58-CA87-4928-B72F-3CDF66D034FF}" type="slidenum">
              <a:rPr kumimoji="1" lang="ja-JP" altLang="en-US" smtClean="0"/>
              <a:pPr/>
              <a:t>41</a:t>
            </a:fld>
            <a:endParaRPr kumimoji="1" lang="ja-JP" altLang="en-US" dirty="0"/>
          </a:p>
        </p:txBody>
      </p:sp>
      <p:cxnSp>
        <p:nvCxnSpPr>
          <p:cNvPr id="10" name="直線コネクタ 9"/>
          <p:cNvCxnSpPr/>
          <p:nvPr/>
        </p:nvCxnSpPr>
        <p:spPr>
          <a:xfrm>
            <a:off x="64693"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25759" y="2269373"/>
            <a:ext cx="9014669" cy="523220"/>
          </a:xfrm>
          <a:prstGeom prst="rect">
            <a:avLst/>
          </a:prstGeom>
        </p:spPr>
        <p:txBody>
          <a:bodyPr wrap="square">
            <a:spAutoFit/>
          </a:bodyPr>
          <a:lstStyle/>
          <a:p>
            <a:pPr lvl="0"/>
            <a:r>
              <a:rPr lang="en-US" altLang="ja-JP" sz="2800" b="1" dirty="0" smtClean="0">
                <a:solidFill>
                  <a:schemeClr val="tx2">
                    <a:lumMod val="75000"/>
                    <a:lumOff val="25000"/>
                  </a:schemeClr>
                </a:solidFill>
              </a:rPr>
              <a:t>CDM</a:t>
            </a:r>
            <a:r>
              <a:rPr lang="ja-JP" altLang="en-US" sz="2800" b="1" dirty="0" smtClean="0">
                <a:solidFill>
                  <a:schemeClr val="tx2">
                    <a:lumMod val="75000"/>
                    <a:lumOff val="25000"/>
                  </a:schemeClr>
                </a:solidFill>
              </a:rPr>
              <a:t>の様に</a:t>
            </a:r>
            <a:r>
              <a:rPr lang="ja-JP" altLang="en-US" sz="2800" b="1" dirty="0">
                <a:solidFill>
                  <a:srgbClr val="F96307"/>
                </a:solidFill>
              </a:rPr>
              <a:t>風力発電</a:t>
            </a:r>
            <a:r>
              <a:rPr lang="ja-JP" altLang="en-US" sz="2800" b="1" dirty="0" smtClean="0">
                <a:solidFill>
                  <a:schemeClr val="tx2">
                    <a:lumMod val="75000"/>
                    <a:lumOff val="25000"/>
                  </a:schemeClr>
                </a:solidFill>
              </a:rPr>
              <a:t>や</a:t>
            </a:r>
            <a:r>
              <a:rPr lang="ja-JP" altLang="en-US" sz="2800" b="1" dirty="0" smtClean="0">
                <a:solidFill>
                  <a:srgbClr val="F96307"/>
                </a:solidFill>
              </a:rPr>
              <a:t>水力</a:t>
            </a:r>
            <a:r>
              <a:rPr lang="ja-JP" altLang="en-US" sz="2800" b="1" dirty="0">
                <a:solidFill>
                  <a:srgbClr val="F96307"/>
                </a:solidFill>
              </a:rPr>
              <a:t>発電</a:t>
            </a:r>
            <a:r>
              <a:rPr lang="ja-JP" altLang="en-US" sz="2800" b="1" dirty="0">
                <a:solidFill>
                  <a:schemeClr val="tx2">
                    <a:lumMod val="75000"/>
                    <a:lumOff val="25000"/>
                  </a:schemeClr>
                </a:solidFill>
              </a:rPr>
              <a:t>の導入</a:t>
            </a:r>
            <a:r>
              <a:rPr lang="ja-JP" altLang="en-US" sz="2800" b="1" dirty="0" smtClean="0">
                <a:solidFill>
                  <a:schemeClr val="tx2">
                    <a:lumMod val="75000"/>
                    <a:lumOff val="25000"/>
                  </a:schemeClr>
                </a:solidFill>
              </a:rPr>
              <a:t>を進めていく。</a:t>
            </a:r>
            <a:endParaRPr lang="en-US" altLang="ja-JP" sz="2800" b="1" dirty="0">
              <a:solidFill>
                <a:schemeClr val="tx2">
                  <a:lumMod val="75000"/>
                  <a:lumOff val="25000"/>
                </a:schemeClr>
              </a:solidFill>
            </a:endParaRPr>
          </a:p>
        </p:txBody>
      </p:sp>
      <p:sp>
        <p:nvSpPr>
          <p:cNvPr id="5" name="正方形/長方形 4"/>
          <p:cNvSpPr/>
          <p:nvPr/>
        </p:nvSpPr>
        <p:spPr>
          <a:xfrm>
            <a:off x="153305" y="1660086"/>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rPr>
              <a:t>シナリオ</a:t>
            </a:r>
            <a:r>
              <a:rPr kumimoji="1" lang="en-US" altLang="ja-JP" sz="2800" b="1" dirty="0" smtClean="0">
                <a:ln>
                  <a:solidFill>
                    <a:srgbClr val="377F13"/>
                  </a:solidFill>
                </a:ln>
              </a:rPr>
              <a:t>1</a:t>
            </a:r>
            <a:endParaRPr kumimoji="1" lang="ja-JP" altLang="en-US" sz="2800" b="1" dirty="0">
              <a:ln>
                <a:solidFill>
                  <a:srgbClr val="377F13"/>
                </a:solidFill>
              </a:ln>
            </a:endParaRPr>
          </a:p>
        </p:txBody>
      </p:sp>
      <p:sp>
        <p:nvSpPr>
          <p:cNvPr id="8" name="正方形/長方形 7"/>
          <p:cNvSpPr/>
          <p:nvPr/>
        </p:nvSpPr>
        <p:spPr>
          <a:xfrm>
            <a:off x="125759" y="3619523"/>
            <a:ext cx="9261775" cy="954107"/>
          </a:xfrm>
          <a:prstGeom prst="rect">
            <a:avLst/>
          </a:prstGeom>
        </p:spPr>
        <p:txBody>
          <a:bodyPr wrap="square">
            <a:spAutoFit/>
          </a:bodyPr>
          <a:lstStyle/>
          <a:p>
            <a:pPr lvl="0"/>
            <a:r>
              <a:rPr lang="ja-JP" altLang="en-US" sz="2800" b="1" dirty="0">
                <a:solidFill>
                  <a:prstClr val="black"/>
                </a:solidFill>
              </a:rPr>
              <a:t>シナリオ</a:t>
            </a:r>
            <a:r>
              <a:rPr lang="en-US" altLang="ja-JP" sz="2800" b="1" dirty="0">
                <a:solidFill>
                  <a:prstClr val="black"/>
                </a:solidFill>
              </a:rPr>
              <a:t>1</a:t>
            </a:r>
            <a:r>
              <a:rPr lang="ja-JP" altLang="en-US" sz="2800" b="1" dirty="0">
                <a:solidFill>
                  <a:schemeClr val="tx2">
                    <a:lumMod val="75000"/>
                    <a:lumOff val="25000"/>
                  </a:schemeClr>
                </a:solidFill>
              </a:rPr>
              <a:t>に加えて、</a:t>
            </a:r>
            <a:r>
              <a:rPr lang="en-US" altLang="ja-JP" sz="2800" b="1" dirty="0">
                <a:solidFill>
                  <a:schemeClr val="tx2">
                    <a:lumMod val="75000"/>
                    <a:lumOff val="25000"/>
                  </a:schemeClr>
                </a:solidFill>
              </a:rPr>
              <a:t>1</a:t>
            </a:r>
            <a:r>
              <a:rPr lang="ja-JP" altLang="en-US" sz="2800" b="1" dirty="0" smtClean="0">
                <a:solidFill>
                  <a:schemeClr val="tx2">
                    <a:lumMod val="75000"/>
                    <a:lumOff val="25000"/>
                  </a:schemeClr>
                </a:solidFill>
              </a:rPr>
              <a:t>では扱わなかった</a:t>
            </a:r>
            <a:r>
              <a:rPr lang="ja-JP" altLang="en-US" sz="2800" b="1" dirty="0">
                <a:solidFill>
                  <a:srgbClr val="F96307"/>
                </a:solidFill>
              </a:rPr>
              <a:t>太陽光、地熱</a:t>
            </a:r>
            <a:r>
              <a:rPr lang="ja-JP" altLang="en-US" sz="2800" b="1" dirty="0" smtClean="0">
                <a:solidFill>
                  <a:srgbClr val="F96307"/>
                </a:solidFill>
              </a:rPr>
              <a:t>、バイオマス</a:t>
            </a:r>
            <a:r>
              <a:rPr lang="ja-JP" altLang="en-US" sz="2800" b="1" dirty="0">
                <a:solidFill>
                  <a:schemeClr val="tx2">
                    <a:lumMod val="75000"/>
                    <a:lumOff val="25000"/>
                  </a:schemeClr>
                </a:solidFill>
              </a:rPr>
              <a:t>など</a:t>
            </a:r>
            <a:r>
              <a:rPr lang="ja-JP" altLang="en-US" sz="2800" b="1" dirty="0" smtClean="0">
                <a:solidFill>
                  <a:schemeClr val="tx2">
                    <a:lumMod val="75000"/>
                    <a:lumOff val="25000"/>
                  </a:schemeClr>
                </a:solidFill>
              </a:rPr>
              <a:t>の再生</a:t>
            </a:r>
            <a:r>
              <a:rPr lang="ja-JP" altLang="en-US" sz="2800" b="1" dirty="0">
                <a:solidFill>
                  <a:schemeClr val="tx2">
                    <a:lumMod val="75000"/>
                    <a:lumOff val="25000"/>
                  </a:schemeClr>
                </a:solidFill>
              </a:rPr>
              <a:t>エネルギー</a:t>
            </a:r>
            <a:r>
              <a:rPr lang="ja-JP" altLang="en-US" sz="2800" b="1" dirty="0" smtClean="0">
                <a:solidFill>
                  <a:schemeClr val="tx2">
                    <a:lumMod val="75000"/>
                    <a:lumOff val="25000"/>
                  </a:schemeClr>
                </a:solidFill>
              </a:rPr>
              <a:t>の導入</a:t>
            </a:r>
            <a:r>
              <a:rPr lang="ja-JP" altLang="en-US" sz="2800" b="1" dirty="0">
                <a:solidFill>
                  <a:schemeClr val="tx2">
                    <a:lumMod val="75000"/>
                    <a:lumOff val="25000"/>
                  </a:schemeClr>
                </a:solidFill>
              </a:rPr>
              <a:t>を進めて</a:t>
            </a:r>
            <a:r>
              <a:rPr lang="ja-JP" altLang="en-US" sz="2800" b="1" dirty="0" smtClean="0">
                <a:solidFill>
                  <a:schemeClr val="tx2">
                    <a:lumMod val="75000"/>
                    <a:lumOff val="25000"/>
                  </a:schemeClr>
                </a:solidFill>
              </a:rPr>
              <a:t>いく。</a:t>
            </a:r>
            <a:endParaRPr lang="en-US" altLang="ja-JP" sz="2800" b="1" dirty="0">
              <a:solidFill>
                <a:schemeClr val="tx2">
                  <a:lumMod val="75000"/>
                  <a:lumOff val="25000"/>
                </a:schemeClr>
              </a:solidFill>
            </a:endParaRPr>
          </a:p>
        </p:txBody>
      </p:sp>
      <p:sp>
        <p:nvSpPr>
          <p:cNvPr id="16" name="正方形/長方形 15"/>
          <p:cNvSpPr/>
          <p:nvPr/>
        </p:nvSpPr>
        <p:spPr>
          <a:xfrm>
            <a:off x="153305" y="3045730"/>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solidFill>
                  <a:schemeClr val="bg1"/>
                </a:solidFill>
              </a:rPr>
              <a:t>シナリオ</a:t>
            </a:r>
            <a:r>
              <a:rPr kumimoji="1" lang="en-US" altLang="ja-JP" sz="2800" b="1" dirty="0" smtClean="0">
                <a:ln>
                  <a:solidFill>
                    <a:srgbClr val="377F13"/>
                  </a:solidFill>
                </a:ln>
                <a:solidFill>
                  <a:schemeClr val="bg1"/>
                </a:solidFill>
              </a:rPr>
              <a:t>2</a:t>
            </a:r>
            <a:endParaRPr kumimoji="1" lang="ja-JP" altLang="en-US" sz="2800" b="1" dirty="0">
              <a:ln>
                <a:solidFill>
                  <a:srgbClr val="377F13"/>
                </a:solidFill>
              </a:ln>
              <a:solidFill>
                <a:schemeClr val="bg1"/>
              </a:solidFill>
            </a:endParaRPr>
          </a:p>
        </p:txBody>
      </p:sp>
      <p:sp>
        <p:nvSpPr>
          <p:cNvPr id="12" name="正方形/長方形 11"/>
          <p:cNvSpPr/>
          <p:nvPr/>
        </p:nvSpPr>
        <p:spPr>
          <a:xfrm>
            <a:off x="144139" y="5318065"/>
            <a:ext cx="7450005" cy="1015663"/>
          </a:xfrm>
          <a:prstGeom prst="rect">
            <a:avLst/>
          </a:prstGeom>
        </p:spPr>
        <p:txBody>
          <a:bodyPr wrap="square">
            <a:spAutoFit/>
          </a:bodyPr>
          <a:lstStyle/>
          <a:p>
            <a:pPr lvl="0"/>
            <a:r>
              <a:rPr lang="ja-JP" altLang="en-US" sz="2800" b="1" dirty="0">
                <a:solidFill>
                  <a:prstClr val="black"/>
                </a:solidFill>
              </a:rPr>
              <a:t>シナリオ</a:t>
            </a:r>
            <a:r>
              <a:rPr lang="en-US" altLang="ja-JP" sz="3200" b="1" dirty="0">
                <a:solidFill>
                  <a:prstClr val="black"/>
                </a:solidFill>
              </a:rPr>
              <a:t>2</a:t>
            </a:r>
            <a:r>
              <a:rPr lang="ja-JP" altLang="en-US" sz="2800" b="1" dirty="0">
                <a:solidFill>
                  <a:schemeClr val="tx2">
                    <a:lumMod val="75000"/>
                    <a:lumOff val="25000"/>
                  </a:schemeClr>
                </a:solidFill>
              </a:rPr>
              <a:t>に加えて</a:t>
            </a:r>
            <a:r>
              <a:rPr lang="ja-JP" altLang="en-US" sz="2800" b="1" dirty="0" smtClean="0">
                <a:solidFill>
                  <a:schemeClr val="tx2">
                    <a:lumMod val="75000"/>
                    <a:lumOff val="25000"/>
                  </a:schemeClr>
                </a:solidFill>
              </a:rPr>
              <a:t>、</a:t>
            </a:r>
            <a:r>
              <a:rPr lang="ja-JP" altLang="en-US" sz="2800" b="1" dirty="0" smtClean="0">
                <a:solidFill>
                  <a:srgbClr val="F96307"/>
                </a:solidFill>
              </a:rPr>
              <a:t>石炭火力発電</a:t>
            </a:r>
            <a:r>
              <a:rPr lang="ja-JP" altLang="en-US" sz="2800" b="1" dirty="0">
                <a:solidFill>
                  <a:srgbClr val="F96307"/>
                </a:solidFill>
              </a:rPr>
              <a:t>など</a:t>
            </a:r>
            <a:r>
              <a:rPr lang="ja-JP" altLang="en-US" sz="2800" b="1" dirty="0" smtClean="0">
                <a:solidFill>
                  <a:srgbClr val="F96307"/>
                </a:solidFill>
              </a:rPr>
              <a:t>の</a:t>
            </a:r>
            <a:endParaRPr lang="en-US" altLang="ja-JP" sz="2800" b="1" dirty="0" smtClean="0">
              <a:solidFill>
                <a:srgbClr val="F96307"/>
              </a:solidFill>
            </a:endParaRPr>
          </a:p>
          <a:p>
            <a:pPr lvl="0"/>
            <a:r>
              <a:rPr lang="ja-JP" altLang="en-US" sz="2800" b="1" dirty="0" smtClean="0">
                <a:solidFill>
                  <a:srgbClr val="F96307"/>
                </a:solidFill>
              </a:rPr>
              <a:t>省エネルギー</a:t>
            </a:r>
            <a:r>
              <a:rPr lang="ja-JP" altLang="en-US" sz="2800" b="1" dirty="0">
                <a:solidFill>
                  <a:srgbClr val="F96307"/>
                </a:solidFill>
              </a:rPr>
              <a:t>技術</a:t>
            </a:r>
            <a:r>
              <a:rPr lang="ja-JP" altLang="en-US" sz="2800" b="1" dirty="0" smtClean="0">
                <a:solidFill>
                  <a:schemeClr val="tx2">
                    <a:lumMod val="75000"/>
                    <a:lumOff val="25000"/>
                  </a:schemeClr>
                </a:solidFill>
              </a:rPr>
              <a:t>の導入</a:t>
            </a:r>
            <a:r>
              <a:rPr lang="ja-JP" altLang="en-US" sz="2800" b="1" dirty="0">
                <a:solidFill>
                  <a:schemeClr val="tx2">
                    <a:lumMod val="75000"/>
                    <a:lumOff val="25000"/>
                  </a:schemeClr>
                </a:solidFill>
              </a:rPr>
              <a:t>を強く進めて</a:t>
            </a:r>
            <a:r>
              <a:rPr lang="ja-JP" altLang="en-US" sz="2800" b="1" dirty="0" smtClean="0">
                <a:solidFill>
                  <a:schemeClr val="tx2">
                    <a:lumMod val="75000"/>
                    <a:lumOff val="25000"/>
                  </a:schemeClr>
                </a:solidFill>
              </a:rPr>
              <a:t>いく。</a:t>
            </a:r>
            <a:endParaRPr lang="ja-JP" altLang="en-US" sz="2800" b="1" dirty="0">
              <a:solidFill>
                <a:schemeClr val="tx2">
                  <a:lumMod val="75000"/>
                  <a:lumOff val="25000"/>
                </a:schemeClr>
              </a:solidFill>
            </a:endParaRPr>
          </a:p>
        </p:txBody>
      </p:sp>
      <p:sp>
        <p:nvSpPr>
          <p:cNvPr id="17" name="正方形/長方形 16"/>
          <p:cNvSpPr/>
          <p:nvPr/>
        </p:nvSpPr>
        <p:spPr>
          <a:xfrm>
            <a:off x="125760" y="4810871"/>
            <a:ext cx="2614923" cy="444009"/>
          </a:xfrm>
          <a:prstGeom prst="rect">
            <a:avLst/>
          </a:prstGeom>
          <a:solidFill>
            <a:schemeClr val="bg2">
              <a:lumMod val="75000"/>
            </a:schemeClr>
          </a:solidFill>
          <a:ln>
            <a:solidFill>
              <a:schemeClr val="bg2">
                <a:lumMod val="50000"/>
              </a:schemeClr>
            </a:solidFill>
          </a:ln>
          <a:scene3d>
            <a:camera prst="orthographicFront"/>
            <a:lightRig rig="threePt" dir="t"/>
          </a:scene3d>
          <a:sp3d prstMaterial="plastic">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a:solidFill>
                    <a:srgbClr val="377F13"/>
                  </a:solidFill>
                </a:ln>
              </a:rPr>
              <a:t>シナリオ</a:t>
            </a:r>
            <a:r>
              <a:rPr kumimoji="1" lang="en-US" altLang="ja-JP" sz="2800" b="1" dirty="0" smtClean="0">
                <a:ln>
                  <a:solidFill>
                    <a:srgbClr val="377F13"/>
                  </a:solidFill>
                </a:ln>
              </a:rPr>
              <a:t>3</a:t>
            </a:r>
            <a:endParaRPr kumimoji="1" lang="ja-JP" altLang="en-US" sz="2800" b="1" dirty="0">
              <a:ln>
                <a:solidFill>
                  <a:srgbClr val="377F13"/>
                </a:solidFill>
              </a:ln>
            </a:endParaRPr>
          </a:p>
        </p:txBody>
      </p:sp>
    </p:spTree>
    <p:extLst>
      <p:ext uri="{BB962C8B-B14F-4D97-AF65-F5344CB8AC3E}">
        <p14:creationId xmlns:p14="http://schemas.microsoft.com/office/powerpoint/2010/main" xmlns="" val="41714040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下矢印 6"/>
          <p:cNvSpPr/>
          <p:nvPr/>
        </p:nvSpPr>
        <p:spPr>
          <a:xfrm>
            <a:off x="3738477" y="863715"/>
            <a:ext cx="1643613" cy="4500500"/>
          </a:xfrm>
          <a:prstGeom prst="down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6754" y="2323939"/>
            <a:ext cx="8072069" cy="954107"/>
          </a:xfrm>
          <a:prstGeom prst="rect">
            <a:avLst/>
          </a:prstGeom>
          <a:solidFill>
            <a:schemeClr val="tx2">
              <a:lumMod val="25000"/>
              <a:lumOff val="75000"/>
            </a:schemeClr>
          </a:solidFill>
        </p:spPr>
        <p:txBody>
          <a:bodyPr wrap="square" rtlCol="0">
            <a:spAutoFit/>
          </a:bodyPr>
          <a:lstStyle/>
          <a:p>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途上国では</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低コスト</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である石炭火力発電所が</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増えてしまう。</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94560" y="3519010"/>
            <a:ext cx="8084264" cy="861774"/>
          </a:xfrm>
          <a:prstGeom prst="rect">
            <a:avLst/>
          </a:prstGeom>
          <a:solidFill>
            <a:schemeClr val="tx2">
              <a:lumMod val="25000"/>
              <a:lumOff val="75000"/>
            </a:schemeClr>
          </a:solidFill>
        </p:spPr>
        <p:txBody>
          <a:bodyPr wrap="none" rtlCol="0">
            <a:spAutoFit/>
          </a:bodyPr>
          <a:lstStyle/>
          <a:p>
            <a:pPr>
              <a:lnSpc>
                <a:spcPts val="3000"/>
              </a:lnSpc>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再エネ発電導入よりも</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今は</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石炭火力発電所から</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排出される</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の排</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出を抑えるべき。</a:t>
            </a:r>
            <a:r>
              <a:rPr lang="ja-JP" altLang="en-US"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solidFill>
                  <a:prstClr val="black"/>
                </a:solidFill>
              </a:rPr>
              <a:pPr/>
              <a:t>42</a:t>
            </a:fld>
            <a:endParaRPr kumimoji="1" lang="ja-JP" altLang="en-US">
              <a:solidFill>
                <a:prstClr val="black"/>
              </a:solidFill>
            </a:endParaRPr>
          </a:p>
        </p:txBody>
      </p:sp>
      <p:sp>
        <p:nvSpPr>
          <p:cNvPr id="6" name="テキスト ボックス 5"/>
          <p:cNvSpPr txBox="1"/>
          <p:nvPr/>
        </p:nvSpPr>
        <p:spPr>
          <a:xfrm>
            <a:off x="594560" y="1127950"/>
            <a:ext cx="8084264" cy="990015"/>
          </a:xfrm>
          <a:prstGeom prst="rect">
            <a:avLst/>
          </a:prstGeom>
          <a:solidFill>
            <a:schemeClr val="tx2">
              <a:lumMod val="25000"/>
              <a:lumOff val="75000"/>
            </a:schemeClr>
          </a:solidFill>
        </p:spPr>
        <p:txBody>
          <a:bodyPr wrap="square" rtlCol="0">
            <a:spAutoFit/>
          </a:bodyPr>
          <a:lstStyle/>
          <a:p>
            <a:pPr lvl="0">
              <a:lnSpc>
                <a:spcPts val="3500"/>
              </a:lnSpc>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途上</a:t>
            </a:r>
            <a:r>
              <a:rPr lang="ja-JP" altLang="en-US" sz="2800"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国は急速な</a:t>
            </a:r>
            <a:r>
              <a:rPr lang="ja-JP" altLang="en-US" sz="28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経済成長</a:t>
            </a:r>
            <a:r>
              <a:rPr lang="ja-JP" altLang="en-US" sz="2800"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人口増加</a:t>
            </a:r>
            <a:r>
              <a:rPr lang="ja-JP" altLang="en-US" sz="2800"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8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伴い</a:t>
            </a:r>
            <a:endParaRPr lang="en-US" altLang="ja-JP" sz="28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500"/>
              </a:lnSpc>
            </a:pPr>
            <a:r>
              <a:rPr lang="ja-JP" altLang="en-US" sz="2800"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a:t>
            </a:r>
            <a:r>
              <a:rPr lang="ja-JP" altLang="en-US" sz="2800"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需要が増加して</a:t>
            </a:r>
            <a:r>
              <a:rPr lang="ja-JP" altLang="en-US" sz="28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28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コネクタ 13"/>
          <p:cNvCxnSpPr/>
          <p:nvPr/>
        </p:nvCxnSpPr>
        <p:spPr>
          <a:xfrm>
            <a:off x="64692" y="544977"/>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69638" y="121024"/>
            <a:ext cx="8912851"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ぜ</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石炭火力発電</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省エネ化</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の導入を進めるのか？</a:t>
            </a:r>
          </a:p>
        </p:txBody>
      </p:sp>
      <p:sp>
        <p:nvSpPr>
          <p:cNvPr id="8" name="テキスト ボックス 7"/>
          <p:cNvSpPr txBox="1"/>
          <p:nvPr/>
        </p:nvSpPr>
        <p:spPr>
          <a:xfrm>
            <a:off x="474174" y="701950"/>
            <a:ext cx="598241" cy="923330"/>
          </a:xfrm>
          <a:prstGeom prst="rect">
            <a:avLst/>
          </a:prstGeom>
          <a:noFill/>
        </p:spPr>
        <p:txBody>
          <a:bodyPr wrap="none" rtlCol="0">
            <a:spAutoFit/>
          </a:bodyPr>
          <a:lstStyle/>
          <a:p>
            <a:r>
              <a:rPr lang="en-US" altLang="ja-JP" sz="5400" b="1" i="1" dirty="0">
                <a:solidFill>
                  <a:schemeClr val="tx2">
                    <a:lumMod val="75000"/>
                    <a:lumOff val="25000"/>
                  </a:schemeClr>
                </a:solidFill>
                <a:latin typeface="HG正楷書体-PRO" panose="03000600000000000000" pitchFamily="66" charset="-128"/>
                <a:ea typeface="HG正楷書体-PRO" panose="03000600000000000000" pitchFamily="66" charset="-128"/>
              </a:rPr>
              <a:t>1</a:t>
            </a:r>
            <a:endParaRPr kumimoji="1" lang="ja-JP" altLang="en-US" sz="5400" b="1" i="1" dirty="0">
              <a:solidFill>
                <a:schemeClr val="tx2">
                  <a:lumMod val="75000"/>
                  <a:lumOff val="25000"/>
                </a:schemeClr>
              </a:solidFill>
              <a:latin typeface="HG正楷書体-PRO" panose="03000600000000000000" pitchFamily="66" charset="-128"/>
              <a:ea typeface="HG正楷書体-PRO" panose="03000600000000000000" pitchFamily="66" charset="-128"/>
            </a:endParaRPr>
          </a:p>
        </p:txBody>
      </p:sp>
      <p:sp>
        <p:nvSpPr>
          <p:cNvPr id="16" name="テキスト ボックス 15"/>
          <p:cNvSpPr txBox="1"/>
          <p:nvPr/>
        </p:nvSpPr>
        <p:spPr>
          <a:xfrm>
            <a:off x="474174" y="1943835"/>
            <a:ext cx="598241" cy="923330"/>
          </a:xfrm>
          <a:prstGeom prst="rect">
            <a:avLst/>
          </a:prstGeom>
          <a:noFill/>
        </p:spPr>
        <p:txBody>
          <a:bodyPr wrap="none" rtlCol="0">
            <a:spAutoFit/>
          </a:bodyPr>
          <a:lstStyle/>
          <a:p>
            <a:r>
              <a:rPr lang="en-US" altLang="ja-JP" sz="5400" b="1" i="1" dirty="0">
                <a:solidFill>
                  <a:schemeClr val="tx2">
                    <a:lumMod val="75000"/>
                    <a:lumOff val="25000"/>
                  </a:schemeClr>
                </a:solidFill>
                <a:latin typeface="HG正楷書体-PRO" panose="03000600000000000000" pitchFamily="66" charset="-128"/>
                <a:ea typeface="HG正楷書体-PRO" panose="03000600000000000000" pitchFamily="66" charset="-128"/>
              </a:rPr>
              <a:t>2</a:t>
            </a:r>
            <a:endParaRPr kumimoji="1" lang="ja-JP" altLang="en-US" sz="5400" b="1" i="1" dirty="0">
              <a:solidFill>
                <a:schemeClr val="tx2">
                  <a:lumMod val="75000"/>
                  <a:lumOff val="25000"/>
                </a:schemeClr>
              </a:solidFill>
              <a:latin typeface="HG正楷書体-PRO" panose="03000600000000000000" pitchFamily="66" charset="-128"/>
              <a:ea typeface="HG正楷書体-PRO" panose="03000600000000000000" pitchFamily="66" charset="-128"/>
            </a:endParaRPr>
          </a:p>
        </p:txBody>
      </p:sp>
      <p:sp>
        <p:nvSpPr>
          <p:cNvPr id="17" name="テキスト ボックス 16"/>
          <p:cNvSpPr txBox="1"/>
          <p:nvPr/>
        </p:nvSpPr>
        <p:spPr>
          <a:xfrm>
            <a:off x="474174" y="3115908"/>
            <a:ext cx="598241" cy="923330"/>
          </a:xfrm>
          <a:prstGeom prst="rect">
            <a:avLst/>
          </a:prstGeom>
          <a:noFill/>
        </p:spPr>
        <p:txBody>
          <a:bodyPr wrap="none" rtlCol="0">
            <a:spAutoFit/>
          </a:bodyPr>
          <a:lstStyle/>
          <a:p>
            <a:r>
              <a:rPr kumimoji="1" lang="en-US" altLang="ja-JP" sz="5400" b="1" i="1" dirty="0" smtClean="0">
                <a:solidFill>
                  <a:schemeClr val="tx2">
                    <a:lumMod val="75000"/>
                    <a:lumOff val="25000"/>
                  </a:schemeClr>
                </a:solidFill>
                <a:latin typeface="HG正楷書体-PRO" panose="03000600000000000000" pitchFamily="66" charset="-128"/>
                <a:ea typeface="HG正楷書体-PRO" panose="03000600000000000000" pitchFamily="66" charset="-128"/>
              </a:rPr>
              <a:t>3</a:t>
            </a:r>
            <a:endParaRPr kumimoji="1" lang="ja-JP" altLang="en-US" sz="5400" b="1" i="1" dirty="0">
              <a:solidFill>
                <a:schemeClr val="tx2">
                  <a:lumMod val="75000"/>
                  <a:lumOff val="25000"/>
                </a:schemeClr>
              </a:solidFill>
              <a:latin typeface="HG正楷書体-PRO" panose="03000600000000000000" pitchFamily="66" charset="-128"/>
              <a:ea typeface="HG正楷書体-PRO" panose="03000600000000000000" pitchFamily="66" charset="-128"/>
            </a:endParaRPr>
          </a:p>
        </p:txBody>
      </p:sp>
      <p:sp>
        <p:nvSpPr>
          <p:cNvPr id="9" name="正方形/長方形 8"/>
          <p:cNvSpPr/>
          <p:nvPr/>
        </p:nvSpPr>
        <p:spPr>
          <a:xfrm>
            <a:off x="-108520" y="5644323"/>
            <a:ext cx="9451050" cy="1261884"/>
          </a:xfrm>
          <a:prstGeom prst="rect">
            <a:avLst/>
          </a:prstGeom>
          <a:solidFill>
            <a:srgbClr val="377F13"/>
          </a:solidFill>
        </p:spPr>
        <p:txBody>
          <a:bodyPr wrap="square">
            <a:spAutoFit/>
          </a:bodyPr>
          <a:lstStyle/>
          <a:p>
            <a:pPr algn="ctr"/>
            <a:r>
              <a:rPr lang="en-US" altLang="ja-JP" sz="4000" b="1" dirty="0" smtClean="0">
                <a:solidFill>
                  <a:schemeClr val="bg1"/>
                </a:solidFill>
              </a:rPr>
              <a:t>CO2</a:t>
            </a:r>
            <a:r>
              <a:rPr lang="ja-JP" altLang="en-US" sz="3600" b="1" dirty="0" smtClean="0">
                <a:solidFill>
                  <a:schemeClr val="bg1"/>
                </a:solidFill>
              </a:rPr>
              <a:t>を</a:t>
            </a:r>
            <a:r>
              <a:rPr lang="ja-JP" altLang="en-US" sz="3600" b="1" dirty="0">
                <a:solidFill>
                  <a:schemeClr val="bg1"/>
                </a:solidFill>
              </a:rPr>
              <a:t>大量に出す</a:t>
            </a:r>
            <a:r>
              <a:rPr lang="ja-JP" altLang="en-US" sz="3600" b="1" dirty="0" smtClean="0">
                <a:solidFill>
                  <a:schemeClr val="bg1"/>
                </a:solidFill>
              </a:rPr>
              <a:t>石炭火力発電技術の</a:t>
            </a:r>
            <a:endParaRPr lang="en-US" altLang="ja-JP" sz="3600" b="1" dirty="0">
              <a:solidFill>
                <a:schemeClr val="bg1"/>
              </a:solidFill>
            </a:endParaRPr>
          </a:p>
          <a:p>
            <a:pPr algn="ctr"/>
            <a:r>
              <a:rPr lang="ja-JP" altLang="en-US" sz="3600" b="1" dirty="0" smtClean="0">
                <a:solidFill>
                  <a:schemeClr val="bg1"/>
                </a:solidFill>
              </a:rPr>
              <a:t>早急な省エネルギー化</a:t>
            </a:r>
            <a:r>
              <a:rPr lang="ja-JP" altLang="en-US" sz="3600" b="1" dirty="0">
                <a:solidFill>
                  <a:schemeClr val="bg1"/>
                </a:solidFill>
              </a:rPr>
              <a:t>ではないだろう</a:t>
            </a:r>
            <a:r>
              <a:rPr lang="ja-JP" altLang="en-US" sz="3600" b="1" dirty="0" smtClean="0">
                <a:solidFill>
                  <a:schemeClr val="bg1"/>
                </a:solidFill>
              </a:rPr>
              <a:t>か</a:t>
            </a:r>
            <a:endParaRPr lang="ja-JP" altLang="en-US" sz="2800" b="1" dirty="0">
              <a:solidFill>
                <a:schemeClr val="bg1"/>
              </a:solidFill>
            </a:endParaRPr>
          </a:p>
        </p:txBody>
      </p:sp>
      <p:sp>
        <p:nvSpPr>
          <p:cNvPr id="18" name="テキスト ボックス 17"/>
          <p:cNvSpPr txBox="1"/>
          <p:nvPr/>
        </p:nvSpPr>
        <p:spPr>
          <a:xfrm>
            <a:off x="69638" y="4813326"/>
            <a:ext cx="4163319" cy="830997"/>
          </a:xfrm>
          <a:prstGeom prst="rect">
            <a:avLst/>
          </a:prstGeom>
          <a:noFill/>
        </p:spPr>
        <p:txBody>
          <a:bodyPr wrap="none" rtlCol="0">
            <a:spAutoFit/>
          </a:bodyPr>
          <a:lstStyle/>
          <a:p>
            <a:r>
              <a:rPr lang="ja-JP" altLang="en-US" sz="2400" b="1" dirty="0">
                <a:solidFill>
                  <a:prstClr val="black"/>
                </a:solidFill>
              </a:rPr>
              <a:t>今途上国に対してするべきことは</a:t>
            </a:r>
            <a:endParaRPr lang="en-US" altLang="ja-JP" sz="2400" b="1" dirty="0">
              <a:solidFill>
                <a:prstClr val="black"/>
              </a:solidFill>
            </a:endParaRPr>
          </a:p>
          <a:p>
            <a:r>
              <a:rPr lang="ja-JP" altLang="en-US" sz="2400" b="1" dirty="0" smtClean="0">
                <a:solidFill>
                  <a:prstClr val="black"/>
                </a:solidFill>
              </a:rPr>
              <a:t>シナリオ</a:t>
            </a:r>
            <a:r>
              <a:rPr lang="en-US" altLang="ja-JP" sz="2400" b="1" dirty="0" smtClean="0">
                <a:solidFill>
                  <a:prstClr val="black"/>
                </a:solidFill>
              </a:rPr>
              <a:t>3</a:t>
            </a:r>
            <a:r>
              <a:rPr lang="ja-JP" altLang="en-US" sz="2400" b="1" dirty="0" smtClean="0">
                <a:solidFill>
                  <a:prstClr val="black"/>
                </a:solidFill>
              </a:rPr>
              <a:t>で</a:t>
            </a:r>
            <a:r>
              <a:rPr lang="ja-JP" altLang="en-US" sz="2400" b="1" dirty="0">
                <a:solidFill>
                  <a:prstClr val="black"/>
                </a:solidFill>
              </a:rPr>
              <a:t>追加したように</a:t>
            </a:r>
            <a:endParaRPr lang="en-US" altLang="ja-JP" sz="2400" b="1" dirty="0">
              <a:solidFill>
                <a:prstClr val="black"/>
              </a:solidFill>
            </a:endParaRPr>
          </a:p>
        </p:txBody>
      </p:sp>
    </p:spTree>
    <p:extLst>
      <p:ext uri="{BB962C8B-B14F-4D97-AF65-F5344CB8AC3E}">
        <p14:creationId xmlns:p14="http://schemas.microsoft.com/office/powerpoint/2010/main" xmlns="" val="10626617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48662" y="5130257"/>
            <a:ext cx="425226"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flipV="1">
            <a:off x="473888" y="556017"/>
            <a:ext cx="8238572" cy="5348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0" y="70465"/>
            <a:ext cx="9144000" cy="523220"/>
          </a:xfrm>
          <a:prstGeom prst="rect">
            <a:avLst/>
          </a:prstGeom>
          <a:noFill/>
        </p:spPr>
        <p:txBody>
          <a:bodyPr wrap="square" rtlCol="0">
            <a:spAutoFit/>
          </a:bodyPr>
          <a:lstStyle/>
          <a:p>
            <a:r>
              <a:rPr lang="ja-JP" altLang="en-US" sz="2800" b="1" dirty="0"/>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日本の石炭火力発電の種類～現在～</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flipH="1" flipV="1">
            <a:off x="425226" y="5437430"/>
            <a:ext cx="8225271" cy="14205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91411" y="1638752"/>
            <a:ext cx="8208754" cy="289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60969" y="2393885"/>
            <a:ext cx="8223941" cy="9001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87189" y="3049050"/>
            <a:ext cx="8210640" cy="1545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87189" y="3804307"/>
            <a:ext cx="8225271" cy="54006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10915" y="4344367"/>
            <a:ext cx="8201545" cy="9001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03706" y="4910957"/>
            <a:ext cx="8208754" cy="118382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87189" y="3174938"/>
            <a:ext cx="8259302" cy="329438"/>
          </a:xfrm>
          <a:prstGeom prst="line">
            <a:avLst/>
          </a:prstGeom>
          <a:ln w="76200">
            <a:solidFill>
              <a:schemeClr val="tx2">
                <a:lumMod val="90000"/>
                <a:lumOff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rot="165452">
            <a:off x="694612" y="3270300"/>
            <a:ext cx="1399705" cy="307777"/>
          </a:xfrm>
          <a:prstGeom prst="rect">
            <a:avLst/>
          </a:prstGeom>
          <a:solidFill>
            <a:schemeClr val="bg1">
              <a:alpha val="76000"/>
            </a:schemeClr>
          </a:solidFill>
        </p:spPr>
        <p:txBody>
          <a:bodyPr wrap="square" rtlCol="0">
            <a:spAutoFit/>
          </a:bodyPr>
          <a:lstStyle/>
          <a:p>
            <a:pPr algn="ctr"/>
            <a:r>
              <a:rPr lang="en-US" altLang="ja-JP" sz="14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695g/kWh</a:t>
            </a:r>
            <a:endParaRPr lang="ja-JP" altLang="en-US" sz="14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8" name="直線コネクタ 47"/>
          <p:cNvCxnSpPr/>
          <p:nvPr/>
        </p:nvCxnSpPr>
        <p:spPr>
          <a:xfrm flipV="1">
            <a:off x="487189" y="1051521"/>
            <a:ext cx="8246001" cy="500253"/>
          </a:xfrm>
          <a:prstGeom prst="line">
            <a:avLst/>
          </a:prstGeom>
          <a:ln w="76200">
            <a:solidFill>
              <a:schemeClr val="tx2">
                <a:lumMod val="90000"/>
                <a:lumOff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rot="21347702">
            <a:off x="516835" y="962212"/>
            <a:ext cx="2364482" cy="369332"/>
          </a:xfrm>
          <a:prstGeom prst="rect">
            <a:avLst/>
          </a:prstGeom>
          <a:solidFill>
            <a:schemeClr val="bg1">
              <a:alpha val="76000"/>
            </a:schemeClr>
          </a:solidFill>
        </p:spPr>
        <p:txBody>
          <a:bodyPr wrap="square" rtlCol="0">
            <a:spAutoFit/>
          </a:bodyPr>
          <a:lstStyle/>
          <a:p>
            <a:r>
              <a:rPr lang="ja-JP" altLang="en-US" b="1"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石炭火力</a:t>
            </a:r>
            <a:r>
              <a:rPr lang="ja-JP" altLang="en-US"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の世界平均</a:t>
            </a:r>
            <a:endParaRPr lang="ja-JP" altLang="en-US" dirty="0">
              <a:solidFill>
                <a:schemeClr val="tx2">
                  <a:lumMod val="90000"/>
                  <a:lumOff val="10000"/>
                </a:schemeClr>
              </a:solidFill>
            </a:endParaRPr>
          </a:p>
        </p:txBody>
      </p:sp>
      <p:sp>
        <p:nvSpPr>
          <p:cNvPr id="107" name="テキスト ボックス 106"/>
          <p:cNvSpPr txBox="1"/>
          <p:nvPr/>
        </p:nvSpPr>
        <p:spPr>
          <a:xfrm rot="21347702">
            <a:off x="700569" y="1552050"/>
            <a:ext cx="1600974" cy="369332"/>
          </a:xfrm>
          <a:prstGeom prst="rect">
            <a:avLst/>
          </a:prstGeom>
          <a:solidFill>
            <a:schemeClr val="bg1">
              <a:alpha val="76000"/>
            </a:schemeClr>
          </a:solidFill>
        </p:spPr>
        <p:txBody>
          <a:bodyPr wrap="square" rtlCol="0">
            <a:spAutoFit/>
          </a:bodyPr>
          <a:lstStyle/>
          <a:p>
            <a:r>
              <a:rPr lang="en-US" altLang="ja-JP"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958g/kWh</a:t>
            </a:r>
            <a:endParaRPr lang="ja-JP" altLang="en-US" b="1"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テキスト ボックス 110"/>
          <p:cNvSpPr txBox="1"/>
          <p:nvPr/>
        </p:nvSpPr>
        <p:spPr>
          <a:xfrm rot="585074">
            <a:off x="2413462" y="6071190"/>
            <a:ext cx="1837907" cy="523220"/>
          </a:xfrm>
          <a:prstGeom prst="rect">
            <a:avLst/>
          </a:prstGeom>
          <a:solidFill>
            <a:schemeClr val="bg1">
              <a:alpha val="76000"/>
            </a:schemeClr>
          </a:solid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現行技術</a:t>
            </a:r>
            <a:endParaRPr lang="ja-JP" altLang="en-US" sz="2800" dirty="0"/>
          </a:p>
        </p:txBody>
      </p:sp>
      <p:cxnSp>
        <p:nvCxnSpPr>
          <p:cNvPr id="18" name="直線コネクタ 17"/>
          <p:cNvCxnSpPr/>
          <p:nvPr/>
        </p:nvCxnSpPr>
        <p:spPr>
          <a:xfrm>
            <a:off x="465693" y="920619"/>
            <a:ext cx="0" cy="45378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76294" y="883749"/>
            <a:ext cx="575350" cy="844686"/>
            <a:chOff x="-61009" y="2418182"/>
            <a:chExt cx="575350" cy="844686"/>
          </a:xfrm>
        </p:grpSpPr>
        <p:sp>
          <p:nvSpPr>
            <p:cNvPr id="2" name="テキスト ボックス 1"/>
            <p:cNvSpPr txBox="1"/>
            <p:nvPr/>
          </p:nvSpPr>
          <p:spPr>
            <a:xfrm>
              <a:off x="57389" y="2631926"/>
              <a:ext cx="400110" cy="630942"/>
            </a:xfrm>
            <a:prstGeom prst="rect">
              <a:avLst/>
            </a:prstGeom>
            <a:noFill/>
          </p:spPr>
          <p:txBody>
            <a:bodyPr vert="eaVert" wrap="none" rtlCol="0">
              <a:spAutoFit/>
            </a:bodyPr>
            <a:lstStyle/>
            <a:p>
              <a:r>
                <a:rPr kumimoji="1" lang="ja-JP" altLang="en-US" sz="1400" dirty="0" smtClean="0"/>
                <a:t>排出量</a:t>
              </a:r>
              <a:endParaRPr kumimoji="1" lang="ja-JP" altLang="en-US" dirty="0"/>
            </a:p>
          </p:txBody>
        </p:sp>
        <p:sp>
          <p:nvSpPr>
            <p:cNvPr id="3" name="テキスト ボックス 2"/>
            <p:cNvSpPr txBox="1"/>
            <p:nvPr/>
          </p:nvSpPr>
          <p:spPr>
            <a:xfrm>
              <a:off x="-61009" y="2418182"/>
              <a:ext cx="575350" cy="369332"/>
            </a:xfrm>
            <a:prstGeom prst="rect">
              <a:avLst/>
            </a:prstGeom>
            <a:noFill/>
          </p:spPr>
          <p:txBody>
            <a:bodyPr wrap="none" rtlCol="0">
              <a:spAutoFit/>
            </a:bodyPr>
            <a:lstStyle/>
            <a:p>
              <a:r>
                <a:rPr kumimoji="1" lang="en-US" altLang="ja-JP" dirty="0" smtClean="0"/>
                <a:t>CO2</a:t>
              </a:r>
              <a:endParaRPr kumimoji="1" lang="ja-JP" altLang="en-US" dirty="0"/>
            </a:p>
          </p:txBody>
        </p:sp>
      </p:grpSp>
      <p:cxnSp>
        <p:nvCxnSpPr>
          <p:cNvPr id="31" name="直線コネクタ 30"/>
          <p:cNvCxnSpPr/>
          <p:nvPr/>
        </p:nvCxnSpPr>
        <p:spPr>
          <a:xfrm flipV="1">
            <a:off x="495447" y="2105289"/>
            <a:ext cx="8237743" cy="17851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409" y="2330006"/>
            <a:ext cx="458780" cy="307777"/>
          </a:xfrm>
          <a:prstGeom prst="rect">
            <a:avLst/>
          </a:prstGeom>
          <a:noFill/>
        </p:spPr>
        <p:txBody>
          <a:bodyPr wrap="none" rtlCol="0">
            <a:spAutoFit/>
          </a:bodyPr>
          <a:lstStyle/>
          <a:p>
            <a:r>
              <a:rPr kumimoji="1" lang="en-US" altLang="ja-JP" sz="1400" dirty="0" smtClean="0"/>
              <a:t>800</a:t>
            </a:r>
            <a:endParaRPr kumimoji="1" lang="ja-JP" altLang="en-US" sz="1400" dirty="0"/>
          </a:p>
        </p:txBody>
      </p:sp>
      <p:sp>
        <p:nvSpPr>
          <p:cNvPr id="32" name="テキスト ボックス 31"/>
          <p:cNvSpPr txBox="1"/>
          <p:nvPr/>
        </p:nvSpPr>
        <p:spPr>
          <a:xfrm>
            <a:off x="31885" y="2138839"/>
            <a:ext cx="458780" cy="307777"/>
          </a:xfrm>
          <a:prstGeom prst="rect">
            <a:avLst/>
          </a:prstGeom>
          <a:noFill/>
        </p:spPr>
        <p:txBody>
          <a:bodyPr wrap="none" rtlCol="0">
            <a:spAutoFit/>
          </a:bodyPr>
          <a:lstStyle/>
          <a:p>
            <a:r>
              <a:rPr kumimoji="1" lang="en-US" altLang="ja-JP" sz="1400" dirty="0" smtClean="0">
                <a:solidFill>
                  <a:srgbClr val="FF0000"/>
                </a:solidFill>
              </a:rPr>
              <a:t>820</a:t>
            </a:r>
            <a:endParaRPr kumimoji="1" lang="ja-JP" altLang="en-US" sz="1400" dirty="0">
              <a:solidFill>
                <a:srgbClr val="FF0000"/>
              </a:solidFill>
            </a:endParaRPr>
          </a:p>
        </p:txBody>
      </p:sp>
      <p:sp>
        <p:nvSpPr>
          <p:cNvPr id="33" name="テキスト ボックス 32"/>
          <p:cNvSpPr txBox="1"/>
          <p:nvPr/>
        </p:nvSpPr>
        <p:spPr>
          <a:xfrm>
            <a:off x="52135" y="1797512"/>
            <a:ext cx="458780" cy="307777"/>
          </a:xfrm>
          <a:prstGeom prst="rect">
            <a:avLst/>
          </a:prstGeom>
          <a:noFill/>
        </p:spPr>
        <p:txBody>
          <a:bodyPr wrap="none" rtlCol="0">
            <a:spAutoFit/>
          </a:bodyPr>
          <a:lstStyle/>
          <a:p>
            <a:r>
              <a:rPr kumimoji="1" lang="en-US" altLang="ja-JP" sz="1400" dirty="0" smtClean="0"/>
              <a:t>900</a:t>
            </a:r>
            <a:endParaRPr kumimoji="1" lang="ja-JP" altLang="en-US" sz="1400" dirty="0"/>
          </a:p>
        </p:txBody>
      </p:sp>
      <p:cxnSp>
        <p:nvCxnSpPr>
          <p:cNvPr id="34" name="直線コネクタ 33"/>
          <p:cNvCxnSpPr/>
          <p:nvPr/>
        </p:nvCxnSpPr>
        <p:spPr>
          <a:xfrm>
            <a:off x="473637" y="2921832"/>
            <a:ext cx="8224192" cy="4733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rot="165452">
            <a:off x="629307" y="2799894"/>
            <a:ext cx="2717421" cy="338554"/>
          </a:xfrm>
          <a:prstGeom prst="rect">
            <a:avLst/>
          </a:prstGeom>
          <a:solidFill>
            <a:schemeClr val="bg1">
              <a:alpha val="76000"/>
            </a:schemeClr>
          </a:solidFill>
        </p:spPr>
        <p:txBody>
          <a:bodyPr wrap="square" rtlCol="0">
            <a:spAutoFit/>
          </a:bodyPr>
          <a:lstStyle/>
          <a:p>
            <a:pPr algn="ctr"/>
            <a:r>
              <a:rPr lang="ja-JP" altLang="en-US"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石油火力発電の平均</a:t>
            </a:r>
            <a:r>
              <a:rPr lang="en-US" altLang="ja-JP"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日本</a:t>
            </a:r>
            <a:r>
              <a:rPr lang="en-US" altLang="ja-JP"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2">
                  <a:lumMod val="90000"/>
                  <a:lumOff val="10000"/>
                </a:schemeClr>
              </a:solidFill>
            </a:endParaRPr>
          </a:p>
        </p:txBody>
      </p:sp>
      <p:sp>
        <p:nvSpPr>
          <p:cNvPr id="35" name="テキスト ボックス 34"/>
          <p:cNvSpPr txBox="1"/>
          <p:nvPr/>
        </p:nvSpPr>
        <p:spPr>
          <a:xfrm>
            <a:off x="34682" y="2716306"/>
            <a:ext cx="458780" cy="307777"/>
          </a:xfrm>
          <a:prstGeom prst="rect">
            <a:avLst/>
          </a:prstGeom>
          <a:noFill/>
        </p:spPr>
        <p:txBody>
          <a:bodyPr wrap="none" rtlCol="0">
            <a:spAutoFit/>
          </a:bodyPr>
          <a:lstStyle/>
          <a:p>
            <a:r>
              <a:rPr kumimoji="1" lang="en-US" altLang="ja-JP" sz="1400" dirty="0" smtClean="0">
                <a:solidFill>
                  <a:srgbClr val="FF0000"/>
                </a:solidFill>
              </a:rPr>
              <a:t>710</a:t>
            </a:r>
            <a:endParaRPr kumimoji="1" lang="ja-JP" altLang="en-US" sz="1400" dirty="0">
              <a:solidFill>
                <a:srgbClr val="FF0000"/>
              </a:solidFill>
            </a:endParaRPr>
          </a:p>
        </p:txBody>
      </p:sp>
      <p:cxnSp>
        <p:nvCxnSpPr>
          <p:cNvPr id="39" name="直線コネクタ 38"/>
          <p:cNvCxnSpPr/>
          <p:nvPr/>
        </p:nvCxnSpPr>
        <p:spPr>
          <a:xfrm>
            <a:off x="194545" y="548680"/>
            <a:ext cx="8775975" cy="0"/>
          </a:xfrm>
          <a:prstGeom prst="line">
            <a:avLst/>
          </a:prstGeom>
          <a:ln w="57150">
            <a:solidFill>
              <a:srgbClr val="3B8A14"/>
            </a:solidFill>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2959330" y="1551774"/>
            <a:ext cx="1612669" cy="1284182"/>
          </a:xfrm>
          <a:prstGeom prst="ellipse">
            <a:avLst/>
          </a:prstGeom>
          <a:gradFill flip="none" rotWithShape="1">
            <a:gsLst>
              <a:gs pos="40000">
                <a:schemeClr val="bg1"/>
              </a:gs>
              <a:gs pos="100000">
                <a:srgbClr val="85C2FF"/>
              </a:gs>
              <a:gs pos="70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820</a:t>
            </a:r>
          </a:p>
          <a:p>
            <a:pPr algn="ct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円/楕円 14"/>
          <p:cNvSpPr/>
          <p:nvPr/>
        </p:nvSpPr>
        <p:spPr>
          <a:xfrm>
            <a:off x="5067055" y="2283806"/>
            <a:ext cx="1935216" cy="1640250"/>
          </a:xfrm>
          <a:prstGeom prst="ellipse">
            <a:avLst/>
          </a:prstGeom>
          <a:gradFill flip="none" rotWithShape="1">
            <a:gsLst>
              <a:gs pos="40000">
                <a:schemeClr val="bg1"/>
              </a:gs>
              <a:gs pos="100000">
                <a:srgbClr val="85C2FF"/>
              </a:gs>
              <a:gs pos="70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710</a:t>
            </a:r>
            <a:endParaRPr lang="en-US" altLang="ja-JP"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吹き出し 5"/>
          <p:cNvSpPr/>
          <p:nvPr/>
        </p:nvSpPr>
        <p:spPr>
          <a:xfrm>
            <a:off x="85588" y="3348933"/>
            <a:ext cx="4307013" cy="2283849"/>
          </a:xfrm>
          <a:prstGeom prst="wedgeRoundRectCallout">
            <a:avLst>
              <a:gd name="adj1" fmla="val 36490"/>
              <a:gd name="adj2" fmla="val -76251"/>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zh-TW"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超々臨界圧</a:t>
            </a: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USC</a:t>
            </a: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ボイラで作られた高温高圧の水蒸気でタービンを回転させ発電する技術。</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国内の石炭火力の約半数に</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採用されている。</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吹き出し 35"/>
          <p:cNvSpPr/>
          <p:nvPr/>
        </p:nvSpPr>
        <p:spPr>
          <a:xfrm>
            <a:off x="4502800" y="4144684"/>
            <a:ext cx="4404418" cy="2003032"/>
          </a:xfrm>
          <a:prstGeom prst="wedgeRoundRectCallout">
            <a:avLst>
              <a:gd name="adj1" fmla="val 695"/>
              <a:gd name="adj2" fmla="val -76941"/>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先進超々</a:t>
            </a:r>
            <a:r>
              <a:rPr lang="zh-TW"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臨界圧</a:t>
            </a:r>
            <a:r>
              <a:rPr lang="en-US" altLang="zh-TW"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(A-USC)</a:t>
            </a:r>
          </a:p>
          <a:p>
            <a:pPr algn="ct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従来の</a:t>
            </a:r>
            <a:r>
              <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USC</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システムの構成を変えず</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発電効率の向上が期待</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765651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線コネクタ 23"/>
          <p:cNvCxnSpPr/>
          <p:nvPr/>
        </p:nvCxnSpPr>
        <p:spPr>
          <a:xfrm flipV="1">
            <a:off x="459482" y="446243"/>
            <a:ext cx="8238572" cy="5348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descr="C:\Users\user\Desktop\arrow44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15431650">
            <a:off x="1694177" y="-276311"/>
            <a:ext cx="6887812" cy="6755565"/>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テキスト ボックス 31"/>
          <p:cNvSpPr txBox="1"/>
          <p:nvPr/>
        </p:nvSpPr>
        <p:spPr>
          <a:xfrm>
            <a:off x="0" y="70465"/>
            <a:ext cx="9144000" cy="523220"/>
          </a:xfrm>
          <a:prstGeom prst="rect">
            <a:avLst/>
          </a:prstGeom>
          <a:noFill/>
        </p:spPr>
        <p:txBody>
          <a:bodyPr wrap="square" rtlCol="0">
            <a:spAutoFit/>
          </a:bodyPr>
          <a:lstStyle/>
          <a:p>
            <a:r>
              <a:rPr lang="ja-JP" altLang="en-US" sz="2800" b="1" dirty="0">
                <a:solidFill>
                  <a:prstClr val="white"/>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日本の石炭火力発電技術の種類～将来～</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rot="585074">
            <a:off x="4822569" y="6240924"/>
            <a:ext cx="1753998" cy="523220"/>
          </a:xfrm>
          <a:prstGeom prst="rect">
            <a:avLst/>
          </a:prstGeom>
          <a:solidFill>
            <a:schemeClr val="bg1">
              <a:alpha val="73000"/>
            </a:schemeClr>
          </a:solidFill>
        </p:spPr>
        <p:txBody>
          <a:bodyPr wrap="square" rtlCol="0">
            <a:spAutoFit/>
          </a:bodyPr>
          <a:lstStyle/>
          <a:p>
            <a:pPr algn="ctr"/>
            <a:r>
              <a:rPr lang="en-US" altLang="ja-JP" sz="2800" dirty="0" smtClean="0">
                <a:solidFill>
                  <a:prstClr val="black"/>
                </a:solidFill>
              </a:rPr>
              <a:t>20</a:t>
            </a:r>
            <a:r>
              <a:rPr lang="en-US" altLang="ja-JP" sz="2800" dirty="0">
                <a:solidFill>
                  <a:prstClr val="black"/>
                </a:solidFill>
              </a:rPr>
              <a:t>3</a:t>
            </a:r>
            <a:r>
              <a:rPr lang="en-US" altLang="ja-JP" sz="2800" dirty="0" smtClean="0">
                <a:solidFill>
                  <a:prstClr val="black"/>
                </a:solidFill>
              </a:rPr>
              <a:t>0</a:t>
            </a:r>
            <a:r>
              <a:rPr lang="ja-JP" altLang="en-US" sz="2800" dirty="0" smtClean="0">
                <a:solidFill>
                  <a:prstClr val="black"/>
                </a:solidFill>
              </a:rPr>
              <a:t>年頃</a:t>
            </a:r>
            <a:endParaRPr lang="ja-JP" altLang="en-US" sz="2800" dirty="0">
              <a:solidFill>
                <a:prstClr val="black"/>
              </a:solidFill>
            </a:endParaRPr>
          </a:p>
        </p:txBody>
      </p:sp>
      <p:sp>
        <p:nvSpPr>
          <p:cNvPr id="23" name="テキスト ボックス 22"/>
          <p:cNvSpPr txBox="1"/>
          <p:nvPr/>
        </p:nvSpPr>
        <p:spPr>
          <a:xfrm rot="585074">
            <a:off x="2670863" y="5867434"/>
            <a:ext cx="1753998" cy="523220"/>
          </a:xfrm>
          <a:prstGeom prst="rect">
            <a:avLst/>
          </a:prstGeom>
          <a:solidFill>
            <a:schemeClr val="bg1">
              <a:alpha val="76000"/>
            </a:schemeClr>
          </a:solidFill>
        </p:spPr>
        <p:txBody>
          <a:bodyPr wrap="square" rtlCol="0">
            <a:spAutoFit/>
          </a:bodyPr>
          <a:lstStyle/>
          <a:p>
            <a:pPr algn="ctr"/>
            <a:r>
              <a:rPr lang="en-US" altLang="ja-JP" sz="2800" dirty="0" smtClean="0">
                <a:solidFill>
                  <a:prstClr val="black"/>
                </a:solidFill>
              </a:rPr>
              <a:t>2020</a:t>
            </a:r>
            <a:r>
              <a:rPr lang="ja-JP" altLang="en-US" sz="2800" dirty="0" smtClean="0">
                <a:solidFill>
                  <a:prstClr val="black"/>
                </a:solidFill>
              </a:rPr>
              <a:t>年頃</a:t>
            </a:r>
            <a:endParaRPr lang="ja-JP" altLang="en-US" sz="2800" dirty="0">
              <a:solidFill>
                <a:prstClr val="black"/>
              </a:solidFill>
            </a:endParaRPr>
          </a:p>
        </p:txBody>
      </p:sp>
      <p:cxnSp>
        <p:nvCxnSpPr>
          <p:cNvPr id="17" name="直線コネクタ 16"/>
          <p:cNvCxnSpPr/>
          <p:nvPr/>
        </p:nvCxnSpPr>
        <p:spPr>
          <a:xfrm flipH="1" flipV="1">
            <a:off x="459154" y="5281685"/>
            <a:ext cx="8208754" cy="14205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503706" y="1493785"/>
            <a:ext cx="8208754" cy="289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3888" y="2303875"/>
            <a:ext cx="8223941" cy="9001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87189" y="2951594"/>
            <a:ext cx="8246001" cy="1545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87189" y="3654025"/>
            <a:ext cx="8225271" cy="54006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10915" y="4194085"/>
            <a:ext cx="8201545" cy="9001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03706" y="4742642"/>
            <a:ext cx="8208754" cy="118382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73888" y="3024848"/>
            <a:ext cx="8259302" cy="329438"/>
          </a:xfrm>
          <a:prstGeom prst="line">
            <a:avLst/>
          </a:prstGeom>
          <a:ln w="762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rot="165452">
            <a:off x="699077" y="3139602"/>
            <a:ext cx="1399705" cy="400110"/>
          </a:xfrm>
          <a:prstGeom prst="rect">
            <a:avLst/>
          </a:prstGeom>
          <a:solidFill>
            <a:schemeClr val="bg1">
              <a:alpha val="76000"/>
            </a:schemeClr>
          </a:solidFill>
        </p:spPr>
        <p:txBody>
          <a:bodyPr wrap="square" rtlCol="0">
            <a:spAutoFit/>
          </a:bodyPr>
          <a:lstStyle/>
          <a:p>
            <a:pPr algn="ctr"/>
            <a:r>
              <a:rPr lang="en-US" altLang="ja-JP" sz="2000" b="1" dirty="0" smtClean="0">
                <a:solidFill>
                  <a:srgbClr val="9BBB59">
                    <a:lumMod val="50000"/>
                  </a:srgbClr>
                </a:solidFill>
                <a:latin typeface="メイリオ" panose="020B0604030504040204" pitchFamily="50" charset="-128"/>
                <a:ea typeface="メイリオ" panose="020B0604030504040204" pitchFamily="50" charset="-128"/>
                <a:cs typeface="メイリオ" panose="020B0604030504040204" pitchFamily="50" charset="-128"/>
              </a:rPr>
              <a:t>695</a:t>
            </a:r>
            <a:r>
              <a:rPr lang="en-US" altLang="ja-JP" sz="1400" b="1" dirty="0" smtClean="0">
                <a:solidFill>
                  <a:srgbClr val="9BBB59">
                    <a:lumMod val="50000"/>
                  </a:srgbClr>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sz="1400" b="1" dirty="0" smtClean="0">
              <a:solidFill>
                <a:srgbClr val="9BBB59">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8" name="直線コネクタ 47"/>
          <p:cNvCxnSpPr/>
          <p:nvPr/>
        </p:nvCxnSpPr>
        <p:spPr>
          <a:xfrm flipV="1">
            <a:off x="487189" y="911958"/>
            <a:ext cx="8246001" cy="500253"/>
          </a:xfrm>
          <a:prstGeom prst="line">
            <a:avLst/>
          </a:prstGeom>
          <a:ln w="762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rot="21347702">
            <a:off x="506192" y="956688"/>
            <a:ext cx="2364482" cy="369332"/>
          </a:xfrm>
          <a:prstGeom prst="rect">
            <a:avLst/>
          </a:prstGeom>
          <a:solidFill>
            <a:schemeClr val="bg1">
              <a:alpha val="76000"/>
            </a:schemeClr>
          </a:solidFill>
        </p:spPr>
        <p:txBody>
          <a:bodyPr wrap="square" rtlCol="0">
            <a:spAutoFit/>
          </a:bodyPr>
          <a:lstStyle/>
          <a:p>
            <a:r>
              <a:rPr lang="ja-JP" altLang="en-US" b="1"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石炭火力</a:t>
            </a:r>
            <a:r>
              <a:rPr lang="ja-JP" altLang="en-US"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の世界平均</a:t>
            </a:r>
            <a:endParaRPr lang="ja-JP" altLang="en-US" dirty="0">
              <a:solidFill>
                <a:schemeClr val="tx2">
                  <a:lumMod val="90000"/>
                  <a:lumOff val="10000"/>
                </a:schemeClr>
              </a:solidFill>
            </a:endParaRPr>
          </a:p>
        </p:txBody>
      </p:sp>
      <p:sp>
        <p:nvSpPr>
          <p:cNvPr id="53" name="テキスト ボックス 52"/>
          <p:cNvSpPr txBox="1"/>
          <p:nvPr/>
        </p:nvSpPr>
        <p:spPr>
          <a:xfrm rot="165452">
            <a:off x="502406" y="2666679"/>
            <a:ext cx="2717421" cy="338554"/>
          </a:xfrm>
          <a:prstGeom prst="rect">
            <a:avLst/>
          </a:prstGeom>
          <a:solidFill>
            <a:schemeClr val="bg1">
              <a:alpha val="76000"/>
            </a:schemeClr>
          </a:solidFill>
        </p:spPr>
        <p:txBody>
          <a:bodyPr wrap="square" rtlCol="0">
            <a:spAutoFit/>
          </a:bodyPr>
          <a:lstStyle/>
          <a:p>
            <a:pPr algn="ctr"/>
            <a:r>
              <a:rPr lang="ja-JP" altLang="en-US"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石油火力発電の平均</a:t>
            </a:r>
            <a:r>
              <a:rPr lang="en-US" altLang="ja-JP"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日本</a:t>
            </a:r>
            <a:r>
              <a:rPr lang="en-US" altLang="ja-JP" sz="1600" b="1"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2">
                  <a:lumMod val="90000"/>
                  <a:lumOff val="10000"/>
                </a:schemeClr>
              </a:solidFill>
            </a:endParaRPr>
          </a:p>
        </p:txBody>
      </p:sp>
      <p:sp>
        <p:nvSpPr>
          <p:cNvPr id="107" name="テキスト ボックス 106"/>
          <p:cNvSpPr txBox="1"/>
          <p:nvPr/>
        </p:nvSpPr>
        <p:spPr>
          <a:xfrm rot="21347702">
            <a:off x="700569" y="1390172"/>
            <a:ext cx="1600974" cy="461665"/>
          </a:xfrm>
          <a:prstGeom prst="rect">
            <a:avLst/>
          </a:prstGeom>
          <a:solidFill>
            <a:schemeClr val="bg1">
              <a:alpha val="76000"/>
            </a:schemeClr>
          </a:solidFill>
        </p:spPr>
        <p:txBody>
          <a:bodyPr wrap="square" rtlCol="0">
            <a:spAutoFit/>
          </a:bodyPr>
          <a:lstStyle/>
          <a:p>
            <a:r>
              <a:rPr lang="en-US" altLang="ja-JP" sz="2400" b="1" dirty="0">
                <a:solidFill>
                  <a:srgbClr val="9BBB59">
                    <a:lumMod val="50000"/>
                  </a:srgbClr>
                </a:solidFill>
              </a:rPr>
              <a:t>958</a:t>
            </a:r>
            <a:r>
              <a:rPr lang="en-US" altLang="ja-JP" b="1" dirty="0">
                <a:solidFill>
                  <a:srgbClr val="9BBB59">
                    <a:lumMod val="50000"/>
                  </a:srgbClr>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b="1" dirty="0">
              <a:solidFill>
                <a:srgbClr val="9BBB59">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円/楕円 20"/>
          <p:cNvSpPr/>
          <p:nvPr/>
        </p:nvSpPr>
        <p:spPr>
          <a:xfrm>
            <a:off x="2563900" y="1725520"/>
            <a:ext cx="644655" cy="608924"/>
          </a:xfrm>
          <a:prstGeom prst="ellipse">
            <a:avLst/>
          </a:prstGeom>
          <a:gradFill flip="none" rotWithShape="1">
            <a:gsLst>
              <a:gs pos="40000">
                <a:schemeClr val="bg1"/>
              </a:gs>
              <a:gs pos="100000">
                <a:srgbClr val="85C2FF"/>
              </a:gs>
              <a:gs pos="70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A-USC</a:t>
            </a: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円/楕円 21"/>
          <p:cNvSpPr/>
          <p:nvPr/>
        </p:nvSpPr>
        <p:spPr>
          <a:xfrm>
            <a:off x="2202034" y="1358772"/>
            <a:ext cx="540757" cy="500034"/>
          </a:xfrm>
          <a:prstGeom prst="ellipse">
            <a:avLst/>
          </a:prstGeom>
          <a:gradFill flip="none" rotWithShape="1">
            <a:gsLst>
              <a:gs pos="40000">
                <a:schemeClr val="bg1"/>
              </a:gs>
              <a:gs pos="100000">
                <a:srgbClr val="85C2FF"/>
              </a:gs>
              <a:gs pos="70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USC</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コネクタ 17"/>
          <p:cNvCxnSpPr/>
          <p:nvPr/>
        </p:nvCxnSpPr>
        <p:spPr>
          <a:xfrm>
            <a:off x="475554" y="755900"/>
            <a:ext cx="0" cy="45378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79515" y="1068677"/>
            <a:ext cx="575350" cy="998574"/>
            <a:chOff x="-61009" y="2418182"/>
            <a:chExt cx="575350" cy="998574"/>
          </a:xfrm>
        </p:grpSpPr>
        <p:sp>
          <p:nvSpPr>
            <p:cNvPr id="35" name="テキスト ボックス 34"/>
            <p:cNvSpPr txBox="1"/>
            <p:nvPr/>
          </p:nvSpPr>
          <p:spPr>
            <a:xfrm>
              <a:off x="-4166" y="2631926"/>
              <a:ext cx="461665" cy="784830"/>
            </a:xfrm>
            <a:prstGeom prst="rect">
              <a:avLst/>
            </a:prstGeom>
            <a:noFill/>
          </p:spPr>
          <p:txBody>
            <a:bodyPr vert="eaVert" wrap="none" rtlCol="0">
              <a:spAutoFit/>
            </a:bodyPr>
            <a:lstStyle/>
            <a:p>
              <a:r>
                <a:rPr lang="ja-JP" altLang="en-US" dirty="0" smtClean="0">
                  <a:solidFill>
                    <a:prstClr val="black"/>
                  </a:solidFill>
                </a:rPr>
                <a:t>排出量</a:t>
              </a:r>
              <a:endParaRPr lang="ja-JP" altLang="en-US" dirty="0">
                <a:solidFill>
                  <a:prstClr val="black"/>
                </a:solidFill>
              </a:endParaRPr>
            </a:p>
          </p:txBody>
        </p:sp>
        <p:sp>
          <p:nvSpPr>
            <p:cNvPr id="36" name="テキスト ボックス 35"/>
            <p:cNvSpPr txBox="1"/>
            <p:nvPr/>
          </p:nvSpPr>
          <p:spPr>
            <a:xfrm>
              <a:off x="-61009" y="2418182"/>
              <a:ext cx="575350" cy="369332"/>
            </a:xfrm>
            <a:prstGeom prst="rect">
              <a:avLst/>
            </a:prstGeom>
            <a:noFill/>
          </p:spPr>
          <p:txBody>
            <a:bodyPr wrap="none" rtlCol="0">
              <a:spAutoFit/>
            </a:bodyPr>
            <a:lstStyle/>
            <a:p>
              <a:r>
                <a:rPr lang="en-US" altLang="ja-JP" dirty="0" smtClean="0">
                  <a:solidFill>
                    <a:prstClr val="black"/>
                  </a:solidFill>
                </a:rPr>
                <a:t>CO2</a:t>
              </a:r>
              <a:endParaRPr lang="ja-JP" altLang="en-US" dirty="0">
                <a:solidFill>
                  <a:prstClr val="black"/>
                </a:solidFill>
              </a:endParaRPr>
            </a:p>
          </p:txBody>
        </p:sp>
      </p:grpSp>
      <p:sp>
        <p:nvSpPr>
          <p:cNvPr id="2" name="テキスト ボックス 1"/>
          <p:cNvSpPr txBox="1"/>
          <p:nvPr/>
        </p:nvSpPr>
        <p:spPr>
          <a:xfrm>
            <a:off x="-32018" y="2746628"/>
            <a:ext cx="535724" cy="369332"/>
          </a:xfrm>
          <a:prstGeom prst="rect">
            <a:avLst/>
          </a:prstGeom>
          <a:noFill/>
        </p:spPr>
        <p:txBody>
          <a:bodyPr wrap="none" rtlCol="0">
            <a:spAutoFit/>
          </a:bodyPr>
          <a:lstStyle/>
          <a:p>
            <a:r>
              <a:rPr kumimoji="1" lang="en-US" altLang="ja-JP" dirty="0" smtClean="0"/>
              <a:t>700</a:t>
            </a:r>
            <a:endParaRPr kumimoji="1" lang="ja-JP" altLang="en-US" dirty="0"/>
          </a:p>
        </p:txBody>
      </p:sp>
      <p:cxnSp>
        <p:nvCxnSpPr>
          <p:cNvPr id="38" name="直線コネクタ 37"/>
          <p:cNvCxnSpPr/>
          <p:nvPr/>
        </p:nvCxnSpPr>
        <p:spPr>
          <a:xfrm>
            <a:off x="475554" y="3383995"/>
            <a:ext cx="8225271" cy="54006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9345" y="3140897"/>
            <a:ext cx="535724" cy="369332"/>
          </a:xfrm>
          <a:prstGeom prst="rect">
            <a:avLst/>
          </a:prstGeom>
          <a:noFill/>
        </p:spPr>
        <p:txBody>
          <a:bodyPr wrap="none" rtlCol="0">
            <a:spAutoFit/>
          </a:bodyPr>
          <a:lstStyle/>
          <a:p>
            <a:r>
              <a:rPr kumimoji="1" lang="en-US" altLang="ja-JP" dirty="0" smtClean="0">
                <a:solidFill>
                  <a:srgbClr val="FF0000"/>
                </a:solidFill>
              </a:rPr>
              <a:t>650</a:t>
            </a:r>
            <a:endParaRPr kumimoji="1" lang="ja-JP" altLang="en-US" dirty="0">
              <a:solidFill>
                <a:srgbClr val="FF0000"/>
              </a:solidFill>
            </a:endParaRPr>
          </a:p>
        </p:txBody>
      </p:sp>
      <p:sp>
        <p:nvSpPr>
          <p:cNvPr id="40" name="テキスト ボックス 39"/>
          <p:cNvSpPr txBox="1"/>
          <p:nvPr/>
        </p:nvSpPr>
        <p:spPr>
          <a:xfrm>
            <a:off x="-19345" y="3469359"/>
            <a:ext cx="535724" cy="369332"/>
          </a:xfrm>
          <a:prstGeom prst="rect">
            <a:avLst/>
          </a:prstGeom>
          <a:noFill/>
        </p:spPr>
        <p:txBody>
          <a:bodyPr wrap="none" rtlCol="0">
            <a:spAutoFit/>
          </a:bodyPr>
          <a:lstStyle/>
          <a:p>
            <a:r>
              <a:rPr kumimoji="1" lang="en-US" altLang="ja-JP" dirty="0" smtClean="0"/>
              <a:t>600</a:t>
            </a:r>
            <a:endParaRPr kumimoji="1" lang="ja-JP" altLang="en-US" dirty="0"/>
          </a:p>
        </p:txBody>
      </p:sp>
      <p:cxnSp>
        <p:nvCxnSpPr>
          <p:cNvPr id="41" name="直線コネクタ 40"/>
          <p:cNvCxnSpPr/>
          <p:nvPr/>
        </p:nvCxnSpPr>
        <p:spPr>
          <a:xfrm>
            <a:off x="475554" y="3870400"/>
            <a:ext cx="8225271" cy="54006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1150" y="3685734"/>
            <a:ext cx="535724" cy="369332"/>
          </a:xfrm>
          <a:prstGeom prst="rect">
            <a:avLst/>
          </a:prstGeom>
          <a:noFill/>
        </p:spPr>
        <p:txBody>
          <a:bodyPr wrap="none" rtlCol="0">
            <a:spAutoFit/>
          </a:bodyPr>
          <a:lstStyle/>
          <a:p>
            <a:r>
              <a:rPr kumimoji="1" lang="en-US" altLang="ja-JP" dirty="0" smtClean="0">
                <a:solidFill>
                  <a:srgbClr val="FF0000"/>
                </a:solidFill>
              </a:rPr>
              <a:t>590</a:t>
            </a:r>
            <a:endParaRPr kumimoji="1" lang="ja-JP" altLang="en-US" dirty="0">
              <a:solidFill>
                <a:srgbClr val="FF0000"/>
              </a:solidFill>
            </a:endParaRPr>
          </a:p>
        </p:txBody>
      </p:sp>
      <p:sp>
        <p:nvSpPr>
          <p:cNvPr id="54" name="円/楕円 53"/>
          <p:cNvSpPr/>
          <p:nvPr/>
        </p:nvSpPr>
        <p:spPr>
          <a:xfrm>
            <a:off x="3547862" y="2951594"/>
            <a:ext cx="1243068" cy="1268119"/>
          </a:xfrm>
          <a:prstGeom prst="ellipse">
            <a:avLst/>
          </a:prstGeom>
          <a:gradFill flip="none" rotWithShape="1">
            <a:gsLst>
              <a:gs pos="46000">
                <a:schemeClr val="bg1"/>
              </a:gs>
              <a:gs pos="100000">
                <a:srgbClr val="85C2FF"/>
              </a:gs>
              <a:gs pos="72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650</a:t>
            </a:r>
          </a:p>
          <a:p>
            <a:pPr algn="ct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円/楕円 14"/>
          <p:cNvSpPr/>
          <p:nvPr/>
        </p:nvSpPr>
        <p:spPr>
          <a:xfrm>
            <a:off x="5611437" y="3510229"/>
            <a:ext cx="1814463" cy="1931944"/>
          </a:xfrm>
          <a:prstGeom prst="ellipse">
            <a:avLst/>
          </a:prstGeom>
          <a:gradFill flip="none" rotWithShape="1">
            <a:gsLst>
              <a:gs pos="51000">
                <a:schemeClr val="bg1"/>
              </a:gs>
              <a:gs pos="100000">
                <a:srgbClr val="85C2FF"/>
              </a:gs>
              <a:gs pos="76000">
                <a:srgbClr val="C4D6EB"/>
              </a:gs>
              <a:gs pos="100000">
                <a:srgbClr val="FFEBFA"/>
              </a:gs>
            </a:gsLst>
            <a:path path="shape">
              <a:fillToRect l="50000" t="50000" r="50000" b="50000"/>
            </a:path>
            <a:tileRect/>
          </a:gra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4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590</a:t>
            </a:r>
          </a:p>
          <a:p>
            <a:pPr algn="ct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g/kWh</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吹き出し 43"/>
          <p:cNvSpPr/>
          <p:nvPr/>
        </p:nvSpPr>
        <p:spPr>
          <a:xfrm>
            <a:off x="4243319" y="1214303"/>
            <a:ext cx="4550697" cy="1737291"/>
          </a:xfrm>
          <a:prstGeom prst="wedgeRoundRectCallout">
            <a:avLst>
              <a:gd name="adj1" fmla="val -5269"/>
              <a:gd name="adj2" fmla="val 79361"/>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石炭ガス化燃料電池複合発電</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(IGFC</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IGCC</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に燃料電池を組み合わせた</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トリプル複合発電</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方式</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吹き出し 45"/>
          <p:cNvSpPr/>
          <p:nvPr/>
        </p:nvSpPr>
        <p:spPr>
          <a:xfrm>
            <a:off x="111118" y="4177657"/>
            <a:ext cx="4467650" cy="1768622"/>
          </a:xfrm>
          <a:prstGeom prst="wedgeRoundRectCallout">
            <a:avLst>
              <a:gd name="adj1" fmla="val 32974"/>
              <a:gd name="adj2" fmla="val -66247"/>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ガス化複合発電</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(IGCC</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石炭</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をガス化し、ガスタービンと</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蒸気タービンによる複合発電</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方式</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吹き出し 3"/>
          <p:cNvSpPr/>
          <p:nvPr/>
        </p:nvSpPr>
        <p:spPr>
          <a:xfrm>
            <a:off x="4254516" y="1233853"/>
            <a:ext cx="4539500" cy="1768622"/>
          </a:xfrm>
          <a:prstGeom prst="wedgeRoundRectCallout">
            <a:avLst>
              <a:gd name="adj1" fmla="val -5755"/>
              <a:gd name="adj2" fmla="val 74847"/>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石油火力発電よりも</a:t>
            </a:r>
            <a:r>
              <a:rPr lang="en-US" altLang="ja-JP"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排出量が少ない！</a:t>
            </a:r>
            <a:endParaRPr lang="en-US" altLang="ja-JP" sz="28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吹き出し 2"/>
          <p:cNvSpPr/>
          <p:nvPr/>
        </p:nvSpPr>
        <p:spPr>
          <a:xfrm>
            <a:off x="111118" y="4189121"/>
            <a:ext cx="4502837" cy="1757158"/>
          </a:xfrm>
          <a:prstGeom prst="wedgeRoundRectCallout">
            <a:avLst>
              <a:gd name="adj1" fmla="val 32219"/>
              <a:gd name="adj2" fmla="val -66785"/>
              <a:gd name="adj3" fmla="val 16667"/>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石油火力発電よりも</a:t>
            </a:r>
            <a:r>
              <a:rPr lang="en-US" altLang="ja-JP" sz="32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排出量が少ない！</a:t>
            </a:r>
            <a:endParaRPr lang="en-US" altLang="ja-JP" sz="32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7923099" y="-202749"/>
            <a:ext cx="810091" cy="739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194545" y="548680"/>
            <a:ext cx="8775975" cy="0"/>
          </a:xfrm>
          <a:prstGeom prst="line">
            <a:avLst/>
          </a:prstGeom>
          <a:ln w="57150">
            <a:solidFill>
              <a:srgbClr val="3B8A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9095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39163" y="6492875"/>
            <a:ext cx="2133600" cy="365125"/>
          </a:xfrm>
        </p:spPr>
        <p:txBody>
          <a:bodyPr/>
          <a:lstStyle/>
          <a:p>
            <a:fld id="{400ABA58-CA87-4928-B72F-3CDF66D034FF}" type="slidenum">
              <a:rPr kumimoji="1" lang="ja-JP" altLang="en-US" smtClean="0"/>
              <a:pPr/>
              <a:t>45</a:t>
            </a:fld>
            <a:endParaRPr kumimoji="1" lang="ja-JP" altLang="en-US"/>
          </a:p>
        </p:txBody>
      </p:sp>
      <p:sp>
        <p:nvSpPr>
          <p:cNvPr id="3" name="テキスト ボックス 2"/>
          <p:cNvSpPr txBox="1"/>
          <p:nvPr/>
        </p:nvSpPr>
        <p:spPr>
          <a:xfrm>
            <a:off x="-11850" y="143635"/>
            <a:ext cx="7725192" cy="523220"/>
          </a:xfrm>
          <a:prstGeom prst="rect">
            <a:avLst/>
          </a:prstGeom>
          <a:noFill/>
        </p:spPr>
        <p:txBody>
          <a:bodyPr wrap="none" rtlCol="0">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石炭火力発電の推進には多くの</a:t>
            </a:r>
            <a:r>
              <a:rPr lang="ja-JP" altLang="en-US" sz="28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反対意見</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がある</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p:cNvCxnSpPr/>
          <p:nvPr/>
        </p:nvCxnSpPr>
        <p:spPr>
          <a:xfrm flipV="1">
            <a:off x="-243535" y="593555"/>
            <a:ext cx="8550950" cy="4408"/>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11961" y="789573"/>
            <a:ext cx="1467068" cy="400110"/>
          </a:xfrm>
          <a:prstGeom prst="rect">
            <a:avLst/>
          </a:prstGeom>
          <a:solidFill>
            <a:schemeClr val="tx2">
              <a:lumMod val="75000"/>
              <a:lumOff val="25000"/>
            </a:schemeClr>
          </a:solidFill>
        </p:spPr>
        <p:txBody>
          <a:bodyPr wrap="none" rtlCol="0">
            <a:spAutoFit/>
          </a:bodyPr>
          <a:lstStyle/>
          <a:p>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反対意見①</a:t>
            </a:r>
            <a:endPar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701570" y="1213414"/>
            <a:ext cx="8280920" cy="1200329"/>
          </a:xfrm>
          <a:prstGeom prst="rect">
            <a:avLst/>
          </a:prstGeom>
          <a:solidFill>
            <a:schemeClr val="bg1"/>
          </a:solidFill>
        </p:spPr>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石炭火力発電は多くの</a:t>
            </a:r>
            <a:r>
              <a:rPr kumimoji="1" lang="en-US" altLang="ja-JP" sz="24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2400" b="1" dirty="0" err="1"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を排</a:t>
            </a:r>
            <a:r>
              <a:rPr kumimoji="1" lang="ja-JP" altLang="en-US" sz="24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出する</a:t>
            </a:r>
            <a:r>
              <a:rPr lang="ja-JP" altLang="en-US" sz="24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・途上国に対する石炭火力発電技術の導入への公的支援は</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やめるべき。</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コネクタ 13"/>
          <p:cNvCxnSpPr/>
          <p:nvPr/>
        </p:nvCxnSpPr>
        <p:spPr>
          <a:xfrm>
            <a:off x="1027595" y="1583795"/>
            <a:ext cx="5445605" cy="0"/>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01570" y="3703690"/>
            <a:ext cx="7417415" cy="1384995"/>
          </a:xfrm>
          <a:prstGeom prst="rect">
            <a:avLst/>
          </a:prstGeom>
          <a:noFill/>
        </p:spPr>
        <p:txBody>
          <a:bodyPr wrap="none" rtlCol="0">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途上国への発電技術導入への公的支援は、</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原則、</a:t>
            </a:r>
            <a:r>
              <a:rPr lang="en-US" altLang="ja-JP" sz="2800" b="1" u="sng" dirty="0" smtClean="0">
                <a:latin typeface="メイリオ" panose="020B0604030504040204" pitchFamily="50" charset="-128"/>
                <a:ea typeface="メイリオ" panose="020B0604030504040204" pitchFamily="50" charset="-128"/>
                <a:cs typeface="メイリオ" panose="020B0604030504040204" pitchFamily="50" charset="-128"/>
              </a:rPr>
              <a:t>USC</a:t>
            </a:r>
            <a:r>
              <a:rPr lang="ja-JP" altLang="en-US" sz="2800" b="1" u="sng" dirty="0" smtClean="0">
                <a:latin typeface="メイリオ" panose="020B0604030504040204" pitchFamily="50" charset="-128"/>
                <a:ea typeface="メイリオ" panose="020B0604030504040204" pitchFamily="50" charset="-128"/>
                <a:cs typeface="メイリオ" panose="020B0604030504040204" pitchFamily="50" charset="-128"/>
              </a:rPr>
              <a:t>以上の発電効率をもつ技術に限る</a:t>
            </a:r>
            <a:endParaRPr lang="en-US" altLang="ja-JP" sz="28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という規制措置に合意。</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11259" y="3242025"/>
            <a:ext cx="3639138" cy="461665"/>
          </a:xfrm>
          <a:prstGeom prst="rect">
            <a:avLst/>
          </a:prstGeom>
          <a:noFill/>
        </p:spPr>
        <p:txBody>
          <a:bodyPr wrap="none" rtlCol="0">
            <a:spAutoFit/>
          </a:bodyPr>
          <a:lstStyle/>
          <a:p>
            <a:r>
              <a:rPr lang="ja-JP" altLang="en-US" sz="2400" dirty="0" smtClean="0"/>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OECD</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1074524" y="2411028"/>
            <a:ext cx="6286897" cy="830997"/>
          </a:xfrm>
          <a:prstGeom prst="rect">
            <a:avLst/>
          </a:prstGeom>
          <a:solidFill>
            <a:schemeClr val="tx2">
              <a:lumMod val="25000"/>
              <a:lumOff val="75000"/>
            </a:schemeClr>
          </a:solidFill>
        </p:spPr>
        <p:txBody>
          <a:bodyPr wrap="square" rtlCol="0">
            <a:spAutoFit/>
          </a:bodyPr>
          <a:lstStyle/>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途上国で増加する</a:t>
            </a:r>
            <a:r>
              <a:rPr kumimoji="1" lang="ja-JP" altLang="en-US" sz="2400" b="1" u="sng" dirty="0" err="1" smtClean="0">
                <a:latin typeface="メイリオ" panose="020B0604030504040204" pitchFamily="50" charset="-128"/>
                <a:ea typeface="メイリオ" panose="020B0604030504040204" pitchFamily="50" charset="-128"/>
                <a:cs typeface="メイリオ" panose="020B0604030504040204" pitchFamily="50" charset="-128"/>
              </a:rPr>
              <a:t>で</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あろう石炭火力発電所の</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省エネルギー化は必須</a:t>
            </a:r>
            <a:endPar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43536" y="5136285"/>
            <a:ext cx="9676076" cy="1470806"/>
          </a:xfrm>
          <a:prstGeom prst="rect">
            <a:avLst/>
          </a:prstGeom>
          <a:solidFill>
            <a:srgbClr val="377F1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の先端技術</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USC</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なら</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石炭火力発電技術でも移転が可能！</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4871" y="2411028"/>
            <a:ext cx="861133" cy="369332"/>
          </a:xfrm>
          <a:prstGeom prst="rect">
            <a:avLst/>
          </a:prstGeom>
          <a:noFill/>
        </p:spPr>
        <p:txBody>
          <a:bodyPr wrap="none" rtlCol="0">
            <a:spAutoFit/>
          </a:bodyPr>
          <a:lstStyle/>
          <a:p>
            <a:r>
              <a:rPr kumimoji="1" lang="ja-JP" altLang="en-US" dirty="0" smtClean="0"/>
              <a:t>しかし、</a:t>
            </a:r>
            <a:endParaRPr kumimoji="1" lang="ja-JP" altLang="en-US" dirty="0"/>
          </a:p>
        </p:txBody>
      </p:sp>
    </p:spTree>
    <p:extLst>
      <p:ext uri="{BB962C8B-B14F-4D97-AF65-F5344CB8AC3E}">
        <p14:creationId xmlns:p14="http://schemas.microsoft.com/office/powerpoint/2010/main" xmlns="" val="83609066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43775" y="6198833"/>
            <a:ext cx="2133600" cy="365125"/>
          </a:xfrm>
        </p:spPr>
        <p:txBody>
          <a:bodyPr/>
          <a:lstStyle/>
          <a:p>
            <a:fld id="{400ABA58-CA87-4928-B72F-3CDF66D034FF}" type="slidenum">
              <a:rPr kumimoji="1" lang="ja-JP" altLang="en-US" smtClean="0"/>
              <a:pPr/>
              <a:t>46</a:t>
            </a:fld>
            <a:endParaRPr kumimoji="1" lang="ja-JP" altLang="en-US"/>
          </a:p>
        </p:txBody>
      </p:sp>
      <p:sp>
        <p:nvSpPr>
          <p:cNvPr id="3" name="テキスト ボックス 2"/>
          <p:cNvSpPr txBox="1"/>
          <p:nvPr/>
        </p:nvSpPr>
        <p:spPr>
          <a:xfrm>
            <a:off x="-11850" y="143635"/>
            <a:ext cx="7725192" cy="523220"/>
          </a:xfrm>
          <a:prstGeom prst="rect">
            <a:avLst/>
          </a:prstGeom>
          <a:noFill/>
        </p:spPr>
        <p:txBody>
          <a:bodyPr wrap="none" rtlCol="0">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石炭火力発電の推進には多くの</a:t>
            </a:r>
            <a:r>
              <a:rPr lang="ja-JP" altLang="en-US" sz="28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反対意見</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がある</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p:cNvCxnSpPr/>
          <p:nvPr/>
        </p:nvCxnSpPr>
        <p:spPr>
          <a:xfrm flipV="1">
            <a:off x="18196" y="586854"/>
            <a:ext cx="7706437" cy="15517"/>
          </a:xfrm>
          <a:prstGeom prst="line">
            <a:avLst/>
          </a:prstGeom>
          <a:ln w="57150">
            <a:solidFill>
              <a:srgbClr val="3B8A14"/>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02920" y="1025440"/>
            <a:ext cx="8752268" cy="1323439"/>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JBIC</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国際協力銀行</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は石炭火力発電技術の移転を途上国へ行ってきた。</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JBIC</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を通して導入された技術は、</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環境配慮に関する最低基準が途上国の基準に合わせたもので、</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発電効率が悪く、</a:t>
            </a:r>
            <a:r>
              <a:rPr kumimoji="1" lang="en-US" altLang="ja-JP" sz="2000" b="1" dirty="0" err="1"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SOx</a:t>
            </a:r>
            <a:r>
              <a:rPr kumimoji="1" lang="ja-JP" altLang="en-US" sz="2000" b="1" dirty="0" err="1"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NOx</a:t>
            </a:r>
            <a:r>
              <a:rPr kumimoji="1" lang="ja-JP" altLang="en-US" sz="2000" b="1" dirty="0" err="1"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粉塵対策が十分に</a:t>
            </a:r>
            <a:r>
              <a:rPr lang="ja-JP" altLang="en-US"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施されていない。</a:t>
            </a:r>
            <a:endParaRPr kumimoji="1" lang="en-US" altLang="ja-JP" sz="2000"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39398" y="6031159"/>
            <a:ext cx="8481385" cy="646331"/>
          </a:xfrm>
          <a:prstGeom prst="rect">
            <a:avLst/>
          </a:prstGeom>
          <a:solidFill>
            <a:schemeClr val="tx2">
              <a:lumMod val="25000"/>
              <a:lumOff val="75000"/>
            </a:schemeClr>
          </a:solidFill>
        </p:spPr>
        <p:txBody>
          <a:bodyPr wrap="square" rtlCol="0">
            <a:spAutoFit/>
          </a:bodyPr>
          <a:lstStyle/>
          <a:p>
            <a:r>
              <a:rPr kumimoji="1" lang="ja-JP" altLang="en-US" b="1" u="sng" dirty="0" smtClean="0"/>
              <a:t>移転を行う技術の最低基準を</a:t>
            </a:r>
            <a:r>
              <a:rPr lang="ja-JP" altLang="en-US" b="1" u="sng" dirty="0" smtClean="0"/>
              <a:t>厳しく</a:t>
            </a:r>
            <a:r>
              <a:rPr lang="ja-JP" altLang="en-US" b="1" u="sng" dirty="0"/>
              <a:t>する</a:t>
            </a:r>
            <a:r>
              <a:rPr kumimoji="1" lang="ja-JP" altLang="en-US" b="1" u="sng" dirty="0" smtClean="0"/>
              <a:t>など、発電効率が悪く、環境汚染対策の</a:t>
            </a:r>
            <a:endParaRPr kumimoji="1" lang="en-US" altLang="ja-JP" b="1" u="sng" dirty="0" smtClean="0"/>
          </a:p>
          <a:p>
            <a:r>
              <a:rPr kumimoji="1" lang="ja-JP" altLang="en-US" b="1" u="sng" dirty="0" smtClean="0"/>
              <a:t>施されていない技術の移転を禁止すれば、石炭火力発電の移転は問題ない。</a:t>
            </a:r>
            <a:endParaRPr kumimoji="1" lang="ja-JP" altLang="en-US" b="1" u="sng" dirty="0"/>
          </a:p>
        </p:txBody>
      </p:sp>
      <p:sp>
        <p:nvSpPr>
          <p:cNvPr id="4" name="テキスト ボックス 3"/>
          <p:cNvSpPr txBox="1"/>
          <p:nvPr/>
        </p:nvSpPr>
        <p:spPr>
          <a:xfrm>
            <a:off x="326582" y="693902"/>
            <a:ext cx="1467068" cy="353943"/>
          </a:xfrm>
          <a:prstGeom prst="rect">
            <a:avLst/>
          </a:prstGeom>
          <a:solidFill>
            <a:schemeClr val="tx2">
              <a:lumMod val="75000"/>
              <a:lumOff val="25000"/>
            </a:schemeClr>
          </a:solidFill>
        </p:spPr>
        <p:txBody>
          <a:bodyPr wrap="none" bIns="0" rtlCol="0">
            <a:spAutoFit/>
          </a:bodyPr>
          <a:lstStyle/>
          <a:p>
            <a:r>
              <a:rPr kumimoji="1" lang="ja-JP" altLang="en-US" sz="2000" b="1" dirty="0" smtClean="0">
                <a:solidFill>
                  <a:schemeClr val="bg1"/>
                </a:solidFill>
              </a:rPr>
              <a:t>反対意見②</a:t>
            </a:r>
            <a:endParaRPr kumimoji="1" lang="ja-JP" altLang="en-US" sz="2000" b="1" dirty="0">
              <a:solidFill>
                <a:schemeClr val="bg1"/>
              </a:solidFill>
            </a:endParaRPr>
          </a:p>
        </p:txBody>
      </p:sp>
      <p:sp>
        <p:nvSpPr>
          <p:cNvPr id="31" name="テキスト ボックス 30"/>
          <p:cNvSpPr txBox="1"/>
          <p:nvPr/>
        </p:nvSpPr>
        <p:spPr>
          <a:xfrm>
            <a:off x="33505" y="2346873"/>
            <a:ext cx="5333448" cy="369332"/>
          </a:xfrm>
          <a:prstGeom prst="rect">
            <a:avLst/>
          </a:prstGeom>
          <a:noFill/>
        </p:spPr>
        <p:txBody>
          <a:bodyPr wrap="none" rtlCol="0">
            <a:spAutoFit/>
          </a:bodyPr>
          <a:lstStyle/>
          <a:p>
            <a:r>
              <a:rPr lang="ja-JP" altLang="en-US" sz="1600" b="1" dirty="0" smtClean="0">
                <a:latin typeface="+mn-ea"/>
              </a:rPr>
              <a:t>●</a:t>
            </a:r>
            <a:r>
              <a:rPr lang="en-US" altLang="ja-JP" b="1" dirty="0" smtClean="0">
                <a:latin typeface="+mn-ea"/>
              </a:rPr>
              <a:t>JBIC</a:t>
            </a:r>
            <a:r>
              <a:rPr lang="ja-JP" altLang="en-US" b="1" dirty="0">
                <a:latin typeface="+mn-ea"/>
              </a:rPr>
              <a:t>が</a:t>
            </a:r>
            <a:r>
              <a:rPr lang="ja-JP" altLang="en-US" b="1" dirty="0" smtClean="0">
                <a:latin typeface="+mn-ea"/>
              </a:rPr>
              <a:t>支援する石炭火力発電所の環境対策技術</a:t>
            </a:r>
            <a:endParaRPr kumimoji="1" lang="ja-JP" altLang="en-US" b="1" dirty="0">
              <a:latin typeface="+mn-ea"/>
            </a:endParaRPr>
          </a:p>
        </p:txBody>
      </p:sp>
      <p:sp>
        <p:nvSpPr>
          <p:cNvPr id="33" name="テキスト ボックス 32"/>
          <p:cNvSpPr txBox="1"/>
          <p:nvPr/>
        </p:nvSpPr>
        <p:spPr>
          <a:xfrm>
            <a:off x="134515" y="5657659"/>
            <a:ext cx="5492273" cy="369332"/>
          </a:xfrm>
          <a:prstGeom prst="rect">
            <a:avLst/>
          </a:prstGeom>
          <a:noFill/>
        </p:spPr>
        <p:txBody>
          <a:bodyPr wrap="none" rtlCol="0">
            <a:spAutoFit/>
          </a:bodyPr>
          <a:lstStyle/>
          <a:p>
            <a:r>
              <a:rPr lang="ja-JP" altLang="en-US" sz="1400" dirty="0" smtClean="0"/>
              <a:t>出所</a:t>
            </a:r>
            <a:r>
              <a:rPr lang="en-US" altLang="ja-JP" sz="1400" dirty="0" smtClean="0"/>
              <a:t>: </a:t>
            </a:r>
            <a:r>
              <a:rPr lang="en-US" altLang="ja-JP" sz="1400" dirty="0"/>
              <a:t>2015 JBIC</a:t>
            </a:r>
            <a:r>
              <a:rPr lang="ja-JP" altLang="en-US" sz="1400" dirty="0"/>
              <a:t>の石炭発電融資に</a:t>
            </a:r>
            <a:r>
              <a:rPr lang="en-US" altLang="ja-JP" sz="1400" dirty="0"/>
              <a:t>NO! – No Coal Go Green</a:t>
            </a:r>
            <a:r>
              <a:rPr lang="en-US" altLang="ja-JP" sz="1400" dirty="0" smtClean="0"/>
              <a:t>!-</a:t>
            </a:r>
            <a:r>
              <a:rPr lang="ja-JP" altLang="en-US" sz="1400" dirty="0" smtClean="0"/>
              <a:t>より</a:t>
            </a:r>
            <a:r>
              <a:rPr lang="ja-JP" altLang="en-US" dirty="0"/>
              <a:t>　</a:t>
            </a:r>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xmlns="" val="3132935500"/>
              </p:ext>
            </p:extLst>
          </p:nvPr>
        </p:nvGraphicFramePr>
        <p:xfrm>
          <a:off x="166778" y="2644905"/>
          <a:ext cx="8818067" cy="3088393"/>
        </p:xfrm>
        <a:graphic>
          <a:graphicData uri="http://schemas.openxmlformats.org/drawingml/2006/table">
            <a:tbl>
              <a:tblPr firstRow="1" bandRow="1">
                <a:tableStyleId>{5C22544A-7EE6-4342-B048-85BDC9FD1C3A}</a:tableStyleId>
              </a:tblPr>
              <a:tblGrid>
                <a:gridCol w="1366067"/>
                <a:gridCol w="1296000"/>
                <a:gridCol w="1296000"/>
                <a:gridCol w="1080000"/>
                <a:gridCol w="1080000"/>
                <a:gridCol w="900000"/>
                <a:gridCol w="900000"/>
                <a:gridCol w="900000"/>
              </a:tblGrid>
              <a:tr h="395593">
                <a:tc>
                  <a:txBody>
                    <a:bodyPr/>
                    <a:lstStyle/>
                    <a:p>
                      <a:pPr algn="ct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en-US" altLang="ja-JP" sz="1600" dirty="0" smtClean="0"/>
                        <a:t>JBIC</a:t>
                      </a:r>
                      <a:r>
                        <a:rPr kumimoji="1" lang="ja-JP" altLang="en-US" sz="1600" dirty="0" smtClean="0"/>
                        <a:t>見込み</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en-US" altLang="ja-JP" sz="1600" dirty="0" smtClean="0"/>
                        <a:t>JBIC</a:t>
                      </a:r>
                      <a:r>
                        <a:rPr kumimoji="1" lang="ja-JP" altLang="en-US" sz="1600" dirty="0" smtClean="0"/>
                        <a:t>検討中</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gridSpan="2">
                  <a:txBody>
                    <a:bodyPr/>
                    <a:lstStyle/>
                    <a:p>
                      <a:pPr algn="ctr"/>
                      <a:r>
                        <a:rPr kumimoji="1" lang="en-US" altLang="ja-JP" sz="1800" dirty="0" smtClean="0"/>
                        <a:t>JBIC</a:t>
                      </a:r>
                      <a:r>
                        <a:rPr kumimoji="1" lang="ja-JP" altLang="en-US" sz="1800" dirty="0" smtClean="0"/>
                        <a:t>支援</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hMerge="1">
                  <a:txBody>
                    <a:bodyPr/>
                    <a:lstStyle/>
                    <a:p>
                      <a:endParaRPr kumimoji="1" lang="ja-JP" altLang="en-US" dirty="0"/>
                    </a:p>
                  </a:txBody>
                  <a:tcPr/>
                </a:tc>
                <a:tc gridSpan="3">
                  <a:txBody>
                    <a:bodyPr/>
                    <a:lstStyle/>
                    <a:p>
                      <a:pPr algn="ctr"/>
                      <a:r>
                        <a:rPr kumimoji="1" lang="ja-JP" altLang="en-US" sz="1800" dirty="0" smtClean="0"/>
                        <a:t>日本の石炭火力発電所</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hMerge="1">
                  <a:txBody>
                    <a:bodyPr/>
                    <a:lstStyle/>
                    <a:p>
                      <a:endParaRPr kumimoji="1" lang="ja-JP" altLang="en-US" dirty="0"/>
                    </a:p>
                  </a:txBody>
                  <a:tcPr/>
                </a:tc>
                <a:tc hMerge="1">
                  <a:txBody>
                    <a:bodyPr/>
                    <a:lstStyle/>
                    <a:p>
                      <a:endParaRPr kumimoji="1" lang="ja-JP" altLang="en-US" dirty="0"/>
                    </a:p>
                  </a:txBody>
                  <a:tcPr/>
                </a:tc>
              </a:tr>
              <a:tr h="396000">
                <a:tc>
                  <a:txBody>
                    <a:bodyPr/>
                    <a:lstStyle/>
                    <a:p>
                      <a:pPr algn="ctr"/>
                      <a:r>
                        <a:rPr kumimoji="1" lang="ja-JP" altLang="en-US" sz="1800" b="1" dirty="0" smtClean="0">
                          <a:solidFill>
                            <a:schemeClr val="bg1"/>
                          </a:solidFill>
                        </a:rPr>
                        <a:t>所在地</a:t>
                      </a:r>
                      <a:endParaRPr kumimoji="1" lang="ja-JP" alt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ja-JP" altLang="en-US" sz="1600" dirty="0" smtClean="0"/>
                        <a:t>ミャンマー</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spc="-300" dirty="0" smtClean="0"/>
                        <a:t>インドネシア</a:t>
                      </a:r>
                      <a:endParaRPr kumimoji="1" lang="ja-JP" altLang="en-US" sz="1600" spc="-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t>ベトナム</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smtClean="0"/>
                        <a:t>インド</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smtClean="0"/>
                        <a:t>磯子</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smtClean="0"/>
                        <a:t>碧南</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smtClean="0"/>
                        <a:t>新地</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000">
                <a:tc>
                  <a:txBody>
                    <a:bodyPr/>
                    <a:lstStyle/>
                    <a:p>
                      <a:pPr algn="ctr"/>
                      <a:r>
                        <a:rPr kumimoji="1" lang="ja-JP" altLang="en-US" sz="1800" b="1" dirty="0" smtClean="0">
                          <a:solidFill>
                            <a:schemeClr val="bg1"/>
                          </a:solidFill>
                        </a:rPr>
                        <a:t>運転開始</a:t>
                      </a:r>
                      <a:endParaRPr kumimoji="1" lang="en-US" altLang="ja-JP" sz="18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en-US" altLang="ja-JP" sz="1800" dirty="0" smtClean="0"/>
                        <a:t>2019</a:t>
                      </a:r>
                      <a:r>
                        <a:rPr kumimoji="1" lang="ja-JP" altLang="en-US" sz="1800" dirty="0" smtClean="0"/>
                        <a:t>年</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2018</a:t>
                      </a:r>
                      <a:r>
                        <a:rPr kumimoji="1" lang="ja-JP" altLang="en-US" sz="1800" dirty="0" smtClean="0"/>
                        <a:t>年</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2017</a:t>
                      </a:r>
                      <a:r>
                        <a:rPr kumimoji="1" lang="ja-JP" altLang="en-US" sz="1800" dirty="0" smtClean="0"/>
                        <a:t>年</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2016</a:t>
                      </a:r>
                      <a:r>
                        <a:rPr kumimoji="1" lang="ja-JP" altLang="en-US" sz="1800" dirty="0" smtClean="0"/>
                        <a:t>年</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2009</a:t>
                      </a:r>
                      <a:r>
                        <a:rPr kumimoji="1" lang="ja-JP" altLang="en-US" sz="1600" dirty="0" smtClean="0"/>
                        <a:t>年</a:t>
                      </a: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2002</a:t>
                      </a:r>
                      <a:r>
                        <a:rPr kumimoji="1" lang="ja-JP" altLang="en-US" sz="1600" dirty="0" smtClean="0"/>
                        <a:t>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1995</a:t>
                      </a:r>
                      <a:r>
                        <a:rPr kumimoji="1" lang="ja-JP" altLang="en-US" sz="1600" dirty="0" smtClean="0"/>
                        <a:t>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algn="ctr"/>
                      <a:r>
                        <a:rPr kumimoji="1" lang="ja-JP" altLang="en-US" sz="1800" b="1" dirty="0" smtClean="0">
                          <a:solidFill>
                            <a:schemeClr val="bg1"/>
                          </a:solidFill>
                        </a:rPr>
                        <a:t>硫黄酸化物</a:t>
                      </a:r>
                      <a:endParaRPr kumimoji="1" lang="en-US" altLang="ja-JP" sz="1800" b="1" dirty="0" smtClean="0">
                        <a:solidFill>
                          <a:schemeClr val="bg1"/>
                        </a:solidFill>
                      </a:endParaRPr>
                    </a:p>
                    <a:p>
                      <a:pPr algn="ctr"/>
                      <a:r>
                        <a:rPr kumimoji="1" lang="ja-JP" altLang="en-US" sz="1800" b="1" dirty="0" smtClean="0">
                          <a:solidFill>
                            <a:schemeClr val="bg1"/>
                          </a:solidFill>
                        </a:rPr>
                        <a:t>排出濃度</a:t>
                      </a:r>
                      <a:endParaRPr kumimoji="1" lang="en-US" altLang="ja-JP" sz="1800" b="1" dirty="0" smtClean="0">
                        <a:solidFill>
                          <a:schemeClr val="bg1"/>
                        </a:solidFill>
                      </a:endParaRPr>
                    </a:p>
                    <a:p>
                      <a:pPr algn="ctr"/>
                      <a:r>
                        <a:rPr kumimoji="1" lang="en-US" altLang="ja-JP" sz="1800" b="1" dirty="0" smtClean="0">
                          <a:solidFill>
                            <a:schemeClr val="bg1"/>
                          </a:solidFill>
                        </a:rPr>
                        <a:t>(ppm)</a:t>
                      </a:r>
                      <a:endParaRPr kumimoji="1" lang="ja-JP" alt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en-US" altLang="ja-JP" sz="1800" b="1" dirty="0" smtClean="0">
                          <a:solidFill>
                            <a:schemeClr val="tx1"/>
                          </a:solidFill>
                        </a:rPr>
                        <a:t>250</a:t>
                      </a:r>
                      <a:r>
                        <a:rPr kumimoji="1" lang="ja-JP" altLang="en-US" sz="1800" b="1" dirty="0" smtClean="0">
                          <a:solidFill>
                            <a:schemeClr val="tx1"/>
                          </a:solidFill>
                        </a:rPr>
                        <a:t>～</a:t>
                      </a:r>
                      <a:r>
                        <a:rPr kumimoji="1" lang="en-US" altLang="ja-JP" sz="1800" b="1" dirty="0" smtClean="0">
                          <a:solidFill>
                            <a:schemeClr val="tx1"/>
                          </a:solidFill>
                        </a:rPr>
                        <a:t>300</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b="1" dirty="0" smtClean="0">
                          <a:solidFill>
                            <a:schemeClr val="tx1"/>
                          </a:solidFill>
                        </a:rPr>
                        <a:t>105</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b="1" dirty="0" smtClean="0">
                          <a:solidFill>
                            <a:schemeClr val="tx1"/>
                          </a:solidFill>
                        </a:rPr>
                        <a:t>321</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dirty="0" smtClean="0"/>
                        <a:t>10</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25</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100</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algn="ctr"/>
                      <a:r>
                        <a:rPr kumimoji="1" lang="ja-JP" altLang="en-US" sz="1800" b="1" dirty="0" smtClean="0">
                          <a:solidFill>
                            <a:schemeClr val="bg1"/>
                          </a:solidFill>
                        </a:rPr>
                        <a:t>窒素酸化物</a:t>
                      </a:r>
                      <a:endParaRPr kumimoji="1" lang="en-US" altLang="ja-JP" sz="1800" b="1" dirty="0" smtClean="0">
                        <a:solidFill>
                          <a:schemeClr val="bg1"/>
                        </a:solidFill>
                      </a:endParaRPr>
                    </a:p>
                    <a:p>
                      <a:pPr algn="ctr"/>
                      <a:r>
                        <a:rPr kumimoji="1" lang="ja-JP" altLang="en-US" sz="1800" b="1" dirty="0" smtClean="0">
                          <a:solidFill>
                            <a:schemeClr val="bg1"/>
                          </a:solidFill>
                        </a:rPr>
                        <a:t>排出濃度</a:t>
                      </a:r>
                      <a:endParaRPr kumimoji="1" lang="en-US" altLang="ja-JP" sz="1800" b="1" dirty="0" smtClean="0">
                        <a:solidFill>
                          <a:schemeClr val="bg1"/>
                        </a:solidFill>
                      </a:endParaRPr>
                    </a:p>
                    <a:p>
                      <a:pPr algn="ctr"/>
                      <a:r>
                        <a:rPr kumimoji="1" lang="en-US" altLang="ja-JP" sz="1800" b="1" dirty="0" smtClean="0">
                          <a:solidFill>
                            <a:schemeClr val="bg1"/>
                          </a:solidFill>
                        </a:rPr>
                        <a:t>(ppm)</a:t>
                      </a:r>
                      <a:endParaRPr kumimoji="1" lang="ja-JP" alt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kumimoji="1" lang="en-US" altLang="ja-JP" sz="1800" b="1" dirty="0" smtClean="0">
                          <a:solidFill>
                            <a:schemeClr val="tx1"/>
                          </a:solidFill>
                        </a:rPr>
                        <a:t>200</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b="1" dirty="0" smtClean="0">
                          <a:solidFill>
                            <a:schemeClr val="tx1"/>
                          </a:solidFill>
                        </a:rPr>
                        <a:t>127</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rPr>
                        <a:t>113</a:t>
                      </a:r>
                      <a:endParaRPr kumimoji="1" lang="ja-JP" altLang="en-US" sz="18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b="1" dirty="0" smtClean="0">
                          <a:solidFill>
                            <a:schemeClr val="tx1"/>
                          </a:solidFill>
                        </a:rPr>
                        <a:t>316</a:t>
                      </a:r>
                      <a:endParaRPr kumimoji="1" lang="ja-JP" alt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kumimoji="1" lang="en-US" altLang="ja-JP" sz="1800" dirty="0" smtClean="0"/>
                        <a:t>13</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15</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dirty="0" smtClean="0"/>
                        <a:t>60</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13717255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47</a:t>
            </a:fld>
            <a:endParaRPr kumimoji="1" lang="ja-JP" altLang="en-US"/>
          </a:p>
        </p:txBody>
      </p:sp>
      <p:sp>
        <p:nvSpPr>
          <p:cNvPr id="3" name="テキスト ボックス 2"/>
          <p:cNvSpPr txBox="1"/>
          <p:nvPr/>
        </p:nvSpPr>
        <p:spPr>
          <a:xfrm>
            <a:off x="-11850" y="143635"/>
            <a:ext cx="7725192" cy="523220"/>
          </a:xfrm>
          <a:prstGeom prst="rect">
            <a:avLst/>
          </a:prstGeom>
          <a:noFill/>
        </p:spPr>
        <p:txBody>
          <a:bodyPr wrap="none" rtlCol="0">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石炭火力発電の推進には多くの</a:t>
            </a:r>
            <a:r>
              <a:rPr lang="ja-JP" altLang="en-US" sz="28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反対意見</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がある</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p:cNvCxnSpPr/>
          <p:nvPr/>
        </p:nvCxnSpPr>
        <p:spPr>
          <a:xfrm flipV="1">
            <a:off x="0" y="600892"/>
            <a:ext cx="7452320" cy="4408"/>
          </a:xfrm>
          <a:prstGeom prst="line">
            <a:avLst/>
          </a:prstGeom>
          <a:ln w="57150">
            <a:solidFill>
              <a:srgbClr val="3B8A14"/>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93302" y="1311711"/>
            <a:ext cx="9011954" cy="1015663"/>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JBIC</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よる石炭火力発電技術の導入事業に対して反対した途上国の住民が</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当該国の警察・軍から嫌がらせや脅迫を受けるなど</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人権侵害が生じている</a:t>
            </a:r>
            <a:r>
              <a:rPr lang="ja-JP" altLang="en-US" sz="2000" b="1" dirty="0" smtClean="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ケースがある。</a:t>
            </a:r>
            <a:endParaRPr kumimoji="1" lang="ja-JP" altLang="en-US" sz="2000" b="1" dirty="0">
              <a:solidFill>
                <a:schemeClr val="bg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19115" y="2546411"/>
            <a:ext cx="8481385" cy="707886"/>
          </a:xfrm>
          <a:prstGeom prst="rect">
            <a:avLst/>
          </a:prstGeom>
          <a:solidFill>
            <a:schemeClr val="tx2">
              <a:lumMod val="25000"/>
              <a:lumOff val="75000"/>
            </a:schemeClr>
          </a:solidFill>
        </p:spPr>
        <p:txBody>
          <a:bodyPr wrap="square" rtlCol="0">
            <a:spAutoFit/>
          </a:bodyPr>
          <a:lstStyle/>
          <a:p>
            <a:r>
              <a:rPr kumimoji="1" lang="ja-JP" altLang="en-US" sz="2000" b="1" u="sng" dirty="0" smtClean="0"/>
              <a:t>技術移転事業を行う前に、</a:t>
            </a:r>
            <a:r>
              <a:rPr lang="ja-JP" altLang="en-US" sz="2000" b="1" u="sng" dirty="0" smtClean="0"/>
              <a:t>移転先の現場において住民参加型の</a:t>
            </a:r>
            <a:endParaRPr lang="en-US" altLang="ja-JP" sz="2000" b="1" u="sng" dirty="0" smtClean="0"/>
          </a:p>
          <a:p>
            <a:r>
              <a:rPr lang="ja-JP" altLang="en-US" sz="2000" b="1" u="sng" dirty="0" smtClean="0"/>
              <a:t>環境アセスメントを行うことを規定することで防げるのではないか。</a:t>
            </a:r>
            <a:endParaRPr kumimoji="1" lang="ja-JP" altLang="en-US" sz="2000" b="1" u="sng" dirty="0"/>
          </a:p>
        </p:txBody>
      </p:sp>
      <p:sp>
        <p:nvSpPr>
          <p:cNvPr id="42" name="テキスト ボックス 41"/>
          <p:cNvSpPr txBox="1"/>
          <p:nvPr/>
        </p:nvSpPr>
        <p:spPr>
          <a:xfrm>
            <a:off x="1476460" y="3254297"/>
            <a:ext cx="7399783" cy="523220"/>
          </a:xfrm>
          <a:prstGeom prst="rect">
            <a:avLst/>
          </a:prstGeom>
          <a:noFill/>
        </p:spPr>
        <p:txBody>
          <a:bodyPr wrap="none" rtlCol="0">
            <a:spAutoFit/>
          </a:bodyPr>
          <a:lstStyle/>
          <a:p>
            <a:r>
              <a:rPr lang="ja-JP" altLang="en-US" sz="1400" dirty="0" smtClean="0"/>
              <a:t>これらの反対意見は、「</a:t>
            </a:r>
            <a:r>
              <a:rPr lang="ja-JP" altLang="en-US" sz="1400" dirty="0"/>
              <a:t>環境・持続社会」研究</a:t>
            </a:r>
            <a:r>
              <a:rPr lang="ja-JP" altLang="en-US" sz="1400" dirty="0" smtClean="0"/>
              <a:t>センター</a:t>
            </a:r>
            <a:r>
              <a:rPr lang="en-US" altLang="ja-JP" sz="1400" dirty="0" smtClean="0"/>
              <a:t>(JACSES</a:t>
            </a:r>
            <a:r>
              <a:rPr lang="en-US" altLang="ja-JP" sz="1400" dirty="0"/>
              <a:t>)</a:t>
            </a:r>
            <a:r>
              <a:rPr lang="ja-JP" altLang="en-US" sz="1400" dirty="0" err="1" smtClean="0"/>
              <a:t>、</a:t>
            </a:r>
            <a:r>
              <a:rPr lang="en-US" altLang="ja-JP" sz="1400" dirty="0" err="1"/>
              <a:t>FoE</a:t>
            </a:r>
            <a:r>
              <a:rPr lang="ja-JP" altLang="en-US" sz="1400" dirty="0"/>
              <a:t>ジャパン</a:t>
            </a:r>
            <a:r>
              <a:rPr lang="ja-JP" altLang="en-US" sz="1400" dirty="0" smtClean="0"/>
              <a:t>、</a:t>
            </a:r>
            <a:endParaRPr lang="en-US" altLang="ja-JP" sz="1400" dirty="0" smtClean="0"/>
          </a:p>
          <a:p>
            <a:r>
              <a:rPr lang="ja-JP" altLang="en-US" sz="1400" dirty="0" smtClean="0"/>
              <a:t>気候ネットワーク、米国</a:t>
            </a:r>
            <a:r>
              <a:rPr lang="en-US" altLang="ja-JP" sz="1400" dirty="0"/>
              <a:t>NGO</a:t>
            </a:r>
            <a:r>
              <a:rPr lang="ja-JP" altLang="en-US" sz="1400" dirty="0"/>
              <a:t>シエラクラブとグリーンピース・</a:t>
            </a:r>
            <a:r>
              <a:rPr lang="ja-JP" altLang="en-US" sz="1400" dirty="0" smtClean="0"/>
              <a:t>ジャパンが主張している。</a:t>
            </a:r>
            <a:endParaRPr kumimoji="1" lang="ja-JP" altLang="en-US" sz="1400" dirty="0"/>
          </a:p>
        </p:txBody>
      </p:sp>
      <p:sp>
        <p:nvSpPr>
          <p:cNvPr id="24" name="正方形/長方形 23"/>
          <p:cNvSpPr/>
          <p:nvPr/>
        </p:nvSpPr>
        <p:spPr>
          <a:xfrm>
            <a:off x="-14856" y="4572687"/>
            <a:ext cx="9158856" cy="2278080"/>
          </a:xfrm>
          <a:prstGeom prst="rect">
            <a:avLst/>
          </a:prstGeom>
          <a:solidFill>
            <a:srgbClr val="FDF5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24000" tIns="360000" rtlCol="0" anchor="t"/>
          <a:lstStyle/>
          <a:p>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シナリオ</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で追加したように</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長期的</a:t>
            </a:r>
            <a:r>
              <a:rPr lang="en-US" altLang="ja-JP" sz="20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20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32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3200" b="1" dirty="0" smtClean="0">
                <a:solidFill>
                  <a:schemeClr val="tx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再エネ発電</a:t>
            </a:r>
            <a:r>
              <a:rPr lang="ja-JP" altLang="en-US" sz="3200" b="1" dirty="0" smtClean="0">
                <a:solidFill>
                  <a:srgbClr val="377F13"/>
                </a:solidFill>
                <a:latin typeface="メイリオ" panose="020B0604030504040204" pitchFamily="50" charset="-128"/>
                <a:ea typeface="メイリオ" panose="020B0604030504040204" pitchFamily="50" charset="-128"/>
                <a:cs typeface="メイリオ" panose="020B0604030504040204" pitchFamily="50" charset="-128"/>
              </a:rPr>
              <a:t>の導入増加</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短期的</a:t>
            </a:r>
            <a:r>
              <a:rPr lang="en-US" altLang="ja-JP"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32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32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石炭火力発電所の省エネ化　　</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を推し進めていくべき！</a:t>
            </a:r>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193302" y="3879050"/>
            <a:ext cx="4983050" cy="602576"/>
          </a:xfrm>
          <a:prstGeom prst="wedgeRoundRectCallout">
            <a:avLst>
              <a:gd name="adj1" fmla="val -13585"/>
              <a:gd name="adj2" fmla="val 7735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途上国に対してするべきことは</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26582" y="816152"/>
            <a:ext cx="1467068" cy="400110"/>
          </a:xfrm>
          <a:prstGeom prst="rect">
            <a:avLst/>
          </a:prstGeom>
          <a:solidFill>
            <a:schemeClr val="tx2">
              <a:lumMod val="75000"/>
              <a:lumOff val="25000"/>
            </a:schemeClr>
          </a:solidFill>
        </p:spPr>
        <p:txBody>
          <a:bodyPr wrap="none" rtlCol="0">
            <a:spAutoFit/>
          </a:bodyPr>
          <a:lstStyle/>
          <a:p>
            <a:r>
              <a:rPr kumimoji="1" lang="ja-JP" altLang="en-US" sz="2000" b="1" dirty="0" smtClean="0">
                <a:solidFill>
                  <a:schemeClr val="bg1"/>
                </a:solidFill>
              </a:rPr>
              <a:t>反対意見③</a:t>
            </a:r>
            <a:endParaRPr kumimoji="1" lang="ja-JP" altLang="en-US" sz="2000" b="1" dirty="0">
              <a:solidFill>
                <a:schemeClr val="bg1"/>
              </a:solidFill>
            </a:endParaRPr>
          </a:p>
        </p:txBody>
      </p:sp>
      <p:cxnSp>
        <p:nvCxnSpPr>
          <p:cNvPr id="7" name="直線コネクタ 6"/>
          <p:cNvCxnSpPr/>
          <p:nvPr/>
        </p:nvCxnSpPr>
        <p:spPr>
          <a:xfrm>
            <a:off x="516073" y="2213865"/>
            <a:ext cx="4235947" cy="0"/>
          </a:xfrm>
          <a:prstGeom prst="line">
            <a:avLst/>
          </a:prstGeom>
          <a:ln w="190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8903623"/>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テキスト ボックス 15"/>
          <p:cNvSpPr txBox="1"/>
          <p:nvPr/>
        </p:nvSpPr>
        <p:spPr>
          <a:xfrm>
            <a:off x="978196" y="5448179"/>
            <a:ext cx="802595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実際</a:t>
            </a:r>
            <a:r>
              <a:rPr lang="ja-JP" altLang="en-US" sz="2800" dirty="0">
                <a:solidFill>
                  <a:prstClr val="black"/>
                </a:solidFill>
                <a:latin typeface="メイリオ"/>
                <a:cs typeface="メイリオ" panose="020B0604030504040204" pitchFamily="50" charset="-128"/>
              </a:rPr>
              <a:t>に</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をどれくらい削減できるの</a:t>
            </a:r>
            <a:r>
              <a:rPr lang="ja-JP" altLang="en-US" sz="2800" dirty="0" smtClean="0">
                <a:solidFill>
                  <a:prstClr val="black"/>
                </a:solidFill>
                <a:latin typeface="メイリオ"/>
                <a:cs typeface="メイリオ" panose="020B0604030504040204" pitchFamily="50" charset="-128"/>
              </a:rPr>
              <a:t>か</a:t>
            </a:r>
            <a:endParaRPr lang="ja-JP" altLang="en-US" sz="2800" dirty="0">
              <a:solidFill>
                <a:prstClr val="black"/>
              </a:solidFill>
              <a:latin typeface="メイリオ"/>
              <a:cs typeface="メイリオ" panose="020B0604030504040204" pitchFamily="50" charset="-128"/>
            </a:endParaRPr>
          </a:p>
        </p:txBody>
      </p:sp>
      <p:sp>
        <p:nvSpPr>
          <p:cNvPr id="6" name="テキスト ボックス 5"/>
          <p:cNvSpPr txBox="1"/>
          <p:nvPr/>
        </p:nvSpPr>
        <p:spPr>
          <a:xfrm>
            <a:off x="977437" y="4452025"/>
            <a:ext cx="802670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どの発電技術が移転に適しているのか</a:t>
            </a:r>
            <a:endParaRPr lang="ja-JP" altLang="en-US" sz="2800" dirty="0">
              <a:solidFill>
                <a:prstClr val="black"/>
              </a:solidFill>
              <a:latin typeface="メイリオ"/>
              <a:cs typeface="メイリオ" panose="020B0604030504040204" pitchFamily="50" charset="-128"/>
            </a:endParaRPr>
          </a:p>
        </p:txBody>
      </p:sp>
      <p:sp>
        <p:nvSpPr>
          <p:cNvPr id="14" name="正方形/長方形 13"/>
          <p:cNvSpPr/>
          <p:nvPr/>
        </p:nvSpPr>
        <p:spPr>
          <a:xfrm>
            <a:off x="-160223" y="5499230"/>
            <a:ext cx="9320263" cy="785496"/>
          </a:xfrm>
          <a:prstGeom prst="rect">
            <a:avLst/>
          </a:prstGeom>
          <a:gradFill>
            <a:gsLst>
              <a:gs pos="11000">
                <a:srgbClr val="449B19"/>
              </a:gs>
              <a:gs pos="87000">
                <a:srgbClr val="85E753"/>
              </a:gs>
              <a:gs pos="0">
                <a:srgbClr val="377F13"/>
              </a:gs>
              <a:gs pos="62000">
                <a:srgbClr val="5FDF1F"/>
              </a:gs>
              <a:gs pos="97917">
                <a:schemeClr val="bg1"/>
              </a:gs>
              <a:gs pos="96000">
                <a:schemeClr val="tx2">
                  <a:lumMod val="10000"/>
                  <a:lumOff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b="1" dirty="0" smtClean="0">
                <a:ln>
                  <a:solidFill>
                    <a:srgbClr val="378012"/>
                  </a:solidFill>
                </a:ln>
                <a:solidFill>
                  <a:prstClr val="white"/>
                </a:solidFill>
              </a:rPr>
              <a:t>実際に</a:t>
            </a:r>
            <a:r>
              <a:rPr lang="en-US" altLang="ja-JP" sz="2800" b="1" dirty="0" smtClean="0">
                <a:ln>
                  <a:solidFill>
                    <a:srgbClr val="378012"/>
                  </a:solidFill>
                </a:ln>
                <a:solidFill>
                  <a:prstClr val="white"/>
                </a:solidFill>
              </a:rPr>
              <a:t>CO2</a:t>
            </a:r>
            <a:r>
              <a:rPr lang="ja-JP" altLang="en-US" sz="2800" b="1" dirty="0" smtClean="0">
                <a:ln>
                  <a:solidFill>
                    <a:srgbClr val="378012"/>
                  </a:solidFill>
                </a:ln>
                <a:solidFill>
                  <a:prstClr val="white"/>
                </a:solidFill>
              </a:rPr>
              <a:t>をどれくらい削減できるのか</a:t>
            </a:r>
            <a:endParaRPr lang="ja-JP" altLang="en-US" sz="2800" b="1" dirty="0">
              <a:ln>
                <a:solidFill>
                  <a:srgbClr val="378012"/>
                </a:solidFill>
              </a:ln>
              <a:solidFill>
                <a:prstClr val="white"/>
              </a:solidFill>
            </a:endParaRPr>
          </a:p>
        </p:txBody>
      </p:sp>
      <p:sp>
        <p:nvSpPr>
          <p:cNvPr id="8" name="テキスト ボックス 7"/>
          <p:cNvSpPr txBox="1"/>
          <p:nvPr/>
        </p:nvSpPr>
        <p:spPr>
          <a:xfrm>
            <a:off x="68254" y="1448209"/>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1</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254" y="3455870"/>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3</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48</a:t>
            </a:fld>
            <a:endParaRPr kumimoji="1" lang="ja-JP" altLang="en-US"/>
          </a:p>
        </p:txBody>
      </p:sp>
      <p:sp>
        <p:nvSpPr>
          <p:cNvPr id="9" name="テキスト ボックス 8"/>
          <p:cNvSpPr txBox="1"/>
          <p:nvPr/>
        </p:nvSpPr>
        <p:spPr>
          <a:xfrm>
            <a:off x="68254" y="2438890"/>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2</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71500" y="4443208"/>
            <a:ext cx="990110" cy="830997"/>
          </a:xfrm>
          <a:prstGeom prst="rect">
            <a:avLst/>
          </a:prstGeom>
          <a:noFill/>
        </p:spPr>
        <p:txBody>
          <a:bodyPr wrap="square" rtlCol="0">
            <a:spAutoFit/>
          </a:bodyPr>
          <a:lstStyle/>
          <a:p>
            <a:pPr algn="ctr"/>
            <a:r>
              <a:rPr lang="en-US" altLang="ja-JP" sz="4800" b="1" dirty="0">
                <a:solidFill>
                  <a:prstClr val="white">
                    <a:lumMod val="65000"/>
                  </a:prstClr>
                </a:solidFill>
                <a:latin typeface="HGPｺﾞｼｯｸM" panose="020B0600000000000000" pitchFamily="50" charset="-128"/>
                <a:ea typeface="HGPｺﾞｼｯｸM" panose="020B0600000000000000" pitchFamily="50" charset="-128"/>
              </a:rPr>
              <a:t>4</a:t>
            </a:r>
            <a:endParaRPr lang="ja-JP" altLang="en-US" sz="4800" b="1" dirty="0">
              <a:solidFill>
                <a:prstClr val="white">
                  <a:lumMod val="65000"/>
                </a:prstClr>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目</a:t>
            </a:r>
            <a:r>
              <a:rPr lang="ja-JP" altLang="en-US" sz="4000" b="1" dirty="0" smtClean="0">
                <a:solidFill>
                  <a:prstClr val="black"/>
                </a:solidFill>
              </a:rPr>
              <a:t>次</a:t>
            </a:r>
            <a:endParaRPr lang="ja-JP" altLang="en-US" sz="4000" b="1" dirty="0">
              <a:solidFill>
                <a:prstClr val="black"/>
              </a:solidFill>
            </a:endParaRPr>
          </a:p>
        </p:txBody>
      </p:sp>
      <p:sp>
        <p:nvSpPr>
          <p:cNvPr id="3" name="テキスト ボックス 2"/>
          <p:cNvSpPr txBox="1"/>
          <p:nvPr/>
        </p:nvSpPr>
        <p:spPr>
          <a:xfrm>
            <a:off x="977437" y="1463561"/>
            <a:ext cx="8025949"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が</a:t>
            </a:r>
            <a:r>
              <a:rPr lang="en-US" altLang="ja-JP" sz="2800" dirty="0">
                <a:solidFill>
                  <a:prstClr val="black"/>
                </a:solidFill>
                <a:latin typeface="メイリオ"/>
                <a:cs typeface="メイリオ" panose="020B0604030504040204" pitchFamily="50" charset="-128"/>
              </a:rPr>
              <a:t>CO2</a:t>
            </a:r>
            <a:r>
              <a:rPr lang="ja-JP" altLang="en-US" sz="2800" dirty="0">
                <a:solidFill>
                  <a:prstClr val="black"/>
                </a:solidFill>
                <a:latin typeface="メイリオ"/>
                <a:cs typeface="メイリオ" panose="020B0604030504040204" pitchFamily="50" charset="-128"/>
              </a:rPr>
              <a:t>削減目標を達成するために</a:t>
            </a:r>
            <a:r>
              <a:rPr lang="ja-JP" altLang="en-US" sz="2800" dirty="0" smtClean="0">
                <a:solidFill>
                  <a:prstClr val="black"/>
                </a:solidFill>
                <a:latin typeface="メイリオ"/>
                <a:cs typeface="メイリオ" panose="020B0604030504040204" pitchFamily="50" charset="-128"/>
              </a:rPr>
              <a:t>は</a:t>
            </a:r>
            <a:endParaRPr lang="en-US" altLang="ja-JP" sz="2800" dirty="0" smtClean="0">
              <a:solidFill>
                <a:prstClr val="black"/>
              </a:solidFill>
              <a:latin typeface="メイリオ"/>
              <a:cs typeface="メイリオ" panose="020B0604030504040204" pitchFamily="50" charset="-128"/>
            </a:endParaRPr>
          </a:p>
        </p:txBody>
      </p:sp>
      <p:sp>
        <p:nvSpPr>
          <p:cNvPr id="5" name="正方形/長方形 4"/>
          <p:cNvSpPr/>
          <p:nvPr/>
        </p:nvSpPr>
        <p:spPr>
          <a:xfrm>
            <a:off x="977057" y="3455870"/>
            <a:ext cx="8025950" cy="996155"/>
          </a:xfrm>
          <a:prstGeom prst="rect">
            <a:avLst/>
          </a:prstGeom>
          <a:ln>
            <a:noFill/>
          </a:ln>
        </p:spPr>
        <p:txBody>
          <a:bodyPr wrap="square" anchor="ctr">
            <a:spAutoFit/>
          </a:bodyPr>
          <a:lstStyle/>
          <a:p>
            <a:r>
              <a:rPr lang="ja-JP" altLang="en-US" sz="2800" dirty="0" smtClean="0">
                <a:solidFill>
                  <a:prstClr val="black"/>
                </a:solidFill>
                <a:latin typeface="メイリオ"/>
                <a:cs typeface="メイリオ" panose="020B0604030504040204" pitchFamily="50" charset="-128"/>
              </a:rPr>
              <a:t>将来</a:t>
            </a:r>
            <a:r>
              <a:rPr lang="ja-JP" altLang="en-US" sz="2800" dirty="0">
                <a:solidFill>
                  <a:prstClr val="black"/>
                </a:solidFill>
                <a:latin typeface="メイリオ"/>
                <a:cs typeface="メイリオ" panose="020B0604030504040204" pitchFamily="50" charset="-128"/>
              </a:rPr>
              <a:t>の日本のカーボン・クレジット</a:t>
            </a:r>
            <a:r>
              <a:rPr lang="ja-JP" altLang="en-US" sz="2800" dirty="0" smtClean="0">
                <a:solidFill>
                  <a:prstClr val="black"/>
                </a:solidFill>
                <a:latin typeface="メイリオ"/>
                <a:cs typeface="メイリオ" panose="020B0604030504040204" pitchFamily="50" charset="-128"/>
              </a:rPr>
              <a:t>制度の</a:t>
            </a:r>
            <a:r>
              <a:rPr lang="ja-JP" altLang="en-US" sz="2800" dirty="0">
                <a:solidFill>
                  <a:prstClr val="black"/>
                </a:solidFill>
                <a:latin typeface="メイリオ"/>
                <a:cs typeface="メイリオ" panose="020B0604030504040204" pitchFamily="50" charset="-128"/>
              </a:rPr>
              <a:t>姿とは</a:t>
            </a:r>
          </a:p>
        </p:txBody>
      </p:sp>
      <p:sp>
        <p:nvSpPr>
          <p:cNvPr id="4" name="テキスト ボックス 3"/>
          <p:cNvSpPr txBox="1"/>
          <p:nvPr/>
        </p:nvSpPr>
        <p:spPr>
          <a:xfrm>
            <a:off x="977057" y="2459716"/>
            <a:ext cx="8026710" cy="996155"/>
          </a:xfrm>
          <a:prstGeom prst="rect">
            <a:avLst/>
          </a:prstGeom>
          <a:noFill/>
          <a:ln>
            <a:noFill/>
          </a:ln>
        </p:spPr>
        <p:txBody>
          <a:bodyPr wrap="square" rtlCol="0" anchor="ctr">
            <a:spAutoFit/>
          </a:bodyPr>
          <a:lstStyle/>
          <a:p>
            <a:r>
              <a:rPr lang="ja-JP" altLang="en-US" sz="2800" dirty="0" smtClean="0">
                <a:solidFill>
                  <a:prstClr val="black"/>
                </a:solidFill>
                <a:latin typeface="メイリオ"/>
                <a:cs typeface="メイリオ" panose="020B0604030504040204" pitchFamily="50" charset="-128"/>
              </a:rPr>
              <a:t>日本</a:t>
            </a:r>
            <a:r>
              <a:rPr lang="ja-JP" altLang="en-US" sz="2800" dirty="0">
                <a:solidFill>
                  <a:prstClr val="black"/>
                </a:solidFill>
                <a:latin typeface="メイリオ"/>
                <a:cs typeface="メイリオ" panose="020B0604030504040204" pitchFamily="50" charset="-128"/>
              </a:rPr>
              <a:t>の省エネ技術はどこへ移転すべきか</a:t>
            </a:r>
          </a:p>
        </p:txBody>
      </p:sp>
      <p:sp>
        <p:nvSpPr>
          <p:cNvPr id="17" name="テキスト ボックス 16"/>
          <p:cNvSpPr txBox="1"/>
          <p:nvPr/>
        </p:nvSpPr>
        <p:spPr>
          <a:xfrm>
            <a:off x="68254" y="5448179"/>
            <a:ext cx="990110" cy="830997"/>
          </a:xfrm>
          <a:prstGeom prst="rect">
            <a:avLst/>
          </a:prstGeom>
          <a:noFill/>
        </p:spPr>
        <p:txBody>
          <a:bodyPr wrap="square" rtlCol="0">
            <a:spAutoFit/>
          </a:bodyPr>
          <a:lstStyle/>
          <a:p>
            <a:pPr algn="ctr"/>
            <a:r>
              <a:rPr lang="en-US" altLang="ja-JP" sz="4800" b="1" dirty="0" smtClean="0">
                <a:solidFill>
                  <a:prstClr val="white">
                    <a:lumMod val="65000"/>
                  </a:prstClr>
                </a:solidFill>
                <a:latin typeface="HGPｺﾞｼｯｸM" panose="020B0600000000000000" pitchFamily="50" charset="-128"/>
                <a:ea typeface="HGPｺﾞｼｯｸM" panose="020B0600000000000000" pitchFamily="50" charset="-128"/>
              </a:rPr>
              <a:t>5</a:t>
            </a:r>
          </a:p>
        </p:txBody>
      </p:sp>
      <p:sp>
        <p:nvSpPr>
          <p:cNvPr id="15" name="テキスト ボックス 14"/>
          <p:cNvSpPr txBox="1"/>
          <p:nvPr/>
        </p:nvSpPr>
        <p:spPr>
          <a:xfrm>
            <a:off x="71500" y="5448180"/>
            <a:ext cx="990110" cy="830997"/>
          </a:xfrm>
          <a:prstGeom prst="rect">
            <a:avLst/>
          </a:prstGeom>
          <a:noFill/>
        </p:spPr>
        <p:txBody>
          <a:bodyPr wrap="square" rtlCol="0">
            <a:spAutoFit/>
          </a:bodyPr>
          <a:lstStyle/>
          <a:p>
            <a:pPr algn="ctr"/>
            <a:r>
              <a:rPr lang="en-US" altLang="ja-JP" sz="4800" b="1" dirty="0" smtClean="0">
                <a:solidFill>
                  <a:prstClr val="white"/>
                </a:solidFill>
                <a:latin typeface="HGPｺﾞｼｯｸM" panose="020B0600000000000000" pitchFamily="50" charset="-128"/>
                <a:ea typeface="HGPｺﾞｼｯｸM" panose="020B0600000000000000" pitchFamily="50" charset="-128"/>
              </a:rPr>
              <a:t>5</a:t>
            </a:r>
            <a:endParaRPr lang="ja-JP" altLang="en-US" sz="4800" b="1" dirty="0">
              <a:solidFill>
                <a:prstClr val="white"/>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xmlns="" val="236018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xdr="http://schemas.openxmlformats.org/drawingml/2006/spreadsheetDrawing" xmlns:a16="http://schemas.microsoft.com/office/drawing/2014/main" xmlns="" xmlns:lc="http://schemas.openxmlformats.org/drawingml/2006/lockedCanvas" id="{00000000-0008-0000-0100-000002000000}"/>
              </a:ext>
            </a:extLst>
          </p:cNvPr>
          <p:cNvGraphicFramePr>
            <a:graphicFrameLocks/>
          </p:cNvGraphicFramePr>
          <p:nvPr>
            <p:extLst>
              <p:ext uri="{D42A27DB-BD31-4B8C-83A1-F6EECF244321}">
                <p14:modId xmlns:p14="http://schemas.microsoft.com/office/powerpoint/2010/main" xmlns="" val="2924731996"/>
              </p:ext>
            </p:extLst>
          </p:nvPr>
        </p:nvGraphicFramePr>
        <p:xfrm>
          <a:off x="23724" y="696136"/>
          <a:ext cx="8193681" cy="4428492"/>
        </p:xfrm>
        <a:graphic>
          <a:graphicData uri="http://schemas.openxmlformats.org/drawingml/2006/chart">
            <c:chart xmlns:c="http://schemas.openxmlformats.org/drawingml/2006/chart" xmlns:r="http://schemas.openxmlformats.org/officeDocument/2006/relationships" r:id="rId2"/>
          </a:graphicData>
        </a:graphic>
      </p:graphicFrame>
      <p:sp>
        <p:nvSpPr>
          <p:cNvPr id="4" name="円/楕円 3"/>
          <p:cNvSpPr/>
          <p:nvPr/>
        </p:nvSpPr>
        <p:spPr>
          <a:xfrm>
            <a:off x="431540" y="2348880"/>
            <a:ext cx="864096" cy="360040"/>
          </a:xfrm>
          <a:prstGeom prst="ellipse">
            <a:avLst/>
          </a:prstGeom>
          <a:noFill/>
          <a:ln w="3492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431540" y="1912307"/>
            <a:ext cx="864096" cy="360040"/>
          </a:xfrm>
          <a:prstGeom prst="ellipse">
            <a:avLst/>
          </a:prstGeom>
          <a:noFill/>
          <a:ln w="34925">
            <a:solidFill>
              <a:srgbClr val="CC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72824" y="4052098"/>
            <a:ext cx="1023801" cy="457022"/>
          </a:xfrm>
          <a:prstGeom prst="ellipse">
            <a:avLst/>
          </a:prstGeom>
          <a:noFill/>
          <a:ln w="3492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吹き出し 6"/>
          <p:cNvSpPr/>
          <p:nvPr/>
        </p:nvSpPr>
        <p:spPr>
          <a:xfrm>
            <a:off x="-243535" y="4968462"/>
            <a:ext cx="9721080" cy="1889538"/>
          </a:xfrm>
          <a:prstGeom prst="wedgeRoundRectCallout">
            <a:avLst>
              <a:gd name="adj1" fmla="val -35375"/>
              <a:gd name="adj2" fmla="val -50131"/>
              <a:gd name="adj3" fmla="val 16667"/>
            </a:avLst>
          </a:prstGeom>
          <a:solidFill>
            <a:schemeClr val="tx2">
              <a:lumMod val="25000"/>
              <a:lumOff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石炭火力発電を多く使用し、</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排出量の多い</a:t>
            </a:r>
            <a:endPar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途上</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インド・インドネシア</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へ日本の省エネ技術を導入する事で、</a:t>
            </a:r>
            <a:r>
              <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の削減が期待できる。</a:t>
            </a:r>
            <a:endParaRPr lang="en-US" altLang="ja-JP" sz="28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中国は、最大排出国なので自主的な技術移転を想定する</a:t>
            </a:r>
            <a:endParaRPr lang="en-US" altLang="ja-JP" sz="24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0" y="70465"/>
            <a:ext cx="9173035" cy="523220"/>
          </a:xfrm>
          <a:prstGeom prst="rect">
            <a:avLst/>
          </a:prstGeom>
          <a:noFill/>
        </p:spPr>
        <p:txBody>
          <a:bodyPr wrap="square" rtlCol="0">
            <a:spAutoFit/>
          </a:bodyPr>
          <a:lstStyle/>
          <a:p>
            <a:r>
              <a:rPr lang="ja-JP" altLang="en-US" sz="2800" dirty="0" smtClean="0">
                <a:solidFill>
                  <a:schemeClr val="bg1"/>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どの途上国に技術移転を行う</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べき</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か？</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661934" y="6492875"/>
            <a:ext cx="2133600" cy="365125"/>
          </a:xfrm>
        </p:spPr>
        <p:txBody>
          <a:bodyPr/>
          <a:lstStyle/>
          <a:p>
            <a:fld id="{400ABA58-CA87-4928-B72F-3CDF66D034FF}" type="slidenum">
              <a:rPr kumimoji="1" lang="ja-JP" altLang="en-US" smtClean="0"/>
              <a:pPr/>
              <a:t>49</a:t>
            </a:fld>
            <a:endParaRPr kumimoji="1" lang="ja-JP" altLang="en-US" dirty="0"/>
          </a:p>
        </p:txBody>
      </p:sp>
      <p:cxnSp>
        <p:nvCxnSpPr>
          <p:cNvPr id="10" name="直線コネクタ 9"/>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110731" y="1902193"/>
            <a:ext cx="684803" cy="369332"/>
          </a:xfrm>
          <a:prstGeom prst="rect">
            <a:avLst/>
          </a:prstGeom>
        </p:spPr>
        <p:txBody>
          <a:bodyPr wrap="square">
            <a:spAutoFit/>
          </a:bodyPr>
          <a:lstStyle/>
          <a:p>
            <a:r>
              <a:rPr lang="en-US" altLang="ja-JP" dirty="0" smtClean="0">
                <a:solidFill>
                  <a:srgbClr val="F96307"/>
                </a:solidFill>
              </a:rPr>
              <a:t>8250</a:t>
            </a:r>
            <a:endParaRPr lang="ja-JP" altLang="en-US" dirty="0">
              <a:solidFill>
                <a:srgbClr val="F96307"/>
              </a:solidFill>
            </a:endParaRPr>
          </a:p>
        </p:txBody>
      </p:sp>
      <p:sp>
        <p:nvSpPr>
          <p:cNvPr id="11" name="正方形/長方形 10"/>
          <p:cNvSpPr/>
          <p:nvPr/>
        </p:nvSpPr>
        <p:spPr>
          <a:xfrm>
            <a:off x="8106346" y="2339588"/>
            <a:ext cx="684803" cy="369332"/>
          </a:xfrm>
          <a:prstGeom prst="rect">
            <a:avLst/>
          </a:prstGeom>
        </p:spPr>
        <p:txBody>
          <a:bodyPr wrap="none">
            <a:spAutoFit/>
          </a:bodyPr>
          <a:lstStyle/>
          <a:p>
            <a:r>
              <a:rPr lang="en-US" altLang="ja-JP" dirty="0"/>
              <a:t>1954</a:t>
            </a:r>
            <a:endParaRPr lang="ja-JP" altLang="en-US" dirty="0"/>
          </a:p>
        </p:txBody>
      </p:sp>
      <p:sp>
        <p:nvSpPr>
          <p:cNvPr id="12" name="正方形/長方形 11"/>
          <p:cNvSpPr/>
          <p:nvPr/>
        </p:nvSpPr>
        <p:spPr>
          <a:xfrm>
            <a:off x="8231380" y="2757239"/>
            <a:ext cx="559769" cy="369332"/>
          </a:xfrm>
          <a:prstGeom prst="rect">
            <a:avLst/>
          </a:prstGeom>
        </p:spPr>
        <p:txBody>
          <a:bodyPr wrap="none">
            <a:spAutoFit/>
          </a:bodyPr>
          <a:lstStyle/>
          <a:p>
            <a:r>
              <a:rPr lang="en-US" altLang="ja-JP" dirty="0" smtClean="0"/>
              <a:t>532</a:t>
            </a:r>
            <a:endParaRPr lang="ja-JP" altLang="en-US" dirty="0"/>
          </a:p>
        </p:txBody>
      </p:sp>
      <p:sp>
        <p:nvSpPr>
          <p:cNvPr id="13" name="正方形/長方形 12"/>
          <p:cNvSpPr/>
          <p:nvPr/>
        </p:nvSpPr>
        <p:spPr>
          <a:xfrm>
            <a:off x="8231379" y="3244334"/>
            <a:ext cx="559769" cy="369332"/>
          </a:xfrm>
          <a:prstGeom prst="rect">
            <a:avLst/>
          </a:prstGeom>
        </p:spPr>
        <p:txBody>
          <a:bodyPr wrap="none">
            <a:spAutoFit/>
          </a:bodyPr>
          <a:lstStyle/>
          <a:p>
            <a:r>
              <a:rPr lang="en-US" altLang="ja-JP" dirty="0" smtClean="0"/>
              <a:t>459</a:t>
            </a:r>
            <a:endParaRPr lang="ja-JP" altLang="en-US" dirty="0"/>
          </a:p>
        </p:txBody>
      </p:sp>
      <p:sp>
        <p:nvSpPr>
          <p:cNvPr id="14" name="正方形/長方形 13"/>
          <p:cNvSpPr/>
          <p:nvPr/>
        </p:nvSpPr>
        <p:spPr>
          <a:xfrm>
            <a:off x="8235765" y="3682766"/>
            <a:ext cx="559769" cy="369332"/>
          </a:xfrm>
          <a:prstGeom prst="rect">
            <a:avLst/>
          </a:prstGeom>
        </p:spPr>
        <p:txBody>
          <a:bodyPr wrap="none">
            <a:spAutoFit/>
          </a:bodyPr>
          <a:lstStyle/>
          <a:p>
            <a:r>
              <a:rPr lang="en-US" altLang="ja-JP" dirty="0" smtClean="0"/>
              <a:t>440</a:t>
            </a:r>
            <a:endParaRPr lang="ja-JP" altLang="en-US" dirty="0"/>
          </a:p>
        </p:txBody>
      </p:sp>
      <p:sp>
        <p:nvSpPr>
          <p:cNvPr id="15" name="正方形/長方形 14"/>
          <p:cNvSpPr/>
          <p:nvPr/>
        </p:nvSpPr>
        <p:spPr>
          <a:xfrm>
            <a:off x="8235765" y="4149938"/>
            <a:ext cx="559769" cy="369332"/>
          </a:xfrm>
          <a:prstGeom prst="rect">
            <a:avLst/>
          </a:prstGeom>
        </p:spPr>
        <p:txBody>
          <a:bodyPr wrap="none">
            <a:spAutoFit/>
          </a:bodyPr>
          <a:lstStyle/>
          <a:p>
            <a:r>
              <a:rPr lang="en-US" altLang="ja-JP" dirty="0" smtClean="0"/>
              <a:t>436</a:t>
            </a:r>
            <a:endParaRPr lang="ja-JP" altLang="en-US" dirty="0"/>
          </a:p>
        </p:txBody>
      </p:sp>
      <p:sp>
        <p:nvSpPr>
          <p:cNvPr id="16" name="正方形/長方形 15"/>
          <p:cNvSpPr/>
          <p:nvPr/>
        </p:nvSpPr>
        <p:spPr>
          <a:xfrm>
            <a:off x="8231380" y="4599130"/>
            <a:ext cx="559769" cy="369332"/>
          </a:xfrm>
          <a:prstGeom prst="rect">
            <a:avLst/>
          </a:prstGeom>
        </p:spPr>
        <p:txBody>
          <a:bodyPr wrap="none">
            <a:spAutoFit/>
          </a:bodyPr>
          <a:lstStyle/>
          <a:p>
            <a:r>
              <a:rPr lang="en-US" altLang="ja-JP" dirty="0" smtClean="0"/>
              <a:t>257</a:t>
            </a:r>
            <a:endParaRPr lang="ja-JP" altLang="en-US" dirty="0"/>
          </a:p>
        </p:txBody>
      </p:sp>
      <p:sp>
        <p:nvSpPr>
          <p:cNvPr id="17" name="正方形/長方形 16"/>
          <p:cNvSpPr/>
          <p:nvPr/>
        </p:nvSpPr>
        <p:spPr>
          <a:xfrm>
            <a:off x="6976635" y="1737186"/>
            <a:ext cx="1985993" cy="276999"/>
          </a:xfrm>
          <a:prstGeom prst="rect">
            <a:avLst/>
          </a:prstGeom>
        </p:spPr>
        <p:txBody>
          <a:bodyPr wrap="none">
            <a:spAutoFit/>
          </a:bodyPr>
          <a:lstStyle/>
          <a:p>
            <a:r>
              <a:rPr lang="en-US" altLang="ja-JP" sz="1200" dirty="0"/>
              <a:t>CO2</a:t>
            </a:r>
            <a:r>
              <a:rPr lang="ja-JP" altLang="en-US" sz="1200" dirty="0"/>
              <a:t>排出量</a:t>
            </a:r>
            <a:r>
              <a:rPr lang="ja-JP" altLang="en-US" sz="1200" dirty="0" smtClean="0"/>
              <a:t>ランキング</a:t>
            </a:r>
            <a:r>
              <a:rPr lang="en-US" altLang="ja-JP" sz="1200" dirty="0" smtClean="0"/>
              <a:t>(</a:t>
            </a:r>
            <a:r>
              <a:rPr lang="en-US" altLang="ja-JP" sz="1200" dirty="0" err="1" smtClean="0"/>
              <a:t>mt</a:t>
            </a:r>
            <a:r>
              <a:rPr lang="en-US" altLang="ja-JP" sz="1200" dirty="0"/>
              <a:t>)</a:t>
            </a:r>
            <a:endParaRPr lang="ja-JP" altLang="en-US" sz="1200" dirty="0"/>
          </a:p>
        </p:txBody>
      </p:sp>
    </p:spTree>
    <p:extLst>
      <p:ext uri="{BB962C8B-B14F-4D97-AF65-F5344CB8AC3E}">
        <p14:creationId xmlns:p14="http://schemas.microsoft.com/office/powerpoint/2010/main" xmlns="" val="16398225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角丸四角形 4"/>
          <p:cNvSpPr/>
          <p:nvPr/>
        </p:nvSpPr>
        <p:spPr>
          <a:xfrm>
            <a:off x="185282" y="4192686"/>
            <a:ext cx="8797208" cy="2404666"/>
          </a:xfrm>
          <a:prstGeom prst="roundRect">
            <a:avLst>
              <a:gd name="adj" fmla="val 17677"/>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削減プロジェクトが行われたときに</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省エネ化・植林等</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gn="ctr">
              <a:lnSpc>
                <a:spcPts val="5000"/>
              </a:lnSpc>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発行される</a:t>
            </a:r>
            <a:r>
              <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削減量を証明するもの。</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59520" y="3961853"/>
            <a:ext cx="5944256"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カーボン・</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以下クレジット</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65101" y="863715"/>
            <a:ext cx="8840984" cy="1154162"/>
          </a:xfrm>
          <a:prstGeom prst="rect">
            <a:avLst/>
          </a:prstGeom>
        </p:spPr>
        <p:txBody>
          <a:bodyPr wrap="square">
            <a:spAutoFit/>
          </a:bodyPr>
          <a:lstStyle/>
          <a:p>
            <a:pPr>
              <a:lnSpc>
                <a:spcPct val="1500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カーボン・クレジット</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購入・獲得</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することで</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所有者が</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を削</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減した</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とみなす</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ことが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できる制度のことを</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57328" y="2420888"/>
            <a:ext cx="8632960" cy="923330"/>
          </a:xfrm>
          <a:prstGeom prst="rect">
            <a:avLst/>
          </a:prstGeom>
          <a:solidFill>
            <a:schemeClr val="tx2">
              <a:lumMod val="75000"/>
              <a:lumOff val="25000"/>
            </a:schemeClr>
          </a:solidFill>
        </p:spPr>
        <p:txBody>
          <a:bodyPr wrap="square" lIns="0" rIns="0" rtlCol="0" anchor="ctr">
            <a:spAutoFit/>
          </a:bodyPr>
          <a:lstStyle/>
          <a:p>
            <a:pPr algn="ctr">
              <a:spcBef>
                <a:spcPts val="1200"/>
              </a:spcBef>
            </a:pPr>
            <a:r>
              <a:rPr lang="ja-JP" altLang="en-US" sz="5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カーボン・</a:t>
            </a:r>
            <a:r>
              <a:rPr kumimoji="1" lang="ja-JP" altLang="en-US" sz="5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クレジット制度</a:t>
            </a:r>
            <a:endParaRPr kumimoji="1" lang="ja-JP" altLang="en-US" sz="5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452320" y="3344218"/>
            <a:ext cx="1415772"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と呼ぶ。</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pPr/>
              <a:t>5</a:t>
            </a:fld>
            <a:endParaRPr kumimoji="1" lang="ja-JP" altLang="en-US"/>
          </a:p>
        </p:txBody>
      </p:sp>
      <p:cxnSp>
        <p:nvCxnSpPr>
          <p:cNvPr id="12" name="直線コネクタ 11"/>
          <p:cNvCxnSpPr/>
          <p:nvPr/>
        </p:nvCxnSpPr>
        <p:spPr>
          <a:xfrm>
            <a:off x="148344" y="777611"/>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56686" y="254391"/>
            <a:ext cx="5570756" cy="523220"/>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カーボン・クレジット制度に注目</a:t>
            </a:r>
          </a:p>
        </p:txBody>
      </p:sp>
    </p:spTree>
    <p:extLst>
      <p:ext uri="{BB962C8B-B14F-4D97-AF65-F5344CB8AC3E}">
        <p14:creationId xmlns:p14="http://schemas.microsoft.com/office/powerpoint/2010/main" xmlns="" val="1652475513"/>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262265" y="5139190"/>
            <a:ext cx="8661912" cy="1569660"/>
          </a:xfrm>
          <a:prstGeom prst="roundRect">
            <a:avLst/>
          </a:prstGeom>
          <a:solidFill>
            <a:schemeClr val="tx2">
              <a:lumMod val="25000"/>
              <a:lumOff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・既設の発電所の耐久年数</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年と仮定し、</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年間における更新分</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a:t>
            </a:r>
            <a:r>
              <a:rPr lang="en-US" altLang="ja-JP" sz="28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に日本</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技術を導入する</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％も同様に</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試算</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2" y="1996101"/>
            <a:ext cx="9144001" cy="2254925"/>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◎試算方法</a:t>
            </a:r>
            <a:endParaRPr lang="ja-JP" altLang="en-US" sz="3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以下の二つの導入方法を採用</a:t>
            </a:r>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経済効果と</a:t>
            </a:r>
            <a:r>
              <a:rPr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削減量を試算した。</a:t>
            </a:r>
            <a:endPar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08519" y="70465"/>
            <a:ext cx="9281554" cy="523220"/>
          </a:xfrm>
          <a:prstGeom prst="rect">
            <a:avLst/>
          </a:prstGeom>
          <a:noFill/>
        </p:spPr>
        <p:txBody>
          <a:bodyPr wrap="square" rtlCol="0">
            <a:spAutoFit/>
          </a:bodyPr>
          <a:lstStyle/>
          <a:p>
            <a:r>
              <a:rPr lang="ja-JP" altLang="en-US" sz="2800" dirty="0">
                <a:solidFill>
                  <a:schemeClr val="bg1"/>
                </a:solidFill>
              </a:rPr>
              <a:t> </a:t>
            </a:r>
            <a:r>
              <a:rPr lang="ja-JP" altLang="en-US" sz="2800" dirty="0" smtClean="0">
                <a:solidFill>
                  <a:schemeClr val="bg1"/>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にどれくらいの効果があるのか？</a:t>
            </a:r>
          </a:p>
        </p:txBody>
      </p:sp>
      <p:sp>
        <p:nvSpPr>
          <p:cNvPr id="10" name="角丸四角形 9"/>
          <p:cNvSpPr/>
          <p:nvPr/>
        </p:nvSpPr>
        <p:spPr>
          <a:xfrm>
            <a:off x="262265" y="3789040"/>
            <a:ext cx="8661912" cy="1215135"/>
          </a:xfrm>
          <a:prstGeom prst="roundRect">
            <a:avLst/>
          </a:prstGeom>
          <a:solidFill>
            <a:schemeClr val="tx2">
              <a:lumMod val="25000"/>
              <a:lumOff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年間の新規増設分</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8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に日本</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の省エネ技術</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再エネ</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技術を導入する</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％も同様に試算</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2857" y="918883"/>
            <a:ext cx="8782928" cy="1846659"/>
          </a:xfrm>
          <a:prstGeom prst="rect">
            <a:avLst/>
          </a:prstGeom>
        </p:spPr>
        <p:txBody>
          <a:bodyPr wrap="square">
            <a:spAutoFit/>
          </a:bodyPr>
          <a:lstStyle/>
          <a:p>
            <a:pPr lvl="0"/>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各国</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の電源構成の計画を基に、</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電源</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構成、発電容量を予測</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について試算</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を行った。</a:t>
            </a:r>
            <a:endParaRPr lang="ja-JP" altLang="en-US" sz="1600" dirty="0">
              <a:solidFill>
                <a:prstClr val="black"/>
              </a:solidFill>
            </a:endParaRPr>
          </a:p>
          <a:p>
            <a:pPr lvl="0"/>
            <a:endParaRPr lang="ja-JP" altLang="en-US" dirty="0"/>
          </a:p>
        </p:txBody>
      </p: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pPr/>
              <a:t>50</a:t>
            </a:fld>
            <a:endParaRPr kumimoji="1" lang="ja-JP" altLang="en-US"/>
          </a:p>
        </p:txBody>
      </p:sp>
      <p:cxnSp>
        <p:nvCxnSpPr>
          <p:cNvPr id="8" name="直線コネクタ 7"/>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70539510"/>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51</a:t>
            </a:fld>
            <a:endParaRPr kumimoji="1" lang="ja-JP" altLang="en-US"/>
          </a:p>
        </p:txBody>
      </p:sp>
      <p:cxnSp>
        <p:nvCxnSpPr>
          <p:cNvPr id="5" name="直線コネクタ 4"/>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6518" y="0"/>
            <a:ext cx="9281554" cy="646331"/>
          </a:xfrm>
          <a:prstGeom prst="rect">
            <a:avLst/>
          </a:prstGeom>
          <a:noFill/>
        </p:spPr>
        <p:txBody>
          <a:bodyPr wrap="square" rtlCol="0">
            <a:spAutoFit/>
          </a:bodyPr>
          <a:lstStyle/>
          <a:p>
            <a:r>
              <a:rPr lang="ja-JP" altLang="en-US" sz="2800" dirty="0">
                <a:solidFill>
                  <a:schemeClr val="bg2">
                    <a:lumMod val="75000"/>
                  </a:schemeClr>
                </a:solidFill>
              </a:rPr>
              <a:t> </a:t>
            </a:r>
            <a:r>
              <a:rPr lang="ja-JP" altLang="en-US" sz="2800" dirty="0" smtClean="0">
                <a:solidFill>
                  <a:schemeClr val="bg2">
                    <a:lumMod val="75000"/>
                  </a:schemeClr>
                </a:solidFill>
              </a:rPr>
              <a:t> </a:t>
            </a:r>
            <a:r>
              <a:rPr lang="en-US" altLang="ja-JP" sz="3600" dirty="0" smtClean="0"/>
              <a:t>5</a:t>
            </a:r>
            <a:r>
              <a:rPr lang="en-US" altLang="ja-JP" sz="2800" dirty="0" smtClean="0"/>
              <a:t>%</a:t>
            </a:r>
            <a:r>
              <a:rPr lang="ja-JP" altLang="en-US" sz="2800" dirty="0" smtClean="0"/>
              <a:t>で試算してみると</a:t>
            </a:r>
            <a:r>
              <a:rPr lang="en-US" altLang="ja-JP" sz="2800" dirty="0" smtClean="0"/>
              <a:t>…</a:t>
            </a:r>
          </a:p>
        </p:txBody>
      </p:sp>
      <p:sp>
        <p:nvSpPr>
          <p:cNvPr id="13" name="テキスト ボックス 12"/>
          <p:cNvSpPr txBox="1"/>
          <p:nvPr/>
        </p:nvSpPr>
        <p:spPr>
          <a:xfrm>
            <a:off x="-176997" y="5288340"/>
            <a:ext cx="9519058" cy="1569660"/>
          </a:xfrm>
          <a:prstGeom prst="rect">
            <a:avLst/>
          </a:prstGeom>
          <a:solidFill>
            <a:schemeClr val="bg2">
              <a:lumMod val="75000"/>
            </a:schemeClr>
          </a:solidFill>
        </p:spPr>
        <p:txBody>
          <a:bodyPr wrap="square" rtlCol="0">
            <a:spAutoFit/>
          </a:bodyPr>
          <a:lstStyle/>
          <a:p>
            <a:pPr algn="ctr"/>
            <a:r>
              <a:rPr lang="ja-JP" altLang="en-US" sz="3600" b="1" dirty="0">
                <a:solidFill>
                  <a:schemeClr val="bg1"/>
                </a:solidFill>
              </a:rPr>
              <a:t>日本</a:t>
            </a:r>
            <a:r>
              <a:rPr lang="ja-JP" altLang="en-US" sz="3600" b="1" dirty="0" smtClean="0">
                <a:solidFill>
                  <a:schemeClr val="bg1"/>
                </a:solidFill>
              </a:rPr>
              <a:t>の技術は途上国の石炭火力及び</a:t>
            </a:r>
            <a:endParaRPr lang="en-US" altLang="ja-JP" sz="3600" b="1" dirty="0" smtClean="0">
              <a:solidFill>
                <a:schemeClr val="bg1"/>
              </a:solidFill>
            </a:endParaRPr>
          </a:p>
          <a:p>
            <a:pPr algn="ctr"/>
            <a:r>
              <a:rPr lang="ja-JP" altLang="en-US" sz="3600" b="1" dirty="0" smtClean="0">
                <a:solidFill>
                  <a:schemeClr val="bg1"/>
                </a:solidFill>
              </a:rPr>
              <a:t>再エネ発電所の</a:t>
            </a:r>
            <a:r>
              <a:rPr lang="en-US" altLang="ja-JP" sz="6000" b="1" dirty="0" smtClean="0">
                <a:solidFill>
                  <a:srgbClr val="FDF591"/>
                </a:solidFill>
              </a:rPr>
              <a:t>5</a:t>
            </a:r>
            <a:r>
              <a:rPr lang="ja-JP" altLang="en-US" sz="3600" b="1" dirty="0" smtClean="0">
                <a:solidFill>
                  <a:srgbClr val="FDF591"/>
                </a:solidFill>
              </a:rPr>
              <a:t>％以上</a:t>
            </a:r>
            <a:r>
              <a:rPr lang="ja-JP" altLang="en-US" sz="3600" b="1" dirty="0" smtClean="0">
                <a:solidFill>
                  <a:schemeClr val="bg1"/>
                </a:solidFill>
              </a:rPr>
              <a:t>をカバーできる</a:t>
            </a:r>
            <a:endParaRPr kumimoji="1" lang="ja-JP" altLang="en-US" sz="3600" b="1" dirty="0">
              <a:solidFill>
                <a:schemeClr val="bg1"/>
              </a:solidFill>
            </a:endParaRPr>
          </a:p>
        </p:txBody>
      </p:sp>
      <p:sp>
        <p:nvSpPr>
          <p:cNvPr id="10" name="テキスト ボックス 9"/>
          <p:cNvSpPr txBox="1"/>
          <p:nvPr/>
        </p:nvSpPr>
        <p:spPr>
          <a:xfrm>
            <a:off x="58476" y="695242"/>
            <a:ext cx="4423006" cy="461665"/>
          </a:xfrm>
          <a:prstGeom prst="rect">
            <a:avLst/>
          </a:prstGeom>
          <a:solidFill>
            <a:schemeClr val="bg2">
              <a:lumMod val="75000"/>
            </a:schemeClr>
          </a:solidFill>
        </p:spPr>
        <p:txBody>
          <a:bodyPr wrap="none" rtlCol="0">
            <a:spAutoFit/>
          </a:bodyPr>
          <a:lstStyle/>
          <a:p>
            <a:r>
              <a:rPr kumimoji="1" lang="en-US" altLang="ja-JP" sz="2400" b="1" dirty="0" smtClean="0">
                <a:solidFill>
                  <a:schemeClr val="bg1"/>
                </a:solidFill>
              </a:rPr>
              <a:t>JCM</a:t>
            </a:r>
            <a:r>
              <a:rPr kumimoji="1" lang="ja-JP" altLang="en-US" sz="2400" b="1" dirty="0" smtClean="0">
                <a:solidFill>
                  <a:schemeClr val="bg1"/>
                </a:solidFill>
              </a:rPr>
              <a:t>事業で使える予算額</a:t>
            </a:r>
            <a:r>
              <a:rPr kumimoji="1" lang="en-US" altLang="ja-JP" sz="2400" b="1" dirty="0" smtClean="0">
                <a:solidFill>
                  <a:schemeClr val="bg1"/>
                </a:solidFill>
              </a:rPr>
              <a:t>(</a:t>
            </a:r>
            <a:r>
              <a:rPr kumimoji="1" lang="ja-JP" altLang="en-US" sz="2400" b="1" dirty="0" smtClean="0">
                <a:solidFill>
                  <a:schemeClr val="bg1"/>
                </a:solidFill>
              </a:rPr>
              <a:t>予想</a:t>
            </a:r>
            <a:r>
              <a:rPr lang="en-US" altLang="ja-JP" sz="2400" b="1" dirty="0">
                <a:solidFill>
                  <a:schemeClr val="bg1"/>
                </a:solidFill>
              </a:rPr>
              <a:t>)</a:t>
            </a:r>
            <a:endParaRPr kumimoji="1" lang="ja-JP" altLang="en-US" sz="2400" b="1" dirty="0">
              <a:solidFill>
                <a:schemeClr val="bg1"/>
              </a:solidFill>
            </a:endParaRPr>
          </a:p>
        </p:txBody>
      </p:sp>
      <p:sp>
        <p:nvSpPr>
          <p:cNvPr id="11" name="テキスト ボックス 10"/>
          <p:cNvSpPr txBox="1"/>
          <p:nvPr/>
        </p:nvSpPr>
        <p:spPr>
          <a:xfrm>
            <a:off x="58476" y="1375271"/>
            <a:ext cx="9560631" cy="1438855"/>
          </a:xfrm>
          <a:prstGeom prst="rect">
            <a:avLst/>
          </a:prstGeom>
          <a:noFill/>
        </p:spPr>
        <p:txBody>
          <a:bodyPr wrap="none" rtlCol="0">
            <a:spAutoFit/>
          </a:bodyPr>
          <a:lstStyle/>
          <a:p>
            <a:pPr>
              <a:lnSpc>
                <a:spcPts val="3500"/>
              </a:lnSpc>
            </a:pPr>
            <a:r>
              <a:rPr kumimoji="1" lang="ja-JP" altLang="en-US" sz="3200" b="1" dirty="0" smtClean="0">
                <a:solidFill>
                  <a:schemeClr val="tx2">
                    <a:lumMod val="90000"/>
                    <a:lumOff val="10000"/>
                  </a:schemeClr>
                </a:solidFill>
              </a:rPr>
              <a:t>✔</a:t>
            </a:r>
            <a:r>
              <a:rPr kumimoji="1" lang="ja-JP" altLang="en-US" sz="2800" dirty="0" smtClean="0">
                <a:solidFill>
                  <a:schemeClr val="tx2">
                    <a:lumMod val="90000"/>
                    <a:lumOff val="10000"/>
                  </a:schemeClr>
                </a:solidFill>
              </a:rPr>
              <a:t>インド、インドネシアの石炭火力発電所の</a:t>
            </a:r>
            <a:endParaRPr kumimoji="1" lang="en-US" altLang="ja-JP" sz="2800" dirty="0" smtClean="0">
              <a:solidFill>
                <a:schemeClr val="tx2">
                  <a:lumMod val="90000"/>
                  <a:lumOff val="10000"/>
                </a:schemeClr>
              </a:solidFill>
            </a:endParaRPr>
          </a:p>
          <a:p>
            <a:pPr>
              <a:lnSpc>
                <a:spcPts val="3500"/>
              </a:lnSpc>
            </a:pPr>
            <a:r>
              <a:rPr lang="ja-JP" altLang="en-US" sz="2800" dirty="0">
                <a:solidFill>
                  <a:schemeClr val="tx2">
                    <a:lumMod val="90000"/>
                    <a:lumOff val="10000"/>
                  </a:schemeClr>
                </a:solidFill>
              </a:rPr>
              <a:t>　</a:t>
            </a:r>
            <a:r>
              <a:rPr kumimoji="1" lang="en-US" altLang="ja-JP" sz="4000" dirty="0" smtClean="0">
                <a:solidFill>
                  <a:schemeClr val="tx2">
                    <a:lumMod val="90000"/>
                    <a:lumOff val="10000"/>
                  </a:schemeClr>
                </a:solidFill>
              </a:rPr>
              <a:t>5</a:t>
            </a:r>
            <a:r>
              <a:rPr kumimoji="1" lang="ja-JP" altLang="en-US" sz="2800" dirty="0" smtClean="0">
                <a:solidFill>
                  <a:schemeClr val="tx2">
                    <a:lumMod val="90000"/>
                    <a:lumOff val="10000"/>
                  </a:schemeClr>
                </a:solidFill>
              </a:rPr>
              <a:t>％に</a:t>
            </a:r>
            <a:r>
              <a:rPr kumimoji="1" lang="en-US" altLang="ja-JP" sz="2800" dirty="0" smtClean="0">
                <a:solidFill>
                  <a:schemeClr val="tx2">
                    <a:lumMod val="90000"/>
                    <a:lumOff val="10000"/>
                  </a:schemeClr>
                </a:solidFill>
              </a:rPr>
              <a:t>USC</a:t>
            </a:r>
            <a:r>
              <a:rPr kumimoji="1" lang="ja-JP" altLang="en-US" sz="2800" dirty="0" smtClean="0">
                <a:solidFill>
                  <a:schemeClr val="tx2">
                    <a:lumMod val="90000"/>
                    <a:lumOff val="10000"/>
                  </a:schemeClr>
                </a:solidFill>
              </a:rPr>
              <a:t>を導入する場合、</a:t>
            </a:r>
            <a:endParaRPr lang="en-US" altLang="ja-JP" sz="2800" dirty="0">
              <a:solidFill>
                <a:schemeClr val="tx2">
                  <a:lumMod val="90000"/>
                  <a:lumOff val="10000"/>
                </a:schemeClr>
              </a:solidFill>
            </a:endParaRPr>
          </a:p>
          <a:p>
            <a:pPr>
              <a:lnSpc>
                <a:spcPts val="3500"/>
              </a:lnSpc>
            </a:pPr>
            <a:r>
              <a:rPr kumimoji="1" lang="ja-JP" altLang="en-US" sz="2800" dirty="0" smtClean="0">
                <a:solidFill>
                  <a:schemeClr val="tx2">
                    <a:lumMod val="90000"/>
                    <a:lumOff val="10000"/>
                  </a:schemeClr>
                </a:solidFill>
              </a:rPr>
              <a:t>　それぞれ</a:t>
            </a:r>
            <a:r>
              <a:rPr kumimoji="1" lang="en-US" altLang="ja-JP" sz="2800" dirty="0" smtClean="0">
                <a:solidFill>
                  <a:schemeClr val="tx2">
                    <a:lumMod val="90000"/>
                    <a:lumOff val="10000"/>
                  </a:schemeClr>
                </a:solidFill>
              </a:rPr>
              <a:t>10</a:t>
            </a:r>
            <a:r>
              <a:rPr kumimoji="1" lang="ja-JP" altLang="en-US" sz="2800" dirty="0" smtClean="0">
                <a:solidFill>
                  <a:schemeClr val="tx2">
                    <a:lumMod val="90000"/>
                    <a:lumOff val="10000"/>
                  </a:schemeClr>
                </a:solidFill>
              </a:rPr>
              <a:t>年で</a:t>
            </a:r>
            <a:r>
              <a:rPr kumimoji="1" lang="ja-JP" altLang="en-US" sz="2800" b="1" dirty="0" smtClean="0">
                <a:solidFill>
                  <a:schemeClr val="tx2">
                    <a:lumMod val="90000"/>
                    <a:lumOff val="10000"/>
                  </a:schemeClr>
                </a:solidFill>
              </a:rPr>
              <a:t>約</a:t>
            </a:r>
            <a:r>
              <a:rPr lang="en-US" altLang="ja-JP" sz="2800" b="1" dirty="0">
                <a:solidFill>
                  <a:schemeClr val="tx2">
                    <a:lumMod val="90000"/>
                    <a:lumOff val="10000"/>
                  </a:schemeClr>
                </a:solidFill>
              </a:rPr>
              <a:t>1140</a:t>
            </a:r>
            <a:r>
              <a:rPr kumimoji="1" lang="ja-JP" altLang="en-US" sz="2800" b="1" dirty="0" smtClean="0">
                <a:solidFill>
                  <a:schemeClr val="tx2">
                    <a:lumMod val="90000"/>
                    <a:lumOff val="10000"/>
                  </a:schemeClr>
                </a:solidFill>
              </a:rPr>
              <a:t>億円</a:t>
            </a:r>
            <a:r>
              <a:rPr kumimoji="1" lang="ja-JP" altLang="en-US" sz="2800" dirty="0" smtClean="0">
                <a:solidFill>
                  <a:schemeClr val="tx2">
                    <a:lumMod val="90000"/>
                    <a:lumOff val="10000"/>
                  </a:schemeClr>
                </a:solidFill>
              </a:rPr>
              <a:t>、</a:t>
            </a:r>
            <a:r>
              <a:rPr kumimoji="1" lang="ja-JP" altLang="en-US" sz="2800" b="1" dirty="0" smtClean="0">
                <a:solidFill>
                  <a:schemeClr val="tx2">
                    <a:lumMod val="90000"/>
                    <a:lumOff val="10000"/>
                  </a:schemeClr>
                </a:solidFill>
              </a:rPr>
              <a:t>約</a:t>
            </a:r>
            <a:r>
              <a:rPr lang="en-US" altLang="ja-JP" sz="2800" b="1" dirty="0">
                <a:solidFill>
                  <a:schemeClr val="tx2">
                    <a:lumMod val="90000"/>
                    <a:lumOff val="10000"/>
                  </a:schemeClr>
                </a:solidFill>
              </a:rPr>
              <a:t>360</a:t>
            </a:r>
            <a:r>
              <a:rPr kumimoji="1" lang="ja-JP" altLang="en-US" sz="2800" b="1" dirty="0" smtClean="0">
                <a:solidFill>
                  <a:schemeClr val="tx2">
                    <a:lumMod val="90000"/>
                    <a:lumOff val="10000"/>
                  </a:schemeClr>
                </a:solidFill>
              </a:rPr>
              <a:t>億円</a:t>
            </a:r>
            <a:r>
              <a:rPr kumimoji="1" lang="ja-JP" altLang="en-US" sz="2800" dirty="0" smtClean="0">
                <a:solidFill>
                  <a:schemeClr val="tx2">
                    <a:lumMod val="90000"/>
                    <a:lumOff val="10000"/>
                  </a:schemeClr>
                </a:solidFill>
              </a:rPr>
              <a:t>の</a:t>
            </a:r>
            <a:r>
              <a:rPr lang="ja-JP" altLang="en-US" sz="2800" dirty="0" smtClean="0">
                <a:solidFill>
                  <a:schemeClr val="tx2">
                    <a:lumMod val="90000"/>
                    <a:lumOff val="10000"/>
                  </a:schemeClr>
                </a:solidFill>
              </a:rPr>
              <a:t>予算が</a:t>
            </a:r>
            <a:r>
              <a:rPr kumimoji="1" lang="ja-JP" altLang="en-US" sz="2800" dirty="0" smtClean="0">
                <a:solidFill>
                  <a:schemeClr val="tx2">
                    <a:lumMod val="90000"/>
                    <a:lumOff val="10000"/>
                  </a:schemeClr>
                </a:solidFill>
              </a:rPr>
              <a:t>必要。</a:t>
            </a:r>
            <a:endParaRPr kumimoji="1" lang="ja-JP" altLang="en-US" sz="2800" dirty="0">
              <a:solidFill>
                <a:schemeClr val="tx2">
                  <a:lumMod val="90000"/>
                  <a:lumOff val="10000"/>
                </a:schemeClr>
              </a:solidFill>
            </a:endParaRPr>
          </a:p>
        </p:txBody>
      </p:sp>
      <p:sp>
        <p:nvSpPr>
          <p:cNvPr id="12" name="テキスト ボックス 11"/>
          <p:cNvSpPr txBox="1"/>
          <p:nvPr/>
        </p:nvSpPr>
        <p:spPr>
          <a:xfrm>
            <a:off x="194545" y="2843580"/>
            <a:ext cx="9270487" cy="2246769"/>
          </a:xfrm>
          <a:prstGeom prst="rect">
            <a:avLst/>
          </a:prstGeom>
          <a:noFill/>
        </p:spPr>
        <p:txBody>
          <a:bodyPr wrap="none" rtlCol="0">
            <a:spAutoFit/>
          </a:bodyPr>
          <a:lstStyle/>
          <a:p>
            <a:r>
              <a:rPr lang="ja-JP" altLang="en-US" sz="2800" dirty="0"/>
              <a:t>●これらの資金は後述のように、</a:t>
            </a:r>
            <a:endParaRPr lang="en-US" altLang="ja-JP" sz="2800" dirty="0"/>
          </a:p>
          <a:p>
            <a:r>
              <a:rPr lang="ja-JP" altLang="en-US" sz="2800" dirty="0"/>
              <a:t>　省エネによる石炭の</a:t>
            </a:r>
            <a:r>
              <a:rPr lang="ja-JP" altLang="en-US" sz="2800" dirty="0" smtClean="0"/>
              <a:t>節約分は</a:t>
            </a:r>
            <a:r>
              <a:rPr lang="en-US" altLang="ja-JP" sz="2800" dirty="0" smtClean="0"/>
              <a:t>10</a:t>
            </a:r>
            <a:r>
              <a:rPr lang="ja-JP" altLang="en-US" sz="2800" dirty="0" smtClean="0"/>
              <a:t>年で</a:t>
            </a:r>
            <a:endParaRPr lang="en-US" altLang="ja-JP" sz="2800" dirty="0"/>
          </a:p>
          <a:p>
            <a:r>
              <a:rPr lang="ja-JP" altLang="en-US" sz="2800" dirty="0" smtClean="0"/>
              <a:t>　インド</a:t>
            </a:r>
            <a:r>
              <a:rPr lang="ja-JP" altLang="en-US" sz="2800" dirty="0"/>
              <a:t>が</a:t>
            </a:r>
            <a:r>
              <a:rPr lang="ja-JP" altLang="en-US" sz="2800" b="1" dirty="0"/>
              <a:t>約</a:t>
            </a:r>
            <a:r>
              <a:rPr lang="en-US" altLang="ja-JP" sz="2800" b="1" dirty="0"/>
              <a:t>2800</a:t>
            </a:r>
            <a:r>
              <a:rPr lang="ja-JP" altLang="en-US" sz="2800" b="1" dirty="0"/>
              <a:t>億円</a:t>
            </a:r>
            <a:r>
              <a:rPr lang="ja-JP" altLang="en-US" sz="2800" dirty="0"/>
              <a:t>、インドネシアが</a:t>
            </a:r>
            <a:r>
              <a:rPr lang="ja-JP" altLang="en-US" sz="2800" b="1" dirty="0"/>
              <a:t>約</a:t>
            </a:r>
            <a:r>
              <a:rPr lang="en-US" altLang="ja-JP" sz="2800" b="1" dirty="0"/>
              <a:t>630</a:t>
            </a:r>
            <a:r>
              <a:rPr lang="ja-JP" altLang="en-US" sz="2800" b="1" dirty="0"/>
              <a:t>億</a:t>
            </a:r>
            <a:r>
              <a:rPr lang="ja-JP" altLang="en-US" sz="2800" b="1" dirty="0" smtClean="0"/>
              <a:t>円</a:t>
            </a:r>
            <a:endParaRPr lang="en-US" altLang="ja-JP" sz="2800" dirty="0"/>
          </a:p>
          <a:p>
            <a:r>
              <a:rPr lang="ja-JP" altLang="en-US" sz="2800" dirty="0"/>
              <a:t>　</a:t>
            </a:r>
            <a:r>
              <a:rPr lang="ja-JP" altLang="en-US" sz="2800" dirty="0" smtClean="0"/>
              <a:t>であるため、十分</a:t>
            </a:r>
            <a:r>
              <a:rPr lang="ja-JP" altLang="en-US" sz="2800" dirty="0"/>
              <a:t>調達できる。</a:t>
            </a:r>
            <a:endParaRPr lang="en-US" altLang="ja-JP" sz="2800" dirty="0"/>
          </a:p>
          <a:p>
            <a:r>
              <a:rPr lang="ja-JP" altLang="en-US" sz="2800" dirty="0" smtClean="0"/>
              <a:t>　また</a:t>
            </a:r>
            <a:r>
              <a:rPr lang="ja-JP" altLang="en-US" sz="2800" dirty="0"/>
              <a:t>、再エネ導入費</a:t>
            </a:r>
            <a:r>
              <a:rPr lang="ja-JP" altLang="en-US" sz="2800" dirty="0" smtClean="0"/>
              <a:t>も以上の石炭</a:t>
            </a:r>
            <a:r>
              <a:rPr lang="ja-JP" altLang="en-US" sz="2800" dirty="0"/>
              <a:t>節約分から</a:t>
            </a:r>
            <a:r>
              <a:rPr lang="ja-JP" altLang="en-US" sz="2800" dirty="0" smtClean="0"/>
              <a:t>賄える。</a:t>
            </a:r>
            <a:endParaRPr lang="en-US" altLang="ja-JP" sz="2800" dirty="0"/>
          </a:p>
        </p:txBody>
      </p:sp>
    </p:spTree>
    <p:extLst>
      <p:ext uri="{BB962C8B-B14F-4D97-AF65-F5344CB8AC3E}">
        <p14:creationId xmlns:p14="http://schemas.microsoft.com/office/powerpoint/2010/main" xmlns="" val="259304237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user\Desktop\a_01_india.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3545" y="-2625961"/>
            <a:ext cx="9477545" cy="9477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52</a:t>
            </a:fld>
            <a:endParaRPr kumimoji="1" lang="ja-JP" altLang="en-US"/>
          </a:p>
        </p:txBody>
      </p:sp>
      <p:sp>
        <p:nvSpPr>
          <p:cNvPr id="3" name="テキスト ボックス 2"/>
          <p:cNvSpPr txBox="1"/>
          <p:nvPr/>
        </p:nvSpPr>
        <p:spPr>
          <a:xfrm>
            <a:off x="-153525" y="1558813"/>
            <a:ext cx="6930770" cy="1107996"/>
          </a:xfrm>
          <a:prstGeom prst="rect">
            <a:avLst/>
          </a:prstGeom>
          <a:noFill/>
        </p:spPr>
        <p:txBody>
          <a:bodyPr wrap="square" rtlCol="0">
            <a:spAutoFit/>
          </a:bodyPr>
          <a:lstStyle/>
          <a:p>
            <a:pPr algn="ctr"/>
            <a:r>
              <a:rPr kumimoji="1" lang="ja-JP" altLang="en-US" sz="6600" b="1" dirty="0" smtClean="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インド</a:t>
            </a:r>
            <a:endParaRPr kumimoji="1" lang="ja-JP" altLang="en-US" sz="6600" b="1" dirty="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01854818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xmlns="" val="2841754254"/>
              </p:ext>
            </p:extLst>
          </p:nvPr>
        </p:nvGraphicFramePr>
        <p:xfrm>
          <a:off x="4296069" y="1098901"/>
          <a:ext cx="5091465" cy="5480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p:nvPr>
            <p:extLst>
              <p:ext uri="{D42A27DB-BD31-4B8C-83A1-F6EECF244321}">
                <p14:modId xmlns:p14="http://schemas.microsoft.com/office/powerpoint/2010/main" xmlns="" val="3043336614"/>
              </p:ext>
            </p:extLst>
          </p:nvPr>
        </p:nvGraphicFramePr>
        <p:xfrm>
          <a:off x="-415276" y="1952933"/>
          <a:ext cx="4317495" cy="378928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996826" y="3896200"/>
            <a:ext cx="1520507" cy="553998"/>
          </a:xfrm>
          <a:prstGeom prst="rect">
            <a:avLst/>
          </a:prstGeom>
          <a:noFill/>
        </p:spPr>
        <p:txBody>
          <a:bodyPr wrap="square" rtlCol="0">
            <a:spAutoFit/>
          </a:bodyPr>
          <a:lstStyle/>
          <a:p>
            <a:pPr algn="ct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8987</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万</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KW</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267034" y="3613708"/>
            <a:ext cx="2653767" cy="830997"/>
          </a:xfrm>
          <a:prstGeom prst="rect">
            <a:avLst/>
          </a:prstGeom>
          <a:noFill/>
        </p:spPr>
        <p:txBody>
          <a:bodyPr wrap="square" rtlCol="0">
            <a:spAutoFit/>
          </a:bodyPr>
          <a:lstStyle/>
          <a:p>
            <a:pPr algn="ct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予測発電容量</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1774</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KW</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ストライプ矢印 20"/>
          <p:cNvSpPr/>
          <p:nvPr/>
        </p:nvSpPr>
        <p:spPr>
          <a:xfrm>
            <a:off x="3207744" y="3711089"/>
            <a:ext cx="918308" cy="924219"/>
          </a:xfrm>
          <a:prstGeom prst="stripedRightArrow">
            <a:avLst/>
          </a:prstGeom>
          <a:solidFill>
            <a:srgbClr val="00164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80B12"/>
              </a:solidFill>
            </a:endParaRPr>
          </a:p>
        </p:txBody>
      </p:sp>
      <p:cxnSp>
        <p:nvCxnSpPr>
          <p:cNvPr id="22" name="直線コネクタ 21"/>
          <p:cNvCxnSpPr/>
          <p:nvPr/>
        </p:nvCxnSpPr>
        <p:spPr>
          <a:xfrm flipV="1">
            <a:off x="1691895" y="1822665"/>
            <a:ext cx="4680305" cy="102127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684669" y="5434812"/>
            <a:ext cx="4624300" cy="100609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4014" y="6440908"/>
            <a:ext cx="5231657" cy="646331"/>
          </a:xfrm>
          <a:prstGeom prst="rect">
            <a:avLst/>
          </a:prstGeom>
          <a:noFill/>
        </p:spPr>
        <p:txBody>
          <a:bodyPr wrap="square" rtlCol="0">
            <a:spAutoFit/>
          </a:bodyPr>
          <a:lstStyle/>
          <a:p>
            <a:r>
              <a:rPr lang="ja-JP" altLang="en-US" sz="1200" dirty="0" smtClean="0"/>
              <a:t>出所：</a:t>
            </a:r>
            <a:r>
              <a:rPr lang="en-US" altLang="ja-JP" sz="1200" dirty="0" smtClean="0"/>
              <a:t>『</a:t>
            </a:r>
            <a:r>
              <a:rPr lang="ja-JP" altLang="en-US" sz="1200" dirty="0" smtClean="0"/>
              <a:t>インド第</a:t>
            </a:r>
            <a:r>
              <a:rPr lang="en-US" altLang="ja-JP" sz="1200" dirty="0" smtClean="0"/>
              <a:t>12</a:t>
            </a:r>
            <a:r>
              <a:rPr lang="ja-JP" altLang="en-US" sz="1200" dirty="0" smtClean="0"/>
              <a:t>次</a:t>
            </a:r>
            <a:r>
              <a:rPr lang="en-US" altLang="ja-JP" sz="1200" dirty="0" smtClean="0"/>
              <a:t>5</a:t>
            </a:r>
            <a:r>
              <a:rPr lang="ja-JP" altLang="en-US" sz="1200" dirty="0" smtClean="0"/>
              <a:t>か年計画における電力供給拡大計画と省エネ</a:t>
            </a:r>
            <a:r>
              <a:rPr lang="en-US" altLang="ja-JP" sz="1200" dirty="0" smtClean="0"/>
              <a:t>』</a:t>
            </a:r>
          </a:p>
          <a:p>
            <a:r>
              <a:rPr kumimoji="1" lang="ja-JP" altLang="en-US" sz="1200" dirty="0"/>
              <a:t>　</a:t>
            </a:r>
            <a:r>
              <a:rPr kumimoji="1" lang="ja-JP" altLang="en-US" sz="1200" dirty="0" smtClean="0"/>
              <a:t>　　　</a:t>
            </a:r>
            <a:r>
              <a:rPr lang="ja-JP" altLang="en-US" sz="1200" dirty="0"/>
              <a:t>を基に、</a:t>
            </a:r>
            <a:r>
              <a:rPr lang="en-US" altLang="ja-JP" sz="1200" dirty="0"/>
              <a:t>GDP</a:t>
            </a:r>
            <a:r>
              <a:rPr lang="ja-JP" altLang="en-US" sz="1200" dirty="0"/>
              <a:t>成長率に比例させて計算</a:t>
            </a:r>
          </a:p>
          <a:p>
            <a:endParaRPr kumimoji="1" lang="ja-JP" altLang="en-US" sz="1200" dirty="0"/>
          </a:p>
        </p:txBody>
      </p:sp>
      <p:sp>
        <p:nvSpPr>
          <p:cNvPr id="8" name="テキスト ボックス 7"/>
          <p:cNvSpPr txBox="1"/>
          <p:nvPr/>
        </p:nvSpPr>
        <p:spPr>
          <a:xfrm>
            <a:off x="806043" y="1273900"/>
            <a:ext cx="1771705" cy="461665"/>
          </a:xfrm>
          <a:prstGeom prst="rect">
            <a:avLst/>
          </a:prstGeom>
          <a:noFill/>
        </p:spPr>
        <p:txBody>
          <a:bodyPr wrap="square" rtlCol="0">
            <a:spAutoFit/>
          </a:bodyPr>
          <a:lstStyle/>
          <a:p>
            <a:pPr algn="ct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028653" y="4444705"/>
            <a:ext cx="3276365" cy="307777"/>
          </a:xfrm>
          <a:prstGeom prst="rect">
            <a:avLst/>
          </a:prstGeom>
          <a:noFill/>
        </p:spPr>
        <p:txBody>
          <a:bodyPr wrap="square" rtlCol="0">
            <a:spAutoFit/>
          </a:bodyPr>
          <a:lstStyle/>
          <a:p>
            <a:pPr algn="ctr"/>
            <a:r>
              <a:rPr lang="ja-JP" altLang="en-US" sz="1400" b="1" dirty="0" smtClean="0">
                <a:solidFill>
                  <a:srgbClr val="F96307"/>
                </a:solidFill>
              </a:rPr>
              <a:t>約</a:t>
            </a:r>
            <a:r>
              <a:rPr lang="en-US" altLang="ja-JP" sz="1400" b="1" dirty="0">
                <a:solidFill>
                  <a:srgbClr val="F96307"/>
                </a:solidFill>
              </a:rPr>
              <a:t>5</a:t>
            </a:r>
            <a:r>
              <a:rPr lang="ja-JP" altLang="en-US" sz="1400" b="1" dirty="0" smtClean="0">
                <a:solidFill>
                  <a:srgbClr val="F96307"/>
                </a:solidFill>
              </a:rPr>
              <a:t>億</a:t>
            </a:r>
            <a:r>
              <a:rPr lang="en-US" altLang="ja-JP" sz="1400" b="1" dirty="0" smtClean="0">
                <a:solidFill>
                  <a:srgbClr val="F96307"/>
                </a:solidFill>
              </a:rPr>
              <a:t>3000</a:t>
            </a:r>
            <a:r>
              <a:rPr lang="ja-JP" altLang="en-US" sz="1400" b="1" dirty="0" smtClean="0">
                <a:solidFill>
                  <a:srgbClr val="F96307"/>
                </a:solidFill>
              </a:rPr>
              <a:t>万</a:t>
            </a:r>
            <a:r>
              <a:rPr lang="en-US" altLang="ja-JP" sz="1400" b="1" dirty="0" smtClean="0">
                <a:solidFill>
                  <a:srgbClr val="F96307"/>
                </a:solidFill>
              </a:rPr>
              <a:t>kW</a:t>
            </a:r>
            <a:r>
              <a:rPr lang="ja-JP" altLang="en-US" sz="1400" b="1" dirty="0" smtClean="0">
                <a:solidFill>
                  <a:srgbClr val="F96307"/>
                </a:solidFill>
              </a:rPr>
              <a:t>アップ！</a:t>
            </a:r>
            <a:endParaRPr kumimoji="1" lang="ja-JP" altLang="en-US" sz="1400" b="1" dirty="0">
              <a:solidFill>
                <a:srgbClr val="F96307"/>
              </a:solidFill>
            </a:endParaRPr>
          </a:p>
        </p:txBody>
      </p:sp>
      <p:sp>
        <p:nvSpPr>
          <p:cNvPr id="25" name="テキスト ボックス 24"/>
          <p:cNvSpPr txBox="1"/>
          <p:nvPr/>
        </p:nvSpPr>
        <p:spPr>
          <a:xfrm>
            <a:off x="-85929" y="260648"/>
            <a:ext cx="9258964" cy="523220"/>
          </a:xfrm>
          <a:prstGeom prst="rect">
            <a:avLst/>
          </a:prstGeom>
          <a:noFill/>
        </p:spPr>
        <p:txBody>
          <a:bodyPr wrap="square" rtlCol="0">
            <a:spAutoFit/>
          </a:bodyPr>
          <a:lstStyle/>
          <a:p>
            <a:r>
              <a:rPr lang="ja-JP" altLang="en-US" sz="2800" dirty="0"/>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インドにおける</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年の発電容量の予測</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53</a:t>
            </a:fld>
            <a:endParaRPr kumimoji="1" lang="ja-JP" altLang="en-US" dirty="0"/>
          </a:p>
        </p:txBody>
      </p:sp>
      <p:sp>
        <p:nvSpPr>
          <p:cNvPr id="35" name="テキスト ボックス 34"/>
          <p:cNvSpPr txBox="1"/>
          <p:nvPr/>
        </p:nvSpPr>
        <p:spPr>
          <a:xfrm>
            <a:off x="5423117" y="1198434"/>
            <a:ext cx="1771705" cy="461665"/>
          </a:xfrm>
          <a:prstGeom prst="rect">
            <a:avLst/>
          </a:prstGeom>
          <a:noFill/>
        </p:spPr>
        <p:txBody>
          <a:bodyPr wrap="square" rtlCol="0">
            <a:spAutoFit/>
          </a:bodyPr>
          <a:lstStyle/>
          <a:p>
            <a:pPr algn="ct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2030</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円/楕円 28"/>
          <p:cNvSpPr/>
          <p:nvPr/>
        </p:nvSpPr>
        <p:spPr>
          <a:xfrm>
            <a:off x="7537538" y="3031017"/>
            <a:ext cx="1534961" cy="155755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17271" y="4598593"/>
            <a:ext cx="1099526" cy="1043942"/>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798981" y="2538200"/>
            <a:ext cx="1078163" cy="107550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user\Desktop\2.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587335" y="31894"/>
            <a:ext cx="1350395" cy="826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48361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300"/>
                                        <p:tgtEl>
                                          <p:spTgt spid="22"/>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300"/>
                                        <p:tgtEl>
                                          <p:spTgt spid="2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P spid="21" grpId="0" animBg="1"/>
      <p:bldP spid="30" grpId="0"/>
      <p:bldP spid="29" grpId="0" animBg="1"/>
      <p:bldP spid="33" grpId="0"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flipV="1">
            <a:off x="287231" y="2789839"/>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665433" y="1522703"/>
            <a:ext cx="4620482" cy="1323439"/>
          </a:xfrm>
          <a:prstGeom prst="rect">
            <a:avLst/>
          </a:prstGeom>
          <a:noFill/>
          <a:ln w="38100">
            <a:noFill/>
          </a:ln>
        </p:spPr>
        <p:txBody>
          <a:bodyPr wrap="square" rtlCol="0">
            <a:spAutoFit/>
          </a:bodyPr>
          <a:lstStyle/>
          <a:p>
            <a:pPr algn="ctr"/>
            <a:r>
              <a:rPr lang="ja-JP" altLang="en-US" sz="8000" dirty="0" smtClean="0">
                <a:solidFill>
                  <a:prstClr val="black"/>
                </a:solidFill>
              </a:rPr>
              <a:t>石炭</a:t>
            </a:r>
            <a:endParaRPr lang="ja-JP" altLang="en-US" sz="8000" dirty="0">
              <a:solidFill>
                <a:prstClr val="black"/>
              </a:solidFill>
            </a:endParaRPr>
          </a:p>
        </p:txBody>
      </p:sp>
      <p:sp>
        <p:nvSpPr>
          <p:cNvPr id="32" name="テキスト ボックス 31"/>
          <p:cNvSpPr txBox="1"/>
          <p:nvPr/>
        </p:nvSpPr>
        <p:spPr>
          <a:xfrm>
            <a:off x="3918372" y="3263628"/>
            <a:ext cx="5067563" cy="1323439"/>
          </a:xfrm>
          <a:prstGeom prst="rect">
            <a:avLst/>
          </a:prstGeom>
          <a:noFill/>
          <a:ln w="38100">
            <a:noFill/>
          </a:ln>
        </p:spPr>
        <p:txBody>
          <a:bodyPr wrap="square" rtlCol="0">
            <a:spAutoFit/>
          </a:bodyPr>
          <a:lstStyle/>
          <a:p>
            <a:pPr algn="ctr"/>
            <a:r>
              <a:rPr lang="ja-JP" altLang="en-US" sz="8000" dirty="0" smtClean="0">
                <a:solidFill>
                  <a:prstClr val="black"/>
                </a:solidFill>
              </a:rPr>
              <a:t>太陽光</a:t>
            </a:r>
            <a:endParaRPr lang="ja-JP" altLang="en-US" sz="8000" dirty="0">
              <a:solidFill>
                <a:prstClr val="black"/>
              </a:solidFill>
            </a:endParaRPr>
          </a:p>
        </p:txBody>
      </p:sp>
      <p:sp>
        <p:nvSpPr>
          <p:cNvPr id="33" name="テキスト ボックス 32"/>
          <p:cNvSpPr txBox="1"/>
          <p:nvPr/>
        </p:nvSpPr>
        <p:spPr>
          <a:xfrm>
            <a:off x="1742670" y="4832974"/>
            <a:ext cx="2448272" cy="1323439"/>
          </a:xfrm>
          <a:prstGeom prst="rect">
            <a:avLst/>
          </a:prstGeom>
          <a:noFill/>
          <a:ln w="38100">
            <a:noFill/>
          </a:ln>
        </p:spPr>
        <p:txBody>
          <a:bodyPr wrap="square" rtlCol="0">
            <a:spAutoFit/>
          </a:bodyPr>
          <a:lstStyle/>
          <a:p>
            <a:pPr algn="ctr"/>
            <a:r>
              <a:rPr lang="ja-JP" altLang="en-US" sz="8000" dirty="0" smtClean="0">
                <a:solidFill>
                  <a:prstClr val="black"/>
                </a:solidFill>
              </a:rPr>
              <a:t>風力</a:t>
            </a:r>
            <a:endParaRPr lang="ja-JP" altLang="en-US" sz="8000" dirty="0">
              <a:solidFill>
                <a:prstClr val="black"/>
              </a:solidFill>
            </a:endParaRPr>
          </a:p>
        </p:txBody>
      </p:sp>
      <p:sp>
        <p:nvSpPr>
          <p:cNvPr id="10" name="テキスト ボックス 9"/>
          <p:cNvSpPr txBox="1"/>
          <p:nvPr/>
        </p:nvSpPr>
        <p:spPr>
          <a:xfrm>
            <a:off x="3216" y="663099"/>
            <a:ext cx="7652800" cy="707886"/>
          </a:xfrm>
          <a:prstGeom prst="rect">
            <a:avLst/>
          </a:prstGeom>
          <a:noFill/>
          <a:ln>
            <a:solidFill>
              <a:schemeClr val="bg1"/>
            </a:solidFill>
          </a:ln>
        </p:spPr>
        <p:txBody>
          <a:bodyPr wrap="square" rtlCol="0">
            <a:spAutoFit/>
          </a:bodyPr>
          <a:lstStyle/>
          <a:p>
            <a:r>
              <a:rPr lang="ja-JP" altLang="en-US" sz="4000" spc="-150" dirty="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インド</a:t>
            </a:r>
            <a:r>
              <a:rPr lang="ja-JP" altLang="en-US" sz="40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の発電所へ導入を検討</a:t>
            </a:r>
            <a:endParaRPr lang="ja-JP" altLang="en-US" sz="4000" dirty="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54</a:t>
            </a:fld>
            <a:endParaRPr kumimoji="1" lang="ja-JP" altLang="en-US"/>
          </a:p>
        </p:txBody>
      </p:sp>
      <p:sp>
        <p:nvSpPr>
          <p:cNvPr id="21" name="正方形/長方形 20"/>
          <p:cNvSpPr/>
          <p:nvPr/>
        </p:nvSpPr>
        <p:spPr>
          <a:xfrm flipV="1">
            <a:off x="3581089" y="4577146"/>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flipV="1">
            <a:off x="-5876" y="6031345"/>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 name="直線コネクタ 5"/>
          <p:cNvCxnSpPr/>
          <p:nvPr/>
        </p:nvCxnSpPr>
        <p:spPr>
          <a:xfrm flipV="1">
            <a:off x="2217" y="1298813"/>
            <a:ext cx="6234968"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C:\Users\user\Desktop\2.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587335" y="31894"/>
            <a:ext cx="1350395" cy="826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5890678"/>
      </p:ext>
    </p:extLst>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0" y="1943835"/>
            <a:ext cx="7587335" cy="707886"/>
          </a:xfrm>
          <a:prstGeom prst="rect">
            <a:avLst/>
          </a:prstGeom>
          <a:solidFill>
            <a:schemeClr val="tx2">
              <a:lumMod val="25000"/>
              <a:lumOff val="75000"/>
              <a:alpha val="81000"/>
            </a:schemeClr>
          </a:solid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インド</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電力予測に基づいて、</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石炭火力発電</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技術</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発電所の新設分</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と更新分にそれぞれ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10%,5%,3%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導入した</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a:solidFill>
                  <a:schemeClr val="bg1"/>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インドの</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削減量～石炭編～①</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0" y="1065790"/>
            <a:ext cx="8966584" cy="769441"/>
            <a:chOff x="88313" y="778596"/>
            <a:chExt cx="8966584" cy="769441"/>
          </a:xfrm>
        </p:grpSpPr>
        <p:sp>
          <p:nvSpPr>
            <p:cNvPr id="3" name="テキスト ボックス 2"/>
            <p:cNvSpPr txBox="1"/>
            <p:nvPr/>
          </p:nvSpPr>
          <p:spPr>
            <a:xfrm>
              <a:off x="88313" y="778596"/>
              <a:ext cx="748923" cy="769441"/>
            </a:xfrm>
            <a:prstGeom prst="rect">
              <a:avLst/>
            </a:prstGeom>
            <a:noFill/>
          </p:spPr>
          <p:txBody>
            <a:bodyPr wrap="none" rtlCol="0">
              <a:spAutoFit/>
            </a:bodyPr>
            <a:lstStyle/>
            <a:p>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11560" y="901706"/>
              <a:ext cx="8443337" cy="523220"/>
            </a:xfrm>
            <a:prstGeom prst="rect">
              <a:avLst/>
            </a:prstGeom>
            <a:noFill/>
          </p:spPr>
          <p:txBody>
            <a:bodyPr wrap="none" rtlCol="0">
              <a:spAutoFit/>
            </a:bodyPr>
            <a:lstStyle/>
            <a:p>
              <a:r>
                <a:rPr lang="ja-JP" altLang="en-US" sz="2800" b="1" u="sng" dirty="0">
                  <a:latin typeface="メイリオ" panose="020B0604030504040204" pitchFamily="50" charset="-128"/>
                  <a:ea typeface="メイリオ" panose="020B0604030504040204" pitchFamily="50" charset="-128"/>
                  <a:cs typeface="メイリオ" panose="020B0604030504040204" pitchFamily="50" charset="-128"/>
                </a:rPr>
                <a:t>インド</a:t>
              </a:r>
              <a:r>
                <a:rPr kumimoji="1" lang="ja-JP" altLang="en-US" sz="2800" b="1" u="sng" dirty="0" smtClean="0">
                  <a:latin typeface="メイリオ" panose="020B0604030504040204" pitchFamily="50" charset="-128"/>
                  <a:ea typeface="メイリオ" panose="020B0604030504040204" pitchFamily="50" charset="-128"/>
                  <a:cs typeface="メイリオ" panose="020B0604030504040204" pitchFamily="50" charset="-128"/>
                </a:rPr>
                <a:t>の石炭火力発電所を省エネルギー化した場合</a:t>
              </a:r>
              <a:endParaRPr kumimoji="1" lang="ja-JP" altLang="en-US" sz="2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55</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xmlns="" val="3584525644"/>
              </p:ext>
            </p:extLst>
          </p:nvPr>
        </p:nvGraphicFramePr>
        <p:xfrm>
          <a:off x="156037" y="2930309"/>
          <a:ext cx="8852990" cy="3067610"/>
        </p:xfrm>
        <a:graphic>
          <a:graphicData uri="http://schemas.openxmlformats.org/drawingml/2006/table">
            <a:tbl>
              <a:tblPr firstRow="1" bandRow="1">
                <a:tableStyleId>{ED083AE6-46FA-4A59-8FB0-9F97EB10719F}</a:tableStyleId>
              </a:tblPr>
              <a:tblGrid>
                <a:gridCol w="1796628"/>
                <a:gridCol w="7056362"/>
              </a:tblGrid>
              <a:tr h="600647">
                <a:tc>
                  <a:txBody>
                    <a:bodyPr/>
                    <a:lstStyle/>
                    <a:p>
                      <a:endParaRPr kumimoji="1" lang="ja-JP" altLang="en-US" dirty="0"/>
                    </a:p>
                  </a:txBody>
                  <a:tcPr/>
                </a:tc>
                <a:tc>
                  <a:txBody>
                    <a:bodyPr/>
                    <a:lstStyle/>
                    <a:p>
                      <a:pPr algn="ctr"/>
                      <a:r>
                        <a:rPr kumimoji="1" lang="en-US" altLang="ja-JP" sz="2400" dirty="0" smtClean="0"/>
                        <a:t>CO2</a:t>
                      </a:r>
                      <a:r>
                        <a:rPr kumimoji="1" lang="ja-JP" altLang="en-US" sz="2400" dirty="0" smtClean="0"/>
                        <a:t>削減量</a:t>
                      </a:r>
                      <a:endParaRPr kumimoji="1" lang="ja-JP" altLang="en-US" sz="2400" dirty="0"/>
                    </a:p>
                  </a:txBody>
                  <a:tcPr/>
                </a:tc>
              </a:tr>
              <a:tr h="822321">
                <a:tc>
                  <a:txBody>
                    <a:bodyPr/>
                    <a:lstStyle/>
                    <a:p>
                      <a:pPr algn="ctr">
                        <a:lnSpc>
                          <a:spcPct val="150000"/>
                        </a:lnSpc>
                      </a:pPr>
                      <a:r>
                        <a:rPr kumimoji="1" lang="en-US" altLang="ja-JP" sz="2800" dirty="0" smtClean="0"/>
                        <a:t>10%</a:t>
                      </a:r>
                      <a:r>
                        <a:rPr kumimoji="1" lang="ja-JP" altLang="en-US" sz="2800" dirty="0" smtClean="0"/>
                        <a:t>導入</a:t>
                      </a:r>
                      <a:endParaRPr kumimoji="1" lang="ja-JP" altLang="en-US" sz="2800" dirty="0"/>
                    </a:p>
                  </a:txBody>
                  <a:tcPr/>
                </a:tc>
                <a:tc>
                  <a:txBody>
                    <a:bodyPr/>
                    <a:lstStyle/>
                    <a:p>
                      <a:pPr algn="ctr"/>
                      <a:r>
                        <a:rPr kumimoji="1" lang="en-US" altLang="ja-JP" sz="4400" dirty="0" smtClean="0"/>
                        <a:t>3514</a:t>
                      </a:r>
                      <a:r>
                        <a:rPr kumimoji="1" lang="ja-JP" altLang="en-US" sz="2800" dirty="0" smtClean="0"/>
                        <a:t>万</a:t>
                      </a:r>
                      <a:r>
                        <a:rPr kumimoji="1" lang="en-US" altLang="ja-JP" sz="4400" dirty="0" smtClean="0"/>
                        <a:t>4525</a:t>
                      </a:r>
                      <a:r>
                        <a:rPr kumimoji="1" lang="en-US" altLang="ja-JP" sz="4000" dirty="0" smtClean="0"/>
                        <a:t>t</a:t>
                      </a:r>
                      <a:endParaRPr kumimoji="1" lang="ja-JP" altLang="en-US" sz="4000" dirty="0"/>
                    </a:p>
                  </a:txBody>
                  <a:tcPr/>
                </a:tc>
              </a:tr>
              <a:tr h="822321">
                <a:tc>
                  <a:txBody>
                    <a:bodyPr/>
                    <a:lstStyle/>
                    <a:p>
                      <a:pPr algn="ctr">
                        <a:lnSpc>
                          <a:spcPct val="150000"/>
                        </a:lnSpc>
                      </a:pPr>
                      <a:r>
                        <a:rPr kumimoji="1" lang="ja-JP" altLang="en-US" sz="2400" dirty="0" smtClean="0"/>
                        <a:t>　</a:t>
                      </a:r>
                      <a:r>
                        <a:rPr kumimoji="1" lang="en-US" altLang="ja-JP" sz="2800" dirty="0" smtClean="0"/>
                        <a:t>5%</a:t>
                      </a:r>
                      <a:r>
                        <a:rPr kumimoji="1" lang="ja-JP" altLang="en-US" sz="2800" dirty="0" smtClean="0"/>
                        <a:t>導入</a:t>
                      </a:r>
                      <a:endParaRPr kumimoji="1" lang="ja-JP" altLang="en-US" sz="2800" dirty="0"/>
                    </a:p>
                  </a:txBody>
                  <a:tcPr/>
                </a:tc>
                <a:tc>
                  <a:txBody>
                    <a:bodyPr/>
                    <a:lstStyle/>
                    <a:p>
                      <a:pPr algn="ctr"/>
                      <a:r>
                        <a:rPr kumimoji="1" lang="en-US" altLang="ja-JP" sz="4400" dirty="0" smtClean="0"/>
                        <a:t>1757</a:t>
                      </a:r>
                      <a:r>
                        <a:rPr kumimoji="1" lang="ja-JP" altLang="en-US" sz="2800" dirty="0" smtClean="0"/>
                        <a:t>万</a:t>
                      </a:r>
                      <a:r>
                        <a:rPr kumimoji="1" lang="en-US" altLang="ja-JP" sz="4400" dirty="0" smtClean="0"/>
                        <a:t>2263</a:t>
                      </a:r>
                      <a:r>
                        <a:rPr kumimoji="1" lang="en-US" altLang="ja-JP" sz="4000" dirty="0" smtClean="0"/>
                        <a:t>t</a:t>
                      </a:r>
                    </a:p>
                  </a:txBody>
                  <a:tcPr/>
                </a:tc>
              </a:tr>
              <a:tr h="822321">
                <a:tc>
                  <a:txBody>
                    <a:bodyPr/>
                    <a:lstStyle/>
                    <a:p>
                      <a:pPr algn="ctr">
                        <a:lnSpc>
                          <a:spcPct val="150000"/>
                        </a:lnSpc>
                      </a:pPr>
                      <a:r>
                        <a:rPr kumimoji="1" lang="ja-JP" altLang="en-US" sz="2400" dirty="0" smtClean="0"/>
                        <a:t>　</a:t>
                      </a:r>
                      <a:r>
                        <a:rPr kumimoji="1" lang="en-US" altLang="ja-JP" sz="2800" dirty="0" smtClean="0"/>
                        <a:t>3%</a:t>
                      </a:r>
                      <a:r>
                        <a:rPr kumimoji="1" lang="ja-JP" altLang="en-US" sz="2800" dirty="0" smtClean="0"/>
                        <a:t>導入</a:t>
                      </a:r>
                      <a:endParaRPr kumimoji="1" lang="ja-JP" altLang="en-US" sz="2800" dirty="0"/>
                    </a:p>
                  </a:txBody>
                  <a:tcPr/>
                </a:tc>
                <a:tc>
                  <a:txBody>
                    <a:bodyPr/>
                    <a:lstStyle/>
                    <a:p>
                      <a:pPr algn="ctr"/>
                      <a:r>
                        <a:rPr kumimoji="1" lang="en-US" altLang="ja-JP" sz="4400" dirty="0" smtClean="0"/>
                        <a:t>1054</a:t>
                      </a:r>
                      <a:r>
                        <a:rPr kumimoji="1" lang="ja-JP" altLang="en-US" sz="2800" dirty="0" smtClean="0"/>
                        <a:t>万</a:t>
                      </a:r>
                      <a:r>
                        <a:rPr kumimoji="1" lang="en-US" altLang="ja-JP" sz="4400" dirty="0" smtClean="0"/>
                        <a:t>3358</a:t>
                      </a:r>
                      <a:r>
                        <a:rPr kumimoji="1" lang="en-US" altLang="ja-JP" sz="4000" dirty="0" smtClean="0"/>
                        <a:t>t</a:t>
                      </a:r>
                      <a:endParaRPr kumimoji="1" lang="ja-JP" altLang="en-US" sz="4000" dirty="0"/>
                    </a:p>
                  </a:txBody>
                  <a:tcPr/>
                </a:tc>
              </a:tr>
            </a:tbl>
          </a:graphicData>
        </a:graphic>
      </p:graphicFrame>
      <p:sp>
        <p:nvSpPr>
          <p:cNvPr id="12" name="正方形/長方形 11"/>
          <p:cNvSpPr/>
          <p:nvPr/>
        </p:nvSpPr>
        <p:spPr>
          <a:xfrm>
            <a:off x="194544" y="4322683"/>
            <a:ext cx="8775975" cy="9001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C:\Users\user\Desktop\2.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0345263"/>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p:nvPr/>
        </p:nvSpPr>
        <p:spPr>
          <a:xfrm>
            <a:off x="-75379" y="4824155"/>
            <a:ext cx="9361039" cy="1705595"/>
          </a:xfrm>
          <a:prstGeom prst="rect">
            <a:avLst/>
          </a:prstGeom>
          <a:solidFill>
            <a:schemeClr val="bg1"/>
          </a:solidFill>
          <a:ln w="76200">
            <a:solidFill>
              <a:schemeClr val="tx2">
                <a:lumMod val="90000"/>
                <a:lumOff val="10000"/>
              </a:schemeClr>
            </a:solidFill>
          </a:ln>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例えば、</a:t>
            </a:r>
            <a:r>
              <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rPr>
              <a:t>5%</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導入した結果節約できた総計</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3647</a:t>
            </a:r>
            <a:r>
              <a:rPr lang="ja-JP" altLang="en-US" sz="2000" dirty="0" smtClean="0">
                <a:solidFill>
                  <a:srgbClr val="F96307"/>
                </a:solidFill>
                <a:latin typeface="HGS創英角ｺﾞｼｯｸUB" panose="020B0900000000000000" pitchFamily="50" charset="-128"/>
                <a:ea typeface="HGS創英角ｺﾞｼｯｸUB" panose="020B0900000000000000" pitchFamily="50" charset="-128"/>
              </a:rPr>
              <a:t>万</a:t>
            </a:r>
            <a:r>
              <a:rPr lang="en-US" altLang="ja-JP" sz="2000" dirty="0">
                <a:solidFill>
                  <a:srgbClr val="F96307"/>
                </a:solidFill>
                <a:latin typeface="HGS創英角ｺﾞｼｯｸUB" panose="020B0900000000000000" pitchFamily="50" charset="-128"/>
                <a:ea typeface="HGS創英角ｺﾞｼｯｸUB" panose="020B0900000000000000" pitchFamily="50" charset="-128"/>
              </a:rPr>
              <a:t>2110</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t</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を円換算</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すると</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a:t>
            </a:r>
            <a:endPar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endParaRPr>
          </a:p>
          <a:p>
            <a:pPr>
              <a:lnSpc>
                <a:spcPts val="1300"/>
              </a:lnSpc>
            </a:pP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1400" dirty="0">
                <a:solidFill>
                  <a:prstClr val="black"/>
                </a:solidFill>
                <a:latin typeface="HGS創英角ｺﾞｼｯｸUB" panose="020B0900000000000000" pitchFamily="50" charset="-128"/>
                <a:ea typeface="HGS創英角ｺﾞｼｯｸUB" panose="020B0900000000000000" pitchFamily="50" charset="-128"/>
              </a:rPr>
              <a:t>(</a:t>
            </a:r>
            <a:r>
              <a:rPr lang="en-US" altLang="ja-JP" sz="1400" dirty="0" smtClean="0">
                <a:solidFill>
                  <a:prstClr val="black"/>
                </a:solidFill>
                <a:latin typeface="HGS創英角ｺﾞｼｯｸUB" panose="020B0900000000000000" pitchFamily="50" charset="-128"/>
                <a:ea typeface="HGS創英角ｺﾞｼｯｸUB" panose="020B0900000000000000" pitchFamily="50" charset="-128"/>
              </a:rPr>
              <a:t>t‐7580</a:t>
            </a:r>
            <a:r>
              <a:rPr lang="ja-JP" altLang="en-US" sz="1400" dirty="0" smtClean="0">
                <a:solidFill>
                  <a:prstClr val="black"/>
                </a:solidFill>
                <a:latin typeface="HGS創英角ｺﾞｼｯｸUB" panose="020B0900000000000000" pitchFamily="50" charset="-128"/>
                <a:ea typeface="HGS創英角ｺﾞｼｯｸUB" panose="020B0900000000000000" pitchFamily="50" charset="-128"/>
              </a:rPr>
              <a:t>円</a:t>
            </a:r>
            <a:r>
              <a:rPr lang="en-US" altLang="ja-JP" sz="1050" dirty="0">
                <a:solidFill>
                  <a:prstClr val="black"/>
                </a:solidFill>
                <a:latin typeface="HGS創英角ｺﾞｼｯｸUB" panose="020B0900000000000000" pitchFamily="50" charset="-128"/>
                <a:ea typeface="HGS創英角ｺﾞｼｯｸUB" panose="020B0900000000000000" pitchFamily="50" charset="-128"/>
              </a:rPr>
              <a:t>)</a:t>
            </a:r>
          </a:p>
          <a:p>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2800" dirty="0" smtClean="0">
                <a:solidFill>
                  <a:prstClr val="black"/>
                </a:solidFill>
                <a:latin typeface="HGS創英角ｺﾞｼｯｸUB" panose="020B0900000000000000" pitchFamily="50" charset="-128"/>
                <a:ea typeface="HGS創英角ｺﾞｼｯｸUB" panose="020B0900000000000000" pitchFamily="50" charset="-128"/>
              </a:rPr>
              <a:t>10</a:t>
            </a:r>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年間で　</a:t>
            </a:r>
            <a:r>
              <a:rPr lang="en-US" altLang="ja-JP" sz="5400" dirty="0" smtClean="0">
                <a:solidFill>
                  <a:srgbClr val="F96307"/>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2764</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億</a:t>
            </a:r>
            <a:r>
              <a:rPr lang="en-US" altLang="ja-JP"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5859</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万円</a:t>
            </a:r>
            <a:endParaRPr lang="en-US" altLang="ja-JP" sz="6000" dirty="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endParaRPr>
          </a:p>
          <a:p>
            <a:r>
              <a:rPr lang="ja-JP" altLang="en-US"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dirty="0" smtClean="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に</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相当</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する燃料費を節約することが出来る。</a:t>
            </a:r>
            <a:endParaRPr lang="en-US" altLang="ja-JP" sz="20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1" y="260648"/>
            <a:ext cx="9173035"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インドの</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削減量～石炭編</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06978" y="6551875"/>
            <a:ext cx="2133600" cy="365125"/>
          </a:xfrm>
        </p:spPr>
        <p:txBody>
          <a:bodyPr/>
          <a:lstStyle/>
          <a:p>
            <a:fld id="{400ABA58-CA87-4928-B72F-3CDF66D034FF}" type="slidenum">
              <a:rPr kumimoji="1" lang="ja-JP" altLang="en-US" smtClean="0"/>
              <a:pPr/>
              <a:t>56</a:t>
            </a:fld>
            <a:endParaRPr kumimoji="1" lang="ja-JP" altLang="en-US" dirty="0"/>
          </a:p>
        </p:txBody>
      </p:sp>
      <p:sp>
        <p:nvSpPr>
          <p:cNvPr id="10" name="テキスト ボックス 9"/>
          <p:cNvSpPr txBox="1"/>
          <p:nvPr/>
        </p:nvSpPr>
        <p:spPr>
          <a:xfrm>
            <a:off x="-1" y="1278340"/>
            <a:ext cx="6409127" cy="707886"/>
          </a:xfrm>
          <a:prstGeom prst="rect">
            <a:avLst/>
          </a:prstGeom>
          <a:solidFill>
            <a:schemeClr val="tx2">
              <a:lumMod val="25000"/>
              <a:lumOff val="75000"/>
            </a:schemeClr>
          </a:solid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新設分と更新分にそれぞれ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導入した場合</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年間で節約できる石炭消費量は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xmlns="" val="2956069634"/>
              </p:ext>
            </p:extLst>
          </p:nvPr>
        </p:nvGraphicFramePr>
        <p:xfrm>
          <a:off x="285534" y="2123855"/>
          <a:ext cx="8532949" cy="2530953"/>
        </p:xfrm>
        <a:graphic>
          <a:graphicData uri="http://schemas.openxmlformats.org/drawingml/2006/table">
            <a:tbl>
              <a:tblPr firstRow="1" bandRow="1">
                <a:tableStyleId>{ED083AE6-46FA-4A59-8FB0-9F97EB10719F}</a:tableStyleId>
              </a:tblPr>
              <a:tblGrid>
                <a:gridCol w="1731679"/>
                <a:gridCol w="6801270"/>
              </a:tblGrid>
              <a:tr h="360000">
                <a:tc>
                  <a:txBody>
                    <a:bodyPr/>
                    <a:lstStyle/>
                    <a:p>
                      <a:endParaRPr kumimoji="1" lang="ja-JP" altLang="en-US" dirty="0"/>
                    </a:p>
                  </a:txBody>
                  <a:tcPr/>
                </a:tc>
                <a:tc>
                  <a:txBody>
                    <a:bodyPr/>
                    <a:lstStyle/>
                    <a:p>
                      <a:pPr algn="ctr"/>
                      <a:r>
                        <a:rPr kumimoji="1" lang="ja-JP" altLang="en-US" sz="2000" dirty="0" smtClean="0"/>
                        <a:t>石炭消費削減量</a:t>
                      </a:r>
                      <a:endParaRPr kumimoji="1" lang="ja-JP" altLang="en-US" sz="2000" dirty="0"/>
                    </a:p>
                  </a:txBody>
                  <a:tcPr/>
                </a:tc>
              </a:tr>
              <a:tr h="714571">
                <a:tc>
                  <a:txBody>
                    <a:bodyPr/>
                    <a:lstStyle/>
                    <a:p>
                      <a:pPr algn="ctr"/>
                      <a:r>
                        <a:rPr kumimoji="1" lang="en-US" altLang="ja-JP" sz="2800" dirty="0" smtClean="0"/>
                        <a:t>10%</a:t>
                      </a:r>
                      <a:r>
                        <a:rPr kumimoji="1" lang="ja-JP" altLang="en-US" sz="2800" dirty="0" smtClean="0"/>
                        <a:t>導入</a:t>
                      </a:r>
                      <a:endParaRPr kumimoji="1" lang="ja-JP" altLang="en-US" sz="2800" dirty="0"/>
                    </a:p>
                  </a:txBody>
                  <a:tcPr/>
                </a:tc>
                <a:tc>
                  <a:txBody>
                    <a:bodyPr/>
                    <a:lstStyle/>
                    <a:p>
                      <a:pPr algn="ctr"/>
                      <a:r>
                        <a:rPr kumimoji="1" lang="ja-JP" altLang="en-US" sz="3600" dirty="0" smtClean="0"/>
                        <a:t>　</a:t>
                      </a:r>
                      <a:r>
                        <a:rPr kumimoji="1" lang="ja-JP" altLang="en-US" sz="3600" baseline="0" dirty="0" smtClean="0"/>
                        <a:t> </a:t>
                      </a:r>
                      <a:r>
                        <a:rPr kumimoji="1" lang="en-US" altLang="ja-JP" sz="3600" baseline="0" dirty="0" smtClean="0"/>
                        <a:t>7294</a:t>
                      </a:r>
                      <a:r>
                        <a:rPr kumimoji="1" lang="ja-JP" altLang="en-US" sz="2800" dirty="0" smtClean="0"/>
                        <a:t>万</a:t>
                      </a:r>
                      <a:r>
                        <a:rPr kumimoji="1" lang="en-US" altLang="ja-JP" sz="3600" dirty="0" smtClean="0"/>
                        <a:t>4220t</a:t>
                      </a:r>
                      <a:endParaRPr kumimoji="1" lang="ja-JP" altLang="en-US" sz="3600" dirty="0"/>
                    </a:p>
                  </a:txBody>
                  <a:tcPr/>
                </a:tc>
              </a:tr>
              <a:tr h="714571">
                <a:tc>
                  <a:txBody>
                    <a:bodyPr/>
                    <a:lstStyle/>
                    <a:p>
                      <a:pPr algn="ctr"/>
                      <a:r>
                        <a:rPr kumimoji="1" lang="ja-JP" altLang="en-US" sz="2400" dirty="0" smtClean="0"/>
                        <a:t>　</a:t>
                      </a:r>
                      <a:r>
                        <a:rPr kumimoji="1" lang="en-US" altLang="ja-JP" sz="2800" dirty="0" smtClean="0"/>
                        <a:t>5%</a:t>
                      </a:r>
                      <a:r>
                        <a:rPr kumimoji="1" lang="ja-JP" altLang="en-US" sz="2800" dirty="0" smtClean="0"/>
                        <a:t>導入</a:t>
                      </a:r>
                      <a:endParaRPr kumimoji="1" lang="ja-JP" altLang="en-US" sz="2800" dirty="0"/>
                    </a:p>
                  </a:txBody>
                  <a:tcPr/>
                </a:tc>
                <a:tc>
                  <a:txBody>
                    <a:bodyPr/>
                    <a:lstStyle/>
                    <a:p>
                      <a:pPr algn="ctr"/>
                      <a:r>
                        <a:rPr kumimoji="1" lang="en-US" altLang="ja-JP" sz="3600" dirty="0" smtClean="0"/>
                        <a:t>     3647</a:t>
                      </a:r>
                      <a:r>
                        <a:rPr kumimoji="1" lang="ja-JP" altLang="en-US" sz="2800" dirty="0" smtClean="0"/>
                        <a:t>万</a:t>
                      </a:r>
                      <a:r>
                        <a:rPr kumimoji="1" lang="en-US" altLang="ja-JP" sz="3600" dirty="0" smtClean="0"/>
                        <a:t>2110t</a:t>
                      </a:r>
                    </a:p>
                  </a:txBody>
                  <a:tcPr/>
                </a:tc>
              </a:tr>
              <a:tr h="705571">
                <a:tc>
                  <a:txBody>
                    <a:bodyPr/>
                    <a:lstStyle/>
                    <a:p>
                      <a:pPr algn="ctr"/>
                      <a:r>
                        <a:rPr kumimoji="1" lang="ja-JP" altLang="en-US" sz="2400" dirty="0" smtClean="0"/>
                        <a:t>　</a:t>
                      </a:r>
                      <a:r>
                        <a:rPr kumimoji="1" lang="en-US" altLang="ja-JP" sz="2800" dirty="0" smtClean="0"/>
                        <a:t>3%</a:t>
                      </a:r>
                      <a:r>
                        <a:rPr kumimoji="1" lang="ja-JP" altLang="en-US" sz="2800" dirty="0" smtClean="0"/>
                        <a:t>導入</a:t>
                      </a:r>
                      <a:endParaRPr kumimoji="1" lang="ja-JP" altLang="en-US" sz="2800" dirty="0"/>
                    </a:p>
                  </a:txBody>
                  <a:tcPr/>
                </a:tc>
                <a:tc>
                  <a:txBody>
                    <a:bodyPr/>
                    <a:lstStyle/>
                    <a:p>
                      <a:pPr algn="ctr"/>
                      <a:r>
                        <a:rPr kumimoji="1" lang="en-US" altLang="ja-JP" sz="3600" dirty="0" smtClean="0"/>
                        <a:t>     2188</a:t>
                      </a:r>
                      <a:r>
                        <a:rPr kumimoji="1" lang="ja-JP" altLang="en-US" sz="2800" dirty="0" smtClean="0"/>
                        <a:t>万</a:t>
                      </a:r>
                      <a:r>
                        <a:rPr kumimoji="1" lang="en-US" altLang="ja-JP" sz="3600" dirty="0" smtClean="0"/>
                        <a:t>3266t</a:t>
                      </a:r>
                      <a:endParaRPr kumimoji="1" lang="ja-JP" altLang="en-US" sz="3600" dirty="0"/>
                    </a:p>
                  </a:txBody>
                  <a:tcPr/>
                </a:tc>
              </a:tr>
            </a:tbl>
          </a:graphicData>
        </a:graphic>
      </p:graphicFrame>
      <p:grpSp>
        <p:nvGrpSpPr>
          <p:cNvPr id="11" name="グループ化 10"/>
          <p:cNvGrpSpPr/>
          <p:nvPr/>
        </p:nvGrpSpPr>
        <p:grpSpPr>
          <a:xfrm>
            <a:off x="-53324" y="693565"/>
            <a:ext cx="7785078" cy="707886"/>
            <a:chOff x="-1" y="778596"/>
            <a:chExt cx="7785078" cy="707886"/>
          </a:xfrm>
        </p:grpSpPr>
        <p:sp>
          <p:nvSpPr>
            <p:cNvPr id="12" name="テキスト ボックス 11"/>
            <p:cNvSpPr txBox="1"/>
            <p:nvPr/>
          </p:nvSpPr>
          <p:spPr>
            <a:xfrm>
              <a:off x="-1" y="778596"/>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21550" y="901706"/>
              <a:ext cx="7263527" cy="461665"/>
            </a:xfrm>
            <a:prstGeom prst="rect">
              <a:avLst/>
            </a:prstGeom>
            <a:noFill/>
          </p:spPr>
          <p:txBody>
            <a:bodyPr wrap="none" rtlCol="0">
              <a:spAutoFit/>
            </a:bodyPr>
            <a:lstStyle/>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インドの石炭火力発電所を省エネルギー化した場合</a:t>
              </a:r>
              <a:endPar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5" name="直線コネクタ 14"/>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691680" y="6580550"/>
            <a:ext cx="7864010" cy="307777"/>
          </a:xfrm>
          <a:prstGeom prst="rect">
            <a:avLst/>
          </a:prstGeom>
        </p:spPr>
        <p:txBody>
          <a:bodyPr wrap="square">
            <a:spAutoFit/>
          </a:bodyPr>
          <a:lstStyle/>
          <a:p>
            <a:r>
              <a:rPr lang="ja-JP" altLang="en-US" sz="1400" dirty="0" smtClean="0"/>
              <a:t>石炭価格参考：</a:t>
            </a:r>
            <a:r>
              <a:rPr lang="en-US" altLang="ja-JP" sz="1400" dirty="0" smtClean="0"/>
              <a:t>http</a:t>
            </a:r>
            <a:r>
              <a:rPr lang="en-US" altLang="ja-JP" sz="1400" dirty="0"/>
              <a:t>://</a:t>
            </a:r>
            <a:r>
              <a:rPr lang="en-US" altLang="ja-JP" sz="1400" dirty="0" smtClean="0"/>
              <a:t>ecodb.net/pcp/imf_usd_pcoalau.html</a:t>
            </a:r>
            <a:r>
              <a:rPr lang="ja-JP" altLang="en-US" sz="1400" dirty="0" smtClean="0"/>
              <a:t>　 </a:t>
            </a:r>
            <a:r>
              <a:rPr lang="en-US" altLang="ja-JP" sz="1400" dirty="0" smtClean="0"/>
              <a:t>2015</a:t>
            </a:r>
            <a:r>
              <a:rPr lang="ja-JP" altLang="en-US" sz="1400" dirty="0" smtClean="0"/>
              <a:t>年</a:t>
            </a:r>
            <a:r>
              <a:rPr lang="en-US" altLang="ja-JP" sz="1400" dirty="0" smtClean="0"/>
              <a:t>12</a:t>
            </a:r>
            <a:r>
              <a:rPr lang="ja-JP" altLang="en-US" sz="1400" dirty="0" smtClean="0"/>
              <a:t>月</a:t>
            </a:r>
            <a:r>
              <a:rPr lang="en-US" altLang="ja-JP" sz="1400" dirty="0" smtClean="0"/>
              <a:t>8</a:t>
            </a:r>
            <a:r>
              <a:rPr lang="ja-JP" altLang="en-US" sz="1400" dirty="0" smtClean="0"/>
              <a:t>日閲覧</a:t>
            </a:r>
            <a:endParaRPr lang="ja-JP" altLang="en-US" sz="1400" dirty="0"/>
          </a:p>
        </p:txBody>
      </p:sp>
      <p:pic>
        <p:nvPicPr>
          <p:cNvPr id="14" name="Picture 2" descr="C:\Users\user\Desktop\2.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7387829"/>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角丸四角形 1"/>
          <p:cNvSpPr/>
          <p:nvPr/>
        </p:nvSpPr>
        <p:spPr>
          <a:xfrm>
            <a:off x="-625140" y="4689140"/>
            <a:ext cx="10081120" cy="1915672"/>
          </a:xfrm>
          <a:prstGeom prst="roundRect">
            <a:avLst>
              <a:gd name="adj" fmla="val 14124"/>
            </a:avLst>
          </a:prstGeom>
          <a:solidFill>
            <a:schemeClr val="bg1"/>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約</a:t>
            </a:r>
            <a:endParaRPr lang="en-US" altLang="ja-JP" dirty="0" smtClean="0"/>
          </a:p>
          <a:p>
            <a:pPr algn="ctr"/>
            <a:endParaRPr lang="en-US" altLang="ja-JP" sz="3200" dirty="0">
              <a:solidFill>
                <a:schemeClr val="tx1"/>
              </a:solidFill>
            </a:endParaRPr>
          </a:p>
          <a:p>
            <a:pPr algn="ctr"/>
            <a:endParaRPr lang="en-US" altLang="ja-JP" sz="3200" dirty="0" smtClean="0">
              <a:solidFill>
                <a:schemeClr val="tx1"/>
              </a:solidFill>
            </a:endParaRPr>
          </a:p>
          <a:p>
            <a:pPr algn="ct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合計</a:t>
            </a:r>
            <a:r>
              <a:rPr lang="en-US" altLang="ja-JP" sz="4800" b="1" dirty="0" smtClean="0">
                <a:solidFill>
                  <a:srgbClr val="F96307"/>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3101</a:t>
            </a:r>
            <a:r>
              <a:rPr lang="ja-JP" altLang="en-US" sz="3200" b="1" dirty="0" smtClean="0">
                <a:solidFill>
                  <a:srgbClr val="F96307"/>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4800" b="1" dirty="0" smtClean="0">
                <a:solidFill>
                  <a:srgbClr val="F96307"/>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452</a:t>
            </a:r>
            <a:r>
              <a:rPr lang="en-US" altLang="ja-JP" sz="3200" b="1" dirty="0" smtClean="0">
                <a:solidFill>
                  <a:srgbClr val="F96307"/>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3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ＣＯ</a:t>
            </a:r>
            <a:r>
              <a:rPr lang="en-US" altLang="ja-JP" sz="4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を削減</a:t>
            </a:r>
            <a:r>
              <a:rPr lang="ja-JP" altLang="en-US" sz="4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できる</a:t>
            </a:r>
            <a:r>
              <a:rPr lang="ja-JP" altLang="en-US" sz="4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ja-JP" altLang="en-US" sz="6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smtClean="0"/>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インドの</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削減量～再エネ編～</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9303" y="761899"/>
            <a:ext cx="570271" cy="707886"/>
          </a:xfrm>
          <a:prstGeom prst="rect">
            <a:avLst/>
          </a:prstGeom>
          <a:noFill/>
        </p:spPr>
        <p:txBody>
          <a:bodyPr wrap="square" rtlCol="0">
            <a:sp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40796" y="853091"/>
            <a:ext cx="7263527" cy="461665"/>
          </a:xfrm>
          <a:prstGeom prst="rect">
            <a:avLst/>
          </a:prstGeom>
          <a:noFill/>
        </p:spPr>
        <p:txBody>
          <a:bodyPr wrap="none" rtlCol="0">
            <a:spAutoFit/>
          </a:bodyPr>
          <a:lstStyle/>
          <a:p>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インド</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に石炭以外の再エネ発電技術を導入した場合</a:t>
            </a:r>
            <a:endPar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19547" y="4779143"/>
            <a:ext cx="5804025" cy="400110"/>
          </a:xfrm>
          <a:prstGeom prst="rect">
            <a:avLst/>
          </a:prstGeom>
          <a:noFill/>
        </p:spPr>
        <p:txBody>
          <a:bodyPr wrap="none" rtlCol="0">
            <a:spAutoFit/>
          </a:bodyPr>
          <a:lstStyle/>
          <a:p>
            <a:pPr lvl="0">
              <a:spcBef>
                <a:spcPts val="3000"/>
              </a:spcBef>
            </a:pP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導入の場合、石炭</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(1757</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2263t</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合わせて</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400ABA58-CA87-4928-B72F-3CDF66D034FF}" type="slidenum">
              <a:rPr kumimoji="1" lang="ja-JP" altLang="en-US" smtClean="0"/>
              <a:pPr/>
              <a:t>57</a:t>
            </a:fld>
            <a:endParaRPr kumimoji="1" lang="ja-JP" altLang="en-US" dirty="0"/>
          </a:p>
        </p:txBody>
      </p:sp>
      <p:sp>
        <p:nvSpPr>
          <p:cNvPr id="11" name="テキスト ボックス 10"/>
          <p:cNvSpPr txBox="1"/>
          <p:nvPr/>
        </p:nvSpPr>
        <p:spPr>
          <a:xfrm>
            <a:off x="-2" y="1285119"/>
            <a:ext cx="9144002" cy="1015663"/>
          </a:xfrm>
          <a:prstGeom prst="rect">
            <a:avLst/>
          </a:prstGeom>
          <a:solidFill>
            <a:schemeClr val="tx2">
              <a:lumMod val="25000"/>
              <a:lumOff val="75000"/>
              <a:alpha val="81000"/>
            </a:schemeClr>
          </a:solid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インド</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の電力予測に基づいて、再エネ発電技術を</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予測値の</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導入した場合を試算した。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再エネ発電は石炭火力発電の代替として</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量を</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試算した。</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xmlns="" val="64592363"/>
              </p:ext>
            </p:extLst>
          </p:nvPr>
        </p:nvGraphicFramePr>
        <p:xfrm>
          <a:off x="301152" y="2483895"/>
          <a:ext cx="8271665" cy="2011680"/>
        </p:xfrm>
        <a:graphic>
          <a:graphicData uri="http://schemas.openxmlformats.org/drawingml/2006/table">
            <a:tbl>
              <a:tblPr firstRow="1" bandRow="1">
                <a:tableStyleId>{ED083AE6-46FA-4A59-8FB0-9F97EB10719F}</a:tableStyleId>
              </a:tblPr>
              <a:tblGrid>
                <a:gridCol w="1300518"/>
                <a:gridCol w="1890210"/>
                <a:gridCol w="2195415"/>
                <a:gridCol w="2885522"/>
              </a:tblGrid>
              <a:tr h="291385">
                <a:tc>
                  <a:txBody>
                    <a:bodyPr/>
                    <a:lstStyle/>
                    <a:p>
                      <a:endParaRPr kumimoji="1" lang="ja-JP" altLang="en-US" dirty="0"/>
                    </a:p>
                  </a:txBody>
                  <a:tcPr/>
                </a:tc>
                <a:tc>
                  <a:txBody>
                    <a:bodyPr/>
                    <a:lstStyle/>
                    <a:p>
                      <a:pPr algn="ctr"/>
                      <a:r>
                        <a:rPr kumimoji="1" lang="ja-JP" altLang="en-US" dirty="0" smtClean="0"/>
                        <a:t>太陽光</a:t>
                      </a:r>
                      <a:endParaRPr kumimoji="1" lang="ja-JP" altLang="en-US" dirty="0"/>
                    </a:p>
                  </a:txBody>
                  <a:tcPr/>
                </a:tc>
                <a:tc>
                  <a:txBody>
                    <a:bodyPr/>
                    <a:lstStyle/>
                    <a:p>
                      <a:pPr algn="ctr"/>
                      <a:r>
                        <a:rPr kumimoji="1" lang="ja-JP" altLang="en-US" dirty="0" smtClean="0"/>
                        <a:t>風力</a:t>
                      </a:r>
                      <a:endParaRPr kumimoji="1" lang="ja-JP" altLang="en-US" dirty="0"/>
                    </a:p>
                  </a:txBody>
                  <a:tcPr/>
                </a:tc>
                <a:tc>
                  <a:txBody>
                    <a:bodyPr/>
                    <a:lstStyle/>
                    <a:p>
                      <a:pPr algn="ctr"/>
                      <a:r>
                        <a:rPr kumimoji="1" lang="ja-JP" altLang="en-US" dirty="0" smtClean="0"/>
                        <a:t>合計</a:t>
                      </a:r>
                      <a:endParaRPr kumimoji="1" lang="ja-JP" altLang="en-US" dirty="0"/>
                    </a:p>
                  </a:txBody>
                  <a:tcPr/>
                </a:tc>
              </a:tr>
              <a:tr h="502938">
                <a:tc>
                  <a:txBody>
                    <a:bodyPr/>
                    <a:lstStyle/>
                    <a:p>
                      <a:pPr>
                        <a:lnSpc>
                          <a:spcPct val="150000"/>
                        </a:lnSpc>
                      </a:pPr>
                      <a:r>
                        <a:rPr kumimoji="1" lang="en-US" altLang="ja-JP" sz="2000" dirty="0" smtClean="0"/>
                        <a:t>10%</a:t>
                      </a:r>
                      <a:r>
                        <a:rPr kumimoji="1" lang="ja-JP" altLang="en-US" sz="2000" dirty="0" smtClean="0"/>
                        <a:t>導入</a:t>
                      </a:r>
                      <a:endParaRPr kumimoji="1" lang="en-US" altLang="ja-JP" sz="2000" dirty="0" smtClean="0"/>
                    </a:p>
                  </a:txBody>
                  <a:tcPr/>
                </a:tc>
                <a:tc>
                  <a:txBody>
                    <a:bodyPr/>
                    <a:lstStyle/>
                    <a:p>
                      <a:pPr algn="ctr"/>
                      <a:r>
                        <a:rPr kumimoji="1" lang="en-US" altLang="ja-JP" sz="2400" dirty="0" smtClean="0"/>
                        <a:t>672</a:t>
                      </a:r>
                      <a:r>
                        <a:rPr kumimoji="1" lang="ja-JP" altLang="en-US" sz="2400" dirty="0" smtClean="0"/>
                        <a:t>万</a:t>
                      </a:r>
                      <a:r>
                        <a:rPr kumimoji="1" lang="en-US" altLang="ja-JP" sz="2400" dirty="0" smtClean="0"/>
                        <a:t>2695t</a:t>
                      </a:r>
                    </a:p>
                  </a:txBody>
                  <a:tcPr/>
                </a:tc>
                <a:tc>
                  <a:txBody>
                    <a:bodyPr/>
                    <a:lstStyle/>
                    <a:p>
                      <a:pPr algn="ctr"/>
                      <a:r>
                        <a:rPr kumimoji="1" lang="en-US" altLang="ja-JP" sz="2400" dirty="0" smtClean="0"/>
                        <a:t>2015</a:t>
                      </a:r>
                      <a:r>
                        <a:rPr kumimoji="1" lang="ja-JP" altLang="en-US" sz="2400" dirty="0" smtClean="0"/>
                        <a:t>万</a:t>
                      </a:r>
                      <a:r>
                        <a:rPr kumimoji="1" lang="en-US" altLang="ja-JP" sz="2400" dirty="0" smtClean="0"/>
                        <a:t>3682t</a:t>
                      </a:r>
                      <a:endParaRPr kumimoji="1" lang="ja-JP" altLang="en-US" sz="2400" dirty="0"/>
                    </a:p>
                  </a:txBody>
                  <a:tcPr/>
                </a:tc>
                <a:tc>
                  <a:txBody>
                    <a:bodyPr/>
                    <a:lstStyle/>
                    <a:p>
                      <a:pPr algn="ctr"/>
                      <a:r>
                        <a:rPr kumimoji="1" lang="en-US" altLang="ja-JP" sz="2400" dirty="0" smtClean="0"/>
                        <a:t>2687</a:t>
                      </a:r>
                      <a:r>
                        <a:rPr kumimoji="1" lang="ja-JP" altLang="en-US" sz="2400" dirty="0" smtClean="0"/>
                        <a:t>万</a:t>
                      </a:r>
                      <a:r>
                        <a:rPr kumimoji="1" lang="en-US" altLang="ja-JP" sz="2400" dirty="0" smtClean="0"/>
                        <a:t>6377t</a:t>
                      </a:r>
                      <a:endParaRPr kumimoji="1" lang="ja-JP" altLang="en-US" sz="2400" dirty="0"/>
                    </a:p>
                  </a:txBody>
                  <a:tcPr/>
                </a:tc>
              </a:tr>
              <a:tr h="502938">
                <a:tc>
                  <a:txBody>
                    <a:bodyPr/>
                    <a:lstStyle/>
                    <a:p>
                      <a:pPr>
                        <a:lnSpc>
                          <a:spcPct val="150000"/>
                        </a:lnSpc>
                      </a:pPr>
                      <a:r>
                        <a:rPr kumimoji="1" lang="en-US" altLang="ja-JP" sz="2000" dirty="0" smtClean="0"/>
                        <a:t>5%</a:t>
                      </a:r>
                      <a:r>
                        <a:rPr kumimoji="1" lang="ja-JP" altLang="en-US" sz="2000" dirty="0" smtClean="0"/>
                        <a:t>導入</a:t>
                      </a:r>
                      <a:endParaRPr kumimoji="1" lang="ja-JP" altLang="en-US" sz="2000" dirty="0"/>
                    </a:p>
                  </a:txBody>
                  <a:tcPr/>
                </a:tc>
                <a:tc>
                  <a:txBody>
                    <a:bodyPr/>
                    <a:lstStyle/>
                    <a:p>
                      <a:pPr algn="ctr"/>
                      <a:r>
                        <a:rPr kumimoji="1" lang="en-US" altLang="ja-JP" sz="2400" dirty="0" smtClean="0"/>
                        <a:t>336</a:t>
                      </a:r>
                      <a:r>
                        <a:rPr kumimoji="1" lang="ja-JP" altLang="en-US" sz="2400" dirty="0" smtClean="0"/>
                        <a:t>万</a:t>
                      </a:r>
                      <a:r>
                        <a:rPr kumimoji="1" lang="en-US" altLang="ja-JP" sz="2400" dirty="0" smtClean="0"/>
                        <a:t>1348t</a:t>
                      </a:r>
                      <a:endParaRPr kumimoji="1" lang="ja-JP" altLang="en-US" sz="2400" dirty="0"/>
                    </a:p>
                  </a:txBody>
                  <a:tcPr/>
                </a:tc>
                <a:tc>
                  <a:txBody>
                    <a:bodyPr/>
                    <a:lstStyle/>
                    <a:p>
                      <a:pPr algn="ctr"/>
                      <a:r>
                        <a:rPr kumimoji="1" lang="en-US" altLang="ja-JP" sz="2400" dirty="0" smtClean="0"/>
                        <a:t>1007</a:t>
                      </a:r>
                      <a:r>
                        <a:rPr kumimoji="1" lang="ja-JP" altLang="en-US" sz="2400" dirty="0" smtClean="0"/>
                        <a:t>万</a:t>
                      </a:r>
                      <a:r>
                        <a:rPr kumimoji="1" lang="en-US" altLang="ja-JP" sz="2400" dirty="0" smtClean="0"/>
                        <a:t>6841t</a:t>
                      </a:r>
                      <a:endParaRPr kumimoji="1" lang="ja-JP" altLang="en-US" sz="2400" dirty="0"/>
                    </a:p>
                  </a:txBody>
                  <a:tcPr/>
                </a:tc>
                <a:tc>
                  <a:txBody>
                    <a:bodyPr/>
                    <a:lstStyle/>
                    <a:p>
                      <a:pPr algn="ctr"/>
                      <a:r>
                        <a:rPr kumimoji="1" lang="en-US" altLang="ja-JP" sz="2400" dirty="0" smtClean="0"/>
                        <a:t>1343</a:t>
                      </a:r>
                      <a:r>
                        <a:rPr kumimoji="1" lang="ja-JP" altLang="en-US" sz="2400" dirty="0" smtClean="0"/>
                        <a:t>万</a:t>
                      </a:r>
                      <a:r>
                        <a:rPr kumimoji="1" lang="en-US" altLang="ja-JP" sz="2400" dirty="0" smtClean="0"/>
                        <a:t>8189t</a:t>
                      </a:r>
                      <a:endParaRPr kumimoji="1" lang="ja-JP" altLang="en-US" sz="2400" dirty="0"/>
                    </a:p>
                  </a:txBody>
                  <a:tcPr/>
                </a:tc>
              </a:tr>
              <a:tr h="502938">
                <a:tc>
                  <a:txBody>
                    <a:bodyPr/>
                    <a:lstStyle/>
                    <a:p>
                      <a:pPr>
                        <a:lnSpc>
                          <a:spcPct val="150000"/>
                        </a:lnSpc>
                      </a:pPr>
                      <a:r>
                        <a:rPr kumimoji="1" lang="en-US" altLang="ja-JP" sz="2000" dirty="0" smtClean="0"/>
                        <a:t>3%</a:t>
                      </a:r>
                      <a:r>
                        <a:rPr kumimoji="1" lang="ja-JP" altLang="en-US" sz="2000" dirty="0" smtClean="0"/>
                        <a:t>導入</a:t>
                      </a:r>
                      <a:endParaRPr kumimoji="1" lang="ja-JP" altLang="en-US" sz="2000" dirty="0"/>
                    </a:p>
                  </a:txBody>
                  <a:tcPr/>
                </a:tc>
                <a:tc>
                  <a:txBody>
                    <a:bodyPr/>
                    <a:lstStyle/>
                    <a:p>
                      <a:pPr algn="ctr"/>
                      <a:r>
                        <a:rPr kumimoji="1" lang="en-US" altLang="ja-JP" sz="2400" dirty="0" smtClean="0"/>
                        <a:t>201</a:t>
                      </a:r>
                      <a:r>
                        <a:rPr kumimoji="1" lang="ja-JP" altLang="en-US" sz="2400" dirty="0" smtClean="0"/>
                        <a:t>万</a:t>
                      </a:r>
                      <a:r>
                        <a:rPr kumimoji="1" lang="en-US" altLang="ja-JP" sz="2400" dirty="0" smtClean="0"/>
                        <a:t>6809t</a:t>
                      </a:r>
                      <a:endParaRPr kumimoji="1" lang="ja-JP" altLang="en-US" sz="2400" dirty="0"/>
                    </a:p>
                  </a:txBody>
                  <a:tcPr/>
                </a:tc>
                <a:tc>
                  <a:txBody>
                    <a:bodyPr/>
                    <a:lstStyle/>
                    <a:p>
                      <a:pPr algn="ctr"/>
                      <a:r>
                        <a:rPr kumimoji="1" lang="en-US" altLang="ja-JP" sz="2400" dirty="0" smtClean="0"/>
                        <a:t>604</a:t>
                      </a:r>
                      <a:r>
                        <a:rPr kumimoji="1" lang="ja-JP" altLang="en-US" sz="2400" dirty="0" smtClean="0"/>
                        <a:t>万</a:t>
                      </a:r>
                      <a:r>
                        <a:rPr kumimoji="1" lang="en-US" altLang="ja-JP" sz="2400" dirty="0" smtClean="0"/>
                        <a:t>6105t</a:t>
                      </a:r>
                      <a:endParaRPr kumimoji="1" lang="ja-JP" altLang="en-US" sz="2400" dirty="0"/>
                    </a:p>
                  </a:txBody>
                  <a:tcPr/>
                </a:tc>
                <a:tc>
                  <a:txBody>
                    <a:bodyPr/>
                    <a:lstStyle/>
                    <a:p>
                      <a:pPr algn="ctr"/>
                      <a:r>
                        <a:rPr kumimoji="1" lang="en-US" altLang="ja-JP" sz="2400" dirty="0" smtClean="0"/>
                        <a:t>806</a:t>
                      </a:r>
                      <a:r>
                        <a:rPr kumimoji="1" lang="ja-JP" altLang="en-US" sz="2400" dirty="0" smtClean="0"/>
                        <a:t>万</a:t>
                      </a:r>
                      <a:r>
                        <a:rPr kumimoji="1" lang="en-US" altLang="ja-JP" sz="2400" dirty="0" smtClean="0"/>
                        <a:t>2914t</a:t>
                      </a:r>
                      <a:endParaRPr kumimoji="1" lang="ja-JP" altLang="en-US" sz="2400" dirty="0"/>
                    </a:p>
                  </a:txBody>
                  <a:tcPr/>
                </a:tc>
              </a:tr>
            </a:tbl>
          </a:graphicData>
        </a:graphic>
      </p:graphicFrame>
      <p:sp>
        <p:nvSpPr>
          <p:cNvPr id="12" name="正方形/長方形 11"/>
          <p:cNvSpPr/>
          <p:nvPr/>
        </p:nvSpPr>
        <p:spPr>
          <a:xfrm>
            <a:off x="294799" y="3383995"/>
            <a:ext cx="8278018" cy="54006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2" descr="C:\Users\user\Desktop\2.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4937744"/>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user\Desktop\a_02_indonesia.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272" y="0"/>
            <a:ext cx="9477545" cy="69067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58</a:t>
            </a:fld>
            <a:endParaRPr kumimoji="1" lang="ja-JP" altLang="en-US"/>
          </a:p>
        </p:txBody>
      </p:sp>
      <p:sp>
        <p:nvSpPr>
          <p:cNvPr id="4" name="テキスト ボックス 3"/>
          <p:cNvSpPr txBox="1"/>
          <p:nvPr/>
        </p:nvSpPr>
        <p:spPr>
          <a:xfrm>
            <a:off x="1106615" y="2081062"/>
            <a:ext cx="6930770" cy="1107996"/>
          </a:xfrm>
          <a:prstGeom prst="rect">
            <a:avLst/>
          </a:prstGeom>
          <a:noFill/>
        </p:spPr>
        <p:txBody>
          <a:bodyPr wrap="square" rtlCol="0">
            <a:spAutoFit/>
          </a:bodyPr>
          <a:lstStyle/>
          <a:p>
            <a:pPr algn="ctr"/>
            <a:r>
              <a:rPr kumimoji="1" lang="ja-JP" altLang="en-US" sz="6600" b="1" dirty="0" smtClean="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インドネシア</a:t>
            </a:r>
            <a:endParaRPr kumimoji="1" lang="ja-JP" altLang="en-US" sz="6600" b="1" dirty="0">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4220085835"/>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xmlns="" val="1596230139"/>
              </p:ext>
            </p:extLst>
          </p:nvPr>
        </p:nvGraphicFramePr>
        <p:xfrm>
          <a:off x="3866198" y="1350040"/>
          <a:ext cx="5472166" cy="536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xmlns="" val="835203561"/>
              </p:ext>
            </p:extLst>
          </p:nvPr>
        </p:nvGraphicFramePr>
        <p:xfrm>
          <a:off x="-306998" y="1532971"/>
          <a:ext cx="3882421" cy="4146279"/>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p:nvPr/>
        </p:nvSpPr>
        <p:spPr>
          <a:xfrm>
            <a:off x="5342668" y="3438906"/>
            <a:ext cx="2574051" cy="769441"/>
          </a:xfrm>
          <a:prstGeom prst="rect">
            <a:avLst/>
          </a:prstGeom>
          <a:noFill/>
        </p:spPr>
        <p:txBody>
          <a:bodyPr wrap="square" rtlCol="0">
            <a:spAutoFit/>
          </a:bodyPr>
          <a:lstStyle/>
          <a:p>
            <a:pPr algn="ctr"/>
            <a:r>
              <a:rPr lang="ja-JP" altLang="en-US" sz="2000" b="1" dirty="0" smtClean="0">
                <a:latin typeface="メイリオ" panose="020B0604030504040204" pitchFamily="50" charset="-128"/>
                <a:ea typeface="メイリオ" panose="020B0604030504040204" pitchFamily="50" charset="-128"/>
              </a:rPr>
              <a:t>予測発電容量</a:t>
            </a:r>
            <a:endParaRPr lang="en-US" altLang="ja-JP" sz="2000" b="1" dirty="0" smtClean="0">
              <a:latin typeface="メイリオ" panose="020B0604030504040204" pitchFamily="50" charset="-128"/>
              <a:ea typeface="メイリオ" panose="020B0604030504040204" pitchFamily="50" charset="-128"/>
            </a:endParaRPr>
          </a:p>
          <a:p>
            <a:pPr algn="ctr"/>
            <a:r>
              <a:rPr lang="en-US" altLang="ja-JP" sz="2400" b="1" dirty="0" smtClean="0">
                <a:latin typeface="メイリオ" panose="020B0604030504040204" pitchFamily="50" charset="-128"/>
                <a:ea typeface="メイリオ" panose="020B0604030504040204" pitchFamily="50" charset="-128"/>
              </a:rPr>
              <a:t>2</a:t>
            </a:r>
            <a:r>
              <a:rPr lang="ja-JP" altLang="en-US" sz="2000" b="1" dirty="0" smtClean="0">
                <a:latin typeface="メイリオ" panose="020B0604030504040204" pitchFamily="50" charset="-128"/>
                <a:ea typeface="メイリオ" panose="020B0604030504040204" pitchFamily="50" charset="-128"/>
              </a:rPr>
              <a:t>億</a:t>
            </a:r>
            <a:r>
              <a:rPr lang="en-US" altLang="ja-JP" sz="2400" b="1" dirty="0" smtClean="0">
                <a:latin typeface="メイリオ" panose="020B0604030504040204" pitchFamily="50" charset="-128"/>
                <a:ea typeface="メイリオ" panose="020B0604030504040204" pitchFamily="50" charset="-128"/>
              </a:rPr>
              <a:t>2600</a:t>
            </a:r>
            <a:r>
              <a:rPr lang="ja-JP" altLang="en-US" sz="2000" b="1" dirty="0" smtClean="0">
                <a:latin typeface="メイリオ" panose="020B0604030504040204" pitchFamily="50" charset="-128"/>
                <a:ea typeface="メイリオ" panose="020B0604030504040204" pitchFamily="50" charset="-128"/>
              </a:rPr>
              <a:t>万</a:t>
            </a:r>
            <a:r>
              <a:rPr lang="en-US" altLang="ja-JP" sz="2000" b="1" dirty="0" smtClean="0">
                <a:latin typeface="メイリオ" panose="020B0604030504040204" pitchFamily="50" charset="-128"/>
                <a:ea typeface="メイリオ" panose="020B0604030504040204" pitchFamily="50" charset="-128"/>
              </a:rPr>
              <a:t>KW</a:t>
            </a:r>
            <a:endParaRPr kumimoji="1" lang="ja-JP" altLang="en-US" sz="2800" b="1" dirty="0">
              <a:latin typeface="メイリオ" panose="020B0604030504040204" pitchFamily="50" charset="-128"/>
              <a:ea typeface="メイリオ" panose="020B0604030504040204" pitchFamily="50" charset="-128"/>
            </a:endParaRPr>
          </a:p>
        </p:txBody>
      </p:sp>
      <p:sp>
        <p:nvSpPr>
          <p:cNvPr id="10" name="ストライプ矢印 9"/>
          <p:cNvSpPr/>
          <p:nvPr/>
        </p:nvSpPr>
        <p:spPr>
          <a:xfrm>
            <a:off x="3277230" y="3512258"/>
            <a:ext cx="928500" cy="999528"/>
          </a:xfrm>
          <a:prstGeom prst="stripedRightArrow">
            <a:avLst/>
          </a:prstGeom>
          <a:solidFill>
            <a:srgbClr val="00164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80B12"/>
              </a:solidFill>
            </a:endParaRPr>
          </a:p>
        </p:txBody>
      </p:sp>
      <p:sp>
        <p:nvSpPr>
          <p:cNvPr id="11" name="テキスト ボックス 10"/>
          <p:cNvSpPr txBox="1"/>
          <p:nvPr/>
        </p:nvSpPr>
        <p:spPr>
          <a:xfrm>
            <a:off x="755576" y="978973"/>
            <a:ext cx="1757274" cy="523220"/>
          </a:xfrm>
          <a:prstGeom prst="rect">
            <a:avLst/>
          </a:prstGeom>
          <a:noFill/>
        </p:spPr>
        <p:txBody>
          <a:bodyPr wrap="square" rtlCol="0">
            <a:spAutoFit/>
          </a:bodyPr>
          <a:lstStyle/>
          <a:p>
            <a:pPr algn="ctr"/>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20</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388610" y="1008909"/>
            <a:ext cx="5862763" cy="584775"/>
          </a:xfrm>
          <a:prstGeom prst="rect">
            <a:avLst/>
          </a:prstGeom>
          <a:noFill/>
        </p:spPr>
        <p:txBody>
          <a:bodyPr wrap="square" rtlCol="0">
            <a:spAutoFit/>
          </a:bodyPr>
          <a:lstStyle/>
          <a:p>
            <a:pPr algn="ct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2030</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電源構成</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の予測値</a:t>
            </a:r>
            <a:endPar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コネクタ 13"/>
          <p:cNvCxnSpPr/>
          <p:nvPr/>
        </p:nvCxnSpPr>
        <p:spPr>
          <a:xfrm flipV="1">
            <a:off x="1598771" y="1808820"/>
            <a:ext cx="4918407" cy="103511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598771" y="5319210"/>
            <a:ext cx="4918407" cy="9001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971600" y="3923410"/>
            <a:ext cx="1583582" cy="369332"/>
          </a:xfrm>
          <a:prstGeom prst="rect">
            <a:avLst/>
          </a:prstGeom>
          <a:noFill/>
        </p:spPr>
        <p:txBody>
          <a:bodyPr wrap="square" rtlCol="0">
            <a:spAutoFit/>
          </a:bodyPr>
          <a:lstStyle/>
          <a:p>
            <a:pPr algn="ctr"/>
            <a:r>
              <a:rPr lang="en-US" altLang="ja-JP" b="1" dirty="0" smtClean="0">
                <a:latin typeface="メイリオ" panose="020B0604030504040204" pitchFamily="50" charset="-128"/>
                <a:ea typeface="メイリオ" panose="020B0604030504040204" pitchFamily="50" charset="-128"/>
              </a:rPr>
              <a:t>4900</a:t>
            </a:r>
            <a:r>
              <a:rPr lang="ja-JP" altLang="en-US" sz="1400" b="1" dirty="0" smtClean="0">
                <a:latin typeface="メイリオ" panose="020B0604030504040204" pitchFamily="50" charset="-128"/>
                <a:ea typeface="メイリオ" panose="020B0604030504040204" pitchFamily="50" charset="-128"/>
              </a:rPr>
              <a:t>万</a:t>
            </a:r>
            <a:r>
              <a:rPr lang="en-US" altLang="ja-JP" sz="1400" b="1" dirty="0" smtClean="0">
                <a:latin typeface="メイリオ" panose="020B0604030504040204" pitchFamily="50" charset="-128"/>
                <a:ea typeface="メイリオ" panose="020B0604030504040204" pitchFamily="50" charset="-128"/>
              </a:rPr>
              <a:t>KW</a:t>
            </a:r>
            <a:r>
              <a:rPr lang="ja-JP" altLang="en-US" b="1" dirty="0" smtClean="0">
                <a:latin typeface="メイリオ" panose="020B0604030504040204" pitchFamily="50" charset="-128"/>
                <a:ea typeface="メイリオ" panose="020B0604030504040204" pitchFamily="50" charset="-128"/>
              </a:rPr>
              <a:t>　</a:t>
            </a:r>
            <a:endParaRPr kumimoji="1" lang="ja-JP" altLang="en-US" b="1"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4763" y="6402429"/>
            <a:ext cx="6505677" cy="461665"/>
          </a:xfrm>
          <a:prstGeom prst="rect">
            <a:avLst/>
          </a:prstGeom>
          <a:noFill/>
        </p:spPr>
        <p:txBody>
          <a:bodyPr wrap="square" rtlCol="0">
            <a:spAutoFit/>
          </a:bodyPr>
          <a:lstStyle/>
          <a:p>
            <a:r>
              <a:rPr lang="ja-JP" altLang="en-US" sz="1200" dirty="0" smtClean="0"/>
              <a:t>出所：平成</a:t>
            </a:r>
            <a:r>
              <a:rPr lang="en-US" altLang="ja-JP" sz="1200" dirty="0" smtClean="0"/>
              <a:t>25</a:t>
            </a:r>
            <a:r>
              <a:rPr lang="ja-JP" altLang="en-US" sz="1200" dirty="0" smtClean="0"/>
              <a:t>年度　国際即戦力育成インターンシップ事業　インドネシアの電力事情報告書</a:t>
            </a:r>
            <a:endParaRPr lang="en-US" altLang="ja-JP" sz="1200" dirty="0" smtClean="0"/>
          </a:p>
          <a:p>
            <a:r>
              <a:rPr lang="ja-JP" altLang="en-US" sz="1200" dirty="0" smtClean="0"/>
              <a:t>　　　　　を基に、</a:t>
            </a:r>
            <a:r>
              <a:rPr kumimoji="1" lang="en-US" altLang="ja-JP" sz="1200" dirty="0" smtClean="0"/>
              <a:t>GDP</a:t>
            </a:r>
            <a:r>
              <a:rPr kumimoji="1" lang="ja-JP" altLang="en-US" sz="1200" dirty="0" smtClean="0"/>
              <a:t>成長率に比例させて計算</a:t>
            </a:r>
            <a:endParaRPr kumimoji="1" lang="ja-JP" altLang="en-US" sz="1200" dirty="0"/>
          </a:p>
        </p:txBody>
      </p:sp>
      <p:sp>
        <p:nvSpPr>
          <p:cNvPr id="26" name="テキスト ボックス 25"/>
          <p:cNvSpPr txBox="1"/>
          <p:nvPr/>
        </p:nvSpPr>
        <p:spPr>
          <a:xfrm>
            <a:off x="-10525" y="295490"/>
            <a:ext cx="9173035" cy="523220"/>
          </a:xfrm>
          <a:prstGeom prst="rect">
            <a:avLst/>
          </a:prstGeom>
          <a:noFill/>
        </p:spPr>
        <p:txBody>
          <a:bodyPr wrap="square" rtlCol="0">
            <a:spAutoFit/>
          </a:bodyPr>
          <a:lstStyle/>
          <a:p>
            <a:r>
              <a:rPr lang="ja-JP" altLang="en-US" sz="2800" dirty="0">
                <a:solidFill>
                  <a:schemeClr val="bg1"/>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インドネシア</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年の発電容量の予測</a:t>
            </a:r>
          </a:p>
        </p:txBody>
      </p:sp>
      <p:sp>
        <p:nvSpPr>
          <p:cNvPr id="27" name="テキスト ボックス 26"/>
          <p:cNvSpPr txBox="1"/>
          <p:nvPr/>
        </p:nvSpPr>
        <p:spPr>
          <a:xfrm>
            <a:off x="5380023" y="4208347"/>
            <a:ext cx="2574051" cy="338554"/>
          </a:xfrm>
          <a:prstGeom prst="rect">
            <a:avLst/>
          </a:prstGeom>
          <a:noFill/>
        </p:spPr>
        <p:txBody>
          <a:bodyPr wrap="square" rtlCol="0">
            <a:spAutoFit/>
          </a:bodyPr>
          <a:lstStyle/>
          <a:p>
            <a:pPr algn="ctr"/>
            <a:r>
              <a:rPr lang="ja-JP" altLang="en-US" sz="1600" b="1" dirty="0" smtClean="0">
                <a:solidFill>
                  <a:srgbClr val="F96307"/>
                </a:solidFill>
              </a:rPr>
              <a:t>約</a:t>
            </a:r>
            <a:r>
              <a:rPr lang="en-US" altLang="ja-JP" sz="1600" b="1" dirty="0" smtClean="0">
                <a:solidFill>
                  <a:srgbClr val="F96307"/>
                </a:solidFill>
              </a:rPr>
              <a:t>1</a:t>
            </a:r>
            <a:r>
              <a:rPr lang="ja-JP" altLang="en-US" sz="1600" b="1" dirty="0" smtClean="0">
                <a:solidFill>
                  <a:srgbClr val="F96307"/>
                </a:solidFill>
              </a:rPr>
              <a:t>億</a:t>
            </a:r>
            <a:r>
              <a:rPr lang="en-US" altLang="ja-JP" sz="1600" b="1" dirty="0" smtClean="0">
                <a:solidFill>
                  <a:srgbClr val="F96307"/>
                </a:solidFill>
              </a:rPr>
              <a:t>8000</a:t>
            </a:r>
            <a:r>
              <a:rPr lang="ja-JP" altLang="en-US" sz="1600" b="1" dirty="0" smtClean="0">
                <a:solidFill>
                  <a:srgbClr val="F96307"/>
                </a:solidFill>
              </a:rPr>
              <a:t>万</a:t>
            </a:r>
            <a:r>
              <a:rPr lang="en-US" altLang="ja-JP" sz="1200" b="1" dirty="0" smtClean="0">
                <a:solidFill>
                  <a:srgbClr val="F96307"/>
                </a:solidFill>
              </a:rPr>
              <a:t>kW</a:t>
            </a:r>
            <a:r>
              <a:rPr lang="ja-JP" altLang="en-US" sz="1600" b="1" dirty="0" smtClean="0">
                <a:solidFill>
                  <a:srgbClr val="F96307"/>
                </a:solidFill>
              </a:rPr>
              <a:t>アップ</a:t>
            </a:r>
            <a:endParaRPr kumimoji="1" lang="ja-JP" altLang="en-US" sz="1600" b="1" dirty="0">
              <a:solidFill>
                <a:srgbClr val="F96307"/>
              </a:solidFill>
            </a:endParaRPr>
          </a:p>
        </p:txBody>
      </p: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pPr/>
              <a:t>59</a:t>
            </a:fld>
            <a:endParaRPr kumimoji="1" lang="ja-JP" altLang="en-US"/>
          </a:p>
        </p:txBody>
      </p:sp>
      <p:cxnSp>
        <p:nvCxnSpPr>
          <p:cNvPr id="29" name="直線コネクタ 28"/>
          <p:cNvCxnSpPr/>
          <p:nvPr/>
        </p:nvCxnSpPr>
        <p:spPr>
          <a:xfrm flipV="1">
            <a:off x="1641758" y="2563312"/>
            <a:ext cx="0" cy="280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1165924" y="2563312"/>
            <a:ext cx="112516" cy="374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6629694" y="1671417"/>
            <a:ext cx="597601" cy="187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4662010" y="2566910"/>
            <a:ext cx="1150181" cy="11115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693589" y="1948502"/>
            <a:ext cx="936104" cy="933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412885" y="2364562"/>
            <a:ext cx="1297988" cy="1247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194545" y="77370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2" name="Picture 2" descr="C:\Users\user\Desktop\2000px-Flag_of_Indonesia_svg.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565623" y="53997"/>
            <a:ext cx="1352708" cy="826352"/>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7774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18" grpId="0"/>
      <p:bldP spid="10" grpId="0" animBg="1"/>
      <p:bldP spid="12" grpId="0"/>
      <p:bldP spid="27" grpId="0"/>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3" name="Picture 9" descr="C:\Users\User_001\Desktop\building_009_web.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111034" y="4417280"/>
            <a:ext cx="1777356" cy="177735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3" descr="C:\Users\User_001\Desktop\pics149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1608" y="4446293"/>
            <a:ext cx="1587345" cy="1642271"/>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円/楕円 38"/>
          <p:cNvSpPr/>
          <p:nvPr/>
        </p:nvSpPr>
        <p:spPr>
          <a:xfrm>
            <a:off x="2569308" y="3476211"/>
            <a:ext cx="1165737" cy="1162765"/>
          </a:xfrm>
          <a:prstGeom prst="ellipse">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60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60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34" name="Picture 10" descr="C:\Users\User_001\Desktop\gi01b201406061800.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86268" y="4528123"/>
            <a:ext cx="1500687" cy="1601177"/>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10" descr="C:\Users\User_001\Desktop\gi01b201406061800.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949259" y="4757878"/>
            <a:ext cx="1285350" cy="137142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User_001\Desktop\gi01b201406061800.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830767" y="3845751"/>
            <a:ext cx="2158491" cy="2303030"/>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円/楕円 42"/>
          <p:cNvSpPr/>
          <p:nvPr/>
        </p:nvSpPr>
        <p:spPr>
          <a:xfrm>
            <a:off x="629734" y="859030"/>
            <a:ext cx="1157695" cy="1057697"/>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4" name="テキスト ボックス 3"/>
          <p:cNvSpPr txBox="1"/>
          <p:nvPr/>
        </p:nvSpPr>
        <p:spPr>
          <a:xfrm>
            <a:off x="275428" y="6129300"/>
            <a:ext cx="1605772" cy="584775"/>
          </a:xfrm>
          <a:prstGeom prst="rect">
            <a:avLst/>
          </a:pr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p:spPr>
        <p:txBody>
          <a:bodyPr wrap="square" rtlCol="0" anchor="ctr">
            <a:spAutoFit/>
          </a:bodyPr>
          <a:lstStyle/>
          <a:p>
            <a:pPr algn="ct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工場</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円/楕円 23"/>
          <p:cNvSpPr/>
          <p:nvPr/>
        </p:nvSpPr>
        <p:spPr>
          <a:xfrm>
            <a:off x="342902" y="1442192"/>
            <a:ext cx="991344" cy="9490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16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27" name="円/楕円 26"/>
          <p:cNvSpPr/>
          <p:nvPr/>
        </p:nvSpPr>
        <p:spPr>
          <a:xfrm>
            <a:off x="2208428" y="1168815"/>
            <a:ext cx="1119385" cy="9490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5" name="テキスト ボックス 4"/>
          <p:cNvSpPr txBox="1"/>
          <p:nvPr/>
        </p:nvSpPr>
        <p:spPr>
          <a:xfrm>
            <a:off x="275428" y="143635"/>
            <a:ext cx="6432980" cy="461665"/>
          </a:xfrm>
          <a:prstGeom prst="rect">
            <a:avLst/>
          </a:prstGeom>
          <a:noFill/>
        </p:spPr>
        <p:txBody>
          <a:bodyPr wrap="none" rtlCol="0">
            <a:spAutoFit/>
          </a:bodyPr>
          <a:lstStyle/>
          <a:p>
            <a:r>
              <a:rPr lang="ja-JP" altLang="en-US" sz="2000" dirty="0">
                <a:solidFill>
                  <a:prstClr val="black"/>
                </a:solidFill>
              </a:rPr>
              <a:t>工場</a:t>
            </a:r>
            <a:r>
              <a:rPr lang="en-US" altLang="ja-JP" sz="2400" dirty="0">
                <a:solidFill>
                  <a:prstClr val="black"/>
                </a:solidFill>
              </a:rPr>
              <a:t>A</a:t>
            </a:r>
            <a:r>
              <a:rPr lang="ja-JP" altLang="en-US" sz="2000" dirty="0">
                <a:solidFill>
                  <a:prstClr val="black"/>
                </a:solidFill>
              </a:rPr>
              <a:t>と工場</a:t>
            </a:r>
            <a:r>
              <a:rPr lang="en-US" altLang="ja-JP" sz="2400" dirty="0">
                <a:solidFill>
                  <a:prstClr val="black"/>
                </a:solidFill>
              </a:rPr>
              <a:t>B</a:t>
            </a:r>
            <a:r>
              <a:rPr lang="ja-JP" altLang="en-US" sz="2000" dirty="0">
                <a:solidFill>
                  <a:prstClr val="black"/>
                </a:solidFill>
              </a:rPr>
              <a:t>は</a:t>
            </a:r>
            <a:r>
              <a:rPr lang="en-US" altLang="ja-JP" sz="2000" dirty="0">
                <a:solidFill>
                  <a:prstClr val="black"/>
                </a:solidFill>
              </a:rPr>
              <a:t>CO2</a:t>
            </a:r>
            <a:r>
              <a:rPr lang="ja-JP" altLang="en-US" sz="2000" dirty="0" err="1">
                <a:solidFill>
                  <a:prstClr val="black"/>
                </a:solidFill>
              </a:rPr>
              <a:t>の排</a:t>
            </a:r>
            <a:r>
              <a:rPr lang="ja-JP" altLang="en-US" sz="2000" dirty="0">
                <a:solidFill>
                  <a:prstClr val="black"/>
                </a:solidFill>
              </a:rPr>
              <a:t>出</a:t>
            </a:r>
            <a:r>
              <a:rPr lang="ja-JP" altLang="en-US" sz="2000" dirty="0" smtClean="0">
                <a:solidFill>
                  <a:prstClr val="black"/>
                </a:solidFill>
              </a:rPr>
              <a:t>削減目標が</a:t>
            </a:r>
            <a:r>
              <a:rPr lang="ja-JP" altLang="en-US" sz="2000" dirty="0">
                <a:solidFill>
                  <a:prstClr val="black"/>
                </a:solidFill>
              </a:rPr>
              <a:t>課されている。</a:t>
            </a:r>
          </a:p>
        </p:txBody>
      </p:sp>
      <p:sp>
        <p:nvSpPr>
          <p:cNvPr id="6" name="スライド番号プレースホルダー 5"/>
          <p:cNvSpPr>
            <a:spLocks noGrp="1"/>
          </p:cNvSpPr>
          <p:nvPr>
            <p:ph type="sldNum" sz="quarter" idx="12"/>
          </p:nvPr>
        </p:nvSpPr>
        <p:spPr>
          <a:xfrm>
            <a:off x="7020270" y="6531512"/>
            <a:ext cx="2133600" cy="365125"/>
          </a:xfrm>
        </p:spPr>
        <p:txBody>
          <a:bodyPr/>
          <a:lstStyle/>
          <a:p>
            <a:fld id="{400ABA58-CA87-4928-B72F-3CDF66D034FF}" type="slidenum">
              <a:rPr kumimoji="1" lang="ja-JP" altLang="en-US" smtClean="0">
                <a:solidFill>
                  <a:prstClr val="black"/>
                </a:solidFill>
              </a:rPr>
              <a:pPr/>
              <a:t>6</a:t>
            </a:fld>
            <a:endParaRPr kumimoji="1" lang="ja-JP" altLang="en-US" dirty="0">
              <a:solidFill>
                <a:prstClr val="black"/>
              </a:solidFill>
            </a:endParaRPr>
          </a:p>
        </p:txBody>
      </p:sp>
      <p:sp>
        <p:nvSpPr>
          <p:cNvPr id="45" name="テキスト ボックス 44"/>
          <p:cNvSpPr txBox="1"/>
          <p:nvPr/>
        </p:nvSpPr>
        <p:spPr>
          <a:xfrm>
            <a:off x="7107127" y="6129299"/>
            <a:ext cx="1605772" cy="584775"/>
          </a:xfrm>
          <a:prstGeom prst="rect">
            <a:avLst/>
          </a:pr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p:spPr>
        <p:txBody>
          <a:bodyPr wrap="square" rtlCol="0" anchor="ctr">
            <a:spAutoFit/>
          </a:bodyP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工場</a:t>
            </a:r>
            <a:r>
              <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5263529" y="6093756"/>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02233" y="6421686"/>
            <a:ext cx="1387276" cy="369332"/>
          </a:xfrm>
          <a:prstGeom prst="rect">
            <a:avLst/>
          </a:prstGeom>
          <a:noFill/>
        </p:spPr>
        <p:txBody>
          <a:bodyPr wrap="square" rtlCol="0">
            <a:spAutoFit/>
          </a:bodyPr>
          <a:lstStyle/>
          <a:p>
            <a:pPr algn="ctr"/>
            <a:r>
              <a:rPr kumimoji="1" lang="ja-JP" altLang="en-US" dirty="0" smtClean="0"/>
              <a:t>削減量</a:t>
            </a:r>
            <a:endParaRPr kumimoji="1" lang="ja-JP" altLang="en-US" dirty="0"/>
          </a:p>
        </p:txBody>
      </p:sp>
      <p:sp>
        <p:nvSpPr>
          <p:cNvPr id="63" name="角丸四角形吹き出し 62"/>
          <p:cNvSpPr/>
          <p:nvPr/>
        </p:nvSpPr>
        <p:spPr>
          <a:xfrm>
            <a:off x="3823659" y="3119548"/>
            <a:ext cx="2879740" cy="1189596"/>
          </a:xfrm>
          <a:prstGeom prst="wedgeRoundRectCallout">
            <a:avLst>
              <a:gd name="adj1" fmla="val 55187"/>
              <a:gd name="adj2" fmla="val 153079"/>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目標達成の為</a:t>
            </a:r>
            <a:endPar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植林しよう！</a:t>
            </a:r>
          </a:p>
        </p:txBody>
      </p:sp>
      <p:sp>
        <p:nvSpPr>
          <p:cNvPr id="65" name="円/楕円 64"/>
          <p:cNvSpPr/>
          <p:nvPr/>
        </p:nvSpPr>
        <p:spPr>
          <a:xfrm>
            <a:off x="7236611" y="563242"/>
            <a:ext cx="1115809" cy="108010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67" name="円/楕円 66"/>
          <p:cNvSpPr/>
          <p:nvPr/>
        </p:nvSpPr>
        <p:spPr>
          <a:xfrm>
            <a:off x="6084168" y="525163"/>
            <a:ext cx="963409" cy="92770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0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72" name="円/楕円 71"/>
          <p:cNvSpPr/>
          <p:nvPr/>
        </p:nvSpPr>
        <p:spPr>
          <a:xfrm>
            <a:off x="7833811" y="989018"/>
            <a:ext cx="1115809" cy="108010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66" name="円/楕円 65"/>
          <p:cNvSpPr/>
          <p:nvPr/>
        </p:nvSpPr>
        <p:spPr>
          <a:xfrm>
            <a:off x="7428307" y="989018"/>
            <a:ext cx="963409" cy="92770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0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73" name="正方形/長方形 72"/>
          <p:cNvSpPr/>
          <p:nvPr/>
        </p:nvSpPr>
        <p:spPr>
          <a:xfrm>
            <a:off x="5262749" y="5819458"/>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5263529" y="5552576"/>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5262750" y="5267428"/>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263529" y="4989005"/>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795871" y="1134798"/>
            <a:ext cx="1115809" cy="108010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47" name="円/楕円 46"/>
          <p:cNvSpPr/>
          <p:nvPr/>
        </p:nvSpPr>
        <p:spPr>
          <a:xfrm>
            <a:off x="6459055" y="748262"/>
            <a:ext cx="1296144" cy="12538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78" name="正方形/長方形 77"/>
          <p:cNvSpPr/>
          <p:nvPr/>
        </p:nvSpPr>
        <p:spPr>
          <a:xfrm>
            <a:off x="5262748" y="4722968"/>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9234609" y="2470156"/>
            <a:ext cx="1296144" cy="12538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80" name="円/楕円 79"/>
          <p:cNvSpPr/>
          <p:nvPr/>
        </p:nvSpPr>
        <p:spPr>
          <a:xfrm>
            <a:off x="9380577" y="127396"/>
            <a:ext cx="1296144" cy="12538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81" name="円/楕円 80"/>
          <p:cNvSpPr/>
          <p:nvPr/>
        </p:nvSpPr>
        <p:spPr>
          <a:xfrm>
            <a:off x="6625062" y="-1386535"/>
            <a:ext cx="1296144" cy="12538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82" name="正方形/長方形 81"/>
          <p:cNvSpPr/>
          <p:nvPr/>
        </p:nvSpPr>
        <p:spPr>
          <a:xfrm>
            <a:off x="5263529" y="4446293"/>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5263529" y="4171995"/>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5262747" y="3920445"/>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62748" y="4720590"/>
            <a:ext cx="1091027" cy="1663635"/>
          </a:xfrm>
          <a:prstGeom prst="rect">
            <a:avLst/>
          </a:prstGeom>
          <a:solidFill>
            <a:schemeClr val="bg1">
              <a:alpha val="44000"/>
            </a:schemeClr>
          </a:solidFill>
          <a:ln w="571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目標達成</a:t>
            </a:r>
            <a:endParaRPr kumimoji="1"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角丸四角形吹き出し 84"/>
          <p:cNvSpPr/>
          <p:nvPr/>
        </p:nvSpPr>
        <p:spPr>
          <a:xfrm>
            <a:off x="1768879" y="3434835"/>
            <a:ext cx="2488086" cy="821831"/>
          </a:xfrm>
          <a:prstGeom prst="wedgeRoundRectCallout">
            <a:avLst>
              <a:gd name="adj1" fmla="val -54672"/>
              <a:gd name="adj2" fmla="val 135205"/>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省エネで削減！</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角丸四角形吹き出し 86"/>
          <p:cNvSpPr/>
          <p:nvPr/>
        </p:nvSpPr>
        <p:spPr>
          <a:xfrm>
            <a:off x="1196625" y="2675027"/>
            <a:ext cx="3150350" cy="1786510"/>
          </a:xfrm>
          <a:prstGeom prst="wedgeRoundRectCallout">
            <a:avLst>
              <a:gd name="adj1" fmla="val -46427"/>
              <a:gd name="adj2" fmla="val 88953"/>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以上の省エネは</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コストがかかりすぎる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からクレジットを</a:t>
            </a:r>
            <a:endPar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買う方が安い！！</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正方形/長方形 90"/>
          <p:cNvSpPr/>
          <p:nvPr/>
        </p:nvSpPr>
        <p:spPr>
          <a:xfrm>
            <a:off x="2649853" y="6088564"/>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649855" y="5814266"/>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649855" y="5541726"/>
            <a:ext cx="1064683" cy="274298"/>
          </a:xfrm>
          <a:prstGeom prst="rect">
            <a:avLst/>
          </a:prstGeom>
          <a:gradFill flip="none" rotWithShape="1">
            <a:gsLst>
              <a:gs pos="94000">
                <a:schemeClr val="tx2">
                  <a:lumMod val="75000"/>
                  <a:lumOff val="25000"/>
                </a:schemeClr>
              </a:gs>
              <a:gs pos="33000">
                <a:srgbClr val="C8F4B2"/>
              </a:gs>
              <a:gs pos="38000">
                <a:schemeClr val="bg1"/>
              </a:gs>
              <a:gs pos="4583">
                <a:schemeClr val="tx2">
                  <a:lumMod val="90000"/>
                  <a:lumOff val="10000"/>
                </a:schemeClr>
              </a:gs>
              <a:gs pos="49000">
                <a:schemeClr val="tx2">
                  <a:lumMod val="25000"/>
                  <a:lumOff val="75000"/>
                </a:schemeClr>
              </a:gs>
              <a:gs pos="70000">
                <a:srgbClr val="60CD2A"/>
              </a:gs>
              <a:gs pos="15000">
                <a:schemeClr val="tx2">
                  <a:lumMod val="50000"/>
                  <a:lumOff val="50000"/>
                </a:schemeClr>
              </a:gs>
            </a:gsLst>
            <a:lin ang="360000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1621203" y="563242"/>
            <a:ext cx="991344" cy="9490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16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95" name="正方形/長方形 94"/>
          <p:cNvSpPr/>
          <p:nvPr/>
        </p:nvSpPr>
        <p:spPr>
          <a:xfrm>
            <a:off x="2636680" y="4687276"/>
            <a:ext cx="1091027" cy="1663635"/>
          </a:xfrm>
          <a:prstGeom prst="rect">
            <a:avLst/>
          </a:prstGeom>
          <a:solidFill>
            <a:schemeClr val="bg1">
              <a:alpha val="44000"/>
            </a:schemeClr>
          </a:solidFill>
          <a:ln w="571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kumimoji="1"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目標達成</a:t>
            </a:r>
            <a:endParaRPr kumimoji="1"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角丸四角形吹き出し 98"/>
          <p:cNvSpPr/>
          <p:nvPr/>
        </p:nvSpPr>
        <p:spPr>
          <a:xfrm>
            <a:off x="4858127" y="618013"/>
            <a:ext cx="3273103" cy="1833648"/>
          </a:xfrm>
          <a:prstGeom prst="wedgeRoundRectCallout">
            <a:avLst>
              <a:gd name="adj1" fmla="val 35853"/>
              <a:gd name="adj2" fmla="val 153456"/>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目標達成できたし、</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クレジットを売って儲かった！</a:t>
            </a:r>
          </a:p>
        </p:txBody>
      </p:sp>
      <p:sp>
        <p:nvSpPr>
          <p:cNvPr id="101" name="正方形/長方形 100"/>
          <p:cNvSpPr/>
          <p:nvPr/>
        </p:nvSpPr>
        <p:spPr>
          <a:xfrm>
            <a:off x="5263529" y="3928937"/>
            <a:ext cx="1091027" cy="801079"/>
          </a:xfrm>
          <a:prstGeom prst="rect">
            <a:avLst/>
          </a:prstGeom>
          <a:solidFill>
            <a:srgbClr val="E2EF67">
              <a:alpha val="62745"/>
            </a:srgbClr>
          </a:solidFill>
          <a:ln w="571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クレジット</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円/楕円 85"/>
          <p:cNvSpPr/>
          <p:nvPr/>
        </p:nvSpPr>
        <p:spPr>
          <a:xfrm>
            <a:off x="1543237" y="1244491"/>
            <a:ext cx="991344" cy="949069"/>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16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23" name="円/楕円 22"/>
          <p:cNvSpPr/>
          <p:nvPr/>
        </p:nvSpPr>
        <p:spPr>
          <a:xfrm>
            <a:off x="940656" y="1211244"/>
            <a:ext cx="1115409" cy="1070924"/>
          </a:xfrm>
          <a:prstGeom prst="ellipse">
            <a:avLst/>
          </a:prstGeom>
          <a:solidFill>
            <a:schemeClr val="accent3">
              <a:lumMod val="40000"/>
              <a:lumOff val="60000"/>
              <a:alpha val="92000"/>
            </a:schemeClr>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prstClr val="black"/>
                </a:solidFill>
                <a:latin typeface="Headline R" panose="02030504000101010101" pitchFamily="18" charset="-127"/>
                <a:ea typeface="Headline R" panose="02030504000101010101" pitchFamily="18" charset="-127"/>
                <a:cs typeface="メイリオ" panose="020B0604030504040204" pitchFamily="50" charset="-128"/>
              </a:rPr>
              <a:t>CO2</a:t>
            </a:r>
            <a:endParaRPr lang="ja-JP" altLang="en-US" sz="2400" b="1" dirty="0">
              <a:solidFill>
                <a:prstClr val="black"/>
              </a:solidFill>
              <a:latin typeface="Headline R" panose="02030504000101010101" pitchFamily="18" charset="-127"/>
              <a:ea typeface="Expo M" panose="02030504000101010101" pitchFamily="18" charset="-127"/>
              <a:cs typeface="メイリオ" panose="020B0604030504040204" pitchFamily="50" charset="-128"/>
            </a:endParaRPr>
          </a:p>
        </p:txBody>
      </p:sp>
      <p:sp>
        <p:nvSpPr>
          <p:cNvPr id="98" name="角丸四角形吹き出し 97"/>
          <p:cNvSpPr/>
          <p:nvPr/>
        </p:nvSpPr>
        <p:spPr>
          <a:xfrm>
            <a:off x="226799" y="543555"/>
            <a:ext cx="3508246" cy="1870635"/>
          </a:xfrm>
          <a:prstGeom prst="wedgeRoundRectCallout">
            <a:avLst>
              <a:gd name="adj1" fmla="val -28650"/>
              <a:gd name="adj2" fmla="val 153828"/>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目標達成</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したことにできた</a:t>
            </a: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テキスト ボックス 102"/>
          <p:cNvSpPr txBox="1"/>
          <p:nvPr/>
        </p:nvSpPr>
        <p:spPr>
          <a:xfrm>
            <a:off x="2488558" y="6421687"/>
            <a:ext cx="1387276" cy="369332"/>
          </a:xfrm>
          <a:prstGeom prst="rect">
            <a:avLst/>
          </a:prstGeom>
          <a:noFill/>
        </p:spPr>
        <p:txBody>
          <a:bodyPr wrap="square" rtlCol="0">
            <a:spAutoFit/>
          </a:bodyPr>
          <a:lstStyle/>
          <a:p>
            <a:pPr algn="ctr"/>
            <a:r>
              <a:rPr kumimoji="1" lang="ja-JP" altLang="en-US" dirty="0" smtClean="0"/>
              <a:t>削減量</a:t>
            </a:r>
            <a:endParaRPr kumimoji="1" lang="ja-JP" altLang="en-US" dirty="0"/>
          </a:p>
        </p:txBody>
      </p:sp>
    </p:spTree>
    <p:extLst>
      <p:ext uri="{BB962C8B-B14F-4D97-AF65-F5344CB8AC3E}">
        <p14:creationId xmlns:p14="http://schemas.microsoft.com/office/powerpoint/2010/main" xmlns="" val="39491298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xit" presetSubtype="0" fill="hold" grpId="1" nodeType="afterEffect">
                                  <p:stCondLst>
                                    <p:cond delay="400"/>
                                  </p:stCondLst>
                                  <p:childTnLst>
                                    <p:animEffect transition="out" filter="fade">
                                      <p:cBhvr>
                                        <p:cTn id="10" dur="500"/>
                                        <p:tgtEl>
                                          <p:spTgt spid="63"/>
                                        </p:tgtEl>
                                      </p:cBhvr>
                                    </p:animEffect>
                                    <p:set>
                                      <p:cBhvr>
                                        <p:cTn id="11" dur="1" fill="hold">
                                          <p:stCondLst>
                                            <p:cond delay="499"/>
                                          </p:stCondLst>
                                        </p:cTn>
                                        <p:tgtEl>
                                          <p:spTgt spid="63"/>
                                        </p:tgtEl>
                                        <p:attrNameLst>
                                          <p:attrName>style.visibility</p:attrName>
                                        </p:attrNameLst>
                                      </p:cBhvr>
                                      <p:to>
                                        <p:strVal val="hidden"/>
                                      </p:to>
                                    </p:set>
                                  </p:childTnLst>
                                </p:cTn>
                              </p:par>
                              <p:par>
                                <p:cTn id="12" presetID="22" presetClass="entr" presetSubtype="4" fill="hold" nodeType="withEffect">
                                  <p:stCondLst>
                                    <p:cond delay="40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childTnLst>
                          </p:cTn>
                        </p:par>
                        <p:par>
                          <p:cTn id="15" fill="hold">
                            <p:stCondLst>
                              <p:cond delay="14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par>
                          <p:cTn id="19" fill="hold">
                            <p:stCondLst>
                              <p:cond delay="1900"/>
                            </p:stCondLst>
                            <p:childTnLst>
                              <p:par>
                                <p:cTn id="20" presetID="2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05556E-6 2.47919E-6 L 0.04271 0.50902 " pathEditMode="relative" rAng="0" ptsTypes="AA">
                                      <p:cBhvr>
                                        <p:cTn id="26" dur="200" fill="hold"/>
                                        <p:tgtEl>
                                          <p:spTgt spid="47"/>
                                        </p:tgtEl>
                                        <p:attrNameLst>
                                          <p:attrName>ppt_x</p:attrName>
                                          <p:attrName>ppt_y</p:attrName>
                                        </p:attrNameLst>
                                      </p:cBhvr>
                                      <p:rCtr x="2135" y="25439"/>
                                    </p:animMotion>
                                  </p:childTnLst>
                                </p:cTn>
                              </p:par>
                            </p:childTnLst>
                          </p:cTn>
                        </p:par>
                        <p:par>
                          <p:cTn id="27" fill="hold">
                            <p:stCondLst>
                              <p:cond delay="200"/>
                            </p:stCondLst>
                            <p:childTnLst>
                              <p:par>
                                <p:cTn id="28" presetID="10" presetClass="exit" presetSubtype="0" fill="hold" grpId="1" nodeType="afterEffect">
                                  <p:stCondLst>
                                    <p:cond delay="0"/>
                                  </p:stCondLst>
                                  <p:childTnLst>
                                    <p:animEffect transition="out" filter="fade">
                                      <p:cBhvr>
                                        <p:cTn id="29" dur="300"/>
                                        <p:tgtEl>
                                          <p:spTgt spid="47"/>
                                        </p:tgtEl>
                                      </p:cBhvr>
                                    </p:animEffect>
                                    <p:set>
                                      <p:cBhvr>
                                        <p:cTn id="30" dur="1" fill="hold">
                                          <p:stCondLst>
                                            <p:cond delay="299"/>
                                          </p:stCondLst>
                                        </p:cTn>
                                        <p:tgtEl>
                                          <p:spTgt spid="4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300"/>
                                        <p:tgtEl>
                                          <p:spTgt spid="51"/>
                                        </p:tgtEl>
                                      </p:cBhvr>
                                    </p:animEffect>
                                  </p:childTnLst>
                                </p:cTn>
                              </p:par>
                            </p:childTnLst>
                          </p:cTn>
                        </p:par>
                        <p:par>
                          <p:cTn id="37" fill="hold">
                            <p:stCondLst>
                              <p:cond delay="500"/>
                            </p:stCondLst>
                            <p:childTnLst>
                              <p:par>
                                <p:cTn id="38" presetID="42" presetClass="path" presetSubtype="0" accel="50000" decel="50000" fill="hold" grpId="0" nodeType="afterEffect">
                                  <p:stCondLst>
                                    <p:cond delay="0"/>
                                  </p:stCondLst>
                                  <p:childTnLst>
                                    <p:animMotion origin="layout" path="M 3.05556E-6 -8.0481E-7 L -0.00782 0.59459 " pathEditMode="relative" rAng="0" ptsTypes="AA">
                                      <p:cBhvr>
                                        <p:cTn id="39" dur="200" fill="hold"/>
                                        <p:tgtEl>
                                          <p:spTgt spid="65"/>
                                        </p:tgtEl>
                                        <p:attrNameLst>
                                          <p:attrName>ppt_x</p:attrName>
                                          <p:attrName>ppt_y</p:attrName>
                                        </p:attrNameLst>
                                      </p:cBhvr>
                                      <p:rCtr x="-399" y="29718"/>
                                    </p:animMotion>
                                  </p:childTnLst>
                                </p:cTn>
                              </p:par>
                            </p:childTnLst>
                          </p:cTn>
                        </p:par>
                        <p:par>
                          <p:cTn id="40" fill="hold">
                            <p:stCondLst>
                              <p:cond delay="700"/>
                            </p:stCondLst>
                            <p:childTnLst>
                              <p:par>
                                <p:cTn id="41" presetID="10" presetClass="exit" presetSubtype="0" fill="hold" grpId="1" nodeType="afterEffect">
                                  <p:stCondLst>
                                    <p:cond delay="0"/>
                                  </p:stCondLst>
                                  <p:childTnLst>
                                    <p:animEffect transition="out" filter="fade">
                                      <p:cBhvr>
                                        <p:cTn id="42" dur="300"/>
                                        <p:tgtEl>
                                          <p:spTgt spid="65"/>
                                        </p:tgtEl>
                                      </p:cBhvr>
                                    </p:animEffect>
                                    <p:set>
                                      <p:cBhvr>
                                        <p:cTn id="43" dur="1" fill="hold">
                                          <p:stCondLst>
                                            <p:cond delay="299"/>
                                          </p:stCondLst>
                                        </p:cTn>
                                        <p:tgtEl>
                                          <p:spTgt spid="65"/>
                                        </p:tgtEl>
                                        <p:attrNameLst>
                                          <p:attrName>style.visibility</p:attrName>
                                        </p:attrNameLst>
                                      </p:cBhvr>
                                      <p:to>
                                        <p:strVal val="hidden"/>
                                      </p:to>
                                    </p:set>
                                  </p:childTnLst>
                                </p:cTn>
                              </p:par>
                              <p:par>
                                <p:cTn id="44" presetID="22" presetClass="entr" presetSubtype="4"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300"/>
                                        <p:tgtEl>
                                          <p:spTgt spid="73"/>
                                        </p:tgtEl>
                                      </p:cBhvr>
                                    </p:animEffect>
                                  </p:childTnLst>
                                </p:cTn>
                              </p:par>
                            </p:childTnLst>
                          </p:cTn>
                        </p:par>
                        <p:par>
                          <p:cTn id="47" fill="hold">
                            <p:stCondLst>
                              <p:cond delay="1000"/>
                            </p:stCondLst>
                            <p:childTnLst>
                              <p:par>
                                <p:cTn id="48" presetID="42" presetClass="path" presetSubtype="0" accel="50000" decel="50000" fill="hold" grpId="0" nodeType="afterEffect">
                                  <p:stCondLst>
                                    <p:cond delay="0"/>
                                  </p:stCondLst>
                                  <p:childTnLst>
                                    <p:animMotion origin="layout" path="M -5.55556E-7 3.79278E-7 L 0.00417 0.45837 " pathEditMode="relative" rAng="0" ptsTypes="AA">
                                      <p:cBhvr>
                                        <p:cTn id="49" dur="200" fill="hold"/>
                                        <p:tgtEl>
                                          <p:spTgt spid="66"/>
                                        </p:tgtEl>
                                        <p:attrNameLst>
                                          <p:attrName>ppt_x</p:attrName>
                                          <p:attrName>ppt_y</p:attrName>
                                        </p:attrNameLst>
                                      </p:cBhvr>
                                      <p:rCtr x="208" y="22919"/>
                                    </p:animMotion>
                                  </p:childTnLst>
                                </p:cTn>
                              </p:par>
                            </p:childTnLst>
                          </p:cTn>
                        </p:par>
                        <p:par>
                          <p:cTn id="50" fill="hold">
                            <p:stCondLst>
                              <p:cond delay="1200"/>
                            </p:stCondLst>
                            <p:childTnLst>
                              <p:par>
                                <p:cTn id="51" presetID="10" presetClass="exit" presetSubtype="0" fill="hold" grpId="1" nodeType="afterEffect">
                                  <p:stCondLst>
                                    <p:cond delay="0"/>
                                  </p:stCondLst>
                                  <p:childTnLst>
                                    <p:animEffect transition="out" filter="fade">
                                      <p:cBhvr>
                                        <p:cTn id="52" dur="300"/>
                                        <p:tgtEl>
                                          <p:spTgt spid="66"/>
                                        </p:tgtEl>
                                      </p:cBhvr>
                                    </p:animEffect>
                                    <p:set>
                                      <p:cBhvr>
                                        <p:cTn id="53" dur="1" fill="hold">
                                          <p:stCondLst>
                                            <p:cond delay="299"/>
                                          </p:stCondLst>
                                        </p:cTn>
                                        <p:tgtEl>
                                          <p:spTgt spid="66"/>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down)">
                                      <p:cBhvr>
                                        <p:cTn id="56" dur="300"/>
                                        <p:tgtEl>
                                          <p:spTgt spid="74"/>
                                        </p:tgtEl>
                                      </p:cBhvr>
                                    </p:animEffect>
                                  </p:childTnLst>
                                </p:cTn>
                              </p:par>
                            </p:childTnLst>
                          </p:cTn>
                        </p:par>
                        <p:par>
                          <p:cTn id="57" fill="hold">
                            <p:stCondLst>
                              <p:cond delay="1500"/>
                            </p:stCondLst>
                            <p:childTnLst>
                              <p:par>
                                <p:cTn id="58" presetID="42" presetClass="path" presetSubtype="0" accel="50000" decel="50000" fill="hold" grpId="0" nodeType="afterEffect">
                                  <p:stCondLst>
                                    <p:cond delay="0"/>
                                  </p:stCondLst>
                                  <p:childTnLst>
                                    <p:animMotion origin="layout" path="M 4.44444E-6 4.44033E-7 L 0.09687 0.56522 " pathEditMode="relative" rAng="0" ptsTypes="AA">
                                      <p:cBhvr>
                                        <p:cTn id="59" dur="300" fill="hold"/>
                                        <p:tgtEl>
                                          <p:spTgt spid="67"/>
                                        </p:tgtEl>
                                        <p:attrNameLst>
                                          <p:attrName>ppt_x</p:attrName>
                                          <p:attrName>ppt_y</p:attrName>
                                        </p:attrNameLst>
                                      </p:cBhvr>
                                      <p:rCtr x="4844" y="28261"/>
                                    </p:animMotion>
                                  </p:childTnLst>
                                </p:cTn>
                              </p:par>
                            </p:childTnLst>
                          </p:cTn>
                        </p:par>
                        <p:par>
                          <p:cTn id="60" fill="hold">
                            <p:stCondLst>
                              <p:cond delay="1800"/>
                            </p:stCondLst>
                            <p:childTnLst>
                              <p:par>
                                <p:cTn id="61" presetID="10" presetClass="exit" presetSubtype="0" fill="hold" grpId="1" nodeType="afterEffect">
                                  <p:stCondLst>
                                    <p:cond delay="0"/>
                                  </p:stCondLst>
                                  <p:childTnLst>
                                    <p:animEffect transition="out" filter="fade">
                                      <p:cBhvr>
                                        <p:cTn id="62" dur="300"/>
                                        <p:tgtEl>
                                          <p:spTgt spid="67"/>
                                        </p:tgtEl>
                                      </p:cBhvr>
                                    </p:animEffect>
                                    <p:set>
                                      <p:cBhvr>
                                        <p:cTn id="63" dur="1" fill="hold">
                                          <p:stCondLst>
                                            <p:cond delay="299"/>
                                          </p:stCondLst>
                                        </p:cTn>
                                        <p:tgtEl>
                                          <p:spTgt spid="67"/>
                                        </p:tgtEl>
                                        <p:attrNameLst>
                                          <p:attrName>style.visibility</p:attrName>
                                        </p:attrNameLst>
                                      </p:cBhvr>
                                      <p:to>
                                        <p:strVal val="hidden"/>
                                      </p:to>
                                    </p:set>
                                  </p:childTnLst>
                                </p:cTn>
                              </p:par>
                              <p:par>
                                <p:cTn id="64" presetID="22" presetClass="entr" presetSubtype="4"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down)">
                                      <p:cBhvr>
                                        <p:cTn id="66" dur="300"/>
                                        <p:tgtEl>
                                          <p:spTgt spid="75"/>
                                        </p:tgtEl>
                                      </p:cBhvr>
                                    </p:animEffect>
                                  </p:childTnLst>
                                </p:cTn>
                              </p:par>
                            </p:childTnLst>
                          </p:cTn>
                        </p:par>
                        <p:par>
                          <p:cTn id="67" fill="hold">
                            <p:stCondLst>
                              <p:cond delay="2100"/>
                            </p:stCondLst>
                            <p:childTnLst>
                              <p:par>
                                <p:cTn id="68" presetID="42" presetClass="path" presetSubtype="0" accel="50000" decel="50000" fill="hold" grpId="0" nodeType="afterEffect">
                                  <p:stCondLst>
                                    <p:cond delay="0"/>
                                  </p:stCondLst>
                                  <p:childTnLst>
                                    <p:animMotion origin="layout" path="M 1.66667E-6 -4.53284E-7 L -0.03386 0.55874 " pathEditMode="relative" rAng="0" ptsTypes="AA">
                                      <p:cBhvr>
                                        <p:cTn id="69" dur="200" fill="hold"/>
                                        <p:tgtEl>
                                          <p:spTgt spid="72"/>
                                        </p:tgtEl>
                                        <p:attrNameLst>
                                          <p:attrName>ppt_x</p:attrName>
                                          <p:attrName>ppt_y</p:attrName>
                                        </p:attrNameLst>
                                      </p:cBhvr>
                                      <p:rCtr x="-1701" y="27937"/>
                                    </p:animMotion>
                                  </p:childTnLst>
                                </p:cTn>
                              </p:par>
                            </p:childTnLst>
                          </p:cTn>
                        </p:par>
                        <p:par>
                          <p:cTn id="70" fill="hold">
                            <p:stCondLst>
                              <p:cond delay="2300"/>
                            </p:stCondLst>
                            <p:childTnLst>
                              <p:par>
                                <p:cTn id="71" presetID="10" presetClass="exit" presetSubtype="0" fill="hold" grpId="1" nodeType="afterEffect">
                                  <p:stCondLst>
                                    <p:cond delay="0"/>
                                  </p:stCondLst>
                                  <p:childTnLst>
                                    <p:animEffect transition="out" filter="fade">
                                      <p:cBhvr>
                                        <p:cTn id="72" dur="300"/>
                                        <p:tgtEl>
                                          <p:spTgt spid="72"/>
                                        </p:tgtEl>
                                      </p:cBhvr>
                                    </p:animEffect>
                                    <p:set>
                                      <p:cBhvr>
                                        <p:cTn id="73" dur="1" fill="hold">
                                          <p:stCondLst>
                                            <p:cond delay="299"/>
                                          </p:stCondLst>
                                        </p:cTn>
                                        <p:tgtEl>
                                          <p:spTgt spid="72"/>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down)">
                                      <p:cBhvr>
                                        <p:cTn id="76" dur="300"/>
                                        <p:tgtEl>
                                          <p:spTgt spid="76"/>
                                        </p:tgtEl>
                                      </p:cBhvr>
                                    </p:animEffect>
                                  </p:childTnLst>
                                </p:cTn>
                              </p:par>
                            </p:childTnLst>
                          </p:cTn>
                        </p:par>
                        <p:par>
                          <p:cTn id="77" fill="hold">
                            <p:stCondLst>
                              <p:cond delay="2600"/>
                            </p:stCondLst>
                            <p:childTnLst>
                              <p:par>
                                <p:cTn id="78" presetID="42" presetClass="path" presetSubtype="0" accel="50000" decel="50000" fill="hold" grpId="0" nodeType="afterEffect">
                                  <p:stCondLst>
                                    <p:cond delay="0"/>
                                  </p:stCondLst>
                                  <p:childTnLst>
                                    <p:animMotion origin="layout" path="M -1.66667E-6 2.95097E-6 L 0.1349 0.49167 " pathEditMode="relative" rAng="0" ptsTypes="AA">
                                      <p:cBhvr>
                                        <p:cTn id="79" dur="300" fill="hold"/>
                                        <p:tgtEl>
                                          <p:spTgt spid="77"/>
                                        </p:tgtEl>
                                        <p:attrNameLst>
                                          <p:attrName>ppt_x</p:attrName>
                                          <p:attrName>ppt_y</p:attrName>
                                        </p:attrNameLst>
                                      </p:cBhvr>
                                      <p:rCtr x="6736" y="24584"/>
                                    </p:animMotion>
                                  </p:childTnLst>
                                </p:cTn>
                              </p:par>
                            </p:childTnLst>
                          </p:cTn>
                        </p:par>
                        <p:par>
                          <p:cTn id="80" fill="hold">
                            <p:stCondLst>
                              <p:cond delay="2900"/>
                            </p:stCondLst>
                            <p:childTnLst>
                              <p:par>
                                <p:cTn id="81" presetID="10" presetClass="exit" presetSubtype="0" fill="hold" grpId="1" nodeType="afterEffect">
                                  <p:stCondLst>
                                    <p:cond delay="0"/>
                                  </p:stCondLst>
                                  <p:childTnLst>
                                    <p:animEffect transition="out" filter="fade">
                                      <p:cBhvr>
                                        <p:cTn id="82" dur="300"/>
                                        <p:tgtEl>
                                          <p:spTgt spid="77"/>
                                        </p:tgtEl>
                                      </p:cBhvr>
                                    </p:animEffect>
                                    <p:set>
                                      <p:cBhvr>
                                        <p:cTn id="83" dur="1" fill="hold">
                                          <p:stCondLst>
                                            <p:cond delay="299"/>
                                          </p:stCondLst>
                                        </p:cTn>
                                        <p:tgtEl>
                                          <p:spTgt spid="77"/>
                                        </p:tgtEl>
                                        <p:attrNameLst>
                                          <p:attrName>style.visibility</p:attrName>
                                        </p:attrNameLst>
                                      </p:cBhvr>
                                      <p:to>
                                        <p:strVal val="hidden"/>
                                      </p:to>
                                    </p:set>
                                  </p:childTnLst>
                                </p:cTn>
                              </p:par>
                              <p:par>
                                <p:cTn id="84" presetID="22" presetClass="entr" presetSubtype="4" fill="hold" grpId="0"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down)">
                                      <p:cBhvr>
                                        <p:cTn id="86" dur="300"/>
                                        <p:tgtEl>
                                          <p:spTgt spid="78"/>
                                        </p:tgtEl>
                                      </p:cBhvr>
                                    </p:animEffect>
                                  </p:childTnLst>
                                </p:cTn>
                              </p:par>
                            </p:childTnLst>
                          </p:cTn>
                        </p:par>
                        <p:par>
                          <p:cTn id="87" fill="hold">
                            <p:stCondLst>
                              <p:cond delay="3200"/>
                            </p:stCondLst>
                            <p:childTnLst>
                              <p:par>
                                <p:cTn id="88" presetID="16" presetClass="entr" presetSubtype="21"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arn(inVertical)">
                                      <p:cBhvr>
                                        <p:cTn id="90" dur="7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0" nodeType="clickEffect">
                                  <p:stCondLst>
                                    <p:cond delay="0"/>
                                  </p:stCondLst>
                                  <p:childTnLst>
                                    <p:animMotion origin="layout" path="M 8.33333E-7 -2.59019E-6 L -0.23629 0.29094 " pathEditMode="relative" rAng="0" ptsTypes="AA">
                                      <p:cBhvr>
                                        <p:cTn id="94" dur="500" fill="hold"/>
                                        <p:tgtEl>
                                          <p:spTgt spid="79"/>
                                        </p:tgtEl>
                                        <p:attrNameLst>
                                          <p:attrName>ppt_x</p:attrName>
                                          <p:attrName>ppt_y</p:attrName>
                                        </p:attrNameLst>
                                      </p:cBhvr>
                                      <p:rCtr x="-11823" y="14547"/>
                                    </p:animMotion>
                                  </p:child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300"/>
                                        <p:tgtEl>
                                          <p:spTgt spid="79"/>
                                        </p:tgtEl>
                                      </p:cBhvr>
                                    </p:animEffect>
                                    <p:set>
                                      <p:cBhvr>
                                        <p:cTn id="98" dur="1" fill="hold">
                                          <p:stCondLst>
                                            <p:cond delay="299"/>
                                          </p:stCondLst>
                                        </p:cTn>
                                        <p:tgtEl>
                                          <p:spTgt spid="79"/>
                                        </p:tgtEl>
                                        <p:attrNameLst>
                                          <p:attrName>style.visibility</p:attrName>
                                        </p:attrNameLst>
                                      </p:cBhvr>
                                      <p:to>
                                        <p:strVal val="hidden"/>
                                      </p:to>
                                    </p:set>
                                  </p:childTnLst>
                                </p:cTn>
                              </p:par>
                              <p:par>
                                <p:cTn id="99" presetID="22" presetClass="entr" presetSubtype="4"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wipe(down)">
                                      <p:cBhvr>
                                        <p:cTn id="101" dur="300"/>
                                        <p:tgtEl>
                                          <p:spTgt spid="82"/>
                                        </p:tgtEl>
                                      </p:cBhvr>
                                    </p:animEffect>
                                  </p:childTnLst>
                                </p:cTn>
                              </p:par>
                            </p:childTnLst>
                          </p:cTn>
                        </p:par>
                        <p:par>
                          <p:cTn id="102" fill="hold">
                            <p:stCondLst>
                              <p:cond delay="800"/>
                            </p:stCondLst>
                            <p:childTnLst>
                              <p:par>
                                <p:cTn id="103" presetID="42" presetClass="path" presetSubtype="0" accel="50000" decel="50000" fill="hold" grpId="0" nodeType="afterEffect">
                                  <p:stCondLst>
                                    <p:cond delay="0"/>
                                  </p:stCondLst>
                                  <p:childTnLst>
                                    <p:animMotion origin="layout" path="M -1.38889E-6 -1.9889E-6 L -0.22257 0.57979 " pathEditMode="relative" rAng="0" ptsTypes="AA">
                                      <p:cBhvr>
                                        <p:cTn id="104" dur="500" fill="hold"/>
                                        <p:tgtEl>
                                          <p:spTgt spid="80"/>
                                        </p:tgtEl>
                                        <p:attrNameLst>
                                          <p:attrName>ppt_x</p:attrName>
                                          <p:attrName>ppt_y</p:attrName>
                                        </p:attrNameLst>
                                      </p:cBhvr>
                                      <p:rCtr x="-11128" y="28978"/>
                                    </p:animMotion>
                                  </p:childTnLst>
                                </p:cTn>
                              </p:par>
                            </p:childTnLst>
                          </p:cTn>
                        </p:par>
                        <p:par>
                          <p:cTn id="105" fill="hold">
                            <p:stCondLst>
                              <p:cond delay="1300"/>
                            </p:stCondLst>
                            <p:childTnLst>
                              <p:par>
                                <p:cTn id="106" presetID="10" presetClass="exit" presetSubtype="0" fill="hold" grpId="1" nodeType="afterEffect">
                                  <p:stCondLst>
                                    <p:cond delay="0"/>
                                  </p:stCondLst>
                                  <p:childTnLst>
                                    <p:animEffect transition="out" filter="fade">
                                      <p:cBhvr>
                                        <p:cTn id="107" dur="300"/>
                                        <p:tgtEl>
                                          <p:spTgt spid="80"/>
                                        </p:tgtEl>
                                      </p:cBhvr>
                                    </p:animEffect>
                                    <p:set>
                                      <p:cBhvr>
                                        <p:cTn id="108" dur="1" fill="hold">
                                          <p:stCondLst>
                                            <p:cond delay="299"/>
                                          </p:stCondLst>
                                        </p:cTn>
                                        <p:tgtEl>
                                          <p:spTgt spid="80"/>
                                        </p:tgtEl>
                                        <p:attrNameLst>
                                          <p:attrName>style.visibility</p:attrName>
                                        </p:attrNameLst>
                                      </p:cBhvr>
                                      <p:to>
                                        <p:strVal val="hidden"/>
                                      </p:to>
                                    </p:set>
                                  </p:childTnLst>
                                </p:cTn>
                              </p:par>
                              <p:par>
                                <p:cTn id="109" presetID="2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down)">
                                      <p:cBhvr>
                                        <p:cTn id="111" dur="300"/>
                                        <p:tgtEl>
                                          <p:spTgt spid="83"/>
                                        </p:tgtEl>
                                      </p:cBhvr>
                                    </p:animEffect>
                                  </p:childTnLst>
                                </p:cTn>
                              </p:par>
                            </p:childTnLst>
                          </p:cTn>
                        </p:par>
                        <p:par>
                          <p:cTn id="112" fill="hold">
                            <p:stCondLst>
                              <p:cond delay="1600"/>
                            </p:stCondLst>
                            <p:childTnLst>
                              <p:par>
                                <p:cTn id="113" presetID="42" presetClass="path" presetSubtype="0" accel="50000" decel="50000" fill="hold" grpId="0" nodeType="afterEffect">
                                  <p:stCondLst>
                                    <p:cond delay="0"/>
                                  </p:stCondLst>
                                  <p:childTnLst>
                                    <p:animMotion origin="layout" path="M -2.5E-6 -4.20907E-6 L 0.03941 0.84621 " pathEditMode="relative" rAng="0" ptsTypes="AA">
                                      <p:cBhvr>
                                        <p:cTn id="114" dur="500" fill="hold"/>
                                        <p:tgtEl>
                                          <p:spTgt spid="81"/>
                                        </p:tgtEl>
                                        <p:attrNameLst>
                                          <p:attrName>ppt_x</p:attrName>
                                          <p:attrName>ppt_y</p:attrName>
                                        </p:attrNameLst>
                                      </p:cBhvr>
                                      <p:rCtr x="1962" y="42299"/>
                                    </p:animMotion>
                                  </p:childTnLst>
                                </p:cTn>
                              </p:par>
                            </p:childTnLst>
                          </p:cTn>
                        </p:par>
                        <p:par>
                          <p:cTn id="115" fill="hold">
                            <p:stCondLst>
                              <p:cond delay="2100"/>
                            </p:stCondLst>
                            <p:childTnLst>
                              <p:par>
                                <p:cTn id="116" presetID="10" presetClass="exit" presetSubtype="0" fill="hold" grpId="1" nodeType="afterEffect">
                                  <p:stCondLst>
                                    <p:cond delay="0"/>
                                  </p:stCondLst>
                                  <p:childTnLst>
                                    <p:animEffect transition="out" filter="fade">
                                      <p:cBhvr>
                                        <p:cTn id="117" dur="300"/>
                                        <p:tgtEl>
                                          <p:spTgt spid="81"/>
                                        </p:tgtEl>
                                      </p:cBhvr>
                                    </p:animEffect>
                                    <p:set>
                                      <p:cBhvr>
                                        <p:cTn id="118" dur="1" fill="hold">
                                          <p:stCondLst>
                                            <p:cond delay="299"/>
                                          </p:stCondLst>
                                        </p:cTn>
                                        <p:tgtEl>
                                          <p:spTgt spid="81"/>
                                        </p:tgtEl>
                                        <p:attrNameLst>
                                          <p:attrName>style.visibility</p:attrName>
                                        </p:attrNameLst>
                                      </p:cBhvr>
                                      <p:to>
                                        <p:strVal val="hidden"/>
                                      </p:to>
                                    </p:set>
                                  </p:childTnLst>
                                </p:cTn>
                              </p:par>
                              <p:par>
                                <p:cTn id="119" presetID="22" presetClass="entr" presetSubtype="4"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wipe(down)">
                                      <p:cBhvr>
                                        <p:cTn id="121" dur="300"/>
                                        <p:tgtEl>
                                          <p:spTgt spid="84"/>
                                        </p:tgtEl>
                                      </p:cBhvr>
                                    </p:animEffect>
                                  </p:childTnLst>
                                </p:cTn>
                              </p:par>
                            </p:childTnLst>
                          </p:cTn>
                        </p:par>
                        <p:par>
                          <p:cTn id="122" fill="hold">
                            <p:stCondLst>
                              <p:cond delay="2400"/>
                            </p:stCondLst>
                            <p:childTnLst>
                              <p:par>
                                <p:cTn id="123" presetID="16" presetClass="entr" presetSubtype="21"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barn(inVertical)">
                                      <p:cBhvr>
                                        <p:cTn id="125" dur="500"/>
                                        <p:tgtEl>
                                          <p:spTgt spid="10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1"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500"/>
                                        <p:tgtEl>
                                          <p:spTgt spid="85"/>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fade">
                                      <p:cBhvr>
                                        <p:cTn id="134" dur="200"/>
                                        <p:tgtEl>
                                          <p:spTgt spid="103"/>
                                        </p:tgtEl>
                                      </p:cBhvr>
                                    </p:animEffect>
                                  </p:childTnLst>
                                </p:cTn>
                              </p:par>
                              <p:par>
                                <p:cTn id="135" presetID="31" presetClass="exit" presetSubtype="0" fill="hold" grpId="0" nodeType="withEffect">
                                  <p:stCondLst>
                                    <p:cond delay="0"/>
                                  </p:stCondLst>
                                  <p:childTnLst>
                                    <p:anim calcmode="lin" valueType="num">
                                      <p:cBhvr>
                                        <p:cTn id="136" dur="300"/>
                                        <p:tgtEl>
                                          <p:spTgt spid="24"/>
                                        </p:tgtEl>
                                        <p:attrNameLst>
                                          <p:attrName>ppt_w</p:attrName>
                                        </p:attrNameLst>
                                      </p:cBhvr>
                                      <p:tavLst>
                                        <p:tav tm="0">
                                          <p:val>
                                            <p:strVal val="ppt_w"/>
                                          </p:val>
                                        </p:tav>
                                        <p:tav tm="100000">
                                          <p:val>
                                            <p:fltVal val="0"/>
                                          </p:val>
                                        </p:tav>
                                      </p:tavLst>
                                    </p:anim>
                                    <p:anim calcmode="lin" valueType="num">
                                      <p:cBhvr>
                                        <p:cTn id="137" dur="300"/>
                                        <p:tgtEl>
                                          <p:spTgt spid="24"/>
                                        </p:tgtEl>
                                        <p:attrNameLst>
                                          <p:attrName>ppt_h</p:attrName>
                                        </p:attrNameLst>
                                      </p:cBhvr>
                                      <p:tavLst>
                                        <p:tav tm="0">
                                          <p:val>
                                            <p:strVal val="ppt_h"/>
                                          </p:val>
                                        </p:tav>
                                        <p:tav tm="100000">
                                          <p:val>
                                            <p:fltVal val="0"/>
                                          </p:val>
                                        </p:tav>
                                      </p:tavLst>
                                    </p:anim>
                                    <p:anim calcmode="lin" valueType="num">
                                      <p:cBhvr>
                                        <p:cTn id="138" dur="300"/>
                                        <p:tgtEl>
                                          <p:spTgt spid="24"/>
                                        </p:tgtEl>
                                        <p:attrNameLst>
                                          <p:attrName>style.rotation</p:attrName>
                                        </p:attrNameLst>
                                      </p:cBhvr>
                                      <p:tavLst>
                                        <p:tav tm="0">
                                          <p:val>
                                            <p:fltVal val="0"/>
                                          </p:val>
                                        </p:tav>
                                        <p:tav tm="100000">
                                          <p:val>
                                            <p:fltVal val="90"/>
                                          </p:val>
                                        </p:tav>
                                      </p:tavLst>
                                    </p:anim>
                                    <p:animEffect transition="out" filter="fade">
                                      <p:cBhvr>
                                        <p:cTn id="139" dur="300"/>
                                        <p:tgtEl>
                                          <p:spTgt spid="24"/>
                                        </p:tgtEl>
                                      </p:cBhvr>
                                    </p:animEffect>
                                    <p:set>
                                      <p:cBhvr>
                                        <p:cTn id="140" dur="1" fill="hold">
                                          <p:stCondLst>
                                            <p:cond delay="299"/>
                                          </p:stCondLst>
                                        </p:cTn>
                                        <p:tgtEl>
                                          <p:spTgt spid="24"/>
                                        </p:tgtEl>
                                        <p:attrNameLst>
                                          <p:attrName>style.visibility</p:attrName>
                                        </p:attrNameLst>
                                      </p:cBhvr>
                                      <p:to>
                                        <p:strVal val="hidden"/>
                                      </p:to>
                                    </p:set>
                                  </p:childTnLst>
                                </p:cTn>
                              </p:par>
                            </p:childTnLst>
                          </p:cTn>
                        </p:par>
                        <p:par>
                          <p:cTn id="141" fill="hold">
                            <p:stCondLst>
                              <p:cond delay="800"/>
                            </p:stCondLst>
                            <p:childTnLst>
                              <p:par>
                                <p:cTn id="142" presetID="22" presetClass="entr" presetSubtype="4" fill="hold" grpId="0" nodeType="afterEffect">
                                  <p:stCondLst>
                                    <p:cond delay="0"/>
                                  </p:stCondLst>
                                  <p:childTnLst>
                                    <p:set>
                                      <p:cBhvr>
                                        <p:cTn id="143" dur="1" fill="hold">
                                          <p:stCondLst>
                                            <p:cond delay="0"/>
                                          </p:stCondLst>
                                        </p:cTn>
                                        <p:tgtEl>
                                          <p:spTgt spid="91"/>
                                        </p:tgtEl>
                                        <p:attrNameLst>
                                          <p:attrName>style.visibility</p:attrName>
                                        </p:attrNameLst>
                                      </p:cBhvr>
                                      <p:to>
                                        <p:strVal val="visible"/>
                                      </p:to>
                                    </p:set>
                                    <p:animEffect transition="in" filter="wipe(down)">
                                      <p:cBhvr>
                                        <p:cTn id="144" dur="300"/>
                                        <p:tgtEl>
                                          <p:spTgt spid="91"/>
                                        </p:tgtEl>
                                      </p:cBhvr>
                                    </p:animEffect>
                                  </p:childTnLst>
                                </p:cTn>
                              </p:par>
                            </p:childTnLst>
                          </p:cTn>
                        </p:par>
                        <p:par>
                          <p:cTn id="145" fill="hold">
                            <p:stCondLst>
                              <p:cond delay="1100"/>
                            </p:stCondLst>
                            <p:childTnLst>
                              <p:par>
                                <p:cTn id="146" presetID="31" presetClass="exit" presetSubtype="0" fill="hold" grpId="0" nodeType="afterEffect">
                                  <p:stCondLst>
                                    <p:cond delay="0"/>
                                  </p:stCondLst>
                                  <p:childTnLst>
                                    <p:anim calcmode="lin" valueType="num">
                                      <p:cBhvr>
                                        <p:cTn id="147" dur="300"/>
                                        <p:tgtEl>
                                          <p:spTgt spid="86"/>
                                        </p:tgtEl>
                                        <p:attrNameLst>
                                          <p:attrName>ppt_w</p:attrName>
                                        </p:attrNameLst>
                                      </p:cBhvr>
                                      <p:tavLst>
                                        <p:tav tm="0">
                                          <p:val>
                                            <p:strVal val="ppt_w"/>
                                          </p:val>
                                        </p:tav>
                                        <p:tav tm="100000">
                                          <p:val>
                                            <p:fltVal val="0"/>
                                          </p:val>
                                        </p:tav>
                                      </p:tavLst>
                                    </p:anim>
                                    <p:anim calcmode="lin" valueType="num">
                                      <p:cBhvr>
                                        <p:cTn id="148" dur="300"/>
                                        <p:tgtEl>
                                          <p:spTgt spid="86"/>
                                        </p:tgtEl>
                                        <p:attrNameLst>
                                          <p:attrName>ppt_h</p:attrName>
                                        </p:attrNameLst>
                                      </p:cBhvr>
                                      <p:tavLst>
                                        <p:tav tm="0">
                                          <p:val>
                                            <p:strVal val="ppt_h"/>
                                          </p:val>
                                        </p:tav>
                                        <p:tav tm="100000">
                                          <p:val>
                                            <p:fltVal val="0"/>
                                          </p:val>
                                        </p:tav>
                                      </p:tavLst>
                                    </p:anim>
                                    <p:anim calcmode="lin" valueType="num">
                                      <p:cBhvr>
                                        <p:cTn id="149" dur="300"/>
                                        <p:tgtEl>
                                          <p:spTgt spid="86"/>
                                        </p:tgtEl>
                                        <p:attrNameLst>
                                          <p:attrName>style.rotation</p:attrName>
                                        </p:attrNameLst>
                                      </p:cBhvr>
                                      <p:tavLst>
                                        <p:tav tm="0">
                                          <p:val>
                                            <p:fltVal val="0"/>
                                          </p:val>
                                        </p:tav>
                                        <p:tav tm="100000">
                                          <p:val>
                                            <p:fltVal val="90"/>
                                          </p:val>
                                        </p:tav>
                                      </p:tavLst>
                                    </p:anim>
                                    <p:animEffect transition="out" filter="fade">
                                      <p:cBhvr>
                                        <p:cTn id="150" dur="300"/>
                                        <p:tgtEl>
                                          <p:spTgt spid="86"/>
                                        </p:tgtEl>
                                      </p:cBhvr>
                                    </p:animEffect>
                                    <p:set>
                                      <p:cBhvr>
                                        <p:cTn id="151" dur="1" fill="hold">
                                          <p:stCondLst>
                                            <p:cond delay="299"/>
                                          </p:stCondLst>
                                        </p:cTn>
                                        <p:tgtEl>
                                          <p:spTgt spid="86"/>
                                        </p:tgtEl>
                                        <p:attrNameLst>
                                          <p:attrName>style.visibility</p:attrName>
                                        </p:attrNameLst>
                                      </p:cBhvr>
                                      <p:to>
                                        <p:strVal val="hidden"/>
                                      </p:to>
                                    </p:set>
                                  </p:childTnLst>
                                </p:cTn>
                              </p:par>
                            </p:childTnLst>
                          </p:cTn>
                        </p:par>
                        <p:par>
                          <p:cTn id="152" fill="hold">
                            <p:stCondLst>
                              <p:cond delay="1400"/>
                            </p:stCondLst>
                            <p:childTnLst>
                              <p:par>
                                <p:cTn id="153" presetID="22" presetClass="entr" presetSubtype="4" fill="hold" grpId="0" nodeType="afterEffect">
                                  <p:stCondLst>
                                    <p:cond delay="0"/>
                                  </p:stCondLst>
                                  <p:childTnLst>
                                    <p:set>
                                      <p:cBhvr>
                                        <p:cTn id="154" dur="1" fill="hold">
                                          <p:stCondLst>
                                            <p:cond delay="0"/>
                                          </p:stCondLst>
                                        </p:cTn>
                                        <p:tgtEl>
                                          <p:spTgt spid="92"/>
                                        </p:tgtEl>
                                        <p:attrNameLst>
                                          <p:attrName>style.visibility</p:attrName>
                                        </p:attrNameLst>
                                      </p:cBhvr>
                                      <p:to>
                                        <p:strVal val="visible"/>
                                      </p:to>
                                    </p:set>
                                    <p:animEffect transition="in" filter="wipe(down)">
                                      <p:cBhvr>
                                        <p:cTn id="155" dur="300"/>
                                        <p:tgtEl>
                                          <p:spTgt spid="92"/>
                                        </p:tgtEl>
                                      </p:cBhvr>
                                    </p:animEffect>
                                  </p:childTnLst>
                                </p:cTn>
                              </p:par>
                            </p:childTnLst>
                          </p:cTn>
                        </p:par>
                        <p:par>
                          <p:cTn id="156" fill="hold">
                            <p:stCondLst>
                              <p:cond delay="1700"/>
                            </p:stCondLst>
                            <p:childTnLst>
                              <p:par>
                                <p:cTn id="157" presetID="31" presetClass="exit" presetSubtype="0" fill="hold" grpId="0" nodeType="afterEffect">
                                  <p:stCondLst>
                                    <p:cond delay="0"/>
                                  </p:stCondLst>
                                  <p:childTnLst>
                                    <p:anim calcmode="lin" valueType="num">
                                      <p:cBhvr>
                                        <p:cTn id="158" dur="300"/>
                                        <p:tgtEl>
                                          <p:spTgt spid="94"/>
                                        </p:tgtEl>
                                        <p:attrNameLst>
                                          <p:attrName>ppt_w</p:attrName>
                                        </p:attrNameLst>
                                      </p:cBhvr>
                                      <p:tavLst>
                                        <p:tav tm="0">
                                          <p:val>
                                            <p:strVal val="ppt_w"/>
                                          </p:val>
                                        </p:tav>
                                        <p:tav tm="100000">
                                          <p:val>
                                            <p:fltVal val="0"/>
                                          </p:val>
                                        </p:tav>
                                      </p:tavLst>
                                    </p:anim>
                                    <p:anim calcmode="lin" valueType="num">
                                      <p:cBhvr>
                                        <p:cTn id="159" dur="300"/>
                                        <p:tgtEl>
                                          <p:spTgt spid="94"/>
                                        </p:tgtEl>
                                        <p:attrNameLst>
                                          <p:attrName>ppt_h</p:attrName>
                                        </p:attrNameLst>
                                      </p:cBhvr>
                                      <p:tavLst>
                                        <p:tav tm="0">
                                          <p:val>
                                            <p:strVal val="ppt_h"/>
                                          </p:val>
                                        </p:tav>
                                        <p:tav tm="100000">
                                          <p:val>
                                            <p:fltVal val="0"/>
                                          </p:val>
                                        </p:tav>
                                      </p:tavLst>
                                    </p:anim>
                                    <p:anim calcmode="lin" valueType="num">
                                      <p:cBhvr>
                                        <p:cTn id="160" dur="300"/>
                                        <p:tgtEl>
                                          <p:spTgt spid="94"/>
                                        </p:tgtEl>
                                        <p:attrNameLst>
                                          <p:attrName>style.rotation</p:attrName>
                                        </p:attrNameLst>
                                      </p:cBhvr>
                                      <p:tavLst>
                                        <p:tav tm="0">
                                          <p:val>
                                            <p:fltVal val="0"/>
                                          </p:val>
                                        </p:tav>
                                        <p:tav tm="100000">
                                          <p:val>
                                            <p:fltVal val="90"/>
                                          </p:val>
                                        </p:tav>
                                      </p:tavLst>
                                    </p:anim>
                                    <p:animEffect transition="out" filter="fade">
                                      <p:cBhvr>
                                        <p:cTn id="161" dur="300"/>
                                        <p:tgtEl>
                                          <p:spTgt spid="94"/>
                                        </p:tgtEl>
                                      </p:cBhvr>
                                    </p:animEffect>
                                    <p:set>
                                      <p:cBhvr>
                                        <p:cTn id="162" dur="1" fill="hold">
                                          <p:stCondLst>
                                            <p:cond delay="299"/>
                                          </p:stCondLst>
                                        </p:cTn>
                                        <p:tgtEl>
                                          <p:spTgt spid="94"/>
                                        </p:tgtEl>
                                        <p:attrNameLst>
                                          <p:attrName>style.visibility</p:attrName>
                                        </p:attrNameLst>
                                      </p:cBhvr>
                                      <p:to>
                                        <p:strVal val="hidden"/>
                                      </p:to>
                                    </p:set>
                                  </p:childTnLst>
                                </p:cTn>
                              </p:par>
                            </p:childTnLst>
                          </p:cTn>
                        </p:par>
                        <p:par>
                          <p:cTn id="163" fill="hold">
                            <p:stCondLst>
                              <p:cond delay="2000"/>
                            </p:stCondLst>
                            <p:childTnLst>
                              <p:par>
                                <p:cTn id="164" presetID="22" presetClass="entr" presetSubtype="4" fill="hold" grpId="0" nodeType="afterEffect">
                                  <p:stCondLst>
                                    <p:cond delay="0"/>
                                  </p:stCondLst>
                                  <p:childTnLst>
                                    <p:set>
                                      <p:cBhvr>
                                        <p:cTn id="165" dur="1" fill="hold">
                                          <p:stCondLst>
                                            <p:cond delay="0"/>
                                          </p:stCondLst>
                                        </p:cTn>
                                        <p:tgtEl>
                                          <p:spTgt spid="93"/>
                                        </p:tgtEl>
                                        <p:attrNameLst>
                                          <p:attrName>style.visibility</p:attrName>
                                        </p:attrNameLst>
                                      </p:cBhvr>
                                      <p:to>
                                        <p:strVal val="visible"/>
                                      </p:to>
                                    </p:set>
                                    <p:animEffect transition="in" filter="wipe(down)">
                                      <p:cBhvr>
                                        <p:cTn id="166" dur="300"/>
                                        <p:tgtEl>
                                          <p:spTgt spid="9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1" nodeType="click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fade">
                                      <p:cBhvr>
                                        <p:cTn id="171" dur="500"/>
                                        <p:tgtEl>
                                          <p:spTgt spid="87"/>
                                        </p:tgtEl>
                                      </p:cBhvr>
                                    </p:animEffect>
                                  </p:childTnLst>
                                </p:cTn>
                              </p:par>
                              <p:par>
                                <p:cTn id="172" presetID="1" presetClass="exit" presetSubtype="0" fill="hold" grpId="0" nodeType="withEffect">
                                  <p:stCondLst>
                                    <p:cond delay="0"/>
                                  </p:stCondLst>
                                  <p:childTnLst>
                                    <p:set>
                                      <p:cBhvr>
                                        <p:cTn id="173" dur="1" fill="hold">
                                          <p:stCondLst>
                                            <p:cond delay="0"/>
                                          </p:stCondLst>
                                        </p:cTn>
                                        <p:tgtEl>
                                          <p:spTgt spid="8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0" nodeType="clickEffect">
                                  <p:stCondLst>
                                    <p:cond delay="0"/>
                                  </p:stCondLst>
                                  <p:childTnLst>
                                    <p:animEffect transition="out" filter="fade">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childTnLst>
                          </p:cTn>
                        </p:par>
                        <p:par>
                          <p:cTn id="179" fill="hold">
                            <p:stCondLst>
                              <p:cond delay="500"/>
                            </p:stCondLst>
                            <p:childTnLst>
                              <p:par>
                                <p:cTn id="180" presetID="42" presetClass="path" presetSubtype="0" accel="50000" decel="50000" fill="hold" grpId="1" nodeType="afterEffect">
                                  <p:stCondLst>
                                    <p:cond delay="0"/>
                                  </p:stCondLst>
                                  <p:childTnLst>
                                    <p:animMotion origin="layout" path="M -5.55556E-7 -6.01295E-7 L -0.28628 0.11818 " pathEditMode="relative" rAng="0" ptsTypes="AA">
                                      <p:cBhvr>
                                        <p:cTn id="181" dur="800" fill="hold"/>
                                        <p:tgtEl>
                                          <p:spTgt spid="84"/>
                                        </p:tgtEl>
                                        <p:attrNameLst>
                                          <p:attrName>ppt_x</p:attrName>
                                          <p:attrName>ppt_y</p:attrName>
                                        </p:attrNameLst>
                                      </p:cBhvr>
                                      <p:rCtr x="-14323" y="5897"/>
                                    </p:animMotion>
                                  </p:childTnLst>
                                </p:cTn>
                              </p:par>
                              <p:par>
                                <p:cTn id="182" presetID="42" presetClass="path" presetSubtype="0" accel="50000" decel="50000" fill="hold" grpId="1" nodeType="withEffect">
                                  <p:stCondLst>
                                    <p:cond delay="0"/>
                                  </p:stCondLst>
                                  <p:childTnLst>
                                    <p:animMotion origin="layout" path="M -4.16667E-6 1.17484E-6 L -0.28645 0.12026 " pathEditMode="relative" rAng="0" ptsTypes="AA">
                                      <p:cBhvr>
                                        <p:cTn id="183" dur="800" fill="hold"/>
                                        <p:tgtEl>
                                          <p:spTgt spid="82"/>
                                        </p:tgtEl>
                                        <p:attrNameLst>
                                          <p:attrName>ppt_x</p:attrName>
                                          <p:attrName>ppt_y</p:attrName>
                                        </p:attrNameLst>
                                      </p:cBhvr>
                                      <p:rCtr x="-14323" y="6013"/>
                                    </p:animMotion>
                                  </p:childTnLst>
                                </p:cTn>
                              </p:par>
                              <p:par>
                                <p:cTn id="184" presetID="42" presetClass="path" presetSubtype="0" accel="50000" decel="50000" fill="hold" grpId="1" nodeType="withEffect">
                                  <p:stCondLst>
                                    <p:cond delay="0"/>
                                  </p:stCondLst>
                                  <p:childTnLst>
                                    <p:animMotion origin="layout" path="M -4.16667E-6 3.95005E-6 L -0.28645 0.12095 " pathEditMode="relative" rAng="0" ptsTypes="AA">
                                      <p:cBhvr>
                                        <p:cTn id="185" dur="800" fill="hold"/>
                                        <p:tgtEl>
                                          <p:spTgt spid="83"/>
                                        </p:tgtEl>
                                        <p:attrNameLst>
                                          <p:attrName>ppt_x</p:attrName>
                                          <p:attrName>ppt_y</p:attrName>
                                        </p:attrNameLst>
                                      </p:cBhvr>
                                      <p:rCtr x="-14323" y="6036"/>
                                    </p:animMotion>
                                  </p:childTnLst>
                                </p:cTn>
                              </p:par>
                              <p:par>
                                <p:cTn id="186" presetID="42" presetClass="path" presetSubtype="0" accel="50000" decel="50000" fill="hold" grpId="1" nodeType="withEffect">
                                  <p:stCondLst>
                                    <p:cond delay="0"/>
                                  </p:stCondLst>
                                  <p:childTnLst>
                                    <p:animMotion origin="layout" path="M -3.05556E-6 1.67438E-6 L -0.28784 0.11794 " pathEditMode="relative" rAng="0" ptsTypes="AA">
                                      <p:cBhvr>
                                        <p:cTn id="187" dur="800" fill="hold"/>
                                        <p:tgtEl>
                                          <p:spTgt spid="101"/>
                                        </p:tgtEl>
                                        <p:attrNameLst>
                                          <p:attrName>ppt_x</p:attrName>
                                          <p:attrName>ppt_y</p:attrName>
                                        </p:attrNameLst>
                                      </p:cBhvr>
                                      <p:rCtr x="-14392" y="5897"/>
                                    </p:animMotion>
                                  </p:childTnLst>
                                </p:cTn>
                              </p:par>
                              <p:par>
                                <p:cTn id="188" presetID="10" presetClass="entr" presetSubtype="0" fill="hold" grpId="0" nodeType="with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fade">
                                      <p:cBhvr>
                                        <p:cTn id="190" dur="500"/>
                                        <p:tgtEl>
                                          <p:spTgt spid="39"/>
                                        </p:tgtEl>
                                      </p:cBhvr>
                                    </p:animEffect>
                                  </p:childTnLst>
                                </p:cTn>
                              </p:par>
                              <p:par>
                                <p:cTn id="191" presetID="42" presetClass="path" presetSubtype="0" accel="50000" decel="50000" fill="hold" grpId="1" nodeType="withEffect">
                                  <p:stCondLst>
                                    <p:cond delay="0"/>
                                  </p:stCondLst>
                                  <p:childTnLst>
                                    <p:animMotion origin="layout" path="M -4.72222E-6 -1.48148E-6 L 0.29028 -0.00023 " pathEditMode="relative" rAng="0" ptsTypes="AA">
                                      <p:cBhvr>
                                        <p:cTn id="192" dur="1100" fill="hold"/>
                                        <p:tgtEl>
                                          <p:spTgt spid="39"/>
                                        </p:tgtEl>
                                        <p:attrNameLst>
                                          <p:attrName>ppt_x</p:attrName>
                                          <p:attrName>ppt_y</p:attrName>
                                        </p:attrNameLst>
                                      </p:cBhvr>
                                      <p:rCtr x="14514" y="-23"/>
                                    </p:animMotion>
                                  </p:childTnLst>
                                </p:cTn>
                              </p:par>
                            </p:childTnLst>
                          </p:cTn>
                        </p:par>
                        <p:par>
                          <p:cTn id="193" fill="hold">
                            <p:stCondLst>
                              <p:cond delay="1600"/>
                            </p:stCondLst>
                            <p:childTnLst>
                              <p:par>
                                <p:cTn id="194" presetID="10" presetClass="exit" presetSubtype="0" fill="hold" grpId="2" nodeType="afterEffect">
                                  <p:stCondLst>
                                    <p:cond delay="0"/>
                                  </p:stCondLst>
                                  <p:childTnLst>
                                    <p:animEffect transition="out" filter="fade">
                                      <p:cBhvr>
                                        <p:cTn id="195" dur="500"/>
                                        <p:tgtEl>
                                          <p:spTgt spid="101"/>
                                        </p:tgtEl>
                                      </p:cBhvr>
                                    </p:animEffect>
                                    <p:set>
                                      <p:cBhvr>
                                        <p:cTn id="196" dur="1" fill="hold">
                                          <p:stCondLst>
                                            <p:cond delay="499"/>
                                          </p:stCondLst>
                                        </p:cTn>
                                        <p:tgtEl>
                                          <p:spTgt spid="101"/>
                                        </p:tgtEl>
                                        <p:attrNameLst>
                                          <p:attrName>style.visibility</p:attrName>
                                        </p:attrNameLst>
                                      </p:cBhvr>
                                      <p:to>
                                        <p:strVal val="hidden"/>
                                      </p:to>
                                    </p:set>
                                  </p:childTnLst>
                                </p:cTn>
                              </p:par>
                              <p:par>
                                <p:cTn id="197" presetID="16" presetClass="entr" presetSubtype="21" fill="hold" grpId="0" nodeType="withEffect">
                                  <p:stCondLst>
                                    <p:cond delay="0"/>
                                  </p:stCondLst>
                                  <p:childTnLst>
                                    <p:set>
                                      <p:cBhvr>
                                        <p:cTn id="198" dur="1" fill="hold">
                                          <p:stCondLst>
                                            <p:cond delay="0"/>
                                          </p:stCondLst>
                                        </p:cTn>
                                        <p:tgtEl>
                                          <p:spTgt spid="95"/>
                                        </p:tgtEl>
                                        <p:attrNameLst>
                                          <p:attrName>style.visibility</p:attrName>
                                        </p:attrNameLst>
                                      </p:cBhvr>
                                      <p:to>
                                        <p:strVal val="visible"/>
                                      </p:to>
                                    </p:set>
                                    <p:animEffect transition="in" filter="barn(inVertical)">
                                      <p:cBhvr>
                                        <p:cTn id="199" dur="1100"/>
                                        <p:tgtEl>
                                          <p:spTgt spid="95"/>
                                        </p:tgtEl>
                                      </p:cBhvr>
                                    </p:animEffect>
                                  </p:childTnLst>
                                </p:cTn>
                              </p:par>
                            </p:childTnLst>
                          </p:cTn>
                        </p:par>
                        <p:par>
                          <p:cTn id="200" fill="hold">
                            <p:stCondLst>
                              <p:cond delay="2700"/>
                            </p:stCondLst>
                            <p:childTnLst>
                              <p:par>
                                <p:cTn id="201" presetID="10" presetClass="entr" presetSubtype="0" fill="hold" grpId="0" nodeType="afterEffect">
                                  <p:stCondLst>
                                    <p:cond delay="300"/>
                                  </p:stCondLst>
                                  <p:childTnLst>
                                    <p:set>
                                      <p:cBhvr>
                                        <p:cTn id="202" dur="1" fill="hold">
                                          <p:stCondLst>
                                            <p:cond delay="0"/>
                                          </p:stCondLst>
                                        </p:cTn>
                                        <p:tgtEl>
                                          <p:spTgt spid="98"/>
                                        </p:tgtEl>
                                        <p:attrNameLst>
                                          <p:attrName>style.visibility</p:attrName>
                                        </p:attrNameLst>
                                      </p:cBhvr>
                                      <p:to>
                                        <p:strVal val="visible"/>
                                      </p:to>
                                    </p:set>
                                    <p:animEffect transition="in" filter="fade">
                                      <p:cBhvr>
                                        <p:cTn id="203" dur="500"/>
                                        <p:tgtEl>
                                          <p:spTgt spid="98"/>
                                        </p:tgtEl>
                                      </p:cBhvr>
                                    </p:animEffect>
                                  </p:childTnLst>
                                </p:cTn>
                              </p:par>
                              <p:par>
                                <p:cTn id="204" presetID="10" presetClass="entr" presetSubtype="0" fill="hold" grpId="0" nodeType="withEffect">
                                  <p:stCondLst>
                                    <p:cond delay="300"/>
                                  </p:stCondLst>
                                  <p:childTnLst>
                                    <p:set>
                                      <p:cBhvr>
                                        <p:cTn id="205" dur="1" fill="hold">
                                          <p:stCondLst>
                                            <p:cond delay="0"/>
                                          </p:stCondLst>
                                        </p:cTn>
                                        <p:tgtEl>
                                          <p:spTgt spid="99"/>
                                        </p:tgtEl>
                                        <p:attrNameLst>
                                          <p:attrName>style.visibility</p:attrName>
                                        </p:attrNameLst>
                                      </p:cBhvr>
                                      <p:to>
                                        <p:strVal val="visible"/>
                                      </p:to>
                                    </p:set>
                                    <p:animEffect transition="in" filter="fade">
                                      <p:cBhvr>
                                        <p:cTn id="20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24" grpId="0" animBg="1"/>
      <p:bldP spid="51" grpId="0" animBg="1"/>
      <p:bldP spid="11" grpId="0"/>
      <p:bldP spid="63" grpId="0" animBg="1"/>
      <p:bldP spid="63" grpId="1" animBg="1"/>
      <p:bldP spid="65" grpId="0" animBg="1"/>
      <p:bldP spid="65" grpId="1" animBg="1"/>
      <p:bldP spid="67" grpId="0" animBg="1"/>
      <p:bldP spid="67" grpId="1" animBg="1"/>
      <p:bldP spid="72" grpId="0" animBg="1"/>
      <p:bldP spid="72" grpId="1" animBg="1"/>
      <p:bldP spid="66" grpId="0" animBg="1"/>
      <p:bldP spid="66" grpId="1" animBg="1"/>
      <p:bldP spid="73" grpId="0" animBg="1"/>
      <p:bldP spid="74" grpId="0" animBg="1"/>
      <p:bldP spid="75" grpId="0" animBg="1"/>
      <p:bldP spid="76" grpId="0" animBg="1"/>
      <p:bldP spid="77" grpId="0" animBg="1"/>
      <p:bldP spid="77" grpId="1" animBg="1"/>
      <p:bldP spid="47" grpId="0" animBg="1"/>
      <p:bldP spid="47" grpId="1" animBg="1"/>
      <p:bldP spid="78"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12" grpId="0" animBg="1"/>
      <p:bldP spid="85" grpId="0" animBg="1"/>
      <p:bldP spid="85" grpId="1" animBg="1"/>
      <p:bldP spid="87" grpId="0" animBg="1"/>
      <p:bldP spid="87" grpId="1" animBg="1"/>
      <p:bldP spid="91" grpId="0" animBg="1"/>
      <p:bldP spid="92" grpId="0" animBg="1"/>
      <p:bldP spid="93" grpId="0" animBg="1"/>
      <p:bldP spid="94" grpId="0" animBg="1"/>
      <p:bldP spid="95" grpId="0" animBg="1"/>
      <p:bldP spid="99" grpId="0" animBg="1"/>
      <p:bldP spid="101" grpId="0" animBg="1"/>
      <p:bldP spid="101" grpId="1" animBg="1"/>
      <p:bldP spid="101" grpId="2" animBg="1"/>
      <p:bldP spid="86" grpId="0" animBg="1"/>
      <p:bldP spid="98" grpId="0" animBg="1"/>
      <p:bldP spid="10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flipV="1">
            <a:off x="287231" y="2789839"/>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665433" y="1522703"/>
            <a:ext cx="4620482" cy="1323439"/>
          </a:xfrm>
          <a:prstGeom prst="rect">
            <a:avLst/>
          </a:prstGeom>
          <a:noFill/>
          <a:ln w="38100">
            <a:noFill/>
          </a:ln>
        </p:spPr>
        <p:txBody>
          <a:bodyPr wrap="square" rtlCol="0">
            <a:spAutoFit/>
          </a:bodyPr>
          <a:lstStyle/>
          <a:p>
            <a:pPr algn="ctr"/>
            <a:r>
              <a:rPr lang="ja-JP" altLang="en-US" sz="8000" dirty="0" smtClean="0">
                <a:solidFill>
                  <a:prstClr val="black"/>
                </a:solidFill>
              </a:rPr>
              <a:t>石炭</a:t>
            </a:r>
            <a:endParaRPr lang="ja-JP" altLang="en-US" sz="8000" dirty="0">
              <a:solidFill>
                <a:prstClr val="black"/>
              </a:solidFill>
            </a:endParaRPr>
          </a:p>
        </p:txBody>
      </p:sp>
      <p:sp>
        <p:nvSpPr>
          <p:cNvPr id="32" name="テキスト ボックス 31"/>
          <p:cNvSpPr txBox="1"/>
          <p:nvPr/>
        </p:nvSpPr>
        <p:spPr>
          <a:xfrm>
            <a:off x="3918372" y="3191468"/>
            <a:ext cx="5067563" cy="1323439"/>
          </a:xfrm>
          <a:prstGeom prst="rect">
            <a:avLst/>
          </a:prstGeom>
          <a:noFill/>
          <a:ln w="38100">
            <a:noFill/>
          </a:ln>
        </p:spPr>
        <p:txBody>
          <a:bodyPr wrap="square" rtlCol="0">
            <a:spAutoFit/>
          </a:bodyPr>
          <a:lstStyle/>
          <a:p>
            <a:pPr algn="ctr"/>
            <a:r>
              <a:rPr lang="ja-JP" altLang="en-US" sz="8000" dirty="0" smtClean="0">
                <a:solidFill>
                  <a:prstClr val="black"/>
                </a:solidFill>
              </a:rPr>
              <a:t>水力</a:t>
            </a:r>
            <a:endParaRPr lang="ja-JP" altLang="en-US" sz="8000" dirty="0">
              <a:solidFill>
                <a:prstClr val="black"/>
              </a:solidFill>
            </a:endParaRPr>
          </a:p>
        </p:txBody>
      </p:sp>
      <p:sp>
        <p:nvSpPr>
          <p:cNvPr id="33" name="テキスト ボックス 32"/>
          <p:cNvSpPr txBox="1"/>
          <p:nvPr/>
        </p:nvSpPr>
        <p:spPr>
          <a:xfrm>
            <a:off x="1742670" y="4832974"/>
            <a:ext cx="2448272" cy="1323439"/>
          </a:xfrm>
          <a:prstGeom prst="rect">
            <a:avLst/>
          </a:prstGeom>
          <a:noFill/>
          <a:ln w="38100">
            <a:noFill/>
          </a:ln>
        </p:spPr>
        <p:txBody>
          <a:bodyPr wrap="square" rtlCol="0">
            <a:spAutoFit/>
          </a:bodyPr>
          <a:lstStyle/>
          <a:p>
            <a:pPr algn="ctr"/>
            <a:r>
              <a:rPr lang="ja-JP" altLang="en-US" sz="8000" dirty="0" smtClean="0">
                <a:solidFill>
                  <a:prstClr val="black"/>
                </a:solidFill>
              </a:rPr>
              <a:t>地熱</a:t>
            </a:r>
            <a:endParaRPr lang="ja-JP" altLang="en-US" sz="8000" dirty="0">
              <a:solidFill>
                <a:prstClr val="black"/>
              </a:solidFill>
            </a:endParaRPr>
          </a:p>
        </p:txBody>
      </p:sp>
      <p:sp>
        <p:nvSpPr>
          <p:cNvPr id="10" name="テキスト ボックス 9"/>
          <p:cNvSpPr txBox="1"/>
          <p:nvPr/>
        </p:nvSpPr>
        <p:spPr>
          <a:xfrm>
            <a:off x="3215" y="663099"/>
            <a:ext cx="8034169" cy="707886"/>
          </a:xfrm>
          <a:prstGeom prst="rect">
            <a:avLst/>
          </a:prstGeom>
          <a:noFill/>
          <a:ln>
            <a:solidFill>
              <a:schemeClr val="bg1"/>
            </a:solidFill>
          </a:ln>
        </p:spPr>
        <p:txBody>
          <a:bodyPr wrap="square" rtlCol="0">
            <a:spAutoFit/>
          </a:bodyPr>
          <a:lstStyle/>
          <a:p>
            <a:r>
              <a:rPr lang="ja-JP" altLang="en-US" sz="4000" spc="-15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インドネシア</a:t>
            </a:r>
            <a:r>
              <a:rPr lang="ja-JP" altLang="en-US" sz="32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の</a:t>
            </a:r>
            <a:r>
              <a:rPr lang="ja-JP" altLang="en-US" sz="36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発電所</a:t>
            </a:r>
            <a:r>
              <a:rPr lang="ja-JP" altLang="en-US" sz="32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へ</a:t>
            </a:r>
            <a:r>
              <a:rPr lang="ja-JP" altLang="en-US" sz="36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導入を検討</a:t>
            </a:r>
            <a:endParaRPr lang="ja-JP" altLang="en-US" sz="4000" dirty="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60</a:t>
            </a:fld>
            <a:endParaRPr kumimoji="1" lang="ja-JP" altLang="en-US"/>
          </a:p>
        </p:txBody>
      </p:sp>
      <p:sp>
        <p:nvSpPr>
          <p:cNvPr id="21" name="正方形/長方形 20"/>
          <p:cNvSpPr/>
          <p:nvPr/>
        </p:nvSpPr>
        <p:spPr>
          <a:xfrm flipV="1">
            <a:off x="3527738" y="4282251"/>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flipV="1">
            <a:off x="-5876" y="6031345"/>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 name="直線コネクタ 5"/>
          <p:cNvCxnSpPr/>
          <p:nvPr/>
        </p:nvCxnSpPr>
        <p:spPr>
          <a:xfrm flipV="1">
            <a:off x="2217" y="1298814"/>
            <a:ext cx="7045058"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C:\Users\user\Desktop\2000px-Flag_of_Indonesia_svg.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565623" y="53997"/>
            <a:ext cx="1352708" cy="826352"/>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9210073"/>
      </p:ext>
    </p:extLst>
  </p:cSld>
  <p:clrMapOvr>
    <a:masterClrMapping/>
  </p:clrMapOvr>
  <p:transition spd="med">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1" y="1733391"/>
            <a:ext cx="9297526" cy="830997"/>
          </a:xfrm>
          <a:prstGeom prst="rect">
            <a:avLst/>
          </a:prstGeom>
          <a:solidFill>
            <a:schemeClr val="tx2">
              <a:lumMod val="25000"/>
              <a:lumOff val="75000"/>
              <a:alpha val="81000"/>
            </a:schemeClr>
          </a:solid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インドネシアの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電力予測に基づいて、</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石炭火力発電</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技術</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発電所の新設分</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と更新分にそれぞれ</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10%,5%,3%</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導入した</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smtClean="0">
                <a:solidFill>
                  <a:schemeClr val="bg1"/>
                </a:solidFill>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インドネシアの</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削減量～石炭編～①</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1" y="958758"/>
            <a:ext cx="8710104" cy="707886"/>
            <a:chOff x="88313" y="778596"/>
            <a:chExt cx="8710104" cy="707886"/>
          </a:xfrm>
        </p:grpSpPr>
        <p:sp>
          <p:nvSpPr>
            <p:cNvPr id="3" name="テキスト ボックス 2"/>
            <p:cNvSpPr txBox="1"/>
            <p:nvPr/>
          </p:nvSpPr>
          <p:spPr>
            <a:xfrm>
              <a:off x="88313" y="778596"/>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11560" y="901706"/>
              <a:ext cx="8186857" cy="461665"/>
            </a:xfrm>
            <a:prstGeom prst="rect">
              <a:avLst/>
            </a:prstGeom>
            <a:noFill/>
          </p:spPr>
          <p:txBody>
            <a:bodyPr wrap="none" rtlCol="0">
              <a:spAutoFit/>
            </a:bodyPr>
            <a:lstStyle/>
            <a:p>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インド</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ネシア</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の石炭火力発電所を省エネルギー化した場合</a:t>
              </a:r>
              <a:endPar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61</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xmlns="" val="3992021386"/>
              </p:ext>
            </p:extLst>
          </p:nvPr>
        </p:nvGraphicFramePr>
        <p:xfrm>
          <a:off x="160021" y="2835580"/>
          <a:ext cx="8852990" cy="3437089"/>
        </p:xfrm>
        <a:graphic>
          <a:graphicData uri="http://schemas.openxmlformats.org/drawingml/2006/table">
            <a:tbl>
              <a:tblPr firstRow="1" bandRow="1">
                <a:tableStyleId>{ED083AE6-46FA-4A59-8FB0-9F97EB10719F}</a:tableStyleId>
              </a:tblPr>
              <a:tblGrid>
                <a:gridCol w="2076786"/>
                <a:gridCol w="6776204"/>
              </a:tblGrid>
              <a:tr h="596230">
                <a:tc>
                  <a:txBody>
                    <a:bodyPr/>
                    <a:lstStyle/>
                    <a:p>
                      <a:endParaRPr kumimoji="1" lang="ja-JP" altLang="en-US" sz="2000" dirty="0"/>
                    </a:p>
                  </a:txBody>
                  <a:tcPr/>
                </a:tc>
                <a:tc>
                  <a:txBody>
                    <a:bodyPr/>
                    <a:lstStyle/>
                    <a:p>
                      <a:pPr algn="ctr"/>
                      <a:r>
                        <a:rPr kumimoji="1" lang="en-US" altLang="ja-JP" sz="2800" dirty="0" smtClean="0"/>
                        <a:t>CO2</a:t>
                      </a:r>
                      <a:r>
                        <a:rPr kumimoji="1" lang="ja-JP" altLang="en-US" sz="2800" dirty="0" smtClean="0"/>
                        <a:t>削減量</a:t>
                      </a:r>
                      <a:endParaRPr kumimoji="1" lang="ja-JP" altLang="en-US" sz="2800" dirty="0"/>
                    </a:p>
                  </a:txBody>
                  <a:tcPr/>
                </a:tc>
              </a:tr>
              <a:tr h="946953">
                <a:tc>
                  <a:txBody>
                    <a:bodyPr/>
                    <a:lstStyle/>
                    <a:p>
                      <a:pPr algn="ctr">
                        <a:lnSpc>
                          <a:spcPct val="150000"/>
                        </a:lnSpc>
                      </a:pPr>
                      <a:r>
                        <a:rPr kumimoji="1" lang="en-US" altLang="ja-JP" sz="3200" dirty="0" smtClean="0"/>
                        <a:t>10%</a:t>
                      </a:r>
                      <a:r>
                        <a:rPr kumimoji="1" lang="ja-JP" altLang="en-US" sz="3200" dirty="0" smtClean="0"/>
                        <a:t>導入</a:t>
                      </a:r>
                      <a:endParaRPr kumimoji="1" lang="ja-JP" altLang="en-US" sz="3200" dirty="0"/>
                    </a:p>
                  </a:txBody>
                  <a:tcPr/>
                </a:tc>
                <a:tc>
                  <a:txBody>
                    <a:bodyPr/>
                    <a:lstStyle/>
                    <a:p>
                      <a:pPr algn="ctr"/>
                      <a:r>
                        <a:rPr kumimoji="1" lang="en-US" altLang="ja-JP" sz="4000" dirty="0" smtClean="0"/>
                        <a:t>798</a:t>
                      </a:r>
                      <a:r>
                        <a:rPr kumimoji="1" lang="ja-JP" altLang="en-US" sz="3600" dirty="0" smtClean="0"/>
                        <a:t>万</a:t>
                      </a:r>
                      <a:r>
                        <a:rPr kumimoji="1" lang="en-US" altLang="ja-JP" sz="4400" dirty="0" smtClean="0"/>
                        <a:t>8636t</a:t>
                      </a:r>
                      <a:endParaRPr kumimoji="1" lang="ja-JP" altLang="en-US" sz="4400" dirty="0"/>
                    </a:p>
                  </a:txBody>
                  <a:tcPr/>
                </a:tc>
              </a:tr>
              <a:tr h="946953">
                <a:tc>
                  <a:txBody>
                    <a:bodyPr/>
                    <a:lstStyle/>
                    <a:p>
                      <a:pPr algn="ctr">
                        <a:lnSpc>
                          <a:spcPct val="150000"/>
                        </a:lnSpc>
                      </a:pPr>
                      <a:r>
                        <a:rPr kumimoji="1" lang="ja-JP" altLang="en-US" sz="2800" dirty="0" smtClean="0"/>
                        <a:t>　</a:t>
                      </a:r>
                      <a:r>
                        <a:rPr kumimoji="1" lang="en-US" altLang="ja-JP" sz="3200" dirty="0" smtClean="0"/>
                        <a:t>5%</a:t>
                      </a:r>
                      <a:r>
                        <a:rPr kumimoji="1" lang="ja-JP" altLang="en-US" sz="3200" dirty="0" smtClean="0"/>
                        <a:t>導入</a:t>
                      </a:r>
                      <a:endParaRPr kumimoji="1" lang="ja-JP" altLang="en-US" sz="3200" dirty="0"/>
                    </a:p>
                  </a:txBody>
                  <a:tcPr/>
                </a:tc>
                <a:tc>
                  <a:txBody>
                    <a:bodyPr/>
                    <a:lstStyle/>
                    <a:p>
                      <a:pPr algn="ctr"/>
                      <a:r>
                        <a:rPr kumimoji="1" lang="en-US" altLang="ja-JP" sz="4400" dirty="0" smtClean="0"/>
                        <a:t>399</a:t>
                      </a:r>
                      <a:r>
                        <a:rPr kumimoji="1" lang="ja-JP" altLang="en-US" sz="3600" dirty="0" smtClean="0"/>
                        <a:t>万</a:t>
                      </a:r>
                      <a:r>
                        <a:rPr kumimoji="1" lang="en-US" altLang="ja-JP" sz="4400" dirty="0" smtClean="0"/>
                        <a:t>4318t</a:t>
                      </a:r>
                    </a:p>
                  </a:txBody>
                  <a:tcPr/>
                </a:tc>
              </a:tr>
              <a:tr h="946953">
                <a:tc>
                  <a:txBody>
                    <a:bodyPr/>
                    <a:lstStyle/>
                    <a:p>
                      <a:pPr algn="ctr">
                        <a:lnSpc>
                          <a:spcPct val="150000"/>
                        </a:lnSpc>
                      </a:pPr>
                      <a:r>
                        <a:rPr kumimoji="1" lang="ja-JP" altLang="en-US" sz="2800" dirty="0" smtClean="0"/>
                        <a:t>　</a:t>
                      </a:r>
                      <a:r>
                        <a:rPr kumimoji="1" lang="en-US" altLang="ja-JP" sz="3200" dirty="0" smtClean="0"/>
                        <a:t>3%</a:t>
                      </a:r>
                      <a:r>
                        <a:rPr kumimoji="1" lang="ja-JP" altLang="en-US" sz="3200" dirty="0" smtClean="0"/>
                        <a:t>導入</a:t>
                      </a:r>
                      <a:endParaRPr kumimoji="1" lang="ja-JP" altLang="en-US" sz="3200" dirty="0"/>
                    </a:p>
                  </a:txBody>
                  <a:tcPr/>
                </a:tc>
                <a:tc>
                  <a:txBody>
                    <a:bodyPr/>
                    <a:lstStyle/>
                    <a:p>
                      <a:pPr algn="ctr"/>
                      <a:r>
                        <a:rPr kumimoji="1" lang="en-US" altLang="ja-JP" sz="4400" dirty="0" smtClean="0"/>
                        <a:t>239</a:t>
                      </a:r>
                      <a:r>
                        <a:rPr kumimoji="1" lang="ja-JP" altLang="en-US" sz="3600" dirty="0" smtClean="0"/>
                        <a:t>万</a:t>
                      </a:r>
                      <a:r>
                        <a:rPr kumimoji="1" lang="en-US" altLang="ja-JP" sz="4400" dirty="0" smtClean="0"/>
                        <a:t>6591t</a:t>
                      </a:r>
                      <a:endParaRPr kumimoji="1" lang="ja-JP" altLang="en-US" sz="4400" dirty="0"/>
                    </a:p>
                  </a:txBody>
                  <a:tcPr/>
                </a:tc>
              </a:tr>
            </a:tbl>
          </a:graphicData>
        </a:graphic>
      </p:graphicFrame>
      <p:sp>
        <p:nvSpPr>
          <p:cNvPr id="11" name="正方形/長方形 10"/>
          <p:cNvSpPr/>
          <p:nvPr/>
        </p:nvSpPr>
        <p:spPr>
          <a:xfrm>
            <a:off x="205914" y="4374104"/>
            <a:ext cx="8764606" cy="94510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2" descr="C:\Users\user\Desktop\2000px-Flag_of_Indonesia_svg.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65623" y="53997"/>
            <a:ext cx="1352708" cy="826352"/>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3243662"/>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p:nvPr/>
        </p:nvSpPr>
        <p:spPr>
          <a:xfrm>
            <a:off x="-75379" y="4824155"/>
            <a:ext cx="9361039" cy="1705595"/>
          </a:xfrm>
          <a:prstGeom prst="rect">
            <a:avLst/>
          </a:prstGeom>
          <a:solidFill>
            <a:schemeClr val="bg1"/>
          </a:solidFill>
          <a:ln w="76200">
            <a:solidFill>
              <a:schemeClr val="tx2">
                <a:lumMod val="90000"/>
                <a:lumOff val="10000"/>
              </a:schemeClr>
            </a:solidFill>
          </a:ln>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例えば、</a:t>
            </a:r>
            <a:r>
              <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rPr>
              <a:t>5%</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導入した結果節約できた総計</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829</a:t>
            </a:r>
            <a:r>
              <a:rPr lang="ja-JP" altLang="en-US" sz="2000" dirty="0" smtClean="0">
                <a:solidFill>
                  <a:srgbClr val="F96307"/>
                </a:solidFill>
                <a:latin typeface="HGS創英角ｺﾞｼｯｸUB" panose="020B0900000000000000" pitchFamily="50" charset="-128"/>
                <a:ea typeface="HGS創英角ｺﾞｼｯｸUB" panose="020B0900000000000000" pitchFamily="50" charset="-128"/>
              </a:rPr>
              <a:t>万</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407t</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を円換算</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すると</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a:t>
            </a:r>
            <a:endPar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endParaRPr>
          </a:p>
          <a:p>
            <a:pPr>
              <a:lnSpc>
                <a:spcPts val="1300"/>
              </a:lnSpc>
            </a:pP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1400" dirty="0">
                <a:solidFill>
                  <a:prstClr val="black"/>
                </a:solidFill>
                <a:latin typeface="HGS創英角ｺﾞｼｯｸUB" panose="020B0900000000000000" pitchFamily="50" charset="-128"/>
                <a:ea typeface="HGS創英角ｺﾞｼｯｸUB" panose="020B0900000000000000" pitchFamily="50" charset="-128"/>
              </a:rPr>
              <a:t>(</a:t>
            </a:r>
            <a:r>
              <a:rPr lang="en-US" altLang="ja-JP" sz="1400" dirty="0" smtClean="0">
                <a:solidFill>
                  <a:prstClr val="black"/>
                </a:solidFill>
                <a:latin typeface="HGS創英角ｺﾞｼｯｸUB" panose="020B0900000000000000" pitchFamily="50" charset="-128"/>
                <a:ea typeface="HGS創英角ｺﾞｼｯｸUB" panose="020B0900000000000000" pitchFamily="50" charset="-128"/>
              </a:rPr>
              <a:t>t‐7580</a:t>
            </a:r>
            <a:r>
              <a:rPr lang="ja-JP" altLang="en-US" sz="1400" dirty="0" smtClean="0">
                <a:solidFill>
                  <a:prstClr val="black"/>
                </a:solidFill>
                <a:latin typeface="HGS創英角ｺﾞｼｯｸUB" panose="020B0900000000000000" pitchFamily="50" charset="-128"/>
                <a:ea typeface="HGS創英角ｺﾞｼｯｸUB" panose="020B0900000000000000" pitchFamily="50" charset="-128"/>
              </a:rPr>
              <a:t>円</a:t>
            </a:r>
            <a:r>
              <a:rPr lang="en-US" altLang="ja-JP" sz="1050" dirty="0">
                <a:solidFill>
                  <a:prstClr val="black"/>
                </a:solidFill>
                <a:latin typeface="HGS創英角ｺﾞｼｯｸUB" panose="020B0900000000000000" pitchFamily="50" charset="-128"/>
                <a:ea typeface="HGS創英角ｺﾞｼｯｸUB" panose="020B0900000000000000" pitchFamily="50" charset="-128"/>
              </a:rPr>
              <a:t>)</a:t>
            </a:r>
          </a:p>
          <a:p>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2800" dirty="0" smtClean="0">
                <a:solidFill>
                  <a:prstClr val="black"/>
                </a:solidFill>
                <a:latin typeface="HGS創英角ｺﾞｼｯｸUB" panose="020B0900000000000000" pitchFamily="50" charset="-128"/>
                <a:ea typeface="HGS創英角ｺﾞｼｯｸUB" panose="020B0900000000000000" pitchFamily="50" charset="-128"/>
              </a:rPr>
              <a:t>10</a:t>
            </a:r>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年間で　</a:t>
            </a:r>
            <a:r>
              <a:rPr lang="en-US" altLang="ja-JP" sz="5400" dirty="0" smtClean="0">
                <a:solidFill>
                  <a:srgbClr val="F96307"/>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628</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億</a:t>
            </a:r>
            <a:r>
              <a:rPr lang="en-US" altLang="ja-JP"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5859</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万円</a:t>
            </a:r>
            <a:endParaRPr lang="en-US" altLang="ja-JP" sz="6000" dirty="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endParaRPr>
          </a:p>
          <a:p>
            <a:r>
              <a:rPr lang="ja-JP" altLang="en-US"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dirty="0" smtClean="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に</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相当</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する燃料費を節約することが出来る。</a:t>
            </a:r>
            <a:endParaRPr lang="en-US" altLang="ja-JP" sz="20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1" y="260648"/>
            <a:ext cx="9173035"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インドネシアの</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削減量～石炭編</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06978" y="6551875"/>
            <a:ext cx="2133600" cy="365125"/>
          </a:xfrm>
        </p:spPr>
        <p:txBody>
          <a:bodyPr/>
          <a:lstStyle/>
          <a:p>
            <a:fld id="{400ABA58-CA87-4928-B72F-3CDF66D034FF}" type="slidenum">
              <a:rPr kumimoji="1" lang="ja-JP" altLang="en-US" smtClean="0"/>
              <a:pPr/>
              <a:t>62</a:t>
            </a:fld>
            <a:endParaRPr kumimoji="1" lang="ja-JP" altLang="en-US" dirty="0"/>
          </a:p>
        </p:txBody>
      </p:sp>
      <p:sp>
        <p:nvSpPr>
          <p:cNvPr id="10" name="テキスト ボックス 9"/>
          <p:cNvSpPr txBox="1"/>
          <p:nvPr/>
        </p:nvSpPr>
        <p:spPr>
          <a:xfrm>
            <a:off x="-1" y="1278340"/>
            <a:ext cx="6409127" cy="707886"/>
          </a:xfrm>
          <a:prstGeom prst="rect">
            <a:avLst/>
          </a:prstGeom>
          <a:solidFill>
            <a:schemeClr val="tx2">
              <a:lumMod val="25000"/>
              <a:lumOff val="75000"/>
            </a:schemeClr>
          </a:solid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新設分と更新分にそれぞれ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導入した場合</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年間で節約できる石炭消費量は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xmlns="" val="3858391693"/>
              </p:ext>
            </p:extLst>
          </p:nvPr>
        </p:nvGraphicFramePr>
        <p:xfrm>
          <a:off x="285534" y="2123855"/>
          <a:ext cx="8532949" cy="2530953"/>
        </p:xfrm>
        <a:graphic>
          <a:graphicData uri="http://schemas.openxmlformats.org/drawingml/2006/table">
            <a:tbl>
              <a:tblPr firstRow="1" bandRow="1">
                <a:tableStyleId>{ED083AE6-46FA-4A59-8FB0-9F97EB10719F}</a:tableStyleId>
              </a:tblPr>
              <a:tblGrid>
                <a:gridCol w="1731679"/>
                <a:gridCol w="6801270"/>
              </a:tblGrid>
              <a:tr h="360000">
                <a:tc>
                  <a:txBody>
                    <a:bodyPr/>
                    <a:lstStyle/>
                    <a:p>
                      <a:endParaRPr kumimoji="1" lang="ja-JP" altLang="en-US" dirty="0"/>
                    </a:p>
                  </a:txBody>
                  <a:tcPr/>
                </a:tc>
                <a:tc>
                  <a:txBody>
                    <a:bodyPr/>
                    <a:lstStyle/>
                    <a:p>
                      <a:pPr algn="ctr"/>
                      <a:r>
                        <a:rPr kumimoji="1" lang="ja-JP" altLang="en-US" sz="2000" dirty="0" smtClean="0"/>
                        <a:t>石炭消費削減量</a:t>
                      </a:r>
                      <a:endParaRPr kumimoji="1" lang="ja-JP" altLang="en-US" sz="2000" dirty="0"/>
                    </a:p>
                  </a:txBody>
                  <a:tcPr/>
                </a:tc>
              </a:tr>
              <a:tr h="714571">
                <a:tc>
                  <a:txBody>
                    <a:bodyPr/>
                    <a:lstStyle/>
                    <a:p>
                      <a:pPr algn="ctr"/>
                      <a:r>
                        <a:rPr kumimoji="1" lang="en-US" altLang="ja-JP" sz="2800" dirty="0" smtClean="0"/>
                        <a:t>10%</a:t>
                      </a:r>
                      <a:r>
                        <a:rPr kumimoji="1" lang="ja-JP" altLang="en-US" sz="2800" dirty="0" smtClean="0"/>
                        <a:t>導入</a:t>
                      </a:r>
                      <a:endParaRPr kumimoji="1" lang="ja-JP" altLang="en-US" sz="2800" dirty="0"/>
                    </a:p>
                  </a:txBody>
                  <a:tcPr/>
                </a:tc>
                <a:tc>
                  <a:txBody>
                    <a:bodyPr/>
                    <a:lstStyle/>
                    <a:p>
                      <a:pPr algn="ctr"/>
                      <a:r>
                        <a:rPr kumimoji="1" lang="en-US" altLang="ja-JP" sz="3600" baseline="0" dirty="0" smtClean="0"/>
                        <a:t>     1658</a:t>
                      </a:r>
                      <a:r>
                        <a:rPr kumimoji="1" lang="ja-JP" altLang="en-US" sz="2800" dirty="0" smtClean="0"/>
                        <a:t>万</a:t>
                      </a:r>
                      <a:r>
                        <a:rPr kumimoji="1" lang="en-US" altLang="ja-JP" sz="3600" dirty="0" smtClean="0">
                          <a:solidFill>
                            <a:schemeClr val="bg1">
                              <a:lumMod val="85000"/>
                            </a:schemeClr>
                          </a:solidFill>
                        </a:rPr>
                        <a:t>0</a:t>
                      </a:r>
                      <a:r>
                        <a:rPr kumimoji="1" lang="en-US" altLang="ja-JP" sz="3600" dirty="0" smtClean="0"/>
                        <a:t>813t</a:t>
                      </a:r>
                      <a:endParaRPr kumimoji="1" lang="ja-JP" altLang="en-US" sz="3600" dirty="0"/>
                    </a:p>
                  </a:txBody>
                  <a:tcPr/>
                </a:tc>
              </a:tr>
              <a:tr h="714571">
                <a:tc>
                  <a:txBody>
                    <a:bodyPr/>
                    <a:lstStyle/>
                    <a:p>
                      <a:pPr algn="ctr"/>
                      <a:r>
                        <a:rPr kumimoji="1" lang="ja-JP" altLang="en-US" sz="2400" dirty="0" smtClean="0"/>
                        <a:t>　</a:t>
                      </a:r>
                      <a:r>
                        <a:rPr kumimoji="1" lang="en-US" altLang="ja-JP" sz="2800" dirty="0" smtClean="0"/>
                        <a:t>5%</a:t>
                      </a:r>
                      <a:r>
                        <a:rPr kumimoji="1" lang="ja-JP" altLang="en-US" sz="2800" dirty="0" smtClean="0"/>
                        <a:t>導入</a:t>
                      </a:r>
                      <a:endParaRPr kumimoji="1" lang="ja-JP" altLang="en-US" sz="2800" dirty="0"/>
                    </a:p>
                  </a:txBody>
                  <a:tcPr/>
                </a:tc>
                <a:tc>
                  <a:txBody>
                    <a:bodyPr/>
                    <a:lstStyle/>
                    <a:p>
                      <a:pPr algn="ctr"/>
                      <a:r>
                        <a:rPr kumimoji="1" lang="en-US" altLang="ja-JP" sz="3600" dirty="0" smtClean="0"/>
                        <a:t>       829</a:t>
                      </a:r>
                      <a:r>
                        <a:rPr kumimoji="1" lang="ja-JP" altLang="en-US" sz="2800" dirty="0" smtClean="0"/>
                        <a:t>万</a:t>
                      </a:r>
                      <a:r>
                        <a:rPr kumimoji="1" lang="en-US" altLang="ja-JP" sz="3600" dirty="0" smtClean="0">
                          <a:solidFill>
                            <a:schemeClr val="bg1"/>
                          </a:solidFill>
                        </a:rPr>
                        <a:t>0</a:t>
                      </a:r>
                      <a:r>
                        <a:rPr kumimoji="1" lang="en-US" altLang="ja-JP" sz="3600" dirty="0" smtClean="0"/>
                        <a:t>407t</a:t>
                      </a:r>
                    </a:p>
                  </a:txBody>
                  <a:tcPr/>
                </a:tc>
              </a:tr>
              <a:tr h="705571">
                <a:tc>
                  <a:txBody>
                    <a:bodyPr/>
                    <a:lstStyle/>
                    <a:p>
                      <a:pPr algn="ctr"/>
                      <a:r>
                        <a:rPr kumimoji="1" lang="ja-JP" altLang="en-US" sz="2400" dirty="0" smtClean="0"/>
                        <a:t>　</a:t>
                      </a:r>
                      <a:r>
                        <a:rPr kumimoji="1" lang="en-US" altLang="ja-JP" sz="2800" dirty="0" smtClean="0"/>
                        <a:t>3%</a:t>
                      </a:r>
                      <a:r>
                        <a:rPr kumimoji="1" lang="ja-JP" altLang="en-US" sz="2800" dirty="0" smtClean="0"/>
                        <a:t>導入</a:t>
                      </a:r>
                      <a:endParaRPr kumimoji="1" lang="ja-JP" altLang="en-US" sz="2800" dirty="0"/>
                    </a:p>
                  </a:txBody>
                  <a:tcPr/>
                </a:tc>
                <a:tc>
                  <a:txBody>
                    <a:bodyPr/>
                    <a:lstStyle/>
                    <a:p>
                      <a:pPr algn="ctr"/>
                      <a:r>
                        <a:rPr kumimoji="1" lang="en-US" altLang="ja-JP" sz="3600" dirty="0" smtClean="0"/>
                        <a:t>       497</a:t>
                      </a:r>
                      <a:r>
                        <a:rPr kumimoji="1" lang="ja-JP" altLang="en-US" sz="2800" dirty="0" smtClean="0"/>
                        <a:t>万</a:t>
                      </a:r>
                      <a:r>
                        <a:rPr kumimoji="1" lang="en-US" altLang="ja-JP" sz="3600" dirty="0" smtClean="0"/>
                        <a:t>4244t</a:t>
                      </a:r>
                      <a:endParaRPr kumimoji="1" lang="ja-JP" altLang="en-US" sz="3600" dirty="0"/>
                    </a:p>
                  </a:txBody>
                  <a:tcPr/>
                </a:tc>
              </a:tr>
            </a:tbl>
          </a:graphicData>
        </a:graphic>
      </p:graphicFrame>
      <p:grpSp>
        <p:nvGrpSpPr>
          <p:cNvPr id="11" name="グループ化 10"/>
          <p:cNvGrpSpPr/>
          <p:nvPr/>
        </p:nvGrpSpPr>
        <p:grpSpPr>
          <a:xfrm>
            <a:off x="-53324" y="693565"/>
            <a:ext cx="8708408" cy="707886"/>
            <a:chOff x="-1" y="778596"/>
            <a:chExt cx="8708408" cy="707886"/>
          </a:xfrm>
        </p:grpSpPr>
        <p:sp>
          <p:nvSpPr>
            <p:cNvPr id="12" name="テキスト ボックス 11"/>
            <p:cNvSpPr txBox="1"/>
            <p:nvPr/>
          </p:nvSpPr>
          <p:spPr>
            <a:xfrm>
              <a:off x="-1" y="778596"/>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21550" y="901706"/>
              <a:ext cx="8186857" cy="461665"/>
            </a:xfrm>
            <a:prstGeom prst="rect">
              <a:avLst/>
            </a:prstGeom>
            <a:noFill/>
          </p:spPr>
          <p:txBody>
            <a:bodyPr wrap="none" rtlCol="0">
              <a:spAutoFit/>
            </a:bodyPr>
            <a:lstStyle/>
            <a:p>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インドネシア</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の石炭火力発電所を省エネルギー化した場合</a:t>
              </a:r>
              <a:endPar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5" name="直線コネクタ 14"/>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691680" y="6580550"/>
            <a:ext cx="7864010" cy="307777"/>
          </a:xfrm>
          <a:prstGeom prst="rect">
            <a:avLst/>
          </a:prstGeom>
        </p:spPr>
        <p:txBody>
          <a:bodyPr wrap="square">
            <a:spAutoFit/>
          </a:bodyPr>
          <a:lstStyle/>
          <a:p>
            <a:r>
              <a:rPr lang="ja-JP" altLang="en-US" sz="1400" dirty="0" smtClean="0"/>
              <a:t>石炭価格参考：</a:t>
            </a:r>
            <a:r>
              <a:rPr lang="en-US" altLang="ja-JP" sz="1400" dirty="0" smtClean="0"/>
              <a:t>http</a:t>
            </a:r>
            <a:r>
              <a:rPr lang="en-US" altLang="ja-JP" sz="1400" dirty="0"/>
              <a:t>://</a:t>
            </a:r>
            <a:r>
              <a:rPr lang="en-US" altLang="ja-JP" sz="1400" dirty="0" smtClean="0"/>
              <a:t>ecodb.net/pcp/imf_usd_pcoalau.html</a:t>
            </a:r>
            <a:r>
              <a:rPr lang="ja-JP" altLang="en-US" sz="1400" dirty="0" smtClean="0"/>
              <a:t>　 </a:t>
            </a:r>
            <a:r>
              <a:rPr lang="en-US" altLang="ja-JP" sz="1400" dirty="0" smtClean="0"/>
              <a:t>2015</a:t>
            </a:r>
            <a:r>
              <a:rPr lang="ja-JP" altLang="en-US" sz="1400" dirty="0" smtClean="0"/>
              <a:t>年</a:t>
            </a:r>
            <a:r>
              <a:rPr lang="en-US" altLang="ja-JP" sz="1400" dirty="0" smtClean="0"/>
              <a:t>12</a:t>
            </a:r>
            <a:r>
              <a:rPr lang="ja-JP" altLang="en-US" sz="1400" dirty="0" smtClean="0"/>
              <a:t>月</a:t>
            </a:r>
            <a:r>
              <a:rPr lang="en-US" altLang="ja-JP" sz="1400" dirty="0" smtClean="0"/>
              <a:t>8</a:t>
            </a:r>
            <a:r>
              <a:rPr lang="ja-JP" altLang="en-US" sz="1400" dirty="0" smtClean="0"/>
              <a:t>日閲覧</a:t>
            </a:r>
            <a:endParaRPr lang="ja-JP" altLang="en-US" sz="1400" dirty="0"/>
          </a:p>
        </p:txBody>
      </p:sp>
    </p:spTree>
    <p:extLst>
      <p:ext uri="{BB962C8B-B14F-4D97-AF65-F5344CB8AC3E}">
        <p14:creationId xmlns:p14="http://schemas.microsoft.com/office/powerpoint/2010/main" xmlns="" val="2327271922"/>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角丸四角形 1"/>
          <p:cNvSpPr/>
          <p:nvPr/>
        </p:nvSpPr>
        <p:spPr>
          <a:xfrm>
            <a:off x="-625140" y="4689140"/>
            <a:ext cx="10081120" cy="1915672"/>
          </a:xfrm>
          <a:prstGeom prst="roundRect">
            <a:avLst>
              <a:gd name="adj" fmla="val 14124"/>
            </a:avLst>
          </a:prstGeom>
          <a:solidFill>
            <a:schemeClr val="bg1"/>
          </a:solidFill>
          <a:ln w="762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約</a:t>
            </a:r>
            <a:endParaRPr lang="en-US" altLang="ja-JP" dirty="0">
              <a:solidFill>
                <a:prstClr val="white"/>
              </a:solidFill>
            </a:endParaRPr>
          </a:p>
          <a:p>
            <a:pPr algn="ctr"/>
            <a:endParaRPr lang="en-US" altLang="ja-JP" sz="3200" dirty="0">
              <a:solidFill>
                <a:prstClr val="black"/>
              </a:solidFill>
            </a:endParaRPr>
          </a:p>
          <a:p>
            <a:pPr algn="ctr"/>
            <a:endParaRPr lang="en-US" altLang="ja-JP" sz="3200" dirty="0">
              <a:solidFill>
                <a:prstClr val="black"/>
              </a:solidFill>
            </a:endParaRPr>
          </a:p>
          <a:p>
            <a:pPr algn="ctr"/>
            <a:r>
              <a:rPr lang="ja-JP" altLang="en-US" sz="3200" dirty="0">
                <a:solidFill>
                  <a:prstClr val="black"/>
                </a:solidFill>
                <a:latin typeface="メイリオ" panose="020B0604030504040204" pitchFamily="50" charset="-128"/>
                <a:cs typeface="メイリオ" panose="020B0604030504040204" pitchFamily="50" charset="-128"/>
              </a:rPr>
              <a:t>合計</a:t>
            </a:r>
            <a:r>
              <a:rPr lang="en-US" altLang="ja-JP" sz="4800" b="1" dirty="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2172</a:t>
            </a:r>
            <a:r>
              <a:rPr lang="ja-JP" altLang="en-US" sz="3200" b="1" dirty="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万</a:t>
            </a:r>
            <a:r>
              <a:rPr lang="en-US" altLang="ja-JP" sz="4800" b="1" dirty="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8596</a:t>
            </a:r>
            <a:r>
              <a:rPr lang="en-US" altLang="ja-JP" sz="3200" b="1" dirty="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t</a:t>
            </a:r>
            <a:r>
              <a:rPr lang="ja-JP" altLang="en-US" sz="3600" b="1" dirty="0">
                <a:solidFill>
                  <a:prstClr val="black"/>
                </a:solidFill>
                <a:latin typeface="メイリオ" panose="020B0604030504040204" pitchFamily="50" charset="-128"/>
                <a:cs typeface="メイリオ" panose="020B0604030504040204" pitchFamily="50" charset="-128"/>
              </a:rPr>
              <a:t>の</a:t>
            </a:r>
            <a:endParaRPr lang="en-US" altLang="ja-JP" sz="3600" b="1" dirty="0">
              <a:solidFill>
                <a:prstClr val="black"/>
              </a:solidFill>
              <a:latin typeface="メイリオ" panose="020B0604030504040204" pitchFamily="50" charset="-128"/>
              <a:cs typeface="メイリオ" panose="020B0604030504040204" pitchFamily="50" charset="-128"/>
            </a:endParaRPr>
          </a:p>
          <a:p>
            <a:pPr algn="ctr"/>
            <a:r>
              <a:rPr lang="en-US" altLang="ja-JP" sz="3600" b="1" dirty="0">
                <a:solidFill>
                  <a:prstClr val="black"/>
                </a:solidFill>
                <a:latin typeface="メイリオ" panose="020B0604030504040204" pitchFamily="50" charset="-128"/>
                <a:cs typeface="メイリオ" panose="020B0604030504040204" pitchFamily="50" charset="-128"/>
              </a:rPr>
              <a:t>              </a:t>
            </a:r>
            <a:r>
              <a:rPr lang="ja-JP" altLang="en-US" sz="4400" b="1" dirty="0" smtClean="0">
                <a:solidFill>
                  <a:prstClr val="black"/>
                </a:solidFill>
                <a:latin typeface="メイリオ" panose="020B0604030504040204" pitchFamily="50" charset="-128"/>
                <a:cs typeface="メイリオ" panose="020B0604030504040204" pitchFamily="50" charset="-128"/>
              </a:rPr>
              <a:t>ＣＯ</a:t>
            </a:r>
            <a:r>
              <a:rPr lang="en-US" altLang="ja-JP" sz="4400" b="1" dirty="0" smtClean="0">
                <a:solidFill>
                  <a:prstClr val="black"/>
                </a:solidFill>
                <a:latin typeface="メイリオ" panose="020B0604030504040204" pitchFamily="50" charset="-128"/>
                <a:cs typeface="メイリオ" panose="020B0604030504040204" pitchFamily="50" charset="-128"/>
              </a:rPr>
              <a:t>2</a:t>
            </a:r>
            <a:r>
              <a:rPr lang="ja-JP" altLang="en-US" sz="4400" b="1" dirty="0" smtClean="0">
                <a:solidFill>
                  <a:prstClr val="black"/>
                </a:solidFill>
                <a:latin typeface="メイリオ" panose="020B0604030504040204" pitchFamily="50" charset="-128"/>
                <a:cs typeface="メイリオ" panose="020B0604030504040204" pitchFamily="50" charset="-128"/>
              </a:rPr>
              <a:t>を</a:t>
            </a:r>
            <a:r>
              <a:rPr lang="ja-JP" altLang="en-US" sz="4400" b="1" dirty="0">
                <a:solidFill>
                  <a:prstClr val="black"/>
                </a:solidFill>
                <a:latin typeface="メイリオ" panose="020B0604030504040204" pitchFamily="50" charset="-128"/>
                <a:cs typeface="メイリオ" panose="020B0604030504040204" pitchFamily="50" charset="-128"/>
              </a:rPr>
              <a:t>削減できる！</a:t>
            </a:r>
            <a:endParaRPr lang="en-US" altLang="ja-JP" sz="4000" b="1" dirty="0">
              <a:solidFill>
                <a:prstClr val="black"/>
              </a:solidFill>
              <a:latin typeface="メイリオ" panose="020B0604030504040204" pitchFamily="50" charset="-128"/>
              <a:cs typeface="メイリオ" panose="020B0604030504040204" pitchFamily="50" charset="-128"/>
            </a:endParaRPr>
          </a:p>
          <a:p>
            <a:pPr algn="r"/>
            <a:endParaRPr lang="ja-JP" altLang="en-US" sz="6000" b="1" dirty="0">
              <a:solidFill>
                <a:prstClr val="black"/>
              </a:solidFill>
              <a:latin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a:solidFill>
                  <a:prstClr val="white"/>
                </a:solidFill>
              </a:rPr>
              <a:t> </a:t>
            </a:r>
            <a:r>
              <a:rPr lang="ja-JP" altLang="en-US" sz="2800" b="1" dirty="0">
                <a:latin typeface="メイリオ" panose="020B0604030504040204" pitchFamily="50" charset="-128"/>
                <a:cs typeface="メイリオ" panose="020B0604030504040204" pitchFamily="50" charset="-128"/>
              </a:rPr>
              <a:t>イ</a:t>
            </a:r>
            <a:r>
              <a:rPr lang="ja-JP" altLang="en-US" sz="2800" b="1" dirty="0">
                <a:solidFill>
                  <a:prstClr val="black"/>
                </a:solidFill>
                <a:latin typeface="メイリオ" panose="020B0604030504040204" pitchFamily="50" charset="-128"/>
                <a:cs typeface="メイリオ" panose="020B0604030504040204" pitchFamily="50" charset="-128"/>
              </a:rPr>
              <a:t>ンドネシアの</a:t>
            </a:r>
            <a:r>
              <a:rPr lang="en-US" altLang="ja-JP" sz="2800" b="1" dirty="0">
                <a:solidFill>
                  <a:prstClr val="black"/>
                </a:solidFill>
                <a:latin typeface="メイリオ" panose="020B0604030504040204" pitchFamily="50" charset="-128"/>
                <a:cs typeface="メイリオ" panose="020B0604030504040204" pitchFamily="50" charset="-128"/>
              </a:rPr>
              <a:t>CO2</a:t>
            </a:r>
            <a:r>
              <a:rPr lang="ja-JP" altLang="en-US" sz="2800" b="1" dirty="0">
                <a:solidFill>
                  <a:prstClr val="black"/>
                </a:solidFill>
                <a:latin typeface="メイリオ" panose="020B0604030504040204" pitchFamily="50" charset="-128"/>
                <a:cs typeface="メイリオ" panose="020B0604030504040204" pitchFamily="50" charset="-128"/>
              </a:rPr>
              <a:t>削減量～再エネ編～</a:t>
            </a:r>
          </a:p>
        </p:txBody>
      </p:sp>
      <p:sp>
        <p:nvSpPr>
          <p:cNvPr id="7" name="テキスト ボックス 6"/>
          <p:cNvSpPr txBox="1"/>
          <p:nvPr/>
        </p:nvSpPr>
        <p:spPr>
          <a:xfrm>
            <a:off x="-59303" y="785899"/>
            <a:ext cx="570271" cy="707886"/>
          </a:xfrm>
          <a:prstGeom prst="rect">
            <a:avLst/>
          </a:prstGeom>
          <a:noFill/>
        </p:spPr>
        <p:txBody>
          <a:bodyPr wrap="square" rtlCol="0">
            <a:spAutoFit/>
          </a:bodyPr>
          <a:lstStyle/>
          <a:p>
            <a:r>
              <a:rPr lang="ja-JP" altLang="en-US" sz="4000" dirty="0">
                <a:solidFill>
                  <a:prstClr val="black"/>
                </a:solidFill>
                <a:latin typeface="メイリオ" panose="020B0604030504040204" pitchFamily="50" charset="-128"/>
                <a:cs typeface="メイリオ" panose="020B0604030504040204" pitchFamily="50" charset="-128"/>
              </a:rPr>
              <a:t>➳</a:t>
            </a:r>
          </a:p>
        </p:txBody>
      </p:sp>
      <p:sp>
        <p:nvSpPr>
          <p:cNvPr id="8" name="テキスト ボックス 7"/>
          <p:cNvSpPr txBox="1"/>
          <p:nvPr/>
        </p:nvSpPr>
        <p:spPr>
          <a:xfrm>
            <a:off x="440796" y="897105"/>
            <a:ext cx="8186857" cy="461665"/>
          </a:xfrm>
          <a:prstGeom prst="rect">
            <a:avLst/>
          </a:prstGeom>
          <a:noFill/>
        </p:spPr>
        <p:txBody>
          <a:bodyPr wrap="none" rtlCol="0">
            <a:spAutoFit/>
          </a:bodyPr>
          <a:lstStyle/>
          <a:p>
            <a:r>
              <a:rPr lang="ja-JP" altLang="en-US" sz="2400" b="1" u="sng" dirty="0">
                <a:solidFill>
                  <a:prstClr val="black"/>
                </a:solidFill>
                <a:latin typeface="メイリオ" panose="020B0604030504040204" pitchFamily="50" charset="-128"/>
                <a:cs typeface="メイリオ" panose="020B0604030504040204" pitchFamily="50" charset="-128"/>
              </a:rPr>
              <a:t>インドネシアに石炭以外の再エネ発電技術を導入した場合</a:t>
            </a:r>
          </a:p>
        </p:txBody>
      </p:sp>
      <p:sp>
        <p:nvSpPr>
          <p:cNvPr id="9" name="テキスト ボックス 8"/>
          <p:cNvSpPr txBox="1"/>
          <p:nvPr/>
        </p:nvSpPr>
        <p:spPr>
          <a:xfrm>
            <a:off x="219547" y="4779143"/>
            <a:ext cx="5487849" cy="400110"/>
          </a:xfrm>
          <a:prstGeom prst="rect">
            <a:avLst/>
          </a:prstGeom>
          <a:noFill/>
        </p:spPr>
        <p:txBody>
          <a:bodyPr wrap="none" rtlCol="0">
            <a:spAutoFit/>
          </a:bodyPr>
          <a:lstStyle/>
          <a:p>
            <a:pPr>
              <a:spcBef>
                <a:spcPts val="3000"/>
              </a:spcBef>
            </a:pPr>
            <a:r>
              <a:rPr lang="en-US" altLang="ja-JP" sz="2000" dirty="0">
                <a:solidFill>
                  <a:prstClr val="black"/>
                </a:solidFill>
                <a:latin typeface="メイリオ" panose="020B0604030504040204" pitchFamily="50" charset="-128"/>
                <a:cs typeface="メイリオ" panose="020B0604030504040204" pitchFamily="50" charset="-128"/>
              </a:rPr>
              <a:t>5%</a:t>
            </a:r>
            <a:r>
              <a:rPr lang="ja-JP" altLang="en-US" sz="2000" dirty="0">
                <a:solidFill>
                  <a:prstClr val="black"/>
                </a:solidFill>
                <a:latin typeface="メイリオ" panose="020B0604030504040204" pitchFamily="50" charset="-128"/>
                <a:cs typeface="メイリオ" panose="020B0604030504040204" pitchFamily="50" charset="-128"/>
              </a:rPr>
              <a:t>導入の場合、</a:t>
            </a:r>
            <a:r>
              <a:rPr lang="ja-JP" altLang="en-US" sz="2000" dirty="0" smtClean="0">
                <a:solidFill>
                  <a:prstClr val="black"/>
                </a:solidFill>
                <a:latin typeface="メイリオ" panose="020B0604030504040204" pitchFamily="50" charset="-128"/>
                <a:cs typeface="メイリオ" panose="020B0604030504040204" pitchFamily="50" charset="-128"/>
              </a:rPr>
              <a:t>石炭</a:t>
            </a:r>
            <a:r>
              <a:rPr lang="en-US" altLang="ja-JP" sz="2000" dirty="0" smtClean="0">
                <a:solidFill>
                  <a:prstClr val="black"/>
                </a:solidFill>
                <a:latin typeface="メイリオ" panose="020B0604030504040204" pitchFamily="50" charset="-128"/>
                <a:cs typeface="メイリオ" panose="020B0604030504040204" pitchFamily="50" charset="-128"/>
              </a:rPr>
              <a:t>(829</a:t>
            </a:r>
            <a:r>
              <a:rPr lang="ja-JP" altLang="en-US" sz="2000" dirty="0">
                <a:solidFill>
                  <a:prstClr val="black"/>
                </a:solidFill>
                <a:latin typeface="メイリオ" panose="020B0604030504040204" pitchFamily="50" charset="-128"/>
                <a:cs typeface="メイリオ" panose="020B0604030504040204" pitchFamily="50" charset="-128"/>
              </a:rPr>
              <a:t>万</a:t>
            </a:r>
            <a:r>
              <a:rPr lang="en-US" altLang="ja-JP" sz="2000" dirty="0" smtClean="0">
                <a:solidFill>
                  <a:prstClr val="black"/>
                </a:solidFill>
                <a:latin typeface="メイリオ" panose="020B0604030504040204" pitchFamily="50" charset="-128"/>
                <a:cs typeface="メイリオ" panose="020B0604030504040204" pitchFamily="50" charset="-128"/>
              </a:rPr>
              <a:t>407t</a:t>
            </a:r>
            <a:r>
              <a:rPr lang="en-US" altLang="ja-JP" sz="2000" dirty="0">
                <a:solidFill>
                  <a:prstClr val="black"/>
                </a:solidFill>
                <a:latin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cs typeface="メイリオ" panose="020B0604030504040204" pitchFamily="50" charset="-128"/>
              </a:rPr>
              <a:t>と</a:t>
            </a:r>
            <a:r>
              <a:rPr lang="ja-JP" altLang="en-US" sz="2000" dirty="0">
                <a:solidFill>
                  <a:prstClr val="black"/>
                </a:solidFill>
                <a:latin typeface="メイリオ" panose="020B0604030504040204" pitchFamily="50" charset="-128"/>
                <a:cs typeface="メイリオ" panose="020B0604030504040204" pitchFamily="50" charset="-128"/>
              </a:rPr>
              <a:t>合わせて</a:t>
            </a:r>
            <a:endParaRPr lang="en-US" altLang="ja-JP" sz="2000" dirty="0">
              <a:solidFill>
                <a:prstClr val="black"/>
              </a:solidFill>
              <a:latin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a:xfrm>
            <a:off x="6529249" y="6572704"/>
            <a:ext cx="2133600" cy="365125"/>
          </a:xfrm>
        </p:spPr>
        <p:txBody>
          <a:bodyPr/>
          <a:lstStyle/>
          <a:p>
            <a:fld id="{400ABA58-CA87-4928-B72F-3CDF66D034FF}" type="slidenum">
              <a:rPr kumimoji="1" lang="ja-JP" altLang="en-US" smtClean="0"/>
              <a:pPr/>
              <a:t>63</a:t>
            </a:fld>
            <a:endParaRPr kumimoji="1" lang="ja-JP" altLang="en-US" dirty="0"/>
          </a:p>
        </p:txBody>
      </p:sp>
      <p:sp>
        <p:nvSpPr>
          <p:cNvPr id="11" name="テキスト ボックス 10"/>
          <p:cNvSpPr txBox="1"/>
          <p:nvPr/>
        </p:nvSpPr>
        <p:spPr>
          <a:xfrm>
            <a:off x="-2" y="1333217"/>
            <a:ext cx="9144002" cy="1015663"/>
          </a:xfrm>
          <a:prstGeom prst="rect">
            <a:avLst/>
          </a:prstGeom>
          <a:solidFill>
            <a:schemeClr val="tx2">
              <a:lumMod val="25000"/>
              <a:lumOff val="75000"/>
              <a:alpha val="81000"/>
            </a:schemeClr>
          </a:solidFill>
        </p:spPr>
        <p:txBody>
          <a:bodyPr wrap="square" rtlCol="0">
            <a:spAutoFit/>
          </a:bodyPr>
          <a:lstStyle/>
          <a:p>
            <a:r>
              <a:rPr lang="ja-JP" altLang="en-US" sz="2000" dirty="0">
                <a:solidFill>
                  <a:prstClr val="black"/>
                </a:solidFill>
                <a:latin typeface="メイリオ" panose="020B0604030504040204" pitchFamily="50" charset="-128"/>
                <a:cs typeface="メイリオ" panose="020B0604030504040204" pitchFamily="50" charset="-128"/>
              </a:rPr>
              <a:t>インドネシアの電力予測に基づいて、再エネ発電技術を</a:t>
            </a:r>
            <a:endParaRPr lang="en-US" altLang="ja-JP" sz="2000" dirty="0">
              <a:solidFill>
                <a:prstClr val="black"/>
              </a:solidFill>
              <a:latin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cs typeface="メイリオ" panose="020B0604030504040204" pitchFamily="50" charset="-128"/>
              </a:rPr>
              <a:t>予測値の</a:t>
            </a:r>
            <a:r>
              <a:rPr lang="en-US" altLang="ja-JP" sz="2000" dirty="0">
                <a:solidFill>
                  <a:prstClr val="black"/>
                </a:solidFill>
                <a:latin typeface="メイリオ" panose="020B0604030504040204" pitchFamily="50" charset="-128"/>
                <a:cs typeface="メイリオ" panose="020B0604030504040204" pitchFamily="50" charset="-128"/>
              </a:rPr>
              <a:t>10</a:t>
            </a:r>
            <a:r>
              <a:rPr lang="ja-JP" altLang="en-US" sz="2000" dirty="0">
                <a:solidFill>
                  <a:prstClr val="black"/>
                </a:solidFill>
                <a:latin typeface="メイリオ" panose="020B0604030504040204" pitchFamily="50" charset="-128"/>
                <a:cs typeface="メイリオ" panose="020B0604030504040204" pitchFamily="50" charset="-128"/>
              </a:rPr>
              <a:t>％</a:t>
            </a:r>
            <a:r>
              <a:rPr lang="en-US" altLang="ja-JP" sz="2000" dirty="0">
                <a:solidFill>
                  <a:prstClr val="black"/>
                </a:solidFill>
                <a:latin typeface="メイリオ" panose="020B0604030504040204" pitchFamily="50" charset="-128"/>
                <a:cs typeface="メイリオ" panose="020B0604030504040204" pitchFamily="50" charset="-128"/>
              </a:rPr>
              <a:t>,5%,3%</a:t>
            </a:r>
            <a:r>
              <a:rPr lang="ja-JP" altLang="en-US" sz="2000" dirty="0">
                <a:solidFill>
                  <a:prstClr val="black"/>
                </a:solidFill>
                <a:latin typeface="メイリオ" panose="020B0604030504040204" pitchFamily="50" charset="-128"/>
                <a:cs typeface="メイリオ" panose="020B0604030504040204" pitchFamily="50" charset="-128"/>
              </a:rPr>
              <a:t>導入した場合を試算した。</a:t>
            </a:r>
            <a:endParaRPr lang="en-US" altLang="ja-JP" sz="2000" dirty="0">
              <a:solidFill>
                <a:prstClr val="black"/>
              </a:solidFill>
              <a:latin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cs typeface="メイリオ" panose="020B0604030504040204" pitchFamily="50" charset="-128"/>
              </a:rPr>
              <a:t>再エネ発電は</a:t>
            </a:r>
            <a:r>
              <a:rPr lang="ja-JP" altLang="en-US" sz="2000" dirty="0" smtClean="0">
                <a:solidFill>
                  <a:prstClr val="black"/>
                </a:solidFill>
                <a:latin typeface="メイリオ" panose="020B0604030504040204" pitchFamily="50" charset="-128"/>
                <a:cs typeface="メイリオ" panose="020B0604030504040204" pitchFamily="50" charset="-128"/>
              </a:rPr>
              <a:t>石炭火力発電</a:t>
            </a:r>
            <a:r>
              <a:rPr lang="ja-JP" altLang="en-US" sz="2000" dirty="0">
                <a:solidFill>
                  <a:prstClr val="black"/>
                </a:solidFill>
                <a:latin typeface="メイリオ" panose="020B0604030504040204" pitchFamily="50" charset="-128"/>
                <a:cs typeface="メイリオ" panose="020B0604030504040204" pitchFamily="50" charset="-128"/>
              </a:rPr>
              <a:t>の代替としての</a:t>
            </a:r>
            <a:r>
              <a:rPr lang="en-US" altLang="ja-JP" sz="2000" dirty="0">
                <a:solidFill>
                  <a:prstClr val="black"/>
                </a:solidFill>
                <a:latin typeface="メイリオ" panose="020B0604030504040204" pitchFamily="50" charset="-128"/>
                <a:cs typeface="メイリオ" panose="020B0604030504040204" pitchFamily="50" charset="-128"/>
              </a:rPr>
              <a:t>CO2</a:t>
            </a:r>
            <a:r>
              <a:rPr lang="ja-JP" altLang="en-US" sz="2000" dirty="0">
                <a:solidFill>
                  <a:prstClr val="black"/>
                </a:solidFill>
                <a:latin typeface="メイリオ" panose="020B0604030504040204" pitchFamily="50" charset="-128"/>
                <a:cs typeface="メイリオ" panose="020B0604030504040204" pitchFamily="50" charset="-128"/>
              </a:rPr>
              <a:t>削減量を試算した。</a:t>
            </a:r>
            <a:endParaRPr lang="en-US" altLang="ja-JP" sz="2000" dirty="0">
              <a:solidFill>
                <a:prstClr val="black"/>
              </a:solidFill>
              <a:latin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xmlns="" val="851640332"/>
              </p:ext>
            </p:extLst>
          </p:nvPr>
        </p:nvGraphicFramePr>
        <p:xfrm>
          <a:off x="301152" y="2483895"/>
          <a:ext cx="8271665" cy="2011680"/>
        </p:xfrm>
        <a:graphic>
          <a:graphicData uri="http://schemas.openxmlformats.org/drawingml/2006/table">
            <a:tbl>
              <a:tblPr firstRow="1" bandRow="1">
                <a:tableStyleId>{ED083AE6-46FA-4A59-8FB0-9F97EB10719F}</a:tableStyleId>
              </a:tblPr>
              <a:tblGrid>
                <a:gridCol w="1210508"/>
                <a:gridCol w="1980220"/>
                <a:gridCol w="2195415"/>
                <a:gridCol w="2885522"/>
              </a:tblGrid>
              <a:tr h="291385">
                <a:tc>
                  <a:txBody>
                    <a:bodyPr/>
                    <a:lstStyle/>
                    <a:p>
                      <a:endParaRPr kumimoji="1" lang="ja-JP" altLang="en-US" dirty="0"/>
                    </a:p>
                  </a:txBody>
                  <a:tcPr/>
                </a:tc>
                <a:tc>
                  <a:txBody>
                    <a:bodyPr/>
                    <a:lstStyle/>
                    <a:p>
                      <a:pPr algn="ctr"/>
                      <a:r>
                        <a:rPr kumimoji="1" lang="ja-JP" altLang="en-US" dirty="0" smtClean="0"/>
                        <a:t>水力</a:t>
                      </a:r>
                      <a:endParaRPr kumimoji="1" lang="ja-JP" altLang="en-US" dirty="0"/>
                    </a:p>
                  </a:txBody>
                  <a:tcPr/>
                </a:tc>
                <a:tc>
                  <a:txBody>
                    <a:bodyPr/>
                    <a:lstStyle/>
                    <a:p>
                      <a:pPr algn="ctr"/>
                      <a:r>
                        <a:rPr kumimoji="1" lang="ja-JP" altLang="en-US" dirty="0" smtClean="0"/>
                        <a:t>地熱</a:t>
                      </a:r>
                      <a:endParaRPr kumimoji="1" lang="ja-JP" altLang="en-US" dirty="0"/>
                    </a:p>
                  </a:txBody>
                  <a:tcPr/>
                </a:tc>
                <a:tc>
                  <a:txBody>
                    <a:bodyPr/>
                    <a:lstStyle/>
                    <a:p>
                      <a:pPr algn="ctr"/>
                      <a:r>
                        <a:rPr kumimoji="1" lang="ja-JP" altLang="en-US" dirty="0" smtClean="0"/>
                        <a:t>合計</a:t>
                      </a:r>
                      <a:endParaRPr kumimoji="1" lang="ja-JP" altLang="en-US" dirty="0"/>
                    </a:p>
                  </a:txBody>
                  <a:tcPr/>
                </a:tc>
              </a:tr>
              <a:tr h="502938">
                <a:tc>
                  <a:txBody>
                    <a:bodyPr/>
                    <a:lstStyle/>
                    <a:p>
                      <a:pPr>
                        <a:lnSpc>
                          <a:spcPct val="150000"/>
                        </a:lnSpc>
                      </a:pPr>
                      <a:r>
                        <a:rPr kumimoji="1" lang="en-US" altLang="ja-JP" sz="2000" dirty="0" smtClean="0"/>
                        <a:t>10%</a:t>
                      </a:r>
                      <a:r>
                        <a:rPr kumimoji="1" lang="ja-JP" altLang="en-US" sz="2000" dirty="0" smtClean="0"/>
                        <a:t>導入</a:t>
                      </a:r>
                      <a:endParaRPr kumimoji="1" lang="en-US" altLang="ja-JP" sz="2000" dirty="0" smtClean="0"/>
                    </a:p>
                  </a:txBody>
                  <a:tcPr/>
                </a:tc>
                <a:tc>
                  <a:txBody>
                    <a:bodyPr/>
                    <a:lstStyle/>
                    <a:p>
                      <a:pPr algn="ctr"/>
                      <a:r>
                        <a:rPr kumimoji="1" lang="en-US" altLang="ja-JP" sz="2400" dirty="0" smtClean="0"/>
                        <a:t>824</a:t>
                      </a:r>
                      <a:r>
                        <a:rPr kumimoji="1" lang="ja-JP" altLang="en-US" sz="2400" dirty="0" smtClean="0"/>
                        <a:t>万</a:t>
                      </a:r>
                      <a:r>
                        <a:rPr kumimoji="1" lang="en-US" altLang="ja-JP" sz="2400" dirty="0" smtClean="0"/>
                        <a:t>5969t</a:t>
                      </a:r>
                    </a:p>
                  </a:txBody>
                  <a:tcPr/>
                </a:tc>
                <a:tc>
                  <a:txBody>
                    <a:bodyPr/>
                    <a:lstStyle/>
                    <a:p>
                      <a:pPr algn="ctr"/>
                      <a:r>
                        <a:rPr kumimoji="1" lang="en-US" altLang="ja-JP" sz="2400" dirty="0" smtClean="0"/>
                        <a:t>924</a:t>
                      </a:r>
                      <a:r>
                        <a:rPr kumimoji="1" lang="ja-JP" altLang="en-US" sz="2400" dirty="0" smtClean="0"/>
                        <a:t>万</a:t>
                      </a:r>
                      <a:r>
                        <a:rPr kumimoji="1" lang="en-US" altLang="ja-JP" sz="2400" dirty="0" smtClean="0"/>
                        <a:t>214t</a:t>
                      </a:r>
                      <a:endParaRPr kumimoji="1" lang="ja-JP" altLang="en-US" sz="2400" dirty="0"/>
                    </a:p>
                  </a:txBody>
                  <a:tcPr/>
                </a:tc>
                <a:tc>
                  <a:txBody>
                    <a:bodyPr/>
                    <a:lstStyle/>
                    <a:p>
                      <a:pPr algn="ctr"/>
                      <a:r>
                        <a:rPr kumimoji="1" lang="en-US" altLang="ja-JP" sz="2400" dirty="0" smtClean="0"/>
                        <a:t>1748</a:t>
                      </a:r>
                      <a:r>
                        <a:rPr kumimoji="1" lang="ja-JP" altLang="en-US" sz="2400" dirty="0" smtClean="0"/>
                        <a:t>万</a:t>
                      </a:r>
                      <a:r>
                        <a:rPr kumimoji="1" lang="en-US" altLang="ja-JP" sz="2400" dirty="0" smtClean="0"/>
                        <a:t>6183t</a:t>
                      </a:r>
                      <a:endParaRPr kumimoji="1" lang="ja-JP" altLang="en-US" sz="2400" dirty="0"/>
                    </a:p>
                  </a:txBody>
                  <a:tcPr/>
                </a:tc>
              </a:tr>
              <a:tr h="502938">
                <a:tc>
                  <a:txBody>
                    <a:bodyPr/>
                    <a:lstStyle/>
                    <a:p>
                      <a:pPr>
                        <a:lnSpc>
                          <a:spcPct val="150000"/>
                        </a:lnSpc>
                      </a:pPr>
                      <a:r>
                        <a:rPr kumimoji="1" lang="en-US" altLang="ja-JP" sz="2000" dirty="0" smtClean="0"/>
                        <a:t>5%</a:t>
                      </a:r>
                      <a:r>
                        <a:rPr kumimoji="1" lang="ja-JP" altLang="en-US" sz="2000" dirty="0" smtClean="0"/>
                        <a:t>導入</a:t>
                      </a:r>
                      <a:endParaRPr kumimoji="1" lang="ja-JP" altLang="en-US" sz="2000" dirty="0"/>
                    </a:p>
                  </a:txBody>
                  <a:tcPr/>
                </a:tc>
                <a:tc>
                  <a:txBody>
                    <a:bodyPr/>
                    <a:lstStyle/>
                    <a:p>
                      <a:pPr algn="ctr"/>
                      <a:r>
                        <a:rPr kumimoji="1" lang="en-US" altLang="ja-JP" sz="2400" dirty="0" smtClean="0"/>
                        <a:t>412</a:t>
                      </a:r>
                      <a:r>
                        <a:rPr kumimoji="1" lang="ja-JP" altLang="en-US" sz="2400" dirty="0" smtClean="0"/>
                        <a:t>万</a:t>
                      </a:r>
                      <a:r>
                        <a:rPr kumimoji="1" lang="en-US" altLang="ja-JP" sz="2400" dirty="0" smtClean="0"/>
                        <a:t>2984t</a:t>
                      </a:r>
                      <a:endParaRPr kumimoji="1" lang="ja-JP" altLang="en-US" sz="2400" dirty="0"/>
                    </a:p>
                  </a:txBody>
                  <a:tcPr/>
                </a:tc>
                <a:tc>
                  <a:txBody>
                    <a:bodyPr/>
                    <a:lstStyle/>
                    <a:p>
                      <a:pPr algn="ctr"/>
                      <a:r>
                        <a:rPr kumimoji="1" lang="en-US" altLang="ja-JP" sz="2400" dirty="0" smtClean="0"/>
                        <a:t>462</a:t>
                      </a:r>
                      <a:r>
                        <a:rPr kumimoji="1" lang="ja-JP" altLang="en-US" sz="2400" dirty="0" smtClean="0"/>
                        <a:t>万</a:t>
                      </a:r>
                      <a:r>
                        <a:rPr kumimoji="1" lang="en-US" altLang="ja-JP" sz="2400" dirty="0" smtClean="0"/>
                        <a:t>107t</a:t>
                      </a:r>
                      <a:endParaRPr kumimoji="1" lang="ja-JP" altLang="en-US" sz="2400" dirty="0"/>
                    </a:p>
                  </a:txBody>
                  <a:tcPr/>
                </a:tc>
                <a:tc>
                  <a:txBody>
                    <a:bodyPr/>
                    <a:lstStyle/>
                    <a:p>
                      <a:pPr algn="ctr"/>
                      <a:r>
                        <a:rPr kumimoji="1" lang="en-US" altLang="ja-JP" sz="2400" dirty="0" smtClean="0"/>
                        <a:t>874</a:t>
                      </a:r>
                      <a:r>
                        <a:rPr kumimoji="1" lang="ja-JP" altLang="en-US" sz="2400" dirty="0" smtClean="0"/>
                        <a:t>万</a:t>
                      </a:r>
                      <a:r>
                        <a:rPr kumimoji="1" lang="en-US" altLang="ja-JP" sz="2400" dirty="0" smtClean="0"/>
                        <a:t>3091t</a:t>
                      </a:r>
                      <a:endParaRPr kumimoji="1" lang="ja-JP" altLang="en-US" sz="2400" dirty="0"/>
                    </a:p>
                  </a:txBody>
                  <a:tcPr/>
                </a:tc>
              </a:tr>
              <a:tr h="502938">
                <a:tc>
                  <a:txBody>
                    <a:bodyPr/>
                    <a:lstStyle/>
                    <a:p>
                      <a:pPr>
                        <a:lnSpc>
                          <a:spcPct val="150000"/>
                        </a:lnSpc>
                      </a:pPr>
                      <a:r>
                        <a:rPr kumimoji="1" lang="en-US" altLang="ja-JP" sz="2000" dirty="0" smtClean="0"/>
                        <a:t>3%</a:t>
                      </a:r>
                      <a:r>
                        <a:rPr kumimoji="1" lang="ja-JP" altLang="en-US" sz="2000" dirty="0" smtClean="0"/>
                        <a:t>導入</a:t>
                      </a:r>
                      <a:endParaRPr kumimoji="1" lang="ja-JP" altLang="en-US" sz="2000" dirty="0"/>
                    </a:p>
                  </a:txBody>
                  <a:tcPr/>
                </a:tc>
                <a:tc>
                  <a:txBody>
                    <a:bodyPr/>
                    <a:lstStyle/>
                    <a:p>
                      <a:pPr algn="ctr"/>
                      <a:r>
                        <a:rPr kumimoji="1" lang="en-US" altLang="ja-JP" sz="2400" dirty="0" smtClean="0"/>
                        <a:t>247</a:t>
                      </a:r>
                      <a:r>
                        <a:rPr kumimoji="1" lang="ja-JP" altLang="en-US" sz="2400" dirty="0" smtClean="0"/>
                        <a:t>万</a:t>
                      </a:r>
                      <a:r>
                        <a:rPr kumimoji="1" lang="en-US" altLang="ja-JP" sz="2400" dirty="0" smtClean="0"/>
                        <a:t>3791t</a:t>
                      </a:r>
                      <a:endParaRPr kumimoji="1" lang="ja-JP" altLang="en-US" sz="2400" dirty="0"/>
                    </a:p>
                  </a:txBody>
                  <a:tcPr/>
                </a:tc>
                <a:tc>
                  <a:txBody>
                    <a:bodyPr/>
                    <a:lstStyle/>
                    <a:p>
                      <a:pPr algn="ctr"/>
                      <a:r>
                        <a:rPr kumimoji="1" lang="en-US" altLang="ja-JP" sz="2400" dirty="0" smtClean="0"/>
                        <a:t>277</a:t>
                      </a:r>
                      <a:r>
                        <a:rPr kumimoji="1" lang="ja-JP" altLang="en-US" sz="2400" dirty="0" smtClean="0"/>
                        <a:t>万</a:t>
                      </a:r>
                      <a:r>
                        <a:rPr kumimoji="1" lang="en-US" altLang="ja-JP" sz="2400" dirty="0" smtClean="0"/>
                        <a:t>2064t</a:t>
                      </a:r>
                      <a:endParaRPr kumimoji="1" lang="ja-JP" altLang="en-US" sz="2400" dirty="0"/>
                    </a:p>
                  </a:txBody>
                  <a:tcPr/>
                </a:tc>
                <a:tc>
                  <a:txBody>
                    <a:bodyPr/>
                    <a:lstStyle/>
                    <a:p>
                      <a:pPr algn="ctr"/>
                      <a:r>
                        <a:rPr kumimoji="1" lang="en-US" altLang="ja-JP" sz="2400" dirty="0" smtClean="0"/>
                        <a:t>524</a:t>
                      </a:r>
                      <a:r>
                        <a:rPr kumimoji="1" lang="ja-JP" altLang="en-US" sz="2400" dirty="0" smtClean="0"/>
                        <a:t>万</a:t>
                      </a:r>
                      <a:r>
                        <a:rPr kumimoji="1" lang="en-US" altLang="ja-JP" sz="2400" dirty="0" smtClean="0"/>
                        <a:t>5855t</a:t>
                      </a:r>
                      <a:endParaRPr kumimoji="1" lang="ja-JP" altLang="en-US" sz="2400" dirty="0"/>
                    </a:p>
                  </a:txBody>
                  <a:tcPr/>
                </a:tc>
              </a:tr>
            </a:tbl>
          </a:graphicData>
        </a:graphic>
      </p:graphicFrame>
      <p:sp>
        <p:nvSpPr>
          <p:cNvPr id="13" name="正方形/長方形 12"/>
          <p:cNvSpPr/>
          <p:nvPr/>
        </p:nvSpPr>
        <p:spPr>
          <a:xfrm>
            <a:off x="320478" y="3383995"/>
            <a:ext cx="8233012" cy="54006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C:\Users\user\Desktop\2000px-Flag_of_Indonesia_svg.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65623" y="53997"/>
            <a:ext cx="1352708" cy="826352"/>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98933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 y="1043735"/>
            <a:ext cx="9137681" cy="1877437"/>
          </a:xfrm>
          <a:prstGeom prst="rect">
            <a:avLst/>
          </a:prstGeom>
          <a:noFill/>
        </p:spPr>
        <p:txBody>
          <a:bodyPr wrap="square" rtlCol="0">
            <a:spAutoFit/>
          </a:bodyPr>
          <a:lstStyle/>
          <a:p>
            <a:r>
              <a:rPr lang="ja-JP" altLang="en-US" sz="3200" dirty="0">
                <a:solidFill>
                  <a:prstClr val="black"/>
                </a:solidFill>
                <a:latin typeface="メイリオ"/>
              </a:rPr>
              <a:t>日本</a:t>
            </a:r>
            <a:r>
              <a:rPr lang="ja-JP" altLang="en-US" sz="3200" dirty="0" smtClean="0">
                <a:solidFill>
                  <a:prstClr val="black"/>
                </a:solidFill>
                <a:latin typeface="メイリオ"/>
              </a:rPr>
              <a:t>の</a:t>
            </a:r>
            <a:r>
              <a:rPr lang="en-US" altLang="ja-JP" sz="3200" dirty="0" smtClean="0">
                <a:solidFill>
                  <a:prstClr val="black"/>
                </a:solidFill>
                <a:latin typeface="メイリオ"/>
              </a:rPr>
              <a:t>CO2</a:t>
            </a:r>
            <a:r>
              <a:rPr lang="ja-JP" altLang="en-US" sz="3200" dirty="0" smtClean="0">
                <a:solidFill>
                  <a:prstClr val="black"/>
                </a:solidFill>
                <a:latin typeface="メイリオ"/>
              </a:rPr>
              <a:t>削減</a:t>
            </a:r>
            <a:r>
              <a:rPr lang="ja-JP" altLang="en-US" sz="3200" dirty="0">
                <a:solidFill>
                  <a:prstClr val="black"/>
                </a:solidFill>
                <a:latin typeface="メイリオ"/>
              </a:rPr>
              <a:t>目標は</a:t>
            </a:r>
            <a:endParaRPr lang="en-US" altLang="ja-JP" sz="3200" dirty="0">
              <a:solidFill>
                <a:prstClr val="black"/>
              </a:solidFill>
              <a:latin typeface="メイリオ"/>
            </a:endParaRPr>
          </a:p>
          <a:p>
            <a:pPr algn="ctr"/>
            <a:r>
              <a:rPr lang="en-US" altLang="ja-JP" sz="4000" dirty="0" smtClean="0">
                <a:solidFill>
                  <a:prstClr val="black"/>
                </a:solidFill>
                <a:latin typeface="メイリオ"/>
              </a:rPr>
              <a:t>2030</a:t>
            </a:r>
            <a:r>
              <a:rPr lang="ja-JP" altLang="en-US" sz="4000" dirty="0" smtClean="0">
                <a:solidFill>
                  <a:prstClr val="black"/>
                </a:solidFill>
                <a:latin typeface="メイリオ"/>
              </a:rPr>
              <a:t>年</a:t>
            </a:r>
            <a:r>
              <a:rPr lang="ja-JP" altLang="en-US" sz="4000" dirty="0">
                <a:solidFill>
                  <a:prstClr val="black"/>
                </a:solidFill>
                <a:latin typeface="メイリオ"/>
              </a:rPr>
              <a:t>まで</a:t>
            </a:r>
            <a:r>
              <a:rPr lang="ja-JP" altLang="en-US" sz="4000" dirty="0" smtClean="0">
                <a:solidFill>
                  <a:prstClr val="black"/>
                </a:solidFill>
                <a:latin typeface="メイリオ"/>
              </a:rPr>
              <a:t>に</a:t>
            </a:r>
            <a:r>
              <a:rPr lang="en-US" altLang="ja-JP" sz="6000" b="1" u="sng" dirty="0" smtClean="0">
                <a:solidFill>
                  <a:prstClr val="black"/>
                </a:solidFill>
                <a:latin typeface="メイリオ"/>
              </a:rPr>
              <a:t>3</a:t>
            </a:r>
            <a:r>
              <a:rPr lang="ja-JP" altLang="en-US" sz="4400" b="1" u="sng" dirty="0" smtClean="0">
                <a:solidFill>
                  <a:prstClr val="black"/>
                </a:solidFill>
                <a:latin typeface="メイリオ"/>
              </a:rPr>
              <a:t>億</a:t>
            </a:r>
            <a:r>
              <a:rPr lang="en-US" altLang="ja-JP" sz="6000" b="1" u="sng" dirty="0" smtClean="0">
                <a:solidFill>
                  <a:prstClr val="black"/>
                </a:solidFill>
                <a:latin typeface="メイリオ"/>
              </a:rPr>
              <a:t>5300</a:t>
            </a:r>
            <a:r>
              <a:rPr lang="ja-JP" altLang="en-US" sz="4400" b="1" u="sng" dirty="0" smtClean="0">
                <a:solidFill>
                  <a:prstClr val="black"/>
                </a:solidFill>
                <a:latin typeface="メイリオ"/>
              </a:rPr>
              <a:t>万</a:t>
            </a:r>
            <a:r>
              <a:rPr lang="en-US" altLang="ja-JP" sz="4400" b="1" u="sng" dirty="0" smtClean="0">
                <a:solidFill>
                  <a:prstClr val="black"/>
                </a:solidFill>
                <a:latin typeface="メイリオ"/>
              </a:rPr>
              <a:t>t</a:t>
            </a:r>
            <a:r>
              <a:rPr lang="ja-JP" altLang="en-US" sz="4800" b="1" u="sng" dirty="0" smtClean="0">
                <a:solidFill>
                  <a:prstClr val="black"/>
                </a:solidFill>
                <a:latin typeface="メイリオ"/>
              </a:rPr>
              <a:t>減</a:t>
            </a:r>
            <a:endParaRPr lang="en-US" altLang="ja-JP" sz="6000" b="1" u="sng" dirty="0">
              <a:solidFill>
                <a:prstClr val="black"/>
              </a:solidFill>
              <a:latin typeface="メイリオ"/>
            </a:endParaRPr>
          </a:p>
          <a:p>
            <a:pPr algn="ctr"/>
            <a:r>
              <a:rPr lang="ja-JP" altLang="en-US" sz="2000" b="1" dirty="0">
                <a:solidFill>
                  <a:prstClr val="black"/>
                </a:solidFill>
                <a:latin typeface="メイリオ"/>
              </a:rPr>
              <a:t>　　　　　　　　　　　　　</a:t>
            </a:r>
            <a:r>
              <a:rPr lang="ja-JP" altLang="en-US" sz="2000" b="1" dirty="0" smtClean="0">
                <a:solidFill>
                  <a:prstClr val="black"/>
                </a:solidFill>
                <a:latin typeface="メイリオ"/>
              </a:rPr>
              <a:t>　　　　　　　　　　</a:t>
            </a:r>
            <a:r>
              <a:rPr lang="en-US" altLang="ja-JP" sz="2400" b="1" dirty="0">
                <a:solidFill>
                  <a:prstClr val="black"/>
                </a:solidFill>
                <a:latin typeface="メイリオ"/>
              </a:rPr>
              <a:t>(</a:t>
            </a:r>
            <a:r>
              <a:rPr lang="en-US" altLang="ja-JP" sz="2400" b="1" dirty="0" smtClean="0">
                <a:solidFill>
                  <a:prstClr val="black"/>
                </a:solidFill>
                <a:latin typeface="メイリオ"/>
              </a:rPr>
              <a:t>2013</a:t>
            </a:r>
            <a:r>
              <a:rPr lang="ja-JP" altLang="en-US" sz="2400" b="1" dirty="0" smtClean="0">
                <a:solidFill>
                  <a:prstClr val="black"/>
                </a:solidFill>
                <a:latin typeface="メイリオ"/>
              </a:rPr>
              <a:t>年度比</a:t>
            </a:r>
            <a:r>
              <a:rPr lang="en-US" altLang="ja-JP" sz="2400" b="1" dirty="0">
                <a:solidFill>
                  <a:prstClr val="black"/>
                </a:solidFill>
                <a:latin typeface="メイリオ"/>
              </a:rPr>
              <a:t>)</a:t>
            </a:r>
            <a:endParaRPr lang="en-US" altLang="ja-JP" sz="2400" b="1" dirty="0">
              <a:solidFill>
                <a:srgbClr val="44546A"/>
              </a:solidFill>
              <a:latin typeface="メイリオ"/>
            </a:endParaRPr>
          </a:p>
        </p:txBody>
      </p:sp>
      <p:sp>
        <p:nvSpPr>
          <p:cNvPr id="7" name="角丸四角形吹き出し 6"/>
          <p:cNvSpPr/>
          <p:nvPr/>
        </p:nvSpPr>
        <p:spPr>
          <a:xfrm>
            <a:off x="3022789" y="2921172"/>
            <a:ext cx="5653136" cy="1152128"/>
          </a:xfrm>
          <a:prstGeom prst="wedgeRoundRectCallout">
            <a:avLst>
              <a:gd name="adj1" fmla="val -21092"/>
              <a:gd name="adj2" fmla="val -10314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メイリオ"/>
              </a:rPr>
              <a:t>日本の</a:t>
            </a:r>
            <a:r>
              <a:rPr lang="en-US" altLang="ja-JP" dirty="0">
                <a:solidFill>
                  <a:prstClr val="black"/>
                </a:solidFill>
                <a:latin typeface="メイリオ"/>
              </a:rPr>
              <a:t>CO2</a:t>
            </a:r>
            <a:r>
              <a:rPr lang="ja-JP" altLang="en-US" dirty="0">
                <a:solidFill>
                  <a:prstClr val="black"/>
                </a:solidFill>
                <a:latin typeface="メイリオ"/>
              </a:rPr>
              <a:t>排出量のうち</a:t>
            </a:r>
            <a:r>
              <a:rPr lang="ja-JP" altLang="en-US" dirty="0" smtClean="0">
                <a:solidFill>
                  <a:prstClr val="black"/>
                </a:solidFill>
                <a:latin typeface="メイリオ"/>
              </a:rPr>
              <a:t>、</a:t>
            </a:r>
            <a:r>
              <a:rPr lang="ja-JP" altLang="en-US" b="1" dirty="0">
                <a:solidFill>
                  <a:prstClr val="black"/>
                </a:solidFill>
                <a:latin typeface="メイリオ"/>
              </a:rPr>
              <a:t>電力</a:t>
            </a:r>
            <a:r>
              <a:rPr lang="ja-JP" altLang="en-US" b="1" dirty="0" smtClean="0">
                <a:solidFill>
                  <a:prstClr val="black"/>
                </a:solidFill>
                <a:latin typeface="メイリオ"/>
              </a:rPr>
              <a:t>部門</a:t>
            </a:r>
            <a:r>
              <a:rPr lang="ja-JP" altLang="en-US" dirty="0">
                <a:solidFill>
                  <a:prstClr val="black"/>
                </a:solidFill>
                <a:latin typeface="メイリオ"/>
              </a:rPr>
              <a:t>の占める割合は</a:t>
            </a:r>
            <a:endParaRPr lang="en-US" altLang="ja-JP" dirty="0">
              <a:solidFill>
                <a:prstClr val="black"/>
              </a:solidFill>
              <a:latin typeface="メイリオ"/>
            </a:endParaRPr>
          </a:p>
          <a:p>
            <a:pPr algn="ctr"/>
            <a:r>
              <a:rPr lang="ja-JP" altLang="en-US" sz="4400" b="1" u="sng" dirty="0" smtClean="0">
                <a:solidFill>
                  <a:prstClr val="black"/>
                </a:solidFill>
                <a:latin typeface="メイリオ"/>
              </a:rPr>
              <a:t>約</a:t>
            </a:r>
            <a:r>
              <a:rPr lang="en-US" altLang="ja-JP" sz="4400" b="1" u="sng" dirty="0" smtClean="0">
                <a:solidFill>
                  <a:prstClr val="black"/>
                </a:solidFill>
                <a:latin typeface="メイリオ"/>
              </a:rPr>
              <a:t>41</a:t>
            </a:r>
            <a:r>
              <a:rPr lang="ja-JP" altLang="en-US" sz="4400" b="1" u="sng" dirty="0" smtClean="0">
                <a:solidFill>
                  <a:prstClr val="black"/>
                </a:solidFill>
                <a:latin typeface="メイリオ"/>
              </a:rPr>
              <a:t>％</a:t>
            </a:r>
            <a:endParaRPr lang="en-US" altLang="ja-JP" sz="4400" b="1" u="sng" dirty="0">
              <a:solidFill>
                <a:prstClr val="black"/>
              </a:solidFill>
              <a:latin typeface="メイリオ"/>
            </a:endParaRPr>
          </a:p>
        </p:txBody>
      </p:sp>
      <p:sp>
        <p:nvSpPr>
          <p:cNvPr id="10" name="テキスト ボックス 9"/>
          <p:cNvSpPr txBox="1"/>
          <p:nvPr/>
        </p:nvSpPr>
        <p:spPr>
          <a:xfrm>
            <a:off x="-1" y="260648"/>
            <a:ext cx="9173035" cy="523220"/>
          </a:xfrm>
          <a:prstGeom prst="rect">
            <a:avLst/>
          </a:prstGeom>
          <a:noFill/>
        </p:spPr>
        <p:txBody>
          <a:bodyPr wrap="square" rtlCol="0">
            <a:spAutoFit/>
          </a:bodyPr>
          <a:lstStyle/>
          <a:p>
            <a:r>
              <a:rPr lang="ja-JP" altLang="en-US" sz="2800" dirty="0" smtClean="0">
                <a:solidFill>
                  <a:prstClr val="white"/>
                </a:solidFill>
              </a:rPr>
              <a:t> </a:t>
            </a:r>
            <a:r>
              <a:rPr lang="ja-JP" altLang="en-US" sz="2800" b="1" dirty="0" smtClean="0">
                <a:solidFill>
                  <a:prstClr val="black"/>
                </a:solidFill>
                <a:latin typeface="メイリオ" panose="020B0604030504040204" pitchFamily="50" charset="-128"/>
                <a:cs typeface="メイリオ" panose="020B0604030504040204" pitchFamily="50" charset="-128"/>
              </a:rPr>
              <a:t>日本</a:t>
            </a:r>
            <a:r>
              <a:rPr lang="ja-JP" altLang="en-US" sz="2800" b="1" dirty="0">
                <a:solidFill>
                  <a:prstClr val="black"/>
                </a:solidFill>
                <a:latin typeface="メイリオ" panose="020B0604030504040204" pitchFamily="50" charset="-128"/>
                <a:cs typeface="メイリオ" panose="020B0604030504040204" pitchFamily="50" charset="-128"/>
              </a:rPr>
              <a:t>の目標にどの程度貢献出来るの</a:t>
            </a:r>
            <a:r>
              <a:rPr lang="ja-JP" altLang="en-US" sz="2800" b="1" dirty="0" smtClean="0">
                <a:solidFill>
                  <a:prstClr val="black"/>
                </a:solidFill>
                <a:latin typeface="メイリオ" panose="020B0604030504040204" pitchFamily="50" charset="-128"/>
                <a:cs typeface="メイリオ" panose="020B0604030504040204" pitchFamily="50" charset="-128"/>
              </a:rPr>
              <a:t>か①</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cxnSp>
        <p:nvCxnSpPr>
          <p:cNvPr id="11" name="直線コネクタ 10"/>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2" y="4170542"/>
            <a:ext cx="9173035" cy="2369880"/>
            <a:chOff x="-2" y="4543118"/>
            <a:chExt cx="9173035" cy="2369880"/>
          </a:xfrm>
        </p:grpSpPr>
        <p:sp>
          <p:nvSpPr>
            <p:cNvPr id="2" name="正方形/長方形 1"/>
            <p:cNvSpPr/>
            <p:nvPr/>
          </p:nvSpPr>
          <p:spPr>
            <a:xfrm>
              <a:off x="-2" y="4543118"/>
              <a:ext cx="9173035" cy="2369880"/>
            </a:xfrm>
            <a:prstGeom prst="rect">
              <a:avLst/>
            </a:prstGeom>
            <a:solidFill>
              <a:schemeClr val="tx2">
                <a:lumMod val="25000"/>
                <a:lumOff val="75000"/>
              </a:schemeClr>
            </a:solidFill>
          </p:spPr>
          <p:txBody>
            <a:bodyPr wrap="square">
              <a:spAutoFit/>
            </a:bodyPr>
            <a:lstStyle/>
            <a:p>
              <a:pPr algn="ctr"/>
              <a:endParaRPr lang="en-US" altLang="ja-JP" sz="1200" b="1" dirty="0" smtClean="0">
                <a:solidFill>
                  <a:srgbClr val="F96307"/>
                </a:solidFill>
                <a:effectLst>
                  <a:outerShdw blurRad="38100" dist="38100" dir="2700000" algn="tl">
                    <a:srgbClr val="000000">
                      <a:alpha val="43137"/>
                    </a:srgbClr>
                  </a:outerShdw>
                </a:effectLst>
              </a:endParaRPr>
            </a:p>
            <a:p>
              <a:pPr algn="ctr"/>
              <a:endParaRPr lang="en-US" altLang="ja-JP" sz="1200" b="1" dirty="0" smtClean="0">
                <a:solidFill>
                  <a:srgbClr val="F96307"/>
                </a:solidFill>
                <a:effectLst>
                  <a:outerShdw blurRad="38100" dist="38100" dir="2700000" algn="tl">
                    <a:srgbClr val="000000">
                      <a:alpha val="43137"/>
                    </a:srgbClr>
                  </a:outerShdw>
                </a:effectLst>
              </a:endParaRPr>
            </a:p>
            <a:p>
              <a:pPr algn="ctr"/>
              <a:r>
                <a:rPr lang="ja-JP" altLang="en-US" sz="5400" b="1" dirty="0" smtClean="0">
                  <a:solidFill>
                    <a:srgbClr val="F96307"/>
                  </a:solidFill>
                  <a:effectLst>
                    <a:outerShdw blurRad="38100" dist="38100" dir="2700000" algn="tl">
                      <a:srgbClr val="000000">
                        <a:alpha val="43137"/>
                      </a:srgbClr>
                    </a:outerShdw>
                  </a:effectLst>
                  <a:latin typeface="メイリオ"/>
                </a:rPr>
                <a:t>約</a:t>
              </a:r>
              <a:r>
                <a:rPr lang="en-US" altLang="ja-JP" sz="8800" b="1" dirty="0">
                  <a:solidFill>
                    <a:srgbClr val="F96307"/>
                  </a:solidFill>
                  <a:effectLst>
                    <a:outerShdw blurRad="38100" dist="38100" dir="2700000" algn="tl">
                      <a:srgbClr val="000000">
                        <a:alpha val="43137"/>
                      </a:srgbClr>
                    </a:outerShdw>
                  </a:effectLst>
                  <a:latin typeface="メイリオ"/>
                </a:rPr>
                <a:t>1</a:t>
              </a:r>
              <a:r>
                <a:rPr lang="ja-JP" altLang="en-US" sz="5400" b="1" dirty="0">
                  <a:solidFill>
                    <a:srgbClr val="F96307"/>
                  </a:solidFill>
                  <a:effectLst>
                    <a:outerShdw blurRad="38100" dist="38100" dir="2700000" algn="tl">
                      <a:srgbClr val="000000">
                        <a:alpha val="43137"/>
                      </a:srgbClr>
                    </a:outerShdw>
                  </a:effectLst>
                  <a:latin typeface="メイリオ"/>
                </a:rPr>
                <a:t>億</a:t>
              </a:r>
              <a:r>
                <a:rPr lang="en-US" altLang="ja-JP" sz="8800" b="1" dirty="0">
                  <a:solidFill>
                    <a:srgbClr val="F96307"/>
                  </a:solidFill>
                  <a:effectLst>
                    <a:outerShdw blurRad="38100" dist="38100" dir="2700000" algn="tl">
                      <a:srgbClr val="000000">
                        <a:alpha val="43137"/>
                      </a:srgbClr>
                    </a:outerShdw>
                  </a:effectLst>
                  <a:latin typeface="メイリオ"/>
                </a:rPr>
                <a:t>4500</a:t>
              </a:r>
              <a:r>
                <a:rPr lang="ja-JP" altLang="en-US" sz="4800" b="1" dirty="0">
                  <a:solidFill>
                    <a:srgbClr val="F96307"/>
                  </a:solidFill>
                  <a:effectLst>
                    <a:outerShdw blurRad="38100" dist="38100" dir="2700000" algn="tl">
                      <a:srgbClr val="000000">
                        <a:alpha val="43137"/>
                      </a:srgbClr>
                    </a:outerShdw>
                  </a:effectLst>
                  <a:latin typeface="メイリオ"/>
                </a:rPr>
                <a:t>万</a:t>
              </a:r>
              <a:r>
                <a:rPr lang="en-US" altLang="ja-JP" sz="4800" b="1" dirty="0">
                  <a:solidFill>
                    <a:srgbClr val="F96307"/>
                  </a:solidFill>
                  <a:effectLst>
                    <a:outerShdw blurRad="38100" dist="38100" dir="2700000" algn="tl">
                      <a:srgbClr val="000000">
                        <a:alpha val="43137"/>
                      </a:srgbClr>
                    </a:outerShdw>
                  </a:effectLst>
                  <a:latin typeface="メイリオ"/>
                </a:rPr>
                <a:t>t</a:t>
              </a:r>
              <a:endParaRPr lang="en-US" altLang="ja-JP" sz="7200" b="1" dirty="0">
                <a:solidFill>
                  <a:srgbClr val="F96307"/>
                </a:solidFill>
                <a:effectLst>
                  <a:outerShdw blurRad="38100" dist="38100" dir="2700000" algn="tl">
                    <a:srgbClr val="000000">
                      <a:alpha val="43137"/>
                    </a:srgbClr>
                  </a:outerShdw>
                </a:effectLst>
                <a:latin typeface="メイリオ"/>
              </a:endParaRPr>
            </a:p>
            <a:p>
              <a:pPr algn="r"/>
              <a:r>
                <a:rPr lang="ja-JP" altLang="en-US" dirty="0">
                  <a:solidFill>
                    <a:prstClr val="black"/>
                  </a:solidFill>
                </a:rPr>
                <a:t>　　　　</a:t>
              </a:r>
              <a:r>
                <a:rPr lang="ja-JP" altLang="en-US" sz="3600" dirty="0" smtClean="0">
                  <a:solidFill>
                    <a:prstClr val="black"/>
                  </a:solidFill>
                </a:rPr>
                <a:t>の削減に貢献したい。　</a:t>
              </a:r>
              <a:endParaRPr lang="ja-JP" altLang="en-US" sz="3600" dirty="0">
                <a:solidFill>
                  <a:prstClr val="black"/>
                </a:solidFill>
              </a:endParaRPr>
            </a:p>
          </p:txBody>
        </p:sp>
        <p:sp>
          <p:nvSpPr>
            <p:cNvPr id="5" name="正方形/長方形 4"/>
            <p:cNvSpPr/>
            <p:nvPr/>
          </p:nvSpPr>
          <p:spPr>
            <a:xfrm>
              <a:off x="201420" y="4547608"/>
              <a:ext cx="3180679" cy="523220"/>
            </a:xfrm>
            <a:prstGeom prst="rect">
              <a:avLst/>
            </a:prstGeom>
          </p:spPr>
          <p:txBody>
            <a:bodyPr wrap="none">
              <a:spAutoFit/>
            </a:bodyPr>
            <a:lstStyle/>
            <a:p>
              <a:r>
                <a:rPr lang="en-US" altLang="zh-TW" sz="2800" dirty="0">
                  <a:solidFill>
                    <a:prstClr val="black"/>
                  </a:solidFill>
                </a:rPr>
                <a:t>3</a:t>
              </a:r>
              <a:r>
                <a:rPr lang="zh-TW" altLang="en-US" sz="2800" dirty="0">
                  <a:solidFill>
                    <a:prstClr val="black"/>
                  </a:solidFill>
                </a:rPr>
                <a:t>億</a:t>
              </a:r>
              <a:r>
                <a:rPr lang="en-US" altLang="zh-TW" sz="2800" dirty="0">
                  <a:solidFill>
                    <a:prstClr val="black"/>
                  </a:solidFill>
                </a:rPr>
                <a:t>5300</a:t>
              </a:r>
              <a:r>
                <a:rPr lang="zh-TW" altLang="en-US" sz="2800" dirty="0">
                  <a:solidFill>
                    <a:prstClr val="black"/>
                  </a:solidFill>
                </a:rPr>
                <a:t>万</a:t>
              </a:r>
              <a:r>
                <a:rPr lang="en-US" altLang="zh-TW" sz="2800" dirty="0">
                  <a:solidFill>
                    <a:prstClr val="black"/>
                  </a:solidFill>
                </a:rPr>
                <a:t>×0.41</a:t>
              </a:r>
              <a:r>
                <a:rPr lang="zh-TW" altLang="en-US" sz="2800" dirty="0">
                  <a:solidFill>
                    <a:prstClr val="black"/>
                  </a:solidFill>
                </a:rPr>
                <a:t>＝</a:t>
              </a:r>
            </a:p>
          </p:txBody>
        </p:sp>
      </p:grpSp>
      <p:sp>
        <p:nvSpPr>
          <p:cNvPr id="4" name="スライド番号プレースホルダー 3"/>
          <p:cNvSpPr>
            <a:spLocks noGrp="1"/>
          </p:cNvSpPr>
          <p:nvPr>
            <p:ph type="sldNum" sz="quarter" idx="12"/>
          </p:nvPr>
        </p:nvSpPr>
        <p:spPr>
          <a:xfrm>
            <a:off x="6555062" y="6477656"/>
            <a:ext cx="2133600" cy="365125"/>
          </a:xfrm>
        </p:spPr>
        <p:txBody>
          <a:bodyPr/>
          <a:lstStyle/>
          <a:p>
            <a:fld id="{400ABA58-CA87-4928-B72F-3CDF66D034FF}" type="slidenum">
              <a:rPr kumimoji="1" lang="ja-JP" altLang="en-US" smtClean="0"/>
              <a:pPr/>
              <a:t>64</a:t>
            </a:fld>
            <a:endParaRPr kumimoji="1" lang="ja-JP" altLang="en-US"/>
          </a:p>
        </p:txBody>
      </p:sp>
    </p:spTree>
    <p:extLst>
      <p:ext uri="{BB962C8B-B14F-4D97-AF65-F5344CB8AC3E}">
        <p14:creationId xmlns:p14="http://schemas.microsoft.com/office/powerpoint/2010/main" xmlns="" val="3416605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xmlns="" val="3441514303"/>
              </p:ext>
            </p:extLst>
          </p:nvPr>
        </p:nvGraphicFramePr>
        <p:xfrm>
          <a:off x="194545" y="1705693"/>
          <a:ext cx="2127206" cy="2772000"/>
        </p:xfrm>
        <a:graphic>
          <a:graphicData uri="http://schemas.openxmlformats.org/drawingml/2006/table">
            <a:tbl>
              <a:tblPr firstRow="1" bandRow="1">
                <a:tableStyleId>{ED083AE6-46FA-4A59-8FB0-9F97EB10719F}</a:tableStyleId>
              </a:tblPr>
              <a:tblGrid>
                <a:gridCol w="2127206"/>
              </a:tblGrid>
              <a:tr h="693000">
                <a:tc>
                  <a:txBody>
                    <a:bodyPr/>
                    <a:lstStyle/>
                    <a:p>
                      <a:pPr algn="ctr">
                        <a:lnSpc>
                          <a:spcPct val="100000"/>
                        </a:lnSpc>
                      </a:pPr>
                      <a:endParaRPr kumimoji="1" lang="ja-JP" altLang="en-US" sz="24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solidFill>
                  </a:tcPr>
                </a:tc>
              </a:tr>
              <a:tr h="693000">
                <a:tc>
                  <a:txBody>
                    <a:bodyPr/>
                    <a:lstStyle/>
                    <a:p>
                      <a:pPr algn="ctr"/>
                      <a:r>
                        <a:rPr kumimoji="1" lang="en-US" altLang="ja-JP" sz="2800" b="1" dirty="0" smtClean="0"/>
                        <a:t>10</a:t>
                      </a:r>
                      <a:r>
                        <a:rPr kumimoji="1" lang="ja-JP" altLang="en-US" sz="2800" b="1" dirty="0" smtClean="0"/>
                        <a:t>％導入</a:t>
                      </a:r>
                      <a:endParaRPr kumimoji="1" lang="ja-JP" altLang="en-US" sz="2800" b="1"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85000"/>
                      </a:schemeClr>
                    </a:solidFill>
                  </a:tcPr>
                </a:tc>
              </a:tr>
              <a:tr h="693000">
                <a:tc>
                  <a:txBody>
                    <a:bodyPr/>
                    <a:lstStyle/>
                    <a:p>
                      <a:pPr algn="ctr"/>
                      <a:r>
                        <a:rPr kumimoji="1" lang="en-US" altLang="ja-JP" sz="2800" b="1" dirty="0" smtClean="0"/>
                        <a:t>5</a:t>
                      </a:r>
                      <a:r>
                        <a:rPr kumimoji="1" lang="ja-JP" altLang="en-US" sz="2800" b="1" dirty="0" smtClean="0"/>
                        <a:t>％導入</a:t>
                      </a:r>
                      <a:endParaRPr kumimoji="1" lang="ja-JP" altLang="en-US" sz="2800" b="1"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693000">
                <a:tc>
                  <a:txBody>
                    <a:bodyPr/>
                    <a:lstStyle/>
                    <a:p>
                      <a:pPr algn="ctr"/>
                      <a:r>
                        <a:rPr kumimoji="1" lang="en-US" altLang="ja-JP" sz="2800" b="1" dirty="0" smtClean="0"/>
                        <a:t>3</a:t>
                      </a:r>
                      <a:r>
                        <a:rPr kumimoji="1" lang="ja-JP" altLang="en-US" sz="2800" b="1" dirty="0" smtClean="0"/>
                        <a:t>％導入</a:t>
                      </a:r>
                      <a:endParaRPr kumimoji="1" lang="en-US" altLang="ja-JP" sz="2800" b="1" dirty="0" smtClean="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 name="テキスト ボックス 5"/>
          <p:cNvSpPr txBox="1"/>
          <p:nvPr/>
        </p:nvSpPr>
        <p:spPr>
          <a:xfrm>
            <a:off x="-1" y="260648"/>
            <a:ext cx="9173035" cy="523220"/>
          </a:xfrm>
          <a:prstGeom prst="rect">
            <a:avLst/>
          </a:prstGeom>
          <a:noFill/>
        </p:spPr>
        <p:txBody>
          <a:bodyPr wrap="square" rtlCol="0">
            <a:spAutoFit/>
          </a:bodyPr>
          <a:lstStyle/>
          <a:p>
            <a:r>
              <a:rPr lang="en-US" altLang="ja-JP" sz="2800" dirty="0" smtClean="0">
                <a:solidFill>
                  <a:prstClr val="white"/>
                </a:solidFill>
              </a:rPr>
              <a:t> </a:t>
            </a:r>
            <a:r>
              <a:rPr lang="en-US" altLang="ja-JP" sz="2800" b="1" dirty="0" smtClean="0">
                <a:solidFill>
                  <a:prstClr val="black"/>
                </a:solidFill>
                <a:latin typeface="メイリオ" panose="020B0604030504040204" pitchFamily="50" charset="-128"/>
                <a:cs typeface="メイリオ" panose="020B0604030504040204" pitchFamily="50" charset="-128"/>
              </a:rPr>
              <a:t>CO2</a:t>
            </a:r>
            <a:r>
              <a:rPr lang="ja-JP" altLang="en-US" sz="2800" b="1" dirty="0" smtClean="0">
                <a:solidFill>
                  <a:prstClr val="black"/>
                </a:solidFill>
                <a:latin typeface="メイリオ" panose="020B0604030504040204" pitchFamily="50" charset="-128"/>
                <a:cs typeface="メイリオ" panose="020B0604030504040204" pitchFamily="50" charset="-128"/>
              </a:rPr>
              <a:t>削減量とクレジット獲得量の合計</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16548" y="682590"/>
            <a:ext cx="697627" cy="707886"/>
          </a:xfrm>
          <a:prstGeom prst="rect">
            <a:avLst/>
          </a:prstGeom>
          <a:noFill/>
        </p:spPr>
        <p:txBody>
          <a:bodyPr wrap="none" rtlCol="0">
            <a:spAutoFit/>
          </a:bodyPr>
          <a:lstStyle/>
          <a:p>
            <a:r>
              <a:rPr lang="ja-JP" altLang="en-US" sz="4000" dirty="0" smtClean="0">
                <a:solidFill>
                  <a:prstClr val="black"/>
                </a:solidFill>
                <a:latin typeface="メイリオ" panose="020B0604030504040204" pitchFamily="50" charset="-128"/>
                <a:cs typeface="メイリオ" panose="020B0604030504040204" pitchFamily="50" charset="-128"/>
              </a:rPr>
              <a:t>➳</a:t>
            </a:r>
            <a:endParaRPr lang="ja-JP" altLang="en-US" sz="4000" dirty="0">
              <a:solidFill>
                <a:prstClr val="black"/>
              </a:solidFill>
              <a:latin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11560" y="783868"/>
            <a:ext cx="8186857" cy="830997"/>
          </a:xfrm>
          <a:prstGeom prst="rect">
            <a:avLst/>
          </a:prstGeom>
          <a:noFill/>
        </p:spPr>
        <p:txBody>
          <a:bodyPr wrap="none" rtlCol="0">
            <a:spAutoFit/>
          </a:bodyPr>
          <a:lstStyle/>
          <a:p>
            <a:r>
              <a:rPr lang="ja-JP" altLang="en-US" sz="2400" b="1" u="sng" dirty="0" smtClean="0">
                <a:solidFill>
                  <a:prstClr val="black"/>
                </a:solidFill>
                <a:latin typeface="メイリオ" panose="020B0604030504040204" pitchFamily="50" charset="-128"/>
                <a:cs typeface="メイリオ" panose="020B0604030504040204" pitchFamily="50" charset="-128"/>
              </a:rPr>
              <a:t>二カ国それぞれに省エネ・高効率技術や</a:t>
            </a:r>
            <a:endParaRPr lang="en-US" altLang="ja-JP" sz="2400" b="1" u="sng" dirty="0" smtClean="0">
              <a:solidFill>
                <a:prstClr val="black"/>
              </a:solidFill>
              <a:latin typeface="メイリオ" panose="020B0604030504040204" pitchFamily="50" charset="-128"/>
              <a:cs typeface="メイリオ" panose="020B0604030504040204" pitchFamily="50" charset="-128"/>
            </a:endParaRPr>
          </a:p>
          <a:p>
            <a:r>
              <a:rPr lang="ja-JP" altLang="en-US" sz="2400" b="1" dirty="0">
                <a:solidFill>
                  <a:prstClr val="black"/>
                </a:solidFill>
                <a:latin typeface="メイリオ" panose="020B0604030504040204" pitchFamily="50" charset="-128"/>
                <a:cs typeface="メイリオ" panose="020B0604030504040204" pitchFamily="50" charset="-128"/>
              </a:rPr>
              <a:t>　</a:t>
            </a:r>
            <a:r>
              <a:rPr lang="ja-JP" altLang="en-US" sz="2400" b="1" dirty="0" smtClean="0">
                <a:solidFill>
                  <a:prstClr val="black"/>
                </a:solidFill>
                <a:latin typeface="メイリオ" panose="020B0604030504040204" pitchFamily="50" charset="-128"/>
                <a:cs typeface="メイリオ" panose="020B0604030504040204" pitchFamily="50" charset="-128"/>
              </a:rPr>
              <a:t>　　　　　　　</a:t>
            </a:r>
            <a:r>
              <a:rPr lang="ja-JP" altLang="en-US" sz="2400" b="1" u="sng" dirty="0" smtClean="0">
                <a:solidFill>
                  <a:prstClr val="black"/>
                </a:solidFill>
                <a:latin typeface="メイリオ" panose="020B0604030504040204" pitchFamily="50" charset="-128"/>
                <a:cs typeface="メイリオ" panose="020B0604030504040204" pitchFamily="50" charset="-128"/>
              </a:rPr>
              <a:t>再生エネルギー発電技術を導入した場合</a:t>
            </a:r>
            <a:endParaRPr lang="ja-JP" altLang="en-US" sz="2400" b="1" u="sng" dirty="0">
              <a:solidFill>
                <a:prstClr val="black"/>
              </a:solidFill>
              <a:latin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65</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xmlns="" val="987986641"/>
              </p:ext>
            </p:extLst>
          </p:nvPr>
        </p:nvGraphicFramePr>
        <p:xfrm>
          <a:off x="2311944" y="1705693"/>
          <a:ext cx="6658576" cy="2772000"/>
        </p:xfrm>
        <a:graphic>
          <a:graphicData uri="http://schemas.openxmlformats.org/drawingml/2006/table">
            <a:tbl>
              <a:tblPr firstRow="1" bandRow="1">
                <a:tableStyleId>{ED083AE6-46FA-4A59-8FB0-9F97EB10719F}</a:tableStyleId>
              </a:tblPr>
              <a:tblGrid>
                <a:gridCol w="4915351"/>
                <a:gridCol w="1743225"/>
              </a:tblGrid>
              <a:tr h="693000">
                <a:tc>
                  <a:txBody>
                    <a:bodyPr/>
                    <a:lstStyle/>
                    <a:p>
                      <a:pPr algn="ctr">
                        <a:lnSpc>
                          <a:spcPct val="100000"/>
                        </a:lnSpc>
                      </a:pPr>
                      <a:r>
                        <a:rPr kumimoji="1" lang="ja-JP" altLang="en-US" sz="2800" dirty="0" smtClean="0"/>
                        <a:t>クレジット獲得量の合計</a:t>
                      </a:r>
                      <a:endParaRPr kumimoji="1" lang="ja-JP" altLang="en-US" sz="28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lnSpc>
                          <a:spcPct val="100000"/>
                        </a:lnSpc>
                      </a:pPr>
                      <a:r>
                        <a:rPr kumimoji="1" lang="ja-JP" altLang="en-US" sz="2800" dirty="0" smtClean="0"/>
                        <a:t>達成率</a:t>
                      </a:r>
                      <a:endParaRPr kumimoji="1" lang="ja-JP" altLang="en-US" sz="28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r>
              <a:tr h="693000">
                <a:tc>
                  <a:txBody>
                    <a:bodyPr/>
                    <a:lstStyle/>
                    <a:p>
                      <a:pPr algn="r"/>
                      <a:r>
                        <a:rPr kumimoji="1" lang="en-US" altLang="ja-JP" sz="3200" dirty="0" smtClean="0"/>
                        <a:t>2218</a:t>
                      </a:r>
                      <a:r>
                        <a:rPr kumimoji="1" lang="ja-JP" altLang="en-US" sz="3200" dirty="0" smtClean="0"/>
                        <a:t>万</a:t>
                      </a:r>
                      <a:r>
                        <a:rPr kumimoji="1" lang="en-US" altLang="ja-JP" sz="3200" dirty="0" smtClean="0"/>
                        <a:t>1280t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r"/>
                      <a:r>
                        <a:rPr kumimoji="1" lang="en-US" altLang="ja-JP" sz="3200" dirty="0" smtClean="0"/>
                        <a:t>15.3</a:t>
                      </a:r>
                      <a:r>
                        <a:rPr kumimoji="1" lang="ja-JP" altLang="en-US" sz="3200" dirty="0" smtClean="0"/>
                        <a: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r>
              <a:tr h="693000">
                <a:tc>
                  <a:txBody>
                    <a:bodyPr/>
                    <a:lstStyle/>
                    <a:p>
                      <a:pPr algn="r"/>
                      <a:r>
                        <a:rPr kumimoji="1" lang="en-US" altLang="ja-JP" sz="3200" dirty="0" smtClean="0"/>
                        <a:t>1109</a:t>
                      </a:r>
                      <a:r>
                        <a:rPr kumimoji="1" lang="ja-JP" altLang="en-US" sz="3200" dirty="0" smtClean="0"/>
                        <a:t>万</a:t>
                      </a:r>
                      <a:r>
                        <a:rPr kumimoji="1" lang="ja-JP" altLang="en-US" sz="3200" baseline="0" dirty="0" smtClean="0"/>
                        <a:t>  </a:t>
                      </a:r>
                      <a:r>
                        <a:rPr kumimoji="1" lang="en-US" altLang="ja-JP" sz="3200" dirty="0" smtClean="0"/>
                        <a:t>640t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r"/>
                      <a:r>
                        <a:rPr kumimoji="1" lang="en-US" altLang="ja-JP" sz="3200" dirty="0" smtClean="0"/>
                        <a:t>7.6</a:t>
                      </a:r>
                      <a:r>
                        <a:rPr kumimoji="1" lang="ja-JP" altLang="en-US" sz="3200" dirty="0" smtClean="0"/>
                        <a: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r>
              <a:tr h="693000">
                <a:tc>
                  <a:txBody>
                    <a:bodyPr/>
                    <a:lstStyle/>
                    <a:p>
                      <a:pPr algn="r">
                        <a:lnSpc>
                          <a:spcPts val="4500"/>
                        </a:lnSpc>
                      </a:pPr>
                      <a:r>
                        <a:rPr kumimoji="1" lang="en-US" altLang="ja-JP" sz="3200" dirty="0" smtClean="0"/>
                        <a:t>665</a:t>
                      </a:r>
                      <a:r>
                        <a:rPr kumimoji="1" lang="ja-JP" altLang="en-US" sz="3200" dirty="0" smtClean="0"/>
                        <a:t>万</a:t>
                      </a:r>
                      <a:r>
                        <a:rPr kumimoji="1" lang="en-US" altLang="ja-JP" sz="3200" dirty="0" smtClean="0"/>
                        <a:t>4384t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algn="r">
                        <a:lnSpc>
                          <a:spcPts val="4500"/>
                        </a:lnSpc>
                      </a:pPr>
                      <a:r>
                        <a:rPr kumimoji="1" lang="en-US" altLang="ja-JP" sz="3200" dirty="0" smtClean="0"/>
                        <a:t>4.6</a:t>
                      </a:r>
                      <a:r>
                        <a:rPr kumimoji="1" lang="ja-JP" altLang="en-US" sz="3200" dirty="0" smtClean="0"/>
                        <a:t>％</a:t>
                      </a:r>
                      <a:endParaRPr kumimoji="1" lang="en-US" altLang="ja-JP" sz="3200" dirty="0" smtClean="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r>
            </a:tbl>
          </a:graphicData>
        </a:graphic>
      </p:graphicFrame>
      <p:sp>
        <p:nvSpPr>
          <p:cNvPr id="8" name="正方形/長方形 7"/>
          <p:cNvSpPr/>
          <p:nvPr/>
        </p:nvSpPr>
        <p:spPr>
          <a:xfrm>
            <a:off x="2321751" y="3091693"/>
            <a:ext cx="6648770"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1" name="表 10"/>
          <p:cNvGraphicFramePr>
            <a:graphicFrameLocks noGrp="1"/>
          </p:cNvGraphicFramePr>
          <p:nvPr>
            <p:extLst>
              <p:ext uri="{D42A27DB-BD31-4B8C-83A1-F6EECF244321}">
                <p14:modId xmlns:p14="http://schemas.microsoft.com/office/powerpoint/2010/main" xmlns="" val="1083072303"/>
              </p:ext>
            </p:extLst>
          </p:nvPr>
        </p:nvGraphicFramePr>
        <p:xfrm>
          <a:off x="2306219" y="1705693"/>
          <a:ext cx="6679834" cy="2772000"/>
        </p:xfrm>
        <a:graphic>
          <a:graphicData uri="http://schemas.openxmlformats.org/drawingml/2006/table">
            <a:tbl>
              <a:tblPr firstRow="1" bandRow="1">
                <a:tableStyleId>{ED083AE6-46FA-4A59-8FB0-9F97EB10719F}</a:tableStyleId>
              </a:tblPr>
              <a:tblGrid>
                <a:gridCol w="6679834"/>
              </a:tblGrid>
              <a:tr h="693000">
                <a:tc>
                  <a:txBody>
                    <a:bodyPr/>
                    <a:lstStyle/>
                    <a:p>
                      <a:pPr algn="ctr">
                        <a:lnSpc>
                          <a:spcPct val="100000"/>
                        </a:lnSpc>
                      </a:pPr>
                      <a:r>
                        <a:rPr kumimoji="1" lang="en-US" altLang="ja-JP" sz="3200" dirty="0" smtClean="0"/>
                        <a:t>CO2</a:t>
                      </a:r>
                      <a:r>
                        <a:rPr kumimoji="1" lang="ja-JP" altLang="en-US" sz="3200" dirty="0" smtClean="0"/>
                        <a:t>削減量の合計</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solidFill>
                  </a:tcPr>
                </a:tc>
              </a:tr>
              <a:tr h="693000">
                <a:tc>
                  <a:txBody>
                    <a:bodyPr/>
                    <a:lstStyle/>
                    <a:p>
                      <a:pPr algn="r"/>
                      <a:r>
                        <a:rPr kumimoji="1" lang="en-US" altLang="ja-JP" sz="3200" dirty="0" smtClean="0"/>
                        <a:t>4436</a:t>
                      </a:r>
                      <a:r>
                        <a:rPr kumimoji="1" lang="ja-JP" altLang="en-US" sz="3200" dirty="0" smtClean="0"/>
                        <a:t>万</a:t>
                      </a:r>
                      <a:r>
                        <a:rPr kumimoji="1" lang="en-US" altLang="ja-JP" sz="3200" dirty="0" smtClean="0"/>
                        <a:t>2560t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85000"/>
                      </a:schemeClr>
                    </a:solidFill>
                  </a:tcPr>
                </a:tc>
              </a:tr>
              <a:tr h="693000">
                <a:tc>
                  <a:txBody>
                    <a:bodyPr/>
                    <a:lstStyle/>
                    <a:p>
                      <a:pPr algn="r"/>
                      <a:r>
                        <a:rPr kumimoji="1" lang="en-US" altLang="ja-JP" sz="3200" dirty="0" smtClean="0"/>
                        <a:t>2218</a:t>
                      </a:r>
                      <a:r>
                        <a:rPr kumimoji="1" lang="ja-JP" altLang="en-US" sz="3200" dirty="0" smtClean="0"/>
                        <a:t>万</a:t>
                      </a:r>
                      <a:r>
                        <a:rPr kumimoji="1" lang="en-US" altLang="ja-JP" sz="3200" baseline="0" dirty="0" smtClean="0"/>
                        <a:t>1280t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693000">
                <a:tc>
                  <a:txBody>
                    <a:bodyPr/>
                    <a:lstStyle/>
                    <a:p>
                      <a:pPr algn="r"/>
                      <a:r>
                        <a:rPr kumimoji="1" lang="en-US" altLang="ja-JP" sz="3200" dirty="0" smtClean="0"/>
                        <a:t>1330</a:t>
                      </a:r>
                      <a:r>
                        <a:rPr kumimoji="1" lang="ja-JP" altLang="en-US" sz="3200" dirty="0" smtClean="0"/>
                        <a:t>万</a:t>
                      </a:r>
                      <a:r>
                        <a:rPr kumimoji="1" lang="en-US" altLang="ja-JP" sz="3200" dirty="0" smtClean="0"/>
                        <a:t>8769t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正方形/長方形 11"/>
          <p:cNvSpPr/>
          <p:nvPr/>
        </p:nvSpPr>
        <p:spPr>
          <a:xfrm>
            <a:off x="2321751" y="3091693"/>
            <a:ext cx="6686891"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3" name="直線コネクタ 12"/>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94544" y="3091693"/>
            <a:ext cx="2063939"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24460" y="5409220"/>
            <a:ext cx="9197494" cy="1323439"/>
          </a:xfrm>
          <a:prstGeom prst="rect">
            <a:avLst/>
          </a:prstGeom>
          <a:solidFill>
            <a:schemeClr val="bg2">
              <a:lumMod val="60000"/>
              <a:lumOff val="40000"/>
            </a:schemeClr>
          </a:solidFill>
        </p:spPr>
        <p:txBody>
          <a:bodyPr wrap="square" rtlCol="0">
            <a:spAutoFit/>
          </a:bodyPr>
          <a:lstStyle/>
          <a:p>
            <a:pPr algn="ctr"/>
            <a:r>
              <a:rPr lang="ja-JP" altLang="en-US" sz="4000" b="1" dirty="0">
                <a:solidFill>
                  <a:prstClr val="black"/>
                </a:solidFill>
              </a:rPr>
              <a:t>どのようにすれば</a:t>
            </a:r>
            <a:r>
              <a:rPr lang="en-US" altLang="ja-JP" sz="4000" b="1" dirty="0">
                <a:solidFill>
                  <a:prstClr val="black"/>
                </a:solidFill>
              </a:rPr>
              <a:t>CO2</a:t>
            </a:r>
            <a:r>
              <a:rPr lang="ja-JP" altLang="en-US" sz="4000" b="1" dirty="0">
                <a:solidFill>
                  <a:prstClr val="black"/>
                </a:solidFill>
              </a:rPr>
              <a:t>削減目標を</a:t>
            </a:r>
          </a:p>
          <a:p>
            <a:pPr algn="ctr"/>
            <a:r>
              <a:rPr lang="ja-JP" altLang="en-US" sz="4000" b="1" dirty="0">
                <a:solidFill>
                  <a:prstClr val="black"/>
                </a:solidFill>
              </a:rPr>
              <a:t>達成できるのだろうか？</a:t>
            </a:r>
            <a:endParaRPr lang="en-US" altLang="ja-JP" sz="4000" b="1" dirty="0" smtClean="0">
              <a:solidFill>
                <a:prstClr val="black"/>
              </a:solidFill>
              <a:latin typeface="+mj-ea"/>
              <a:ea typeface="+mj-ea"/>
            </a:endParaRPr>
          </a:p>
        </p:txBody>
      </p:sp>
      <p:sp>
        <p:nvSpPr>
          <p:cNvPr id="19" name="テキスト ボックス 18"/>
          <p:cNvSpPr txBox="1"/>
          <p:nvPr/>
        </p:nvSpPr>
        <p:spPr>
          <a:xfrm>
            <a:off x="-53494" y="5409220"/>
            <a:ext cx="9197494" cy="1323439"/>
          </a:xfrm>
          <a:prstGeom prst="rect">
            <a:avLst/>
          </a:prstGeom>
          <a:solidFill>
            <a:schemeClr val="bg2">
              <a:lumMod val="60000"/>
              <a:lumOff val="40000"/>
            </a:schemeClr>
          </a:solidFill>
        </p:spPr>
        <p:txBody>
          <a:bodyPr wrap="square" rtlCol="0">
            <a:spAutoFit/>
          </a:bodyPr>
          <a:lstStyle/>
          <a:p>
            <a:pPr algn="ctr"/>
            <a:r>
              <a:rPr lang="ja-JP" altLang="en-US" sz="4000" b="1" dirty="0" smtClean="0">
                <a:solidFill>
                  <a:prstClr val="black"/>
                </a:solidFill>
                <a:latin typeface="+mj-ea"/>
              </a:rPr>
              <a:t>電力</a:t>
            </a:r>
            <a:r>
              <a:rPr lang="ja-JP" altLang="en-US" sz="4000" b="1" dirty="0">
                <a:solidFill>
                  <a:prstClr val="black"/>
                </a:solidFill>
                <a:latin typeface="+mj-ea"/>
              </a:rPr>
              <a:t>部門の削減目標</a:t>
            </a:r>
            <a:r>
              <a:rPr lang="en-US" altLang="ja-JP" sz="4000" b="1" dirty="0">
                <a:solidFill>
                  <a:prstClr val="black"/>
                </a:solidFill>
                <a:latin typeface="+mj-ea"/>
              </a:rPr>
              <a:t>(1</a:t>
            </a:r>
            <a:r>
              <a:rPr lang="ja-JP" altLang="en-US" sz="4000" b="1" dirty="0">
                <a:solidFill>
                  <a:prstClr val="black"/>
                </a:solidFill>
                <a:latin typeface="+mj-ea"/>
              </a:rPr>
              <a:t>億</a:t>
            </a:r>
            <a:r>
              <a:rPr lang="en-US" altLang="ja-JP" sz="4000" b="1" dirty="0">
                <a:solidFill>
                  <a:prstClr val="black"/>
                </a:solidFill>
                <a:latin typeface="+mj-ea"/>
              </a:rPr>
              <a:t>4500</a:t>
            </a:r>
            <a:r>
              <a:rPr lang="ja-JP" altLang="en-US" sz="4000" b="1" dirty="0">
                <a:solidFill>
                  <a:prstClr val="black"/>
                </a:solidFill>
                <a:latin typeface="+mj-ea"/>
              </a:rPr>
              <a:t>万</a:t>
            </a:r>
            <a:r>
              <a:rPr lang="en-US" altLang="ja-JP" sz="4000" b="1" dirty="0">
                <a:solidFill>
                  <a:prstClr val="black"/>
                </a:solidFill>
                <a:latin typeface="+mj-ea"/>
              </a:rPr>
              <a:t>t)</a:t>
            </a:r>
            <a:r>
              <a:rPr lang="ja-JP" altLang="en-US" sz="4000" b="1" dirty="0">
                <a:solidFill>
                  <a:prstClr val="black"/>
                </a:solidFill>
                <a:latin typeface="+mj-ea"/>
              </a:rPr>
              <a:t>に</a:t>
            </a:r>
            <a:endParaRPr lang="en-US" altLang="ja-JP" sz="4000" b="1" dirty="0">
              <a:solidFill>
                <a:prstClr val="black"/>
              </a:solidFill>
              <a:latin typeface="+mj-ea"/>
            </a:endParaRPr>
          </a:p>
          <a:p>
            <a:pPr algn="ctr"/>
            <a:r>
              <a:rPr lang="ja-JP" altLang="en-US" sz="4000" b="1" dirty="0">
                <a:solidFill>
                  <a:prstClr val="black"/>
                </a:solidFill>
                <a:latin typeface="+mj-ea"/>
              </a:rPr>
              <a:t>遠く</a:t>
            </a:r>
            <a:r>
              <a:rPr lang="ja-JP" altLang="en-US" sz="4000" b="1" dirty="0" smtClean="0">
                <a:solidFill>
                  <a:prstClr val="black"/>
                </a:solidFill>
                <a:latin typeface="+mj-ea"/>
              </a:rPr>
              <a:t>及ばない</a:t>
            </a:r>
            <a:endParaRPr lang="en-US" altLang="ja-JP" sz="4000" b="1" dirty="0">
              <a:solidFill>
                <a:prstClr val="black"/>
              </a:solidFill>
              <a:latin typeface="+mj-ea"/>
            </a:endParaRPr>
          </a:p>
        </p:txBody>
      </p:sp>
    </p:spTree>
    <p:extLst>
      <p:ext uri="{BB962C8B-B14F-4D97-AF65-F5344CB8AC3E}">
        <p14:creationId xmlns:p14="http://schemas.microsoft.com/office/powerpoint/2010/main" xmlns="" val="7964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ppt_w</p:attrName>
                                        </p:attrNameLst>
                                      </p:cBhvr>
                                      <p:tavLst>
                                        <p:tav tm="0" fmla="#ppt_w*sin(2.5*pi*$)">
                                          <p:val>
                                            <p:fltVal val="0"/>
                                          </p:val>
                                        </p:tav>
                                        <p:tav tm="100000">
                                          <p:val>
                                            <p:fltVal val="1"/>
                                          </p:val>
                                        </p:tav>
                                      </p:tavLst>
                                    </p:anim>
                                    <p:anim calcmode="lin" valueType="num">
                                      <p:cBhvr>
                                        <p:cTn id="9" dur="3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anim calcmode="lin" valueType="num">
                                      <p:cBhvr>
                                        <p:cTn id="13" dur="300" fill="hold"/>
                                        <p:tgtEl>
                                          <p:spTgt spid="8"/>
                                        </p:tgtEl>
                                        <p:attrNameLst>
                                          <p:attrName>ppt_w</p:attrName>
                                        </p:attrNameLst>
                                      </p:cBhvr>
                                      <p:tavLst>
                                        <p:tav tm="0" fmla="#ppt_w*sin(2.5*pi*$)">
                                          <p:val>
                                            <p:fltVal val="0"/>
                                          </p:val>
                                        </p:tav>
                                        <p:tav tm="100000">
                                          <p:val>
                                            <p:fltVal val="1"/>
                                          </p:val>
                                        </p:tav>
                                      </p:tavLst>
                                    </p:anim>
                                    <p:anim calcmode="lin" valueType="num">
                                      <p:cBhvr>
                                        <p:cTn id="14" dur="300" fill="hold"/>
                                        <p:tgtEl>
                                          <p:spTgt spid="8"/>
                                        </p:tgtEl>
                                        <p:attrNameLst>
                                          <p:attrName>ppt_h</p:attrName>
                                        </p:attrNameLst>
                                      </p:cBhvr>
                                      <p:tavLst>
                                        <p:tav tm="0">
                                          <p:val>
                                            <p:strVal val="#ppt_h"/>
                                          </p:val>
                                        </p:tav>
                                        <p:tav tm="100000">
                                          <p:val>
                                            <p:strVal val="#ppt_h"/>
                                          </p:val>
                                        </p:tav>
                                      </p:tavLst>
                                    </p:anim>
                                  </p:childTnLst>
                                </p:cTn>
                              </p:par>
                              <p:par>
                                <p:cTn id="15" presetID="45" presetClass="exit" presetSubtype="0" fill="hold" nodeType="withEffect">
                                  <p:stCondLst>
                                    <p:cond delay="0"/>
                                  </p:stCondLst>
                                  <p:childTnLst>
                                    <p:animEffect transition="out" filter="fade">
                                      <p:cBhvr>
                                        <p:cTn id="16" dur="300"/>
                                        <p:tgtEl>
                                          <p:spTgt spid="11"/>
                                        </p:tgtEl>
                                      </p:cBhvr>
                                    </p:animEffect>
                                    <p:anim calcmode="lin" valueType="num">
                                      <p:cBhvr>
                                        <p:cTn id="17" dur="3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300"/>
                                        <p:tgtEl>
                                          <p:spTgt spid="11"/>
                                        </p:tgtEl>
                                        <p:attrNameLst>
                                          <p:attrName>ppt_h</p:attrName>
                                        </p:attrNameLst>
                                      </p:cBhvr>
                                      <p:tavLst>
                                        <p:tav tm="0">
                                          <p:val>
                                            <p:strVal val="ppt_h"/>
                                          </p:val>
                                        </p:tav>
                                        <p:tav tm="100000">
                                          <p:val>
                                            <p:strVal val="ppt_h"/>
                                          </p:val>
                                        </p:tav>
                                      </p:tavLst>
                                    </p:anim>
                                    <p:set>
                                      <p:cBhvr>
                                        <p:cTn id="19" dur="1" fill="hold">
                                          <p:stCondLst>
                                            <p:cond delay="299"/>
                                          </p:stCondLst>
                                        </p:cTn>
                                        <p:tgtEl>
                                          <p:spTgt spid="11"/>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300"/>
                                        <p:tgtEl>
                                          <p:spTgt spid="12"/>
                                        </p:tgtEl>
                                      </p:cBhvr>
                                    </p:animEffect>
                                    <p:anim calcmode="lin" valueType="num">
                                      <p:cBhvr>
                                        <p:cTn id="22" dur="3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300"/>
                                        <p:tgtEl>
                                          <p:spTgt spid="12"/>
                                        </p:tgtEl>
                                        <p:attrNameLst>
                                          <p:attrName>ppt_h</p:attrName>
                                        </p:attrNameLst>
                                      </p:cBhvr>
                                      <p:tavLst>
                                        <p:tav tm="0">
                                          <p:val>
                                            <p:strVal val="ppt_h"/>
                                          </p:val>
                                        </p:tav>
                                        <p:tav tm="100000">
                                          <p:val>
                                            <p:strVal val="ppt_h"/>
                                          </p:val>
                                        </p:tav>
                                      </p:tavLst>
                                    </p:anim>
                                    <p:set>
                                      <p:cBhvr>
                                        <p:cTn id="24" dur="1" fill="hold">
                                          <p:stCondLst>
                                            <p:cond delay="299"/>
                                          </p:stCondLst>
                                        </p:cTn>
                                        <p:tgtEl>
                                          <p:spTgt spid="12"/>
                                        </p:tgtEl>
                                        <p:attrNameLst>
                                          <p:attrName>style.visibility</p:attrName>
                                        </p:attrNameLst>
                                      </p:cBhvr>
                                      <p:to>
                                        <p:strVal val="hidden"/>
                                      </p:to>
                                    </p:set>
                                  </p:childTnLst>
                                </p:cTn>
                              </p:par>
                              <p:par>
                                <p:cTn id="25" presetID="4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00"/>
                                        <p:tgtEl>
                                          <p:spTgt spid="19"/>
                                        </p:tgtEl>
                                      </p:cBhvr>
                                    </p:animEffect>
                                    <p:anim calcmode="lin" valueType="num">
                                      <p:cBhvr>
                                        <p:cTn id="28" dur="300" fill="hold"/>
                                        <p:tgtEl>
                                          <p:spTgt spid="19"/>
                                        </p:tgtEl>
                                        <p:attrNameLst>
                                          <p:attrName>ppt_w</p:attrName>
                                        </p:attrNameLst>
                                      </p:cBhvr>
                                      <p:tavLst>
                                        <p:tav tm="0" fmla="#ppt_w*sin(2.5*pi*$)">
                                          <p:val>
                                            <p:fltVal val="0"/>
                                          </p:val>
                                        </p:tav>
                                        <p:tav tm="100000">
                                          <p:val>
                                            <p:fltVal val="1"/>
                                          </p:val>
                                        </p:tav>
                                      </p:tavLst>
                                    </p:anim>
                                    <p:anim calcmode="lin" valueType="num">
                                      <p:cBhvr>
                                        <p:cTn id="29" dur="3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grpId="1" nodeType="clickEffect">
                                  <p:stCondLst>
                                    <p:cond delay="0"/>
                                  </p:stCondLst>
                                  <p:childTnLst>
                                    <p:anim calcmode="lin" valueType="num">
                                      <p:cBhvr additive="base">
                                        <p:cTn id="33" dur="500"/>
                                        <p:tgtEl>
                                          <p:spTgt spid="19"/>
                                        </p:tgtEl>
                                        <p:attrNameLst>
                                          <p:attrName>ppt_x</p:attrName>
                                        </p:attrNameLst>
                                      </p:cBhvr>
                                      <p:tavLst>
                                        <p:tav tm="0">
                                          <p:val>
                                            <p:strVal val="ppt_x"/>
                                          </p:val>
                                        </p:tav>
                                        <p:tav tm="100000">
                                          <p:val>
                                            <p:strVal val="0-ppt_w/2"/>
                                          </p:val>
                                        </p:tav>
                                      </p:tavLst>
                                    </p:anim>
                                    <p:anim calcmode="lin" valueType="num">
                                      <p:cBhvr additive="base">
                                        <p:cTn id="34" dur="500"/>
                                        <p:tgtEl>
                                          <p:spTgt spid="19"/>
                                        </p:tgtEl>
                                        <p:attrNameLst>
                                          <p:attrName>ppt_y</p:attrName>
                                        </p:attrNameLst>
                                      </p:cBhvr>
                                      <p:tavLst>
                                        <p:tav tm="0">
                                          <p:val>
                                            <p:strVal val="ppt_y"/>
                                          </p:val>
                                        </p:tav>
                                        <p:tav tm="100000">
                                          <p:val>
                                            <p:strVal val="ppt_y"/>
                                          </p:val>
                                        </p:tav>
                                      </p:tavLst>
                                    </p:anim>
                                    <p:set>
                                      <p:cBhvr>
                                        <p:cTn id="35" dur="1" fill="hold">
                                          <p:stCondLst>
                                            <p:cond delay="499"/>
                                          </p:stCondLst>
                                        </p:cTn>
                                        <p:tgtEl>
                                          <p:spTgt spid="19"/>
                                        </p:tgtEl>
                                        <p:attrNameLst>
                                          <p:attrName>style.visibility</p:attrName>
                                        </p:attrNameLst>
                                      </p:cBhvr>
                                      <p:to>
                                        <p:strVal val="hidden"/>
                                      </p:to>
                                    </p:set>
                                  </p:childTnLst>
                                </p:cTn>
                              </p:par>
                              <p:par>
                                <p:cTn id="36" presetID="2" presetClass="entr" presetSubtype="2"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8" grpId="0" animBg="1"/>
      <p:bldP spid="19" grpId="0" animBg="1"/>
      <p:bldP spid="19" grpId="1"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user\Desktop\a_08_china.g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050" y="-1143000"/>
            <a:ext cx="9144000" cy="8001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66</a:t>
            </a:fld>
            <a:endParaRPr kumimoji="1" lang="ja-JP" altLang="en-US"/>
          </a:p>
        </p:txBody>
      </p:sp>
      <p:sp>
        <p:nvSpPr>
          <p:cNvPr id="3" name="テキスト ボックス 2"/>
          <p:cNvSpPr txBox="1"/>
          <p:nvPr/>
        </p:nvSpPr>
        <p:spPr>
          <a:xfrm>
            <a:off x="1084565" y="2978950"/>
            <a:ext cx="6930770" cy="1323439"/>
          </a:xfrm>
          <a:prstGeom prst="rect">
            <a:avLst/>
          </a:prstGeom>
          <a:noFill/>
        </p:spPr>
        <p:txBody>
          <a:bodyPr wrap="square" rtlCol="0">
            <a:spAutoFit/>
          </a:bodyPr>
          <a:lstStyle/>
          <a:p>
            <a:pPr algn="ctr"/>
            <a:r>
              <a:rPr lang="ja-JP" altLang="en-US" sz="8000" b="1" dirty="0" smtClean="0">
                <a:solidFill>
                  <a:prstClr val="black"/>
                </a:solidFill>
                <a:effectLst>
                  <a:outerShdw blurRad="38100" dist="38100" dir="2700000" algn="tl">
                    <a:prstClr val="white">
                      <a:alpha val="43000"/>
                    </a:prstClr>
                  </a:outerShdw>
                </a:effectLst>
                <a:latin typeface="メイリオ"/>
                <a:cs typeface="メイリオ" panose="020B0604030504040204" pitchFamily="50" charset="-128"/>
              </a:rPr>
              <a:t>中国</a:t>
            </a:r>
            <a:endParaRPr lang="ja-JP" altLang="en-US" sz="8000" b="1" dirty="0">
              <a:solidFill>
                <a:prstClr val="black"/>
              </a:solidFill>
              <a:effectLst>
                <a:outerShdw blurRad="38100" dist="38100" dir="2700000" algn="tl">
                  <a:prstClr val="white">
                    <a:alpha val="43000"/>
                  </a:prstClr>
                </a:outerShdw>
              </a:effectLst>
              <a:latin typeface="メイリオ"/>
              <a:cs typeface="メイリオ" panose="020B0604030504040204" pitchFamily="50" charset="-128"/>
            </a:endParaRPr>
          </a:p>
        </p:txBody>
      </p:sp>
      <p:sp>
        <p:nvSpPr>
          <p:cNvPr id="5" name="正方形/長方形 4"/>
          <p:cNvSpPr/>
          <p:nvPr/>
        </p:nvSpPr>
        <p:spPr>
          <a:xfrm>
            <a:off x="386535" y="4302389"/>
            <a:ext cx="8595956" cy="2308324"/>
          </a:xfrm>
          <a:prstGeom prst="rect">
            <a:avLst/>
          </a:prstGeom>
          <a:solidFill>
            <a:schemeClr val="bg1"/>
          </a:solidFill>
        </p:spPr>
        <p:txBody>
          <a:bodyPr wrap="square">
            <a:spAutoFit/>
          </a:bodyPr>
          <a:lstStyle/>
          <a:p>
            <a:r>
              <a:rPr lang="ja-JP" altLang="en-US" sz="3600" dirty="0">
                <a:solidFill>
                  <a:prstClr val="black"/>
                </a:solidFill>
              </a:rPr>
              <a:t>中国は現在</a:t>
            </a:r>
            <a:r>
              <a:rPr lang="en-US" altLang="ja-JP" sz="3600" dirty="0">
                <a:solidFill>
                  <a:prstClr val="black"/>
                </a:solidFill>
              </a:rPr>
              <a:t>JCM</a:t>
            </a:r>
            <a:r>
              <a:rPr lang="ja-JP" altLang="en-US" sz="3600" dirty="0">
                <a:solidFill>
                  <a:prstClr val="black"/>
                </a:solidFill>
              </a:rPr>
              <a:t>の枠組みに入る可能性</a:t>
            </a:r>
            <a:r>
              <a:rPr lang="ja-JP" altLang="en-US" sz="3600" dirty="0" smtClean="0">
                <a:solidFill>
                  <a:prstClr val="black"/>
                </a:solidFill>
              </a:rPr>
              <a:t>が　</a:t>
            </a:r>
            <a:endParaRPr lang="en-US" altLang="ja-JP" sz="3600" dirty="0" smtClean="0">
              <a:solidFill>
                <a:prstClr val="black"/>
              </a:solidFill>
            </a:endParaRPr>
          </a:p>
          <a:p>
            <a:r>
              <a:rPr lang="ja-JP" altLang="en-US" sz="3600" dirty="0" smtClean="0">
                <a:solidFill>
                  <a:prstClr val="black"/>
                </a:solidFill>
              </a:rPr>
              <a:t>低いが、</a:t>
            </a:r>
            <a:r>
              <a:rPr lang="ja-JP" altLang="en-US" sz="3600" dirty="0">
                <a:solidFill>
                  <a:prstClr val="black"/>
                </a:solidFill>
              </a:rPr>
              <a:t>最大</a:t>
            </a:r>
            <a:r>
              <a:rPr lang="ja-JP" altLang="en-US" sz="3600" dirty="0" smtClean="0">
                <a:solidFill>
                  <a:prstClr val="black"/>
                </a:solidFill>
              </a:rPr>
              <a:t>排出国</a:t>
            </a:r>
            <a:r>
              <a:rPr lang="ja-JP" altLang="en-US" sz="3600" dirty="0">
                <a:solidFill>
                  <a:prstClr val="black"/>
                </a:solidFill>
              </a:rPr>
              <a:t>として</a:t>
            </a:r>
            <a:r>
              <a:rPr lang="ja-JP" altLang="en-US" sz="3600" dirty="0" smtClean="0">
                <a:solidFill>
                  <a:prstClr val="black"/>
                </a:solidFill>
              </a:rPr>
              <a:t>自主的に</a:t>
            </a:r>
            <a:endParaRPr lang="en-US" altLang="ja-JP" sz="3600" dirty="0" smtClean="0">
              <a:solidFill>
                <a:prstClr val="black"/>
              </a:solidFill>
            </a:endParaRPr>
          </a:p>
          <a:p>
            <a:r>
              <a:rPr lang="ja-JP" altLang="en-US" sz="3600" dirty="0" smtClean="0">
                <a:solidFill>
                  <a:prstClr val="black"/>
                </a:solidFill>
              </a:rPr>
              <a:t>日本の先端発電技術の導入し、</a:t>
            </a:r>
            <a:r>
              <a:rPr lang="en-US" altLang="ja-JP" sz="3600" dirty="0" smtClean="0">
                <a:solidFill>
                  <a:prstClr val="black"/>
                </a:solidFill>
              </a:rPr>
              <a:t>JCM</a:t>
            </a:r>
            <a:r>
              <a:rPr lang="ja-JP" altLang="en-US" sz="3600" dirty="0" smtClean="0">
                <a:solidFill>
                  <a:prstClr val="black"/>
                </a:solidFill>
              </a:rPr>
              <a:t>に</a:t>
            </a:r>
            <a:endParaRPr lang="en-US" altLang="ja-JP" sz="3600" dirty="0" smtClean="0">
              <a:solidFill>
                <a:prstClr val="black"/>
              </a:solidFill>
            </a:endParaRPr>
          </a:p>
          <a:p>
            <a:r>
              <a:rPr lang="ja-JP" altLang="en-US" sz="3600" dirty="0">
                <a:solidFill>
                  <a:prstClr val="black"/>
                </a:solidFill>
              </a:rPr>
              <a:t>参画した</a:t>
            </a:r>
            <a:r>
              <a:rPr lang="ja-JP" altLang="en-US" sz="3600" dirty="0" smtClean="0">
                <a:solidFill>
                  <a:prstClr val="black"/>
                </a:solidFill>
              </a:rPr>
              <a:t>と仮定する。</a:t>
            </a:r>
            <a:endParaRPr lang="ja-JP" altLang="en-US" sz="3600" dirty="0">
              <a:solidFill>
                <a:prstClr val="black"/>
              </a:solidFill>
            </a:endParaRPr>
          </a:p>
        </p:txBody>
      </p:sp>
    </p:spTree>
    <p:extLst>
      <p:ext uri="{BB962C8B-B14F-4D97-AF65-F5344CB8AC3E}">
        <p14:creationId xmlns:p14="http://schemas.microsoft.com/office/powerpoint/2010/main" xmlns="" val="3741968965"/>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67</a:t>
            </a:fld>
            <a:endParaRPr kumimoji="1" lang="ja-JP" altLang="en-US"/>
          </a:p>
        </p:txBody>
      </p:sp>
      <p:cxnSp>
        <p:nvCxnSpPr>
          <p:cNvPr id="5" name="直線コネクタ 4"/>
          <p:cNvCxnSpPr/>
          <p:nvPr/>
        </p:nvCxnSpPr>
        <p:spPr>
          <a:xfrm>
            <a:off x="194545" y="54868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7764" y="3203975"/>
            <a:ext cx="9161482" cy="3108543"/>
          </a:xfrm>
          <a:prstGeom prst="rect">
            <a:avLst/>
          </a:prstGeom>
          <a:noFill/>
        </p:spPr>
        <p:txBody>
          <a:bodyPr wrap="none" rtlCol="0">
            <a:spAutoFit/>
          </a:bodyPr>
          <a:lstStyle/>
          <a:p>
            <a:r>
              <a:rPr lang="ja-JP" altLang="en-US" sz="2800" dirty="0"/>
              <a:t>●日本の負担額、及び中国の負担額は後述のように、</a:t>
            </a:r>
            <a:endParaRPr lang="en-US" altLang="ja-JP" sz="2800" dirty="0"/>
          </a:p>
          <a:p>
            <a:r>
              <a:rPr lang="ja-JP" altLang="en-US" sz="2800" dirty="0"/>
              <a:t>　省エネによる石炭の節約分</a:t>
            </a:r>
            <a:r>
              <a:rPr lang="en-US" altLang="ja-JP" sz="2800" dirty="0"/>
              <a:t>(</a:t>
            </a:r>
            <a:r>
              <a:rPr lang="ja-JP" altLang="en-US" sz="2800" dirty="0"/>
              <a:t>約</a:t>
            </a:r>
            <a:r>
              <a:rPr lang="en-US" altLang="ja-JP" sz="2800" dirty="0"/>
              <a:t>5000</a:t>
            </a:r>
            <a:r>
              <a:rPr lang="ja-JP" altLang="en-US" sz="2800" dirty="0"/>
              <a:t>億円</a:t>
            </a:r>
            <a:r>
              <a:rPr lang="en-US" altLang="ja-JP" sz="2800" dirty="0"/>
              <a:t>/10</a:t>
            </a:r>
            <a:r>
              <a:rPr lang="ja-JP" altLang="en-US" sz="2800" dirty="0"/>
              <a:t>年</a:t>
            </a:r>
            <a:r>
              <a:rPr lang="en-US" altLang="ja-JP" sz="2800" dirty="0"/>
              <a:t>)</a:t>
            </a:r>
            <a:r>
              <a:rPr lang="ja-JP" altLang="en-US" sz="2800" dirty="0"/>
              <a:t>から</a:t>
            </a:r>
            <a:endParaRPr lang="en-US" altLang="ja-JP" sz="2800" dirty="0"/>
          </a:p>
          <a:p>
            <a:r>
              <a:rPr lang="ja-JP" altLang="en-US" sz="2800" dirty="0"/>
              <a:t>　十分調達</a:t>
            </a:r>
            <a:r>
              <a:rPr lang="ja-JP" altLang="en-US" sz="2800" dirty="0" smtClean="0"/>
              <a:t>できる。</a:t>
            </a:r>
            <a:endParaRPr lang="en-US" altLang="ja-JP" sz="2800" dirty="0" smtClean="0"/>
          </a:p>
          <a:p>
            <a:r>
              <a:rPr lang="ja-JP" altLang="en-US" sz="2800" dirty="0" smtClean="0"/>
              <a:t>●中国の</a:t>
            </a:r>
            <a:r>
              <a:rPr lang="ja-JP" altLang="en-US" sz="2800" dirty="0"/>
              <a:t>負担</a:t>
            </a:r>
            <a:r>
              <a:rPr lang="ja-JP" altLang="en-US" sz="2800" dirty="0" smtClean="0"/>
              <a:t>額は日本側</a:t>
            </a:r>
            <a:r>
              <a:rPr lang="en-US" altLang="ja-JP" sz="2800" dirty="0" smtClean="0"/>
              <a:t>(</a:t>
            </a:r>
            <a:r>
              <a:rPr lang="ja-JP" altLang="en-US" sz="2800" dirty="0" smtClean="0"/>
              <a:t>政府か銀行</a:t>
            </a:r>
            <a:r>
              <a:rPr lang="en-US" altLang="ja-JP" sz="2800" dirty="0" smtClean="0"/>
              <a:t>)</a:t>
            </a:r>
            <a:r>
              <a:rPr lang="ja-JP" altLang="en-US" sz="2800" dirty="0" smtClean="0"/>
              <a:t>が</a:t>
            </a:r>
            <a:r>
              <a:rPr lang="ja-JP" altLang="en-US" sz="2800" dirty="0"/>
              <a:t>中国に貸与し</a:t>
            </a:r>
            <a:r>
              <a:rPr lang="ja-JP" altLang="en-US" sz="2800" dirty="0" smtClean="0"/>
              <a:t>、</a:t>
            </a:r>
            <a:endParaRPr lang="en-US" altLang="ja-JP" sz="2800" dirty="0" smtClean="0"/>
          </a:p>
          <a:p>
            <a:r>
              <a:rPr lang="ja-JP" altLang="en-US" sz="2800" dirty="0" smtClean="0"/>
              <a:t>　その</a:t>
            </a:r>
            <a:r>
              <a:rPr lang="ja-JP" altLang="en-US" sz="2800" dirty="0"/>
              <a:t>貸与額</a:t>
            </a:r>
            <a:r>
              <a:rPr lang="ja-JP" altLang="en-US" sz="2800" dirty="0" smtClean="0"/>
              <a:t>は石炭</a:t>
            </a:r>
            <a:r>
              <a:rPr lang="ja-JP" altLang="en-US" sz="2800" dirty="0"/>
              <a:t>の節約分から日本側に返済される。</a:t>
            </a:r>
            <a:endParaRPr lang="en-US" altLang="ja-JP" sz="2800" dirty="0"/>
          </a:p>
          <a:p>
            <a:r>
              <a:rPr lang="ja-JP" altLang="en-US" sz="2800" dirty="0"/>
              <a:t>●再エネのプロジェクト費用も上述の石炭の</a:t>
            </a:r>
            <a:endParaRPr lang="en-US" altLang="ja-JP" sz="2800" dirty="0"/>
          </a:p>
          <a:p>
            <a:r>
              <a:rPr lang="ja-JP" altLang="en-US" sz="2800" dirty="0"/>
              <a:t>　</a:t>
            </a:r>
            <a:r>
              <a:rPr lang="ja-JP" altLang="en-US" sz="2800" dirty="0" smtClean="0"/>
              <a:t>節約分</a:t>
            </a:r>
            <a:r>
              <a:rPr lang="en-US" altLang="ja-JP" sz="2800" dirty="0" smtClean="0"/>
              <a:t>(</a:t>
            </a:r>
            <a:r>
              <a:rPr lang="ja-JP" altLang="en-US" sz="2800" dirty="0" smtClean="0"/>
              <a:t>約</a:t>
            </a:r>
            <a:r>
              <a:rPr lang="en-US" altLang="ja-JP" sz="2800" dirty="0" smtClean="0"/>
              <a:t>2300</a:t>
            </a:r>
            <a:r>
              <a:rPr lang="ja-JP" altLang="en-US" sz="2800" dirty="0" smtClean="0"/>
              <a:t>億円</a:t>
            </a:r>
            <a:r>
              <a:rPr lang="en-US" altLang="ja-JP" sz="2800" dirty="0" smtClean="0"/>
              <a:t>-</a:t>
            </a:r>
            <a:r>
              <a:rPr lang="ja-JP" altLang="en-US" sz="2800" dirty="0" smtClean="0"/>
              <a:t>利子</a:t>
            </a:r>
            <a:r>
              <a:rPr lang="en-US" altLang="ja-JP" sz="2800" dirty="0" smtClean="0"/>
              <a:t>)</a:t>
            </a:r>
            <a:r>
              <a:rPr lang="ja-JP" altLang="en-US" sz="2800" dirty="0" smtClean="0"/>
              <a:t>から賄える。</a:t>
            </a:r>
            <a:endParaRPr lang="en-US" altLang="ja-JP" sz="2800" dirty="0"/>
          </a:p>
        </p:txBody>
      </p:sp>
      <p:sp>
        <p:nvSpPr>
          <p:cNvPr id="8" name="テキスト ボックス 7"/>
          <p:cNvSpPr txBox="1"/>
          <p:nvPr/>
        </p:nvSpPr>
        <p:spPr>
          <a:xfrm>
            <a:off x="44839" y="697730"/>
            <a:ext cx="5128327" cy="523220"/>
          </a:xfrm>
          <a:prstGeom prst="rect">
            <a:avLst/>
          </a:prstGeom>
          <a:solidFill>
            <a:schemeClr val="bg2">
              <a:lumMod val="75000"/>
            </a:schemeClr>
          </a:solidFill>
        </p:spPr>
        <p:txBody>
          <a:bodyPr wrap="none" rtlCol="0">
            <a:spAutoFit/>
          </a:bodyPr>
          <a:lstStyle/>
          <a:p>
            <a:r>
              <a:rPr kumimoji="1" lang="en-US" altLang="ja-JP" sz="2800" b="1" dirty="0" smtClean="0">
                <a:solidFill>
                  <a:schemeClr val="bg1"/>
                </a:solidFill>
              </a:rPr>
              <a:t>JCM</a:t>
            </a:r>
            <a:r>
              <a:rPr kumimoji="1" lang="ja-JP" altLang="en-US" sz="2800" b="1" dirty="0" smtClean="0">
                <a:solidFill>
                  <a:schemeClr val="bg1"/>
                </a:solidFill>
              </a:rPr>
              <a:t>事業で使える予算額</a:t>
            </a:r>
            <a:r>
              <a:rPr kumimoji="1" lang="en-US" altLang="ja-JP" sz="2800" b="1" dirty="0" smtClean="0">
                <a:solidFill>
                  <a:schemeClr val="bg1"/>
                </a:solidFill>
              </a:rPr>
              <a:t>(</a:t>
            </a:r>
            <a:r>
              <a:rPr kumimoji="1" lang="ja-JP" altLang="en-US" sz="2800" b="1" dirty="0" smtClean="0">
                <a:solidFill>
                  <a:schemeClr val="bg1"/>
                </a:solidFill>
              </a:rPr>
              <a:t>予想</a:t>
            </a:r>
            <a:r>
              <a:rPr lang="en-US" altLang="ja-JP" sz="2800" b="1" dirty="0">
                <a:solidFill>
                  <a:schemeClr val="bg1"/>
                </a:solidFill>
              </a:rPr>
              <a:t>)</a:t>
            </a:r>
            <a:endParaRPr kumimoji="1" lang="ja-JP" altLang="en-US" sz="2800" b="1" dirty="0">
              <a:solidFill>
                <a:schemeClr val="bg1"/>
              </a:solidFill>
            </a:endParaRPr>
          </a:p>
        </p:txBody>
      </p:sp>
      <p:sp>
        <p:nvSpPr>
          <p:cNvPr id="9" name="テキスト ボックス 8"/>
          <p:cNvSpPr txBox="1"/>
          <p:nvPr/>
        </p:nvSpPr>
        <p:spPr>
          <a:xfrm>
            <a:off x="42882" y="1538790"/>
            <a:ext cx="9264075" cy="1438855"/>
          </a:xfrm>
          <a:prstGeom prst="rect">
            <a:avLst/>
          </a:prstGeom>
          <a:noFill/>
        </p:spPr>
        <p:txBody>
          <a:bodyPr wrap="none" rtlCol="0">
            <a:spAutoFit/>
          </a:bodyPr>
          <a:lstStyle/>
          <a:p>
            <a:pPr>
              <a:lnSpc>
                <a:spcPts val="3500"/>
              </a:lnSpc>
            </a:pPr>
            <a:r>
              <a:rPr kumimoji="1" lang="ja-JP" altLang="en-US" sz="3200" b="1" dirty="0" smtClean="0">
                <a:solidFill>
                  <a:schemeClr val="tx2">
                    <a:lumMod val="90000"/>
                    <a:lumOff val="10000"/>
                  </a:schemeClr>
                </a:solidFill>
              </a:rPr>
              <a:t>✔</a:t>
            </a:r>
            <a:r>
              <a:rPr kumimoji="1" lang="ja-JP" altLang="en-US" sz="2800" dirty="0" smtClean="0">
                <a:solidFill>
                  <a:schemeClr val="tx2">
                    <a:lumMod val="90000"/>
                    <a:lumOff val="10000"/>
                  </a:schemeClr>
                </a:solidFill>
              </a:rPr>
              <a:t>中国の石炭火力発電所の</a:t>
            </a:r>
            <a:r>
              <a:rPr kumimoji="1" lang="en-US" altLang="ja-JP" sz="4000" dirty="0" smtClean="0">
                <a:solidFill>
                  <a:schemeClr val="tx2">
                    <a:lumMod val="90000"/>
                    <a:lumOff val="10000"/>
                  </a:schemeClr>
                </a:solidFill>
              </a:rPr>
              <a:t>5</a:t>
            </a:r>
            <a:r>
              <a:rPr kumimoji="1" lang="ja-JP" altLang="en-US" sz="2800" dirty="0" smtClean="0">
                <a:solidFill>
                  <a:schemeClr val="tx2">
                    <a:lumMod val="90000"/>
                    <a:lumOff val="10000"/>
                  </a:schemeClr>
                </a:solidFill>
              </a:rPr>
              <a:t>％に</a:t>
            </a:r>
            <a:r>
              <a:rPr kumimoji="1" lang="en-US" altLang="ja-JP" sz="2800" dirty="0" smtClean="0">
                <a:solidFill>
                  <a:schemeClr val="tx2">
                    <a:lumMod val="90000"/>
                    <a:lumOff val="10000"/>
                  </a:schemeClr>
                </a:solidFill>
              </a:rPr>
              <a:t>USC</a:t>
            </a:r>
            <a:r>
              <a:rPr kumimoji="1" lang="ja-JP" altLang="en-US" sz="2800" dirty="0" smtClean="0">
                <a:solidFill>
                  <a:schemeClr val="tx2">
                    <a:lumMod val="90000"/>
                    <a:lumOff val="10000"/>
                  </a:schemeClr>
                </a:solidFill>
              </a:rPr>
              <a:t>を導入する場合、</a:t>
            </a:r>
            <a:endParaRPr kumimoji="1" lang="en-US" altLang="ja-JP" sz="2800" dirty="0" smtClean="0">
              <a:solidFill>
                <a:schemeClr val="tx2">
                  <a:lumMod val="90000"/>
                  <a:lumOff val="10000"/>
                </a:schemeClr>
              </a:solidFill>
            </a:endParaRPr>
          </a:p>
          <a:p>
            <a:pPr>
              <a:lnSpc>
                <a:spcPts val="3500"/>
              </a:lnSpc>
            </a:pPr>
            <a:r>
              <a:rPr kumimoji="1" lang="ja-JP" altLang="en-US" sz="2800" dirty="0" smtClean="0">
                <a:solidFill>
                  <a:schemeClr val="tx2">
                    <a:lumMod val="90000"/>
                    <a:lumOff val="10000"/>
                  </a:schemeClr>
                </a:solidFill>
              </a:rPr>
              <a:t>　約</a:t>
            </a:r>
            <a:r>
              <a:rPr lang="en-US" altLang="ja-JP" sz="3200" dirty="0">
                <a:solidFill>
                  <a:schemeClr val="tx2">
                    <a:lumMod val="90000"/>
                    <a:lumOff val="10000"/>
                  </a:schemeClr>
                </a:solidFill>
              </a:rPr>
              <a:t>2700</a:t>
            </a:r>
            <a:r>
              <a:rPr kumimoji="1" lang="ja-JP" altLang="en-US" sz="2800" dirty="0" smtClean="0">
                <a:solidFill>
                  <a:schemeClr val="tx2">
                    <a:lumMod val="90000"/>
                    <a:lumOff val="10000"/>
                  </a:schemeClr>
                </a:solidFill>
              </a:rPr>
              <a:t>億円</a:t>
            </a:r>
            <a:r>
              <a:rPr kumimoji="1" lang="en-US" altLang="ja-JP" sz="2800" dirty="0" smtClean="0">
                <a:solidFill>
                  <a:schemeClr val="tx2">
                    <a:lumMod val="90000"/>
                    <a:lumOff val="10000"/>
                  </a:schemeClr>
                </a:solidFill>
              </a:rPr>
              <a:t>/10</a:t>
            </a:r>
            <a:r>
              <a:rPr kumimoji="1" lang="ja-JP" altLang="en-US" sz="2400" dirty="0" smtClean="0">
                <a:solidFill>
                  <a:schemeClr val="tx2">
                    <a:lumMod val="90000"/>
                    <a:lumOff val="10000"/>
                  </a:schemeClr>
                </a:solidFill>
              </a:rPr>
              <a:t>年</a:t>
            </a:r>
            <a:r>
              <a:rPr kumimoji="1" lang="ja-JP" altLang="en-US" sz="2800" dirty="0" smtClean="0">
                <a:solidFill>
                  <a:schemeClr val="tx2">
                    <a:lumMod val="90000"/>
                    <a:lumOff val="10000"/>
                  </a:schemeClr>
                </a:solidFill>
              </a:rPr>
              <a:t>のプロジェクト費用がかかる。</a:t>
            </a:r>
            <a:endParaRPr lang="en-US" altLang="ja-JP" sz="2800" dirty="0" smtClean="0">
              <a:solidFill>
                <a:schemeClr val="tx2">
                  <a:lumMod val="90000"/>
                  <a:lumOff val="10000"/>
                </a:schemeClr>
              </a:solidFill>
            </a:endParaRPr>
          </a:p>
          <a:p>
            <a:pPr>
              <a:lnSpc>
                <a:spcPts val="3500"/>
              </a:lnSpc>
            </a:pPr>
            <a:r>
              <a:rPr lang="ja-JP" altLang="en-US" sz="2800" dirty="0" smtClean="0">
                <a:solidFill>
                  <a:schemeClr val="tx2">
                    <a:lumMod val="90000"/>
                    <a:lumOff val="10000"/>
                  </a:schemeClr>
                </a:solidFill>
              </a:rPr>
              <a:t>　そのため、</a:t>
            </a:r>
            <a:r>
              <a:rPr lang="ja-JP" altLang="en-US" sz="2800" b="1" dirty="0" smtClean="0">
                <a:solidFill>
                  <a:schemeClr val="tx2">
                    <a:lumMod val="90000"/>
                    <a:lumOff val="10000"/>
                  </a:schemeClr>
                </a:solidFill>
              </a:rPr>
              <a:t>約</a:t>
            </a:r>
            <a:r>
              <a:rPr lang="en-US" altLang="ja-JP" sz="4000" b="1" dirty="0" smtClean="0">
                <a:solidFill>
                  <a:schemeClr val="tx2">
                    <a:lumMod val="90000"/>
                    <a:lumOff val="10000"/>
                  </a:schemeClr>
                </a:solidFill>
              </a:rPr>
              <a:t>1350</a:t>
            </a:r>
            <a:r>
              <a:rPr lang="ja-JP" altLang="en-US" sz="2800" b="1" dirty="0" smtClean="0">
                <a:solidFill>
                  <a:schemeClr val="tx2">
                    <a:lumMod val="90000"/>
                    <a:lumOff val="10000"/>
                  </a:schemeClr>
                </a:solidFill>
              </a:rPr>
              <a:t>億円</a:t>
            </a:r>
            <a:r>
              <a:rPr lang="ja-JP" altLang="en-US" sz="2800" dirty="0" smtClean="0">
                <a:solidFill>
                  <a:schemeClr val="tx2">
                    <a:lumMod val="90000"/>
                    <a:lumOff val="10000"/>
                  </a:schemeClr>
                </a:solidFill>
              </a:rPr>
              <a:t>の予算が両国に</a:t>
            </a:r>
            <a:r>
              <a:rPr kumimoji="1" lang="ja-JP" altLang="en-US" sz="2800" dirty="0" smtClean="0">
                <a:solidFill>
                  <a:schemeClr val="tx2">
                    <a:lumMod val="90000"/>
                    <a:lumOff val="10000"/>
                  </a:schemeClr>
                </a:solidFill>
              </a:rPr>
              <a:t>必要となる。</a:t>
            </a:r>
            <a:endParaRPr kumimoji="1" lang="en-US" altLang="ja-JP" sz="2800" dirty="0" smtClean="0">
              <a:solidFill>
                <a:schemeClr val="tx2">
                  <a:lumMod val="90000"/>
                  <a:lumOff val="10000"/>
                </a:schemeClr>
              </a:solidFill>
            </a:endParaRPr>
          </a:p>
        </p:txBody>
      </p:sp>
      <p:sp>
        <p:nvSpPr>
          <p:cNvPr id="10" name="テキスト ボックス 9"/>
          <p:cNvSpPr txBox="1"/>
          <p:nvPr/>
        </p:nvSpPr>
        <p:spPr>
          <a:xfrm>
            <a:off x="58433" y="37937"/>
            <a:ext cx="9281554" cy="523220"/>
          </a:xfrm>
          <a:prstGeom prst="rect">
            <a:avLst/>
          </a:prstGeom>
          <a:noFill/>
        </p:spPr>
        <p:txBody>
          <a:bodyPr wrap="square" rtlCol="0">
            <a:spAutoFit/>
          </a:bodyPr>
          <a:lstStyle/>
          <a:p>
            <a:r>
              <a:rPr lang="ja-JP" altLang="en-US" sz="2000" dirty="0">
                <a:solidFill>
                  <a:srgbClr val="7DAA50">
                    <a:lumMod val="75000"/>
                  </a:srgbClr>
                </a:solidFill>
              </a:rPr>
              <a:t> </a:t>
            </a:r>
            <a:r>
              <a:rPr lang="ja-JP" altLang="en-US" sz="2000" dirty="0" smtClean="0">
                <a:solidFill>
                  <a:srgbClr val="7DAA50">
                    <a:lumMod val="75000"/>
                  </a:srgbClr>
                </a:solidFill>
              </a:rPr>
              <a:t> </a:t>
            </a:r>
            <a:r>
              <a:rPr lang="ja-JP" altLang="en-US" sz="2800" dirty="0" smtClean="0">
                <a:solidFill>
                  <a:prstClr val="black"/>
                </a:solidFill>
              </a:rPr>
              <a:t>中国が仮に</a:t>
            </a:r>
            <a:r>
              <a:rPr lang="en-US" altLang="ja-JP" sz="2800" dirty="0" smtClean="0">
                <a:solidFill>
                  <a:prstClr val="black"/>
                </a:solidFill>
              </a:rPr>
              <a:t>JCM</a:t>
            </a:r>
            <a:r>
              <a:rPr lang="ja-JP" altLang="en-US" sz="2800" dirty="0" smtClean="0">
                <a:solidFill>
                  <a:prstClr val="black"/>
                </a:solidFill>
              </a:rPr>
              <a:t>の枠組みに入る場合</a:t>
            </a:r>
            <a:endParaRPr lang="en-US" altLang="ja-JP" sz="2000" dirty="0" smtClean="0">
              <a:solidFill>
                <a:prstClr val="black"/>
              </a:solidFill>
            </a:endParaRPr>
          </a:p>
        </p:txBody>
      </p:sp>
    </p:spTree>
    <p:extLst>
      <p:ext uri="{BB962C8B-B14F-4D97-AF65-F5344CB8AC3E}">
        <p14:creationId xmlns:p14="http://schemas.microsoft.com/office/powerpoint/2010/main" xmlns="" val="228640940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xmlns="" val="3672177654"/>
              </p:ext>
            </p:extLst>
          </p:nvPr>
        </p:nvGraphicFramePr>
        <p:xfrm>
          <a:off x="4213822" y="946473"/>
          <a:ext cx="4959211" cy="5518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extLst>
              <p:ext uri="{D42A27DB-BD31-4B8C-83A1-F6EECF244321}">
                <p14:modId xmlns:p14="http://schemas.microsoft.com/office/powerpoint/2010/main" xmlns="" val="3420077792"/>
              </p:ext>
            </p:extLst>
          </p:nvPr>
        </p:nvGraphicFramePr>
        <p:xfrm>
          <a:off x="-116896" y="1883857"/>
          <a:ext cx="3825974" cy="3989277"/>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p:cNvSpPr txBox="1"/>
          <p:nvPr/>
        </p:nvSpPr>
        <p:spPr>
          <a:xfrm>
            <a:off x="382858" y="2102550"/>
            <a:ext cx="968535" cy="338554"/>
          </a:xfrm>
          <a:prstGeom prst="rect">
            <a:avLst/>
          </a:prstGeom>
          <a:noFill/>
        </p:spPr>
        <p:txBody>
          <a:bodyPr wrap="none" rtlCol="0">
            <a:spAutoFit/>
          </a:bodyPr>
          <a:lstStyle/>
          <a:p>
            <a:r>
              <a:rPr lang="ja-JP" altLang="en-US" sz="1600" b="1" dirty="0" smtClean="0">
                <a:solidFill>
                  <a:prstClr val="black"/>
                </a:solidFill>
                <a:latin typeface="メイリオ" panose="020B0604030504040204" pitchFamily="50" charset="-128"/>
                <a:cs typeface="メイリオ" panose="020B0604030504040204" pitchFamily="50" charset="-128"/>
              </a:rPr>
              <a:t>風力</a:t>
            </a:r>
            <a:r>
              <a:rPr lang="en-US" altLang="ja-JP" sz="1600" b="1" dirty="0" smtClean="0">
                <a:solidFill>
                  <a:prstClr val="black"/>
                </a:solidFill>
                <a:latin typeface="メイリオ" panose="020B0604030504040204" pitchFamily="50" charset="-128"/>
                <a:cs typeface="メイリオ" panose="020B0604030504040204" pitchFamily="50" charset="-128"/>
              </a:rPr>
              <a:t>7%</a:t>
            </a:r>
            <a:endParaRPr lang="ja-JP" altLang="en-US" sz="1600" b="1" dirty="0">
              <a:solidFill>
                <a:prstClr val="black"/>
              </a:solidFill>
              <a:latin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6937" y="2655496"/>
            <a:ext cx="1109393" cy="553998"/>
          </a:xfrm>
          <a:prstGeom prst="rect">
            <a:avLst/>
          </a:prstGeom>
          <a:noFill/>
        </p:spPr>
        <p:txBody>
          <a:bodyPr wrap="square" rtlCol="0">
            <a:spAutoFit/>
          </a:bodyPr>
          <a:lstStyle/>
          <a:p>
            <a:pPr algn="ctr"/>
            <a:r>
              <a:rPr lang="ja-JP" altLang="en-US" sz="1400" b="1" dirty="0" smtClean="0">
                <a:solidFill>
                  <a:prstClr val="black"/>
                </a:solidFill>
                <a:latin typeface="メイリオ" panose="020B0604030504040204" pitchFamily="50" charset="-128"/>
                <a:cs typeface="メイリオ" panose="020B0604030504040204" pitchFamily="50" charset="-128"/>
              </a:rPr>
              <a:t>天然ガス</a:t>
            </a:r>
            <a:endParaRPr lang="en-US" altLang="ja-JP" sz="1400" b="1" dirty="0" smtClean="0">
              <a:solidFill>
                <a:prstClr val="black"/>
              </a:solidFill>
              <a:latin typeface="メイリオ" panose="020B0604030504040204" pitchFamily="50" charset="-128"/>
              <a:cs typeface="メイリオ" panose="020B0604030504040204" pitchFamily="50" charset="-128"/>
            </a:endParaRPr>
          </a:p>
          <a:p>
            <a:pPr algn="ctr"/>
            <a:r>
              <a:rPr lang="en-US" altLang="ja-JP" sz="1600" b="1" dirty="0" smtClean="0">
                <a:solidFill>
                  <a:prstClr val="black"/>
                </a:solidFill>
                <a:latin typeface="メイリオ" panose="020B0604030504040204" pitchFamily="50" charset="-128"/>
                <a:cs typeface="メイリオ" panose="020B0604030504040204" pitchFamily="50" charset="-128"/>
              </a:rPr>
              <a:t>2%</a:t>
            </a:r>
            <a:endParaRPr lang="ja-JP" altLang="en-US" sz="1600" b="1" dirty="0">
              <a:solidFill>
                <a:prstClr val="black"/>
              </a:solidFill>
              <a:latin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98606" y="1178910"/>
            <a:ext cx="1792999" cy="523220"/>
          </a:xfrm>
          <a:prstGeom prst="rect">
            <a:avLst/>
          </a:prstGeom>
          <a:noFill/>
        </p:spPr>
        <p:txBody>
          <a:bodyPr wrap="square" rtlCol="0">
            <a:spAutoFit/>
          </a:bodyPr>
          <a:lstStyle/>
          <a:p>
            <a:pPr algn="ctr"/>
            <a:r>
              <a:rPr lang="en-US" altLang="ja-JP" sz="2800" b="1" dirty="0" smtClean="0">
                <a:solidFill>
                  <a:prstClr val="black"/>
                </a:solidFill>
                <a:latin typeface="メイリオ" panose="020B0604030504040204" pitchFamily="50" charset="-128"/>
                <a:cs typeface="メイリオ" panose="020B0604030504040204" pitchFamily="50" charset="-128"/>
              </a:rPr>
              <a:t>2013</a:t>
            </a:r>
            <a:r>
              <a:rPr lang="ja-JP" altLang="en-US" sz="2800" b="1" dirty="0" smtClean="0">
                <a:solidFill>
                  <a:prstClr val="black"/>
                </a:solidFill>
                <a:latin typeface="メイリオ" panose="020B0604030504040204" pitchFamily="50" charset="-128"/>
                <a:cs typeface="メイリオ" panose="020B0604030504040204" pitchFamily="50" charset="-128"/>
              </a:rPr>
              <a:t>年</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825535" y="1117355"/>
            <a:ext cx="4852896" cy="584775"/>
          </a:xfrm>
          <a:prstGeom prst="rect">
            <a:avLst/>
          </a:prstGeom>
          <a:noFill/>
        </p:spPr>
        <p:txBody>
          <a:bodyPr wrap="square" rtlCol="0">
            <a:spAutoFit/>
          </a:bodyPr>
          <a:lstStyle/>
          <a:p>
            <a:pPr algn="ctr"/>
            <a:r>
              <a:rPr lang="en-US" altLang="ja-JP" sz="2800" b="1" dirty="0" smtClean="0">
                <a:solidFill>
                  <a:prstClr val="black"/>
                </a:solidFill>
                <a:latin typeface="メイリオ" panose="020B0604030504040204" pitchFamily="50" charset="-128"/>
                <a:cs typeface="メイリオ" panose="020B0604030504040204" pitchFamily="50" charset="-128"/>
              </a:rPr>
              <a:t>2030</a:t>
            </a:r>
            <a:r>
              <a:rPr lang="ja-JP" altLang="en-US" sz="2400" b="1" dirty="0" smtClean="0">
                <a:solidFill>
                  <a:prstClr val="black"/>
                </a:solidFill>
                <a:latin typeface="メイリオ" panose="020B0604030504040204" pitchFamily="50" charset="-128"/>
                <a:cs typeface="メイリオ" panose="020B0604030504040204" pitchFamily="50" charset="-128"/>
              </a:rPr>
              <a:t>年</a:t>
            </a:r>
            <a:r>
              <a:rPr lang="ja-JP" altLang="en-US" sz="3200" b="1" dirty="0" smtClean="0">
                <a:solidFill>
                  <a:prstClr val="black"/>
                </a:solidFill>
                <a:latin typeface="メイリオ" panose="020B0604030504040204" pitchFamily="50" charset="-128"/>
                <a:cs typeface="メイリオ" panose="020B0604030504040204" pitchFamily="50" charset="-128"/>
              </a:rPr>
              <a:t>　</a:t>
            </a:r>
            <a:r>
              <a:rPr lang="ja-JP" altLang="en-US" sz="2400" b="1" dirty="0" smtClean="0">
                <a:solidFill>
                  <a:prstClr val="black"/>
                </a:solidFill>
                <a:latin typeface="メイリオ" panose="020B0604030504040204" pitchFamily="50" charset="-128"/>
                <a:cs typeface="メイリオ" panose="020B0604030504040204" pitchFamily="50" charset="-128"/>
              </a:rPr>
              <a:t>電源構成の予測値</a:t>
            </a:r>
            <a:endParaRPr lang="ja-JP" altLang="en-US" sz="2400" b="1" dirty="0">
              <a:solidFill>
                <a:prstClr val="black"/>
              </a:solidFill>
              <a:latin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699453" y="4066969"/>
            <a:ext cx="1809423" cy="584775"/>
          </a:xfrm>
          <a:prstGeom prst="rect">
            <a:avLst/>
          </a:prstGeom>
          <a:noFill/>
        </p:spPr>
        <p:txBody>
          <a:bodyPr wrap="square" rtlCol="0">
            <a:spAutoFit/>
          </a:bodyPr>
          <a:lstStyle/>
          <a:p>
            <a:pPr algn="ctr"/>
            <a:r>
              <a:rPr lang="en-US" altLang="ja-JP" sz="1400" b="1" dirty="0" smtClean="0">
                <a:solidFill>
                  <a:prstClr val="black"/>
                </a:solidFill>
                <a:latin typeface="メイリオ" panose="020B0604030504040204" pitchFamily="50" charset="-128"/>
              </a:rPr>
              <a:t>14</a:t>
            </a:r>
            <a:r>
              <a:rPr lang="ja-JP" altLang="en-US" sz="1400" b="1" dirty="0" smtClean="0">
                <a:solidFill>
                  <a:prstClr val="black"/>
                </a:solidFill>
                <a:latin typeface="メイリオ" panose="020B0604030504040204" pitchFamily="50" charset="-128"/>
              </a:rPr>
              <a:t>億</a:t>
            </a:r>
            <a:r>
              <a:rPr lang="en-US" altLang="ja-JP" sz="1400" b="1" dirty="0" smtClean="0">
                <a:solidFill>
                  <a:prstClr val="black"/>
                </a:solidFill>
                <a:latin typeface="メイリオ" panose="020B0604030504040204" pitchFamily="50" charset="-128"/>
              </a:rPr>
              <a:t>9000</a:t>
            </a:r>
            <a:r>
              <a:rPr lang="ja-JP" altLang="en-US" sz="1400" b="1" dirty="0" smtClean="0">
                <a:solidFill>
                  <a:prstClr val="black"/>
                </a:solidFill>
                <a:latin typeface="メイリオ" panose="020B0604030504040204" pitchFamily="50" charset="-128"/>
              </a:rPr>
              <a:t>万</a:t>
            </a:r>
            <a:endParaRPr lang="en-US" altLang="ja-JP" sz="1400" b="1" dirty="0" smtClean="0">
              <a:solidFill>
                <a:prstClr val="black"/>
              </a:solidFill>
              <a:latin typeface="メイリオ" panose="020B0604030504040204" pitchFamily="50" charset="-128"/>
            </a:endParaRPr>
          </a:p>
          <a:p>
            <a:pPr algn="ctr"/>
            <a:r>
              <a:rPr lang="en-US" altLang="ja-JP" sz="1400" b="1" dirty="0" smtClean="0">
                <a:solidFill>
                  <a:prstClr val="black"/>
                </a:solidFill>
                <a:latin typeface="メイリオ" panose="020B0604030504040204" pitchFamily="50" charset="-128"/>
              </a:rPr>
              <a:t>kW</a:t>
            </a:r>
            <a:r>
              <a:rPr lang="ja-JP" altLang="en-US" b="1" dirty="0" smtClean="0">
                <a:solidFill>
                  <a:prstClr val="black"/>
                </a:solidFill>
                <a:latin typeface="メイリオ" panose="020B0604030504040204" pitchFamily="50" charset="-128"/>
              </a:rPr>
              <a:t>　</a:t>
            </a:r>
            <a:endParaRPr lang="ja-JP" altLang="en-US" b="1" dirty="0">
              <a:solidFill>
                <a:prstClr val="black"/>
              </a:solidFill>
              <a:latin typeface="メイリオ" panose="020B0604030504040204" pitchFamily="50" charset="-128"/>
            </a:endParaRPr>
          </a:p>
        </p:txBody>
      </p:sp>
      <p:cxnSp>
        <p:nvCxnSpPr>
          <p:cNvPr id="12" name="直線コネクタ 11"/>
          <p:cNvCxnSpPr/>
          <p:nvPr/>
        </p:nvCxnSpPr>
        <p:spPr>
          <a:xfrm flipV="1">
            <a:off x="1550712" y="1702130"/>
            <a:ext cx="4701271" cy="135347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366851" y="5409834"/>
            <a:ext cx="5095359" cy="105549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 y="6465325"/>
            <a:ext cx="6147176" cy="630942"/>
          </a:xfrm>
          <a:prstGeom prst="rect">
            <a:avLst/>
          </a:prstGeom>
          <a:noFill/>
        </p:spPr>
        <p:txBody>
          <a:bodyPr wrap="square" rtlCol="0">
            <a:spAutoFit/>
          </a:bodyPr>
          <a:lstStyle/>
          <a:p>
            <a:r>
              <a:rPr lang="ja-JP" altLang="en-US" sz="1100" dirty="0" smtClean="0">
                <a:solidFill>
                  <a:prstClr val="black"/>
                </a:solidFill>
              </a:rPr>
              <a:t>出所：</a:t>
            </a:r>
            <a:r>
              <a:rPr lang="en-US" altLang="ja-JP" sz="1100" dirty="0" smtClean="0">
                <a:solidFill>
                  <a:prstClr val="black"/>
                </a:solidFill>
              </a:rPr>
              <a:t>『</a:t>
            </a:r>
            <a:r>
              <a:rPr lang="ja-JP" altLang="en-US" sz="1100" dirty="0" smtClean="0">
                <a:solidFill>
                  <a:prstClr val="black"/>
                </a:solidFill>
              </a:rPr>
              <a:t>平成</a:t>
            </a:r>
            <a:r>
              <a:rPr lang="ja-JP" altLang="en-US" sz="1100" dirty="0">
                <a:solidFill>
                  <a:prstClr val="black"/>
                </a:solidFill>
              </a:rPr>
              <a:t>２６</a:t>
            </a:r>
            <a:r>
              <a:rPr lang="ja-JP" altLang="en-US" sz="1100" dirty="0" smtClean="0">
                <a:solidFill>
                  <a:prstClr val="black"/>
                </a:solidFill>
              </a:rPr>
              <a:t>年度</a:t>
            </a:r>
            <a:r>
              <a:rPr lang="ja-JP" altLang="en-US" sz="1100" dirty="0">
                <a:solidFill>
                  <a:prstClr val="black"/>
                </a:solidFill>
              </a:rPr>
              <a:t>国際石油需給体制等調査 中国のエネルギー政策動向等 に関する</a:t>
            </a:r>
            <a:r>
              <a:rPr lang="ja-JP" altLang="en-US" sz="1100" dirty="0" smtClean="0">
                <a:solidFill>
                  <a:prstClr val="black"/>
                </a:solidFill>
              </a:rPr>
              <a:t>調査</a:t>
            </a:r>
            <a:r>
              <a:rPr lang="en-US" altLang="ja-JP" sz="1100" dirty="0" smtClean="0">
                <a:solidFill>
                  <a:prstClr val="black"/>
                </a:solidFill>
              </a:rPr>
              <a:t>』</a:t>
            </a:r>
            <a:r>
              <a:rPr lang="ja-JP" altLang="en-US" sz="1200" dirty="0" smtClean="0">
                <a:solidFill>
                  <a:prstClr val="black"/>
                </a:solidFill>
              </a:rPr>
              <a:t>を</a:t>
            </a:r>
            <a:r>
              <a:rPr lang="ja-JP" altLang="en-US" sz="1200" dirty="0">
                <a:solidFill>
                  <a:prstClr val="black"/>
                </a:solidFill>
              </a:rPr>
              <a:t>基に、</a:t>
            </a:r>
            <a:r>
              <a:rPr lang="en-US" altLang="ja-JP" sz="1200" dirty="0">
                <a:solidFill>
                  <a:prstClr val="black"/>
                </a:solidFill>
              </a:rPr>
              <a:t>GDP</a:t>
            </a:r>
            <a:r>
              <a:rPr lang="ja-JP" altLang="en-US" sz="1200" dirty="0">
                <a:solidFill>
                  <a:prstClr val="black"/>
                </a:solidFill>
              </a:rPr>
              <a:t>成長率に比例させて計算</a:t>
            </a:r>
          </a:p>
          <a:p>
            <a:endParaRPr lang="ja-JP" altLang="en-US" sz="1100" dirty="0">
              <a:solidFill>
                <a:prstClr val="black"/>
              </a:solidFill>
            </a:endParaRPr>
          </a:p>
        </p:txBody>
      </p:sp>
      <p:sp>
        <p:nvSpPr>
          <p:cNvPr id="11" name="ストライプ矢印 10"/>
          <p:cNvSpPr/>
          <p:nvPr/>
        </p:nvSpPr>
        <p:spPr>
          <a:xfrm>
            <a:off x="3099228" y="3737658"/>
            <a:ext cx="802119" cy="714031"/>
          </a:xfrm>
          <a:prstGeom prst="stripedRightArrow">
            <a:avLst/>
          </a:prstGeom>
          <a:solidFill>
            <a:srgbClr val="00164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80B12"/>
              </a:solidFill>
            </a:endParaRPr>
          </a:p>
        </p:txBody>
      </p:sp>
      <p:sp>
        <p:nvSpPr>
          <p:cNvPr id="23" name="テキスト ボックス 22"/>
          <p:cNvSpPr txBox="1"/>
          <p:nvPr/>
        </p:nvSpPr>
        <p:spPr>
          <a:xfrm>
            <a:off x="-1" y="260648"/>
            <a:ext cx="9173035" cy="523220"/>
          </a:xfrm>
          <a:prstGeom prst="rect">
            <a:avLst/>
          </a:prstGeom>
          <a:noFill/>
        </p:spPr>
        <p:txBody>
          <a:bodyPr wrap="square" rtlCol="0">
            <a:spAutoFit/>
          </a:bodyPr>
          <a:lstStyle/>
          <a:p>
            <a:r>
              <a:rPr lang="ja-JP" altLang="en-US" sz="2800" dirty="0">
                <a:solidFill>
                  <a:prstClr val="black"/>
                </a:solidFill>
              </a:rPr>
              <a:t> </a:t>
            </a:r>
            <a:r>
              <a:rPr lang="ja-JP" altLang="en-US" sz="2800" b="1" dirty="0" smtClean="0">
                <a:solidFill>
                  <a:prstClr val="black"/>
                </a:solidFill>
                <a:latin typeface="メイリオ" panose="020B0604030504040204" pitchFamily="50" charset="-128"/>
                <a:cs typeface="メイリオ" panose="020B0604030504040204" pitchFamily="50" charset="-128"/>
              </a:rPr>
              <a:t>中国</a:t>
            </a:r>
            <a:r>
              <a:rPr lang="ja-JP" altLang="en-US" sz="2800" b="1" dirty="0">
                <a:solidFill>
                  <a:prstClr val="black"/>
                </a:solidFill>
                <a:latin typeface="メイリオ" panose="020B0604030504040204" pitchFamily="50" charset="-128"/>
                <a:cs typeface="メイリオ" panose="020B0604030504040204" pitchFamily="50" charset="-128"/>
              </a:rPr>
              <a:t>に</a:t>
            </a:r>
            <a:r>
              <a:rPr lang="ja-JP" altLang="en-US" sz="2800" b="1" dirty="0" smtClean="0">
                <a:solidFill>
                  <a:prstClr val="black"/>
                </a:solidFill>
                <a:latin typeface="メイリオ" panose="020B0604030504040204" pitchFamily="50" charset="-128"/>
                <a:cs typeface="メイリオ" panose="020B0604030504040204" pitchFamily="50" charset="-128"/>
              </a:rPr>
              <a:t>おける</a:t>
            </a:r>
            <a:r>
              <a:rPr lang="en-US" altLang="ja-JP" sz="2800" b="1" dirty="0" smtClean="0">
                <a:solidFill>
                  <a:prstClr val="black"/>
                </a:solidFill>
                <a:latin typeface="メイリオ" panose="020B0604030504040204" pitchFamily="50" charset="-128"/>
                <a:cs typeface="メイリオ" panose="020B0604030504040204" pitchFamily="50" charset="-128"/>
              </a:rPr>
              <a:t>2030</a:t>
            </a:r>
            <a:r>
              <a:rPr lang="ja-JP" altLang="en-US" sz="2800" b="1" dirty="0" smtClean="0">
                <a:solidFill>
                  <a:prstClr val="black"/>
                </a:solidFill>
                <a:latin typeface="メイリオ" panose="020B0604030504040204" pitchFamily="50" charset="-128"/>
                <a:cs typeface="メイリオ" panose="020B0604030504040204" pitchFamily="50" charset="-128"/>
              </a:rPr>
              <a:t>年の発電容量の予測</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412121" y="4251634"/>
            <a:ext cx="2487136" cy="400110"/>
          </a:xfrm>
          <a:prstGeom prst="rect">
            <a:avLst/>
          </a:prstGeom>
          <a:noFill/>
        </p:spPr>
        <p:txBody>
          <a:bodyPr wrap="square" rtlCol="0">
            <a:spAutoFit/>
          </a:bodyPr>
          <a:lstStyle/>
          <a:p>
            <a:pPr algn="ctr"/>
            <a:r>
              <a:rPr lang="ja-JP" altLang="en-US" sz="2000" b="1" dirty="0" smtClean="0">
                <a:solidFill>
                  <a:srgbClr val="F96307"/>
                </a:solidFill>
              </a:rPr>
              <a:t>約</a:t>
            </a:r>
            <a:r>
              <a:rPr lang="en-US" altLang="ja-JP" sz="2000" b="1" dirty="0" smtClean="0">
                <a:solidFill>
                  <a:srgbClr val="F96307"/>
                </a:solidFill>
              </a:rPr>
              <a:t>19</a:t>
            </a:r>
            <a:r>
              <a:rPr lang="ja-JP" altLang="en-US" sz="2000" b="1" dirty="0" smtClean="0">
                <a:solidFill>
                  <a:srgbClr val="F96307"/>
                </a:solidFill>
              </a:rPr>
              <a:t>億</a:t>
            </a:r>
            <a:r>
              <a:rPr lang="en-US" altLang="ja-JP" sz="2000" b="1" dirty="0" smtClean="0">
                <a:solidFill>
                  <a:srgbClr val="F96307"/>
                </a:solidFill>
              </a:rPr>
              <a:t>kW</a:t>
            </a:r>
            <a:r>
              <a:rPr lang="ja-JP" altLang="en-US" sz="2000" b="1" dirty="0" smtClean="0">
                <a:solidFill>
                  <a:srgbClr val="F96307"/>
                </a:solidFill>
              </a:rPr>
              <a:t>アップ！</a:t>
            </a:r>
            <a:endParaRPr lang="ja-JP" altLang="en-US" sz="2000" b="1" dirty="0">
              <a:solidFill>
                <a:srgbClr val="F96307"/>
              </a:solidFill>
            </a:endParaRPr>
          </a:p>
        </p:txBody>
      </p:sp>
      <p:cxnSp>
        <p:nvCxnSpPr>
          <p:cNvPr id="15" name="直線コネクタ 14"/>
          <p:cNvCxnSpPr/>
          <p:nvPr/>
        </p:nvCxnSpPr>
        <p:spPr>
          <a:xfrm>
            <a:off x="799522" y="2963272"/>
            <a:ext cx="100070" cy="298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1" idx="2"/>
          </p:cNvCxnSpPr>
          <p:nvPr/>
        </p:nvCxnSpPr>
        <p:spPr>
          <a:xfrm>
            <a:off x="867126" y="2441104"/>
            <a:ext cx="322571" cy="70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pPr/>
              <a:t>68</a:t>
            </a:fld>
            <a:endParaRPr kumimoji="1" lang="ja-JP" altLang="en-US"/>
          </a:p>
        </p:txBody>
      </p:sp>
      <p:sp>
        <p:nvSpPr>
          <p:cNvPr id="29" name="テキスト ボックス 28"/>
          <p:cNvSpPr txBox="1"/>
          <p:nvPr/>
        </p:nvSpPr>
        <p:spPr>
          <a:xfrm>
            <a:off x="5260534" y="3519010"/>
            <a:ext cx="2790310" cy="800219"/>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rPr>
              <a:t>予測発電容量</a:t>
            </a:r>
            <a:endParaRPr lang="en-US" altLang="ja-JP" b="1" dirty="0">
              <a:solidFill>
                <a:prstClr val="black"/>
              </a:solidFill>
              <a:latin typeface="メイリオ" panose="020B0604030504040204" pitchFamily="50" charset="-128"/>
            </a:endParaRPr>
          </a:p>
          <a:p>
            <a:pPr algn="ctr"/>
            <a:r>
              <a:rPr lang="en-US" altLang="ja-JP" sz="2800" b="1" dirty="0" smtClean="0">
                <a:solidFill>
                  <a:prstClr val="black"/>
                </a:solidFill>
                <a:latin typeface="メイリオ" panose="020B0604030504040204" pitchFamily="50" charset="-128"/>
              </a:rPr>
              <a:t>33</a:t>
            </a:r>
            <a:r>
              <a:rPr lang="ja-JP" altLang="en-US" b="1" dirty="0" smtClean="0">
                <a:solidFill>
                  <a:prstClr val="black"/>
                </a:solidFill>
                <a:latin typeface="メイリオ" panose="020B0604030504040204" pitchFamily="50" charset="-128"/>
              </a:rPr>
              <a:t>億</a:t>
            </a:r>
            <a:r>
              <a:rPr lang="en-US" altLang="ja-JP" sz="2800" b="1" dirty="0" smtClean="0">
                <a:solidFill>
                  <a:prstClr val="black"/>
                </a:solidFill>
                <a:latin typeface="メイリオ" panose="020B0604030504040204" pitchFamily="50" charset="-128"/>
              </a:rPr>
              <a:t>8785</a:t>
            </a:r>
            <a:r>
              <a:rPr lang="ja-JP" altLang="en-US" b="1" dirty="0" smtClean="0">
                <a:solidFill>
                  <a:prstClr val="black"/>
                </a:solidFill>
                <a:latin typeface="メイリオ" panose="020B0604030504040204" pitchFamily="50" charset="-128"/>
              </a:rPr>
              <a:t>万</a:t>
            </a:r>
            <a:r>
              <a:rPr lang="en-US" altLang="ja-JP" b="1" dirty="0" smtClean="0">
                <a:solidFill>
                  <a:prstClr val="black"/>
                </a:solidFill>
                <a:latin typeface="メイリオ" panose="020B0604030504040204" pitchFamily="50" charset="-128"/>
              </a:rPr>
              <a:t>kW</a:t>
            </a:r>
            <a:endParaRPr lang="ja-JP" altLang="en-US" sz="2400" b="1" dirty="0">
              <a:solidFill>
                <a:prstClr val="black"/>
              </a:solidFill>
              <a:latin typeface="メイリオ" panose="020B0604030504040204" pitchFamily="50" charset="-128"/>
            </a:endParaRPr>
          </a:p>
        </p:txBody>
      </p:sp>
      <p:cxnSp>
        <p:nvCxnSpPr>
          <p:cNvPr id="43" name="直線コネクタ 42"/>
          <p:cNvCxnSpPr/>
          <p:nvPr/>
        </p:nvCxnSpPr>
        <p:spPr>
          <a:xfrm>
            <a:off x="497759" y="3519010"/>
            <a:ext cx="2016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586173" y="2704447"/>
            <a:ext cx="0" cy="351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7632340" y="3366737"/>
            <a:ext cx="1421651" cy="140585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C00000"/>
              </a:solidFill>
            </a:endParaRPr>
          </a:p>
        </p:txBody>
      </p:sp>
      <p:sp>
        <p:nvSpPr>
          <p:cNvPr id="36" name="円/楕円 35"/>
          <p:cNvSpPr/>
          <p:nvPr/>
        </p:nvSpPr>
        <p:spPr>
          <a:xfrm>
            <a:off x="5149186" y="1775718"/>
            <a:ext cx="1201676" cy="1156777"/>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円/楕円 37"/>
          <p:cNvSpPr/>
          <p:nvPr/>
        </p:nvSpPr>
        <p:spPr>
          <a:xfrm>
            <a:off x="5247414" y="5139190"/>
            <a:ext cx="1004569" cy="97342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C00000"/>
              </a:solidFill>
            </a:endParaRPr>
          </a:p>
        </p:txBody>
      </p:sp>
      <p:cxnSp>
        <p:nvCxnSpPr>
          <p:cNvPr id="25" name="直線コネクタ 24"/>
          <p:cNvCxnSpPr/>
          <p:nvPr/>
        </p:nvCxnSpPr>
        <p:spPr>
          <a:xfrm>
            <a:off x="121488" y="783868"/>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user\Desktop\Flag_of_the_People's_Republic_of_China_svg.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587335" y="31894"/>
            <a:ext cx="1350395" cy="82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2811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11" grpId="0" animBg="1"/>
      <p:bldP spid="19" grpId="0"/>
      <p:bldP spid="29" grpId="0"/>
      <p:bldP spid="35" grpId="0" animBg="1"/>
      <p:bldP spid="36" grpId="0" animBg="1"/>
      <p:bldP spid="3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flipV="1">
            <a:off x="287231" y="2789839"/>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665433" y="1522703"/>
            <a:ext cx="4620482" cy="1323439"/>
          </a:xfrm>
          <a:prstGeom prst="rect">
            <a:avLst/>
          </a:prstGeom>
          <a:noFill/>
          <a:ln w="38100">
            <a:noFill/>
          </a:ln>
        </p:spPr>
        <p:txBody>
          <a:bodyPr wrap="square" rtlCol="0">
            <a:spAutoFit/>
          </a:bodyPr>
          <a:lstStyle/>
          <a:p>
            <a:pPr algn="ctr"/>
            <a:r>
              <a:rPr lang="ja-JP" altLang="en-US" sz="8000" dirty="0" smtClean="0">
                <a:solidFill>
                  <a:prstClr val="black"/>
                </a:solidFill>
              </a:rPr>
              <a:t>石炭</a:t>
            </a:r>
            <a:endParaRPr lang="ja-JP" altLang="en-US" sz="8000" dirty="0">
              <a:solidFill>
                <a:prstClr val="black"/>
              </a:solidFill>
            </a:endParaRPr>
          </a:p>
        </p:txBody>
      </p:sp>
      <p:sp>
        <p:nvSpPr>
          <p:cNvPr id="32" name="テキスト ボックス 31"/>
          <p:cNvSpPr txBox="1"/>
          <p:nvPr/>
        </p:nvSpPr>
        <p:spPr>
          <a:xfrm>
            <a:off x="3918372" y="3263628"/>
            <a:ext cx="5067563" cy="1323439"/>
          </a:xfrm>
          <a:prstGeom prst="rect">
            <a:avLst/>
          </a:prstGeom>
          <a:noFill/>
          <a:ln w="38100">
            <a:noFill/>
          </a:ln>
        </p:spPr>
        <p:txBody>
          <a:bodyPr wrap="square" rtlCol="0">
            <a:spAutoFit/>
          </a:bodyPr>
          <a:lstStyle/>
          <a:p>
            <a:pPr algn="ctr"/>
            <a:r>
              <a:rPr lang="ja-JP" altLang="en-US" sz="8000" dirty="0" smtClean="0">
                <a:solidFill>
                  <a:prstClr val="black"/>
                </a:solidFill>
              </a:rPr>
              <a:t>天然ガス</a:t>
            </a:r>
            <a:endParaRPr lang="ja-JP" altLang="en-US" sz="8000" dirty="0">
              <a:solidFill>
                <a:prstClr val="black"/>
              </a:solidFill>
            </a:endParaRPr>
          </a:p>
        </p:txBody>
      </p:sp>
      <p:sp>
        <p:nvSpPr>
          <p:cNvPr id="33" name="テキスト ボックス 32"/>
          <p:cNvSpPr txBox="1"/>
          <p:nvPr/>
        </p:nvSpPr>
        <p:spPr>
          <a:xfrm>
            <a:off x="1742670" y="4832974"/>
            <a:ext cx="2448272" cy="1323439"/>
          </a:xfrm>
          <a:prstGeom prst="rect">
            <a:avLst/>
          </a:prstGeom>
          <a:noFill/>
          <a:ln w="38100">
            <a:noFill/>
          </a:ln>
        </p:spPr>
        <p:txBody>
          <a:bodyPr wrap="square" rtlCol="0">
            <a:spAutoFit/>
          </a:bodyPr>
          <a:lstStyle/>
          <a:p>
            <a:pPr algn="ctr"/>
            <a:r>
              <a:rPr lang="ja-JP" altLang="en-US" sz="8000" dirty="0" smtClean="0">
                <a:solidFill>
                  <a:prstClr val="black"/>
                </a:solidFill>
              </a:rPr>
              <a:t>風力</a:t>
            </a:r>
            <a:endParaRPr lang="ja-JP" altLang="en-US" sz="8000" dirty="0">
              <a:solidFill>
                <a:prstClr val="black"/>
              </a:solidFill>
            </a:endParaRPr>
          </a:p>
        </p:txBody>
      </p:sp>
      <p:sp>
        <p:nvSpPr>
          <p:cNvPr id="10" name="テキスト ボックス 9"/>
          <p:cNvSpPr txBox="1"/>
          <p:nvPr/>
        </p:nvSpPr>
        <p:spPr>
          <a:xfrm>
            <a:off x="3216" y="663099"/>
            <a:ext cx="7652800" cy="707886"/>
          </a:xfrm>
          <a:prstGeom prst="rect">
            <a:avLst/>
          </a:prstGeom>
          <a:noFill/>
          <a:ln>
            <a:solidFill>
              <a:schemeClr val="bg1"/>
            </a:solidFill>
          </a:ln>
        </p:spPr>
        <p:txBody>
          <a:bodyPr wrap="square" rtlCol="0">
            <a:spAutoFit/>
          </a:bodyPr>
          <a:lstStyle/>
          <a:p>
            <a:r>
              <a:rPr lang="ja-JP" altLang="en-US" sz="4000" spc="-15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中国</a:t>
            </a:r>
            <a:r>
              <a:rPr lang="ja-JP" altLang="en-US" sz="4000" dirty="0" smtClean="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rPr>
              <a:t>の発電所へ導入を検討</a:t>
            </a:r>
            <a:endParaRPr lang="ja-JP" altLang="en-US" sz="4000" dirty="0">
              <a:solidFill>
                <a:prstClr val="black"/>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69</a:t>
            </a:fld>
            <a:endParaRPr kumimoji="1" lang="ja-JP" altLang="en-US"/>
          </a:p>
        </p:txBody>
      </p:sp>
      <p:sp>
        <p:nvSpPr>
          <p:cNvPr id="21" name="正方形/長方形 20"/>
          <p:cNvSpPr/>
          <p:nvPr/>
        </p:nvSpPr>
        <p:spPr>
          <a:xfrm flipV="1">
            <a:off x="3581089" y="4577146"/>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flipV="1">
            <a:off x="-5876" y="6031345"/>
            <a:ext cx="5742130" cy="232656"/>
          </a:xfrm>
          <a:prstGeom prst="rect">
            <a:avLst/>
          </a:prstGeom>
          <a:gradFill flip="none" rotWithShape="1">
            <a:gsLst>
              <a:gs pos="0">
                <a:srgbClr val="00B050"/>
              </a:gs>
              <a:gs pos="64000">
                <a:schemeClr val="tx2">
                  <a:lumMod val="50000"/>
                  <a:lumOff val="50000"/>
                </a:schemeClr>
              </a:gs>
              <a:gs pos="96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 name="直線コネクタ 5"/>
          <p:cNvCxnSpPr/>
          <p:nvPr/>
        </p:nvCxnSpPr>
        <p:spPr>
          <a:xfrm flipV="1">
            <a:off x="2217" y="1298813"/>
            <a:ext cx="6234968"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C:\Users\user\Desktop\Flag_of_the_People's_Republic_of_China_svg.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587335" y="31894"/>
            <a:ext cx="1350395" cy="82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56391"/>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角丸四角形 4"/>
          <p:cNvSpPr/>
          <p:nvPr/>
        </p:nvSpPr>
        <p:spPr>
          <a:xfrm>
            <a:off x="1" y="953725"/>
            <a:ext cx="9105586" cy="2610290"/>
          </a:xfrm>
          <a:prstGeom prst="roundRect">
            <a:avLst>
              <a:gd name="adj" fmla="val 0"/>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日本の省エネ技術を海外に移転</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する事と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5000"/>
              </a:lnSpc>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引き換えに移転先の国で削減した</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をクレジットとして</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5000"/>
              </a:lnSpc>
            </a:pPr>
            <a:r>
              <a:rPr lang="ja-JP" altLang="en-US"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日本が削減したことにできる</a:t>
            </a:r>
            <a:r>
              <a:rPr lang="ja-JP" altLang="en-US" sz="36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80529" y="4380627"/>
            <a:ext cx="9568063" cy="2160240"/>
          </a:xfrm>
          <a:prstGeom prst="rect">
            <a:avLst/>
          </a:prstGeom>
          <a:solidFill>
            <a:srgbClr val="FFFF00">
              <a:alpha val="37000"/>
            </a:srgb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日本</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削減目標を達成するために、私たちは</a:t>
            </a:r>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lgn="ctr"/>
            <a:r>
              <a:rPr lang="ja-JP" altLang="en-US" sz="4800" b="1" dirty="0">
                <a:solidFill>
                  <a:srgbClr val="377F13"/>
                </a:solidFill>
                <a:latin typeface="メイリオ" panose="020B0604030504040204" pitchFamily="50" charset="-128"/>
                <a:ea typeface="メイリオ" panose="020B0604030504040204" pitchFamily="50" charset="-128"/>
                <a:cs typeface="メイリオ" panose="020B0604030504040204" pitchFamily="50" charset="-128"/>
              </a:rPr>
              <a:t>途上国への省エネ技術の移転</a:t>
            </a: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4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推進したい　</a:t>
            </a:r>
            <a:r>
              <a:rPr lang="ja-JP" altLang="en-US" sz="4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69297" y="4628895"/>
            <a:ext cx="9036289" cy="177667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28236" y="3944772"/>
            <a:ext cx="5431295" cy="461665"/>
          </a:xfrm>
          <a:prstGeom prst="rect">
            <a:avLst/>
          </a:prstGeom>
          <a:noFill/>
        </p:spPr>
        <p:txBody>
          <a:bodyPr wrap="non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カーボン・</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クレジット制度を用いて</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 name="スライド番号プレースホルダー 2"/>
          <p:cNvSpPr>
            <a:spLocks noGrp="1"/>
          </p:cNvSpPr>
          <p:nvPr>
            <p:ph type="sldNum" sz="quarter" idx="12"/>
          </p:nvPr>
        </p:nvSpPr>
        <p:spPr>
          <a:xfrm>
            <a:off x="6552220" y="6468395"/>
            <a:ext cx="2133600" cy="365125"/>
          </a:xfrm>
        </p:spPr>
        <p:txBody>
          <a:bodyPr/>
          <a:lstStyle/>
          <a:p>
            <a:fld id="{400ABA58-CA87-4928-B72F-3CDF66D034FF}" type="slidenum">
              <a:rPr kumimoji="1" lang="ja-JP" altLang="en-US" smtClean="0"/>
              <a:pPr/>
              <a:t>7</a:t>
            </a:fld>
            <a:endParaRPr kumimoji="1" lang="ja-JP" altLang="en-US"/>
          </a:p>
        </p:txBody>
      </p:sp>
      <p:sp>
        <p:nvSpPr>
          <p:cNvPr id="4" name="正方形/長方形 3"/>
          <p:cNvSpPr/>
          <p:nvPr/>
        </p:nvSpPr>
        <p:spPr>
          <a:xfrm>
            <a:off x="206515" y="395800"/>
            <a:ext cx="7023076" cy="523220"/>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カーボン・クレジット制度を利用すると</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206515" y="827544"/>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6386137"/>
      </p:ext>
    </p:extLst>
  </p:cSld>
  <p:clrMapOvr>
    <a:masterClrMapping/>
  </p:clrMapOvr>
  <p:transition spd="med">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27636" y="1943835"/>
            <a:ext cx="8965366" cy="707886"/>
          </a:xfrm>
          <a:prstGeom prst="rect">
            <a:avLst/>
          </a:prstGeom>
          <a:solidFill>
            <a:schemeClr val="tx2">
              <a:lumMod val="25000"/>
              <a:lumOff val="75000"/>
              <a:alpha val="81000"/>
            </a:schemeClr>
          </a:solidFill>
        </p:spPr>
        <p:txBody>
          <a:bodyPr wrap="square" rtlCol="0">
            <a:spAutoFit/>
          </a:bodyPr>
          <a:lstStyle/>
          <a:p>
            <a:r>
              <a:rPr lang="ja-JP" altLang="en-US" sz="2000" dirty="0">
                <a:solidFill>
                  <a:prstClr val="black"/>
                </a:solidFill>
                <a:latin typeface="メイリオ" panose="020B0604030504040204" pitchFamily="50" charset="-128"/>
                <a:cs typeface="メイリオ" panose="020B0604030504040204" pitchFamily="50" charset="-128"/>
              </a:rPr>
              <a:t>中国の電力予測に基づいて</a:t>
            </a:r>
            <a:r>
              <a:rPr lang="ja-JP" altLang="en-US" sz="2000" dirty="0" smtClean="0">
                <a:solidFill>
                  <a:prstClr val="black"/>
                </a:solidFill>
                <a:latin typeface="メイリオ" panose="020B0604030504040204" pitchFamily="50" charset="-128"/>
                <a:cs typeface="メイリオ" panose="020B0604030504040204" pitchFamily="50" charset="-128"/>
              </a:rPr>
              <a:t>、石炭火力発電</a:t>
            </a:r>
            <a:r>
              <a:rPr lang="ja-JP" altLang="en-US" sz="2000" dirty="0">
                <a:solidFill>
                  <a:prstClr val="black"/>
                </a:solidFill>
                <a:latin typeface="メイリオ" panose="020B0604030504040204" pitchFamily="50" charset="-128"/>
                <a:cs typeface="メイリオ" panose="020B0604030504040204" pitchFamily="50" charset="-128"/>
              </a:rPr>
              <a:t>技術</a:t>
            </a:r>
            <a:r>
              <a:rPr lang="ja-JP" altLang="en-US" sz="2000" dirty="0" smtClean="0">
                <a:solidFill>
                  <a:prstClr val="black"/>
                </a:solidFill>
                <a:latin typeface="メイリオ" panose="020B0604030504040204" pitchFamily="50" charset="-128"/>
                <a:cs typeface="メイリオ" panose="020B0604030504040204" pitchFamily="50" charset="-128"/>
              </a:rPr>
              <a:t>を</a:t>
            </a:r>
            <a:endParaRPr lang="en-US" altLang="ja-JP" sz="2000" dirty="0" smtClean="0">
              <a:solidFill>
                <a:prstClr val="black"/>
              </a:solidFill>
              <a:latin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cs typeface="メイリオ" panose="020B0604030504040204" pitchFamily="50" charset="-128"/>
              </a:rPr>
              <a:t>発電所の新設分</a:t>
            </a:r>
            <a:r>
              <a:rPr lang="ja-JP" altLang="en-US" sz="2000" dirty="0">
                <a:solidFill>
                  <a:prstClr val="black"/>
                </a:solidFill>
                <a:latin typeface="メイリオ" panose="020B0604030504040204" pitchFamily="50" charset="-128"/>
                <a:cs typeface="メイリオ" panose="020B0604030504040204" pitchFamily="50" charset="-128"/>
              </a:rPr>
              <a:t>と更新分にそれぞれ</a:t>
            </a:r>
            <a:r>
              <a:rPr lang="en-US" altLang="ja-JP" sz="2000" dirty="0" smtClean="0">
                <a:solidFill>
                  <a:prstClr val="black"/>
                </a:solidFill>
                <a:latin typeface="メイリオ" panose="020B0604030504040204" pitchFamily="50" charset="-128"/>
                <a:cs typeface="メイリオ" panose="020B0604030504040204" pitchFamily="50" charset="-128"/>
              </a:rPr>
              <a:t>10%</a:t>
            </a:r>
            <a:r>
              <a:rPr lang="ja-JP" altLang="en-US" sz="2000" dirty="0" err="1" smtClean="0">
                <a:solidFill>
                  <a:prstClr val="black"/>
                </a:solidFill>
                <a:latin typeface="メイリオ" panose="020B0604030504040204" pitchFamily="50" charset="-128"/>
                <a:cs typeface="メイリオ" panose="020B0604030504040204" pitchFamily="50" charset="-128"/>
              </a:rPr>
              <a:t>、</a:t>
            </a:r>
            <a:r>
              <a:rPr lang="en-US" altLang="ja-JP" sz="2000" dirty="0" smtClean="0">
                <a:solidFill>
                  <a:prstClr val="black"/>
                </a:solidFill>
                <a:latin typeface="メイリオ" panose="020B0604030504040204" pitchFamily="50" charset="-128"/>
                <a:cs typeface="メイリオ" panose="020B0604030504040204" pitchFamily="50" charset="-128"/>
              </a:rPr>
              <a:t>5%</a:t>
            </a:r>
            <a:r>
              <a:rPr lang="ja-JP" altLang="en-US" sz="2000" dirty="0" err="1" smtClean="0">
                <a:solidFill>
                  <a:prstClr val="black"/>
                </a:solidFill>
                <a:latin typeface="メイリオ" panose="020B0604030504040204" pitchFamily="50" charset="-128"/>
                <a:cs typeface="メイリオ" panose="020B0604030504040204" pitchFamily="50" charset="-128"/>
              </a:rPr>
              <a:t>、</a:t>
            </a:r>
            <a:r>
              <a:rPr lang="en-US" altLang="ja-JP" sz="2000" dirty="0" smtClean="0">
                <a:solidFill>
                  <a:prstClr val="black"/>
                </a:solidFill>
                <a:latin typeface="メイリオ" panose="020B0604030504040204" pitchFamily="50" charset="-128"/>
                <a:cs typeface="メイリオ" panose="020B0604030504040204" pitchFamily="50" charset="-128"/>
              </a:rPr>
              <a:t>3</a:t>
            </a:r>
            <a:r>
              <a:rPr lang="en-US" altLang="ja-JP" sz="2000" dirty="0">
                <a:solidFill>
                  <a:prstClr val="black"/>
                </a:solidFill>
                <a:latin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cs typeface="メイリオ" panose="020B0604030504040204" pitchFamily="50" charset="-128"/>
              </a:rPr>
              <a:t>導入した</a:t>
            </a:r>
            <a:r>
              <a:rPr lang="ja-JP" altLang="en-US" sz="2000" dirty="0" smtClean="0">
                <a:solidFill>
                  <a:prstClr val="black"/>
                </a:solidFill>
                <a:latin typeface="メイリオ" panose="020B0604030504040204" pitchFamily="50" charset="-128"/>
                <a:cs typeface="メイリオ" panose="020B0604030504040204" pitchFamily="50" charset="-128"/>
              </a:rPr>
              <a:t>場合</a:t>
            </a:r>
            <a:endParaRPr lang="en-US" altLang="ja-JP" sz="2000" dirty="0">
              <a:solidFill>
                <a:prstClr val="black"/>
              </a:solidFill>
              <a:latin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a:solidFill>
                  <a:prstClr val="white"/>
                </a:solidFill>
              </a:rPr>
              <a:t> </a:t>
            </a:r>
            <a:r>
              <a:rPr lang="ja-JP" altLang="en-US" sz="2800" b="1" dirty="0" smtClean="0">
                <a:solidFill>
                  <a:prstClr val="black"/>
                </a:solidFill>
                <a:latin typeface="メイリオ" panose="020B0604030504040204" pitchFamily="50" charset="-128"/>
                <a:cs typeface="メイリオ" panose="020B0604030504040204" pitchFamily="50" charset="-128"/>
              </a:rPr>
              <a:t>中国の</a:t>
            </a:r>
            <a:r>
              <a:rPr lang="en-US" altLang="ja-JP" sz="2800" b="1" dirty="0" smtClean="0">
                <a:solidFill>
                  <a:prstClr val="black"/>
                </a:solidFill>
                <a:latin typeface="メイリオ" panose="020B0604030504040204" pitchFamily="50" charset="-128"/>
                <a:cs typeface="メイリオ" panose="020B0604030504040204" pitchFamily="50" charset="-128"/>
              </a:rPr>
              <a:t>CO2</a:t>
            </a:r>
            <a:r>
              <a:rPr lang="ja-JP" altLang="en-US" sz="2800" b="1" dirty="0" smtClean="0">
                <a:solidFill>
                  <a:prstClr val="black"/>
                </a:solidFill>
                <a:latin typeface="メイリオ" panose="020B0604030504040204" pitchFamily="50" charset="-128"/>
                <a:cs typeface="メイリオ" panose="020B0604030504040204" pitchFamily="50" charset="-128"/>
              </a:rPr>
              <a:t>削減量～石炭編～①</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grpSp>
        <p:nvGrpSpPr>
          <p:cNvPr id="9" name="グループ化 8"/>
          <p:cNvGrpSpPr/>
          <p:nvPr/>
        </p:nvGrpSpPr>
        <p:grpSpPr>
          <a:xfrm>
            <a:off x="-27636" y="1132538"/>
            <a:ext cx="8607511" cy="769441"/>
            <a:chOff x="88313" y="778596"/>
            <a:chExt cx="8607511" cy="769441"/>
          </a:xfrm>
        </p:grpSpPr>
        <p:sp>
          <p:nvSpPr>
            <p:cNvPr id="3" name="テキスト ボックス 2"/>
            <p:cNvSpPr txBox="1"/>
            <p:nvPr/>
          </p:nvSpPr>
          <p:spPr>
            <a:xfrm>
              <a:off x="88313" y="778596"/>
              <a:ext cx="748923" cy="769441"/>
            </a:xfrm>
            <a:prstGeom prst="rect">
              <a:avLst/>
            </a:prstGeom>
            <a:noFill/>
          </p:spPr>
          <p:txBody>
            <a:bodyPr wrap="none" rtlCol="0">
              <a:spAutoFit/>
            </a:bodyPr>
            <a:lstStyle/>
            <a:p>
              <a:r>
                <a:rPr lang="ja-JP" altLang="en-US" sz="4400" dirty="0" smtClean="0">
                  <a:solidFill>
                    <a:prstClr val="black"/>
                  </a:solidFill>
                  <a:latin typeface="メイリオ" panose="020B0604030504040204" pitchFamily="50" charset="-128"/>
                  <a:cs typeface="メイリオ" panose="020B0604030504040204" pitchFamily="50" charset="-128"/>
                </a:rPr>
                <a:t>➳</a:t>
              </a:r>
              <a:endParaRPr lang="ja-JP" altLang="en-US" sz="4400" dirty="0">
                <a:solidFill>
                  <a:prstClr val="black"/>
                </a:solidFill>
                <a:latin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11560" y="901706"/>
              <a:ext cx="8084264" cy="523220"/>
            </a:xfrm>
            <a:prstGeom prst="rect">
              <a:avLst/>
            </a:prstGeom>
            <a:noFill/>
          </p:spPr>
          <p:txBody>
            <a:bodyPr wrap="none" rtlCol="0">
              <a:spAutoFit/>
            </a:bodyPr>
            <a:lstStyle/>
            <a:p>
              <a:r>
                <a:rPr lang="ja-JP" altLang="en-US" sz="2800" b="1" u="sng" dirty="0">
                  <a:solidFill>
                    <a:prstClr val="black"/>
                  </a:solidFill>
                  <a:latin typeface="メイリオ" panose="020B0604030504040204" pitchFamily="50" charset="-128"/>
                  <a:cs typeface="メイリオ" panose="020B0604030504040204" pitchFamily="50" charset="-128"/>
                </a:rPr>
                <a:t>中国</a:t>
              </a:r>
              <a:r>
                <a:rPr lang="ja-JP" altLang="en-US" sz="2800" b="1" u="sng" dirty="0" smtClean="0">
                  <a:solidFill>
                    <a:prstClr val="black"/>
                  </a:solidFill>
                  <a:latin typeface="メイリオ" panose="020B0604030504040204" pitchFamily="50" charset="-128"/>
                  <a:cs typeface="メイリオ" panose="020B0604030504040204" pitchFamily="50" charset="-128"/>
                </a:rPr>
                <a:t>の石炭火力発電所を省エネルギー化した場合</a:t>
              </a:r>
              <a:endParaRPr lang="ja-JP" altLang="en-US" sz="2800" b="1" u="sng" dirty="0">
                <a:solidFill>
                  <a:prstClr val="black"/>
                </a:solidFill>
                <a:latin typeface="メイリオ" panose="020B0604030504040204" pitchFamily="50" charset="-128"/>
                <a:cs typeface="メイリオ" panose="020B0604030504040204" pitchFamily="50" charset="-128"/>
              </a:endParaRPr>
            </a:p>
          </p:txBody>
        </p:sp>
      </p:grpSp>
      <p:sp>
        <p:nvSpPr>
          <p:cNvPr id="5" name="スライド番号プレースホルダー 4"/>
          <p:cNvSpPr>
            <a:spLocks noGrp="1"/>
          </p:cNvSpPr>
          <p:nvPr>
            <p:ph type="sldNum" sz="quarter" idx="12"/>
          </p:nvPr>
        </p:nvSpPr>
        <p:spPr>
          <a:xfrm>
            <a:off x="6553200" y="6385808"/>
            <a:ext cx="2133600" cy="365125"/>
          </a:xfrm>
        </p:spPr>
        <p:txBody>
          <a:bodyPr/>
          <a:lstStyle/>
          <a:p>
            <a:fld id="{400ABA58-CA87-4928-B72F-3CDF66D034FF}" type="slidenum">
              <a:rPr kumimoji="1" lang="ja-JP" altLang="en-US" smtClean="0"/>
              <a:pPr/>
              <a:t>70</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xmlns="" val="114162687"/>
              </p:ext>
            </p:extLst>
          </p:nvPr>
        </p:nvGraphicFramePr>
        <p:xfrm>
          <a:off x="196748" y="3068960"/>
          <a:ext cx="8740982" cy="3015334"/>
        </p:xfrm>
        <a:graphic>
          <a:graphicData uri="http://schemas.openxmlformats.org/drawingml/2006/table">
            <a:tbl>
              <a:tblPr firstRow="1" bandRow="1">
                <a:tableStyleId>{ED083AE6-46FA-4A59-8FB0-9F97EB10719F}</a:tableStyleId>
              </a:tblPr>
              <a:tblGrid>
                <a:gridCol w="2052955"/>
                <a:gridCol w="6688027"/>
              </a:tblGrid>
              <a:tr h="511115">
                <a:tc>
                  <a:txBody>
                    <a:bodyPr/>
                    <a:lstStyle/>
                    <a:p>
                      <a:endParaRPr kumimoji="1" lang="ja-JP" altLang="en-US" dirty="0"/>
                    </a:p>
                  </a:txBody>
                  <a:tcPr/>
                </a:tc>
                <a:tc>
                  <a:txBody>
                    <a:bodyPr/>
                    <a:lstStyle/>
                    <a:p>
                      <a:pPr algn="ctr"/>
                      <a:r>
                        <a:rPr kumimoji="1" lang="en-US" altLang="ja-JP" sz="2400" dirty="0" smtClean="0"/>
                        <a:t>CO2</a:t>
                      </a:r>
                      <a:r>
                        <a:rPr kumimoji="1" lang="ja-JP" altLang="en-US" sz="2400" dirty="0" smtClean="0"/>
                        <a:t>削減量</a:t>
                      </a:r>
                      <a:endParaRPr kumimoji="1" lang="ja-JP" altLang="en-US" sz="2400" dirty="0"/>
                    </a:p>
                  </a:txBody>
                  <a:tcPr/>
                </a:tc>
              </a:tr>
              <a:tr h="801350">
                <a:tc>
                  <a:txBody>
                    <a:bodyPr/>
                    <a:lstStyle/>
                    <a:p>
                      <a:pPr algn="ctr">
                        <a:lnSpc>
                          <a:spcPct val="150000"/>
                        </a:lnSpc>
                      </a:pPr>
                      <a:r>
                        <a:rPr kumimoji="1" lang="en-US" altLang="ja-JP" sz="2800" dirty="0" smtClean="0"/>
                        <a:t>10%</a:t>
                      </a:r>
                      <a:r>
                        <a:rPr kumimoji="1" lang="ja-JP" altLang="en-US" sz="2800" dirty="0" smtClean="0"/>
                        <a:t>導入</a:t>
                      </a:r>
                      <a:endParaRPr kumimoji="1" lang="ja-JP" altLang="en-US" sz="2800" dirty="0"/>
                    </a:p>
                  </a:txBody>
                  <a:tcPr/>
                </a:tc>
                <a:tc>
                  <a:txBody>
                    <a:bodyPr/>
                    <a:lstStyle/>
                    <a:p>
                      <a:pPr algn="ctr"/>
                      <a:r>
                        <a:rPr kumimoji="1" lang="en-US" altLang="ja-JP" sz="4000" dirty="0" smtClean="0"/>
                        <a:t>6178</a:t>
                      </a:r>
                      <a:r>
                        <a:rPr kumimoji="1" lang="ja-JP" altLang="en-US" sz="3200" dirty="0" smtClean="0"/>
                        <a:t>万</a:t>
                      </a:r>
                      <a:r>
                        <a:rPr kumimoji="1" lang="en-US" altLang="ja-JP" sz="4000" dirty="0" smtClean="0">
                          <a:solidFill>
                            <a:schemeClr val="bg1">
                              <a:lumMod val="85000"/>
                            </a:schemeClr>
                          </a:solidFill>
                        </a:rPr>
                        <a:t>0</a:t>
                      </a:r>
                      <a:r>
                        <a:rPr kumimoji="1" lang="en-US" altLang="ja-JP" sz="4000" dirty="0" smtClean="0"/>
                        <a:t>102t</a:t>
                      </a:r>
                      <a:endParaRPr kumimoji="1" lang="ja-JP" altLang="en-US" sz="4000" dirty="0"/>
                    </a:p>
                  </a:txBody>
                  <a:tcPr/>
                </a:tc>
              </a:tr>
              <a:tr h="901519">
                <a:tc>
                  <a:txBody>
                    <a:bodyPr/>
                    <a:lstStyle/>
                    <a:p>
                      <a:pPr algn="ctr">
                        <a:lnSpc>
                          <a:spcPct val="150000"/>
                        </a:lnSpc>
                      </a:pPr>
                      <a:r>
                        <a:rPr kumimoji="1" lang="ja-JP" altLang="en-US" sz="2800" b="1" dirty="0" smtClean="0"/>
                        <a:t>　</a:t>
                      </a:r>
                      <a:r>
                        <a:rPr kumimoji="1" lang="en-US" altLang="ja-JP" sz="3200" b="1" dirty="0" smtClean="0"/>
                        <a:t>5%</a:t>
                      </a:r>
                      <a:r>
                        <a:rPr kumimoji="1" lang="ja-JP" altLang="en-US" sz="3200" b="1" dirty="0" smtClean="0"/>
                        <a:t>導入</a:t>
                      </a:r>
                      <a:endParaRPr kumimoji="1" lang="ja-JP" altLang="en-US" sz="3200" b="1" dirty="0"/>
                    </a:p>
                  </a:txBody>
                  <a:tcPr/>
                </a:tc>
                <a:tc>
                  <a:txBody>
                    <a:bodyPr/>
                    <a:lstStyle/>
                    <a:p>
                      <a:pPr algn="ctr"/>
                      <a:r>
                        <a:rPr kumimoji="1" lang="en-US" altLang="ja-JP" sz="4400" b="1" dirty="0" smtClean="0"/>
                        <a:t>3089</a:t>
                      </a:r>
                      <a:r>
                        <a:rPr kumimoji="1" lang="ja-JP" altLang="en-US" sz="3600" b="1" dirty="0" smtClean="0"/>
                        <a:t>万</a:t>
                      </a:r>
                      <a:r>
                        <a:rPr kumimoji="1" lang="en-US" altLang="ja-JP" sz="4400" b="1" dirty="0" smtClean="0">
                          <a:solidFill>
                            <a:schemeClr val="bg1"/>
                          </a:solidFill>
                        </a:rPr>
                        <a:t>0</a:t>
                      </a:r>
                      <a:r>
                        <a:rPr kumimoji="1" lang="en-US" altLang="ja-JP" sz="4400" b="1" dirty="0" smtClean="0"/>
                        <a:t>51</a:t>
                      </a:r>
                      <a:r>
                        <a:rPr kumimoji="1" lang="en-US" altLang="ja-JP" sz="4800" b="1" dirty="0" smtClean="0"/>
                        <a:t>t</a:t>
                      </a:r>
                      <a:endParaRPr kumimoji="1" lang="en-US" altLang="ja-JP" sz="4400" b="1" dirty="0" smtClean="0"/>
                    </a:p>
                  </a:txBody>
                  <a:tcPr/>
                </a:tc>
              </a:tr>
              <a:tr h="801350">
                <a:tc>
                  <a:txBody>
                    <a:bodyPr/>
                    <a:lstStyle/>
                    <a:p>
                      <a:pPr algn="ctr">
                        <a:lnSpc>
                          <a:spcPct val="150000"/>
                        </a:lnSpc>
                      </a:pPr>
                      <a:r>
                        <a:rPr kumimoji="1" lang="ja-JP" altLang="en-US" sz="2400" dirty="0" smtClean="0"/>
                        <a:t>　</a:t>
                      </a:r>
                      <a:r>
                        <a:rPr kumimoji="1" lang="en-US" altLang="ja-JP" sz="2800" dirty="0" smtClean="0"/>
                        <a:t>3%</a:t>
                      </a:r>
                      <a:r>
                        <a:rPr kumimoji="1" lang="ja-JP" altLang="en-US" sz="2800" dirty="0" smtClean="0"/>
                        <a:t>導入</a:t>
                      </a:r>
                      <a:endParaRPr kumimoji="1" lang="ja-JP" altLang="en-US" sz="2800" dirty="0"/>
                    </a:p>
                  </a:txBody>
                  <a:tcPr/>
                </a:tc>
                <a:tc>
                  <a:txBody>
                    <a:bodyPr/>
                    <a:lstStyle/>
                    <a:p>
                      <a:pPr algn="ctr"/>
                      <a:r>
                        <a:rPr kumimoji="1" lang="en-US" altLang="ja-JP" sz="4000" dirty="0" smtClean="0"/>
                        <a:t>1853</a:t>
                      </a:r>
                      <a:r>
                        <a:rPr kumimoji="1" lang="ja-JP" altLang="en-US" sz="3200" dirty="0" smtClean="0"/>
                        <a:t>万</a:t>
                      </a:r>
                      <a:r>
                        <a:rPr kumimoji="1" lang="en-US" altLang="ja-JP" sz="4000" dirty="0" smtClean="0"/>
                        <a:t>4030t</a:t>
                      </a:r>
                      <a:endParaRPr kumimoji="1" lang="ja-JP" altLang="en-US" sz="4000" dirty="0"/>
                    </a:p>
                  </a:txBody>
                  <a:tcPr/>
                </a:tc>
              </a:tr>
            </a:tbl>
          </a:graphicData>
        </a:graphic>
      </p:graphicFrame>
      <p:sp>
        <p:nvSpPr>
          <p:cNvPr id="2" name="正方形/長方形 1"/>
          <p:cNvSpPr/>
          <p:nvPr/>
        </p:nvSpPr>
        <p:spPr>
          <a:xfrm>
            <a:off x="202383" y="4408110"/>
            <a:ext cx="8724965" cy="82109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1" name="直線コネクタ 10"/>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2" descr="C:\Users\user\Desktop\Flag_of_the_People's_Republic_of_China_svg.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944473"/>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p:cNvSpPr txBox="1"/>
          <p:nvPr/>
        </p:nvSpPr>
        <p:spPr>
          <a:xfrm>
            <a:off x="-75379" y="4824155"/>
            <a:ext cx="9361039" cy="1705595"/>
          </a:xfrm>
          <a:prstGeom prst="rect">
            <a:avLst/>
          </a:prstGeom>
          <a:solidFill>
            <a:schemeClr val="bg1"/>
          </a:solidFill>
          <a:ln w="76200">
            <a:solidFill>
              <a:schemeClr val="tx2">
                <a:lumMod val="90000"/>
                <a:lumOff val="10000"/>
              </a:schemeClr>
            </a:solidFill>
          </a:ln>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例えば、</a:t>
            </a:r>
            <a:r>
              <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rPr>
              <a:t>5%</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導入した結果節約できた総計</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6411</a:t>
            </a:r>
            <a:r>
              <a:rPr lang="ja-JP" altLang="en-US" sz="2000" dirty="0" smtClean="0">
                <a:solidFill>
                  <a:srgbClr val="F96307"/>
                </a:solidFill>
                <a:latin typeface="HGS創英角ｺﾞｼｯｸUB" panose="020B0900000000000000" pitchFamily="50" charset="-128"/>
                <a:ea typeface="HGS創英角ｺﾞｼｯｸUB" panose="020B0900000000000000" pitchFamily="50" charset="-128"/>
              </a:rPr>
              <a:t>万</a:t>
            </a:r>
            <a:r>
              <a:rPr lang="en-US" altLang="ja-JP" sz="2000" dirty="0" smtClean="0">
                <a:solidFill>
                  <a:srgbClr val="F96307"/>
                </a:solidFill>
                <a:latin typeface="HGS創英角ｺﾞｼｯｸUB" panose="020B0900000000000000" pitchFamily="50" charset="-128"/>
                <a:ea typeface="HGS創英角ｺﾞｼｯｸUB" panose="020B0900000000000000" pitchFamily="50" charset="-128"/>
              </a:rPr>
              <a:t>3846t</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を円換算</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すると</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a:t>
            </a:r>
            <a:endParaRPr lang="en-US" altLang="ja-JP" sz="2000" dirty="0" smtClean="0">
              <a:solidFill>
                <a:prstClr val="black"/>
              </a:solidFill>
              <a:latin typeface="HGS創英角ｺﾞｼｯｸUB" panose="020B0900000000000000" pitchFamily="50" charset="-128"/>
              <a:ea typeface="HGS創英角ｺﾞｼｯｸUB" panose="020B0900000000000000" pitchFamily="50" charset="-128"/>
            </a:endParaRPr>
          </a:p>
          <a:p>
            <a:pPr>
              <a:lnSpc>
                <a:spcPts val="1300"/>
              </a:lnSpc>
            </a:pP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1400" dirty="0">
                <a:solidFill>
                  <a:prstClr val="black"/>
                </a:solidFill>
                <a:latin typeface="HGS創英角ｺﾞｼｯｸUB" panose="020B0900000000000000" pitchFamily="50" charset="-128"/>
                <a:ea typeface="HGS創英角ｺﾞｼｯｸUB" panose="020B0900000000000000" pitchFamily="50" charset="-128"/>
              </a:rPr>
              <a:t>(</a:t>
            </a:r>
            <a:r>
              <a:rPr lang="en-US" altLang="ja-JP" sz="1400" dirty="0" smtClean="0">
                <a:solidFill>
                  <a:prstClr val="black"/>
                </a:solidFill>
                <a:latin typeface="HGS創英角ｺﾞｼｯｸUB" panose="020B0900000000000000" pitchFamily="50" charset="-128"/>
                <a:ea typeface="HGS創英角ｺﾞｼｯｸUB" panose="020B0900000000000000" pitchFamily="50" charset="-128"/>
              </a:rPr>
              <a:t>t‐7580</a:t>
            </a:r>
            <a:r>
              <a:rPr lang="ja-JP" altLang="en-US" sz="1400" dirty="0" smtClean="0">
                <a:solidFill>
                  <a:prstClr val="black"/>
                </a:solidFill>
                <a:latin typeface="HGS創英角ｺﾞｼｯｸUB" panose="020B0900000000000000" pitchFamily="50" charset="-128"/>
                <a:ea typeface="HGS創英角ｺﾞｼｯｸUB" panose="020B0900000000000000" pitchFamily="50" charset="-128"/>
              </a:rPr>
              <a:t>円</a:t>
            </a:r>
            <a:r>
              <a:rPr lang="en-US" altLang="ja-JP" sz="1050" dirty="0">
                <a:solidFill>
                  <a:prstClr val="black"/>
                </a:solidFill>
                <a:latin typeface="HGS創英角ｺﾞｼｯｸUB" panose="020B0900000000000000" pitchFamily="50" charset="-128"/>
                <a:ea typeface="HGS創英角ｺﾞｼｯｸUB" panose="020B0900000000000000" pitchFamily="50" charset="-128"/>
              </a:rPr>
              <a:t>)</a:t>
            </a:r>
          </a:p>
          <a:p>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　</a:t>
            </a:r>
            <a:r>
              <a:rPr lang="en-US" altLang="ja-JP" sz="2800" dirty="0">
                <a:solidFill>
                  <a:prstClr val="black"/>
                </a:solidFill>
                <a:latin typeface="HGS創英角ｺﾞｼｯｸUB" panose="020B0900000000000000" pitchFamily="50" charset="-128"/>
                <a:ea typeface="HGS創英角ｺﾞｼｯｸUB" panose="020B0900000000000000" pitchFamily="50" charset="-128"/>
              </a:rPr>
              <a:t>1</a:t>
            </a:r>
            <a:r>
              <a:rPr lang="en-US" altLang="ja-JP" sz="2800" dirty="0" smtClean="0">
                <a:solidFill>
                  <a:prstClr val="black"/>
                </a:solidFill>
                <a:latin typeface="HGS創英角ｺﾞｼｯｸUB" panose="020B0900000000000000" pitchFamily="50" charset="-128"/>
                <a:ea typeface="HGS創英角ｺﾞｼｯｸUB" panose="020B0900000000000000" pitchFamily="50" charset="-128"/>
              </a:rPr>
              <a:t>0</a:t>
            </a:r>
            <a:r>
              <a:rPr lang="ja-JP" altLang="en-US" sz="2800" dirty="0" smtClean="0">
                <a:solidFill>
                  <a:prstClr val="black"/>
                </a:solidFill>
                <a:latin typeface="HGS創英角ｺﾞｼｯｸUB" panose="020B0900000000000000" pitchFamily="50" charset="-128"/>
                <a:ea typeface="HGS創英角ｺﾞｼｯｸUB" panose="020B0900000000000000" pitchFamily="50" charset="-128"/>
              </a:rPr>
              <a:t>年間で　</a:t>
            </a:r>
            <a:r>
              <a:rPr lang="en-US" altLang="ja-JP"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4859</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億</a:t>
            </a:r>
            <a:r>
              <a:rPr lang="en-US" altLang="ja-JP"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8295</a:t>
            </a:r>
            <a:r>
              <a:rPr lang="ja-JP" altLang="en-US" sz="5400" dirty="0" smtClean="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万円</a:t>
            </a:r>
            <a:endParaRPr lang="en-US" altLang="ja-JP" sz="6000" dirty="0">
              <a:solidFill>
                <a:srgbClr val="F96307"/>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endParaRPr>
          </a:p>
          <a:p>
            <a:r>
              <a:rPr lang="ja-JP" altLang="en-US" dirty="0">
                <a:solidFill>
                  <a:prstClr val="black"/>
                </a:solidFill>
                <a:latin typeface="HGS創英角ｺﾞｼｯｸUB" panose="020B0900000000000000" pitchFamily="50" charset="-128"/>
                <a:ea typeface="HGS創英角ｺﾞｼｯｸUB" panose="020B0900000000000000" pitchFamily="50" charset="-128"/>
              </a:rPr>
              <a:t>　　　　　　</a:t>
            </a:r>
            <a:r>
              <a:rPr lang="ja-JP" altLang="en-US" dirty="0" smtClean="0">
                <a:solidFill>
                  <a:prstClr val="black"/>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に</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rPr>
              <a:t>相当</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rPr>
              <a:t>する燃料費を節約することが出来る。</a:t>
            </a:r>
            <a:endParaRPr lang="en-US" altLang="ja-JP" sz="20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1" y="260648"/>
            <a:ext cx="9173035" cy="523220"/>
          </a:xfrm>
          <a:prstGeom prst="rect">
            <a:avLst/>
          </a:prstGeom>
          <a:noFill/>
        </p:spPr>
        <p:txBody>
          <a:bodyPr wrap="square" rtlCol="0">
            <a:spAutoFit/>
          </a:bodyPr>
          <a:lstStyle/>
          <a:p>
            <a:r>
              <a:rPr lang="ja-JP" altLang="en-US" sz="2800" dirty="0" smtClean="0">
                <a:solidFill>
                  <a:prstClr val="white"/>
                </a:solidFill>
              </a:rPr>
              <a:t> </a:t>
            </a:r>
            <a:r>
              <a:rPr lang="ja-JP" altLang="en-US" sz="2800" b="1" dirty="0" smtClean="0">
                <a:solidFill>
                  <a:prstClr val="black"/>
                </a:solidFill>
                <a:latin typeface="メイリオ" panose="020B0604030504040204" pitchFamily="50" charset="-128"/>
                <a:cs typeface="メイリオ" panose="020B0604030504040204" pitchFamily="50" charset="-128"/>
              </a:rPr>
              <a:t>中国</a:t>
            </a:r>
            <a:r>
              <a:rPr lang="ja-JP" altLang="en-US" sz="2800" b="1" dirty="0">
                <a:solidFill>
                  <a:prstClr val="black"/>
                </a:solidFill>
                <a:latin typeface="メイリオ" panose="020B0604030504040204" pitchFamily="50" charset="-128"/>
                <a:cs typeface="メイリオ" panose="020B0604030504040204" pitchFamily="50" charset="-128"/>
              </a:rPr>
              <a:t>の</a:t>
            </a:r>
            <a:r>
              <a:rPr lang="en-US" altLang="ja-JP" sz="2800" b="1" dirty="0">
                <a:solidFill>
                  <a:prstClr val="black"/>
                </a:solidFill>
                <a:latin typeface="メイリオ" panose="020B0604030504040204" pitchFamily="50" charset="-128"/>
                <a:cs typeface="メイリオ" panose="020B0604030504040204" pitchFamily="50" charset="-128"/>
              </a:rPr>
              <a:t>CO2</a:t>
            </a:r>
            <a:r>
              <a:rPr lang="ja-JP" altLang="en-US" sz="2800" b="1" dirty="0">
                <a:solidFill>
                  <a:prstClr val="black"/>
                </a:solidFill>
                <a:latin typeface="メイリオ" panose="020B0604030504040204" pitchFamily="50" charset="-128"/>
                <a:cs typeface="メイリオ" panose="020B0604030504040204" pitchFamily="50" charset="-128"/>
              </a:rPr>
              <a:t>削減量～石炭編</a:t>
            </a:r>
            <a:r>
              <a:rPr lang="ja-JP" altLang="en-US" sz="2800" b="1" dirty="0" smtClean="0">
                <a:solidFill>
                  <a:prstClr val="black"/>
                </a:solidFill>
                <a:latin typeface="メイリオ" panose="020B0604030504040204" pitchFamily="50" charset="-128"/>
                <a:cs typeface="メイリオ" panose="020B0604030504040204" pitchFamily="50" charset="-128"/>
              </a:rPr>
              <a:t>～②</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006978" y="6551875"/>
            <a:ext cx="2133600" cy="365125"/>
          </a:xfrm>
        </p:spPr>
        <p:txBody>
          <a:bodyPr/>
          <a:lstStyle/>
          <a:p>
            <a:fld id="{400ABA58-CA87-4928-B72F-3CDF66D034FF}" type="slidenum">
              <a:rPr kumimoji="1" lang="ja-JP" altLang="en-US" smtClean="0"/>
              <a:pPr/>
              <a:t>71</a:t>
            </a:fld>
            <a:endParaRPr kumimoji="1" lang="ja-JP" altLang="en-US" dirty="0"/>
          </a:p>
        </p:txBody>
      </p:sp>
      <p:sp>
        <p:nvSpPr>
          <p:cNvPr id="10" name="テキスト ボックス 9"/>
          <p:cNvSpPr txBox="1"/>
          <p:nvPr/>
        </p:nvSpPr>
        <p:spPr>
          <a:xfrm>
            <a:off x="-1" y="1278340"/>
            <a:ext cx="6409127" cy="707886"/>
          </a:xfrm>
          <a:prstGeom prst="rect">
            <a:avLst/>
          </a:prstGeom>
          <a:solidFill>
            <a:schemeClr val="tx2">
              <a:lumMod val="25000"/>
              <a:lumOff val="75000"/>
            </a:schemeClr>
          </a:solidFill>
        </p:spPr>
        <p:txBody>
          <a:bodyPr wrap="none" rtlCol="0">
            <a:spAutoFit/>
          </a:bodyPr>
          <a:lstStyle/>
          <a:p>
            <a:r>
              <a:rPr lang="ja-JP" altLang="en-US" sz="2000" dirty="0" smtClean="0">
                <a:solidFill>
                  <a:prstClr val="black"/>
                </a:solidFill>
                <a:latin typeface="メイリオ" panose="020B0604030504040204" pitchFamily="50" charset="-128"/>
                <a:cs typeface="メイリオ" panose="020B0604030504040204" pitchFamily="50" charset="-128"/>
              </a:rPr>
              <a:t>新設分と更新分にそれぞれ</a:t>
            </a:r>
            <a:r>
              <a:rPr lang="en-US" altLang="ja-JP" sz="2000" dirty="0" smtClean="0">
                <a:solidFill>
                  <a:prstClr val="black"/>
                </a:solidFill>
                <a:latin typeface="メイリオ" panose="020B0604030504040204" pitchFamily="50" charset="-128"/>
                <a:cs typeface="メイリオ" panose="020B0604030504040204" pitchFamily="50" charset="-128"/>
              </a:rPr>
              <a:t>10%</a:t>
            </a:r>
            <a:r>
              <a:rPr lang="en-US" altLang="ja-JP" sz="2000" dirty="0">
                <a:solidFill>
                  <a:prstClr val="black"/>
                </a:solidFill>
                <a:latin typeface="メイリオ" panose="020B0604030504040204" pitchFamily="50" charset="-128"/>
                <a:cs typeface="メイリオ" panose="020B0604030504040204" pitchFamily="50" charset="-128"/>
              </a:rPr>
              <a:t>,</a:t>
            </a:r>
            <a:r>
              <a:rPr lang="en-US" altLang="ja-JP" sz="2000" dirty="0" smtClean="0">
                <a:solidFill>
                  <a:prstClr val="black"/>
                </a:solidFill>
                <a:latin typeface="メイリオ" panose="020B0604030504040204" pitchFamily="50" charset="-128"/>
                <a:cs typeface="メイリオ" panose="020B0604030504040204" pitchFamily="50" charset="-128"/>
              </a:rPr>
              <a:t>5%,3%</a:t>
            </a:r>
            <a:r>
              <a:rPr lang="ja-JP" altLang="en-US" sz="2000" dirty="0" smtClean="0">
                <a:solidFill>
                  <a:prstClr val="black"/>
                </a:solidFill>
                <a:latin typeface="メイリオ" panose="020B0604030504040204" pitchFamily="50" charset="-128"/>
                <a:cs typeface="メイリオ" panose="020B0604030504040204" pitchFamily="50" charset="-128"/>
              </a:rPr>
              <a:t>導入した場合</a:t>
            </a:r>
            <a:endParaRPr lang="en-US" altLang="ja-JP" sz="2000" dirty="0" smtClean="0">
              <a:solidFill>
                <a:prstClr val="black"/>
              </a:solidFill>
              <a:latin typeface="メイリオ" panose="020B0604030504040204" pitchFamily="50" charset="-128"/>
              <a:cs typeface="メイリオ" panose="020B0604030504040204" pitchFamily="50" charset="-128"/>
            </a:endParaRPr>
          </a:p>
          <a:p>
            <a:r>
              <a:rPr lang="en-US" altLang="ja-JP" sz="2000" dirty="0" smtClean="0">
                <a:solidFill>
                  <a:prstClr val="black"/>
                </a:solidFill>
                <a:latin typeface="メイリオ" panose="020B0604030504040204" pitchFamily="50" charset="-128"/>
                <a:cs typeface="メイリオ" panose="020B0604030504040204" pitchFamily="50" charset="-128"/>
              </a:rPr>
              <a:t>10</a:t>
            </a:r>
            <a:r>
              <a:rPr lang="ja-JP" altLang="en-US" sz="2000" dirty="0" smtClean="0">
                <a:solidFill>
                  <a:prstClr val="black"/>
                </a:solidFill>
                <a:latin typeface="メイリオ" panose="020B0604030504040204" pitchFamily="50" charset="-128"/>
                <a:cs typeface="メイリオ" panose="020B0604030504040204" pitchFamily="50" charset="-128"/>
              </a:rPr>
              <a:t>年間で節約できる石炭消費量は</a:t>
            </a:r>
            <a:r>
              <a:rPr lang="en-US" altLang="ja-JP" sz="2000" dirty="0" smtClean="0">
                <a:solidFill>
                  <a:prstClr val="black"/>
                </a:solidFill>
                <a:latin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xmlns="" val="4093824810"/>
              </p:ext>
            </p:extLst>
          </p:nvPr>
        </p:nvGraphicFramePr>
        <p:xfrm>
          <a:off x="285534" y="2123855"/>
          <a:ext cx="8532949" cy="2530953"/>
        </p:xfrm>
        <a:graphic>
          <a:graphicData uri="http://schemas.openxmlformats.org/drawingml/2006/table">
            <a:tbl>
              <a:tblPr firstRow="1" bandRow="1">
                <a:tableStyleId>{ED083AE6-46FA-4A59-8FB0-9F97EB10719F}</a:tableStyleId>
              </a:tblPr>
              <a:tblGrid>
                <a:gridCol w="1731679"/>
                <a:gridCol w="6801270"/>
              </a:tblGrid>
              <a:tr h="360000">
                <a:tc>
                  <a:txBody>
                    <a:bodyPr/>
                    <a:lstStyle/>
                    <a:p>
                      <a:endParaRPr kumimoji="1" lang="ja-JP" altLang="en-US" dirty="0"/>
                    </a:p>
                  </a:txBody>
                  <a:tcPr/>
                </a:tc>
                <a:tc>
                  <a:txBody>
                    <a:bodyPr/>
                    <a:lstStyle/>
                    <a:p>
                      <a:pPr algn="ctr"/>
                      <a:r>
                        <a:rPr kumimoji="1" lang="ja-JP" altLang="en-US" sz="2000" dirty="0" smtClean="0"/>
                        <a:t>石炭消費削減量</a:t>
                      </a:r>
                      <a:endParaRPr kumimoji="1" lang="ja-JP" altLang="en-US" sz="2000" dirty="0"/>
                    </a:p>
                  </a:txBody>
                  <a:tcPr/>
                </a:tc>
              </a:tr>
              <a:tr h="714571">
                <a:tc>
                  <a:txBody>
                    <a:bodyPr/>
                    <a:lstStyle/>
                    <a:p>
                      <a:pPr algn="ctr"/>
                      <a:r>
                        <a:rPr kumimoji="1" lang="en-US" altLang="ja-JP" sz="2800" dirty="0" smtClean="0"/>
                        <a:t>10%</a:t>
                      </a:r>
                      <a:r>
                        <a:rPr kumimoji="1" lang="ja-JP" altLang="en-US" sz="2800" dirty="0" smtClean="0"/>
                        <a:t>導入</a:t>
                      </a:r>
                      <a:endParaRPr kumimoji="1" lang="ja-JP" altLang="en-US" sz="2800" dirty="0"/>
                    </a:p>
                  </a:txBody>
                  <a:tcPr/>
                </a:tc>
                <a:tc>
                  <a:txBody>
                    <a:bodyPr/>
                    <a:lstStyle/>
                    <a:p>
                      <a:pPr algn="ctr"/>
                      <a:r>
                        <a:rPr kumimoji="1" lang="en-US" altLang="ja-JP" sz="3600" dirty="0" smtClean="0"/>
                        <a:t>1</a:t>
                      </a:r>
                      <a:r>
                        <a:rPr kumimoji="1" lang="ja-JP" altLang="en-US" sz="2800" dirty="0" smtClean="0"/>
                        <a:t>億</a:t>
                      </a:r>
                      <a:r>
                        <a:rPr kumimoji="1" lang="en-US" altLang="ja-JP" sz="3600" dirty="0" smtClean="0"/>
                        <a:t>2822</a:t>
                      </a:r>
                      <a:r>
                        <a:rPr kumimoji="1" lang="ja-JP" altLang="en-US" sz="2800" dirty="0" smtClean="0"/>
                        <a:t>万</a:t>
                      </a:r>
                      <a:r>
                        <a:rPr kumimoji="1" lang="en-US" altLang="ja-JP" sz="3600" dirty="0" smtClean="0"/>
                        <a:t>7691t</a:t>
                      </a:r>
                      <a:endParaRPr kumimoji="1" lang="ja-JP" altLang="en-US" sz="3600" dirty="0"/>
                    </a:p>
                  </a:txBody>
                  <a:tcPr/>
                </a:tc>
              </a:tr>
              <a:tr h="714571">
                <a:tc>
                  <a:txBody>
                    <a:bodyPr/>
                    <a:lstStyle/>
                    <a:p>
                      <a:pPr algn="ctr"/>
                      <a:r>
                        <a:rPr kumimoji="1" lang="ja-JP" altLang="en-US" sz="2400" dirty="0" smtClean="0"/>
                        <a:t>　</a:t>
                      </a:r>
                      <a:r>
                        <a:rPr kumimoji="1" lang="en-US" altLang="ja-JP" sz="2800" dirty="0" smtClean="0"/>
                        <a:t>5%</a:t>
                      </a:r>
                      <a:r>
                        <a:rPr kumimoji="1" lang="ja-JP" altLang="en-US" sz="2800" dirty="0" smtClean="0"/>
                        <a:t>導入</a:t>
                      </a:r>
                      <a:endParaRPr kumimoji="1" lang="ja-JP" altLang="en-US" sz="2800" dirty="0"/>
                    </a:p>
                  </a:txBody>
                  <a:tcPr/>
                </a:tc>
                <a:tc>
                  <a:txBody>
                    <a:bodyPr/>
                    <a:lstStyle/>
                    <a:p>
                      <a:pPr algn="ctr"/>
                      <a:r>
                        <a:rPr kumimoji="1" lang="en-US" altLang="ja-JP" sz="3600" dirty="0" smtClean="0"/>
                        <a:t>     6411</a:t>
                      </a:r>
                      <a:r>
                        <a:rPr kumimoji="1" lang="ja-JP" altLang="en-US" sz="2800" dirty="0" smtClean="0"/>
                        <a:t>万</a:t>
                      </a:r>
                      <a:r>
                        <a:rPr kumimoji="1" lang="en-US" altLang="ja-JP" sz="3600" dirty="0" smtClean="0"/>
                        <a:t>3846t</a:t>
                      </a:r>
                    </a:p>
                  </a:txBody>
                  <a:tcPr/>
                </a:tc>
              </a:tr>
              <a:tr h="705571">
                <a:tc>
                  <a:txBody>
                    <a:bodyPr/>
                    <a:lstStyle/>
                    <a:p>
                      <a:pPr algn="ctr"/>
                      <a:r>
                        <a:rPr kumimoji="1" lang="ja-JP" altLang="en-US" sz="2400" dirty="0" smtClean="0"/>
                        <a:t>　</a:t>
                      </a:r>
                      <a:r>
                        <a:rPr kumimoji="1" lang="en-US" altLang="ja-JP" sz="2800" dirty="0" smtClean="0"/>
                        <a:t>3%</a:t>
                      </a:r>
                      <a:r>
                        <a:rPr kumimoji="1" lang="ja-JP" altLang="en-US" sz="2800" dirty="0" smtClean="0"/>
                        <a:t>導入</a:t>
                      </a:r>
                      <a:endParaRPr kumimoji="1" lang="ja-JP" altLang="en-US" sz="2800" dirty="0"/>
                    </a:p>
                  </a:txBody>
                  <a:tcPr/>
                </a:tc>
                <a:tc>
                  <a:txBody>
                    <a:bodyPr/>
                    <a:lstStyle/>
                    <a:p>
                      <a:pPr algn="ctr"/>
                      <a:r>
                        <a:rPr kumimoji="1" lang="en-US" altLang="ja-JP" sz="3600" dirty="0" smtClean="0"/>
                        <a:t>     3846</a:t>
                      </a:r>
                      <a:r>
                        <a:rPr kumimoji="1" lang="ja-JP" altLang="en-US" sz="2800" dirty="0" smtClean="0"/>
                        <a:t>万</a:t>
                      </a:r>
                      <a:r>
                        <a:rPr kumimoji="1" lang="en-US" altLang="ja-JP" sz="3600" dirty="0" smtClean="0"/>
                        <a:t>8307t</a:t>
                      </a:r>
                      <a:endParaRPr kumimoji="1" lang="ja-JP" altLang="en-US" sz="3600" dirty="0"/>
                    </a:p>
                  </a:txBody>
                  <a:tcPr/>
                </a:tc>
              </a:tr>
            </a:tbl>
          </a:graphicData>
        </a:graphic>
      </p:graphicFrame>
      <p:grpSp>
        <p:nvGrpSpPr>
          <p:cNvPr id="11" name="グループ化 10"/>
          <p:cNvGrpSpPr/>
          <p:nvPr/>
        </p:nvGrpSpPr>
        <p:grpSpPr>
          <a:xfrm>
            <a:off x="-53324" y="693565"/>
            <a:ext cx="7477301" cy="707886"/>
            <a:chOff x="-1" y="778596"/>
            <a:chExt cx="7477301" cy="707886"/>
          </a:xfrm>
        </p:grpSpPr>
        <p:sp>
          <p:nvSpPr>
            <p:cNvPr id="12" name="テキスト ボックス 11"/>
            <p:cNvSpPr txBox="1"/>
            <p:nvPr/>
          </p:nvSpPr>
          <p:spPr>
            <a:xfrm>
              <a:off x="-1" y="778596"/>
              <a:ext cx="697627" cy="707886"/>
            </a:xfrm>
            <a:prstGeom prst="rect">
              <a:avLst/>
            </a:prstGeom>
            <a:noFill/>
          </p:spPr>
          <p:txBody>
            <a:bodyPr wrap="none" rtlCol="0">
              <a:spAutoFit/>
            </a:bodyPr>
            <a:lstStyle/>
            <a:p>
              <a:r>
                <a:rPr lang="ja-JP" altLang="en-US" sz="4000" dirty="0" smtClean="0">
                  <a:solidFill>
                    <a:prstClr val="black"/>
                  </a:solidFill>
                  <a:latin typeface="メイリオ" panose="020B0604030504040204" pitchFamily="50" charset="-128"/>
                  <a:cs typeface="メイリオ" panose="020B0604030504040204" pitchFamily="50" charset="-128"/>
                </a:rPr>
                <a:t>➳</a:t>
              </a:r>
              <a:endParaRPr lang="ja-JP" altLang="en-US" sz="4000" dirty="0">
                <a:solidFill>
                  <a:prstClr val="black"/>
                </a:solidFill>
                <a:latin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21550" y="901706"/>
              <a:ext cx="6955750" cy="461665"/>
            </a:xfrm>
            <a:prstGeom prst="rect">
              <a:avLst/>
            </a:prstGeom>
            <a:noFill/>
          </p:spPr>
          <p:txBody>
            <a:bodyPr wrap="none" rtlCol="0">
              <a:spAutoFit/>
            </a:bodyPr>
            <a:lstStyle/>
            <a:p>
              <a:r>
                <a:rPr lang="ja-JP" altLang="en-US" sz="2400" b="1" u="sng" dirty="0">
                  <a:solidFill>
                    <a:prstClr val="black"/>
                  </a:solidFill>
                  <a:latin typeface="メイリオ" panose="020B0604030504040204" pitchFamily="50" charset="-128"/>
                  <a:cs typeface="メイリオ" panose="020B0604030504040204" pitchFamily="50" charset="-128"/>
                </a:rPr>
                <a:t>中国</a:t>
              </a:r>
              <a:r>
                <a:rPr lang="ja-JP" altLang="en-US" sz="2400" b="1" u="sng" dirty="0" smtClean="0">
                  <a:solidFill>
                    <a:prstClr val="black"/>
                  </a:solidFill>
                  <a:latin typeface="メイリオ" panose="020B0604030504040204" pitchFamily="50" charset="-128"/>
                  <a:cs typeface="メイリオ" panose="020B0604030504040204" pitchFamily="50" charset="-128"/>
                </a:rPr>
                <a:t>の石炭火力発電所を省エネルギー化した場合</a:t>
              </a:r>
              <a:endParaRPr lang="ja-JP" altLang="en-US" sz="2400" b="1" u="sng" dirty="0">
                <a:solidFill>
                  <a:prstClr val="black"/>
                </a:solidFill>
                <a:latin typeface="メイリオ" panose="020B0604030504040204" pitchFamily="50" charset="-128"/>
                <a:cs typeface="メイリオ" panose="020B0604030504040204" pitchFamily="50" charset="-128"/>
              </a:endParaRPr>
            </a:p>
          </p:txBody>
        </p:sp>
      </p:grpSp>
      <p:cxnSp>
        <p:nvCxnSpPr>
          <p:cNvPr id="15" name="直線コネクタ 14"/>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C:\Users\user\Desktop\Flag_of_the_People's_Republic_of_China_svg.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正方形/長方形 3"/>
          <p:cNvSpPr/>
          <p:nvPr/>
        </p:nvSpPr>
        <p:spPr>
          <a:xfrm>
            <a:off x="1691680" y="6580550"/>
            <a:ext cx="7864010" cy="307777"/>
          </a:xfrm>
          <a:prstGeom prst="rect">
            <a:avLst/>
          </a:prstGeom>
        </p:spPr>
        <p:txBody>
          <a:bodyPr wrap="square">
            <a:spAutoFit/>
          </a:bodyPr>
          <a:lstStyle/>
          <a:p>
            <a:r>
              <a:rPr lang="ja-JP" altLang="en-US" sz="1400" dirty="0" smtClean="0">
                <a:solidFill>
                  <a:prstClr val="black"/>
                </a:solidFill>
              </a:rPr>
              <a:t>石炭価格参考：</a:t>
            </a:r>
            <a:r>
              <a:rPr lang="en-US" altLang="ja-JP" sz="1400" dirty="0" smtClean="0">
                <a:solidFill>
                  <a:prstClr val="black"/>
                </a:solidFill>
              </a:rPr>
              <a:t>http</a:t>
            </a:r>
            <a:r>
              <a:rPr lang="en-US" altLang="ja-JP" sz="1400" dirty="0">
                <a:solidFill>
                  <a:prstClr val="black"/>
                </a:solidFill>
              </a:rPr>
              <a:t>://</a:t>
            </a:r>
            <a:r>
              <a:rPr lang="en-US" altLang="ja-JP" sz="1400" dirty="0" smtClean="0">
                <a:solidFill>
                  <a:prstClr val="black"/>
                </a:solidFill>
              </a:rPr>
              <a:t>ecodb.net/pcp/imf_usd_pcoalau.html</a:t>
            </a:r>
            <a:r>
              <a:rPr lang="ja-JP" altLang="en-US" sz="1400" dirty="0" smtClean="0">
                <a:solidFill>
                  <a:prstClr val="black"/>
                </a:solidFill>
              </a:rPr>
              <a:t>　 </a:t>
            </a:r>
            <a:r>
              <a:rPr lang="en-US" altLang="ja-JP" sz="1400" dirty="0" smtClean="0">
                <a:solidFill>
                  <a:prstClr val="black"/>
                </a:solidFill>
              </a:rPr>
              <a:t>2015</a:t>
            </a:r>
            <a:r>
              <a:rPr lang="ja-JP" altLang="en-US" sz="1400" dirty="0" smtClean="0">
                <a:solidFill>
                  <a:prstClr val="black"/>
                </a:solidFill>
              </a:rPr>
              <a:t>年</a:t>
            </a:r>
            <a:r>
              <a:rPr lang="en-US" altLang="ja-JP" sz="1400" dirty="0" smtClean="0">
                <a:solidFill>
                  <a:prstClr val="black"/>
                </a:solidFill>
              </a:rPr>
              <a:t>12</a:t>
            </a:r>
            <a:r>
              <a:rPr lang="ja-JP" altLang="en-US" sz="1400" dirty="0" smtClean="0">
                <a:solidFill>
                  <a:prstClr val="black"/>
                </a:solidFill>
              </a:rPr>
              <a:t>月</a:t>
            </a:r>
            <a:r>
              <a:rPr lang="en-US" altLang="ja-JP" sz="1400" dirty="0" smtClean="0">
                <a:solidFill>
                  <a:prstClr val="black"/>
                </a:solidFill>
              </a:rPr>
              <a:t>8</a:t>
            </a:r>
            <a:r>
              <a:rPr lang="ja-JP" altLang="en-US" sz="1400" dirty="0" smtClean="0">
                <a:solidFill>
                  <a:prstClr val="black"/>
                </a:solidFill>
              </a:rPr>
              <a:t>日閲覧</a:t>
            </a:r>
            <a:endParaRPr lang="ja-JP" altLang="en-US" sz="1400" dirty="0">
              <a:solidFill>
                <a:prstClr val="black"/>
              </a:solidFill>
            </a:endParaRPr>
          </a:p>
        </p:txBody>
      </p:sp>
    </p:spTree>
    <p:extLst>
      <p:ext uri="{BB962C8B-B14F-4D97-AF65-F5344CB8AC3E}">
        <p14:creationId xmlns:p14="http://schemas.microsoft.com/office/powerpoint/2010/main" xmlns="" val="172251042"/>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角丸四角形 1"/>
          <p:cNvSpPr/>
          <p:nvPr/>
        </p:nvSpPr>
        <p:spPr>
          <a:xfrm>
            <a:off x="-603575" y="4869161"/>
            <a:ext cx="10081120" cy="1915672"/>
          </a:xfrm>
          <a:prstGeom prst="roundRect">
            <a:avLst>
              <a:gd name="adj" fmla="val 14124"/>
            </a:avLst>
          </a:prstGeom>
          <a:solidFill>
            <a:schemeClr val="bg1"/>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約</a:t>
            </a:r>
            <a:endParaRPr lang="en-US" altLang="ja-JP" dirty="0" smtClean="0">
              <a:solidFill>
                <a:prstClr val="white"/>
              </a:solidFill>
            </a:endParaRPr>
          </a:p>
          <a:p>
            <a:pPr algn="ctr"/>
            <a:endParaRPr lang="en-US" altLang="ja-JP" sz="3200" dirty="0">
              <a:solidFill>
                <a:prstClr val="black"/>
              </a:solidFill>
            </a:endParaRPr>
          </a:p>
          <a:p>
            <a:pPr algn="ctr"/>
            <a:endParaRPr lang="en-US" altLang="ja-JP" sz="3200" dirty="0" smtClean="0">
              <a:solidFill>
                <a:prstClr val="black"/>
              </a:solidFill>
            </a:endParaRPr>
          </a:p>
          <a:p>
            <a:pPr algn="ctr"/>
            <a:r>
              <a:rPr lang="ja-JP" altLang="en-US" sz="3200" dirty="0" smtClean="0">
                <a:solidFill>
                  <a:prstClr val="black"/>
                </a:solidFill>
                <a:latin typeface="メイリオ" panose="020B0604030504040204" pitchFamily="50" charset="-128"/>
                <a:cs typeface="メイリオ" panose="020B0604030504040204" pitchFamily="50" charset="-128"/>
              </a:rPr>
              <a:t>合計</a:t>
            </a:r>
            <a:r>
              <a:rPr lang="en-US" altLang="ja-JP" sz="4800" b="1" dirty="0" smtClean="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6632</a:t>
            </a:r>
            <a:r>
              <a:rPr lang="ja-JP" altLang="en-US" sz="3200" b="1" dirty="0" smtClean="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万</a:t>
            </a:r>
            <a:r>
              <a:rPr lang="en-US" altLang="ja-JP" sz="4800" b="1" dirty="0" smtClean="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2569</a:t>
            </a:r>
            <a:r>
              <a:rPr lang="en-US" altLang="ja-JP" sz="3200" b="1" dirty="0" smtClean="0">
                <a:solidFill>
                  <a:srgbClr val="F96307"/>
                </a:solidFill>
                <a:effectLst>
                  <a:outerShdw blurRad="38100" dist="38100" dir="2700000" algn="tl">
                    <a:srgbClr val="000000">
                      <a:alpha val="43137"/>
                    </a:srgbClr>
                  </a:outerShdw>
                </a:effectLst>
                <a:latin typeface="メイリオ" panose="020B0604030504040204" pitchFamily="50" charset="-128"/>
                <a:cs typeface="メイリオ" panose="020B0604030504040204" pitchFamily="50" charset="-128"/>
              </a:rPr>
              <a:t>t</a:t>
            </a:r>
            <a:r>
              <a:rPr lang="ja-JP" altLang="en-US" sz="3600" b="1" dirty="0" smtClean="0">
                <a:solidFill>
                  <a:prstClr val="black"/>
                </a:solidFill>
                <a:latin typeface="メイリオ" panose="020B0604030504040204" pitchFamily="50" charset="-128"/>
                <a:cs typeface="メイリオ" panose="020B0604030504040204" pitchFamily="50" charset="-128"/>
              </a:rPr>
              <a:t>の</a:t>
            </a:r>
            <a:endParaRPr lang="en-US" altLang="ja-JP" sz="3600" b="1" dirty="0">
              <a:solidFill>
                <a:prstClr val="black"/>
              </a:solidFill>
              <a:latin typeface="メイリオ" panose="020B0604030504040204" pitchFamily="50" charset="-128"/>
              <a:cs typeface="メイリオ" panose="020B0604030504040204" pitchFamily="50" charset="-128"/>
            </a:endParaRPr>
          </a:p>
          <a:p>
            <a:pPr algn="ctr"/>
            <a:r>
              <a:rPr lang="en-US" altLang="ja-JP" sz="3600" b="1" dirty="0" smtClean="0">
                <a:solidFill>
                  <a:prstClr val="black"/>
                </a:solidFill>
                <a:latin typeface="メイリオ" panose="020B0604030504040204" pitchFamily="50" charset="-128"/>
                <a:cs typeface="メイリオ" panose="020B0604030504040204" pitchFamily="50" charset="-128"/>
              </a:rPr>
              <a:t>                 </a:t>
            </a:r>
            <a:r>
              <a:rPr lang="ja-JP" altLang="en-US" sz="4800" b="1" dirty="0" smtClean="0">
                <a:solidFill>
                  <a:prstClr val="black"/>
                </a:solidFill>
                <a:latin typeface="メイリオ" panose="020B0604030504040204" pitchFamily="50" charset="-128"/>
                <a:cs typeface="メイリオ" panose="020B0604030504040204" pitchFamily="50" charset="-128"/>
              </a:rPr>
              <a:t>ＣＯ</a:t>
            </a:r>
            <a:r>
              <a:rPr lang="en-US" altLang="ja-JP" sz="4800" b="1" dirty="0" smtClean="0">
                <a:solidFill>
                  <a:prstClr val="black"/>
                </a:solidFill>
                <a:latin typeface="メイリオ" panose="020B0604030504040204" pitchFamily="50" charset="-128"/>
                <a:cs typeface="メイリオ" panose="020B0604030504040204" pitchFamily="50" charset="-128"/>
              </a:rPr>
              <a:t>2</a:t>
            </a:r>
            <a:r>
              <a:rPr lang="ja-JP" altLang="en-US" sz="4800" b="1" dirty="0" smtClean="0">
                <a:solidFill>
                  <a:prstClr val="black"/>
                </a:solidFill>
                <a:latin typeface="メイリオ" panose="020B0604030504040204" pitchFamily="50" charset="-128"/>
                <a:cs typeface="メイリオ" panose="020B0604030504040204" pitchFamily="50" charset="-128"/>
              </a:rPr>
              <a:t>を削減</a:t>
            </a:r>
            <a:r>
              <a:rPr lang="ja-JP" altLang="en-US" sz="4800" b="1" dirty="0">
                <a:solidFill>
                  <a:prstClr val="black"/>
                </a:solidFill>
                <a:latin typeface="メイリオ" panose="020B0604030504040204" pitchFamily="50" charset="-128"/>
                <a:cs typeface="メイリオ" panose="020B0604030504040204" pitchFamily="50" charset="-128"/>
              </a:rPr>
              <a:t>できる</a:t>
            </a:r>
            <a:r>
              <a:rPr lang="ja-JP" altLang="en-US" sz="4800" b="1" dirty="0" smtClean="0">
                <a:solidFill>
                  <a:prstClr val="black"/>
                </a:solidFill>
                <a:latin typeface="メイリオ" panose="020B0604030504040204" pitchFamily="50" charset="-128"/>
                <a:cs typeface="メイリオ" panose="020B0604030504040204" pitchFamily="50" charset="-128"/>
              </a:rPr>
              <a:t>！</a:t>
            </a:r>
            <a:endParaRPr lang="en-US" altLang="ja-JP" sz="4400" b="1" dirty="0">
              <a:solidFill>
                <a:prstClr val="black"/>
              </a:solidFill>
              <a:latin typeface="メイリオ" panose="020B0604030504040204" pitchFamily="50" charset="-128"/>
              <a:cs typeface="メイリオ" panose="020B0604030504040204" pitchFamily="50" charset="-128"/>
            </a:endParaRPr>
          </a:p>
          <a:p>
            <a:pPr algn="r"/>
            <a:endParaRPr lang="ja-JP" altLang="en-US" sz="6000" b="1" dirty="0">
              <a:solidFill>
                <a:prstClr val="black"/>
              </a:solidFill>
              <a:latin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 y="260648"/>
            <a:ext cx="9173035" cy="523220"/>
          </a:xfrm>
          <a:prstGeom prst="rect">
            <a:avLst/>
          </a:prstGeom>
          <a:noFill/>
        </p:spPr>
        <p:txBody>
          <a:bodyPr wrap="square" rtlCol="0">
            <a:spAutoFit/>
          </a:bodyPr>
          <a:lstStyle/>
          <a:p>
            <a:r>
              <a:rPr lang="ja-JP" altLang="en-US" sz="2800" dirty="0">
                <a:solidFill>
                  <a:prstClr val="white"/>
                </a:solidFill>
              </a:rPr>
              <a:t> </a:t>
            </a:r>
            <a:r>
              <a:rPr lang="ja-JP" altLang="en-US" sz="2800" b="1" dirty="0" smtClean="0">
                <a:solidFill>
                  <a:prstClr val="black"/>
                </a:solidFill>
                <a:latin typeface="メイリオ" panose="020B0604030504040204" pitchFamily="50" charset="-128"/>
                <a:cs typeface="メイリオ" panose="020B0604030504040204" pitchFamily="50" charset="-128"/>
              </a:rPr>
              <a:t>中国の</a:t>
            </a:r>
            <a:r>
              <a:rPr lang="en-US" altLang="ja-JP" sz="2800" b="1" dirty="0">
                <a:solidFill>
                  <a:prstClr val="black"/>
                </a:solidFill>
                <a:latin typeface="メイリオ" panose="020B0604030504040204" pitchFamily="50" charset="-128"/>
                <a:cs typeface="メイリオ" panose="020B0604030504040204" pitchFamily="50" charset="-128"/>
              </a:rPr>
              <a:t>CO2</a:t>
            </a:r>
            <a:r>
              <a:rPr lang="ja-JP" altLang="en-US" sz="2800" b="1" dirty="0" smtClean="0">
                <a:solidFill>
                  <a:prstClr val="black"/>
                </a:solidFill>
                <a:latin typeface="メイリオ" panose="020B0604030504040204" pitchFamily="50" charset="-128"/>
                <a:cs typeface="メイリオ" panose="020B0604030504040204" pitchFamily="50" charset="-128"/>
              </a:rPr>
              <a:t>削減量～天然ガス・再エネ編～</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9303" y="761899"/>
            <a:ext cx="570271" cy="707886"/>
          </a:xfrm>
          <a:prstGeom prst="rect">
            <a:avLst/>
          </a:prstGeom>
          <a:noFill/>
        </p:spPr>
        <p:txBody>
          <a:bodyPr wrap="square" rtlCol="0">
            <a:spAutoFit/>
          </a:bodyPr>
          <a:lstStyle/>
          <a:p>
            <a:r>
              <a:rPr lang="ja-JP" altLang="en-US" sz="4000" dirty="0" smtClean="0">
                <a:solidFill>
                  <a:prstClr val="black"/>
                </a:solidFill>
                <a:latin typeface="メイリオ" panose="020B0604030504040204" pitchFamily="50" charset="-128"/>
                <a:cs typeface="メイリオ" panose="020B0604030504040204" pitchFamily="50" charset="-128"/>
              </a:rPr>
              <a:t>➳</a:t>
            </a:r>
            <a:endParaRPr lang="ja-JP" altLang="en-US" sz="4000" dirty="0">
              <a:solidFill>
                <a:prstClr val="black"/>
              </a:solidFill>
              <a:latin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40796" y="853091"/>
            <a:ext cx="8802410" cy="461665"/>
          </a:xfrm>
          <a:prstGeom prst="rect">
            <a:avLst/>
          </a:prstGeom>
          <a:noFill/>
        </p:spPr>
        <p:txBody>
          <a:bodyPr wrap="none" rtlCol="0">
            <a:spAutoFit/>
          </a:bodyPr>
          <a:lstStyle/>
          <a:p>
            <a:r>
              <a:rPr lang="ja-JP" altLang="en-US" sz="2400" b="1" u="sng" dirty="0" smtClean="0">
                <a:solidFill>
                  <a:prstClr val="black"/>
                </a:solidFill>
                <a:latin typeface="メイリオ" panose="020B0604030504040204" pitchFamily="50" charset="-128"/>
                <a:cs typeface="メイリオ" panose="020B0604030504040204" pitchFamily="50" charset="-128"/>
              </a:rPr>
              <a:t>途上国に石炭以外の天然ガス・再エネ発電技術を導入した場合</a:t>
            </a:r>
            <a:endParaRPr lang="ja-JP" altLang="en-US" sz="2400" b="1" u="sng" dirty="0">
              <a:solidFill>
                <a:prstClr val="black"/>
              </a:solidFill>
              <a:latin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27317" y="4947049"/>
            <a:ext cx="5472973" cy="400110"/>
          </a:xfrm>
          <a:prstGeom prst="rect">
            <a:avLst/>
          </a:prstGeom>
          <a:noFill/>
        </p:spPr>
        <p:txBody>
          <a:bodyPr wrap="none" rtlCol="0">
            <a:spAutoFit/>
          </a:bodyPr>
          <a:lstStyle/>
          <a:p>
            <a:pPr>
              <a:spcBef>
                <a:spcPts val="3000"/>
              </a:spcBef>
            </a:pPr>
            <a:r>
              <a:rPr lang="en-US" altLang="ja-JP" sz="2000" dirty="0" smtClean="0">
                <a:solidFill>
                  <a:prstClr val="black"/>
                </a:solidFill>
                <a:latin typeface="メイリオ" panose="020B0604030504040204" pitchFamily="50" charset="-128"/>
                <a:cs typeface="メイリオ" panose="020B0604030504040204" pitchFamily="50" charset="-128"/>
              </a:rPr>
              <a:t>5%</a:t>
            </a:r>
            <a:r>
              <a:rPr lang="ja-JP" altLang="en-US" sz="2000" dirty="0" smtClean="0">
                <a:solidFill>
                  <a:prstClr val="black"/>
                </a:solidFill>
                <a:latin typeface="メイリオ" panose="020B0604030504040204" pitchFamily="50" charset="-128"/>
                <a:cs typeface="メイリオ" panose="020B0604030504040204" pitchFamily="50" charset="-128"/>
              </a:rPr>
              <a:t>導入の場合、石炭</a:t>
            </a:r>
            <a:r>
              <a:rPr lang="en-US" altLang="ja-JP" sz="2000" dirty="0" smtClean="0">
                <a:solidFill>
                  <a:prstClr val="black"/>
                </a:solidFill>
                <a:latin typeface="メイリオ" panose="020B0604030504040204" pitchFamily="50" charset="-128"/>
                <a:cs typeface="メイリオ" panose="020B0604030504040204" pitchFamily="50" charset="-128"/>
              </a:rPr>
              <a:t>(3089</a:t>
            </a:r>
            <a:r>
              <a:rPr lang="ja-JP" altLang="en-US" sz="2000" dirty="0" smtClean="0">
                <a:solidFill>
                  <a:prstClr val="black"/>
                </a:solidFill>
                <a:latin typeface="メイリオ" panose="020B0604030504040204" pitchFamily="50" charset="-128"/>
                <a:cs typeface="メイリオ" panose="020B0604030504040204" pitchFamily="50" charset="-128"/>
              </a:rPr>
              <a:t>万</a:t>
            </a:r>
            <a:r>
              <a:rPr lang="en-US" altLang="ja-JP" sz="2000" dirty="0" smtClean="0">
                <a:solidFill>
                  <a:prstClr val="black"/>
                </a:solidFill>
                <a:latin typeface="メイリオ" panose="020B0604030504040204" pitchFamily="50" charset="-128"/>
                <a:cs typeface="メイリオ" panose="020B0604030504040204" pitchFamily="50" charset="-128"/>
              </a:rPr>
              <a:t>51t</a:t>
            </a:r>
            <a:r>
              <a:rPr lang="en-US" altLang="ja-JP" sz="2000" dirty="0">
                <a:solidFill>
                  <a:prstClr val="black"/>
                </a:solidFill>
                <a:latin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cs typeface="メイリオ" panose="020B0604030504040204" pitchFamily="50" charset="-128"/>
              </a:rPr>
              <a:t>と</a:t>
            </a:r>
            <a:r>
              <a:rPr lang="ja-JP" altLang="en-US" sz="2000" dirty="0">
                <a:solidFill>
                  <a:prstClr val="black"/>
                </a:solidFill>
                <a:latin typeface="メイリオ" panose="020B0604030504040204" pitchFamily="50" charset="-128"/>
                <a:cs typeface="メイリオ" panose="020B0604030504040204" pitchFamily="50" charset="-128"/>
              </a:rPr>
              <a:t>合わせて</a:t>
            </a:r>
            <a:endParaRPr lang="en-US" altLang="ja-JP" sz="2000" dirty="0">
              <a:solidFill>
                <a:prstClr val="black"/>
              </a:solidFill>
              <a:latin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400ABA58-CA87-4928-B72F-3CDF66D034FF}" type="slidenum">
              <a:rPr kumimoji="1" lang="ja-JP" altLang="en-US" smtClean="0"/>
              <a:pPr/>
              <a:t>72</a:t>
            </a:fld>
            <a:endParaRPr kumimoji="1" lang="ja-JP" altLang="en-US" dirty="0"/>
          </a:p>
        </p:txBody>
      </p:sp>
      <p:sp>
        <p:nvSpPr>
          <p:cNvPr id="11" name="テキスト ボックス 10"/>
          <p:cNvSpPr txBox="1"/>
          <p:nvPr/>
        </p:nvSpPr>
        <p:spPr>
          <a:xfrm>
            <a:off x="-2" y="1285119"/>
            <a:ext cx="9144002" cy="1323439"/>
          </a:xfrm>
          <a:prstGeom prst="rect">
            <a:avLst/>
          </a:prstGeom>
          <a:solidFill>
            <a:schemeClr val="tx2">
              <a:lumMod val="25000"/>
              <a:lumOff val="75000"/>
              <a:alpha val="81000"/>
            </a:schemeClr>
          </a:solidFill>
        </p:spPr>
        <p:txBody>
          <a:bodyPr wrap="square" rtlCol="0">
            <a:spAutoFit/>
          </a:bodyPr>
          <a:lstStyle/>
          <a:p>
            <a:r>
              <a:rPr lang="ja-JP" altLang="en-US" sz="2000" dirty="0">
                <a:solidFill>
                  <a:prstClr val="black"/>
                </a:solidFill>
                <a:latin typeface="メイリオ" panose="020B0604030504040204" pitchFamily="50" charset="-128"/>
                <a:cs typeface="メイリオ" panose="020B0604030504040204" pitchFamily="50" charset="-128"/>
              </a:rPr>
              <a:t>中</a:t>
            </a:r>
            <a:r>
              <a:rPr lang="ja-JP" altLang="en-US" sz="2000" dirty="0" smtClean="0">
                <a:solidFill>
                  <a:prstClr val="black"/>
                </a:solidFill>
                <a:latin typeface="メイリオ" panose="020B0604030504040204" pitchFamily="50" charset="-128"/>
                <a:cs typeface="メイリオ" panose="020B0604030504040204" pitchFamily="50" charset="-128"/>
              </a:rPr>
              <a:t>国の電力予測に基づいて、天然ガス・再エネ発電技術を</a:t>
            </a:r>
            <a:endParaRPr lang="en-US" altLang="ja-JP" sz="2000" dirty="0" smtClean="0">
              <a:solidFill>
                <a:prstClr val="black"/>
              </a:solidFill>
              <a:latin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cs typeface="メイリオ" panose="020B0604030504040204" pitchFamily="50" charset="-128"/>
              </a:rPr>
              <a:t>予測値の</a:t>
            </a:r>
            <a:r>
              <a:rPr lang="en-US" altLang="ja-JP" sz="2000" dirty="0" smtClean="0">
                <a:solidFill>
                  <a:prstClr val="black"/>
                </a:solidFill>
                <a:latin typeface="メイリオ" panose="020B0604030504040204" pitchFamily="50" charset="-128"/>
                <a:cs typeface="メイリオ" panose="020B0604030504040204" pitchFamily="50" charset="-128"/>
              </a:rPr>
              <a:t>10</a:t>
            </a:r>
            <a:r>
              <a:rPr lang="ja-JP" altLang="en-US" sz="2000" dirty="0" smtClean="0">
                <a:solidFill>
                  <a:prstClr val="black"/>
                </a:solidFill>
                <a:latin typeface="メイリオ" panose="020B0604030504040204" pitchFamily="50" charset="-128"/>
                <a:cs typeface="メイリオ" panose="020B0604030504040204" pitchFamily="50" charset="-128"/>
              </a:rPr>
              <a:t>％</a:t>
            </a:r>
            <a:r>
              <a:rPr lang="en-US" altLang="ja-JP" sz="2000" dirty="0" smtClean="0">
                <a:solidFill>
                  <a:prstClr val="black"/>
                </a:solidFill>
                <a:latin typeface="メイリオ" panose="020B0604030504040204" pitchFamily="50" charset="-128"/>
                <a:cs typeface="メイリオ" panose="020B0604030504040204" pitchFamily="50" charset="-128"/>
              </a:rPr>
              <a:t>,5%,3%</a:t>
            </a:r>
            <a:r>
              <a:rPr lang="ja-JP" altLang="en-US" sz="2000" dirty="0" smtClean="0">
                <a:solidFill>
                  <a:prstClr val="black"/>
                </a:solidFill>
                <a:latin typeface="メイリオ" panose="020B0604030504040204" pitchFamily="50" charset="-128"/>
                <a:cs typeface="メイリオ" panose="020B0604030504040204" pitchFamily="50" charset="-128"/>
              </a:rPr>
              <a:t>導入した場合を試算した。</a:t>
            </a:r>
            <a:endParaRPr lang="en-US" altLang="ja-JP" sz="2000" dirty="0" smtClean="0">
              <a:solidFill>
                <a:prstClr val="black"/>
              </a:solidFill>
              <a:latin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cs typeface="メイリオ" panose="020B0604030504040204" pitchFamily="50" charset="-128"/>
              </a:rPr>
              <a:t>天然ガス発電は高効率化による</a:t>
            </a:r>
            <a:r>
              <a:rPr lang="en-US" altLang="ja-JP" sz="2000" dirty="0" smtClean="0">
                <a:solidFill>
                  <a:prstClr val="black"/>
                </a:solidFill>
                <a:latin typeface="メイリオ" panose="020B0604030504040204" pitchFamily="50" charset="-128"/>
                <a:cs typeface="メイリオ" panose="020B0604030504040204" pitchFamily="50" charset="-128"/>
              </a:rPr>
              <a:t>CO2</a:t>
            </a:r>
            <a:r>
              <a:rPr lang="ja-JP" altLang="en-US" sz="2000" dirty="0" smtClean="0">
                <a:solidFill>
                  <a:prstClr val="black"/>
                </a:solidFill>
                <a:latin typeface="メイリオ" panose="020B0604030504040204" pitchFamily="50" charset="-128"/>
                <a:cs typeface="メイリオ" panose="020B0604030504040204" pitchFamily="50" charset="-128"/>
              </a:rPr>
              <a:t>削減量を</a:t>
            </a:r>
            <a:endParaRPr lang="en-US" altLang="ja-JP" sz="2000" dirty="0">
              <a:solidFill>
                <a:prstClr val="black"/>
              </a:solidFill>
              <a:latin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cs typeface="メイリオ" panose="020B0604030504040204" pitchFamily="50" charset="-128"/>
              </a:rPr>
              <a:t>再エネ発電は石炭火力発電の代替としての</a:t>
            </a:r>
            <a:r>
              <a:rPr lang="en-US" altLang="ja-JP" sz="2000" dirty="0" smtClean="0">
                <a:solidFill>
                  <a:prstClr val="black"/>
                </a:solidFill>
                <a:latin typeface="メイリオ" panose="020B0604030504040204" pitchFamily="50" charset="-128"/>
                <a:cs typeface="メイリオ" panose="020B0604030504040204" pitchFamily="50" charset="-128"/>
              </a:rPr>
              <a:t>CO2</a:t>
            </a:r>
            <a:r>
              <a:rPr lang="ja-JP" altLang="en-US" sz="2000" dirty="0" smtClean="0">
                <a:solidFill>
                  <a:prstClr val="black"/>
                </a:solidFill>
                <a:latin typeface="メイリオ" panose="020B0604030504040204" pitchFamily="50" charset="-128"/>
                <a:cs typeface="メイリオ" panose="020B0604030504040204" pitchFamily="50" charset="-128"/>
              </a:rPr>
              <a:t>削減量を試算した。</a:t>
            </a:r>
            <a:endParaRPr lang="en-US" altLang="ja-JP" sz="2000" dirty="0" smtClean="0">
              <a:solidFill>
                <a:prstClr val="black"/>
              </a:solidFill>
              <a:latin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xmlns="" val="992382421"/>
              </p:ext>
            </p:extLst>
          </p:nvPr>
        </p:nvGraphicFramePr>
        <p:xfrm>
          <a:off x="301152" y="2753925"/>
          <a:ext cx="8271665" cy="2011680"/>
        </p:xfrm>
        <a:graphic>
          <a:graphicData uri="http://schemas.openxmlformats.org/drawingml/2006/table">
            <a:tbl>
              <a:tblPr firstRow="1" bandRow="1">
                <a:tableStyleId>{ED083AE6-46FA-4A59-8FB0-9F97EB10719F}</a:tableStyleId>
              </a:tblPr>
              <a:tblGrid>
                <a:gridCol w="1255513"/>
                <a:gridCol w="1935215"/>
                <a:gridCol w="2195415"/>
                <a:gridCol w="2885522"/>
              </a:tblGrid>
              <a:tr h="291385">
                <a:tc>
                  <a:txBody>
                    <a:bodyPr/>
                    <a:lstStyle/>
                    <a:p>
                      <a:endParaRPr kumimoji="1" lang="ja-JP" altLang="en-US" dirty="0"/>
                    </a:p>
                  </a:txBody>
                  <a:tcPr/>
                </a:tc>
                <a:tc>
                  <a:txBody>
                    <a:bodyPr/>
                    <a:lstStyle/>
                    <a:p>
                      <a:pPr algn="ctr"/>
                      <a:r>
                        <a:rPr kumimoji="1" lang="ja-JP" altLang="en-US" dirty="0" smtClean="0"/>
                        <a:t>天然ガス</a:t>
                      </a:r>
                      <a:endParaRPr kumimoji="1" lang="ja-JP" altLang="en-US" dirty="0"/>
                    </a:p>
                  </a:txBody>
                  <a:tcPr/>
                </a:tc>
                <a:tc>
                  <a:txBody>
                    <a:bodyPr/>
                    <a:lstStyle/>
                    <a:p>
                      <a:pPr algn="ctr"/>
                      <a:r>
                        <a:rPr kumimoji="1" lang="ja-JP" altLang="en-US" dirty="0" smtClean="0"/>
                        <a:t>風力</a:t>
                      </a:r>
                      <a:endParaRPr kumimoji="1" lang="ja-JP" altLang="en-US" dirty="0"/>
                    </a:p>
                  </a:txBody>
                  <a:tcPr/>
                </a:tc>
                <a:tc>
                  <a:txBody>
                    <a:bodyPr/>
                    <a:lstStyle/>
                    <a:p>
                      <a:pPr algn="ctr"/>
                      <a:r>
                        <a:rPr kumimoji="1" lang="ja-JP" altLang="en-US" dirty="0" smtClean="0"/>
                        <a:t>合計</a:t>
                      </a:r>
                      <a:endParaRPr kumimoji="1" lang="ja-JP" altLang="en-US" dirty="0"/>
                    </a:p>
                  </a:txBody>
                  <a:tcPr/>
                </a:tc>
              </a:tr>
              <a:tr h="502938">
                <a:tc>
                  <a:txBody>
                    <a:bodyPr/>
                    <a:lstStyle/>
                    <a:p>
                      <a:pPr>
                        <a:lnSpc>
                          <a:spcPct val="150000"/>
                        </a:lnSpc>
                      </a:pPr>
                      <a:r>
                        <a:rPr kumimoji="1" lang="en-US" altLang="ja-JP" sz="2000" dirty="0" smtClean="0"/>
                        <a:t>10%</a:t>
                      </a:r>
                      <a:r>
                        <a:rPr kumimoji="1" lang="ja-JP" altLang="en-US" sz="2000" dirty="0" smtClean="0"/>
                        <a:t>導入</a:t>
                      </a:r>
                      <a:endParaRPr kumimoji="1" lang="en-US" altLang="ja-JP" sz="2000" dirty="0" smtClean="0"/>
                    </a:p>
                  </a:txBody>
                  <a:tcPr/>
                </a:tc>
                <a:tc>
                  <a:txBody>
                    <a:bodyPr/>
                    <a:lstStyle/>
                    <a:p>
                      <a:pPr algn="ctr"/>
                      <a:r>
                        <a:rPr kumimoji="1" lang="en-US" altLang="ja-JP" sz="2400" dirty="0" smtClean="0"/>
                        <a:t>821</a:t>
                      </a:r>
                      <a:r>
                        <a:rPr kumimoji="1" lang="ja-JP" altLang="en-US" sz="2400" dirty="0" smtClean="0"/>
                        <a:t>万</a:t>
                      </a:r>
                      <a:r>
                        <a:rPr kumimoji="1" lang="en-US" altLang="ja-JP" sz="2400" dirty="0" smtClean="0"/>
                        <a:t>4258t</a:t>
                      </a:r>
                    </a:p>
                  </a:txBody>
                  <a:tcPr/>
                </a:tc>
                <a:tc>
                  <a:txBody>
                    <a:bodyPr/>
                    <a:lstStyle/>
                    <a:p>
                      <a:pPr algn="ctr"/>
                      <a:r>
                        <a:rPr kumimoji="1" lang="en-US" altLang="ja-JP" sz="2400" dirty="0" smtClean="0"/>
                        <a:t>  6265</a:t>
                      </a:r>
                      <a:r>
                        <a:rPr kumimoji="1" lang="ja-JP" altLang="en-US" sz="2400" dirty="0" smtClean="0"/>
                        <a:t>万</a:t>
                      </a:r>
                      <a:r>
                        <a:rPr kumimoji="1" lang="en-US" altLang="ja-JP" sz="2400" dirty="0" smtClean="0"/>
                        <a:t>799t</a:t>
                      </a:r>
                      <a:endParaRPr kumimoji="1" lang="ja-JP" altLang="en-US" sz="2400" dirty="0"/>
                    </a:p>
                  </a:txBody>
                  <a:tcPr/>
                </a:tc>
                <a:tc>
                  <a:txBody>
                    <a:bodyPr/>
                    <a:lstStyle/>
                    <a:p>
                      <a:pPr algn="ctr"/>
                      <a:r>
                        <a:rPr kumimoji="1" lang="en-US" altLang="ja-JP" sz="2400" dirty="0" smtClean="0"/>
                        <a:t>7086</a:t>
                      </a:r>
                      <a:r>
                        <a:rPr kumimoji="1" lang="ja-JP" altLang="en-US" sz="2400" dirty="0" smtClean="0"/>
                        <a:t>万</a:t>
                      </a:r>
                      <a:r>
                        <a:rPr kumimoji="1" lang="en-US" altLang="ja-JP" sz="2400" dirty="0" smtClean="0"/>
                        <a:t>5057t</a:t>
                      </a:r>
                      <a:endParaRPr kumimoji="1" lang="ja-JP" altLang="en-US" sz="2400" dirty="0"/>
                    </a:p>
                  </a:txBody>
                  <a:tcPr/>
                </a:tc>
              </a:tr>
              <a:tr h="502938">
                <a:tc>
                  <a:txBody>
                    <a:bodyPr/>
                    <a:lstStyle/>
                    <a:p>
                      <a:pPr>
                        <a:lnSpc>
                          <a:spcPct val="150000"/>
                        </a:lnSpc>
                      </a:pPr>
                      <a:r>
                        <a:rPr kumimoji="1" lang="en-US" altLang="ja-JP" sz="2000" dirty="0" smtClean="0"/>
                        <a:t>5%</a:t>
                      </a:r>
                      <a:r>
                        <a:rPr kumimoji="1" lang="ja-JP" altLang="en-US" sz="2000" dirty="0" smtClean="0"/>
                        <a:t>導入</a:t>
                      </a:r>
                      <a:endParaRPr kumimoji="1" lang="ja-JP" altLang="en-US" sz="2000" dirty="0"/>
                    </a:p>
                  </a:txBody>
                  <a:tcPr/>
                </a:tc>
                <a:tc>
                  <a:txBody>
                    <a:bodyPr/>
                    <a:lstStyle/>
                    <a:p>
                      <a:pPr algn="ctr"/>
                      <a:r>
                        <a:rPr kumimoji="1" lang="en-US" altLang="ja-JP" sz="2400" dirty="0" smtClean="0"/>
                        <a:t>410</a:t>
                      </a:r>
                      <a:r>
                        <a:rPr kumimoji="1" lang="ja-JP" altLang="en-US" sz="2400" dirty="0" smtClean="0"/>
                        <a:t>万</a:t>
                      </a:r>
                      <a:r>
                        <a:rPr kumimoji="1" lang="en-US" altLang="ja-JP" sz="2400" dirty="0" smtClean="0"/>
                        <a:t>7129t</a:t>
                      </a:r>
                      <a:endParaRPr kumimoji="1" lang="ja-JP" altLang="en-US" sz="2400" dirty="0"/>
                    </a:p>
                  </a:txBody>
                  <a:tcPr/>
                </a:tc>
                <a:tc>
                  <a:txBody>
                    <a:bodyPr/>
                    <a:lstStyle/>
                    <a:p>
                      <a:pPr algn="ctr"/>
                      <a:r>
                        <a:rPr kumimoji="1" lang="en-US" altLang="ja-JP" sz="2400" dirty="0" smtClean="0"/>
                        <a:t>3132</a:t>
                      </a:r>
                      <a:r>
                        <a:rPr kumimoji="1" lang="ja-JP" altLang="en-US" sz="2400" dirty="0" smtClean="0"/>
                        <a:t>万</a:t>
                      </a:r>
                      <a:r>
                        <a:rPr kumimoji="1" lang="en-US" altLang="ja-JP" sz="2400" dirty="0" smtClean="0"/>
                        <a:t>5389t</a:t>
                      </a:r>
                      <a:endParaRPr kumimoji="1" lang="ja-JP" altLang="en-US" sz="2400" dirty="0"/>
                    </a:p>
                  </a:txBody>
                  <a:tcPr/>
                </a:tc>
                <a:tc>
                  <a:txBody>
                    <a:bodyPr/>
                    <a:lstStyle/>
                    <a:p>
                      <a:pPr algn="ctr"/>
                      <a:r>
                        <a:rPr kumimoji="1" lang="en-US" altLang="ja-JP" sz="2400" dirty="0" smtClean="0"/>
                        <a:t>3543</a:t>
                      </a:r>
                      <a:r>
                        <a:rPr kumimoji="1" lang="ja-JP" altLang="en-US" sz="2400" dirty="0" smtClean="0"/>
                        <a:t>万</a:t>
                      </a:r>
                      <a:r>
                        <a:rPr kumimoji="1" lang="en-US" altLang="ja-JP" sz="2400" dirty="0" smtClean="0"/>
                        <a:t>2518t</a:t>
                      </a:r>
                      <a:endParaRPr kumimoji="1" lang="ja-JP" altLang="en-US" sz="2400" dirty="0"/>
                    </a:p>
                  </a:txBody>
                  <a:tcPr/>
                </a:tc>
              </a:tr>
              <a:tr h="502938">
                <a:tc>
                  <a:txBody>
                    <a:bodyPr/>
                    <a:lstStyle/>
                    <a:p>
                      <a:pPr>
                        <a:lnSpc>
                          <a:spcPct val="150000"/>
                        </a:lnSpc>
                      </a:pPr>
                      <a:r>
                        <a:rPr kumimoji="1" lang="en-US" altLang="ja-JP" sz="2000" dirty="0" smtClean="0"/>
                        <a:t>3%</a:t>
                      </a:r>
                      <a:r>
                        <a:rPr kumimoji="1" lang="ja-JP" altLang="en-US" sz="2000" dirty="0" smtClean="0"/>
                        <a:t>導入</a:t>
                      </a:r>
                      <a:endParaRPr kumimoji="1" lang="ja-JP" altLang="en-US" sz="2000" dirty="0"/>
                    </a:p>
                  </a:txBody>
                  <a:tcPr/>
                </a:tc>
                <a:tc>
                  <a:txBody>
                    <a:bodyPr/>
                    <a:lstStyle/>
                    <a:p>
                      <a:pPr algn="ctr"/>
                      <a:r>
                        <a:rPr kumimoji="1" lang="en-US" altLang="ja-JP" sz="2400" dirty="0" smtClean="0"/>
                        <a:t>246</a:t>
                      </a:r>
                      <a:r>
                        <a:rPr kumimoji="1" lang="ja-JP" altLang="en-US" sz="2400" dirty="0" smtClean="0"/>
                        <a:t>万</a:t>
                      </a:r>
                      <a:r>
                        <a:rPr kumimoji="1" lang="en-US" altLang="ja-JP" sz="2400" dirty="0" smtClean="0"/>
                        <a:t>4277t</a:t>
                      </a:r>
                      <a:endParaRPr kumimoji="1" lang="ja-JP" altLang="en-US" sz="2400" dirty="0"/>
                    </a:p>
                  </a:txBody>
                  <a:tcPr/>
                </a:tc>
                <a:tc>
                  <a:txBody>
                    <a:bodyPr/>
                    <a:lstStyle/>
                    <a:p>
                      <a:pPr algn="ctr"/>
                      <a:r>
                        <a:rPr kumimoji="1" lang="en-US" altLang="ja-JP" sz="2400" dirty="0" smtClean="0"/>
                        <a:t>1879</a:t>
                      </a:r>
                      <a:r>
                        <a:rPr kumimoji="1" lang="ja-JP" altLang="en-US" sz="2400" dirty="0" smtClean="0"/>
                        <a:t>万</a:t>
                      </a:r>
                      <a:r>
                        <a:rPr kumimoji="1" lang="en-US" altLang="ja-JP" sz="2400" dirty="0" smtClean="0"/>
                        <a:t>5234t</a:t>
                      </a:r>
                      <a:endParaRPr kumimoji="1" lang="ja-JP" altLang="en-US" sz="2400" dirty="0"/>
                    </a:p>
                  </a:txBody>
                  <a:tcPr/>
                </a:tc>
                <a:tc>
                  <a:txBody>
                    <a:bodyPr/>
                    <a:lstStyle/>
                    <a:p>
                      <a:pPr algn="ctr"/>
                      <a:r>
                        <a:rPr kumimoji="1" lang="en-US" altLang="ja-JP" sz="2400" dirty="0" smtClean="0"/>
                        <a:t>2125</a:t>
                      </a:r>
                      <a:r>
                        <a:rPr kumimoji="1" lang="ja-JP" altLang="en-US" sz="2400" dirty="0" smtClean="0"/>
                        <a:t>万</a:t>
                      </a:r>
                      <a:r>
                        <a:rPr kumimoji="1" lang="en-US" altLang="ja-JP" sz="2400" dirty="0" smtClean="0"/>
                        <a:t>9511t</a:t>
                      </a:r>
                      <a:endParaRPr kumimoji="1" lang="ja-JP" altLang="en-US" sz="2400" dirty="0"/>
                    </a:p>
                  </a:txBody>
                  <a:tcPr/>
                </a:tc>
              </a:tr>
            </a:tbl>
          </a:graphicData>
        </a:graphic>
      </p:graphicFrame>
      <p:sp>
        <p:nvSpPr>
          <p:cNvPr id="13" name="正方形/長方形 12"/>
          <p:cNvSpPr/>
          <p:nvPr/>
        </p:nvSpPr>
        <p:spPr>
          <a:xfrm>
            <a:off x="269463" y="3654025"/>
            <a:ext cx="8313600" cy="54006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p:nvPr/>
        </p:nvCxnSpPr>
        <p:spPr>
          <a:xfrm>
            <a:off x="194545" y="68369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C:\Users\user\Desktop\Flag_of_the_People's_Republic_of_China_svg.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87335" y="31894"/>
            <a:ext cx="1350395" cy="82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9018950"/>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xmlns="" val="3487403345"/>
              </p:ext>
            </p:extLst>
          </p:nvPr>
        </p:nvGraphicFramePr>
        <p:xfrm>
          <a:off x="194545" y="1705693"/>
          <a:ext cx="2127206" cy="2772000"/>
        </p:xfrm>
        <a:graphic>
          <a:graphicData uri="http://schemas.openxmlformats.org/drawingml/2006/table">
            <a:tbl>
              <a:tblPr firstRow="1" bandRow="1">
                <a:tableStyleId>{ED083AE6-46FA-4A59-8FB0-9F97EB10719F}</a:tableStyleId>
              </a:tblPr>
              <a:tblGrid>
                <a:gridCol w="2127206"/>
              </a:tblGrid>
              <a:tr h="693000">
                <a:tc>
                  <a:txBody>
                    <a:bodyPr/>
                    <a:lstStyle/>
                    <a:p>
                      <a:pPr algn="ctr">
                        <a:lnSpc>
                          <a:spcPct val="100000"/>
                        </a:lnSpc>
                      </a:pPr>
                      <a:endParaRPr kumimoji="1" lang="ja-JP" altLang="en-US" sz="24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solidFill>
                  </a:tcPr>
                </a:tc>
              </a:tr>
              <a:tr h="693000">
                <a:tc>
                  <a:txBody>
                    <a:bodyPr/>
                    <a:lstStyle/>
                    <a:p>
                      <a:pPr algn="ctr"/>
                      <a:r>
                        <a:rPr kumimoji="1" lang="en-US" altLang="ja-JP" sz="2800" b="1" dirty="0" smtClean="0"/>
                        <a:t>10</a:t>
                      </a:r>
                      <a:r>
                        <a:rPr kumimoji="1" lang="ja-JP" altLang="en-US" sz="2800" b="1" dirty="0" smtClean="0"/>
                        <a:t>％導入</a:t>
                      </a:r>
                      <a:endParaRPr kumimoji="1" lang="ja-JP" altLang="en-US" sz="2800" b="1"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85000"/>
                      </a:schemeClr>
                    </a:solidFill>
                  </a:tcPr>
                </a:tc>
              </a:tr>
              <a:tr h="693000">
                <a:tc>
                  <a:txBody>
                    <a:bodyPr/>
                    <a:lstStyle/>
                    <a:p>
                      <a:pPr algn="ctr"/>
                      <a:r>
                        <a:rPr kumimoji="1" lang="en-US" altLang="ja-JP" sz="2800" b="1" dirty="0" smtClean="0"/>
                        <a:t>5</a:t>
                      </a:r>
                      <a:r>
                        <a:rPr kumimoji="1" lang="ja-JP" altLang="en-US" sz="2800" b="1" dirty="0" smtClean="0"/>
                        <a:t>％導入</a:t>
                      </a:r>
                      <a:endParaRPr kumimoji="1" lang="ja-JP" altLang="en-US" sz="2800" b="1"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693000">
                <a:tc>
                  <a:txBody>
                    <a:bodyPr/>
                    <a:lstStyle/>
                    <a:p>
                      <a:pPr algn="ctr"/>
                      <a:r>
                        <a:rPr kumimoji="1" lang="en-US" altLang="ja-JP" sz="2800" b="1" dirty="0" smtClean="0"/>
                        <a:t>3</a:t>
                      </a:r>
                      <a:r>
                        <a:rPr kumimoji="1" lang="ja-JP" altLang="en-US" sz="2800" b="1" dirty="0" smtClean="0"/>
                        <a:t>％導入</a:t>
                      </a:r>
                      <a:endParaRPr kumimoji="1" lang="en-US" altLang="ja-JP" sz="2800" b="1" dirty="0" smtClean="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 name="テキスト ボックス 5"/>
          <p:cNvSpPr txBox="1"/>
          <p:nvPr/>
        </p:nvSpPr>
        <p:spPr>
          <a:xfrm>
            <a:off x="-1" y="260648"/>
            <a:ext cx="9173035" cy="523220"/>
          </a:xfrm>
          <a:prstGeom prst="rect">
            <a:avLst/>
          </a:prstGeom>
          <a:noFill/>
        </p:spPr>
        <p:txBody>
          <a:bodyPr wrap="square" rtlCol="0">
            <a:spAutoFit/>
          </a:bodyPr>
          <a:lstStyle/>
          <a:p>
            <a:r>
              <a:rPr lang="en-US" altLang="ja-JP" sz="2800" dirty="0" smtClean="0">
                <a:solidFill>
                  <a:prstClr val="white"/>
                </a:solidFill>
              </a:rPr>
              <a:t> </a:t>
            </a:r>
            <a:r>
              <a:rPr lang="en-US" altLang="ja-JP" sz="2800" b="1" dirty="0" smtClean="0">
                <a:latin typeface="メイリオ" panose="020B0604030504040204" pitchFamily="50" charset="-128"/>
                <a:cs typeface="メイリオ" panose="020B0604030504040204" pitchFamily="50" charset="-128"/>
              </a:rPr>
              <a:t>C</a:t>
            </a:r>
            <a:r>
              <a:rPr lang="en-US" altLang="ja-JP" sz="2800" b="1" dirty="0" smtClean="0">
                <a:solidFill>
                  <a:prstClr val="black"/>
                </a:solidFill>
                <a:latin typeface="メイリオ" panose="020B0604030504040204" pitchFamily="50" charset="-128"/>
                <a:cs typeface="メイリオ" panose="020B0604030504040204" pitchFamily="50" charset="-128"/>
              </a:rPr>
              <a:t>O2</a:t>
            </a:r>
            <a:r>
              <a:rPr lang="ja-JP" altLang="en-US" sz="2800" b="1" dirty="0" smtClean="0">
                <a:solidFill>
                  <a:prstClr val="black"/>
                </a:solidFill>
                <a:latin typeface="メイリオ" panose="020B0604030504040204" pitchFamily="50" charset="-128"/>
                <a:cs typeface="メイリオ" panose="020B0604030504040204" pitchFamily="50" charset="-128"/>
              </a:rPr>
              <a:t>削減量とクレジット獲得量の合計</a:t>
            </a:r>
            <a:endParaRPr lang="ja-JP" altLang="en-US" sz="2800" b="1" dirty="0">
              <a:solidFill>
                <a:prstClr val="black"/>
              </a:solidFill>
              <a:latin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16548" y="682590"/>
            <a:ext cx="697627" cy="707886"/>
          </a:xfrm>
          <a:prstGeom prst="rect">
            <a:avLst/>
          </a:prstGeom>
          <a:noFill/>
        </p:spPr>
        <p:txBody>
          <a:bodyPr wrap="none" rtlCol="0">
            <a:spAutoFit/>
          </a:bodyPr>
          <a:lstStyle/>
          <a:p>
            <a:r>
              <a:rPr lang="ja-JP" altLang="en-US" sz="4000" dirty="0" smtClean="0">
                <a:solidFill>
                  <a:prstClr val="black"/>
                </a:solidFill>
                <a:latin typeface="メイリオ" panose="020B0604030504040204" pitchFamily="50" charset="-128"/>
                <a:cs typeface="メイリオ" panose="020B0604030504040204" pitchFamily="50" charset="-128"/>
              </a:rPr>
              <a:t>➳</a:t>
            </a:r>
            <a:endParaRPr lang="ja-JP" altLang="en-US" sz="4000" dirty="0">
              <a:solidFill>
                <a:prstClr val="black"/>
              </a:solidFill>
              <a:latin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11560" y="783868"/>
            <a:ext cx="8186857" cy="830997"/>
          </a:xfrm>
          <a:prstGeom prst="rect">
            <a:avLst/>
          </a:prstGeom>
          <a:noFill/>
        </p:spPr>
        <p:txBody>
          <a:bodyPr wrap="none" rtlCol="0">
            <a:spAutoFit/>
          </a:bodyPr>
          <a:lstStyle/>
          <a:p>
            <a:r>
              <a:rPr lang="ja-JP" altLang="en-US" sz="2400" b="1" u="sng" dirty="0" smtClean="0">
                <a:solidFill>
                  <a:prstClr val="black"/>
                </a:solidFill>
                <a:latin typeface="メイリオ" panose="020B0604030504040204" pitchFamily="50" charset="-128"/>
                <a:cs typeface="メイリオ" panose="020B0604030504040204" pitchFamily="50" charset="-128"/>
              </a:rPr>
              <a:t>三カ国それぞれに省エネ・高効率技術や</a:t>
            </a:r>
            <a:endParaRPr lang="en-US" altLang="ja-JP" sz="2400" b="1" u="sng" dirty="0" smtClean="0">
              <a:solidFill>
                <a:prstClr val="black"/>
              </a:solidFill>
              <a:latin typeface="メイリオ" panose="020B0604030504040204" pitchFamily="50" charset="-128"/>
              <a:cs typeface="メイリオ" panose="020B0604030504040204" pitchFamily="50" charset="-128"/>
            </a:endParaRPr>
          </a:p>
          <a:p>
            <a:r>
              <a:rPr lang="ja-JP" altLang="en-US" sz="2400" b="1" dirty="0">
                <a:solidFill>
                  <a:prstClr val="black"/>
                </a:solidFill>
                <a:latin typeface="メイリオ" panose="020B0604030504040204" pitchFamily="50" charset="-128"/>
                <a:cs typeface="メイリオ" panose="020B0604030504040204" pitchFamily="50" charset="-128"/>
              </a:rPr>
              <a:t>　</a:t>
            </a:r>
            <a:r>
              <a:rPr lang="ja-JP" altLang="en-US" sz="2400" b="1" dirty="0" smtClean="0">
                <a:solidFill>
                  <a:prstClr val="black"/>
                </a:solidFill>
                <a:latin typeface="メイリオ" panose="020B0604030504040204" pitchFamily="50" charset="-128"/>
                <a:cs typeface="メイリオ" panose="020B0604030504040204" pitchFamily="50" charset="-128"/>
              </a:rPr>
              <a:t>　　　　　　　</a:t>
            </a:r>
            <a:r>
              <a:rPr lang="ja-JP" altLang="en-US" sz="2400" b="1" u="sng" dirty="0" smtClean="0">
                <a:solidFill>
                  <a:prstClr val="black"/>
                </a:solidFill>
                <a:latin typeface="メイリオ" panose="020B0604030504040204" pitchFamily="50" charset="-128"/>
                <a:cs typeface="メイリオ" panose="020B0604030504040204" pitchFamily="50" charset="-128"/>
              </a:rPr>
              <a:t>再生エネルギー発電技術を導入した場合</a:t>
            </a:r>
            <a:endParaRPr lang="ja-JP" altLang="en-US" sz="2400" b="1" u="sng" dirty="0">
              <a:solidFill>
                <a:prstClr val="black"/>
              </a:solidFill>
              <a:latin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73</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xmlns="" val="2755401313"/>
              </p:ext>
            </p:extLst>
          </p:nvPr>
        </p:nvGraphicFramePr>
        <p:xfrm>
          <a:off x="2311945" y="1705693"/>
          <a:ext cx="6668381" cy="2772000"/>
        </p:xfrm>
        <a:graphic>
          <a:graphicData uri="http://schemas.openxmlformats.org/drawingml/2006/table">
            <a:tbl>
              <a:tblPr firstRow="1" bandRow="1">
                <a:tableStyleId>{ED083AE6-46FA-4A59-8FB0-9F97EB10719F}</a:tableStyleId>
              </a:tblPr>
              <a:tblGrid>
                <a:gridCol w="5306882"/>
                <a:gridCol w="1361499"/>
              </a:tblGrid>
              <a:tr h="693000">
                <a:tc>
                  <a:txBody>
                    <a:bodyPr/>
                    <a:lstStyle/>
                    <a:p>
                      <a:pPr algn="ctr">
                        <a:lnSpc>
                          <a:spcPct val="100000"/>
                        </a:lnSpc>
                      </a:pPr>
                      <a:r>
                        <a:rPr kumimoji="1" lang="ja-JP" altLang="en-US" sz="2800" dirty="0" smtClean="0"/>
                        <a:t>クレジット獲得量の合計</a:t>
                      </a:r>
                      <a:endParaRPr kumimoji="1" lang="ja-JP" altLang="en-US" sz="2800" dirty="0"/>
                    </a:p>
                  </a:txBody>
                  <a:tcPr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lnSpc>
                          <a:spcPct val="100000"/>
                        </a:lnSpc>
                      </a:pPr>
                      <a:r>
                        <a:rPr kumimoji="1" lang="ja-JP" altLang="en-US" sz="2400" dirty="0" smtClean="0"/>
                        <a:t>達成率</a:t>
                      </a:r>
                      <a:endParaRPr kumimoji="1" lang="ja-JP" altLang="en-US" sz="2400" dirty="0"/>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r>
              <a:tr h="693000">
                <a:tc>
                  <a:txBody>
                    <a:bodyPr/>
                    <a:lstStyle/>
                    <a:p>
                      <a:pPr algn="r"/>
                      <a:r>
                        <a:rPr kumimoji="1" lang="en-US" altLang="ja-JP" sz="3200" dirty="0" smtClean="0"/>
                        <a:t>1</a:t>
                      </a:r>
                      <a:r>
                        <a:rPr kumimoji="1" lang="ja-JP" altLang="en-US" sz="3200" dirty="0" smtClean="0"/>
                        <a:t>億</a:t>
                      </a:r>
                      <a:r>
                        <a:rPr kumimoji="1" lang="en-US" altLang="ja-JP" sz="3200" dirty="0" smtClean="0"/>
                        <a:t>1476</a:t>
                      </a:r>
                      <a:r>
                        <a:rPr kumimoji="1" lang="ja-JP" altLang="en-US" sz="3200" dirty="0" smtClean="0"/>
                        <a:t>万</a:t>
                      </a:r>
                      <a:r>
                        <a:rPr kumimoji="1" lang="en-US" altLang="ja-JP" sz="3200" dirty="0" smtClean="0"/>
                        <a:t>5537t</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2800" dirty="0" smtClean="0"/>
                        <a:t>79.14%</a:t>
                      </a:r>
                      <a:endParaRPr kumimoji="1" lang="ja-JP" altLang="en-US" sz="2800" dirty="0"/>
                    </a:p>
                  </a:txBody>
                  <a:tcPr anchor="ctr">
                    <a:lnR w="57150" cap="flat" cmpd="sng" algn="ctr">
                      <a:solidFill>
                        <a:schemeClr val="tx1"/>
                      </a:solidFill>
                      <a:prstDash val="solid"/>
                      <a:round/>
                      <a:headEnd type="none" w="med" len="med"/>
                      <a:tailEnd type="none" w="med" len="med"/>
                    </a:lnR>
                  </a:tcPr>
                </a:tc>
              </a:tr>
              <a:tr h="693000">
                <a:tc>
                  <a:txBody>
                    <a:bodyPr/>
                    <a:lstStyle/>
                    <a:p>
                      <a:pPr algn="r"/>
                      <a:r>
                        <a:rPr kumimoji="1" lang="en-US" altLang="ja-JP" sz="3200" dirty="0" smtClean="0"/>
                        <a:t>5503</a:t>
                      </a:r>
                      <a:r>
                        <a:rPr kumimoji="1" lang="ja-JP" altLang="en-US" sz="3200" dirty="0" smtClean="0"/>
                        <a:t>万</a:t>
                      </a:r>
                      <a:r>
                        <a:rPr kumimoji="1" lang="en-US" altLang="ja-JP" sz="3200" baseline="0" dirty="0" smtClean="0"/>
                        <a:t>5215</a:t>
                      </a:r>
                      <a:r>
                        <a:rPr kumimoji="1" lang="en-US" altLang="ja-JP" sz="3200" dirty="0" smtClean="0"/>
                        <a:t>t</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2800" dirty="0" smtClean="0"/>
                        <a:t>37.96%</a:t>
                      </a:r>
                      <a:endParaRPr kumimoji="1" lang="ja-JP" altLang="en-US" sz="2800" dirty="0"/>
                    </a:p>
                  </a:txBody>
                  <a:tcPr anchor="ctr">
                    <a:lnR w="57150" cap="flat" cmpd="sng" algn="ctr">
                      <a:solidFill>
                        <a:schemeClr val="tx1"/>
                      </a:solidFill>
                      <a:prstDash val="solid"/>
                      <a:round/>
                      <a:headEnd type="none" w="med" len="med"/>
                      <a:tailEnd type="none" w="med" len="med"/>
                    </a:lnR>
                  </a:tcPr>
                </a:tc>
              </a:tr>
              <a:tr h="693000">
                <a:tc>
                  <a:txBody>
                    <a:bodyPr/>
                    <a:lstStyle/>
                    <a:p>
                      <a:pPr algn="r">
                        <a:lnSpc>
                          <a:spcPts val="4500"/>
                        </a:lnSpc>
                      </a:pPr>
                      <a:r>
                        <a:rPr kumimoji="1" lang="en-US" altLang="ja-JP" sz="3200" dirty="0" smtClean="0"/>
                        <a:t>3442</a:t>
                      </a:r>
                      <a:r>
                        <a:rPr kumimoji="1" lang="ja-JP" altLang="en-US" sz="3200" dirty="0" smtClean="0"/>
                        <a:t>万</a:t>
                      </a:r>
                      <a:r>
                        <a:rPr kumimoji="1" lang="en-US" altLang="ja-JP" sz="3200" dirty="0" smtClean="0"/>
                        <a:t>9659t</a:t>
                      </a:r>
                    </a:p>
                  </a:txBody>
                  <a:tcPr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2800" dirty="0" smtClean="0"/>
                        <a:t>23.74%</a:t>
                      </a:r>
                      <a:endParaRPr kumimoji="1" lang="ja-JP" altLang="en-US" sz="2800" dirty="0"/>
                    </a:p>
                  </a:txBody>
                  <a:tcPr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1915" y="4739283"/>
            <a:ext cx="9144000" cy="2118529"/>
          </a:xfrm>
          <a:prstGeom prst="rect">
            <a:avLst/>
          </a:prstGeom>
          <a:solidFill>
            <a:srgbClr val="FDF591"/>
          </a:solidFill>
        </p:spPr>
        <p:txBody>
          <a:bodyPr wrap="square" rtlCol="0">
            <a:spAutoFit/>
          </a:bodyPr>
          <a:lstStyle/>
          <a:p>
            <a:pPr algn="ctr"/>
            <a:r>
              <a:rPr lang="ja-JP" altLang="en-US" sz="4000" b="1" dirty="0" smtClean="0">
                <a:solidFill>
                  <a:prstClr val="black"/>
                </a:solidFill>
              </a:rPr>
              <a:t>つまり削減分のうち</a:t>
            </a:r>
            <a:endParaRPr lang="en-US" altLang="ja-JP" sz="4000" b="1" dirty="0">
              <a:solidFill>
                <a:prstClr val="black"/>
              </a:solidFill>
            </a:endParaRPr>
          </a:p>
          <a:p>
            <a:pPr algn="ctr">
              <a:lnSpc>
                <a:spcPts val="11000"/>
              </a:lnSpc>
            </a:pPr>
            <a:r>
              <a:rPr lang="ja-JP" altLang="en-US" sz="5400" b="1" dirty="0" smtClean="0">
                <a:solidFill>
                  <a:prstClr val="black"/>
                </a:solidFill>
              </a:rPr>
              <a:t>約</a:t>
            </a:r>
            <a:r>
              <a:rPr lang="en-US" altLang="ja-JP" sz="11500" b="1" u="sng" dirty="0" smtClean="0">
                <a:solidFill>
                  <a:prstClr val="black"/>
                </a:solidFill>
              </a:rPr>
              <a:t>40</a:t>
            </a:r>
            <a:r>
              <a:rPr lang="en-US" altLang="ja-JP" sz="7200" b="1" u="sng" dirty="0" smtClean="0">
                <a:solidFill>
                  <a:prstClr val="black"/>
                </a:solidFill>
              </a:rPr>
              <a:t>%</a:t>
            </a:r>
            <a:r>
              <a:rPr lang="ja-JP" altLang="en-US" sz="5400" b="1" dirty="0" smtClean="0">
                <a:solidFill>
                  <a:prstClr val="black"/>
                </a:solidFill>
              </a:rPr>
              <a:t>の貢献ができる！</a:t>
            </a:r>
            <a:endParaRPr lang="ja-JP" altLang="en-US" sz="6000" b="1" dirty="0">
              <a:solidFill>
                <a:prstClr val="black"/>
              </a:solidFill>
            </a:endParaRPr>
          </a:p>
        </p:txBody>
      </p:sp>
      <p:sp>
        <p:nvSpPr>
          <p:cNvPr id="8" name="正方形/長方形 7"/>
          <p:cNvSpPr/>
          <p:nvPr/>
        </p:nvSpPr>
        <p:spPr>
          <a:xfrm>
            <a:off x="2321751" y="3091693"/>
            <a:ext cx="6648770"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1" name="表 10"/>
          <p:cNvGraphicFramePr>
            <a:graphicFrameLocks noGrp="1"/>
          </p:cNvGraphicFramePr>
          <p:nvPr>
            <p:extLst>
              <p:ext uri="{D42A27DB-BD31-4B8C-83A1-F6EECF244321}">
                <p14:modId xmlns:p14="http://schemas.microsoft.com/office/powerpoint/2010/main" xmlns="" val="2631474180"/>
              </p:ext>
            </p:extLst>
          </p:nvPr>
        </p:nvGraphicFramePr>
        <p:xfrm>
          <a:off x="2315544" y="1705693"/>
          <a:ext cx="6679834" cy="2772000"/>
        </p:xfrm>
        <a:graphic>
          <a:graphicData uri="http://schemas.openxmlformats.org/drawingml/2006/table">
            <a:tbl>
              <a:tblPr firstRow="1" bandRow="1">
                <a:tableStyleId>{ED083AE6-46FA-4A59-8FB0-9F97EB10719F}</a:tableStyleId>
              </a:tblPr>
              <a:tblGrid>
                <a:gridCol w="6679834"/>
              </a:tblGrid>
              <a:tr h="693000">
                <a:tc>
                  <a:txBody>
                    <a:bodyPr/>
                    <a:lstStyle/>
                    <a:p>
                      <a:pPr algn="ctr">
                        <a:lnSpc>
                          <a:spcPct val="100000"/>
                        </a:lnSpc>
                      </a:pPr>
                      <a:r>
                        <a:rPr kumimoji="1" lang="en-US" altLang="ja-JP" sz="3200" dirty="0" smtClean="0"/>
                        <a:t>CO2</a:t>
                      </a:r>
                      <a:r>
                        <a:rPr kumimoji="1" lang="ja-JP" altLang="en-US" sz="3200" dirty="0" smtClean="0"/>
                        <a:t>削減量の合計</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solidFill>
                  </a:tcPr>
                </a:tc>
              </a:tr>
              <a:tr h="693000">
                <a:tc>
                  <a:txBody>
                    <a:bodyPr/>
                    <a:lstStyle/>
                    <a:p>
                      <a:pPr algn="r"/>
                      <a:r>
                        <a:rPr kumimoji="1" lang="en-US" altLang="ja-JP" sz="3200" dirty="0" smtClean="0"/>
                        <a:t>2</a:t>
                      </a:r>
                      <a:r>
                        <a:rPr kumimoji="1" lang="ja-JP" altLang="en-US" sz="3200" dirty="0" smtClean="0"/>
                        <a:t>億</a:t>
                      </a:r>
                      <a:r>
                        <a:rPr kumimoji="1" lang="en-US" altLang="ja-JP" sz="3200" dirty="0" smtClean="0"/>
                        <a:t>2953</a:t>
                      </a:r>
                      <a:r>
                        <a:rPr kumimoji="1" lang="ja-JP" altLang="en-US" sz="3200" dirty="0" smtClean="0"/>
                        <a:t>万</a:t>
                      </a:r>
                      <a:r>
                        <a:rPr kumimoji="1" lang="en-US" altLang="ja-JP" sz="3200" dirty="0" smtClean="0"/>
                        <a:t>1074t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85000"/>
                      </a:schemeClr>
                    </a:solidFill>
                  </a:tcPr>
                </a:tc>
              </a:tr>
              <a:tr h="693000">
                <a:tc>
                  <a:txBody>
                    <a:bodyPr/>
                    <a:lstStyle/>
                    <a:p>
                      <a:pPr algn="r"/>
                      <a:r>
                        <a:rPr kumimoji="1" lang="en-US" altLang="ja-JP" sz="3200" dirty="0" smtClean="0"/>
                        <a:t>1</a:t>
                      </a:r>
                      <a:r>
                        <a:rPr kumimoji="1" lang="ja-JP" altLang="en-US" sz="3200" dirty="0" smtClean="0"/>
                        <a:t>億</a:t>
                      </a:r>
                      <a:r>
                        <a:rPr kumimoji="1" lang="en-US" altLang="ja-JP" sz="3200" dirty="0" smtClean="0"/>
                        <a:t>1007</a:t>
                      </a:r>
                      <a:r>
                        <a:rPr kumimoji="1" lang="ja-JP" altLang="en-US" sz="3200" dirty="0" smtClean="0"/>
                        <a:t>万</a:t>
                      </a:r>
                      <a:r>
                        <a:rPr kumimoji="1" lang="en-US" altLang="ja-JP" sz="3200" dirty="0" smtClean="0">
                          <a:solidFill>
                            <a:schemeClr val="bg1"/>
                          </a:solidFill>
                        </a:rPr>
                        <a:t>0</a:t>
                      </a:r>
                      <a:r>
                        <a:rPr kumimoji="1" lang="en-US" altLang="ja-JP" sz="3200" dirty="0" smtClean="0"/>
                        <a:t>430t</a:t>
                      </a:r>
                      <a:endParaRPr kumimoji="1" lang="ja-JP" altLang="en-US" sz="3200"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693000">
                <a:tc>
                  <a:txBody>
                    <a:bodyPr/>
                    <a:lstStyle/>
                    <a:p>
                      <a:pPr algn="r"/>
                      <a:r>
                        <a:rPr kumimoji="1" lang="en-US" altLang="ja-JP" sz="3200" dirty="0" smtClean="0"/>
                        <a:t>6885</a:t>
                      </a:r>
                      <a:r>
                        <a:rPr kumimoji="1" lang="ja-JP" altLang="en-US" sz="3200" dirty="0" smtClean="0"/>
                        <a:t>万</a:t>
                      </a:r>
                      <a:r>
                        <a:rPr kumimoji="1" lang="en-US" altLang="ja-JP" sz="3200" dirty="0" smtClean="0"/>
                        <a:t>9318t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正方形/長方形 11"/>
          <p:cNvSpPr/>
          <p:nvPr/>
        </p:nvSpPr>
        <p:spPr>
          <a:xfrm>
            <a:off x="2321751" y="3091693"/>
            <a:ext cx="6686891"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3" name="直線コネクタ 12"/>
          <p:cNvCxnSpPr/>
          <p:nvPr/>
        </p:nvCxnSpPr>
        <p:spPr>
          <a:xfrm>
            <a:off x="194545" y="72870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94544" y="3091693"/>
            <a:ext cx="2063939" cy="74235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xmlns="" val="2501095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ppt_w</p:attrName>
                                        </p:attrNameLst>
                                      </p:cBhvr>
                                      <p:tavLst>
                                        <p:tav tm="0" fmla="#ppt_w*sin(2.5*pi*$)">
                                          <p:val>
                                            <p:fltVal val="0"/>
                                          </p:val>
                                        </p:tav>
                                        <p:tav tm="100000">
                                          <p:val>
                                            <p:fltVal val="1"/>
                                          </p:val>
                                        </p:tav>
                                      </p:tavLst>
                                    </p:anim>
                                    <p:anim calcmode="lin" valueType="num">
                                      <p:cBhvr>
                                        <p:cTn id="9" dur="3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anim calcmode="lin" valueType="num">
                                      <p:cBhvr>
                                        <p:cTn id="13" dur="300" fill="hold"/>
                                        <p:tgtEl>
                                          <p:spTgt spid="8"/>
                                        </p:tgtEl>
                                        <p:attrNameLst>
                                          <p:attrName>ppt_w</p:attrName>
                                        </p:attrNameLst>
                                      </p:cBhvr>
                                      <p:tavLst>
                                        <p:tav tm="0" fmla="#ppt_w*sin(2.5*pi*$)">
                                          <p:val>
                                            <p:fltVal val="0"/>
                                          </p:val>
                                        </p:tav>
                                        <p:tav tm="100000">
                                          <p:val>
                                            <p:fltVal val="1"/>
                                          </p:val>
                                        </p:tav>
                                      </p:tavLst>
                                    </p:anim>
                                    <p:anim calcmode="lin" valueType="num">
                                      <p:cBhvr>
                                        <p:cTn id="14" dur="300" fill="hold"/>
                                        <p:tgtEl>
                                          <p:spTgt spid="8"/>
                                        </p:tgtEl>
                                        <p:attrNameLst>
                                          <p:attrName>ppt_h</p:attrName>
                                        </p:attrNameLst>
                                      </p:cBhvr>
                                      <p:tavLst>
                                        <p:tav tm="0">
                                          <p:val>
                                            <p:strVal val="#ppt_h"/>
                                          </p:val>
                                        </p:tav>
                                        <p:tav tm="100000">
                                          <p:val>
                                            <p:strVal val="#ppt_h"/>
                                          </p:val>
                                        </p:tav>
                                      </p:tavLst>
                                    </p:anim>
                                  </p:childTnLst>
                                </p:cTn>
                              </p:par>
                              <p:par>
                                <p:cTn id="15" presetID="45" presetClass="exit" presetSubtype="0" fill="hold" nodeType="withEffect">
                                  <p:stCondLst>
                                    <p:cond delay="0"/>
                                  </p:stCondLst>
                                  <p:childTnLst>
                                    <p:animEffect transition="out" filter="fade">
                                      <p:cBhvr>
                                        <p:cTn id="16" dur="300"/>
                                        <p:tgtEl>
                                          <p:spTgt spid="11"/>
                                        </p:tgtEl>
                                      </p:cBhvr>
                                    </p:animEffect>
                                    <p:anim calcmode="lin" valueType="num">
                                      <p:cBhvr>
                                        <p:cTn id="17" dur="3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300"/>
                                        <p:tgtEl>
                                          <p:spTgt spid="11"/>
                                        </p:tgtEl>
                                        <p:attrNameLst>
                                          <p:attrName>ppt_h</p:attrName>
                                        </p:attrNameLst>
                                      </p:cBhvr>
                                      <p:tavLst>
                                        <p:tav tm="0">
                                          <p:val>
                                            <p:strVal val="ppt_h"/>
                                          </p:val>
                                        </p:tav>
                                        <p:tav tm="100000">
                                          <p:val>
                                            <p:strVal val="ppt_h"/>
                                          </p:val>
                                        </p:tav>
                                      </p:tavLst>
                                    </p:anim>
                                    <p:set>
                                      <p:cBhvr>
                                        <p:cTn id="19" dur="1" fill="hold">
                                          <p:stCondLst>
                                            <p:cond delay="299"/>
                                          </p:stCondLst>
                                        </p:cTn>
                                        <p:tgtEl>
                                          <p:spTgt spid="11"/>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300"/>
                                        <p:tgtEl>
                                          <p:spTgt spid="12"/>
                                        </p:tgtEl>
                                      </p:cBhvr>
                                    </p:animEffect>
                                    <p:anim calcmode="lin" valueType="num">
                                      <p:cBhvr>
                                        <p:cTn id="22" dur="3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300"/>
                                        <p:tgtEl>
                                          <p:spTgt spid="12"/>
                                        </p:tgtEl>
                                        <p:attrNameLst>
                                          <p:attrName>ppt_h</p:attrName>
                                        </p:attrNameLst>
                                      </p:cBhvr>
                                      <p:tavLst>
                                        <p:tav tm="0">
                                          <p:val>
                                            <p:strVal val="ppt_h"/>
                                          </p:val>
                                        </p:tav>
                                        <p:tav tm="100000">
                                          <p:val>
                                            <p:strVal val="ppt_h"/>
                                          </p:val>
                                        </p:tav>
                                      </p:tavLst>
                                    </p:anim>
                                    <p:set>
                                      <p:cBhvr>
                                        <p:cTn id="24" dur="1" fill="hold">
                                          <p:stCondLst>
                                            <p:cond delay="299"/>
                                          </p:stCondLst>
                                        </p:cTn>
                                        <p:tgtEl>
                                          <p:spTgt spid="12"/>
                                        </p:tgtEl>
                                        <p:attrNameLst>
                                          <p:attrName>style.visibility</p:attrName>
                                        </p:attrNameLst>
                                      </p:cBhvr>
                                      <p:to>
                                        <p:strVal val="hidden"/>
                                      </p:to>
                                    </p:set>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
                                        <p:tgtEl>
                                          <p:spTgt spid="7"/>
                                        </p:tgtEl>
                                      </p:cBhvr>
                                    </p:animEffect>
                                    <p:anim calcmode="lin" valueType="num">
                                      <p:cBhvr>
                                        <p:cTn id="28" dur="300" fill="hold"/>
                                        <p:tgtEl>
                                          <p:spTgt spid="7"/>
                                        </p:tgtEl>
                                        <p:attrNameLst>
                                          <p:attrName>ppt_w</p:attrName>
                                        </p:attrNameLst>
                                      </p:cBhvr>
                                      <p:tavLst>
                                        <p:tav tm="0" fmla="#ppt_w*sin(2.5*pi*$)">
                                          <p:val>
                                            <p:fltVal val="0"/>
                                          </p:val>
                                        </p:tav>
                                        <p:tav tm="100000">
                                          <p:val>
                                            <p:fltVal val="1"/>
                                          </p:val>
                                        </p:tav>
                                      </p:tavLst>
                                    </p:anim>
                                    <p:anim calcmode="lin" valueType="num">
                                      <p:cBhvr>
                                        <p:cTn id="29" dur="3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44341" y="115470"/>
            <a:ext cx="9173035" cy="523220"/>
          </a:xfrm>
          <a:prstGeom prst="rect">
            <a:avLst/>
          </a:prstGeom>
          <a:noFill/>
        </p:spPr>
        <p:txBody>
          <a:bodyPr wrap="square" rtlCol="0">
            <a:spAutoFit/>
          </a:bodyPr>
          <a:lstStyle/>
          <a:p>
            <a:r>
              <a:rPr lang="ja-JP" altLang="en-US" sz="2800" dirty="0" smtClean="0">
                <a:solidFill>
                  <a:schemeClr val="bg1"/>
                </a:solidFill>
              </a:rPr>
              <a:t> </a:t>
            </a: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まとめ</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75454" y="980728"/>
            <a:ext cx="8663987" cy="978532"/>
          </a:xfrm>
          <a:prstGeom prst="roundRect">
            <a:avLst/>
          </a:prstGeom>
          <a:solidFill>
            <a:schemeClr val="bg1"/>
          </a:solidFill>
          <a:ln w="41275"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①省エネルギー技術導入により途上国の石炭を</a:t>
            </a:r>
            <a:endParaRPr lang="en-US" altLang="ja-JP" sz="2800" dirty="0" smtClean="0">
              <a:solidFill>
                <a:schemeClr val="tx1"/>
              </a:solidFill>
            </a:endParaRPr>
          </a:p>
          <a:p>
            <a:r>
              <a:rPr lang="ja-JP" altLang="en-US" sz="2800" dirty="0">
                <a:solidFill>
                  <a:schemeClr val="tx1"/>
                </a:solidFill>
              </a:rPr>
              <a:t>　</a:t>
            </a:r>
            <a:r>
              <a:rPr lang="ja-JP" altLang="en-US" sz="2800" dirty="0" smtClean="0">
                <a:solidFill>
                  <a:schemeClr val="tx1"/>
                </a:solidFill>
              </a:rPr>
              <a:t>節約でき利益が生まれる。</a:t>
            </a:r>
            <a:endParaRPr lang="en-US" altLang="ja-JP" sz="2800" dirty="0" smtClean="0">
              <a:solidFill>
                <a:schemeClr val="tx1"/>
              </a:solidFill>
            </a:endParaRPr>
          </a:p>
        </p:txBody>
      </p:sp>
      <p:sp>
        <p:nvSpPr>
          <p:cNvPr id="9" name="角丸四角形 8"/>
          <p:cNvSpPr/>
          <p:nvPr/>
        </p:nvSpPr>
        <p:spPr>
          <a:xfrm>
            <a:off x="275454" y="2132856"/>
            <a:ext cx="8663987" cy="940006"/>
          </a:xfrm>
          <a:prstGeom prst="roundRect">
            <a:avLst/>
          </a:prstGeom>
          <a:solidFill>
            <a:schemeClr val="bg1"/>
          </a:solidFill>
          <a:ln w="38100"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mj-ea"/>
                <a:ea typeface="+mj-ea"/>
              </a:rPr>
              <a:t>②</a:t>
            </a:r>
            <a:r>
              <a:rPr kumimoji="1" lang="en-US" altLang="ja-JP" sz="2800" dirty="0" smtClean="0">
                <a:solidFill>
                  <a:schemeClr val="tx1"/>
                </a:solidFill>
                <a:latin typeface="+mj-ea"/>
                <a:ea typeface="+mj-ea"/>
              </a:rPr>
              <a:t>JCM</a:t>
            </a:r>
            <a:r>
              <a:rPr kumimoji="1" lang="ja-JP" altLang="en-US" sz="2800" dirty="0" smtClean="0">
                <a:solidFill>
                  <a:schemeClr val="tx1"/>
                </a:solidFill>
                <a:latin typeface="+mj-ea"/>
                <a:ea typeface="+mj-ea"/>
              </a:rPr>
              <a:t>プロジェクトを推進することで日本企業に</a:t>
            </a:r>
            <a:endParaRPr kumimoji="1" lang="en-US" altLang="ja-JP" sz="2800" dirty="0" smtClean="0">
              <a:solidFill>
                <a:schemeClr val="tx1"/>
              </a:solidFill>
              <a:latin typeface="+mj-ea"/>
              <a:ea typeface="+mj-ea"/>
            </a:endParaRPr>
          </a:p>
          <a:p>
            <a:r>
              <a:rPr kumimoji="1" lang="ja-JP" altLang="en-US" sz="2800" dirty="0" smtClean="0">
                <a:solidFill>
                  <a:schemeClr val="tx1"/>
                </a:solidFill>
                <a:latin typeface="+mj-ea"/>
                <a:ea typeface="+mj-ea"/>
              </a:rPr>
              <a:t>　新たな</a:t>
            </a:r>
            <a:r>
              <a:rPr lang="ja-JP" altLang="en-US" sz="2800" dirty="0" smtClean="0">
                <a:solidFill>
                  <a:schemeClr val="tx1"/>
                </a:solidFill>
                <a:latin typeface="+mj-ea"/>
                <a:ea typeface="+mj-ea"/>
              </a:rPr>
              <a:t>海外での事業拡大</a:t>
            </a:r>
            <a:r>
              <a:rPr kumimoji="1" lang="ja-JP" altLang="en-US" sz="2800" dirty="0" smtClean="0">
                <a:solidFill>
                  <a:schemeClr val="tx1"/>
                </a:solidFill>
                <a:latin typeface="+mj-ea"/>
                <a:ea typeface="+mj-ea"/>
              </a:rPr>
              <a:t>のチャンスが生まれる。</a:t>
            </a:r>
            <a:endParaRPr kumimoji="1" lang="ja-JP" altLang="en-US" sz="2800" dirty="0">
              <a:solidFill>
                <a:schemeClr val="tx1"/>
              </a:solidFill>
              <a:latin typeface="+mj-ea"/>
              <a:ea typeface="+mj-ea"/>
            </a:endParaRPr>
          </a:p>
        </p:txBody>
      </p:sp>
      <p:sp>
        <p:nvSpPr>
          <p:cNvPr id="10" name="角丸四角形 9"/>
          <p:cNvSpPr/>
          <p:nvPr/>
        </p:nvSpPr>
        <p:spPr>
          <a:xfrm>
            <a:off x="275453" y="3241973"/>
            <a:ext cx="8663987" cy="950422"/>
          </a:xfrm>
          <a:prstGeom prst="roundRect">
            <a:avLst/>
          </a:prstGeom>
          <a:solidFill>
            <a:schemeClr val="bg1"/>
          </a:solidFill>
          <a:ln w="38100"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③</a:t>
            </a:r>
            <a:r>
              <a:rPr lang="en-US" altLang="ja-JP" sz="2800" dirty="0">
                <a:solidFill>
                  <a:schemeClr val="tx1"/>
                </a:solidFill>
              </a:rPr>
              <a:t>JCM</a:t>
            </a:r>
            <a:r>
              <a:rPr lang="ja-JP" altLang="en-US" sz="2800" dirty="0" smtClean="0">
                <a:solidFill>
                  <a:schemeClr val="tx1"/>
                </a:solidFill>
              </a:rPr>
              <a:t>を</a:t>
            </a:r>
            <a:r>
              <a:rPr lang="ja-JP" altLang="en-US" sz="2800" dirty="0">
                <a:solidFill>
                  <a:schemeClr val="tx1"/>
                </a:solidFill>
              </a:rPr>
              <a:t>活用</a:t>
            </a:r>
            <a:r>
              <a:rPr lang="ja-JP" altLang="en-US" sz="2800" dirty="0" smtClean="0">
                <a:solidFill>
                  <a:schemeClr val="tx1"/>
                </a:solidFill>
              </a:rPr>
              <a:t>する</a:t>
            </a:r>
            <a:r>
              <a:rPr lang="ja-JP" altLang="en-US" sz="2800" dirty="0">
                <a:solidFill>
                  <a:schemeClr val="tx1"/>
                </a:solidFill>
              </a:rPr>
              <a:t>ことで</a:t>
            </a:r>
            <a:r>
              <a:rPr lang="ja-JP" altLang="en-US" sz="2800" dirty="0" smtClean="0">
                <a:solidFill>
                  <a:schemeClr val="tx1"/>
                </a:solidFill>
              </a:rPr>
              <a:t>、</a:t>
            </a:r>
            <a:endParaRPr lang="en-US" altLang="ja-JP" sz="2800" dirty="0">
              <a:solidFill>
                <a:schemeClr val="tx1"/>
              </a:solidFill>
            </a:endParaRPr>
          </a:p>
          <a:p>
            <a:r>
              <a:rPr lang="ja-JP" altLang="en-US" sz="2800" dirty="0" smtClean="0">
                <a:solidFill>
                  <a:schemeClr val="tx1"/>
                </a:solidFill>
              </a:rPr>
              <a:t>　日本</a:t>
            </a:r>
            <a:r>
              <a:rPr lang="ja-JP" altLang="en-US" sz="2800" dirty="0">
                <a:solidFill>
                  <a:schemeClr val="tx1"/>
                </a:solidFill>
              </a:rPr>
              <a:t>の削減目標</a:t>
            </a:r>
            <a:r>
              <a:rPr lang="ja-JP" altLang="en-US" sz="2800" dirty="0" smtClean="0">
                <a:solidFill>
                  <a:schemeClr val="tx1"/>
                </a:solidFill>
              </a:rPr>
              <a:t>に大きく貢献できる。</a:t>
            </a:r>
            <a:endParaRPr lang="ja-JP" altLang="en-US" sz="2800" dirty="0">
              <a:solidFill>
                <a:schemeClr val="tx1"/>
              </a:solidFill>
            </a:endParaRPr>
          </a:p>
        </p:txBody>
      </p:sp>
      <p:sp>
        <p:nvSpPr>
          <p:cNvPr id="13" name="角丸四角形 12"/>
          <p:cNvSpPr/>
          <p:nvPr/>
        </p:nvSpPr>
        <p:spPr>
          <a:xfrm>
            <a:off x="250538" y="980728"/>
            <a:ext cx="8663987" cy="978532"/>
          </a:xfrm>
          <a:prstGeom prst="roundRect">
            <a:avLst/>
          </a:prstGeom>
          <a:solidFill>
            <a:schemeClr val="bg1"/>
          </a:solidFill>
          <a:ln w="41275"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補助金に</a:t>
            </a:r>
            <a:r>
              <a:rPr lang="ja-JP" altLang="en-US" sz="2800" b="1"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過度</a:t>
            </a:r>
            <a:r>
              <a:rPr lang="ja-JP" altLang="en-US" sz="2800" b="1"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に依存せず</a:t>
            </a:r>
            <a:r>
              <a:rPr lang="ja-JP" altLang="en-US" b="1"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途上国が事業を遂行できる</a:t>
            </a:r>
            <a:endParaRPr lang="en-US" altLang="ja-JP" sz="2800" b="1"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91307" y="2132856"/>
            <a:ext cx="8679104" cy="940006"/>
          </a:xfrm>
          <a:prstGeom prst="roundRect">
            <a:avLst/>
          </a:prstGeom>
          <a:solidFill>
            <a:schemeClr val="bg1"/>
          </a:solidFill>
          <a:ln w="38100"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日本のプラントメーカーにも利益が</a:t>
            </a:r>
            <a:r>
              <a:rPr lang="ja-JP" altLang="en-US" sz="3600" b="1" spc="-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生まれる</a:t>
            </a:r>
            <a:endParaRPr kumimoji="1" lang="en-US" altLang="ja-JP" sz="3600" b="1" spc="-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283498" y="3241973"/>
            <a:ext cx="8672499" cy="950422"/>
          </a:xfrm>
          <a:prstGeom prst="roundRect">
            <a:avLst/>
          </a:prstGeom>
          <a:solidFill>
            <a:schemeClr val="bg1"/>
          </a:solidFill>
          <a:ln w="38100" cmpd="thickThi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日本政府も目標達成できる</a:t>
            </a:r>
            <a:endParaRPr lang="en-US" altLang="ja-JP" sz="4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409800" y="4257852"/>
            <a:ext cx="4702260" cy="400110"/>
          </a:xfrm>
          <a:prstGeom prst="rect">
            <a:avLst/>
          </a:prstGeom>
          <a:noFill/>
        </p:spPr>
        <p:txBody>
          <a:bodyPr wrap="square" rtlCol="0">
            <a:spAutoFit/>
          </a:bodyPr>
          <a:lstStyle/>
          <a:p>
            <a:r>
              <a:rPr kumimoji="1" lang="ja-JP" altLang="en-US" sz="2000" dirty="0" smtClean="0">
                <a:latin typeface="+mj-ea"/>
                <a:ea typeface="+mj-ea"/>
              </a:rPr>
              <a:t>これからの日本の</a:t>
            </a:r>
            <a:r>
              <a:rPr kumimoji="1" lang="en-US" altLang="ja-JP" sz="2000" dirty="0" smtClean="0">
                <a:latin typeface="+mj-ea"/>
                <a:ea typeface="+mj-ea"/>
              </a:rPr>
              <a:t>CO2</a:t>
            </a:r>
            <a:r>
              <a:rPr kumimoji="1" lang="ja-JP" altLang="en-US" sz="2000" dirty="0" smtClean="0">
                <a:latin typeface="+mj-ea"/>
                <a:ea typeface="+mj-ea"/>
              </a:rPr>
              <a:t>削減行動は</a:t>
            </a:r>
            <a:r>
              <a:rPr kumimoji="1" lang="en-US" altLang="ja-JP" sz="2000" dirty="0" smtClean="0">
                <a:latin typeface="+mj-ea"/>
                <a:ea typeface="+mj-ea"/>
              </a:rPr>
              <a:t>…</a:t>
            </a:r>
            <a:endParaRPr kumimoji="1" lang="ja-JP" altLang="en-US" sz="2000" dirty="0">
              <a:latin typeface="+mj-ea"/>
              <a:ea typeface="+mj-ea"/>
            </a:endParaRPr>
          </a:p>
        </p:txBody>
      </p:sp>
      <p:sp>
        <p:nvSpPr>
          <p:cNvPr id="4" name="スライド番号プレースホルダー 3"/>
          <p:cNvSpPr>
            <a:spLocks noGrp="1"/>
          </p:cNvSpPr>
          <p:nvPr>
            <p:ph type="sldNum" sz="quarter" idx="12"/>
          </p:nvPr>
        </p:nvSpPr>
        <p:spPr>
          <a:xfrm>
            <a:off x="6597225" y="6558400"/>
            <a:ext cx="2133600" cy="365125"/>
          </a:xfrm>
        </p:spPr>
        <p:txBody>
          <a:bodyPr/>
          <a:lstStyle/>
          <a:p>
            <a:fld id="{400ABA58-CA87-4928-B72F-3CDF66D034FF}" type="slidenum">
              <a:rPr kumimoji="1" lang="ja-JP" altLang="en-US" smtClean="0"/>
              <a:pPr/>
              <a:t>74</a:t>
            </a:fld>
            <a:endParaRPr kumimoji="1" lang="ja-JP" altLang="en-US" dirty="0"/>
          </a:p>
        </p:txBody>
      </p:sp>
      <p:cxnSp>
        <p:nvCxnSpPr>
          <p:cNvPr id="12" name="直線コネクタ 11"/>
          <p:cNvCxnSpPr/>
          <p:nvPr/>
        </p:nvCxnSpPr>
        <p:spPr>
          <a:xfrm>
            <a:off x="194545" y="63869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78008" y="4657962"/>
            <a:ext cx="9721080" cy="1938992"/>
          </a:xfrm>
          <a:prstGeom prst="rect">
            <a:avLst/>
          </a:prstGeom>
          <a:solidFill>
            <a:schemeClr val="bg1"/>
          </a:solidFill>
          <a:ln w="76200">
            <a:solidFill>
              <a:schemeClr val="tx2">
                <a:lumMod val="90000"/>
                <a:lumOff val="10000"/>
              </a:schemeClr>
            </a:solidFill>
          </a:ln>
        </p:spPr>
        <p:txBody>
          <a:bodyPr wrap="square">
            <a:spAutoFit/>
          </a:bodyPr>
          <a:lstStyle/>
          <a:p>
            <a:pPr lvl="0" algn="ctr"/>
            <a:r>
              <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を利用して途上国へ</a:t>
            </a:r>
            <a:endParaRPr lang="en-US" altLang="ja-JP"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省エネ・再エネ発電技術の</a:t>
            </a:r>
            <a:endParaRPr lang="en-US" altLang="ja-JP"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移転を推進するべき</a:t>
            </a:r>
            <a:endParaRPr lang="en-US" altLang="ja-JP" sz="4000"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xmlns="" val="2649305262"/>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1" y="86740"/>
            <a:ext cx="9144000" cy="55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現在の</a:t>
            </a:r>
            <a:r>
              <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の問題点</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 y="1493785"/>
            <a:ext cx="8956298" cy="4524315"/>
          </a:xfrm>
          <a:prstGeom prst="rect">
            <a:avLst/>
          </a:prstGeom>
          <a:noFill/>
        </p:spPr>
        <p:txBody>
          <a:bodyPr wrap="none" rtlCol="0">
            <a:spAutoFit/>
          </a:bodyPr>
          <a:lstStyle/>
          <a:p>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・発電プラントのコストについてデータ</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不足して</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いるため</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、技術移転</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実際に</a:t>
            </a:r>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どの程度実現</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か正確</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にわからない。</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クレジット制度が</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国際的</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受容</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されるか</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はまだ</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不明である。</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solidFill>
                  <a:prstClr val="black"/>
                </a:solidFill>
              </a:rPr>
              <a:pPr/>
              <a:t>75</a:t>
            </a:fld>
            <a:endParaRPr kumimoji="1" lang="ja-JP" altLang="en-US">
              <a:solidFill>
                <a:prstClr val="black"/>
              </a:solidFill>
            </a:endParaRPr>
          </a:p>
        </p:txBody>
      </p:sp>
      <p:cxnSp>
        <p:nvCxnSpPr>
          <p:cNvPr id="6" name="直線コネクタ 5"/>
          <p:cNvCxnSpPr/>
          <p:nvPr/>
        </p:nvCxnSpPr>
        <p:spPr>
          <a:xfrm>
            <a:off x="194545" y="63869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4632418"/>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00ABA58-CA87-4928-B72F-3CDF66D034FF}" type="slidenum">
              <a:rPr kumimoji="1" lang="ja-JP" altLang="en-US" smtClean="0">
                <a:solidFill>
                  <a:prstClr val="black"/>
                </a:solidFill>
              </a:rPr>
              <a:pPr/>
              <a:t>76</a:t>
            </a:fld>
            <a:endParaRPr kumimoji="1" lang="ja-JP" altLang="en-US">
              <a:solidFill>
                <a:prstClr val="black"/>
              </a:solidFill>
            </a:endParaRPr>
          </a:p>
        </p:txBody>
      </p:sp>
      <p:sp>
        <p:nvSpPr>
          <p:cNvPr id="9" name="正方形/長方形 8"/>
          <p:cNvSpPr/>
          <p:nvPr/>
        </p:nvSpPr>
        <p:spPr>
          <a:xfrm>
            <a:off x="0" y="86740"/>
            <a:ext cx="9144000" cy="55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 </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今後の課題</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0" y="1114890"/>
            <a:ext cx="8839279" cy="4262705"/>
          </a:xfrm>
          <a:prstGeom prst="rect">
            <a:avLst/>
          </a:prstGeom>
          <a:noFill/>
        </p:spPr>
        <p:txBody>
          <a:bodyPr wrap="none" rtlCol="0">
            <a:spAutoFit/>
          </a:bodyPr>
          <a:lstStyle/>
          <a:p>
            <a:pPr>
              <a:lnSpc>
                <a:spcPts val="3000"/>
              </a:lnSpc>
            </a:pP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中国が</a:t>
            </a:r>
            <a:r>
              <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に参画する</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かはまだ未定で</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0"/>
              </a:lnSpc>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どうしたら中国を</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に参画させられるだろうか。</a:t>
            </a:r>
            <a:endPar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0"/>
              </a:lnSpc>
            </a:pPr>
            <a:endParaRPr lang="en-US" altLang="ja-JP"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で扱えるプロジェクトの種類をどこまで</a:t>
            </a:r>
            <a:endPar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増やすことができるだろうか</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。森林や海藻に</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を固定化する</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プロジェクトなどについて</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JCM</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の可能性</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を検証したい。</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・バイオマス発電の今後の可能性を検討する。</a:t>
            </a:r>
          </a:p>
        </p:txBody>
      </p:sp>
      <p:cxnSp>
        <p:nvCxnSpPr>
          <p:cNvPr id="5" name="直線コネクタ 4"/>
          <p:cNvCxnSpPr/>
          <p:nvPr/>
        </p:nvCxnSpPr>
        <p:spPr>
          <a:xfrm>
            <a:off x="194545" y="638690"/>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139943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0" y="547033"/>
            <a:ext cx="9090248" cy="62663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dirty="0"/>
          </a:p>
        </p:txBody>
      </p:sp>
      <p:sp>
        <p:nvSpPr>
          <p:cNvPr id="2" name="テキスト ボックス 1"/>
          <p:cNvSpPr txBox="1"/>
          <p:nvPr/>
        </p:nvSpPr>
        <p:spPr>
          <a:xfrm>
            <a:off x="1448526" y="44113"/>
            <a:ext cx="6264696" cy="584775"/>
          </a:xfrm>
          <a:prstGeom prst="rect">
            <a:avLst/>
          </a:prstGeom>
          <a:noFill/>
        </p:spPr>
        <p:txBody>
          <a:bodyPr wrap="square" rtlCol="0">
            <a:spAutoFit/>
          </a:bodyPr>
          <a:lstStyle/>
          <a:p>
            <a:pPr algn="ctr"/>
            <a:r>
              <a:rPr kumimoji="1" lang="ja-JP" altLang="en-US" sz="3200" b="1" dirty="0" smtClean="0"/>
              <a:t>参考文献</a:t>
            </a:r>
            <a:endParaRPr kumimoji="1" lang="ja-JP" altLang="en-US" sz="3200" b="1" dirty="0"/>
          </a:p>
        </p:txBody>
      </p:sp>
      <p:sp>
        <p:nvSpPr>
          <p:cNvPr id="3" name="テキスト ボックス 2"/>
          <p:cNvSpPr txBox="1"/>
          <p:nvPr/>
        </p:nvSpPr>
        <p:spPr>
          <a:xfrm>
            <a:off x="71500" y="773705"/>
            <a:ext cx="9018748" cy="8402300"/>
          </a:xfrm>
          <a:prstGeom prst="rect">
            <a:avLst/>
          </a:prstGeom>
          <a:noFill/>
        </p:spPr>
        <p:txBody>
          <a:bodyPr wrap="square" numCol="1" rtlCol="0">
            <a:spAutoFit/>
          </a:bodyPr>
          <a:lstStyle/>
          <a:p>
            <a:r>
              <a:rPr lang="ja-JP" altLang="en-US" dirty="0"/>
              <a:t>有村俊秀</a:t>
            </a:r>
            <a:r>
              <a:rPr lang="en-US" altLang="ja-JP" dirty="0"/>
              <a:t>,2015,『</a:t>
            </a:r>
            <a:r>
              <a:rPr lang="ja-JP" altLang="en-US" dirty="0"/>
              <a:t>温暖化対策の新しい排出削減メカニズム</a:t>
            </a:r>
            <a:r>
              <a:rPr lang="en-US" altLang="ja-JP" dirty="0" smtClean="0"/>
              <a:t>』</a:t>
            </a:r>
          </a:p>
          <a:p>
            <a:r>
              <a:rPr lang="ja-JP" altLang="en-US" dirty="0" smtClean="0"/>
              <a:t>早稲田大学</a:t>
            </a:r>
            <a:r>
              <a:rPr lang="ja-JP" altLang="en-US" dirty="0"/>
              <a:t>現代政治経済研究所研究叢書 </a:t>
            </a:r>
          </a:p>
          <a:p>
            <a:endParaRPr lang="en-US" altLang="ja-JP" dirty="0" smtClean="0"/>
          </a:p>
          <a:p>
            <a:r>
              <a:rPr lang="ja-JP" altLang="en-US" dirty="0" smtClean="0"/>
              <a:t>定方正</a:t>
            </a:r>
            <a:r>
              <a:rPr lang="ja-JP" altLang="en-US" dirty="0"/>
              <a:t>毅</a:t>
            </a:r>
            <a:r>
              <a:rPr lang="en-US" altLang="ja-JP" dirty="0"/>
              <a:t>,2000,『</a:t>
            </a:r>
            <a:r>
              <a:rPr lang="ja-JP" altLang="en-US" dirty="0"/>
              <a:t>中国で環境問題にとりくむ</a:t>
            </a:r>
            <a:r>
              <a:rPr lang="en-US" altLang="ja-JP" dirty="0"/>
              <a:t>』</a:t>
            </a:r>
            <a:r>
              <a:rPr lang="ja-JP" altLang="en-US" dirty="0"/>
              <a:t>岩波新書 </a:t>
            </a:r>
          </a:p>
          <a:p>
            <a:endParaRPr lang="en-US" altLang="ja-JP" dirty="0" smtClean="0"/>
          </a:p>
          <a:p>
            <a:r>
              <a:rPr lang="ja-JP" altLang="en-US" dirty="0" smtClean="0"/>
              <a:t>松尾</a:t>
            </a:r>
            <a:r>
              <a:rPr lang="ja-JP" altLang="en-US" dirty="0"/>
              <a:t>雄司</a:t>
            </a:r>
            <a:r>
              <a:rPr lang="en-US" altLang="ja-JP" dirty="0"/>
              <a:t>,2015,『</a:t>
            </a:r>
            <a:r>
              <a:rPr lang="ja-JP" altLang="en-US" dirty="0"/>
              <a:t>発電コスト評価の方法とその検討課題</a:t>
            </a:r>
            <a:r>
              <a:rPr lang="en-US" altLang="ja-JP" dirty="0"/>
              <a:t>』</a:t>
            </a:r>
            <a:r>
              <a:rPr lang="ja-JP" altLang="en-US" dirty="0"/>
              <a:t>日本エネルギー経済研究所 </a:t>
            </a:r>
          </a:p>
          <a:p>
            <a:endParaRPr lang="en-US" altLang="ja-JP" dirty="0" smtClean="0"/>
          </a:p>
          <a:p>
            <a:r>
              <a:rPr lang="ja-JP" altLang="en-US" dirty="0" smtClean="0"/>
              <a:t>新エネルギー</a:t>
            </a:r>
            <a:r>
              <a:rPr lang="ja-JP" altLang="en-US" dirty="0"/>
              <a:t>・産業技術総合開発機構</a:t>
            </a:r>
            <a:r>
              <a:rPr lang="en-US" altLang="ja-JP" dirty="0"/>
              <a:t>,2009,『</a:t>
            </a:r>
            <a:r>
              <a:rPr lang="ja-JP" altLang="en-US" dirty="0"/>
              <a:t>世界の石炭事情調査</a:t>
            </a:r>
            <a:r>
              <a:rPr lang="en-US" altLang="ja-JP" dirty="0"/>
              <a:t>-2009</a:t>
            </a:r>
            <a:r>
              <a:rPr lang="ja-JP" altLang="en-US" dirty="0"/>
              <a:t>年度</a:t>
            </a:r>
            <a:r>
              <a:rPr lang="en-US" altLang="ja-JP" dirty="0"/>
              <a:t>-』 </a:t>
            </a:r>
          </a:p>
          <a:p>
            <a:endParaRPr lang="en-US" altLang="ja-JP" dirty="0" smtClean="0"/>
          </a:p>
          <a:p>
            <a:r>
              <a:rPr lang="ja-JP" altLang="en-US" dirty="0" smtClean="0"/>
              <a:t>日本</a:t>
            </a:r>
            <a:r>
              <a:rPr lang="ja-JP" altLang="en-US" dirty="0"/>
              <a:t>経済団体連合会</a:t>
            </a:r>
            <a:r>
              <a:rPr lang="en-US" altLang="ja-JP" dirty="0"/>
              <a:t>『</a:t>
            </a:r>
            <a:r>
              <a:rPr lang="ja-JP" altLang="en-US" dirty="0"/>
              <a:t>参加業種におけるエネルギー効率の国際比較の例</a:t>
            </a:r>
            <a:r>
              <a:rPr lang="en-US" altLang="ja-JP" dirty="0"/>
              <a:t>』 </a:t>
            </a:r>
          </a:p>
          <a:p>
            <a:endParaRPr lang="en-US" altLang="ja-JP" dirty="0" smtClean="0"/>
          </a:p>
          <a:p>
            <a:r>
              <a:rPr lang="ja-JP" altLang="en-US" dirty="0" smtClean="0"/>
              <a:t>環境省</a:t>
            </a:r>
            <a:r>
              <a:rPr lang="en-US" altLang="ja-JP" dirty="0"/>
              <a:t>,2015,『2013 </a:t>
            </a:r>
            <a:r>
              <a:rPr lang="ja-JP" altLang="en-US" dirty="0" smtClean="0"/>
              <a:t>年度</a:t>
            </a:r>
            <a:r>
              <a:rPr lang="en-US" altLang="ja-JP" dirty="0" smtClean="0"/>
              <a:t>(</a:t>
            </a:r>
            <a:r>
              <a:rPr lang="ja-JP" altLang="en-US" dirty="0" smtClean="0"/>
              <a:t>平成</a:t>
            </a:r>
            <a:r>
              <a:rPr lang="en-US" altLang="ja-JP" dirty="0"/>
              <a:t>25 </a:t>
            </a:r>
            <a:r>
              <a:rPr lang="ja-JP" altLang="en-US" dirty="0" smtClean="0"/>
              <a:t>年度</a:t>
            </a:r>
            <a:r>
              <a:rPr lang="en-US" altLang="ja-JP" dirty="0" smtClean="0"/>
              <a:t>)</a:t>
            </a:r>
            <a:r>
              <a:rPr lang="ja-JP" altLang="en-US" dirty="0" smtClean="0"/>
              <a:t>の</a:t>
            </a:r>
            <a:r>
              <a:rPr lang="ja-JP" altLang="en-US" dirty="0"/>
              <a:t>温室効果ガス</a:t>
            </a:r>
            <a:r>
              <a:rPr lang="ja-JP" altLang="en-US" dirty="0" smtClean="0"/>
              <a:t>排出量</a:t>
            </a:r>
            <a:r>
              <a:rPr lang="en-US" altLang="ja-JP" dirty="0" smtClean="0"/>
              <a:t>(</a:t>
            </a:r>
            <a:r>
              <a:rPr lang="ja-JP" altLang="en-US" dirty="0" smtClean="0"/>
              <a:t>確報値</a:t>
            </a:r>
            <a:r>
              <a:rPr lang="en-US" altLang="ja-JP" dirty="0"/>
              <a:t>)</a:t>
            </a:r>
            <a:r>
              <a:rPr lang="ja-JP" altLang="en-US" dirty="0" smtClean="0"/>
              <a:t>に</a:t>
            </a:r>
            <a:r>
              <a:rPr lang="ja-JP" altLang="en-US" dirty="0"/>
              <a:t>ついて</a:t>
            </a:r>
            <a:r>
              <a:rPr lang="en-US" altLang="ja-JP" dirty="0"/>
              <a:t>』 </a:t>
            </a:r>
          </a:p>
          <a:p>
            <a:endParaRPr lang="en-US" altLang="ja-JP" dirty="0"/>
          </a:p>
          <a:p>
            <a:r>
              <a:rPr lang="ja-JP" altLang="en-US" dirty="0" smtClean="0"/>
              <a:t>経済</a:t>
            </a:r>
            <a:r>
              <a:rPr lang="ja-JP" altLang="en-US" dirty="0"/>
              <a:t>産業省</a:t>
            </a:r>
            <a:r>
              <a:rPr lang="en-US" altLang="ja-JP" dirty="0"/>
              <a:t>,2014,『BAT</a:t>
            </a:r>
            <a:r>
              <a:rPr lang="ja-JP" altLang="en-US" dirty="0"/>
              <a:t>の参考表</a:t>
            </a:r>
            <a:r>
              <a:rPr lang="en-US" altLang="ja-JP" dirty="0"/>
              <a:t>』 </a:t>
            </a:r>
          </a:p>
          <a:p>
            <a:r>
              <a:rPr lang="ja-JP" altLang="en-US" dirty="0"/>
              <a:t>末広茂</a:t>
            </a:r>
            <a:r>
              <a:rPr lang="en-US" altLang="ja-JP" dirty="0"/>
              <a:t>,</a:t>
            </a:r>
            <a:r>
              <a:rPr lang="en-US" altLang="ja-JP" dirty="0" smtClean="0"/>
              <a:t>2007,『</a:t>
            </a:r>
            <a:r>
              <a:rPr lang="ja-JP" altLang="en-US" dirty="0"/>
              <a:t>省エネルギー指標としての</a:t>
            </a:r>
            <a:r>
              <a:rPr lang="en-US" altLang="ja-JP" dirty="0"/>
              <a:t>GDP</a:t>
            </a:r>
            <a:r>
              <a:rPr lang="ja-JP" altLang="en-US" dirty="0"/>
              <a:t>原単位</a:t>
            </a:r>
            <a:r>
              <a:rPr lang="en-US" altLang="ja-JP" dirty="0"/>
              <a:t>』</a:t>
            </a:r>
            <a:r>
              <a:rPr lang="en-US" altLang="ja-JP" dirty="0" smtClean="0"/>
              <a:t>IEEJ</a:t>
            </a:r>
          </a:p>
          <a:p>
            <a:r>
              <a:rPr lang="en-US" altLang="ja-JP" dirty="0" smtClean="0"/>
              <a:t>RITE</a:t>
            </a:r>
            <a:r>
              <a:rPr lang="ja-JP" altLang="en-US" dirty="0"/>
              <a:t>システム研究グループ</a:t>
            </a:r>
            <a:r>
              <a:rPr lang="en-US" altLang="ja-JP" dirty="0"/>
              <a:t>,2014</a:t>
            </a:r>
            <a:r>
              <a:rPr lang="en-US" altLang="ja-JP" dirty="0" smtClean="0"/>
              <a:t>,</a:t>
            </a:r>
          </a:p>
          <a:p>
            <a:r>
              <a:rPr lang="en-US" altLang="ja-JP" dirty="0" smtClean="0"/>
              <a:t>『</a:t>
            </a:r>
            <a:r>
              <a:rPr lang="ja-JP" altLang="en-US" dirty="0"/>
              <a:t>電源別発電コストの最新推計と電源代替の費用便益分析</a:t>
            </a:r>
            <a:r>
              <a:rPr lang="en-US" altLang="ja-JP" dirty="0"/>
              <a:t>』 </a:t>
            </a:r>
          </a:p>
          <a:p>
            <a:endParaRPr lang="en-US" altLang="ja-JP" dirty="0" smtClean="0"/>
          </a:p>
          <a:p>
            <a:r>
              <a:rPr lang="ja-JP" altLang="en-US" dirty="0" smtClean="0"/>
              <a:t>日本</a:t>
            </a:r>
            <a:r>
              <a:rPr lang="ja-JP" altLang="en-US" dirty="0"/>
              <a:t>エネルギー経済研究所</a:t>
            </a:r>
            <a:r>
              <a:rPr lang="en-US" altLang="ja-JP" dirty="0"/>
              <a:t>,2014,『</a:t>
            </a:r>
            <a:r>
              <a:rPr lang="ja-JP" altLang="en-US" dirty="0"/>
              <a:t>アジア・世界</a:t>
            </a:r>
            <a:r>
              <a:rPr lang="ja-JP" altLang="en-US" dirty="0" smtClean="0"/>
              <a:t>エネルギーアルトルック</a:t>
            </a:r>
            <a:r>
              <a:rPr lang="en-US" altLang="ja-JP" dirty="0" smtClean="0"/>
              <a:t>2014』IEEJ</a:t>
            </a:r>
          </a:p>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77</a:t>
            </a:fld>
            <a:endParaRPr kumimoji="1" lang="ja-JP" altLang="en-US"/>
          </a:p>
        </p:txBody>
      </p:sp>
    </p:spTree>
    <p:extLst>
      <p:ext uri="{BB962C8B-B14F-4D97-AF65-F5344CB8AC3E}">
        <p14:creationId xmlns:p14="http://schemas.microsoft.com/office/powerpoint/2010/main" xmlns="" val="1487631441"/>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63515" y="547033"/>
            <a:ext cx="9316035" cy="62663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dirty="0"/>
          </a:p>
        </p:txBody>
      </p:sp>
      <p:sp>
        <p:nvSpPr>
          <p:cNvPr id="2" name="テキスト ボックス 1"/>
          <p:cNvSpPr txBox="1"/>
          <p:nvPr/>
        </p:nvSpPr>
        <p:spPr>
          <a:xfrm>
            <a:off x="1448526" y="44113"/>
            <a:ext cx="6264696" cy="584775"/>
          </a:xfrm>
          <a:prstGeom prst="rect">
            <a:avLst/>
          </a:prstGeom>
          <a:noFill/>
        </p:spPr>
        <p:txBody>
          <a:bodyPr wrap="square" rtlCol="0">
            <a:spAutoFit/>
          </a:bodyPr>
          <a:lstStyle/>
          <a:p>
            <a:pPr algn="ctr"/>
            <a:r>
              <a:rPr kumimoji="1" lang="ja-JP" altLang="en-US" sz="3200" b="1" dirty="0" smtClean="0"/>
              <a:t>参考文献</a:t>
            </a:r>
            <a:endParaRPr kumimoji="1" lang="ja-JP" altLang="en-US" sz="3200" b="1" dirty="0"/>
          </a:p>
        </p:txBody>
      </p:sp>
      <p:sp>
        <p:nvSpPr>
          <p:cNvPr id="3" name="テキスト ボックス 2"/>
          <p:cNvSpPr txBox="1"/>
          <p:nvPr/>
        </p:nvSpPr>
        <p:spPr>
          <a:xfrm>
            <a:off x="71500" y="617696"/>
            <a:ext cx="9018748" cy="9479518"/>
          </a:xfrm>
          <a:prstGeom prst="rect">
            <a:avLst/>
          </a:prstGeom>
          <a:noFill/>
        </p:spPr>
        <p:txBody>
          <a:bodyPr wrap="square" numCol="1" rtlCol="0">
            <a:spAutoFit/>
          </a:bodyPr>
          <a:lstStyle/>
          <a:p>
            <a:r>
              <a:rPr lang="ja-JP" altLang="en-US" dirty="0"/>
              <a:t>日本エネルギー経済研究所</a:t>
            </a:r>
            <a:r>
              <a:rPr lang="en-US" altLang="ja-JP" dirty="0"/>
              <a:t>,2011,『</a:t>
            </a:r>
            <a:r>
              <a:rPr lang="ja-JP" altLang="en-US" dirty="0"/>
              <a:t>インドネシアにおける高効率石炭火力発電設備導入の可能性とその結果</a:t>
            </a:r>
            <a:r>
              <a:rPr lang="en-US" altLang="ja-JP" dirty="0"/>
              <a:t>』 </a:t>
            </a:r>
          </a:p>
          <a:p>
            <a:endParaRPr lang="en-US" altLang="ja-JP" sz="1600" dirty="0"/>
          </a:p>
          <a:p>
            <a:r>
              <a:rPr lang="ja-JP" altLang="en-US" dirty="0"/>
              <a:t>新エネルギー・産業技術総合開発機構</a:t>
            </a:r>
            <a:r>
              <a:rPr lang="en-US" altLang="ja-JP" dirty="0"/>
              <a:t>,2014,『NEDO</a:t>
            </a:r>
            <a:r>
              <a:rPr lang="ja-JP" altLang="en-US" dirty="0"/>
              <a:t>再生可能エネルギー技術白書</a:t>
            </a:r>
            <a:r>
              <a:rPr lang="en-US" altLang="ja-JP" dirty="0"/>
              <a:t>』 </a:t>
            </a:r>
          </a:p>
          <a:p>
            <a:endParaRPr lang="en-US" altLang="ja-JP" sz="1600" dirty="0"/>
          </a:p>
          <a:p>
            <a:r>
              <a:rPr lang="ja-JP" altLang="en-US" dirty="0"/>
              <a:t>日本貿易振興機構 海外調査部 アジア大洋州課</a:t>
            </a:r>
            <a:r>
              <a:rPr lang="en-US" altLang="ja-JP" dirty="0"/>
              <a:t>,2015</a:t>
            </a:r>
            <a:r>
              <a:rPr lang="en-US" altLang="ja-JP" dirty="0" smtClean="0"/>
              <a:t>,『</a:t>
            </a:r>
            <a:r>
              <a:rPr lang="ja-JP" altLang="en-US" dirty="0"/>
              <a:t>アジア・オセアニア各国の電力事情と政策</a:t>
            </a:r>
            <a:r>
              <a:rPr lang="en-US" altLang="ja-JP" dirty="0"/>
              <a:t>』 </a:t>
            </a:r>
          </a:p>
          <a:p>
            <a:endParaRPr lang="en-US" altLang="ja-JP" sz="1600" dirty="0"/>
          </a:p>
          <a:p>
            <a:r>
              <a:rPr lang="ja-JP" altLang="en-US" dirty="0"/>
              <a:t>資源エネルギー庁</a:t>
            </a:r>
            <a:r>
              <a:rPr lang="en-US" altLang="ja-JP" dirty="0"/>
              <a:t>,2012,『</a:t>
            </a:r>
            <a:r>
              <a:rPr lang="ja-JP" altLang="en-US" dirty="0"/>
              <a:t>火力発電について</a:t>
            </a:r>
            <a:r>
              <a:rPr lang="en-US" altLang="ja-JP" dirty="0"/>
              <a:t>』 </a:t>
            </a:r>
          </a:p>
          <a:p>
            <a:endParaRPr lang="en-US" altLang="ja-JP" sz="1600" dirty="0"/>
          </a:p>
          <a:p>
            <a:r>
              <a:rPr lang="ja-JP" altLang="en-US" dirty="0"/>
              <a:t>資源エネルギー庁</a:t>
            </a:r>
            <a:r>
              <a:rPr lang="en-US" altLang="ja-JP" dirty="0"/>
              <a:t>,『</a:t>
            </a:r>
            <a:r>
              <a:rPr lang="ja-JP" altLang="en-US" dirty="0"/>
              <a:t>地熱発電について 資源エネルギー庁</a:t>
            </a:r>
            <a:r>
              <a:rPr lang="ja-JP" altLang="en-US" dirty="0" smtClean="0"/>
              <a:t>・地熱</a:t>
            </a:r>
            <a:r>
              <a:rPr lang="ja-JP" altLang="en-US" dirty="0"/>
              <a:t>発電に関する研究会に</a:t>
            </a:r>
            <a:r>
              <a:rPr lang="ja-JP" altLang="en-US" dirty="0" smtClean="0"/>
              <a:t>おける討</a:t>
            </a:r>
            <a:r>
              <a:rPr lang="en-US" altLang="ja-JP" dirty="0"/>
              <a:t>』 </a:t>
            </a:r>
          </a:p>
          <a:p>
            <a:endParaRPr lang="en-US" altLang="ja-JP" sz="1600" dirty="0"/>
          </a:p>
          <a:p>
            <a:r>
              <a:rPr lang="ja-JP" altLang="en-US" dirty="0"/>
              <a:t>資源エネルギー庁 石炭課</a:t>
            </a:r>
            <a:r>
              <a:rPr lang="en-US" altLang="ja-JP" dirty="0"/>
              <a:t>,2004,『</a:t>
            </a:r>
            <a:r>
              <a:rPr lang="ja-JP" altLang="en-US" dirty="0"/>
              <a:t>環境に調和した石炭利用技術の開発及び普及</a:t>
            </a:r>
            <a:r>
              <a:rPr lang="en-US" altLang="ja-JP" dirty="0"/>
              <a:t>』 </a:t>
            </a:r>
          </a:p>
          <a:p>
            <a:endParaRPr lang="en-US" altLang="ja-JP" sz="1600" dirty="0"/>
          </a:p>
          <a:p>
            <a:r>
              <a:rPr lang="ja-JP" altLang="en-US" dirty="0"/>
              <a:t>石油天然ガス・金属鉱物資源機構</a:t>
            </a:r>
            <a:r>
              <a:rPr lang="en-US" altLang="ja-JP" dirty="0"/>
              <a:t>,2014,『</a:t>
            </a:r>
            <a:r>
              <a:rPr lang="ja-JP" altLang="en-US" dirty="0"/>
              <a:t>世界の石炭事情調査</a:t>
            </a:r>
            <a:r>
              <a:rPr lang="en-US" altLang="ja-JP" dirty="0"/>
              <a:t>-2013</a:t>
            </a:r>
            <a:r>
              <a:rPr lang="ja-JP" altLang="en-US" dirty="0"/>
              <a:t>年度</a:t>
            </a:r>
            <a:r>
              <a:rPr lang="en-US" altLang="ja-JP" dirty="0"/>
              <a:t>-』 </a:t>
            </a:r>
          </a:p>
          <a:p>
            <a:endParaRPr lang="en-US" altLang="ja-JP" sz="1600" dirty="0"/>
          </a:p>
          <a:p>
            <a:r>
              <a:rPr lang="ja-JP" altLang="en-US" dirty="0"/>
              <a:t>環境省</a:t>
            </a:r>
            <a:r>
              <a:rPr lang="en-US" altLang="ja-JP" dirty="0"/>
              <a:t>,2010,『</a:t>
            </a:r>
            <a:r>
              <a:rPr lang="ja-JP" altLang="en-US" dirty="0"/>
              <a:t>京都メカニズム</a:t>
            </a:r>
            <a:r>
              <a:rPr lang="en-US" altLang="ja-JP" dirty="0"/>
              <a:t>』 </a:t>
            </a:r>
          </a:p>
          <a:p>
            <a:endParaRPr lang="en-US" altLang="ja-JP" sz="1600" dirty="0"/>
          </a:p>
          <a:p>
            <a:r>
              <a:rPr lang="ja-JP" altLang="en-US" dirty="0"/>
              <a:t>三菱</a:t>
            </a:r>
            <a:r>
              <a:rPr lang="en-US" altLang="ja-JP" dirty="0"/>
              <a:t>UFJ</a:t>
            </a:r>
            <a:r>
              <a:rPr lang="ja-JP" altLang="en-US" dirty="0"/>
              <a:t>モルガン・スタンレー証券株式会社</a:t>
            </a:r>
            <a:r>
              <a:rPr lang="en-US" altLang="ja-JP" dirty="0"/>
              <a:t>,2015,『</a:t>
            </a:r>
            <a:r>
              <a:rPr lang="ja-JP" altLang="en-US" dirty="0"/>
              <a:t>平成</a:t>
            </a:r>
            <a:r>
              <a:rPr lang="en-US" altLang="ja-JP" dirty="0"/>
              <a:t>26</a:t>
            </a:r>
            <a:r>
              <a:rPr lang="ja-JP" altLang="en-US" dirty="0"/>
              <a:t>年度二国間クレジット取得等インフラ整備調査事業</a:t>
            </a:r>
            <a:r>
              <a:rPr lang="en-US" altLang="ja-JP" dirty="0"/>
              <a:t>』 </a:t>
            </a:r>
          </a:p>
          <a:p>
            <a:endParaRPr lang="en-US" altLang="ja-JP" sz="1600" dirty="0"/>
          </a:p>
          <a:p>
            <a:r>
              <a:rPr lang="ja-JP" altLang="en-US" dirty="0"/>
              <a:t>田中雄三</a:t>
            </a:r>
            <a:r>
              <a:rPr lang="en-US" altLang="ja-JP" dirty="0"/>
              <a:t>,2015,『</a:t>
            </a:r>
            <a:r>
              <a:rPr lang="ja-JP" altLang="en-US" dirty="0"/>
              <a:t>データをもとに考える日本の電源構成の再構築</a:t>
            </a:r>
            <a:r>
              <a:rPr lang="en-US" altLang="ja-JP" dirty="0"/>
              <a:t>』 </a:t>
            </a:r>
          </a:p>
          <a:p>
            <a:endParaRPr lang="en-US" altLang="ja-JP" dirty="0" smtClean="0"/>
          </a:p>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400ABA58-CA87-4928-B72F-3CDF66D034FF}" type="slidenum">
              <a:rPr kumimoji="1" lang="ja-JP" altLang="en-US" smtClean="0"/>
              <a:pPr/>
              <a:t>78</a:t>
            </a:fld>
            <a:endParaRPr kumimoji="1" lang="ja-JP" altLang="en-US"/>
          </a:p>
        </p:txBody>
      </p:sp>
    </p:spTree>
    <p:extLst>
      <p:ext uri="{BB962C8B-B14F-4D97-AF65-F5344CB8AC3E}">
        <p14:creationId xmlns:p14="http://schemas.microsoft.com/office/powerpoint/2010/main" xmlns="" val="1526699958"/>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0ABA58-CA87-4928-B72F-3CDF66D034FF}" type="slidenum">
              <a:rPr kumimoji="1" lang="ja-JP" altLang="en-US" smtClean="0"/>
              <a:pPr/>
              <a:t>79</a:t>
            </a:fld>
            <a:endParaRPr kumimoji="1" lang="ja-JP" altLang="en-US"/>
          </a:p>
        </p:txBody>
      </p:sp>
      <p:sp>
        <p:nvSpPr>
          <p:cNvPr id="7" name="テキスト ボックス 6"/>
          <p:cNvSpPr txBox="1"/>
          <p:nvPr/>
        </p:nvSpPr>
        <p:spPr>
          <a:xfrm>
            <a:off x="1448526" y="44113"/>
            <a:ext cx="6264696" cy="584775"/>
          </a:xfrm>
          <a:prstGeom prst="rect">
            <a:avLst/>
          </a:prstGeom>
          <a:noFill/>
        </p:spPr>
        <p:txBody>
          <a:bodyPr wrap="square" rtlCol="0">
            <a:spAutoFit/>
          </a:bodyPr>
          <a:lstStyle/>
          <a:p>
            <a:pPr algn="ctr"/>
            <a:r>
              <a:rPr kumimoji="1" lang="ja-JP" altLang="en-US" sz="3200" b="1" dirty="0" smtClean="0"/>
              <a:t>参考文献</a:t>
            </a:r>
            <a:endParaRPr kumimoji="1" lang="ja-JP" altLang="en-US" sz="3200" b="1" dirty="0"/>
          </a:p>
        </p:txBody>
      </p:sp>
      <p:sp>
        <p:nvSpPr>
          <p:cNvPr id="8" name="テキスト ボックス 7"/>
          <p:cNvSpPr txBox="1"/>
          <p:nvPr/>
        </p:nvSpPr>
        <p:spPr>
          <a:xfrm>
            <a:off x="134634" y="863715"/>
            <a:ext cx="8892480" cy="3693319"/>
          </a:xfrm>
          <a:prstGeom prst="rect">
            <a:avLst/>
          </a:prstGeom>
          <a:noFill/>
        </p:spPr>
        <p:txBody>
          <a:bodyPr wrap="square" rtlCol="0">
            <a:spAutoFit/>
          </a:bodyPr>
          <a:lstStyle/>
          <a:p>
            <a:r>
              <a:rPr lang="en-US" altLang="ja-JP" dirty="0"/>
              <a:t>IEA statistics,2014</a:t>
            </a:r>
            <a:r>
              <a:rPr lang="en-US" altLang="ja-JP" dirty="0" smtClean="0"/>
              <a:t>, </a:t>
            </a:r>
            <a:r>
              <a:rPr lang="en-US" altLang="ja-JP" i="1" dirty="0" smtClean="0"/>
              <a:t>CO2 </a:t>
            </a:r>
            <a:r>
              <a:rPr lang="en-US" altLang="ja-JP" i="1" dirty="0"/>
              <a:t>emissions from combustion </a:t>
            </a:r>
            <a:r>
              <a:rPr lang="en-US" altLang="ja-JP" i="1" dirty="0" smtClean="0"/>
              <a:t>highlights</a:t>
            </a:r>
            <a:endParaRPr lang="en-US" altLang="ja-JP" i="1" dirty="0"/>
          </a:p>
          <a:p>
            <a:endParaRPr lang="en-US" altLang="ja-JP" dirty="0"/>
          </a:p>
          <a:p>
            <a:r>
              <a:rPr lang="en-US" altLang="ja-JP" dirty="0"/>
              <a:t>IEA </a:t>
            </a:r>
            <a:r>
              <a:rPr lang="en-US" altLang="ja-JP" dirty="0" smtClean="0"/>
              <a:t>statistics,2012,</a:t>
            </a:r>
            <a:r>
              <a:rPr lang="en-US" altLang="ja-JP" i="1" dirty="0" smtClean="0"/>
              <a:t>Electricity Information</a:t>
            </a:r>
            <a:endParaRPr lang="en-US" altLang="ja-JP" i="1" dirty="0"/>
          </a:p>
          <a:p>
            <a:endParaRPr lang="en-US" altLang="ja-JP" dirty="0"/>
          </a:p>
          <a:p>
            <a:r>
              <a:rPr lang="en-US" altLang="ja-JP" dirty="0" smtClean="0"/>
              <a:t>IEA,2012,</a:t>
            </a:r>
            <a:r>
              <a:rPr lang="en-US" altLang="ja-JP" i="1" dirty="0" smtClean="0"/>
              <a:t>Key </a:t>
            </a:r>
            <a:r>
              <a:rPr lang="en-US" altLang="ja-JP" i="1" dirty="0"/>
              <a:t>World Energy </a:t>
            </a:r>
            <a:r>
              <a:rPr lang="en-US" altLang="ja-JP" i="1" dirty="0" smtClean="0"/>
              <a:t>Statistics </a:t>
            </a:r>
            <a:endParaRPr lang="en-US" altLang="ja-JP" i="1" dirty="0"/>
          </a:p>
          <a:p>
            <a:endParaRPr lang="en-US" altLang="ja-JP" dirty="0"/>
          </a:p>
          <a:p>
            <a:r>
              <a:rPr lang="en-US" altLang="ja-JP" dirty="0" smtClean="0"/>
              <a:t>ECOFYS,2014,</a:t>
            </a:r>
            <a:r>
              <a:rPr lang="en-US" altLang="ja-JP" i="1" dirty="0" smtClean="0"/>
              <a:t>International </a:t>
            </a:r>
            <a:r>
              <a:rPr lang="en-US" altLang="ja-JP" i="1" dirty="0"/>
              <a:t>comparison of fossil power efficiency and CO2 </a:t>
            </a:r>
            <a:r>
              <a:rPr lang="en-US" altLang="ja-JP" i="1" dirty="0" smtClean="0"/>
              <a:t>intensity </a:t>
            </a:r>
            <a:endParaRPr lang="en-US" altLang="ja-JP" i="1" dirty="0"/>
          </a:p>
          <a:p>
            <a:endParaRPr lang="en-US" altLang="ja-JP" dirty="0"/>
          </a:p>
          <a:p>
            <a:r>
              <a:rPr lang="en-US" altLang="ja-JP" dirty="0"/>
              <a:t>Enacted with the Decree of the Minister of </a:t>
            </a:r>
            <a:r>
              <a:rPr lang="en-US" altLang="ja-JP" dirty="0" smtClean="0"/>
              <a:t>ESDM,2013,</a:t>
            </a:r>
            <a:r>
              <a:rPr lang="en-US" altLang="ja-JP" dirty="0"/>
              <a:t>"</a:t>
            </a:r>
            <a:r>
              <a:rPr lang="en-US" altLang="ja-JP" dirty="0" smtClean="0"/>
              <a:t>Electricity </a:t>
            </a:r>
            <a:r>
              <a:rPr lang="en-US" altLang="ja-JP" dirty="0"/>
              <a:t>Supply Effort </a:t>
            </a:r>
            <a:r>
              <a:rPr lang="en-US" altLang="ja-JP" dirty="0" smtClean="0"/>
              <a:t>Plan </a:t>
            </a:r>
            <a:r>
              <a:rPr lang="en-US" altLang="ja-JP" dirty="0"/>
              <a:t>PT PLN (</a:t>
            </a:r>
            <a:r>
              <a:rPr lang="en-US" altLang="ja-JP" dirty="0" err="1"/>
              <a:t>Persero</a:t>
            </a:r>
            <a:r>
              <a:rPr lang="en-US" altLang="ja-JP" dirty="0"/>
              <a:t>) </a:t>
            </a:r>
            <a:r>
              <a:rPr lang="en-US" altLang="ja-JP" dirty="0" smtClean="0"/>
              <a:t>2013-2022</a:t>
            </a:r>
            <a:r>
              <a:rPr lang="ja-JP" altLang="en-US" dirty="0" smtClean="0"/>
              <a:t>”</a:t>
            </a:r>
            <a:r>
              <a:rPr lang="en-US" altLang="ja-JP" dirty="0" smtClean="0"/>
              <a:t>David </a:t>
            </a:r>
            <a:r>
              <a:rPr lang="en-US" altLang="ja-JP" dirty="0"/>
              <a:t>G. </a:t>
            </a:r>
            <a:r>
              <a:rPr lang="en-US" altLang="ja-JP" dirty="0" err="1"/>
              <a:t>Ockwell</a:t>
            </a:r>
            <a:r>
              <a:rPr lang="en-US" altLang="ja-JP" dirty="0"/>
              <a:t>, Jim Watson, Gordon </a:t>
            </a:r>
            <a:r>
              <a:rPr lang="en-US" altLang="ja-JP" dirty="0" err="1"/>
              <a:t>MacKerron</a:t>
            </a:r>
            <a:r>
              <a:rPr lang="en-US" altLang="ja-JP" dirty="0"/>
              <a:t>, </a:t>
            </a:r>
            <a:r>
              <a:rPr lang="en-US" altLang="ja-JP" dirty="0" err="1" smtClean="0"/>
              <a:t>Prosanto</a:t>
            </a:r>
            <a:r>
              <a:rPr lang="en-US" altLang="ja-JP" dirty="0" smtClean="0"/>
              <a:t> </a:t>
            </a:r>
            <a:r>
              <a:rPr lang="en-US" altLang="ja-JP" dirty="0"/>
              <a:t>Pal, </a:t>
            </a:r>
            <a:r>
              <a:rPr lang="en-US" altLang="ja-JP" dirty="0" err="1"/>
              <a:t>Farhana</a:t>
            </a:r>
            <a:r>
              <a:rPr lang="en-US" altLang="ja-JP" dirty="0"/>
              <a:t> Yamin,2008</a:t>
            </a:r>
            <a:r>
              <a:rPr lang="en-US" altLang="ja-JP" dirty="0" smtClean="0"/>
              <a:t>, </a:t>
            </a:r>
            <a:r>
              <a:rPr lang="en-US" altLang="ja-JP" i="1" dirty="0" smtClean="0"/>
              <a:t>Key </a:t>
            </a:r>
            <a:r>
              <a:rPr lang="en-US" altLang="ja-JP" i="1" dirty="0"/>
              <a:t>policy considerations for facilitating </a:t>
            </a:r>
            <a:r>
              <a:rPr lang="en-US" altLang="ja-JP" i="1" dirty="0" smtClean="0"/>
              <a:t>low </a:t>
            </a:r>
            <a:r>
              <a:rPr lang="en-US" altLang="ja-JP" i="1" dirty="0"/>
              <a:t>carbon technology transfer to developing </a:t>
            </a:r>
            <a:r>
              <a:rPr lang="en-US" altLang="ja-JP" i="1" dirty="0" smtClean="0"/>
              <a:t>countries </a:t>
            </a:r>
            <a:endParaRPr lang="en-US" altLang="ja-JP" i="1" dirty="0"/>
          </a:p>
          <a:p>
            <a:endParaRPr kumimoji="1" lang="ja-JP" altLang="en-US" dirty="0"/>
          </a:p>
        </p:txBody>
      </p:sp>
    </p:spTree>
    <p:extLst>
      <p:ext uri="{BB962C8B-B14F-4D97-AF65-F5344CB8AC3E}">
        <p14:creationId xmlns:p14="http://schemas.microsoft.com/office/powerpoint/2010/main" xmlns="" val="345027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180528" y="4380627"/>
            <a:ext cx="9505056" cy="2160240"/>
          </a:xfrm>
          <a:prstGeom prst="rect">
            <a:avLst/>
          </a:prstGeom>
          <a:solidFill>
            <a:srgbClr val="FFFF00">
              <a:alpha val="37000"/>
            </a:srgb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過去にクレジット制度を</a:t>
            </a:r>
            <a:endPar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利用したことは</a:t>
            </a:r>
            <a:endParaRPr lang="en-US" altLang="ja-JP"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あったのだろうか？</a:t>
            </a:r>
          </a:p>
        </p:txBody>
      </p:sp>
      <p:sp>
        <p:nvSpPr>
          <p:cNvPr id="5" name="テキスト ボックス 4"/>
          <p:cNvSpPr txBox="1"/>
          <p:nvPr/>
        </p:nvSpPr>
        <p:spPr>
          <a:xfrm>
            <a:off x="2339752" y="1133745"/>
            <a:ext cx="4752528" cy="3770263"/>
          </a:xfrm>
          <a:prstGeom prst="rect">
            <a:avLst/>
          </a:prstGeom>
          <a:noFill/>
        </p:spPr>
        <p:txBody>
          <a:bodyPr wrap="square" rtlCol="0">
            <a:spAutoFit/>
          </a:bodyPr>
          <a:lstStyle/>
          <a:p>
            <a:pPr algn="ctr"/>
            <a:r>
              <a:rPr kumimoji="1" lang="ja-JP" altLang="en-US" sz="23900" b="1" dirty="0" smtClean="0">
                <a:effectLst>
                  <a:outerShdw blurRad="38100" dist="38100" dir="2700000" algn="tl">
                    <a:srgbClr val="000000">
                      <a:alpha val="43137"/>
                    </a:srgbClr>
                  </a:outerShdw>
                </a:effectLst>
              </a:rPr>
              <a:t>？</a:t>
            </a:r>
            <a:endParaRPr kumimoji="1" lang="ja-JP" altLang="en-US" sz="23900" b="1" dirty="0">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a:xfrm>
            <a:off x="6552220" y="6492875"/>
            <a:ext cx="2133600" cy="365125"/>
          </a:xfrm>
        </p:spPr>
        <p:txBody>
          <a:bodyPr/>
          <a:lstStyle/>
          <a:p>
            <a:fld id="{400ABA58-CA87-4928-B72F-3CDF66D034FF}" type="slidenum">
              <a:rPr kumimoji="1" lang="ja-JP" altLang="en-US" smtClean="0"/>
              <a:pPr/>
              <a:t>8</a:t>
            </a:fld>
            <a:endParaRPr kumimoji="1" lang="ja-JP" altLang="en-US"/>
          </a:p>
        </p:txBody>
      </p:sp>
      <p:cxnSp>
        <p:nvCxnSpPr>
          <p:cNvPr id="6" name="直線コネクタ 5"/>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60039" y="278940"/>
            <a:ext cx="2700300" cy="707886"/>
          </a:xfrm>
          <a:prstGeom prst="rect">
            <a:avLst/>
          </a:prstGeom>
          <a:noFill/>
        </p:spPr>
        <p:txBody>
          <a:bodyPr wrap="square" rtlCol="0">
            <a:spAutoFit/>
          </a:bodyPr>
          <a:lstStyle/>
          <a:p>
            <a:pPr algn="ctr"/>
            <a:r>
              <a:rPr lang="ja-JP" altLang="en-US" sz="4000" b="1" dirty="0" smtClean="0"/>
              <a:t>疑問</a:t>
            </a:r>
            <a:endParaRPr kumimoji="1" lang="ja-JP" altLang="en-US" sz="4000" b="1" dirty="0"/>
          </a:p>
        </p:txBody>
      </p:sp>
    </p:spTree>
    <p:extLst>
      <p:ext uri="{BB962C8B-B14F-4D97-AF65-F5344CB8AC3E}">
        <p14:creationId xmlns:p14="http://schemas.microsoft.com/office/powerpoint/2010/main" xmlns="" val="1505775345"/>
      </p:ext>
    </p:extLst>
  </p:cSld>
  <p:clrMapOvr>
    <a:masterClrMapping/>
  </p:clrMapOvr>
  <p:transition spd="slow">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492816" y="254645"/>
            <a:ext cx="6264696" cy="646331"/>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参考</a:t>
            </a:r>
            <a:r>
              <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rPr>
              <a:t>URL</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07504" y="1412776"/>
            <a:ext cx="9036496" cy="5016758"/>
          </a:xfrm>
          <a:prstGeom prst="rect">
            <a:avLst/>
          </a:prstGeom>
          <a:noFill/>
          <a:ln>
            <a:noFill/>
          </a:ln>
        </p:spPr>
        <p:txBody>
          <a:bodyPr wrap="square">
            <a:spAutoFit/>
          </a:bodyPr>
          <a:lstStyle/>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・新メカニズム</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情報プラットフォーム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(http://www.mmechanisms.org/index.html) </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・京都</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メカニズム情報プラットフォーム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(http://www.kyomecha.org/index.html)  </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・環境省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(http://www.env.go.jp/) 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・セメント</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協会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(http://www.jcassoc.or.jp/) 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鉄鋼連盟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(http://www.jisf.or.jp/) 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地熱協会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(http://www.chinetsukyokai.com/) 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日閲覧 </a:t>
            </a:r>
          </a:p>
          <a:p>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IEA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International Energy Agency (http://www.iea.org/) 2015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閲覧</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mn-ea"/>
              </a:rPr>
              <a:t>・</a:t>
            </a:r>
            <a:r>
              <a:rPr lang="ja-JP" altLang="en-US" sz="1600" b="1" dirty="0" smtClean="0">
                <a:latin typeface="+mn-ea"/>
              </a:rPr>
              <a:t>石炭</a:t>
            </a:r>
            <a:r>
              <a:rPr lang="ja-JP" altLang="en-US" sz="1600" b="1" dirty="0">
                <a:latin typeface="+mn-ea"/>
              </a:rPr>
              <a:t>価格参考：</a:t>
            </a:r>
            <a:r>
              <a:rPr lang="en-US" altLang="ja-JP" sz="1600" b="1" dirty="0">
                <a:latin typeface="+mn-ea"/>
              </a:rPr>
              <a:t>http://ecodb.net/pcp/imf_usd_pcoalau.html</a:t>
            </a:r>
            <a:r>
              <a:rPr lang="ja-JP" altLang="en-US" sz="1600" b="1" dirty="0">
                <a:latin typeface="+mn-ea"/>
              </a:rPr>
              <a:t>　 </a:t>
            </a:r>
            <a:r>
              <a:rPr lang="en-US" altLang="ja-JP" sz="1600" b="1" dirty="0">
                <a:latin typeface="+mn-ea"/>
              </a:rPr>
              <a:t>2015</a:t>
            </a:r>
            <a:r>
              <a:rPr lang="ja-JP" altLang="en-US" sz="1600" b="1" dirty="0">
                <a:latin typeface="+mn-ea"/>
              </a:rPr>
              <a:t>年</a:t>
            </a:r>
            <a:r>
              <a:rPr lang="en-US" altLang="ja-JP" sz="1600" b="1" dirty="0">
                <a:latin typeface="+mn-ea"/>
              </a:rPr>
              <a:t>12</a:t>
            </a:r>
            <a:r>
              <a:rPr lang="ja-JP" altLang="en-US" sz="1600" b="1" dirty="0">
                <a:latin typeface="+mn-ea"/>
              </a:rPr>
              <a:t>月</a:t>
            </a:r>
            <a:r>
              <a:rPr lang="en-US" altLang="ja-JP" sz="1600" b="1" dirty="0">
                <a:latin typeface="+mn-ea"/>
              </a:rPr>
              <a:t>8</a:t>
            </a:r>
            <a:r>
              <a:rPr lang="ja-JP" altLang="en-US" sz="1600" b="1" dirty="0">
                <a:latin typeface="+mn-ea"/>
              </a:rPr>
              <a:t>日閲覧</a:t>
            </a: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p>
        </p:txBody>
      </p: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80</a:t>
            </a:fld>
            <a:endParaRPr kumimoji="1" lang="ja-JP" altLang="en-US"/>
          </a:p>
        </p:txBody>
      </p:sp>
    </p:spTree>
    <p:extLst>
      <p:ext uri="{BB962C8B-B14F-4D97-AF65-F5344CB8AC3E}">
        <p14:creationId xmlns:p14="http://schemas.microsoft.com/office/powerpoint/2010/main" xmlns="" val="730443761"/>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1492816" y="254645"/>
            <a:ext cx="6264696" cy="646331"/>
          </a:xfrm>
          <a:prstGeom prst="rect">
            <a:avLst/>
          </a:prstGeom>
          <a:noFill/>
        </p:spPr>
        <p:txBody>
          <a:bodyPr wrap="square" rtlCol="0">
            <a:spAutoFit/>
          </a:bodyPr>
          <a:lstStyle/>
          <a:p>
            <a:pPr algn="ct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調査協力企業・団体個人様</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107504" y="1412776"/>
            <a:ext cx="8856490" cy="5098832"/>
          </a:xfrm>
          <a:prstGeom prst="rect">
            <a:avLst/>
          </a:prstGeom>
          <a:noFill/>
          <a:ln>
            <a:noFill/>
          </a:ln>
        </p:spPr>
        <p:txBody>
          <a:bodyPr wrap="square">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○セメント</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協会 </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訪問日 </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鉄鋼連盟 </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訪問日 </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○三菱</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UFJ</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モルガン・スタンレー証券株式</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会社</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訪問</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日 </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2015</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6</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29</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zh-TW"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田中</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雄三</a:t>
            </a:r>
            <a:r>
              <a:rPr lang="zh-TW"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様</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大手鉄鋼会社の</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元</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エンジニア</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設計</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技術開発</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富士電機</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株式会社</a:t>
            </a:r>
            <a:r>
              <a:rPr lang="en-US" altLang="zh-TW" sz="2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訪問日 </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2015</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8</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19</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600" dirty="0" smtClean="0"/>
              <a:t> </a:t>
            </a:r>
            <a:endParaRPr lang="ja-JP" altLang="en-US" sz="1600" dirty="0"/>
          </a:p>
        </p:txBody>
      </p:sp>
      <p:sp>
        <p:nvSpPr>
          <p:cNvPr id="5" name="スライド番号プレースホルダー 4"/>
          <p:cNvSpPr>
            <a:spLocks noGrp="1"/>
          </p:cNvSpPr>
          <p:nvPr>
            <p:ph type="sldNum" sz="quarter" idx="12"/>
          </p:nvPr>
        </p:nvSpPr>
        <p:spPr/>
        <p:txBody>
          <a:bodyPr/>
          <a:lstStyle/>
          <a:p>
            <a:fld id="{400ABA58-CA87-4928-B72F-3CDF66D034FF}" type="slidenum">
              <a:rPr kumimoji="1" lang="ja-JP" altLang="en-US" smtClean="0"/>
              <a:pPr/>
              <a:t>81</a:t>
            </a:fld>
            <a:endParaRPr kumimoji="1" lang="ja-JP" altLang="en-US"/>
          </a:p>
        </p:txBody>
      </p:sp>
      <p:sp>
        <p:nvSpPr>
          <p:cNvPr id="4" name="テキスト ボックス 3"/>
          <p:cNvSpPr txBox="1"/>
          <p:nvPr/>
        </p:nvSpPr>
        <p:spPr>
          <a:xfrm>
            <a:off x="476545" y="4745978"/>
            <a:ext cx="4515980" cy="523220"/>
          </a:xfrm>
          <a:prstGeom prst="rect">
            <a:avLst/>
          </a:prstGeom>
          <a:noFill/>
        </p:spPr>
        <p:txBody>
          <a:bodyPr wrap="none" rtlCol="0">
            <a:spAutoFit/>
          </a:bodyPr>
          <a:lstStyle/>
          <a:p>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訪問日 </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2015</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8</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1</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8</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2800" b="1"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xmlns="" val="24971568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148345" y="5085184"/>
            <a:ext cx="184731" cy="461665"/>
          </a:xfrm>
          <a:prstGeom prst="rect">
            <a:avLst/>
          </a:prstGeom>
          <a:noFill/>
        </p:spPr>
        <p:txBody>
          <a:bodyPr wrap="none" rtlCol="0">
            <a:spAutoFit/>
          </a:bodyPr>
          <a:lstStyle/>
          <a:p>
            <a:endParaRPr kumimoji="1" lang="ja-JP" altLang="en-US" sz="2400" b="1" dirty="0"/>
          </a:p>
        </p:txBody>
      </p:sp>
      <p:sp>
        <p:nvSpPr>
          <p:cNvPr id="12" name="角丸四角形 11"/>
          <p:cNvSpPr/>
          <p:nvPr/>
        </p:nvSpPr>
        <p:spPr>
          <a:xfrm>
            <a:off x="114963" y="1448780"/>
            <a:ext cx="8885037" cy="2874804"/>
          </a:xfrm>
          <a:prstGeom prst="roundRect">
            <a:avLst>
              <a:gd name="adj" fmla="val 11200"/>
            </a:avLst>
          </a:prstGeom>
          <a:solidFill>
            <a:schemeClr val="bg1">
              <a:alpha val="6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6000"/>
              </a:lnSpc>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日本は</a:t>
            </a:r>
            <a:r>
              <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1997</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年の京都議定書により</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0"/>
              </a:lnSpc>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第一</a:t>
            </a:r>
            <a:r>
              <a:rPr lang="ja-JP" altLang="en-US" sz="3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約束</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期間中</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(2008</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0"/>
              </a:lnSpc>
            </a:pPr>
            <a:r>
              <a:rPr lang="en-US" altLang="ja-JP" sz="4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1990</a:t>
            </a:r>
            <a:r>
              <a:rPr lang="ja-JP" altLang="en-US" sz="3200" b="1" dirty="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年度比で</a:t>
            </a:r>
            <a:r>
              <a:rPr lang="en-US" altLang="ja-JP" sz="32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6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6</a:t>
            </a:r>
            <a:r>
              <a:rPr lang="en-US" altLang="ja-JP"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削減</a:t>
            </a:r>
            <a:endParaRPr lang="en-US" altLang="ja-JP" sz="3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0"/>
              </a:lnSpc>
            </a:pP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a:t>
            </a:r>
            <a:r>
              <a:rPr lang="ja-JP" altLang="en-US" sz="3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a:t>
            </a:r>
            <a:r>
              <a:rPr lang="ja-JP" altLang="en-US" sz="3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目標を掲げた</a:t>
            </a:r>
            <a:r>
              <a:rPr lang="ja-JP" altLang="en-US" sz="3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tx1"/>
                </a:solidFill>
              </a:rPr>
              <a:t>　 </a:t>
            </a:r>
            <a:r>
              <a:rPr lang="ja-JP" altLang="en-US" sz="3600" b="1" dirty="0" smtClean="0">
                <a:solidFill>
                  <a:schemeClr val="tx1"/>
                </a:solidFill>
              </a:rPr>
              <a:t> </a:t>
            </a:r>
            <a:r>
              <a:rPr lang="ja-JP" altLang="en-US" sz="3200" b="1" dirty="0" smtClean="0">
                <a:solidFill>
                  <a:schemeClr val="tx1"/>
                </a:solidFill>
              </a:rPr>
              <a:t>　</a:t>
            </a:r>
            <a:endParaRPr lang="en-US" altLang="ja-JP" sz="3200" b="1" dirty="0" smtClean="0">
              <a:solidFill>
                <a:schemeClr val="tx1"/>
              </a:solidFill>
            </a:endParaRPr>
          </a:p>
        </p:txBody>
      </p:sp>
      <p:sp>
        <p:nvSpPr>
          <p:cNvPr id="3" name="テキスト ボックス 2"/>
          <p:cNvSpPr txBox="1"/>
          <p:nvPr/>
        </p:nvSpPr>
        <p:spPr>
          <a:xfrm>
            <a:off x="-101416" y="4454242"/>
            <a:ext cx="9050552" cy="2185214"/>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結果は</a:t>
            </a:r>
            <a:r>
              <a:rPr kumimoji="1" lang="ja-JP" altLang="en-US" sz="60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96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8.4</a:t>
            </a:r>
            <a:r>
              <a:rPr kumimoji="1" lang="en-US" altLang="ja-JP" sz="72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54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rPr>
              <a:t>の削減で</a:t>
            </a:r>
            <a:endParaRPr kumimoji="1" lang="en-US" altLang="ja-JP" sz="5400" b="1" dirty="0" smtClean="0">
              <a:solidFill>
                <a:srgbClr val="F96307"/>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　目標</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達成した事になっているが</a:t>
            </a:r>
            <a:r>
              <a:rPr kumimoji="1"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1736684" y="5639182"/>
            <a:ext cx="6705746" cy="0"/>
          </a:xfrm>
          <a:prstGeom prst="line">
            <a:avLst/>
          </a:prstGeom>
          <a:ln w="57150">
            <a:solidFill>
              <a:srgbClr val="F96307"/>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00ABA58-CA87-4928-B72F-3CDF66D034FF}" type="slidenum">
              <a:rPr kumimoji="1" lang="ja-JP" altLang="en-US" smtClean="0"/>
              <a:pPr/>
              <a:t>9</a:t>
            </a:fld>
            <a:endParaRPr kumimoji="1" lang="ja-JP" altLang="en-US"/>
          </a:p>
        </p:txBody>
      </p:sp>
      <p:cxnSp>
        <p:nvCxnSpPr>
          <p:cNvPr id="8" name="直線コネクタ 7"/>
          <p:cNvCxnSpPr/>
          <p:nvPr/>
        </p:nvCxnSpPr>
        <p:spPr>
          <a:xfrm>
            <a:off x="206515" y="863715"/>
            <a:ext cx="8775975"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48512" y="265463"/>
            <a:ext cx="5586786" cy="584775"/>
          </a:xfrm>
          <a:prstGeom prst="rect">
            <a:avLst/>
          </a:prstGeom>
        </p:spPr>
        <p:txBody>
          <a:bodyPr wrap="none">
            <a:spAutoFit/>
          </a:bodyPr>
          <a:lstStyle/>
          <a:p>
            <a:pPr lvl="0"/>
            <a:r>
              <a:rPr lang="ja-JP" altLang="en-US" sz="3200" b="1" dirty="0"/>
              <a:t>過去の</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日本の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削減目標①</a:t>
            </a:r>
            <a:endParaRPr lang="ja-JP" altLang="en-US" sz="3200" b="1" dirty="0"/>
          </a:p>
        </p:txBody>
      </p:sp>
    </p:spTree>
    <p:extLst>
      <p:ext uri="{BB962C8B-B14F-4D97-AF65-F5344CB8AC3E}">
        <p14:creationId xmlns:p14="http://schemas.microsoft.com/office/powerpoint/2010/main" xmlns="" val="110595795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メイリオ"/>
        <a:cs typeface=""/>
      </a:majorFont>
      <a:minorFont>
        <a:latin typeface="Segoe UI"/>
        <a:ea typeface="メイリオ"/>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1_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Meiryo UI"/>
        <a:cs typeface=""/>
      </a:majorFont>
      <a:minorFont>
        <a:latin typeface="Consolas"/>
        <a:ea typeface="Meiryo UI"/>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2_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Meiryo UI"/>
        <a:cs typeface=""/>
      </a:majorFont>
      <a:minorFont>
        <a:latin typeface="Consolas"/>
        <a:ea typeface="Meiryo UI"/>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4.xml><?xml version="1.0" encoding="utf-8"?>
<a:theme xmlns:a="http://schemas.openxmlformats.org/drawingml/2006/main" name="3_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メイリオ"/>
        <a:cs typeface=""/>
      </a:majorFont>
      <a:minorFont>
        <a:latin typeface="Segoe UI"/>
        <a:ea typeface="メイリオ"/>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5.xml><?xml version="1.0" encoding="utf-8"?>
<a:theme xmlns:a="http://schemas.openxmlformats.org/drawingml/2006/main" name="4_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メイリオ"/>
        <a:cs typeface=""/>
      </a:majorFont>
      <a:minorFont>
        <a:latin typeface="Segoe UI"/>
        <a:ea typeface="メイリオ"/>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6.xml><?xml version="1.0" encoding="utf-8"?>
<a:theme xmlns:a="http://schemas.openxmlformats.org/drawingml/2006/main" name="5_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ユーザー定義 1">
      <a:majorFont>
        <a:latin typeface="Gill Sans MT"/>
        <a:ea typeface="メイリオ"/>
        <a:cs typeface=""/>
      </a:majorFont>
      <a:minorFont>
        <a:latin typeface="Segoe UI"/>
        <a:ea typeface="メイリオ"/>
        <a:cs typeface=""/>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14499</TotalTime>
  <Words>5030</Words>
  <Application>Microsoft Office PowerPoint</Application>
  <PresentationFormat>画面に合わせる (4:3)</PresentationFormat>
  <Paragraphs>1277</Paragraphs>
  <Slides>81</Slides>
  <Notes>18</Notes>
  <HiddenSlides>0</HiddenSlides>
  <MMClips>0</MMClips>
  <ScaleCrop>false</ScaleCrop>
  <HeadingPairs>
    <vt:vector size="4" baseType="variant">
      <vt:variant>
        <vt:lpstr>テーマ</vt:lpstr>
      </vt:variant>
      <vt:variant>
        <vt:i4>6</vt:i4>
      </vt:variant>
      <vt:variant>
        <vt:lpstr>スライド タイトル</vt:lpstr>
      </vt:variant>
      <vt:variant>
        <vt:i4>81</vt:i4>
      </vt:variant>
    </vt:vector>
  </HeadingPairs>
  <TitlesOfParts>
    <vt:vector size="87" baseType="lpstr">
      <vt:lpstr>松風</vt:lpstr>
      <vt:lpstr>1_松風</vt:lpstr>
      <vt:lpstr>2_松風</vt:lpstr>
      <vt:lpstr>3_松風</vt:lpstr>
      <vt:lpstr>4_松風</vt:lpstr>
      <vt:lpstr>5_松風</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スライド 76</vt:lpstr>
      <vt:lpstr>スライド 77</vt:lpstr>
      <vt:lpstr>スライド 78</vt:lpstr>
      <vt:lpstr>スライド 79</vt:lpstr>
      <vt:lpstr>スライド 80</vt:lpstr>
      <vt:lpstr>スライド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ken</cp:lastModifiedBy>
  <cp:revision>1122</cp:revision>
  <cp:lastPrinted>2015-11-11T03:46:59Z</cp:lastPrinted>
  <dcterms:created xsi:type="dcterms:W3CDTF">2015-09-08T06:49:22Z</dcterms:created>
  <dcterms:modified xsi:type="dcterms:W3CDTF">2017-04-08T06:55:41Z</dcterms:modified>
</cp:coreProperties>
</file>