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6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7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6DD46-4B2F-441F-913D-5658124E08CC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D247B-FEA5-4C2E-9C16-AB89943B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712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3D5D8-322A-478E-B6AA-AE7466C8C94B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56B8E-AD75-4541-8FA8-EA247E20A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74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6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092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78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195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3681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919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09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37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335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444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302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86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580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014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108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56B8E-AD75-4541-8FA8-EA247E20A85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908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0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71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6324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560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2365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226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05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98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20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77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24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6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99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18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9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29764-4B47-48FC-B90F-ED0C1B4830BF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489ED4-ACAD-472C-885B-B1EB7B969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67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F0D88-E557-4830-BAB9-8C770FA2F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464" y="1237303"/>
            <a:ext cx="9740957" cy="2541431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ja-JP" sz="4400" dirty="0"/>
            </a:br>
            <a:r>
              <a:rPr lang="ja-JP" altLang="ja-JP" sz="4400" dirty="0">
                <a:solidFill>
                  <a:schemeClr val="tx1"/>
                </a:solidFill>
              </a:rPr>
              <a:t>第</a:t>
            </a:r>
            <a:r>
              <a:rPr lang="en-US" altLang="ja-JP" sz="4400" dirty="0">
                <a:solidFill>
                  <a:schemeClr val="tx1"/>
                </a:solidFill>
              </a:rPr>
              <a:t>4</a:t>
            </a:r>
            <a:r>
              <a:rPr lang="ja-JP" altLang="ja-JP" sz="4400" dirty="0">
                <a:solidFill>
                  <a:schemeClr val="tx1"/>
                </a:solidFill>
              </a:rPr>
              <a:t>報告</a:t>
            </a:r>
            <a:br>
              <a:rPr lang="ja-JP" altLang="ja-JP" dirty="0">
                <a:solidFill>
                  <a:schemeClr val="tx1"/>
                </a:solidFill>
              </a:rPr>
            </a:br>
            <a:r>
              <a:rPr lang="ja-JP" altLang="ja-JP" sz="5300" dirty="0">
                <a:solidFill>
                  <a:schemeClr val="tx1"/>
                </a:solidFill>
              </a:rPr>
              <a:t>日本における</a:t>
            </a:r>
            <a:br>
              <a:rPr lang="en-US" altLang="ja-JP" sz="5300" dirty="0">
                <a:solidFill>
                  <a:schemeClr val="tx1"/>
                </a:solidFill>
              </a:rPr>
            </a:br>
            <a:r>
              <a:rPr lang="ja-JP" altLang="ja-JP" sz="5300" dirty="0">
                <a:solidFill>
                  <a:schemeClr val="tx1"/>
                </a:solidFill>
              </a:rPr>
              <a:t>フードバンク活動</a:t>
            </a:r>
            <a:r>
              <a:rPr lang="ja-JP" altLang="en-US" sz="5300" dirty="0">
                <a:solidFill>
                  <a:schemeClr val="tx1"/>
                </a:solidFill>
              </a:rPr>
              <a:t>：現状と展望</a:t>
            </a:r>
            <a:endParaRPr kumimoji="1" lang="ja-JP" altLang="en-US" sz="5300" dirty="0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9295D1-2D62-430B-B290-47F34E26C3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ja-JP" altLang="en-US" dirty="0"/>
              <a:t>　　　　　　　　　　　　　　　　　　</a:t>
            </a:r>
            <a:endParaRPr lang="en-US" altLang="ja-JP" dirty="0"/>
          </a:p>
          <a:p>
            <a:pPr algn="l"/>
            <a:r>
              <a:rPr lang="ja-JP" altLang="en-US" dirty="0"/>
              <a:t>　　　　　　　　　　　　　　　　　　　　</a:t>
            </a:r>
            <a:r>
              <a:rPr lang="ja-JP" altLang="ja-JP" dirty="0"/>
              <a:t>佛教大学　福祉教育開発センター</a:t>
            </a:r>
            <a:endParaRPr lang="en-US" altLang="ja-JP" dirty="0"/>
          </a:p>
          <a:p>
            <a:pPr algn="l"/>
            <a:r>
              <a:rPr kumimoji="1" lang="ja-JP" altLang="en-US" dirty="0"/>
              <a:t>　　　　　　　　　　　　　　　　　　　　　　　　　　　　</a:t>
            </a:r>
            <a:r>
              <a:rPr lang="ja-JP" altLang="ja-JP" dirty="0"/>
              <a:t>佐藤　順子</a:t>
            </a:r>
          </a:p>
          <a:p>
            <a:pPr algn="l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342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1A7418-B539-4459-9771-82A411C25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65" y="656492"/>
            <a:ext cx="9134882" cy="13208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/>
              <a:t>施設・支援団体からみたフードバンク</a:t>
            </a:r>
            <a:r>
              <a:rPr lang="en-US" altLang="ja-JP" sz="4000" dirty="0"/>
              <a:t>(2)</a:t>
            </a:r>
            <a:br>
              <a:rPr lang="en-US" altLang="ja-JP" sz="4000" dirty="0"/>
            </a:br>
            <a:r>
              <a:rPr lang="ja-JP" altLang="en-US" sz="3100" dirty="0"/>
              <a:t>：社会福祉協議会聴き取り調査結果より②</a:t>
            </a:r>
            <a:br>
              <a:rPr lang="en-US" altLang="ja-JP" sz="4000" dirty="0"/>
            </a:br>
            <a:br>
              <a:rPr lang="en-US" altLang="ja-JP" sz="4000" dirty="0"/>
            </a:b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79F16D-F472-4EAD-A314-26AC4A0EF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758" y="1677880"/>
            <a:ext cx="10016503" cy="4811697"/>
          </a:xfrm>
        </p:spPr>
        <p:txBody>
          <a:bodyPr>
            <a:normAutofit fontScale="70000" lnSpcReduction="20000"/>
          </a:bodyPr>
          <a:lstStyle/>
          <a:p>
            <a:endParaRPr lang="en-US" altLang="ja-JP" dirty="0"/>
          </a:p>
          <a:p>
            <a:r>
              <a:rPr lang="ja-JP" altLang="en-US" sz="3400" dirty="0"/>
              <a:t>★</a:t>
            </a:r>
            <a:r>
              <a:rPr lang="ja-JP" altLang="ja-JP" sz="3400" dirty="0"/>
              <a:t>実績として、失業世帯やセルフネグレクトのあった高齢世帯への食料</a:t>
            </a:r>
            <a:endParaRPr lang="en-US" altLang="ja-JP" sz="3400" dirty="0"/>
          </a:p>
          <a:p>
            <a:r>
              <a:rPr lang="ja-JP" altLang="en-US" sz="3400" dirty="0"/>
              <a:t>　支援</a:t>
            </a:r>
            <a:endParaRPr lang="en-US" altLang="ja-JP" sz="3400" dirty="0"/>
          </a:p>
          <a:p>
            <a:endParaRPr lang="ja-JP" altLang="ja-JP" dirty="0"/>
          </a:p>
          <a:p>
            <a:r>
              <a:rPr lang="ja-JP" altLang="en-US" dirty="0"/>
              <a:t>★</a:t>
            </a:r>
            <a:r>
              <a:rPr lang="ja-JP" altLang="ja-JP" dirty="0"/>
              <a:t>課題…</a:t>
            </a:r>
          </a:p>
          <a:p>
            <a:r>
              <a:rPr lang="ja-JP" altLang="en-US" dirty="0"/>
              <a:t>①</a:t>
            </a:r>
            <a:r>
              <a:rPr lang="ja-JP" altLang="ja-JP" dirty="0"/>
              <a:t>結果的にではあるが、生活保護受給世帯への食料支援が多数を占めている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-</a:t>
            </a:r>
            <a:r>
              <a:rPr lang="ja-JP" altLang="ja-JP" dirty="0"/>
              <a:t>背景には市民への広報活動の不十分さ、情報を持っているのは福祉事務所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が中心</a:t>
            </a:r>
            <a:r>
              <a:rPr lang="ja-JP" altLang="en-US" dirty="0"/>
              <a:t>という実態が</a:t>
            </a:r>
            <a:endParaRPr lang="ja-JP" altLang="ja-JP" dirty="0"/>
          </a:p>
          <a:p>
            <a:r>
              <a:rPr lang="ja-JP" altLang="en-US" dirty="0"/>
              <a:t>②</a:t>
            </a:r>
            <a:r>
              <a:rPr lang="ja-JP" altLang="ja-JP" dirty="0"/>
              <a:t>食料支援後の利用者の生活改善など</a:t>
            </a:r>
            <a:r>
              <a:rPr lang="ja-JP" altLang="en-US" dirty="0"/>
              <a:t>について</a:t>
            </a:r>
            <a:r>
              <a:rPr lang="ja-JP" altLang="ja-JP" dirty="0"/>
              <a:t>モニタリングが不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ja-JP" altLang="ja-JP" dirty="0"/>
              <a:t>十分であること</a:t>
            </a:r>
          </a:p>
          <a:p>
            <a:r>
              <a:rPr lang="ja-JP" altLang="en-US" dirty="0"/>
              <a:t>③</a:t>
            </a:r>
            <a:r>
              <a:rPr lang="ja-JP" altLang="ja-JP" dirty="0"/>
              <a:t>フードバンク関西に多大な労力と負担をかけている</a:t>
            </a:r>
            <a:r>
              <a:rPr lang="ja-JP" altLang="en-US" dirty="0"/>
              <a:t>こと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301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95DD48-1FCA-45C7-87D9-C04F5FD6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580359" cy="132080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食料支援を包摂した支援の持つ可能性</a:t>
            </a:r>
            <a:r>
              <a:rPr lang="en-US" altLang="ja-JP" dirty="0"/>
              <a:t>(1)</a:t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7F1213-1519-4524-9B59-B2A0E9416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508" y="2008189"/>
            <a:ext cx="10046677" cy="3880773"/>
          </a:xfrm>
        </p:spPr>
        <p:txBody>
          <a:bodyPr>
            <a:normAutofit/>
          </a:bodyPr>
          <a:lstStyle/>
          <a:p>
            <a:r>
              <a:rPr lang="ja-JP" altLang="ja-JP" dirty="0"/>
              <a:t>①沖縄市社会福祉協議会のフードバンク活動…</a:t>
            </a:r>
          </a:p>
          <a:p>
            <a:r>
              <a:rPr lang="ja-JP" altLang="en-US" dirty="0"/>
              <a:t>・フードバンク→</a:t>
            </a:r>
            <a:r>
              <a:rPr lang="ja-JP" altLang="ja-JP" dirty="0"/>
              <a:t>子ども食堂への食材提供</a:t>
            </a:r>
            <a:r>
              <a:rPr lang="ja-JP" altLang="en-US" dirty="0"/>
              <a:t>→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子ども食堂で</a:t>
            </a:r>
            <a:r>
              <a:rPr lang="ja-JP" altLang="en-US" dirty="0"/>
              <a:t>の</a:t>
            </a:r>
            <a:r>
              <a:rPr lang="ja-JP" altLang="ja-JP" dirty="0"/>
              <a:t>「学習支援」へと繋げる取組み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・フードバンク→</a:t>
            </a:r>
            <a:r>
              <a:rPr lang="ja-JP" altLang="ja-JP" dirty="0"/>
              <a:t>生活保護申請拒否者</a:t>
            </a:r>
            <a:r>
              <a:rPr lang="ja-JP" altLang="en-US" dirty="0"/>
              <a:t>への食料支援</a:t>
            </a:r>
            <a:r>
              <a:rPr lang="en-US" altLang="ja-JP" dirty="0"/>
              <a:t>―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職員と</a:t>
            </a:r>
            <a:r>
              <a:rPr lang="ja-JP" altLang="en-US" dirty="0"/>
              <a:t>の</a:t>
            </a:r>
            <a:r>
              <a:rPr lang="ja-JP" altLang="ja-JP" dirty="0"/>
              <a:t>信頼関係</a:t>
            </a:r>
            <a:r>
              <a:rPr lang="ja-JP" altLang="en-US" dirty="0"/>
              <a:t>→</a:t>
            </a:r>
            <a:r>
              <a:rPr lang="ja-JP" altLang="ja-JP" dirty="0"/>
              <a:t>保護申請に</a:t>
            </a:r>
            <a:r>
              <a:rPr lang="ja-JP" altLang="en-US" dirty="0"/>
              <a:t>至る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9181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BF4C69-C62F-42CD-9720-021D13FCA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463129" cy="785446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食料支援を包摂した支援の持つ可能性</a:t>
            </a:r>
            <a:r>
              <a:rPr lang="en-US" altLang="ja-JP" dirty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E554E6-43FA-4FC2-82AB-E56E27FD2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35015"/>
            <a:ext cx="9256780" cy="4572000"/>
          </a:xfrm>
        </p:spPr>
        <p:txBody>
          <a:bodyPr>
            <a:normAutofit/>
          </a:bodyPr>
          <a:lstStyle/>
          <a:p>
            <a:r>
              <a:rPr lang="ja-JP" altLang="ja-JP" dirty="0"/>
              <a:t>②フードバンク関西から食料提供を受けている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子ども食堂…</a:t>
            </a:r>
          </a:p>
          <a:p>
            <a:r>
              <a:rPr lang="ja-JP" altLang="en-US" dirty="0"/>
              <a:t>　</a:t>
            </a:r>
            <a:r>
              <a:rPr lang="ja-JP" altLang="ja-JP" dirty="0"/>
              <a:t>家で偏食や同じメニューの食事をしていた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子どもが「食の大切さ」を知るようになった</a:t>
            </a:r>
            <a:endParaRPr lang="en-US" altLang="ja-JP" dirty="0"/>
          </a:p>
          <a:p>
            <a:endParaRPr lang="ja-JP" altLang="ja-JP" dirty="0"/>
          </a:p>
          <a:p>
            <a:r>
              <a:rPr lang="ja-JP" altLang="ja-JP" dirty="0"/>
              <a:t>③食料支援をきっかけに「食以外の課題に本人が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気づく」ようになった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427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49023C-30E7-49A5-A3FC-6C7CD5CBF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338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フードバンクに内在する限界とは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67DAC9-3482-49B7-94E4-545B3B8CD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831"/>
            <a:ext cx="9146604" cy="4552531"/>
          </a:xfrm>
        </p:spPr>
        <p:txBody>
          <a:bodyPr>
            <a:normAutofit fontScale="92500" lnSpcReduction="10000"/>
          </a:bodyPr>
          <a:lstStyle/>
          <a:p>
            <a:r>
              <a:rPr lang="ja-JP" altLang="ja-JP" dirty="0"/>
              <a:t>①支援する食料が生活困窮世帯に必要な栄養条件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などを満たしているか</a:t>
            </a:r>
            <a:endParaRPr lang="en-US" altLang="ja-JP" dirty="0"/>
          </a:p>
          <a:p>
            <a:endParaRPr lang="ja-JP" altLang="ja-JP" dirty="0"/>
          </a:p>
          <a:p>
            <a:r>
              <a:rPr lang="ja-JP" altLang="ja-JP" dirty="0"/>
              <a:t>②フードバンクへの寄贈品だけで個々の利用者の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ニーズに応じることの難しさ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…</a:t>
            </a:r>
            <a:r>
              <a:rPr lang="ja-JP" altLang="ja-JP" dirty="0"/>
              <a:t>「おむつとミルクは要望が多いが、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ja-JP" altLang="ja-JP" dirty="0"/>
              <a:t>なかなか寄付されない…」</a:t>
            </a:r>
            <a:r>
              <a:rPr lang="en-US" altLang="ja-JP" dirty="0"/>
              <a:t>(</a:t>
            </a:r>
            <a:r>
              <a:rPr lang="ja-JP" altLang="ja-JP" dirty="0"/>
              <a:t>フードバンク山梨</a:t>
            </a:r>
            <a:r>
              <a:rPr lang="en-US" altLang="ja-JP" dirty="0"/>
              <a:t>)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3442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011EFB-053E-4BB2-99B2-A4D4BD5A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</p:spPr>
        <p:txBody>
          <a:bodyPr>
            <a:normAutofit fontScale="90000"/>
          </a:bodyPr>
          <a:lstStyle/>
          <a:p>
            <a:r>
              <a:rPr lang="ja-JP" altLang="en-US" sz="4900" dirty="0"/>
              <a:t>フードバンクの役割を展望する</a:t>
            </a:r>
            <a:br>
              <a:rPr lang="en-US" altLang="ja-JP" dirty="0"/>
            </a:br>
            <a:br>
              <a:rPr lang="en-US" altLang="ja-JP" dirty="0"/>
            </a:br>
            <a:br>
              <a:rPr lang="ja-JP" altLang="en-US" dirty="0"/>
            </a:b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22D83B-BA3C-41F0-81F9-143E4A7A0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3" y="1748901"/>
            <a:ext cx="9552373" cy="4669654"/>
          </a:xfrm>
        </p:spPr>
        <p:txBody>
          <a:bodyPr>
            <a:normAutofit/>
          </a:bodyPr>
          <a:lstStyle/>
          <a:p>
            <a:r>
              <a:rPr lang="ja-JP" altLang="ja-JP" sz="3600" dirty="0"/>
              <a:t>フードバンクは、</a:t>
            </a:r>
            <a:endParaRPr lang="en-US" altLang="ja-JP" sz="3600" dirty="0"/>
          </a:p>
          <a:p>
            <a:r>
              <a:rPr lang="ja-JP" altLang="ja-JP" sz="3600" u="sng" dirty="0"/>
              <a:t>団体としての独立性</a:t>
            </a:r>
            <a:r>
              <a:rPr lang="ja-JP" altLang="ja-JP" sz="3600" dirty="0"/>
              <a:t>を保ちながら、</a:t>
            </a:r>
            <a:endParaRPr lang="en-US" altLang="ja-JP" sz="3600" dirty="0"/>
          </a:p>
          <a:p>
            <a:r>
              <a:rPr lang="ja-JP" altLang="ja-JP" sz="3600" u="sng" dirty="0"/>
              <a:t>行政や支援団体・施設と対等な関係で連携</a:t>
            </a:r>
            <a:r>
              <a:rPr lang="ja-JP" altLang="ja-JP" sz="3600" dirty="0"/>
              <a:t>し、</a:t>
            </a:r>
            <a:endParaRPr lang="en-US" altLang="ja-JP" sz="3600" dirty="0"/>
          </a:p>
          <a:p>
            <a:r>
              <a:rPr lang="ja-JP" altLang="ja-JP" sz="3600" dirty="0"/>
              <a:t>生活困窮世帯をはじめとした</a:t>
            </a:r>
            <a:endParaRPr lang="en-US" altLang="ja-JP" sz="3600" dirty="0"/>
          </a:p>
          <a:p>
            <a:r>
              <a:rPr lang="ja-JP" altLang="ja-JP" sz="3600" dirty="0"/>
              <a:t>国民に対する</a:t>
            </a:r>
            <a:r>
              <a:rPr lang="ja-JP" altLang="ja-JP" sz="3600" u="sng" dirty="0"/>
              <a:t>包摂的な支援の一環</a:t>
            </a:r>
            <a:r>
              <a:rPr lang="ja-JP" altLang="ja-JP" sz="3600" dirty="0"/>
              <a:t>として、</a:t>
            </a:r>
            <a:endParaRPr lang="en-US" altLang="ja-JP" sz="3600" dirty="0"/>
          </a:p>
          <a:p>
            <a:r>
              <a:rPr lang="ja-JP" altLang="ja-JP" sz="3600" u="sng" dirty="0"/>
              <a:t>食料へのアクセサビリティの向上に寄与する</a:t>
            </a:r>
            <a:r>
              <a:rPr lang="ja-JP" altLang="ja-JP" sz="3600" dirty="0"/>
              <a:t>役割がある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2536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0277"/>
          </a:xfrm>
        </p:spPr>
        <p:txBody>
          <a:bodyPr>
            <a:normAutofit fontScale="90000"/>
          </a:bodyPr>
          <a:lstStyle/>
          <a:p>
            <a:r>
              <a:rPr lang="ja-JP" altLang="en-US" sz="4900" dirty="0"/>
              <a:t>国・自治体の喫緊の課題とは</a:t>
            </a:r>
            <a:br>
              <a:rPr lang="en-US" altLang="ja-JP" dirty="0"/>
            </a:b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ja-JP" dirty="0"/>
          </a:p>
          <a:p>
            <a:r>
              <a:rPr lang="ja-JP" altLang="en-US" sz="3600" dirty="0"/>
              <a:t>国、自治体として、</a:t>
            </a:r>
            <a:endParaRPr lang="en-US" altLang="ja-JP" sz="3600" dirty="0"/>
          </a:p>
          <a:p>
            <a:r>
              <a:rPr lang="ja-JP" altLang="en-US" sz="3600" dirty="0"/>
              <a:t>フードバンクの充実と継続的な活動を</a:t>
            </a:r>
            <a:endParaRPr lang="en-US" altLang="ja-JP" sz="3600" dirty="0"/>
          </a:p>
          <a:p>
            <a:r>
              <a:rPr lang="ja-JP" altLang="en-US" sz="3600" dirty="0"/>
              <a:t>どのように支援できるか</a:t>
            </a:r>
            <a:endParaRPr lang="en-US" altLang="ja-JP" sz="3600" dirty="0"/>
          </a:p>
          <a:p>
            <a:r>
              <a:rPr lang="ja-JP" altLang="en-US" sz="3600" dirty="0"/>
              <a:t>検討すること</a:t>
            </a:r>
          </a:p>
        </p:txBody>
      </p:sp>
    </p:spTree>
    <p:extLst>
      <p:ext uri="{BB962C8B-B14F-4D97-AF65-F5344CB8AC3E}">
        <p14:creationId xmlns:p14="http://schemas.microsoft.com/office/powerpoint/2010/main" val="2875176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8FF8CD-C27A-4C75-AFD0-C6F0C8827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むすび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2236CA-6888-40F6-B848-85AB49C19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83323"/>
            <a:ext cx="9627252" cy="4658039"/>
          </a:xfrm>
        </p:spPr>
        <p:txBody>
          <a:bodyPr>
            <a:normAutofit lnSpcReduction="10000"/>
          </a:bodyPr>
          <a:lstStyle/>
          <a:p>
            <a:r>
              <a:rPr lang="ja-JP" altLang="ja-JP" dirty="0"/>
              <a:t>日本のフードバンクの今後の方向性は、</a:t>
            </a:r>
            <a:endParaRPr lang="en-US" altLang="ja-JP" dirty="0"/>
          </a:p>
          <a:p>
            <a:r>
              <a:rPr lang="ja-JP" altLang="ja-JP" dirty="0"/>
              <a:t>シンポジウム後半の</a:t>
            </a:r>
            <a:endParaRPr lang="en-US" altLang="ja-JP" dirty="0"/>
          </a:p>
          <a:p>
            <a:r>
              <a:rPr lang="ja-JP" altLang="ja-JP" dirty="0"/>
              <a:t>フランス・アメリカ・韓国</a:t>
            </a:r>
            <a:r>
              <a:rPr lang="ja-JP" altLang="en-US" dirty="0"/>
              <a:t>のフードバンク</a:t>
            </a:r>
            <a:endParaRPr lang="en-US" altLang="ja-JP" dirty="0"/>
          </a:p>
          <a:p>
            <a:r>
              <a:rPr lang="ja-JP" altLang="en-US" dirty="0"/>
              <a:t>の取組み</a:t>
            </a:r>
            <a:r>
              <a:rPr lang="en-US" altLang="ja-JP" dirty="0"/>
              <a:t>(</a:t>
            </a:r>
            <a:r>
              <a:rPr lang="ja-JP" altLang="ja-JP" dirty="0"/>
              <a:t>小関隆志報告</a:t>
            </a:r>
            <a:r>
              <a:rPr lang="en-US" altLang="ja-JP" dirty="0"/>
              <a:t>)</a:t>
            </a:r>
            <a:r>
              <a:rPr lang="ja-JP" altLang="ja-JP" dirty="0"/>
              <a:t>から示唆を得ること</a:t>
            </a:r>
            <a:r>
              <a:rPr lang="ja-JP" altLang="en-US" dirty="0"/>
              <a:t>　　　</a:t>
            </a:r>
            <a:endParaRPr lang="en-US" altLang="ja-JP" dirty="0"/>
          </a:p>
          <a:p>
            <a:r>
              <a:rPr lang="ja-JP" altLang="en-US" dirty="0"/>
              <a:t>ができると</a:t>
            </a:r>
            <a:r>
              <a:rPr lang="ja-JP" altLang="ja-JP" dirty="0"/>
              <a:t>思います</a:t>
            </a:r>
            <a:endParaRPr lang="en-US" altLang="ja-JP" dirty="0"/>
          </a:p>
          <a:p>
            <a:endParaRPr lang="ja-JP" altLang="ja-JP" dirty="0"/>
          </a:p>
          <a:p>
            <a:r>
              <a:rPr lang="ja-JP" altLang="en-US" dirty="0"/>
              <a:t>　　　　　　　　　　</a:t>
            </a:r>
            <a:endParaRPr lang="en-US" altLang="ja-JP" dirty="0"/>
          </a:p>
          <a:p>
            <a:r>
              <a:rPr lang="ja-JP" altLang="en-US" dirty="0"/>
              <a:t>　　　　　　　　　</a:t>
            </a:r>
            <a:r>
              <a:rPr lang="ja-JP" altLang="ja-JP" dirty="0"/>
              <a:t>ご清聴ありがとうございました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70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87DCE-E40A-4A96-8873-622B91C4B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7877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>
                <a:solidFill>
                  <a:schemeClr val="tx1"/>
                </a:solidFill>
              </a:rPr>
              <a:t>はじめに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BB5A75-39EB-4B11-A373-9A377F39D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9877"/>
            <a:ext cx="9099712" cy="4681485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★</a:t>
            </a:r>
            <a:r>
              <a:rPr lang="ja-JP" altLang="ja-JP" sz="4000" dirty="0"/>
              <a:t>ラスト</a:t>
            </a:r>
            <a:r>
              <a:rPr lang="en-US" altLang="ja-JP" sz="4000" dirty="0"/>
              <a:t>-</a:t>
            </a:r>
            <a:r>
              <a:rPr lang="ja-JP" altLang="ja-JP" sz="4000" dirty="0"/>
              <a:t>ワンマイル</a:t>
            </a:r>
            <a:r>
              <a:rPr lang="ja-JP" altLang="en-US" sz="4000" dirty="0"/>
              <a:t>の重要性★</a:t>
            </a:r>
            <a:endParaRPr lang="en-US" altLang="ja-JP" sz="4000" dirty="0"/>
          </a:p>
          <a:p>
            <a:endParaRPr lang="en-US" altLang="ja-JP" sz="4000" dirty="0"/>
          </a:p>
          <a:p>
            <a:pPr marL="0" indent="0">
              <a:buNone/>
            </a:pPr>
            <a:r>
              <a:rPr lang="ja-JP" altLang="ja-JP" sz="4000" dirty="0"/>
              <a:t>利用者にとって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ja-JP" sz="4000" dirty="0"/>
              <a:t>食料はどのような方法で支援されるか</a:t>
            </a:r>
            <a:r>
              <a:rPr lang="en-US" altLang="ja-JP" sz="4000" dirty="0"/>
              <a:t>?</a:t>
            </a:r>
            <a:endParaRPr lang="ja-JP" altLang="ja-JP" sz="4000" dirty="0"/>
          </a:p>
          <a:p>
            <a:r>
              <a:rPr lang="ja-JP" altLang="en-US" sz="3500" dirty="0"/>
              <a:t>　　</a:t>
            </a:r>
            <a:r>
              <a:rPr lang="ja-JP" altLang="en-US" sz="3500" dirty="0" err="1"/>
              <a:t>ー</a:t>
            </a:r>
            <a:r>
              <a:rPr lang="ja-JP" altLang="ja-JP" sz="3500" dirty="0"/>
              <a:t>フードバンクによる</a:t>
            </a:r>
            <a:r>
              <a:rPr lang="ja-JP" altLang="en-US" sz="3500" dirty="0"/>
              <a:t>利用者への</a:t>
            </a:r>
            <a:endParaRPr lang="en-US" altLang="ja-JP" sz="3500" dirty="0"/>
          </a:p>
          <a:p>
            <a:r>
              <a:rPr lang="ja-JP" altLang="en-US" sz="3500" dirty="0"/>
              <a:t>　　　　　　　　</a:t>
            </a:r>
            <a:r>
              <a:rPr lang="ja-JP" altLang="ja-JP" sz="3500" dirty="0"/>
              <a:t>食料支援の方法に注目して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7398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F89A1-A378-445C-80B3-321898A7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000" dirty="0">
                <a:solidFill>
                  <a:schemeClr val="tx1"/>
                </a:solidFill>
              </a:rPr>
              <a:t>フードバンクに</a:t>
            </a:r>
            <a:r>
              <a:rPr lang="ja-JP" altLang="en-US" sz="4000" dirty="0"/>
              <a:t>よる利用者への　　　</a:t>
            </a:r>
            <a:r>
              <a:rPr kumimoji="1" lang="ja-JP" altLang="en-US" sz="4000" dirty="0">
                <a:solidFill>
                  <a:schemeClr val="tx1"/>
                </a:solidFill>
              </a:rPr>
              <a:t>　　　　　　　　　</a:t>
            </a:r>
            <a:br>
              <a:rPr kumimoji="1" lang="en-US" altLang="ja-JP" sz="4000" dirty="0">
                <a:solidFill>
                  <a:schemeClr val="tx1"/>
                </a:solidFill>
              </a:rPr>
            </a:br>
            <a:r>
              <a:rPr lang="ja-JP" altLang="en-US" sz="4000" dirty="0"/>
              <a:t>　　　　</a:t>
            </a:r>
            <a:r>
              <a:rPr kumimoji="1" lang="ja-JP" altLang="en-US" sz="4000" dirty="0">
                <a:solidFill>
                  <a:schemeClr val="tx1"/>
                </a:solidFill>
              </a:rPr>
              <a:t>食料支援パターン</a:t>
            </a:r>
            <a:r>
              <a:rPr kumimoji="1" lang="en-US" altLang="ja-JP" sz="4000" dirty="0">
                <a:solidFill>
                  <a:schemeClr val="tx1"/>
                </a:solidFill>
              </a:rPr>
              <a:t>(1)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06454B-BDF0-45E7-8FBE-5A95B1C70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1899138"/>
            <a:ext cx="11416684" cy="46170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en-US" sz="3600" dirty="0"/>
              <a:t>▼</a:t>
            </a:r>
            <a:r>
              <a:rPr lang="ja-JP" altLang="ja-JP" sz="3600" dirty="0"/>
              <a:t>パターン①</a:t>
            </a:r>
          </a:p>
          <a:p>
            <a:pPr marL="0" indent="0">
              <a:buNone/>
            </a:pPr>
            <a:r>
              <a:rPr lang="ja-JP" altLang="en-US" sz="3600" dirty="0"/>
              <a:t>▸</a:t>
            </a:r>
            <a:r>
              <a:rPr lang="ja-JP" altLang="ja-JP" sz="3600" dirty="0"/>
              <a:t>直接支援</a:t>
            </a:r>
            <a:r>
              <a:rPr lang="ja-JP" altLang="en-US" sz="3600" dirty="0"/>
              <a:t>：</a:t>
            </a:r>
            <a:r>
              <a:rPr lang="ja-JP" altLang="ja-JP" sz="3600" b="1" dirty="0"/>
              <a:t>フードバンク</a:t>
            </a:r>
            <a:r>
              <a:rPr lang="ja-JP" altLang="en-US" sz="3600" b="1" dirty="0"/>
              <a:t>→</a:t>
            </a:r>
            <a:r>
              <a:rPr lang="ja-JP" altLang="ja-JP" sz="3600" b="1" dirty="0"/>
              <a:t>利用者</a:t>
            </a:r>
          </a:p>
          <a:p>
            <a:pPr marL="0" indent="0">
              <a:buNone/>
            </a:pPr>
            <a:r>
              <a:rPr lang="ja-JP" altLang="en-US" sz="3600" dirty="0"/>
              <a:t>▸</a:t>
            </a:r>
            <a:r>
              <a:rPr lang="ja-JP" altLang="ja-JP" sz="3600" dirty="0"/>
              <a:t>手渡し、自宅配送、</a:t>
            </a:r>
            <a:r>
              <a:rPr lang="ja-JP" altLang="en-US" sz="3600" dirty="0"/>
              <a:t>フードバンクによる食事提供時の</a:t>
            </a:r>
            <a:r>
              <a:rPr lang="ja-JP" altLang="ja-JP" sz="3600" dirty="0"/>
              <a:t>食材として使用</a:t>
            </a:r>
            <a:endParaRPr lang="en-US" altLang="ja-JP" sz="3600" dirty="0"/>
          </a:p>
          <a:p>
            <a:r>
              <a:rPr lang="ja-JP" altLang="en-US" sz="3600" dirty="0"/>
              <a:t>（利用者はフードバンクが選定）</a:t>
            </a:r>
          </a:p>
          <a:p>
            <a:pPr marL="0" indent="0">
              <a:buNone/>
            </a:pPr>
            <a:endParaRPr lang="ja-JP" altLang="ja-JP" sz="3600" dirty="0"/>
          </a:p>
          <a:p>
            <a:pPr marL="0" indent="0">
              <a:buNone/>
            </a:pPr>
            <a:r>
              <a:rPr lang="ja-JP" altLang="en-US" sz="3600" dirty="0"/>
              <a:t>▼</a:t>
            </a:r>
            <a:r>
              <a:rPr lang="ja-JP" altLang="ja-JP" sz="3600" dirty="0"/>
              <a:t>パターン①</a:t>
            </a:r>
            <a:r>
              <a:rPr lang="en-US" altLang="ja-JP" sz="3600" dirty="0"/>
              <a:t>-2</a:t>
            </a:r>
            <a:endParaRPr lang="ja-JP" altLang="ja-JP" sz="3600" dirty="0"/>
          </a:p>
          <a:p>
            <a:pPr marL="0" indent="0">
              <a:buNone/>
            </a:pPr>
            <a:r>
              <a:rPr lang="ja-JP" altLang="en-US" sz="3600" dirty="0"/>
              <a:t>▸</a:t>
            </a:r>
            <a:r>
              <a:rPr lang="ja-JP" altLang="ja-JP" sz="3600" dirty="0"/>
              <a:t>直接支援</a:t>
            </a:r>
            <a:r>
              <a:rPr lang="ja-JP" altLang="en-US" sz="3600" dirty="0"/>
              <a:t>：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b="1" dirty="0"/>
              <a:t>　</a:t>
            </a:r>
            <a:r>
              <a:rPr lang="ja-JP" altLang="ja-JP" sz="3600" b="1" dirty="0"/>
              <a:t>フードバンク</a:t>
            </a:r>
            <a:r>
              <a:rPr lang="ja-JP" altLang="en-US" sz="3600" b="1" dirty="0"/>
              <a:t>→</a:t>
            </a:r>
            <a:r>
              <a:rPr lang="ja-JP" altLang="ja-JP" sz="3600" b="1" dirty="0"/>
              <a:t>福祉事務所</a:t>
            </a:r>
            <a:r>
              <a:rPr lang="ja-JP" altLang="en-US" sz="3600" b="1" dirty="0"/>
              <a:t>・</a:t>
            </a:r>
            <a:r>
              <a:rPr lang="ja-JP" altLang="ja-JP" sz="3600" b="1" dirty="0"/>
              <a:t>社会福祉協議会</a:t>
            </a:r>
            <a:r>
              <a:rPr lang="ja-JP" altLang="en-US" sz="3600" b="1" dirty="0"/>
              <a:t>など→利用者</a:t>
            </a:r>
            <a:endParaRPr lang="en-US" altLang="ja-JP" sz="3600" b="1" dirty="0"/>
          </a:p>
          <a:p>
            <a:pPr marL="0" indent="0">
              <a:buNone/>
            </a:pPr>
            <a:r>
              <a:rPr lang="ja-JP" altLang="en-US" sz="3600" dirty="0"/>
              <a:t>（利用者は福祉事務所・社会福祉協議会などが選定）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▸</a:t>
            </a:r>
            <a:r>
              <a:rPr lang="ja-JP" altLang="ja-JP" sz="3600" dirty="0"/>
              <a:t>手渡し、自宅配送</a:t>
            </a:r>
            <a:r>
              <a:rPr lang="ja-JP" altLang="en-US" sz="3600" dirty="0"/>
              <a:t>など</a:t>
            </a:r>
            <a:endParaRPr lang="en-US" altLang="ja-JP" sz="3600" dirty="0"/>
          </a:p>
          <a:p>
            <a:pPr marL="0" indent="0">
              <a:buNone/>
            </a:pPr>
            <a:endParaRPr lang="ja-JP" altLang="ja-JP" sz="32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988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F89A1-A378-445C-80B3-321898A7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>
                <a:solidFill>
                  <a:schemeClr val="tx1"/>
                </a:solidFill>
              </a:rPr>
              <a:t>フードバンクによる利用者への</a:t>
            </a:r>
            <a:br>
              <a:rPr kumimoji="1" lang="en-US" altLang="ja-JP" sz="4400" dirty="0">
                <a:solidFill>
                  <a:schemeClr val="tx1"/>
                </a:solidFill>
              </a:rPr>
            </a:br>
            <a:r>
              <a:rPr kumimoji="1" lang="ja-JP" altLang="en-US" sz="4400" dirty="0">
                <a:solidFill>
                  <a:schemeClr val="tx1"/>
                </a:solidFill>
              </a:rPr>
              <a:t>　　　　食料支援パターン</a:t>
            </a:r>
            <a:r>
              <a:rPr kumimoji="1" lang="en-US" altLang="ja-JP" sz="4400" dirty="0">
                <a:solidFill>
                  <a:schemeClr val="tx1"/>
                </a:solidFill>
              </a:rPr>
              <a:t>(2)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06454B-BDF0-45E7-8FBE-5A95B1C70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2133956"/>
            <a:ext cx="11416684" cy="4382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▼</a:t>
            </a:r>
            <a:r>
              <a:rPr lang="ja-JP" altLang="ja-JP" dirty="0"/>
              <a:t>パターン②</a:t>
            </a:r>
          </a:p>
          <a:p>
            <a:pPr marL="0" indent="0">
              <a:buNone/>
            </a:pPr>
            <a:r>
              <a:rPr lang="ja-JP" altLang="en-US" dirty="0"/>
              <a:t>▶</a:t>
            </a:r>
            <a:r>
              <a:rPr lang="ja-JP" altLang="ja-JP" dirty="0"/>
              <a:t>間接支援</a:t>
            </a:r>
            <a:r>
              <a:rPr lang="ja-JP" altLang="en-US" dirty="0"/>
              <a:t>：</a:t>
            </a:r>
            <a:r>
              <a:rPr lang="ja-JP" altLang="ja-JP" dirty="0"/>
              <a:t>フードバンク</a:t>
            </a:r>
            <a:r>
              <a:rPr lang="ja-JP" altLang="en-US" dirty="0"/>
              <a:t>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　</a:t>
            </a:r>
            <a:r>
              <a:rPr lang="ja-JP" altLang="ja-JP" dirty="0"/>
              <a:t>施設・支援団体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　　　　　　　　→</a:t>
            </a:r>
            <a:r>
              <a:rPr lang="ja-JP" altLang="ja-JP" dirty="0"/>
              <a:t>利用者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▶食料はフードバンクが選定した施設・支援団体を経由して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利用者に手渡しやイベント時の</a:t>
            </a:r>
            <a:r>
              <a:rPr lang="ja-JP" altLang="ja-JP" dirty="0"/>
              <a:t>食材として</a:t>
            </a:r>
            <a:r>
              <a:rPr lang="ja-JP" altLang="en-US" dirty="0"/>
              <a:t>提供される</a:t>
            </a:r>
            <a:endParaRPr lang="ja-JP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866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6725E0-72F1-4EF8-83CA-ADA3C56C5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896881" cy="1320800"/>
          </a:xfrm>
        </p:spPr>
        <p:txBody>
          <a:bodyPr>
            <a:noAutofit/>
          </a:bodyPr>
          <a:lstStyle/>
          <a:p>
            <a:r>
              <a:rPr lang="ja-JP" altLang="en-US" sz="3600" dirty="0"/>
              <a:t>パターン①</a:t>
            </a:r>
            <a:r>
              <a:rPr lang="en-US" altLang="ja-JP" sz="3600" dirty="0"/>
              <a:t>-2</a:t>
            </a:r>
            <a:r>
              <a:rPr lang="ja-JP" altLang="en-US" sz="3600" dirty="0"/>
              <a:t>の方法は</a:t>
            </a:r>
            <a:br>
              <a:rPr lang="en-US" altLang="ja-JP" sz="3600" dirty="0"/>
            </a:br>
            <a:r>
              <a:rPr lang="ja-JP" altLang="en-US" sz="3600" dirty="0"/>
              <a:t>フードバンクと行政が連携するきっかけに</a:t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849828-2F9F-40F9-B06F-0D4F597EB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447867" cy="4298826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sz="3800" dirty="0"/>
              <a:t>→</a:t>
            </a:r>
            <a:r>
              <a:rPr lang="ja-JP" altLang="ja-JP" sz="3800" dirty="0"/>
              <a:t>背景にはフードバンクが利用者を</a:t>
            </a:r>
            <a:r>
              <a:rPr lang="ja-JP" altLang="en-US" sz="3800" dirty="0"/>
              <a:t>直接</a:t>
            </a:r>
            <a:r>
              <a:rPr lang="ja-JP" altLang="ja-JP" sz="3800" dirty="0"/>
              <a:t>選定する</a:t>
            </a:r>
            <a:r>
              <a:rPr lang="ja-JP" altLang="en-US" sz="3800" dirty="0"/>
              <a:t>こ</a:t>
            </a:r>
            <a:r>
              <a:rPr lang="ja-JP" altLang="ja-JP" sz="3800" dirty="0"/>
              <a:t>との</a:t>
            </a:r>
            <a:endParaRPr lang="en-US" altLang="ja-JP" sz="3800" dirty="0"/>
          </a:p>
          <a:p>
            <a:r>
              <a:rPr lang="ja-JP" altLang="en-US" sz="3800" dirty="0"/>
              <a:t>　</a:t>
            </a:r>
            <a:r>
              <a:rPr lang="ja-JP" altLang="ja-JP" sz="3800" dirty="0"/>
              <a:t>難しさ</a:t>
            </a:r>
            <a:endParaRPr lang="en-US" altLang="ja-JP" sz="3800" dirty="0"/>
          </a:p>
          <a:p>
            <a:endParaRPr lang="ja-JP" altLang="ja-JP" dirty="0"/>
          </a:p>
          <a:p>
            <a:r>
              <a:rPr lang="ja-JP" altLang="en-US" dirty="0"/>
              <a:t>▼</a:t>
            </a:r>
            <a:r>
              <a:rPr lang="ja-JP" altLang="ja-JP" dirty="0"/>
              <a:t>福祉事務所</a:t>
            </a:r>
            <a:r>
              <a:rPr lang="ja-JP" altLang="en-US" dirty="0"/>
              <a:t>、社会福祉協議会や</a:t>
            </a:r>
            <a:r>
              <a:rPr lang="ja-JP" altLang="ja-JP" dirty="0"/>
              <a:t>施設・支援団体が利用者の状況</a:t>
            </a:r>
            <a:r>
              <a:rPr lang="ja-JP" altLang="en-US" dirty="0"/>
              <a:t>　　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をフードバンクに伝えることによって、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フードバンクが利用者のニーズに合った食料をセットアップ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ja-JP" dirty="0"/>
              <a:t>するときの判断に役立つ</a:t>
            </a:r>
          </a:p>
          <a:p>
            <a:r>
              <a:rPr lang="ja-JP" altLang="en-US" dirty="0"/>
              <a:t>▼</a:t>
            </a:r>
            <a:r>
              <a:rPr lang="ja-JP" altLang="ja-JP" dirty="0"/>
              <a:t>その一方で、福祉事務所による利用者選定基準の曖昧さも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714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C7855-5137-4D79-B4F4-89C1728DB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17082" cy="1320800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フードバンク</a:t>
            </a:r>
            <a:r>
              <a:rPr lang="ja-JP" altLang="en-US" dirty="0"/>
              <a:t>と行政の連携：　　</a:t>
            </a:r>
            <a:br>
              <a:rPr lang="en-US" altLang="ja-JP" dirty="0"/>
            </a:br>
            <a:r>
              <a:rPr lang="ja-JP" altLang="en-US" dirty="0"/>
              <a:t>　　　</a:t>
            </a:r>
            <a:r>
              <a:rPr lang="ja-JP" altLang="ja-JP" dirty="0"/>
              <a:t>生活困窮者</a:t>
            </a:r>
            <a:r>
              <a:rPr lang="ja-JP" altLang="en-US" dirty="0"/>
              <a:t>自立</a:t>
            </a:r>
            <a:r>
              <a:rPr lang="ja-JP" altLang="ja-JP" dirty="0"/>
              <a:t>支援</a:t>
            </a:r>
            <a:r>
              <a:rPr lang="ja-JP" altLang="en-US" dirty="0"/>
              <a:t>法へ</a:t>
            </a:r>
            <a:r>
              <a:rPr lang="ja-JP" altLang="ja-JP" dirty="0"/>
              <a:t>の接近</a:t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06CAA5-C87D-42D4-ABAA-74DE1190F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6984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▼</a:t>
            </a:r>
            <a:r>
              <a:rPr lang="ja-JP" altLang="ja-JP" dirty="0"/>
              <a:t>生活困窮者自立支援法の施行</a:t>
            </a:r>
            <a:r>
              <a:rPr lang="en-US" altLang="ja-JP" dirty="0"/>
              <a:t>(2013)</a:t>
            </a:r>
            <a:r>
              <a:rPr lang="ja-JP" altLang="ja-JP" dirty="0"/>
              <a:t>自立相談支援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事業の手引き</a:t>
            </a:r>
          </a:p>
          <a:p>
            <a:pPr marL="0" indent="0">
              <a:buNone/>
            </a:pPr>
            <a:endParaRPr lang="ja-JP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4C516406-1473-4A43-846C-87DDD2B3C993}"/>
              </a:ext>
            </a:extLst>
          </p:cNvPr>
          <p:cNvSpPr/>
          <p:nvPr/>
        </p:nvSpPr>
        <p:spPr>
          <a:xfrm>
            <a:off x="542853" y="2787588"/>
            <a:ext cx="9286043" cy="360321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2400" dirty="0"/>
              <a:t>「インフォーマルサービスとは、法制度によらない各種サービスや支援のこと</a:t>
            </a:r>
            <a:r>
              <a:rPr lang="en-US" altLang="ja-JP" sz="2400" dirty="0"/>
              <a:t>(</a:t>
            </a:r>
            <a:r>
              <a:rPr lang="ja-JP" altLang="ja-JP" sz="2400" dirty="0"/>
              <a:t>中略</a:t>
            </a:r>
            <a:r>
              <a:rPr lang="en-US" altLang="ja-JP" sz="2400" dirty="0"/>
              <a:t>)</a:t>
            </a:r>
            <a:r>
              <a:rPr lang="ja-JP" altLang="ja-JP" sz="2400" dirty="0"/>
              <a:t>例えば、地域のボランティアによる見守り活動や居場所の提供、食材等を提供するフードバンクなどのサービスがある」</a:t>
            </a:r>
            <a:endParaRPr lang="en-US" altLang="ja-JP" sz="2400" dirty="0"/>
          </a:p>
          <a:p>
            <a:r>
              <a:rPr lang="ja-JP" altLang="en-US" sz="2400" dirty="0"/>
              <a:t>　　　　　　　　　</a:t>
            </a:r>
            <a:r>
              <a:rPr lang="en-US" altLang="ja-JP" dirty="0"/>
              <a:t>(</a:t>
            </a:r>
            <a:r>
              <a:rPr lang="ja-JP" altLang="ja-JP" dirty="0"/>
              <a:t>厚生労働省「自立相談支援事業の手引き」</a:t>
            </a:r>
            <a:r>
              <a:rPr lang="en-US" altLang="ja-JP" dirty="0"/>
              <a:t>11-12,2013)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65033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93D641-9C74-42BC-92A8-4A96AE674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" y="609600"/>
            <a:ext cx="4453355" cy="2514600"/>
          </a:xfrm>
        </p:spPr>
        <p:txBody>
          <a:bodyPr anchor="ctr">
            <a:noAutofit/>
          </a:bodyPr>
          <a:lstStyle/>
          <a:p>
            <a:r>
              <a:rPr lang="ja-JP" altLang="ja-JP" sz="4000" dirty="0"/>
              <a:t>自立相談支援事業とセカンドハーベスト名古屋の取組み</a:t>
            </a:r>
            <a:endParaRPr kumimoji="1" lang="ja-JP" altLang="en-US" sz="40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91B573F-7AA1-49DD-B12F-30E83F811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488" y="3564795"/>
            <a:ext cx="3720916" cy="2781299"/>
          </a:xfrm>
        </p:spPr>
        <p:txBody>
          <a:bodyPr>
            <a:normAutofit fontScale="70000" lnSpcReduction="20000"/>
          </a:bodyPr>
          <a:lstStyle/>
          <a:p>
            <a:r>
              <a:rPr lang="ja-JP" altLang="en-US" dirty="0"/>
              <a:t>★対</a:t>
            </a:r>
            <a:r>
              <a:rPr lang="ja-JP" altLang="ja-JP" dirty="0"/>
              <a:t>価として、セカンドハーベスト名古屋は食料パッケージ</a:t>
            </a:r>
            <a:r>
              <a:rPr lang="en-US" altLang="ja-JP" dirty="0"/>
              <a:t>1</a:t>
            </a:r>
            <a:r>
              <a:rPr lang="ja-JP" altLang="ja-JP" dirty="0"/>
              <a:t>個につき</a:t>
            </a:r>
            <a:r>
              <a:rPr lang="en-US" altLang="ja-JP" dirty="0"/>
              <a:t>1,500</a:t>
            </a:r>
            <a:r>
              <a:rPr lang="ja-JP" altLang="ja-JP" dirty="0"/>
              <a:t>円を社会福祉協議会等に請求</a:t>
            </a:r>
            <a:endParaRPr lang="en-US" altLang="ja-JP" dirty="0"/>
          </a:p>
          <a:p>
            <a:pPr marL="0" indent="0">
              <a:buNone/>
            </a:pPr>
            <a:r>
              <a:rPr lang="ja-JP" altLang="ja-JP" dirty="0"/>
              <a:t>→セカンドハーベスト名古</a:t>
            </a: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屋の運営基盤の強化に</a:t>
            </a:r>
            <a:r>
              <a:rPr lang="ja-JP" altLang="ja-JP" dirty="0" err="1"/>
              <a:t>つ</a:t>
            </a: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ながった</a:t>
            </a:r>
          </a:p>
          <a:p>
            <a:endParaRPr lang="en-US" dirty="0"/>
          </a:p>
        </p:txBody>
      </p:sp>
      <p:pic>
        <p:nvPicPr>
          <p:cNvPr id="8" name="コンテンツ プレースホルダー 4">
            <a:extLst>
              <a:ext uri="{FF2B5EF4-FFF2-40B4-BE49-F238E27FC236}">
                <a16:creationId xmlns:a16="http://schemas.microsoft.com/office/drawing/2014/main" id="{BAA96272-17F8-4E3C-B9FA-F1DE25A49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280" y="251145"/>
            <a:ext cx="4738269" cy="653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6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83C30-A81B-4AF2-9C77-8BAC1A07B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455264" cy="1320800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施設・支援団体からみたフードバンク</a:t>
            </a:r>
            <a:r>
              <a:rPr lang="en-US" altLang="ja-JP" dirty="0"/>
              <a:t>(1)</a:t>
            </a:r>
            <a:br>
              <a:rPr lang="en-US" altLang="ja-JP" dirty="0"/>
            </a:br>
            <a:r>
              <a:rPr lang="ja-JP" altLang="en-US" sz="3100" dirty="0"/>
              <a:t>：</a:t>
            </a:r>
            <a:r>
              <a:rPr lang="ja-JP" altLang="ja-JP" sz="3100" dirty="0"/>
              <a:t>フードバンク関西</a:t>
            </a:r>
            <a:r>
              <a:rPr lang="en-US" altLang="ja-JP" sz="3100" dirty="0"/>
              <a:t>-</a:t>
            </a:r>
            <a:r>
              <a:rPr lang="ja-JP" altLang="en-US" sz="3100" dirty="0"/>
              <a:t>施設・支援団体</a:t>
            </a:r>
            <a:r>
              <a:rPr lang="ja-JP" altLang="ja-JP" sz="3100" dirty="0"/>
              <a:t>アンケート調査結果より</a:t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A8C551-C530-410E-A521-D6E1D332E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　</a:t>
            </a:r>
            <a:endParaRPr lang="en-US" altLang="ja-JP" dirty="0"/>
          </a:p>
          <a:p>
            <a:r>
              <a:rPr lang="en-US" altLang="ja-JP" dirty="0"/>
              <a:t>-</a:t>
            </a:r>
            <a:r>
              <a:rPr lang="ja-JP" altLang="ja-JP" dirty="0"/>
              <a:t>食料支援による利用者の変化…</a:t>
            </a:r>
          </a:p>
          <a:p>
            <a:r>
              <a:rPr lang="ja-JP" altLang="ja-JP" dirty="0"/>
              <a:t>「支援の深まり」、「利用者の精神的安定」、「生活費の節約」が主な意見</a:t>
            </a:r>
            <a:endParaRPr lang="en-US" altLang="ja-JP" dirty="0"/>
          </a:p>
          <a:p>
            <a:endParaRPr lang="ja-JP" altLang="ja-JP" dirty="0"/>
          </a:p>
          <a:p>
            <a:r>
              <a:rPr lang="en-US" altLang="ja-JP" dirty="0"/>
              <a:t>-</a:t>
            </a:r>
            <a:r>
              <a:rPr lang="ja-JP" altLang="ja-JP" dirty="0"/>
              <a:t>国・自治体に対する要望…</a:t>
            </a:r>
          </a:p>
          <a:p>
            <a:r>
              <a:rPr lang="ja-JP" altLang="ja-JP" dirty="0"/>
              <a:t>「国による食料支援」「現物での給付」や「自治体による食料支援」への要望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9279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48D7E0-F5DF-40EF-9751-F01E57588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ja-JP" sz="4000" dirty="0">
                <a:solidFill>
                  <a:prstClr val="black"/>
                </a:solidFill>
              </a:rPr>
              <a:t>施設・支援団体からみたフードバンク</a:t>
            </a:r>
            <a:r>
              <a:rPr lang="en-US" altLang="ja-JP" sz="4000" dirty="0">
                <a:solidFill>
                  <a:prstClr val="black"/>
                </a:solidFill>
              </a:rPr>
              <a:t>(2)</a:t>
            </a:r>
            <a:br>
              <a:rPr lang="en-US" altLang="ja-JP" sz="4000" dirty="0">
                <a:solidFill>
                  <a:prstClr val="black"/>
                </a:solidFill>
              </a:rPr>
            </a:br>
            <a:r>
              <a:rPr lang="ja-JP" altLang="en-US" sz="3100" dirty="0">
                <a:solidFill>
                  <a:prstClr val="black"/>
                </a:solidFill>
              </a:rPr>
              <a:t>：社会福祉協議会聴き取り調査結果より①</a:t>
            </a:r>
            <a:endParaRPr kumimoji="1" lang="ja-JP" altLang="en-US" sz="31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639872-7B4E-4D07-B5BE-B19FFA4CB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295466" cy="3880773"/>
          </a:xfrm>
        </p:spPr>
        <p:txBody>
          <a:bodyPr/>
          <a:lstStyle/>
          <a:p>
            <a:r>
              <a:rPr lang="ja-JP" altLang="en-US" dirty="0"/>
              <a:t>▼</a:t>
            </a:r>
            <a:r>
              <a:rPr lang="ja-JP" altLang="ja-JP" dirty="0"/>
              <a:t>フードバンク関西と行政・社会福祉協議会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ja-JP" altLang="en-US" dirty="0"/>
              <a:t>　の</a:t>
            </a:r>
            <a:r>
              <a:rPr lang="ja-JP" altLang="ja-JP" dirty="0"/>
              <a:t>間で締結した</a:t>
            </a:r>
            <a:endParaRPr lang="en-US" altLang="ja-JP" dirty="0"/>
          </a:p>
          <a:p>
            <a:r>
              <a:rPr lang="ja-JP" altLang="ja-JP" dirty="0"/>
              <a:t>「要援護者食糧等分配支援事業」の取組み</a:t>
            </a:r>
            <a:endParaRPr lang="en-US" altLang="ja-JP" dirty="0"/>
          </a:p>
          <a:p>
            <a:endParaRPr lang="ja-JP" altLang="ja-JP" dirty="0"/>
          </a:p>
          <a:p>
            <a:r>
              <a:rPr lang="ja-JP" altLang="en-US" dirty="0"/>
              <a:t>★</a:t>
            </a:r>
            <a:r>
              <a:rPr lang="ja-JP" altLang="ja-JP" dirty="0"/>
              <a:t>特色として、生活困窮者だけでなく</a:t>
            </a:r>
            <a:endParaRPr lang="en-US" altLang="ja-JP" dirty="0"/>
          </a:p>
          <a:p>
            <a:r>
              <a:rPr lang="ja-JP" altLang="ja-JP" dirty="0"/>
              <a:t>「緊急に食料支援を必要とする市民」も対象に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941742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473</Words>
  <Application>Microsoft Office PowerPoint</Application>
  <PresentationFormat>ワイド画面</PresentationFormat>
  <Paragraphs>136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メイリオ</vt:lpstr>
      <vt:lpstr>Arial</vt:lpstr>
      <vt:lpstr>Calibri</vt:lpstr>
      <vt:lpstr>Trebuchet MS</vt:lpstr>
      <vt:lpstr>Wingdings 3</vt:lpstr>
      <vt:lpstr>ファセット</vt:lpstr>
      <vt:lpstr> 第4報告 日本における フードバンク活動：現状と展望</vt:lpstr>
      <vt:lpstr>はじめに</vt:lpstr>
      <vt:lpstr>フードバンクによる利用者への　　　　　　　　　　　　 　　　　食料支援パターン(1)</vt:lpstr>
      <vt:lpstr>フードバンクによる利用者への 　　　　食料支援パターン(2)</vt:lpstr>
      <vt:lpstr>パターン①-2の方法は フードバンクと行政が連携するきっかけに </vt:lpstr>
      <vt:lpstr>フードバンクと行政の連携：　　 　　　生活困窮者自立支援法への接近 </vt:lpstr>
      <vt:lpstr>自立相談支援事業とセカンドハーベスト名古屋の取組み</vt:lpstr>
      <vt:lpstr>施設・支援団体からみたフードバンク(1) ：フードバンク関西-施設・支援団体アンケート調査結果より </vt:lpstr>
      <vt:lpstr>施設・支援団体からみたフードバンク(2) ：社会福祉協議会聴き取り調査結果より①</vt:lpstr>
      <vt:lpstr>施設・支援団体からみたフードバンク(2) ：社会福祉協議会聴き取り調査結果より②  </vt:lpstr>
      <vt:lpstr>食料支援を包摂した支援の持つ可能性(1) </vt:lpstr>
      <vt:lpstr>食料支援を包摂した支援の持つ可能性(2)</vt:lpstr>
      <vt:lpstr>フードバンクに内在する限界とは</vt:lpstr>
      <vt:lpstr>フードバンクの役割を展望する    </vt:lpstr>
      <vt:lpstr>国・自治体の喫緊の課題とは  </vt:lpstr>
      <vt:lpstr>むすび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第4報告 日本における フードバンク活動：現状と展望</dc:title>
  <dc:creator>角崎 洋平</dc:creator>
  <cp:lastModifiedBy>小関 隆志</cp:lastModifiedBy>
  <cp:revision>20</cp:revision>
  <cp:lastPrinted>2018-07-20T13:33:49Z</cp:lastPrinted>
  <dcterms:created xsi:type="dcterms:W3CDTF">2018-07-14T12:36:54Z</dcterms:created>
  <dcterms:modified xsi:type="dcterms:W3CDTF">2018-07-20T14:04:17Z</dcterms:modified>
</cp:coreProperties>
</file>