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1"/>
  </p:sldMasterIdLst>
  <p:notesMasterIdLst>
    <p:notesMasterId r:id="rId22"/>
  </p:notesMasterIdLst>
  <p:sldIdLst>
    <p:sldId id="256" r:id="rId2"/>
    <p:sldId id="257" r:id="rId3"/>
    <p:sldId id="260" r:id="rId4"/>
    <p:sldId id="261" r:id="rId5"/>
    <p:sldId id="262" r:id="rId6"/>
    <p:sldId id="263" r:id="rId7"/>
    <p:sldId id="264" r:id="rId8"/>
    <p:sldId id="259" r:id="rId9"/>
    <p:sldId id="258" r:id="rId10"/>
    <p:sldId id="265" r:id="rId11"/>
    <p:sldId id="266" r:id="rId12"/>
    <p:sldId id="268" r:id="rId13"/>
    <p:sldId id="269" r:id="rId14"/>
    <p:sldId id="270" r:id="rId15"/>
    <p:sldId id="273" r:id="rId16"/>
    <p:sldId id="271" r:id="rId17"/>
    <p:sldId id="272" r:id="rId18"/>
    <p:sldId id="274" r:id="rId19"/>
    <p:sldId id="275" r:id="rId20"/>
    <p:sldId id="276" r:id="rId21"/>
  </p:sldIdLst>
  <p:sldSz cx="12192000" cy="6858000"/>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724"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1E114AB-FB5D-4E3A-B2AD-39B5643426BF}" type="datetimeFigureOut">
              <a:rPr kumimoji="1" lang="ja-JP" altLang="en-US" smtClean="0"/>
              <a:t>2018/6/26</a:t>
            </a:fld>
            <a:endParaRPr kumimoji="1" lang="ja-JP" altLang="en-US"/>
          </a:p>
        </p:txBody>
      </p:sp>
      <p:sp>
        <p:nvSpPr>
          <p:cNvPr id="4" name="スライド イメージ プレースホルダー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DB0562D-BA3E-4EBD-B8E4-97609E33F4AD}" type="slidenum">
              <a:rPr kumimoji="1" lang="ja-JP" altLang="en-US" smtClean="0"/>
              <a:t>‹#›</a:t>
            </a:fld>
            <a:endParaRPr kumimoji="1" lang="ja-JP" altLang="en-US"/>
          </a:p>
        </p:txBody>
      </p:sp>
    </p:spTree>
    <p:extLst>
      <p:ext uri="{BB962C8B-B14F-4D97-AF65-F5344CB8AC3E}">
        <p14:creationId xmlns:p14="http://schemas.microsoft.com/office/powerpoint/2010/main" val="302926575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7983232" y="5037663"/>
            <a:ext cx="897467" cy="279400"/>
          </a:xfrm>
        </p:spPr>
        <p:txBody>
          <a:bodyPr/>
          <a:lstStyle/>
          <a:p>
            <a:fld id="{66DF0AEB-0D47-4FA6-8480-B20BDD1881F6}" type="datetime1">
              <a:rPr kumimoji="1" lang="ja-JP" altLang="en-US" smtClean="0"/>
              <a:t>2018/6/26</a:t>
            </a:fld>
            <a:endParaRPr kumimoji="1" lang="ja-JP" altLang="en-US"/>
          </a:p>
        </p:txBody>
      </p:sp>
      <p:sp>
        <p:nvSpPr>
          <p:cNvPr id="5" name="Footer Placeholder 4"/>
          <p:cNvSpPr>
            <a:spLocks noGrp="1"/>
          </p:cNvSpPr>
          <p:nvPr>
            <p:ph type="ftr" sz="quarter" idx="11"/>
          </p:nvPr>
        </p:nvSpPr>
        <p:spPr>
          <a:xfrm>
            <a:off x="2692397" y="5037663"/>
            <a:ext cx="5214635" cy="279400"/>
          </a:xfrm>
        </p:spPr>
        <p:txBody>
          <a:bodyPr/>
          <a:lstStyle/>
          <a:p>
            <a:endParaRPr kumimoji="1" lang="ja-JP" altLang="en-US"/>
          </a:p>
        </p:txBody>
      </p:sp>
      <p:sp>
        <p:nvSpPr>
          <p:cNvPr id="6" name="Slide Number Placeholder 5"/>
          <p:cNvSpPr>
            <a:spLocks noGrp="1"/>
          </p:cNvSpPr>
          <p:nvPr>
            <p:ph type="sldNum" sz="quarter" idx="12"/>
          </p:nvPr>
        </p:nvSpPr>
        <p:spPr>
          <a:xfrm>
            <a:off x="8956900" y="5037663"/>
            <a:ext cx="551167" cy="279400"/>
          </a:xfrm>
        </p:spPr>
        <p:txBody>
          <a:bodyPr/>
          <a:lstStyle/>
          <a:p>
            <a:fld id="{998ABB3C-F41C-4E76-A982-E0471B07B251}" type="slidenum">
              <a:rPr kumimoji="1" lang="ja-JP" altLang="en-US" smtClean="0"/>
              <a:t>‹#›</a:t>
            </a:fld>
            <a:endParaRPr kumimoji="1" lang="ja-JP" altLang="en-US"/>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7078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FFE59CB-5FF4-4010-99D2-6BFC4412FB2B}" type="datetime1">
              <a:rPr kumimoji="1" lang="ja-JP" altLang="en-US" smtClean="0"/>
              <a:t>2018/6/26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98ABB3C-F41C-4E76-A982-E0471B07B251}" type="slidenum">
              <a:rPr kumimoji="1" lang="ja-JP" altLang="en-US" smtClean="0"/>
              <a:t>‹#›</a:t>
            </a:fld>
            <a:endParaRPr kumimoji="1" lang="ja-JP" altLang="en-US"/>
          </a:p>
        </p:txBody>
      </p:sp>
    </p:spTree>
    <p:extLst>
      <p:ext uri="{BB962C8B-B14F-4D97-AF65-F5344CB8AC3E}">
        <p14:creationId xmlns:p14="http://schemas.microsoft.com/office/powerpoint/2010/main" val="1128510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A779482-0AE1-4CB0-A0E2-8A3C5F985D75}" type="datetime1">
              <a:rPr kumimoji="1" lang="ja-JP" altLang="en-US" smtClean="0"/>
              <a:t>2018/6/26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98ABB3C-F41C-4E76-A982-E0471B07B251}" type="slidenum">
              <a:rPr kumimoji="1" lang="ja-JP" altLang="en-US" smtClean="0"/>
              <a:t>‹#›</a:t>
            </a:fld>
            <a:endParaRPr kumimoji="1" lang="ja-JP" altLang="en-US"/>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15376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ja-JP" altLang="en-US"/>
              <a:t>マスター タイトルの書式設定</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28AF0F1-5D6A-4B5E-B98F-FB768938CAAA}" type="datetime1">
              <a:rPr kumimoji="1" lang="ja-JP" altLang="en-US" smtClean="0"/>
              <a:t>2018/6/26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98ABB3C-F41C-4E76-A982-E0471B07B251}" type="slidenum">
              <a:rPr kumimoji="1" lang="ja-JP" altLang="en-US" smtClean="0"/>
              <a:t>‹#›</a:t>
            </a:fld>
            <a:endParaRPr kumimoji="1" lang="ja-JP" alt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88181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6BFBAC1-D35D-4107-9C7F-88747086BF58}" type="datetime1">
              <a:rPr kumimoji="1" lang="ja-JP" altLang="en-US" smtClean="0"/>
              <a:t>2018/6/26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98ABB3C-F41C-4E76-A982-E0471B07B251}" type="slidenum">
              <a:rPr kumimoji="1" lang="ja-JP" altLang="en-US" smtClean="0"/>
              <a:t>‹#›</a:t>
            </a:fld>
            <a:endParaRPr kumimoji="1" lang="ja-JP" altLang="en-US"/>
          </a:p>
        </p:txBody>
      </p:sp>
    </p:spTree>
    <p:extLst>
      <p:ext uri="{BB962C8B-B14F-4D97-AF65-F5344CB8AC3E}">
        <p14:creationId xmlns:p14="http://schemas.microsoft.com/office/powerpoint/2010/main" val="36535635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ja-JP" altLang="en-US"/>
              <a:t>マスター タイトルの書式設定</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3921676-2BD4-4761-BF98-4070CBABF59D}" type="datetime1">
              <a:rPr kumimoji="1" lang="ja-JP" altLang="en-US" smtClean="0"/>
              <a:t>2018/6/26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98ABB3C-F41C-4E76-A982-E0471B07B251}" type="slidenum">
              <a:rPr kumimoji="1" lang="ja-JP" altLang="en-US" smtClean="0"/>
              <a:t>‹#›</a:t>
            </a:fld>
            <a:endParaRPr kumimoji="1" lang="ja-JP" alt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266024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ja-JP" altLang="en-US"/>
              <a:t>マスター タイトルの書式設定</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508063A-9F80-4B4D-941F-F7A7648B43F7}" type="datetime1">
              <a:rPr kumimoji="1" lang="ja-JP" altLang="en-US" smtClean="0"/>
              <a:t>2018/6/26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98ABB3C-F41C-4E76-A982-E0471B07B251}" type="slidenum">
              <a:rPr kumimoji="1" lang="ja-JP" altLang="en-US" smtClean="0"/>
              <a:t>‹#›</a:t>
            </a:fld>
            <a:endParaRPr kumimoji="1" lang="ja-JP" altLang="en-US"/>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65308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44231FB-4507-4A8B-A5C7-98624A5530F4}" type="datetime1">
              <a:rPr kumimoji="1" lang="ja-JP" altLang="en-US" smtClean="0"/>
              <a:t>2018/6/26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98ABB3C-F41C-4E76-A982-E0471B07B251}" type="slidenum">
              <a:rPr kumimoji="1" lang="ja-JP" altLang="en-US" smtClean="0"/>
              <a:t>‹#›</a:t>
            </a:fld>
            <a:endParaRPr kumimoji="1" lang="ja-JP" alt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96077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0D10034-2CF1-453F-9B53-27028C8CE373}" type="datetime1">
              <a:rPr kumimoji="1" lang="ja-JP" altLang="en-US" smtClean="0"/>
              <a:t>2018/6/26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98ABB3C-F41C-4E76-A982-E0471B07B251}" type="slidenum">
              <a:rPr kumimoji="1" lang="ja-JP" altLang="en-US" smtClean="0"/>
              <a:t>‹#›</a:t>
            </a:fld>
            <a:endParaRPr kumimoji="1" lang="ja-JP" altLang="en-US"/>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0656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1CA9C00-1EC1-4738-8D1B-A68128CD9206}" type="datetime1">
              <a:rPr kumimoji="1" lang="ja-JP" altLang="en-US" smtClean="0"/>
              <a:t>2018/6/26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98ABB3C-F41C-4E76-A982-E0471B07B251}" type="slidenum">
              <a:rPr kumimoji="1" lang="ja-JP" altLang="en-US" smtClean="0"/>
              <a:t>‹#›</a:t>
            </a:fld>
            <a:endParaRPr kumimoji="1" lang="ja-JP" altLang="en-US"/>
          </a:p>
        </p:txBody>
      </p:sp>
    </p:spTree>
    <p:extLst>
      <p:ext uri="{BB962C8B-B14F-4D97-AF65-F5344CB8AC3E}">
        <p14:creationId xmlns:p14="http://schemas.microsoft.com/office/powerpoint/2010/main" val="4290181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E0B9ADD-A2FC-42F6-89F2-242A7A346095}" type="datetime1">
              <a:rPr kumimoji="1" lang="ja-JP" altLang="en-US" smtClean="0"/>
              <a:t>2018/6/26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98ABB3C-F41C-4E76-A982-E0471B07B251}" type="slidenum">
              <a:rPr kumimoji="1" lang="ja-JP" altLang="en-US" smtClean="0"/>
              <a:t>‹#›</a:t>
            </a:fld>
            <a:endParaRPr kumimoji="1" lang="ja-JP" altLang="en-US"/>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77828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DE3A137-E0F7-44EE-AC38-531165006BDE}" type="datetime1">
              <a:rPr kumimoji="1" lang="ja-JP" altLang="en-US" smtClean="0"/>
              <a:t>2018/6/26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98ABB3C-F41C-4E76-A982-E0471B07B251}" type="slidenum">
              <a:rPr kumimoji="1" lang="ja-JP" altLang="en-US" smtClean="0"/>
              <a:t>‹#›</a:t>
            </a:fld>
            <a:endParaRPr kumimoji="1" lang="ja-JP" altLang="en-US"/>
          </a:p>
        </p:txBody>
      </p:sp>
    </p:spTree>
    <p:extLst>
      <p:ext uri="{BB962C8B-B14F-4D97-AF65-F5344CB8AC3E}">
        <p14:creationId xmlns:p14="http://schemas.microsoft.com/office/powerpoint/2010/main" val="394589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3AF2906-AFBD-40F2-A0CB-D2AFA8DC61DC}" type="datetime1">
              <a:rPr kumimoji="1" lang="ja-JP" altLang="en-US" smtClean="0"/>
              <a:t>2018/6/26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98ABB3C-F41C-4E76-A982-E0471B07B251}" type="slidenum">
              <a:rPr kumimoji="1" lang="ja-JP" altLang="en-US" smtClean="0"/>
              <a:t>‹#›</a:t>
            </a:fld>
            <a:endParaRPr kumimoji="1" lang="ja-JP" altLang="en-US"/>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1505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9407CB3-5789-4404-9F5B-72297E47AC9C}" type="datetime1">
              <a:rPr kumimoji="1" lang="ja-JP" altLang="en-US" smtClean="0"/>
              <a:t>2018/6/26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98ABB3C-F41C-4E76-A982-E0471B07B251}" type="slidenum">
              <a:rPr kumimoji="1" lang="ja-JP" altLang="en-US" smtClean="0"/>
              <a:t>‹#›</a:t>
            </a:fld>
            <a:endParaRPr kumimoji="1" lang="ja-JP" alt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33744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9019AF-2E46-42F6-BFC5-EACD7DC525A2}" type="datetime1">
              <a:rPr kumimoji="1" lang="ja-JP" altLang="en-US" smtClean="0"/>
              <a:t>2018/6/26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98ABB3C-F41C-4E76-A982-E0471B07B251}" type="slidenum">
              <a:rPr kumimoji="1" lang="ja-JP" altLang="en-US" smtClean="0"/>
              <a:t>‹#›</a:t>
            </a:fld>
            <a:endParaRPr kumimoji="1" lang="ja-JP" altLang="en-US"/>
          </a:p>
        </p:txBody>
      </p:sp>
    </p:spTree>
    <p:extLst>
      <p:ext uri="{BB962C8B-B14F-4D97-AF65-F5344CB8AC3E}">
        <p14:creationId xmlns:p14="http://schemas.microsoft.com/office/powerpoint/2010/main" val="550811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99DBEE7-57C3-41D3-B8E0-BC465C489F31}" type="datetime1">
              <a:rPr kumimoji="1" lang="ja-JP" altLang="en-US" smtClean="0"/>
              <a:t>2018/6/26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98ABB3C-F41C-4E76-A982-E0471B07B251}" type="slidenum">
              <a:rPr kumimoji="1" lang="ja-JP" altLang="en-US" smtClean="0"/>
              <a:t>‹#›</a:t>
            </a:fld>
            <a:endParaRPr kumimoji="1" lang="ja-JP" altLang="en-US"/>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0023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ja-JP" altLang="en-US"/>
              <a:t>マスター タイトルの書式設定</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AB7EB60-8360-465D-9748-0CAFCAE83B3B}" type="datetime1">
              <a:rPr kumimoji="1" lang="ja-JP" altLang="en-US" smtClean="0"/>
              <a:t>2018/6/26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98ABB3C-F41C-4E76-A982-E0471B07B251}" type="slidenum">
              <a:rPr kumimoji="1" lang="ja-JP" altLang="en-US" smtClean="0"/>
              <a:t>‹#›</a:t>
            </a:fld>
            <a:endParaRPr kumimoji="1" lang="ja-JP" altLang="en-US"/>
          </a:p>
        </p:txBody>
      </p:sp>
    </p:spTree>
    <p:extLst>
      <p:ext uri="{BB962C8B-B14F-4D97-AF65-F5344CB8AC3E}">
        <p14:creationId xmlns:p14="http://schemas.microsoft.com/office/powerpoint/2010/main" val="1343554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DB0EE63-7D3A-4F8D-BE51-2C87BB7E5FA7}" type="datetime1">
              <a:rPr kumimoji="1" lang="ja-JP" altLang="en-US" smtClean="0"/>
              <a:t>2018/6/26</a:t>
            </a:fld>
            <a:endParaRPr kumimoji="1" lang="ja-JP" alt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kumimoji="1" lang="ja-JP" alt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98ABB3C-F41C-4E76-A982-E0471B07B251}" type="slidenum">
              <a:rPr kumimoji="1" lang="ja-JP" altLang="en-US" smtClean="0"/>
              <a:t>‹#›</a:t>
            </a:fld>
            <a:endParaRPr kumimoji="1" lang="ja-JP" altLang="en-US"/>
          </a:p>
        </p:txBody>
      </p:sp>
    </p:spTree>
    <p:extLst>
      <p:ext uri="{BB962C8B-B14F-4D97-AF65-F5344CB8AC3E}">
        <p14:creationId xmlns:p14="http://schemas.microsoft.com/office/powerpoint/2010/main" val="111455323"/>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Lst>
  <p:hf hdr="0" ftr="0" dt="0"/>
  <p:txStyles>
    <p:titleStyle>
      <a:lvl1pPr algn="ctr" defTabSz="457200" rtl="0" eaLnBrk="1" latinLnBrk="0" hangingPunct="1">
        <a:spcBef>
          <a:spcPct val="0"/>
        </a:spcBef>
        <a:buNone/>
        <a:defRPr kumimoji="1" sz="4400"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kumimoji="1"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kumimoji="1"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kumimoji="1"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kumimoji="1"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koseki@meiji.ac.jp"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hyperlink" Target="https://www.banquealimentaire.org/" TargetMode="Externa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hyperlink" Target="https://www.restosducoeur.or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hyperlink" Target="https://www.foodbank1377.org/New/Index.jsp" TargetMode="Externa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3.gif"/><Relationship Id="rId5" Type="http://schemas.openxmlformats.org/officeDocument/2006/relationships/hyperlink" Target="http://www.sfb.or.kr/?ckattempt=1" TargetMode="Externa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hyperlink" Target="https://www.foodbanking.org/2017annualreport/" TargetMode="External"/><Relationship Id="rId2" Type="http://schemas.openxmlformats.org/officeDocument/2006/relationships/hyperlink" Target="https://www.foodbanking.org/what-we-do/our-global-reach/"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hyperlink" Target="http://www.unic.or.jp/info/un_agencies_japan/wfp/"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en.wikipedia.org/wiki/John_van_Hengel" TargetMode="External"/><Relationship Id="rId2" Type="http://schemas.openxmlformats.org/officeDocument/2006/relationships/hyperlink" Target="https://www.firstfoodbank.org/" TargetMode="Externa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hyperlink" Target="https://www.youtube.com/watch?v=Cj8ocSbS_Vk"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feedingamerica.org/?s_src=W186DIRCT&amp;s_subsrc=http://www.feedingamerica.org/about-us/partners/" TargetMode="Externa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hyperlink" Target="http://ec.europa.eu/social/main.jsp?catId=1089&amp;langId=en" TargetMode="External"/><Relationship Id="rId2" Type="http://schemas.openxmlformats.org/officeDocument/2006/relationships/hyperlink" Target="https://www.eurofoodbank.org/"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hyperlink" Target="https://www.restosducoeur.org/" TargetMode="External"/><Relationship Id="rId2" Type="http://schemas.openxmlformats.org/officeDocument/2006/relationships/hyperlink" Target="https://www.banquealimentaire.org/" TargetMode="External"/><Relationship Id="rId1" Type="http://schemas.openxmlformats.org/officeDocument/2006/relationships/slideLayout" Target="../slideLayouts/slideLayout2.xm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a:t>報告⑤</a:t>
            </a:r>
            <a:br>
              <a:rPr kumimoji="1" lang="en-US" altLang="ja-JP" dirty="0"/>
            </a:br>
            <a:r>
              <a:rPr kumimoji="1" lang="ja-JP" altLang="en-US" dirty="0"/>
              <a:t>海外のフードバンク</a:t>
            </a:r>
          </a:p>
        </p:txBody>
      </p:sp>
      <p:sp>
        <p:nvSpPr>
          <p:cNvPr id="3" name="サブタイトル 2"/>
          <p:cNvSpPr>
            <a:spLocks noGrp="1"/>
          </p:cNvSpPr>
          <p:nvPr>
            <p:ph type="subTitle" idx="1"/>
          </p:nvPr>
        </p:nvSpPr>
        <p:spPr>
          <a:xfrm>
            <a:off x="2692398" y="3657597"/>
            <a:ext cx="6815669" cy="1821308"/>
          </a:xfrm>
        </p:spPr>
        <p:txBody>
          <a:bodyPr>
            <a:normAutofit/>
          </a:bodyPr>
          <a:lstStyle/>
          <a:p>
            <a:endParaRPr kumimoji="1" lang="en-US" altLang="ja-JP" dirty="0"/>
          </a:p>
          <a:p>
            <a:r>
              <a:rPr lang="en-US" altLang="ja-JP" dirty="0"/>
              <a:t>2018</a:t>
            </a:r>
            <a:r>
              <a:rPr lang="ja-JP" altLang="en-US" dirty="0"/>
              <a:t>年</a:t>
            </a:r>
            <a:r>
              <a:rPr lang="en-US" altLang="ja-JP" dirty="0"/>
              <a:t>7</a:t>
            </a:r>
            <a:r>
              <a:rPr lang="ja-JP" altLang="en-US" dirty="0"/>
              <a:t>月</a:t>
            </a:r>
            <a:r>
              <a:rPr lang="en-US" altLang="ja-JP" dirty="0"/>
              <a:t>22</a:t>
            </a:r>
            <a:r>
              <a:rPr lang="ja-JP" altLang="en-US" dirty="0"/>
              <a:t>日（日）</a:t>
            </a:r>
            <a:endParaRPr lang="en-US" altLang="ja-JP" dirty="0"/>
          </a:p>
          <a:p>
            <a:r>
              <a:rPr kumimoji="1" lang="ja-JP" altLang="en-US" dirty="0"/>
              <a:t>明治大学経営学部　准教授　小関　隆志</a:t>
            </a:r>
            <a:endParaRPr kumimoji="1" lang="en-US" altLang="ja-JP" dirty="0"/>
          </a:p>
          <a:p>
            <a:r>
              <a:rPr lang="en-US" altLang="ja-JP" dirty="0">
                <a:hlinkClick r:id="rId2"/>
              </a:rPr>
              <a:t>koseki@meiji.ac.jp</a:t>
            </a:r>
            <a:r>
              <a:rPr lang="en-US" altLang="ja-JP" dirty="0"/>
              <a:t> </a:t>
            </a:r>
            <a:endParaRPr kumimoji="1" lang="ja-JP" altLang="en-US" dirty="0"/>
          </a:p>
        </p:txBody>
      </p:sp>
      <p:sp>
        <p:nvSpPr>
          <p:cNvPr id="4" name="スライド番号プレースホルダー 3">
            <a:extLst>
              <a:ext uri="{FF2B5EF4-FFF2-40B4-BE49-F238E27FC236}">
                <a16:creationId xmlns:a16="http://schemas.microsoft.com/office/drawing/2014/main" id="{7BBF4B55-A251-4691-80EF-B415126EAEAD}"/>
              </a:ext>
            </a:extLst>
          </p:cNvPr>
          <p:cNvSpPr>
            <a:spLocks noGrp="1"/>
          </p:cNvSpPr>
          <p:nvPr>
            <p:ph type="sldNum" sz="quarter" idx="12"/>
          </p:nvPr>
        </p:nvSpPr>
        <p:spPr/>
        <p:txBody>
          <a:bodyPr/>
          <a:lstStyle/>
          <a:p>
            <a:fld id="{998ABB3C-F41C-4E76-A982-E0471B07B251}" type="slidenum">
              <a:rPr kumimoji="1" lang="ja-JP" altLang="en-US" smtClean="0"/>
              <a:t>1</a:t>
            </a:fld>
            <a:endParaRPr kumimoji="1" lang="ja-JP" altLang="en-US"/>
          </a:p>
        </p:txBody>
      </p:sp>
    </p:spTree>
    <p:extLst>
      <p:ext uri="{BB962C8B-B14F-4D97-AF65-F5344CB8AC3E}">
        <p14:creationId xmlns:p14="http://schemas.microsoft.com/office/powerpoint/2010/main" val="351279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75E6F9D6-4A8A-4D46-8AB8-C09922095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F0F8385F-4F6C-44C5-8799-A481EE1388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cxnSp>
        <p:nvCxnSpPr>
          <p:cNvPr id="17" name="Straight Connector 16">
            <a:extLst>
              <a:ext uri="{FF2B5EF4-FFF2-40B4-BE49-F238E27FC236}">
                <a16:creationId xmlns:a16="http://schemas.microsoft.com/office/drawing/2014/main" id="{68842638-6ABA-48CD-9534-FD898406B69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46233" y="2838638"/>
            <a:ext cx="4663440" cy="0"/>
          </a:xfrm>
          <a:prstGeom prst="line">
            <a:avLst/>
          </a:prstGeom>
        </p:spPr>
        <p:style>
          <a:lnRef idx="2">
            <a:schemeClr val="accent1"/>
          </a:lnRef>
          <a:fillRef idx="0">
            <a:schemeClr val="accent1"/>
          </a:fillRef>
          <a:effectRef idx="1">
            <a:schemeClr val="accent1"/>
          </a:effectRef>
          <a:fontRef idx="minor">
            <a:schemeClr val="tx1"/>
          </a:fontRef>
        </p:style>
      </p:cxnSp>
      <p:pic>
        <p:nvPicPr>
          <p:cNvPr id="8" name="図 7">
            <a:extLst>
              <a:ext uri="{FF2B5EF4-FFF2-40B4-BE49-F238E27FC236}">
                <a16:creationId xmlns:a16="http://schemas.microsoft.com/office/drawing/2014/main" id="{04711497-6ACC-4CAC-9440-0CD905ED5E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6106" y="2838638"/>
            <a:ext cx="4749894" cy="3562420"/>
          </a:xfrm>
          <a:prstGeom prst="rect">
            <a:avLst/>
          </a:prstGeom>
          <a:ln w="57150" cmpd="thickThin">
            <a:noFill/>
            <a:miter lim="800000"/>
          </a:ln>
        </p:spPr>
      </p:pic>
      <p:pic>
        <p:nvPicPr>
          <p:cNvPr id="5" name="図 4">
            <a:hlinkClick r:id="rId5"/>
            <a:extLst>
              <a:ext uri="{FF2B5EF4-FFF2-40B4-BE49-F238E27FC236}">
                <a16:creationId xmlns:a16="http://schemas.microsoft.com/office/drawing/2014/main" id="{FE7282E4-1513-4AFB-AC6A-BCF71CBB2A9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45662" y="2619588"/>
            <a:ext cx="3452859" cy="729872"/>
          </a:xfrm>
          <a:prstGeom prst="rect">
            <a:avLst/>
          </a:prstGeom>
          <a:ln w="57150" cmpd="thickThin">
            <a:noFill/>
            <a:miter lim="800000"/>
          </a:ln>
        </p:spPr>
      </p:pic>
      <p:sp>
        <p:nvSpPr>
          <p:cNvPr id="2" name="タイトル 1">
            <a:extLst>
              <a:ext uri="{FF2B5EF4-FFF2-40B4-BE49-F238E27FC236}">
                <a16:creationId xmlns:a16="http://schemas.microsoft.com/office/drawing/2014/main" id="{063BC9AB-5CAB-4A55-969D-18474C81EB03}"/>
              </a:ext>
            </a:extLst>
          </p:cNvPr>
          <p:cNvSpPr>
            <a:spLocks noGrp="1"/>
          </p:cNvSpPr>
          <p:nvPr>
            <p:ph type="title"/>
          </p:nvPr>
        </p:nvSpPr>
        <p:spPr>
          <a:xfrm>
            <a:off x="1256858" y="982132"/>
            <a:ext cx="4842190" cy="1774814"/>
          </a:xfrm>
        </p:spPr>
        <p:txBody>
          <a:bodyPr>
            <a:normAutofit/>
          </a:bodyPr>
          <a:lstStyle/>
          <a:p>
            <a:r>
              <a:rPr kumimoji="1" lang="ja-JP" altLang="en-US" dirty="0"/>
              <a:t>フランスのフードバンク</a:t>
            </a:r>
          </a:p>
        </p:txBody>
      </p:sp>
      <p:sp>
        <p:nvSpPr>
          <p:cNvPr id="3" name="コンテンツ プレースホルダー 2">
            <a:extLst>
              <a:ext uri="{FF2B5EF4-FFF2-40B4-BE49-F238E27FC236}">
                <a16:creationId xmlns:a16="http://schemas.microsoft.com/office/drawing/2014/main" id="{281A15BB-EBB8-4CE6-9018-EC1B11225121}"/>
              </a:ext>
            </a:extLst>
          </p:cNvPr>
          <p:cNvSpPr>
            <a:spLocks noGrp="1"/>
          </p:cNvSpPr>
          <p:nvPr>
            <p:ph idx="1"/>
          </p:nvPr>
        </p:nvSpPr>
        <p:spPr>
          <a:xfrm>
            <a:off x="6604033" y="1158023"/>
            <a:ext cx="4528947" cy="4696335"/>
          </a:xfrm>
        </p:spPr>
        <p:txBody>
          <a:bodyPr>
            <a:normAutofit/>
          </a:bodyPr>
          <a:lstStyle/>
          <a:p>
            <a:pPr>
              <a:lnSpc>
                <a:spcPct val="90000"/>
              </a:lnSpc>
            </a:pPr>
            <a:r>
              <a:rPr kumimoji="1" lang="ja-JP" altLang="en-US" dirty="0">
                <a:hlinkClick r:id="rId5"/>
              </a:rPr>
              <a:t>バンク・アリマンテール</a:t>
            </a:r>
            <a:r>
              <a:rPr kumimoji="1" lang="ja-JP" altLang="en-US" dirty="0"/>
              <a:t>　</a:t>
            </a:r>
            <a:r>
              <a:rPr lang="en-US" altLang="ja-JP" dirty="0"/>
              <a:t>2017</a:t>
            </a:r>
            <a:endParaRPr lang="en-US" altLang="ja-JP"/>
          </a:p>
          <a:p>
            <a:pPr lvl="1">
              <a:lnSpc>
                <a:spcPct val="90000"/>
              </a:lnSpc>
            </a:pPr>
            <a:r>
              <a:rPr kumimoji="1" lang="en-US" altLang="ja-JP" dirty="0"/>
              <a:t>200</a:t>
            </a:r>
            <a:r>
              <a:rPr kumimoji="1" lang="ja-JP" altLang="en-US" dirty="0"/>
              <a:t>万人の受益者に</a:t>
            </a:r>
            <a:r>
              <a:rPr kumimoji="1" lang="en-US" altLang="ja-JP" dirty="0"/>
              <a:t>11.3</a:t>
            </a:r>
            <a:r>
              <a:rPr kumimoji="1" lang="ja-JP" altLang="en-US" dirty="0"/>
              <a:t>万トン、</a:t>
            </a:r>
            <a:r>
              <a:rPr kumimoji="1" lang="en-US" altLang="ja-JP" dirty="0"/>
              <a:t>2</a:t>
            </a:r>
            <a:r>
              <a:rPr kumimoji="1" lang="ja-JP" altLang="en-US" dirty="0"/>
              <a:t>億</a:t>
            </a:r>
            <a:r>
              <a:rPr kumimoji="1" lang="en-US" altLang="ja-JP" dirty="0"/>
              <a:t>2600</a:t>
            </a:r>
            <a:r>
              <a:rPr kumimoji="1" lang="ja-JP" altLang="en-US" dirty="0"/>
              <a:t>万食の食料を供給</a:t>
            </a:r>
            <a:endParaRPr kumimoji="1" lang="en-US" altLang="ja-JP"/>
          </a:p>
          <a:p>
            <a:pPr lvl="1">
              <a:lnSpc>
                <a:spcPct val="90000"/>
              </a:lnSpc>
            </a:pPr>
            <a:r>
              <a:rPr kumimoji="1" lang="ja-JP" altLang="en-US" dirty="0"/>
              <a:t>各県に事業拠点（全国に</a:t>
            </a:r>
            <a:r>
              <a:rPr kumimoji="1" lang="en-US" altLang="ja-JP" dirty="0"/>
              <a:t>79</a:t>
            </a:r>
            <a:r>
              <a:rPr kumimoji="1" lang="ja-JP" altLang="en-US" dirty="0"/>
              <a:t>）と</a:t>
            </a:r>
            <a:r>
              <a:rPr kumimoji="1" lang="en-US" altLang="ja-JP" dirty="0"/>
              <a:t>23</a:t>
            </a:r>
            <a:r>
              <a:rPr kumimoji="1" lang="ja-JP" altLang="en-US" dirty="0"/>
              <a:t>の倉庫を保有</a:t>
            </a:r>
            <a:endParaRPr kumimoji="1" lang="en-US" altLang="ja-JP"/>
          </a:p>
          <a:p>
            <a:pPr lvl="1">
              <a:lnSpc>
                <a:spcPct val="90000"/>
              </a:lnSpc>
            </a:pPr>
            <a:r>
              <a:rPr lang="ja-JP" altLang="en-US" dirty="0"/>
              <a:t>アソシエーション、社会福祉関連機関、慈善ネット</a:t>
            </a:r>
            <a:endParaRPr lang="en-US" altLang="ja-JP"/>
          </a:p>
          <a:p>
            <a:pPr marL="457200" lvl="1" indent="0">
              <a:lnSpc>
                <a:spcPct val="90000"/>
              </a:lnSpc>
              <a:buNone/>
            </a:pPr>
            <a:r>
              <a:rPr lang="ja-JP" altLang="en-US" dirty="0"/>
              <a:t>　ワーク、福祉スーパーマーケット（エピスリー・</a:t>
            </a:r>
            <a:endParaRPr lang="en-US" altLang="ja-JP"/>
          </a:p>
          <a:p>
            <a:pPr marL="457200" lvl="1" indent="0">
              <a:lnSpc>
                <a:spcPct val="90000"/>
              </a:lnSpc>
              <a:buNone/>
            </a:pPr>
            <a:r>
              <a:rPr lang="ja-JP" altLang="en-US" dirty="0"/>
              <a:t>　ソシアル）に食料を提供　</a:t>
            </a:r>
            <a:r>
              <a:rPr lang="en-US" altLang="ja-JP" dirty="0"/>
              <a:t>2017</a:t>
            </a:r>
            <a:r>
              <a:rPr lang="ja-JP" altLang="en-US" dirty="0"/>
              <a:t>年度は</a:t>
            </a:r>
            <a:r>
              <a:rPr lang="en-US" altLang="ja-JP" dirty="0"/>
              <a:t>5400</a:t>
            </a:r>
            <a:r>
              <a:rPr lang="ja-JP" altLang="en-US" dirty="0"/>
              <a:t>団体に</a:t>
            </a:r>
            <a:endParaRPr lang="en-US" altLang="ja-JP"/>
          </a:p>
          <a:p>
            <a:pPr lvl="1">
              <a:lnSpc>
                <a:spcPct val="90000"/>
              </a:lnSpc>
            </a:pPr>
            <a:r>
              <a:rPr kumimoji="1" lang="ja-JP" altLang="en-US" dirty="0"/>
              <a:t>アメリカと同様、倉庫</a:t>
            </a:r>
            <a:r>
              <a:rPr lang="ja-JP" altLang="en-US" dirty="0"/>
              <a:t>モデル</a:t>
            </a:r>
            <a:endParaRPr lang="en-US" altLang="ja-JP"/>
          </a:p>
          <a:p>
            <a:pPr marL="457200" lvl="1" indent="0">
              <a:lnSpc>
                <a:spcPct val="90000"/>
              </a:lnSpc>
              <a:buNone/>
            </a:pPr>
            <a:endParaRPr kumimoji="1" lang="ja-JP" altLang="en-US"/>
          </a:p>
        </p:txBody>
      </p:sp>
      <p:sp>
        <p:nvSpPr>
          <p:cNvPr id="4" name="スライド番号プレースホルダー 3">
            <a:extLst>
              <a:ext uri="{FF2B5EF4-FFF2-40B4-BE49-F238E27FC236}">
                <a16:creationId xmlns:a16="http://schemas.microsoft.com/office/drawing/2014/main" id="{3D271D19-632C-40D7-9EC9-6C6A82F2AFF3}"/>
              </a:ext>
            </a:extLst>
          </p:cNvPr>
          <p:cNvSpPr>
            <a:spLocks noGrp="1"/>
          </p:cNvSpPr>
          <p:nvPr>
            <p:ph type="sldNum" sz="quarter" idx="12"/>
          </p:nvPr>
        </p:nvSpPr>
        <p:spPr>
          <a:xfrm>
            <a:off x="10353901" y="5934456"/>
            <a:ext cx="542697" cy="279400"/>
          </a:xfrm>
        </p:spPr>
        <p:txBody>
          <a:bodyPr>
            <a:normAutofit/>
          </a:bodyPr>
          <a:lstStyle/>
          <a:p>
            <a:pPr>
              <a:spcAft>
                <a:spcPts val="600"/>
              </a:spcAft>
            </a:pPr>
            <a:fld id="{998ABB3C-F41C-4E76-A982-E0471B07B251}" type="slidenum">
              <a:rPr kumimoji="1" lang="ja-JP" altLang="en-US" smtClean="0"/>
              <a:pPr>
                <a:spcAft>
                  <a:spcPts val="600"/>
                </a:spcAft>
              </a:pPr>
              <a:t>10</a:t>
            </a:fld>
            <a:endParaRPr kumimoji="1" lang="ja-JP" altLang="en-US"/>
          </a:p>
        </p:txBody>
      </p:sp>
    </p:spTree>
    <p:extLst>
      <p:ext uri="{BB962C8B-B14F-4D97-AF65-F5344CB8AC3E}">
        <p14:creationId xmlns:p14="http://schemas.microsoft.com/office/powerpoint/2010/main" val="3698332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E1374CC-E745-4BC0-92A0-180B70E3D0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1CF8A95A-9DEB-454B-92B4-86057447CBB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cxnSp>
        <p:nvCxnSpPr>
          <p:cNvPr id="16" name="Straight Connector 15">
            <a:extLst>
              <a:ext uri="{FF2B5EF4-FFF2-40B4-BE49-F238E27FC236}">
                <a16:creationId xmlns:a16="http://schemas.microsoft.com/office/drawing/2014/main" id="{DB24AD5B-7E5E-4F3C-82E6-1234F4C589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77057" y="2400639"/>
            <a:ext cx="5760720" cy="0"/>
          </a:xfrm>
          <a:prstGeom prst="line">
            <a:avLst/>
          </a:prstGeom>
        </p:spPr>
        <p:style>
          <a:lnRef idx="2">
            <a:schemeClr val="accent1"/>
          </a:lnRef>
          <a:fillRef idx="0">
            <a:schemeClr val="accent1"/>
          </a:fillRef>
          <a:effectRef idx="1">
            <a:schemeClr val="accent1"/>
          </a:effectRef>
          <a:fontRef idx="minor">
            <a:schemeClr val="tx1"/>
          </a:fontRef>
        </p:style>
      </p:cxnSp>
      <p:pic>
        <p:nvPicPr>
          <p:cNvPr id="4" name="図 3">
            <a:hlinkClick r:id="rId4"/>
            <a:extLst>
              <a:ext uri="{FF2B5EF4-FFF2-40B4-BE49-F238E27FC236}">
                <a16:creationId xmlns:a16="http://schemas.microsoft.com/office/drawing/2014/main" id="{C39C77BB-2C6F-4542-A90D-9EF516C1C231}"/>
              </a:ext>
            </a:extLst>
          </p:cNvPr>
          <p:cNvPicPr>
            <a:picLocks noChangeAspect="1"/>
          </p:cNvPicPr>
          <p:nvPr/>
        </p:nvPicPr>
        <p:blipFill>
          <a:blip r:embed="rId5"/>
          <a:stretch>
            <a:fillRect/>
          </a:stretch>
        </p:blipFill>
        <p:spPr>
          <a:xfrm>
            <a:off x="8548321" y="543314"/>
            <a:ext cx="2076928" cy="2066544"/>
          </a:xfrm>
          <a:prstGeom prst="rect">
            <a:avLst/>
          </a:prstGeom>
          <a:ln w="57150" cmpd="thickThin">
            <a:noFill/>
            <a:miter lim="800000"/>
          </a:ln>
        </p:spPr>
      </p:pic>
      <p:pic>
        <p:nvPicPr>
          <p:cNvPr id="7" name="図 6">
            <a:extLst>
              <a:ext uri="{FF2B5EF4-FFF2-40B4-BE49-F238E27FC236}">
                <a16:creationId xmlns:a16="http://schemas.microsoft.com/office/drawing/2014/main" id="{7004F004-3DD1-424B-A10A-4143C21FED0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34734" y="2647176"/>
            <a:ext cx="4184596" cy="3138447"/>
          </a:xfrm>
          <a:prstGeom prst="rect">
            <a:avLst/>
          </a:prstGeom>
          <a:ln w="57150" cmpd="thickThin">
            <a:noFill/>
            <a:miter lim="800000"/>
          </a:ln>
        </p:spPr>
      </p:pic>
      <p:sp>
        <p:nvSpPr>
          <p:cNvPr id="2" name="タイトル 1">
            <a:extLst>
              <a:ext uri="{FF2B5EF4-FFF2-40B4-BE49-F238E27FC236}">
                <a16:creationId xmlns:a16="http://schemas.microsoft.com/office/drawing/2014/main" id="{5D8DCC29-34A5-4D8C-AA7D-BC61E71AB7F0}"/>
              </a:ext>
            </a:extLst>
          </p:cNvPr>
          <p:cNvSpPr>
            <a:spLocks noGrp="1"/>
          </p:cNvSpPr>
          <p:nvPr>
            <p:ph type="title"/>
          </p:nvPr>
        </p:nvSpPr>
        <p:spPr>
          <a:xfrm>
            <a:off x="1180101" y="982132"/>
            <a:ext cx="6354633" cy="1303867"/>
          </a:xfrm>
        </p:spPr>
        <p:txBody>
          <a:bodyPr>
            <a:normAutofit/>
          </a:bodyPr>
          <a:lstStyle/>
          <a:p>
            <a:r>
              <a:rPr kumimoji="1" lang="ja-JP" altLang="en-US" dirty="0"/>
              <a:t>フランスのフードバンク</a:t>
            </a:r>
          </a:p>
        </p:txBody>
      </p:sp>
      <p:sp>
        <p:nvSpPr>
          <p:cNvPr id="3" name="コンテンツ プレースホルダー 2">
            <a:extLst>
              <a:ext uri="{FF2B5EF4-FFF2-40B4-BE49-F238E27FC236}">
                <a16:creationId xmlns:a16="http://schemas.microsoft.com/office/drawing/2014/main" id="{F23EEE86-812D-433E-8038-A8D1CF8C5D6A}"/>
              </a:ext>
            </a:extLst>
          </p:cNvPr>
          <p:cNvSpPr>
            <a:spLocks noGrp="1"/>
          </p:cNvSpPr>
          <p:nvPr>
            <p:ph idx="1"/>
          </p:nvPr>
        </p:nvSpPr>
        <p:spPr>
          <a:xfrm>
            <a:off x="1167385" y="2556932"/>
            <a:ext cx="6380065" cy="3318936"/>
          </a:xfrm>
        </p:spPr>
        <p:txBody>
          <a:bodyPr>
            <a:normAutofit/>
          </a:bodyPr>
          <a:lstStyle/>
          <a:p>
            <a:r>
              <a:rPr kumimoji="1" lang="ja-JP" altLang="en-US" dirty="0">
                <a:hlinkClick r:id="rId4"/>
              </a:rPr>
              <a:t>心のレストラン</a:t>
            </a:r>
            <a:r>
              <a:rPr kumimoji="1" lang="ja-JP" altLang="en-US" dirty="0"/>
              <a:t> </a:t>
            </a:r>
            <a:r>
              <a:rPr lang="en-US" altLang="ja-JP" dirty="0"/>
              <a:t>(Les </a:t>
            </a:r>
            <a:r>
              <a:rPr lang="en-US" altLang="ja-JP" dirty="0" err="1"/>
              <a:t>Relais</a:t>
            </a:r>
            <a:r>
              <a:rPr lang="en-US" altLang="ja-JP" dirty="0"/>
              <a:t> du Coeur) 2013-2014</a:t>
            </a:r>
          </a:p>
          <a:p>
            <a:pPr lvl="1"/>
            <a:r>
              <a:rPr kumimoji="1" lang="en-US" altLang="ja-JP" dirty="0"/>
              <a:t>100</a:t>
            </a:r>
            <a:r>
              <a:rPr kumimoji="1" lang="ja-JP" altLang="en-US" dirty="0"/>
              <a:t>万人の受益者に</a:t>
            </a:r>
            <a:r>
              <a:rPr kumimoji="1" lang="en-US" altLang="ja-JP" dirty="0"/>
              <a:t>1.3</a:t>
            </a:r>
            <a:r>
              <a:rPr kumimoji="1" lang="ja-JP" altLang="en-US" dirty="0"/>
              <a:t>億食の食料を提供</a:t>
            </a:r>
            <a:endParaRPr kumimoji="1" lang="en-US" altLang="ja-JP" dirty="0"/>
          </a:p>
          <a:p>
            <a:pPr lvl="1"/>
            <a:r>
              <a:rPr lang="ja-JP" altLang="en-US" dirty="0"/>
              <a:t>全国に</a:t>
            </a:r>
            <a:r>
              <a:rPr lang="en-US" altLang="ja-JP" dirty="0"/>
              <a:t>2090</a:t>
            </a:r>
            <a:r>
              <a:rPr lang="ja-JP" altLang="en-US" dirty="0"/>
              <a:t>か所の配給センター・支所を展開</a:t>
            </a:r>
            <a:endParaRPr lang="en-US" altLang="ja-JP" dirty="0"/>
          </a:p>
          <a:p>
            <a:pPr lvl="1"/>
            <a:r>
              <a:rPr kumimoji="1" lang="ja-JP" altLang="en-US" dirty="0"/>
              <a:t>倉庫型ではなく、受益者にサービスを直接提供</a:t>
            </a:r>
            <a:endParaRPr kumimoji="1" lang="en-US" altLang="ja-JP" dirty="0"/>
          </a:p>
          <a:p>
            <a:pPr lvl="1"/>
            <a:r>
              <a:rPr lang="ja-JP" altLang="en-US" dirty="0"/>
              <a:t>食料以外に住居、就職、文化などの支援もあわせて</a:t>
            </a:r>
            <a:endParaRPr kumimoji="1" lang="ja-JP" altLang="en-US" dirty="0"/>
          </a:p>
        </p:txBody>
      </p:sp>
      <p:sp>
        <p:nvSpPr>
          <p:cNvPr id="5" name="スライド番号プレースホルダー 4">
            <a:extLst>
              <a:ext uri="{FF2B5EF4-FFF2-40B4-BE49-F238E27FC236}">
                <a16:creationId xmlns:a16="http://schemas.microsoft.com/office/drawing/2014/main" id="{6E60525A-00C4-4FC0-8B96-36B0B84590F5}"/>
              </a:ext>
            </a:extLst>
          </p:cNvPr>
          <p:cNvSpPr>
            <a:spLocks noGrp="1"/>
          </p:cNvSpPr>
          <p:nvPr>
            <p:ph type="sldNum" sz="quarter" idx="12"/>
          </p:nvPr>
        </p:nvSpPr>
        <p:spPr>
          <a:xfrm>
            <a:off x="10353901" y="5934456"/>
            <a:ext cx="542697" cy="279400"/>
          </a:xfrm>
        </p:spPr>
        <p:txBody>
          <a:bodyPr>
            <a:normAutofit/>
          </a:bodyPr>
          <a:lstStyle/>
          <a:p>
            <a:pPr>
              <a:spcAft>
                <a:spcPts val="600"/>
              </a:spcAft>
            </a:pPr>
            <a:fld id="{998ABB3C-F41C-4E76-A982-E0471B07B251}" type="slidenum">
              <a:rPr kumimoji="1" lang="ja-JP" altLang="en-US" smtClean="0"/>
              <a:pPr>
                <a:spcAft>
                  <a:spcPts val="600"/>
                </a:spcAft>
              </a:pPr>
              <a:t>11</a:t>
            </a:fld>
            <a:endParaRPr kumimoji="1" lang="ja-JP" altLang="en-US"/>
          </a:p>
        </p:txBody>
      </p:sp>
    </p:spTree>
    <p:extLst>
      <p:ext uri="{BB962C8B-B14F-4D97-AF65-F5344CB8AC3E}">
        <p14:creationId xmlns:p14="http://schemas.microsoft.com/office/powerpoint/2010/main" val="2072527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12F0EBB0-8B42-4263-AC4E-F43D47511E3B}"/>
              </a:ext>
            </a:extLst>
          </p:cNvPr>
          <p:cNvSpPr>
            <a:spLocks noGrp="1"/>
          </p:cNvSpPr>
          <p:nvPr>
            <p:ph type="title"/>
          </p:nvPr>
        </p:nvSpPr>
        <p:spPr/>
        <p:txBody>
          <a:bodyPr/>
          <a:lstStyle/>
          <a:p>
            <a:r>
              <a:rPr kumimoji="1" lang="ja-JP" altLang="en-US" dirty="0"/>
              <a:t>韓国のフードバンク</a:t>
            </a:r>
          </a:p>
        </p:txBody>
      </p:sp>
      <p:sp>
        <p:nvSpPr>
          <p:cNvPr id="5" name="テキスト プレースホルダー 4">
            <a:extLst>
              <a:ext uri="{FF2B5EF4-FFF2-40B4-BE49-F238E27FC236}">
                <a16:creationId xmlns:a16="http://schemas.microsoft.com/office/drawing/2014/main" id="{4A655E9D-F610-48D9-813A-CE49857B933E}"/>
              </a:ext>
            </a:extLst>
          </p:cNvPr>
          <p:cNvSpPr>
            <a:spLocks noGrp="1"/>
          </p:cNvSpPr>
          <p:nvPr>
            <p:ph type="body" idx="1"/>
          </p:nvPr>
        </p:nvSpPr>
        <p:spPr/>
        <p:txBody>
          <a:bodyPr/>
          <a:lstStyle/>
          <a:p>
            <a:r>
              <a:rPr kumimoji="1" lang="ja-JP" altLang="en-US" dirty="0"/>
              <a:t>政府系フードバンク</a:t>
            </a:r>
          </a:p>
        </p:txBody>
      </p:sp>
      <p:sp>
        <p:nvSpPr>
          <p:cNvPr id="6" name="コンテンツ プレースホルダー 5">
            <a:extLst>
              <a:ext uri="{FF2B5EF4-FFF2-40B4-BE49-F238E27FC236}">
                <a16:creationId xmlns:a16="http://schemas.microsoft.com/office/drawing/2014/main" id="{F47F0B06-17E3-445F-A38D-744CE53550E0}"/>
              </a:ext>
            </a:extLst>
          </p:cNvPr>
          <p:cNvSpPr>
            <a:spLocks noGrp="1"/>
          </p:cNvSpPr>
          <p:nvPr>
            <p:ph sz="half" idx="2"/>
          </p:nvPr>
        </p:nvSpPr>
        <p:spPr/>
        <p:txBody>
          <a:bodyPr>
            <a:normAutofit/>
          </a:bodyPr>
          <a:lstStyle/>
          <a:p>
            <a:r>
              <a:rPr lang="en-US" altLang="ja-JP" dirty="0"/>
              <a:t>1998 </a:t>
            </a:r>
            <a:r>
              <a:rPr lang="ja-JP" altLang="en-US" dirty="0"/>
              <a:t>モデル事業開始⇒同年中に全国拡大</a:t>
            </a:r>
            <a:endParaRPr lang="en-US" altLang="ja-JP" dirty="0"/>
          </a:p>
          <a:p>
            <a:r>
              <a:rPr lang="en-US" altLang="ja-JP" dirty="0"/>
              <a:t>2000</a:t>
            </a:r>
            <a:r>
              <a:rPr lang="ja-JP" altLang="en-US" dirty="0"/>
              <a:t>年代 法制度・体制の整備</a:t>
            </a:r>
            <a:endParaRPr lang="en-US" altLang="ja-JP" dirty="0"/>
          </a:p>
          <a:p>
            <a:r>
              <a:rPr lang="en-US" altLang="ja-JP" dirty="0"/>
              <a:t>2009 </a:t>
            </a:r>
            <a:r>
              <a:rPr lang="ja-JP" altLang="en-US" dirty="0"/>
              <a:t>フードマーケット開始</a:t>
            </a:r>
            <a:endParaRPr lang="en-US" altLang="ja-JP" dirty="0"/>
          </a:p>
          <a:p>
            <a:endParaRPr lang="en-US" altLang="ja-JP" dirty="0"/>
          </a:p>
          <a:p>
            <a:endParaRPr lang="en-US" altLang="ja-JP" dirty="0"/>
          </a:p>
          <a:p>
            <a:endParaRPr kumimoji="1" lang="ja-JP" altLang="en-US" dirty="0"/>
          </a:p>
        </p:txBody>
      </p:sp>
      <p:sp>
        <p:nvSpPr>
          <p:cNvPr id="7" name="テキスト プレースホルダー 6">
            <a:extLst>
              <a:ext uri="{FF2B5EF4-FFF2-40B4-BE49-F238E27FC236}">
                <a16:creationId xmlns:a16="http://schemas.microsoft.com/office/drawing/2014/main" id="{850534CE-D807-4057-B9F5-9590A9106706}"/>
              </a:ext>
            </a:extLst>
          </p:cNvPr>
          <p:cNvSpPr>
            <a:spLocks noGrp="1"/>
          </p:cNvSpPr>
          <p:nvPr>
            <p:ph type="body" sz="quarter" idx="3"/>
          </p:nvPr>
        </p:nvSpPr>
        <p:spPr/>
        <p:txBody>
          <a:bodyPr/>
          <a:lstStyle/>
          <a:p>
            <a:r>
              <a:rPr kumimoji="1" lang="ja-JP" altLang="en-US" dirty="0"/>
              <a:t>民間フードバンク</a:t>
            </a:r>
          </a:p>
        </p:txBody>
      </p:sp>
      <p:sp>
        <p:nvSpPr>
          <p:cNvPr id="8" name="コンテンツ プレースホルダー 7">
            <a:extLst>
              <a:ext uri="{FF2B5EF4-FFF2-40B4-BE49-F238E27FC236}">
                <a16:creationId xmlns:a16="http://schemas.microsoft.com/office/drawing/2014/main" id="{61C3149B-6D72-4030-AD91-2FA8A566428E}"/>
              </a:ext>
            </a:extLst>
          </p:cNvPr>
          <p:cNvSpPr>
            <a:spLocks noGrp="1"/>
          </p:cNvSpPr>
          <p:nvPr>
            <p:ph sz="quarter" idx="4"/>
          </p:nvPr>
        </p:nvSpPr>
        <p:spPr/>
        <p:txBody>
          <a:bodyPr>
            <a:normAutofit/>
          </a:bodyPr>
          <a:lstStyle/>
          <a:p>
            <a:r>
              <a:rPr lang="en-US" altLang="ja-JP" dirty="0"/>
              <a:t>1998 </a:t>
            </a:r>
            <a:r>
              <a:rPr lang="ja-JP" altLang="en-US" dirty="0"/>
              <a:t>食料分け合い運動協議会結成</a:t>
            </a:r>
            <a:endParaRPr lang="en-US" altLang="ja-JP" dirty="0"/>
          </a:p>
          <a:p>
            <a:r>
              <a:rPr kumimoji="1" lang="en-US" altLang="ja-JP" dirty="0"/>
              <a:t>1998 </a:t>
            </a:r>
            <a:r>
              <a:rPr kumimoji="1" lang="ja-JP" altLang="en-US" dirty="0"/>
              <a:t>聖公会がフードバンク活動開始</a:t>
            </a:r>
            <a:endParaRPr kumimoji="1" lang="en-US" altLang="ja-JP" dirty="0"/>
          </a:p>
          <a:p>
            <a:r>
              <a:rPr lang="en-US" altLang="ja-JP" dirty="0"/>
              <a:t>2000 </a:t>
            </a:r>
            <a:r>
              <a:rPr lang="ja-JP" altLang="en-US" dirty="0"/>
              <a:t>聖公会フードバンクが民間非営利団体として登録</a:t>
            </a:r>
            <a:endParaRPr kumimoji="1" lang="ja-JP" altLang="en-US" dirty="0"/>
          </a:p>
        </p:txBody>
      </p:sp>
      <p:sp>
        <p:nvSpPr>
          <p:cNvPr id="2" name="スライド番号プレースホルダー 1">
            <a:extLst>
              <a:ext uri="{FF2B5EF4-FFF2-40B4-BE49-F238E27FC236}">
                <a16:creationId xmlns:a16="http://schemas.microsoft.com/office/drawing/2014/main" id="{BACC2B62-4A10-4462-8EF5-452845FC5DDC}"/>
              </a:ext>
            </a:extLst>
          </p:cNvPr>
          <p:cNvSpPr>
            <a:spLocks noGrp="1"/>
          </p:cNvSpPr>
          <p:nvPr>
            <p:ph type="sldNum" sz="quarter" idx="12"/>
          </p:nvPr>
        </p:nvSpPr>
        <p:spPr/>
        <p:txBody>
          <a:bodyPr/>
          <a:lstStyle/>
          <a:p>
            <a:fld id="{998ABB3C-F41C-4E76-A982-E0471B07B251}" type="slidenum">
              <a:rPr kumimoji="1" lang="ja-JP" altLang="en-US" smtClean="0"/>
              <a:t>12</a:t>
            </a:fld>
            <a:endParaRPr kumimoji="1" lang="ja-JP" altLang="en-US"/>
          </a:p>
        </p:txBody>
      </p:sp>
    </p:spTree>
    <p:extLst>
      <p:ext uri="{BB962C8B-B14F-4D97-AF65-F5344CB8AC3E}">
        <p14:creationId xmlns:p14="http://schemas.microsoft.com/office/powerpoint/2010/main" val="40083155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ACD2860E-0FC7-4712-8780-EBC3BB9B28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C953B73F-3789-45BA-81CD-3EFA7AC39D5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cxnSp>
        <p:nvCxnSpPr>
          <p:cNvPr id="30" name="Straight Connector 29">
            <a:extLst>
              <a:ext uri="{FF2B5EF4-FFF2-40B4-BE49-F238E27FC236}">
                <a16:creationId xmlns:a16="http://schemas.microsoft.com/office/drawing/2014/main" id="{873DBC5E-E984-4F21-8861-4F0200900F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77057" y="2400639"/>
            <a:ext cx="5760720" cy="0"/>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図 9">
            <a:extLst>
              <a:ext uri="{FF2B5EF4-FFF2-40B4-BE49-F238E27FC236}">
                <a16:creationId xmlns:a16="http://schemas.microsoft.com/office/drawing/2014/main" id="{69F85BAC-C32A-45F6-B715-E933067D6AD9}"/>
              </a:ext>
            </a:extLst>
          </p:cNvPr>
          <p:cNvPicPr>
            <a:picLocks noChangeAspect="1"/>
          </p:cNvPicPr>
          <p:nvPr/>
        </p:nvPicPr>
        <p:blipFill rotWithShape="1">
          <a:blip r:embed="rId4">
            <a:extLst>
              <a:ext uri="{28A0092B-C50C-407E-A947-70E740481C1C}">
                <a14:useLocalDpi xmlns:a14="http://schemas.microsoft.com/office/drawing/2010/main" val="0"/>
              </a:ext>
            </a:extLst>
          </a:blip>
          <a:srcRect l="2024" r="46277" b="1"/>
          <a:stretch/>
        </p:blipFill>
        <p:spPr>
          <a:xfrm>
            <a:off x="8137325" y="1158024"/>
            <a:ext cx="2115093" cy="1539453"/>
          </a:xfrm>
          <a:prstGeom prst="rect">
            <a:avLst/>
          </a:prstGeom>
          <a:ln w="57150" cmpd="thickThin">
            <a:solidFill>
              <a:schemeClr val="tx1">
                <a:lumMod val="50000"/>
                <a:lumOff val="50000"/>
              </a:schemeClr>
            </a:solidFill>
            <a:miter lim="800000"/>
          </a:ln>
        </p:spPr>
      </p:pic>
      <p:sp>
        <p:nvSpPr>
          <p:cNvPr id="7" name="タイトル 6">
            <a:extLst>
              <a:ext uri="{FF2B5EF4-FFF2-40B4-BE49-F238E27FC236}">
                <a16:creationId xmlns:a16="http://schemas.microsoft.com/office/drawing/2014/main" id="{EBD15EB5-E92D-4D91-9BDB-1C76ED6B825B}"/>
              </a:ext>
            </a:extLst>
          </p:cNvPr>
          <p:cNvSpPr>
            <a:spLocks noGrp="1"/>
          </p:cNvSpPr>
          <p:nvPr>
            <p:ph type="title"/>
          </p:nvPr>
        </p:nvSpPr>
        <p:spPr>
          <a:xfrm>
            <a:off x="1180101" y="982132"/>
            <a:ext cx="6354633" cy="1303867"/>
          </a:xfrm>
        </p:spPr>
        <p:txBody>
          <a:bodyPr>
            <a:normAutofit/>
          </a:bodyPr>
          <a:lstStyle/>
          <a:p>
            <a:r>
              <a:rPr kumimoji="1" lang="ja-JP" altLang="en-US" dirty="0"/>
              <a:t>韓国のフードバンク</a:t>
            </a:r>
          </a:p>
        </p:txBody>
      </p:sp>
      <p:sp>
        <p:nvSpPr>
          <p:cNvPr id="8" name="コンテンツ プレースホルダー 7">
            <a:extLst>
              <a:ext uri="{FF2B5EF4-FFF2-40B4-BE49-F238E27FC236}">
                <a16:creationId xmlns:a16="http://schemas.microsoft.com/office/drawing/2014/main" id="{2DFFA272-A628-4071-8E00-9C50A387E28F}"/>
              </a:ext>
            </a:extLst>
          </p:cNvPr>
          <p:cNvSpPr>
            <a:spLocks noGrp="1"/>
          </p:cNvSpPr>
          <p:nvPr>
            <p:ph idx="1"/>
          </p:nvPr>
        </p:nvSpPr>
        <p:spPr>
          <a:xfrm>
            <a:off x="1167385" y="2556932"/>
            <a:ext cx="6380065" cy="3318936"/>
          </a:xfrm>
        </p:spPr>
        <p:txBody>
          <a:bodyPr>
            <a:normAutofit/>
          </a:bodyPr>
          <a:lstStyle/>
          <a:p>
            <a:r>
              <a:rPr kumimoji="1" lang="ja-JP" altLang="en-US" dirty="0">
                <a:hlinkClick r:id="rId5"/>
              </a:rPr>
              <a:t>政府系フードバンク </a:t>
            </a:r>
            <a:r>
              <a:rPr kumimoji="1" lang="en-US" altLang="ja-JP" dirty="0"/>
              <a:t>2017.12</a:t>
            </a:r>
          </a:p>
          <a:p>
            <a:pPr lvl="1"/>
            <a:r>
              <a:rPr kumimoji="1" lang="ja-JP" altLang="en-US" dirty="0"/>
              <a:t>フードバンク・フードマーケットの拠点数　</a:t>
            </a:r>
            <a:r>
              <a:rPr kumimoji="1" lang="en-US" altLang="ja-JP" dirty="0"/>
              <a:t>461</a:t>
            </a:r>
            <a:r>
              <a:rPr kumimoji="1" lang="ja-JP" altLang="en-US" dirty="0"/>
              <a:t>か所</a:t>
            </a:r>
            <a:endParaRPr kumimoji="1" lang="en-US" altLang="ja-JP" dirty="0"/>
          </a:p>
          <a:p>
            <a:pPr lvl="1"/>
            <a:r>
              <a:rPr lang="ja-JP" altLang="en-US" dirty="0"/>
              <a:t>食品寄付額　</a:t>
            </a:r>
            <a:r>
              <a:rPr lang="en-US" altLang="ja-JP" dirty="0"/>
              <a:t>2,028</a:t>
            </a:r>
            <a:r>
              <a:rPr lang="ja-JP" altLang="en-US" dirty="0"/>
              <a:t>億ウォン</a:t>
            </a:r>
            <a:r>
              <a:rPr lang="en-US" altLang="ja-JP" dirty="0"/>
              <a:t>(198.7</a:t>
            </a:r>
            <a:r>
              <a:rPr lang="ja-JP" altLang="en-US" dirty="0"/>
              <a:t>億円</a:t>
            </a:r>
            <a:r>
              <a:rPr lang="en-US" altLang="ja-JP" dirty="0"/>
              <a:t>)</a:t>
            </a:r>
          </a:p>
          <a:p>
            <a:pPr lvl="1"/>
            <a:r>
              <a:rPr lang="ja-JP" altLang="en-US" dirty="0"/>
              <a:t>対象者　個人約</a:t>
            </a:r>
            <a:r>
              <a:rPr lang="en-US" altLang="ja-JP" dirty="0"/>
              <a:t>27.6</a:t>
            </a:r>
            <a:r>
              <a:rPr lang="ja-JP" altLang="en-US" dirty="0"/>
              <a:t>万人、団体約</a:t>
            </a:r>
            <a:r>
              <a:rPr lang="en-US" altLang="ja-JP" dirty="0"/>
              <a:t>14,500</a:t>
            </a:r>
          </a:p>
          <a:p>
            <a:pPr lvl="1"/>
            <a:r>
              <a:rPr kumimoji="1" lang="ja-JP" altLang="en-US" dirty="0"/>
              <a:t>倉庫型</a:t>
            </a:r>
          </a:p>
        </p:txBody>
      </p:sp>
      <p:sp>
        <p:nvSpPr>
          <p:cNvPr id="2" name="スライド番号プレースホルダー 1">
            <a:extLst>
              <a:ext uri="{FF2B5EF4-FFF2-40B4-BE49-F238E27FC236}">
                <a16:creationId xmlns:a16="http://schemas.microsoft.com/office/drawing/2014/main" id="{819E7F03-91ED-42EC-818E-C2C8C104EA38}"/>
              </a:ext>
            </a:extLst>
          </p:cNvPr>
          <p:cNvSpPr>
            <a:spLocks noGrp="1"/>
          </p:cNvSpPr>
          <p:nvPr>
            <p:ph type="sldNum" sz="quarter" idx="12"/>
          </p:nvPr>
        </p:nvSpPr>
        <p:spPr>
          <a:xfrm>
            <a:off x="10353901" y="5934456"/>
            <a:ext cx="542697" cy="279400"/>
          </a:xfrm>
        </p:spPr>
        <p:txBody>
          <a:bodyPr>
            <a:normAutofit/>
          </a:bodyPr>
          <a:lstStyle/>
          <a:p>
            <a:pPr>
              <a:spcAft>
                <a:spcPts val="600"/>
              </a:spcAft>
            </a:pPr>
            <a:fld id="{998ABB3C-F41C-4E76-A982-E0471B07B251}" type="slidenum">
              <a:rPr kumimoji="1" lang="ja-JP" altLang="en-US" smtClean="0"/>
              <a:pPr>
                <a:spcAft>
                  <a:spcPts val="600"/>
                </a:spcAft>
              </a:pPr>
              <a:t>13</a:t>
            </a:fld>
            <a:endParaRPr kumimoji="1" lang="ja-JP" altLang="en-US"/>
          </a:p>
        </p:txBody>
      </p:sp>
      <p:pic>
        <p:nvPicPr>
          <p:cNvPr id="5" name="図 4">
            <a:extLst>
              <a:ext uri="{FF2B5EF4-FFF2-40B4-BE49-F238E27FC236}">
                <a16:creationId xmlns:a16="http://schemas.microsoft.com/office/drawing/2014/main" id="{37F17CD7-4B86-407E-A8F0-D689D573044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70035" y="2812117"/>
            <a:ext cx="4572000" cy="3429000"/>
          </a:xfrm>
          <a:prstGeom prst="rect">
            <a:avLst/>
          </a:prstGeom>
        </p:spPr>
      </p:pic>
    </p:spTree>
    <p:extLst>
      <p:ext uri="{BB962C8B-B14F-4D97-AF65-F5344CB8AC3E}">
        <p14:creationId xmlns:p14="http://schemas.microsoft.com/office/powerpoint/2010/main" val="4147119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CD2860E-0FC7-4712-8780-EBC3BB9B28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C953B73F-3789-45BA-81CD-3EFA7AC39D5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cxnSp>
        <p:nvCxnSpPr>
          <p:cNvPr id="16" name="Straight Connector 15">
            <a:extLst>
              <a:ext uri="{FF2B5EF4-FFF2-40B4-BE49-F238E27FC236}">
                <a16:creationId xmlns:a16="http://schemas.microsoft.com/office/drawing/2014/main" id="{873DBC5E-E984-4F21-8861-4F0200900F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77057" y="2400639"/>
            <a:ext cx="5760720" cy="0"/>
          </a:xfrm>
          <a:prstGeom prst="line">
            <a:avLst/>
          </a:prstGeom>
        </p:spPr>
        <p:style>
          <a:lnRef idx="2">
            <a:schemeClr val="accent1"/>
          </a:lnRef>
          <a:fillRef idx="0">
            <a:schemeClr val="accent1"/>
          </a:fillRef>
          <a:effectRef idx="1">
            <a:schemeClr val="accent1"/>
          </a:effectRef>
          <a:fontRef idx="minor">
            <a:schemeClr val="tx1"/>
          </a:fontRef>
        </p:style>
      </p:cxnSp>
      <p:pic>
        <p:nvPicPr>
          <p:cNvPr id="7" name="図 6">
            <a:extLst>
              <a:ext uri="{FF2B5EF4-FFF2-40B4-BE49-F238E27FC236}">
                <a16:creationId xmlns:a16="http://schemas.microsoft.com/office/drawing/2014/main" id="{45A17347-F90B-4892-B757-A78654F4471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955" r="-3" b="-3"/>
          <a:stretch/>
        </p:blipFill>
        <p:spPr>
          <a:xfrm>
            <a:off x="7375325" y="716063"/>
            <a:ext cx="4249906" cy="3093258"/>
          </a:xfrm>
          <a:prstGeom prst="rect">
            <a:avLst/>
          </a:prstGeom>
          <a:ln w="57150" cmpd="thickThin">
            <a:solidFill>
              <a:schemeClr val="tx1">
                <a:lumMod val="50000"/>
                <a:lumOff val="50000"/>
              </a:schemeClr>
            </a:solidFill>
            <a:miter lim="800000"/>
          </a:ln>
        </p:spPr>
      </p:pic>
      <p:pic>
        <p:nvPicPr>
          <p:cNvPr id="5" name="図 4">
            <a:hlinkClick r:id="rId5"/>
            <a:extLst>
              <a:ext uri="{FF2B5EF4-FFF2-40B4-BE49-F238E27FC236}">
                <a16:creationId xmlns:a16="http://schemas.microsoft.com/office/drawing/2014/main" id="{18BE575D-EB36-4958-BDAB-C69E6C1128A8}"/>
              </a:ext>
            </a:extLst>
          </p:cNvPr>
          <p:cNvPicPr>
            <a:picLocks noChangeAspect="1"/>
          </p:cNvPicPr>
          <p:nvPr/>
        </p:nvPicPr>
        <p:blipFill rotWithShape="1">
          <a:blip r:embed="rId6">
            <a:extLst>
              <a:ext uri="{28A0092B-C50C-407E-A947-70E740481C1C}">
                <a14:useLocalDpi xmlns:a14="http://schemas.microsoft.com/office/drawing/2010/main" val="0"/>
              </a:ext>
            </a:extLst>
          </a:blip>
          <a:srcRect l="11170" r="10215" b="-2"/>
          <a:stretch/>
        </p:blipFill>
        <p:spPr>
          <a:xfrm>
            <a:off x="7293324" y="4075393"/>
            <a:ext cx="2843021" cy="2066544"/>
          </a:xfrm>
          <a:prstGeom prst="rect">
            <a:avLst/>
          </a:prstGeom>
          <a:ln w="57150" cmpd="thickThin">
            <a:solidFill>
              <a:schemeClr val="tx1">
                <a:lumMod val="50000"/>
                <a:lumOff val="50000"/>
              </a:schemeClr>
            </a:solidFill>
            <a:miter lim="800000"/>
          </a:ln>
        </p:spPr>
      </p:pic>
      <p:sp>
        <p:nvSpPr>
          <p:cNvPr id="2" name="タイトル 1">
            <a:extLst>
              <a:ext uri="{FF2B5EF4-FFF2-40B4-BE49-F238E27FC236}">
                <a16:creationId xmlns:a16="http://schemas.microsoft.com/office/drawing/2014/main" id="{0518038E-4213-44B9-A357-6BAD49CE9C45}"/>
              </a:ext>
            </a:extLst>
          </p:cNvPr>
          <p:cNvSpPr>
            <a:spLocks noGrp="1"/>
          </p:cNvSpPr>
          <p:nvPr>
            <p:ph type="title"/>
          </p:nvPr>
        </p:nvSpPr>
        <p:spPr>
          <a:xfrm>
            <a:off x="1180101" y="982132"/>
            <a:ext cx="6354633" cy="1303867"/>
          </a:xfrm>
        </p:spPr>
        <p:txBody>
          <a:bodyPr>
            <a:normAutofit/>
          </a:bodyPr>
          <a:lstStyle/>
          <a:p>
            <a:r>
              <a:rPr kumimoji="1" lang="ja-JP" altLang="en-US" dirty="0"/>
              <a:t>韓国のフードバンク</a:t>
            </a:r>
          </a:p>
        </p:txBody>
      </p:sp>
      <p:sp>
        <p:nvSpPr>
          <p:cNvPr id="3" name="コンテンツ プレースホルダー 2">
            <a:extLst>
              <a:ext uri="{FF2B5EF4-FFF2-40B4-BE49-F238E27FC236}">
                <a16:creationId xmlns:a16="http://schemas.microsoft.com/office/drawing/2014/main" id="{3CD9E941-619F-41BC-8338-970C72532FA1}"/>
              </a:ext>
            </a:extLst>
          </p:cNvPr>
          <p:cNvSpPr>
            <a:spLocks noGrp="1"/>
          </p:cNvSpPr>
          <p:nvPr>
            <p:ph idx="1"/>
          </p:nvPr>
        </p:nvSpPr>
        <p:spPr>
          <a:xfrm>
            <a:off x="1167385" y="2556932"/>
            <a:ext cx="6380065" cy="3318936"/>
          </a:xfrm>
        </p:spPr>
        <p:txBody>
          <a:bodyPr>
            <a:normAutofit/>
          </a:bodyPr>
          <a:lstStyle/>
          <a:p>
            <a:r>
              <a:rPr kumimoji="1" lang="ja-JP" altLang="en-US" dirty="0"/>
              <a:t>民間フードバンク：</a:t>
            </a:r>
            <a:r>
              <a:rPr kumimoji="1" lang="ja-JP" altLang="en-US" dirty="0">
                <a:hlinkClick r:id="rId5"/>
              </a:rPr>
              <a:t>聖公会フードバンク</a:t>
            </a:r>
            <a:r>
              <a:rPr kumimoji="1" lang="ja-JP" altLang="en-US" dirty="0"/>
              <a:t>　</a:t>
            </a:r>
            <a:r>
              <a:rPr kumimoji="1" lang="en-US" altLang="ja-JP" dirty="0"/>
              <a:t>2017</a:t>
            </a:r>
          </a:p>
          <a:p>
            <a:pPr lvl="1"/>
            <a:r>
              <a:rPr kumimoji="1" lang="ja-JP" altLang="en-US" dirty="0"/>
              <a:t>大韓聖公会</a:t>
            </a:r>
            <a:r>
              <a:rPr kumimoji="1" lang="en-US" altLang="ja-JP" dirty="0"/>
              <a:t>(</a:t>
            </a:r>
            <a:r>
              <a:rPr kumimoji="1" lang="ja-JP" altLang="en-US" dirty="0"/>
              <a:t>教会</a:t>
            </a:r>
            <a:r>
              <a:rPr kumimoji="1" lang="en-US" altLang="ja-JP" dirty="0"/>
              <a:t>)</a:t>
            </a:r>
            <a:r>
              <a:rPr kumimoji="1" lang="ja-JP" altLang="en-US" dirty="0"/>
              <a:t>を基盤に、全国に</a:t>
            </a:r>
            <a:r>
              <a:rPr kumimoji="1" lang="en-US" altLang="ja-JP" dirty="0"/>
              <a:t>28</a:t>
            </a:r>
            <a:r>
              <a:rPr kumimoji="1" lang="ja-JP" altLang="en-US" dirty="0"/>
              <a:t>支部</a:t>
            </a:r>
            <a:endParaRPr kumimoji="1" lang="en-US" altLang="ja-JP" dirty="0"/>
          </a:p>
          <a:p>
            <a:pPr lvl="1"/>
            <a:r>
              <a:rPr lang="ja-JP" altLang="en-US" dirty="0"/>
              <a:t>対象者　</a:t>
            </a:r>
            <a:r>
              <a:rPr lang="en-US" altLang="ja-JP" dirty="0"/>
              <a:t>21,500</a:t>
            </a:r>
            <a:r>
              <a:rPr lang="ja-JP" altLang="en-US" dirty="0"/>
              <a:t>万人、</a:t>
            </a:r>
            <a:r>
              <a:rPr lang="en-US" altLang="ja-JP" dirty="0"/>
              <a:t>266</a:t>
            </a:r>
            <a:r>
              <a:rPr lang="ja-JP" altLang="en-US" dirty="0"/>
              <a:t>施設</a:t>
            </a:r>
            <a:endParaRPr lang="en-US" altLang="ja-JP" dirty="0"/>
          </a:p>
          <a:p>
            <a:pPr lvl="1"/>
            <a:r>
              <a:rPr kumimoji="1" lang="ja-JP" altLang="en-US" dirty="0"/>
              <a:t>利用者に直接配達、</a:t>
            </a:r>
            <a:r>
              <a:rPr lang="ja-JP" altLang="en-US" dirty="0"/>
              <a:t>スープキッチンなど</a:t>
            </a:r>
            <a:endParaRPr kumimoji="1" lang="en-US" altLang="ja-JP" dirty="0"/>
          </a:p>
        </p:txBody>
      </p:sp>
      <p:sp>
        <p:nvSpPr>
          <p:cNvPr id="4" name="スライド番号プレースホルダー 3">
            <a:extLst>
              <a:ext uri="{FF2B5EF4-FFF2-40B4-BE49-F238E27FC236}">
                <a16:creationId xmlns:a16="http://schemas.microsoft.com/office/drawing/2014/main" id="{2772A450-C28A-4292-8285-9B504067D6F9}"/>
              </a:ext>
            </a:extLst>
          </p:cNvPr>
          <p:cNvSpPr>
            <a:spLocks noGrp="1"/>
          </p:cNvSpPr>
          <p:nvPr>
            <p:ph type="sldNum" sz="quarter" idx="12"/>
          </p:nvPr>
        </p:nvSpPr>
        <p:spPr>
          <a:xfrm>
            <a:off x="10353901" y="5934456"/>
            <a:ext cx="542697" cy="279400"/>
          </a:xfrm>
        </p:spPr>
        <p:txBody>
          <a:bodyPr>
            <a:normAutofit/>
          </a:bodyPr>
          <a:lstStyle/>
          <a:p>
            <a:pPr>
              <a:spcAft>
                <a:spcPts val="600"/>
              </a:spcAft>
            </a:pPr>
            <a:fld id="{998ABB3C-F41C-4E76-A982-E0471B07B251}" type="slidenum">
              <a:rPr kumimoji="1" lang="ja-JP" altLang="en-US" smtClean="0"/>
              <a:pPr>
                <a:spcAft>
                  <a:spcPts val="600"/>
                </a:spcAft>
              </a:pPr>
              <a:t>14</a:t>
            </a:fld>
            <a:endParaRPr kumimoji="1" lang="ja-JP" altLang="en-US"/>
          </a:p>
        </p:txBody>
      </p:sp>
    </p:spTree>
    <p:extLst>
      <p:ext uri="{BB962C8B-B14F-4D97-AF65-F5344CB8AC3E}">
        <p14:creationId xmlns:p14="http://schemas.microsoft.com/office/powerpoint/2010/main" val="1259239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999B1F-153B-4F6E-8C09-EC27DC6D96F0}"/>
              </a:ext>
            </a:extLst>
          </p:cNvPr>
          <p:cNvSpPr>
            <a:spLocks noGrp="1"/>
          </p:cNvSpPr>
          <p:nvPr>
            <p:ph type="title"/>
          </p:nvPr>
        </p:nvSpPr>
        <p:spPr/>
        <p:txBody>
          <a:bodyPr/>
          <a:lstStyle/>
          <a:p>
            <a:r>
              <a:rPr kumimoji="1" lang="ja-JP" altLang="en-US" dirty="0"/>
              <a:t>海外のフードバンクを見る意味</a:t>
            </a:r>
          </a:p>
        </p:txBody>
      </p:sp>
      <p:sp>
        <p:nvSpPr>
          <p:cNvPr id="3" name="コンテンツ プレースホルダー 2">
            <a:extLst>
              <a:ext uri="{FF2B5EF4-FFF2-40B4-BE49-F238E27FC236}">
                <a16:creationId xmlns:a16="http://schemas.microsoft.com/office/drawing/2014/main" id="{1EF568D0-6C7A-4E9F-A23F-2E64A28C0371}"/>
              </a:ext>
            </a:extLst>
          </p:cNvPr>
          <p:cNvSpPr>
            <a:spLocks noGrp="1"/>
          </p:cNvSpPr>
          <p:nvPr>
            <p:ph idx="1"/>
          </p:nvPr>
        </p:nvSpPr>
        <p:spPr>
          <a:xfrm>
            <a:off x="1295401" y="2556931"/>
            <a:ext cx="9806608" cy="3933810"/>
          </a:xfrm>
        </p:spPr>
        <p:txBody>
          <a:bodyPr>
            <a:normAutofit fontScale="77500" lnSpcReduction="20000"/>
          </a:bodyPr>
          <a:lstStyle/>
          <a:p>
            <a:r>
              <a:rPr kumimoji="1" lang="ja-JP" altLang="en-US" dirty="0"/>
              <a:t>日本のフードバンクと規模を比較？</a:t>
            </a:r>
            <a:endParaRPr kumimoji="1" lang="en-US" altLang="ja-JP" dirty="0"/>
          </a:p>
          <a:p>
            <a:pPr lvl="1"/>
            <a:r>
              <a:rPr lang="ja-JP" altLang="en-US" dirty="0"/>
              <a:t>セカンドハーベスト・ジャパン</a:t>
            </a:r>
            <a:r>
              <a:rPr lang="en-US" altLang="ja-JP" dirty="0"/>
              <a:t>211.5</a:t>
            </a:r>
            <a:r>
              <a:rPr lang="ja-JP" altLang="en-US" dirty="0"/>
              <a:t>万トン、約</a:t>
            </a:r>
            <a:r>
              <a:rPr lang="en-US" altLang="ja-JP" dirty="0"/>
              <a:t>7</a:t>
            </a:r>
            <a:r>
              <a:rPr lang="ja-JP" altLang="en-US" dirty="0"/>
              <a:t>億円相当</a:t>
            </a:r>
            <a:r>
              <a:rPr lang="en-US" altLang="ja-JP" dirty="0"/>
              <a:t>(2017</a:t>
            </a:r>
            <a:r>
              <a:rPr lang="ja-JP" altLang="en-US" dirty="0"/>
              <a:t>年度</a:t>
            </a:r>
            <a:r>
              <a:rPr lang="en-US" altLang="ja-JP" dirty="0"/>
              <a:t>)</a:t>
            </a:r>
          </a:p>
          <a:p>
            <a:pPr lvl="1"/>
            <a:r>
              <a:rPr kumimoji="1" lang="ja-JP" altLang="en-US" dirty="0"/>
              <a:t>フードバンク山梨　</a:t>
            </a:r>
            <a:r>
              <a:rPr kumimoji="1" lang="en-US" altLang="ja-JP" dirty="0"/>
              <a:t>144</a:t>
            </a:r>
            <a:r>
              <a:rPr kumimoji="1" lang="ja-JP" altLang="en-US" dirty="0"/>
              <a:t>施設に</a:t>
            </a:r>
            <a:r>
              <a:rPr kumimoji="1" lang="en-US" altLang="ja-JP" dirty="0"/>
              <a:t>68</a:t>
            </a:r>
            <a:r>
              <a:rPr kumimoji="1" lang="ja-JP" altLang="en-US" dirty="0"/>
              <a:t>トン、約</a:t>
            </a:r>
            <a:r>
              <a:rPr kumimoji="1" lang="en-US" altLang="ja-JP" dirty="0"/>
              <a:t>0.4</a:t>
            </a:r>
            <a:r>
              <a:rPr kumimoji="1" lang="ja-JP" altLang="en-US" dirty="0"/>
              <a:t>億円相当</a:t>
            </a:r>
            <a:r>
              <a:rPr kumimoji="1" lang="en-US" altLang="ja-JP" dirty="0"/>
              <a:t>(2017</a:t>
            </a:r>
            <a:r>
              <a:rPr kumimoji="1" lang="ja-JP" altLang="en-US" dirty="0"/>
              <a:t>年度</a:t>
            </a:r>
            <a:r>
              <a:rPr kumimoji="1" lang="en-US" altLang="ja-JP" dirty="0"/>
              <a:t>)</a:t>
            </a:r>
          </a:p>
          <a:p>
            <a:pPr lvl="1"/>
            <a:r>
              <a:rPr lang="ja-JP" altLang="en-US" dirty="0"/>
              <a:t>グローバル・フードバンキング・ネットワーク </a:t>
            </a:r>
            <a:r>
              <a:rPr lang="en-US" altLang="ja-JP" dirty="0"/>
              <a:t>711</a:t>
            </a:r>
            <a:r>
              <a:rPr lang="ja-JP" altLang="en-US" dirty="0"/>
              <a:t>万人に</a:t>
            </a:r>
            <a:r>
              <a:rPr lang="en-US" altLang="ja-JP" dirty="0"/>
              <a:t>42</a:t>
            </a:r>
            <a:r>
              <a:rPr lang="ja-JP" altLang="en-US" dirty="0"/>
              <a:t>万トン</a:t>
            </a:r>
            <a:r>
              <a:rPr lang="en-US" altLang="ja-JP" dirty="0"/>
              <a:t>(2017</a:t>
            </a:r>
            <a:r>
              <a:rPr lang="ja-JP" altLang="en-US" dirty="0"/>
              <a:t>年度</a:t>
            </a:r>
            <a:r>
              <a:rPr lang="en-US" altLang="ja-JP" dirty="0"/>
              <a:t>)</a:t>
            </a:r>
          </a:p>
          <a:p>
            <a:pPr lvl="1"/>
            <a:r>
              <a:rPr lang="ja-JP" altLang="en-US" dirty="0"/>
              <a:t>フィーディング・アメリカ </a:t>
            </a:r>
            <a:r>
              <a:rPr lang="en-US" altLang="ja-JP" dirty="0"/>
              <a:t>4600</a:t>
            </a:r>
            <a:r>
              <a:rPr lang="ja-JP" altLang="en-US" dirty="0"/>
              <a:t>万人に</a:t>
            </a:r>
            <a:r>
              <a:rPr lang="en-US" altLang="ja-JP" dirty="0"/>
              <a:t>42</a:t>
            </a:r>
            <a:r>
              <a:rPr lang="ja-JP" altLang="en-US" dirty="0"/>
              <a:t>億食</a:t>
            </a:r>
            <a:r>
              <a:rPr lang="en-US" altLang="ja-JP" dirty="0"/>
              <a:t>(2017</a:t>
            </a:r>
            <a:r>
              <a:rPr lang="ja-JP" altLang="en-US" dirty="0"/>
              <a:t>年度</a:t>
            </a:r>
            <a:r>
              <a:rPr lang="en-US" altLang="ja-JP" dirty="0"/>
              <a:t>)</a:t>
            </a:r>
          </a:p>
          <a:p>
            <a:pPr lvl="1"/>
            <a:r>
              <a:rPr kumimoji="1" lang="en-US" altLang="ja-JP" dirty="0"/>
              <a:t>FEBA(</a:t>
            </a:r>
            <a:r>
              <a:rPr kumimoji="1" lang="ja-JP" altLang="en-US" dirty="0"/>
              <a:t>ヨーロッパ</a:t>
            </a:r>
            <a:r>
              <a:rPr kumimoji="1" lang="en-US" altLang="ja-JP" dirty="0"/>
              <a:t>) </a:t>
            </a:r>
            <a:r>
              <a:rPr kumimoji="1" lang="ja-JP" altLang="en-US" dirty="0"/>
              <a:t>毎日、</a:t>
            </a:r>
            <a:r>
              <a:rPr kumimoji="1" lang="en-US" altLang="ja-JP" dirty="0"/>
              <a:t>810</a:t>
            </a:r>
            <a:r>
              <a:rPr kumimoji="1" lang="ja-JP" altLang="en-US" dirty="0"/>
              <a:t>万人に</a:t>
            </a:r>
            <a:r>
              <a:rPr kumimoji="1" lang="en-US" altLang="ja-JP" dirty="0"/>
              <a:t>410</a:t>
            </a:r>
            <a:r>
              <a:rPr lang="ja-JP" altLang="en-US" dirty="0"/>
              <a:t>万食</a:t>
            </a:r>
            <a:r>
              <a:rPr lang="en-US" altLang="ja-JP" dirty="0"/>
              <a:t>(</a:t>
            </a:r>
            <a:r>
              <a:rPr lang="ja-JP" altLang="en-US" dirty="0"/>
              <a:t>⇒年間</a:t>
            </a:r>
            <a:r>
              <a:rPr lang="en-US" altLang="ja-JP" dirty="0"/>
              <a:t>15</a:t>
            </a:r>
            <a:r>
              <a:rPr lang="ja-JP" altLang="en-US" dirty="0"/>
              <a:t>億食</a:t>
            </a:r>
            <a:r>
              <a:rPr lang="en-US" altLang="ja-JP" dirty="0"/>
              <a:t>) (2017</a:t>
            </a:r>
            <a:r>
              <a:rPr lang="ja-JP" altLang="en-US" dirty="0"/>
              <a:t>年度</a:t>
            </a:r>
            <a:r>
              <a:rPr lang="en-US" altLang="ja-JP" dirty="0"/>
              <a:t>)</a:t>
            </a:r>
          </a:p>
          <a:p>
            <a:pPr lvl="1"/>
            <a:r>
              <a:rPr lang="ja-JP" altLang="en-US" dirty="0"/>
              <a:t>バンク・アリマンテール</a:t>
            </a:r>
            <a:r>
              <a:rPr lang="en-US" altLang="ja-JP" dirty="0"/>
              <a:t>(</a:t>
            </a:r>
            <a:r>
              <a:rPr lang="ja-JP" altLang="en-US" dirty="0"/>
              <a:t>フランス</a:t>
            </a:r>
            <a:r>
              <a:rPr lang="en-US" altLang="ja-JP" dirty="0"/>
              <a:t>)</a:t>
            </a:r>
            <a:r>
              <a:rPr lang="ja-JP" altLang="en-US" dirty="0"/>
              <a:t> </a:t>
            </a:r>
            <a:r>
              <a:rPr lang="en-US" altLang="ja-JP" dirty="0"/>
              <a:t>200</a:t>
            </a:r>
            <a:r>
              <a:rPr lang="ja-JP" altLang="en-US" dirty="0"/>
              <a:t>万人に</a:t>
            </a:r>
            <a:r>
              <a:rPr lang="en-US" altLang="ja-JP" dirty="0"/>
              <a:t>11.3</a:t>
            </a:r>
            <a:r>
              <a:rPr lang="ja-JP" altLang="en-US" dirty="0"/>
              <a:t>万トン、</a:t>
            </a:r>
            <a:r>
              <a:rPr lang="en-US" altLang="ja-JP" dirty="0"/>
              <a:t>2</a:t>
            </a:r>
            <a:r>
              <a:rPr lang="ja-JP" altLang="en-US" dirty="0"/>
              <a:t>億</a:t>
            </a:r>
            <a:r>
              <a:rPr lang="en-US" altLang="ja-JP" dirty="0"/>
              <a:t>2600</a:t>
            </a:r>
            <a:r>
              <a:rPr lang="ja-JP" altLang="en-US" dirty="0"/>
              <a:t>万食</a:t>
            </a:r>
            <a:r>
              <a:rPr lang="en-US" altLang="ja-JP" dirty="0"/>
              <a:t>(2017</a:t>
            </a:r>
            <a:r>
              <a:rPr lang="ja-JP" altLang="en-US" dirty="0"/>
              <a:t>年度</a:t>
            </a:r>
            <a:r>
              <a:rPr lang="en-US" altLang="ja-JP" dirty="0"/>
              <a:t>)</a:t>
            </a:r>
          </a:p>
          <a:p>
            <a:pPr lvl="1"/>
            <a:r>
              <a:rPr lang="ja-JP" altLang="en-US" dirty="0"/>
              <a:t>心のレストラン </a:t>
            </a:r>
            <a:r>
              <a:rPr lang="en-US" altLang="ja-JP" dirty="0"/>
              <a:t>(</a:t>
            </a:r>
            <a:r>
              <a:rPr lang="ja-JP" altLang="en-US" dirty="0"/>
              <a:t>フランス</a:t>
            </a:r>
            <a:r>
              <a:rPr lang="en-US" altLang="ja-JP" dirty="0"/>
              <a:t>) 100</a:t>
            </a:r>
            <a:r>
              <a:rPr lang="ja-JP" altLang="en-US" dirty="0"/>
              <a:t>万人に</a:t>
            </a:r>
            <a:r>
              <a:rPr lang="en-US" altLang="ja-JP" dirty="0"/>
              <a:t>1.3</a:t>
            </a:r>
            <a:r>
              <a:rPr lang="ja-JP" altLang="en-US" dirty="0"/>
              <a:t>億食</a:t>
            </a:r>
            <a:r>
              <a:rPr lang="en-US" altLang="ja-JP" dirty="0"/>
              <a:t>(2013-2014</a:t>
            </a:r>
            <a:r>
              <a:rPr lang="ja-JP" altLang="en-US" dirty="0"/>
              <a:t>年度</a:t>
            </a:r>
            <a:r>
              <a:rPr lang="en-US" altLang="ja-JP" dirty="0"/>
              <a:t>)</a:t>
            </a:r>
          </a:p>
          <a:p>
            <a:pPr lvl="1"/>
            <a:r>
              <a:rPr lang="ja-JP" altLang="en-US" dirty="0"/>
              <a:t>政府系フードバンク</a:t>
            </a:r>
            <a:r>
              <a:rPr lang="en-US" altLang="ja-JP" dirty="0"/>
              <a:t>(</a:t>
            </a:r>
            <a:r>
              <a:rPr lang="ja-JP" altLang="en-US" dirty="0"/>
              <a:t>韓国</a:t>
            </a:r>
            <a:r>
              <a:rPr lang="en-US" altLang="ja-JP" dirty="0"/>
              <a:t>) 27.6</a:t>
            </a:r>
            <a:r>
              <a:rPr lang="ja-JP" altLang="en-US" dirty="0"/>
              <a:t>万人に</a:t>
            </a:r>
            <a:r>
              <a:rPr lang="en-US" altLang="ja-JP" dirty="0"/>
              <a:t>198.7</a:t>
            </a:r>
            <a:r>
              <a:rPr lang="ja-JP" altLang="en-US" dirty="0"/>
              <a:t>億円</a:t>
            </a:r>
            <a:r>
              <a:rPr lang="en-US" altLang="ja-JP" dirty="0"/>
              <a:t>(2017</a:t>
            </a:r>
            <a:r>
              <a:rPr lang="ja-JP" altLang="en-US" dirty="0"/>
              <a:t>年度</a:t>
            </a:r>
            <a:r>
              <a:rPr lang="en-US" altLang="ja-JP" dirty="0"/>
              <a:t>)</a:t>
            </a:r>
          </a:p>
          <a:p>
            <a:pPr lvl="1"/>
            <a:r>
              <a:rPr lang="ja-JP" altLang="en-US" dirty="0"/>
              <a:t>聖公会フードバンク</a:t>
            </a:r>
            <a:r>
              <a:rPr lang="en-US" altLang="ja-JP" dirty="0"/>
              <a:t>(</a:t>
            </a:r>
            <a:r>
              <a:rPr lang="ja-JP" altLang="en-US" dirty="0"/>
              <a:t>韓国</a:t>
            </a:r>
            <a:r>
              <a:rPr lang="en-US" altLang="ja-JP" dirty="0"/>
              <a:t>)2.1</a:t>
            </a:r>
            <a:r>
              <a:rPr lang="ja-JP" altLang="en-US" dirty="0"/>
              <a:t>万人・</a:t>
            </a:r>
            <a:r>
              <a:rPr lang="en-US" altLang="ja-JP" dirty="0"/>
              <a:t>266</a:t>
            </a:r>
            <a:r>
              <a:rPr lang="ja-JP" altLang="en-US" dirty="0"/>
              <a:t>施設に配給</a:t>
            </a:r>
            <a:r>
              <a:rPr lang="en-US" altLang="ja-JP" dirty="0"/>
              <a:t>(2017</a:t>
            </a:r>
            <a:r>
              <a:rPr lang="ja-JP" altLang="en-US" dirty="0"/>
              <a:t>年度</a:t>
            </a:r>
            <a:r>
              <a:rPr lang="en-US" altLang="ja-JP" dirty="0"/>
              <a:t>)</a:t>
            </a:r>
          </a:p>
          <a:p>
            <a:r>
              <a:rPr lang="ja-JP" altLang="en-US" dirty="0"/>
              <a:t>各国で単位と測定方法が異なり、単純な比較困難だが日本のフードバンクは小規模</a:t>
            </a:r>
            <a:endParaRPr lang="en-US" altLang="ja-JP" dirty="0"/>
          </a:p>
          <a:p>
            <a:pPr lvl="1"/>
            <a:endParaRPr lang="en-US" altLang="ja-JP" dirty="0"/>
          </a:p>
          <a:p>
            <a:pPr lvl="1"/>
            <a:endParaRPr kumimoji="1" lang="en-US" altLang="ja-JP" dirty="0"/>
          </a:p>
          <a:p>
            <a:pPr lvl="1"/>
            <a:endParaRPr kumimoji="1" lang="ja-JP" altLang="en-US" dirty="0"/>
          </a:p>
        </p:txBody>
      </p:sp>
      <p:sp>
        <p:nvSpPr>
          <p:cNvPr id="4" name="スライド番号プレースホルダー 3">
            <a:extLst>
              <a:ext uri="{FF2B5EF4-FFF2-40B4-BE49-F238E27FC236}">
                <a16:creationId xmlns:a16="http://schemas.microsoft.com/office/drawing/2014/main" id="{70C346E1-C9C2-413E-A022-CCCDC6B24B7F}"/>
              </a:ext>
            </a:extLst>
          </p:cNvPr>
          <p:cNvSpPr>
            <a:spLocks noGrp="1"/>
          </p:cNvSpPr>
          <p:nvPr>
            <p:ph type="sldNum" sz="quarter" idx="12"/>
          </p:nvPr>
        </p:nvSpPr>
        <p:spPr/>
        <p:txBody>
          <a:bodyPr/>
          <a:lstStyle/>
          <a:p>
            <a:fld id="{998ABB3C-F41C-4E76-A982-E0471B07B251}" type="slidenum">
              <a:rPr kumimoji="1" lang="ja-JP" altLang="en-US" smtClean="0"/>
              <a:t>15</a:t>
            </a:fld>
            <a:endParaRPr kumimoji="1" lang="ja-JP" altLang="en-US"/>
          </a:p>
        </p:txBody>
      </p:sp>
    </p:spTree>
    <p:extLst>
      <p:ext uri="{BB962C8B-B14F-4D97-AF65-F5344CB8AC3E}">
        <p14:creationId xmlns:p14="http://schemas.microsoft.com/office/powerpoint/2010/main" val="1996051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999B1F-153B-4F6E-8C09-EC27DC6D96F0}"/>
              </a:ext>
            </a:extLst>
          </p:cNvPr>
          <p:cNvSpPr>
            <a:spLocks noGrp="1"/>
          </p:cNvSpPr>
          <p:nvPr>
            <p:ph type="title"/>
          </p:nvPr>
        </p:nvSpPr>
        <p:spPr/>
        <p:txBody>
          <a:bodyPr/>
          <a:lstStyle/>
          <a:p>
            <a:r>
              <a:rPr kumimoji="1" lang="ja-JP" altLang="en-US" dirty="0"/>
              <a:t>海外のフードバンクを見る意味</a:t>
            </a:r>
          </a:p>
        </p:txBody>
      </p:sp>
      <p:sp>
        <p:nvSpPr>
          <p:cNvPr id="3" name="コンテンツ プレースホルダー 2">
            <a:extLst>
              <a:ext uri="{FF2B5EF4-FFF2-40B4-BE49-F238E27FC236}">
                <a16:creationId xmlns:a16="http://schemas.microsoft.com/office/drawing/2014/main" id="{1EF568D0-6C7A-4E9F-A23F-2E64A28C0371}"/>
              </a:ext>
            </a:extLst>
          </p:cNvPr>
          <p:cNvSpPr>
            <a:spLocks noGrp="1"/>
          </p:cNvSpPr>
          <p:nvPr>
            <p:ph idx="1"/>
          </p:nvPr>
        </p:nvSpPr>
        <p:spPr>
          <a:xfrm>
            <a:off x="1295401" y="2556931"/>
            <a:ext cx="9806608" cy="3589035"/>
          </a:xfrm>
        </p:spPr>
        <p:txBody>
          <a:bodyPr>
            <a:normAutofit fontScale="85000" lnSpcReduction="20000"/>
          </a:bodyPr>
          <a:lstStyle/>
          <a:p>
            <a:r>
              <a:rPr kumimoji="1" lang="ja-JP" altLang="en-US" dirty="0"/>
              <a:t>無理に単位を揃えようとすると</a:t>
            </a:r>
            <a:r>
              <a:rPr kumimoji="1" lang="en-US" altLang="ja-JP" dirty="0"/>
              <a:t>…</a:t>
            </a:r>
            <a:r>
              <a:rPr kumimoji="1" lang="ja-JP" altLang="en-US" dirty="0"/>
              <a:t>　</a:t>
            </a:r>
            <a:r>
              <a:rPr lang="en-US" altLang="ja-JP" dirty="0"/>
              <a:t>1</a:t>
            </a:r>
            <a:r>
              <a:rPr lang="ja-JP" altLang="en-US" dirty="0"/>
              <a:t>食あたり</a:t>
            </a:r>
            <a:r>
              <a:rPr lang="en-US" altLang="ja-JP" dirty="0"/>
              <a:t>0.5kg</a:t>
            </a:r>
            <a:r>
              <a:rPr lang="ja-JP" altLang="en-US" dirty="0" err="1"/>
              <a:t>、</a:t>
            </a:r>
            <a:r>
              <a:rPr lang="en-US" altLang="ja-JP" dirty="0"/>
              <a:t>1kg</a:t>
            </a:r>
            <a:r>
              <a:rPr lang="ja-JP" altLang="en-US" dirty="0"/>
              <a:t>あたり</a:t>
            </a:r>
            <a:r>
              <a:rPr lang="en-US" altLang="ja-JP" dirty="0"/>
              <a:t>600</a:t>
            </a:r>
            <a:r>
              <a:rPr lang="ja-JP" altLang="en-US" dirty="0"/>
              <a:t>円として</a:t>
            </a:r>
            <a:endParaRPr lang="en-US" altLang="ja-JP" dirty="0"/>
          </a:p>
          <a:p>
            <a:pPr lvl="1"/>
            <a:r>
              <a:rPr lang="ja-JP" altLang="en-US" dirty="0"/>
              <a:t>セカンドハーベスト・ジャパン</a:t>
            </a:r>
            <a:r>
              <a:rPr lang="en-US" altLang="ja-JP" dirty="0"/>
              <a:t>211.5</a:t>
            </a:r>
            <a:r>
              <a:rPr lang="ja-JP" altLang="en-US" dirty="0"/>
              <a:t>万トン</a:t>
            </a:r>
            <a:endParaRPr lang="en-US" altLang="ja-JP" dirty="0"/>
          </a:p>
          <a:p>
            <a:pPr lvl="1"/>
            <a:r>
              <a:rPr kumimoji="1" lang="ja-JP" altLang="en-US" dirty="0"/>
              <a:t>フードバンク山梨　</a:t>
            </a:r>
            <a:r>
              <a:rPr kumimoji="1" lang="en-US" altLang="ja-JP" dirty="0"/>
              <a:t>68</a:t>
            </a:r>
            <a:r>
              <a:rPr kumimoji="1" lang="ja-JP" altLang="en-US" dirty="0"/>
              <a:t>トン</a:t>
            </a:r>
            <a:endParaRPr kumimoji="1" lang="en-US" altLang="ja-JP" dirty="0"/>
          </a:p>
          <a:p>
            <a:pPr lvl="1"/>
            <a:r>
              <a:rPr kumimoji="1" lang="ja-JP" altLang="en-US" dirty="0"/>
              <a:t>グローバル・フードバンキング・ネットワーク　</a:t>
            </a:r>
            <a:r>
              <a:rPr lang="en-US" altLang="ja-JP" dirty="0"/>
              <a:t>42</a:t>
            </a:r>
            <a:r>
              <a:rPr lang="ja-JP" altLang="en-US"/>
              <a:t>万トン</a:t>
            </a:r>
            <a:endParaRPr kumimoji="1" lang="en-US" altLang="ja-JP" dirty="0"/>
          </a:p>
          <a:p>
            <a:pPr lvl="1"/>
            <a:r>
              <a:rPr lang="ja-JP" altLang="en-US" dirty="0"/>
              <a:t>フィーディング・アメリカ 　</a:t>
            </a:r>
            <a:r>
              <a:rPr lang="en-US" altLang="ja-JP" dirty="0"/>
              <a:t>210</a:t>
            </a:r>
            <a:r>
              <a:rPr lang="ja-JP" altLang="en-US" dirty="0"/>
              <a:t>万トン</a:t>
            </a:r>
            <a:endParaRPr lang="en-US" altLang="ja-JP" dirty="0"/>
          </a:p>
          <a:p>
            <a:pPr lvl="1"/>
            <a:r>
              <a:rPr kumimoji="1" lang="en-US" altLang="ja-JP" dirty="0"/>
              <a:t>FEBA(</a:t>
            </a:r>
            <a:r>
              <a:rPr kumimoji="1" lang="ja-JP" altLang="en-US" dirty="0"/>
              <a:t>ヨーロッパ</a:t>
            </a:r>
            <a:r>
              <a:rPr kumimoji="1" lang="en-US" altLang="ja-JP" dirty="0"/>
              <a:t>) 75</a:t>
            </a:r>
            <a:r>
              <a:rPr kumimoji="1" lang="ja-JP" altLang="en-US" dirty="0"/>
              <a:t>万トン</a:t>
            </a:r>
            <a:endParaRPr lang="en-US" altLang="ja-JP" dirty="0"/>
          </a:p>
          <a:p>
            <a:pPr lvl="1"/>
            <a:r>
              <a:rPr lang="ja-JP" altLang="en-US" dirty="0"/>
              <a:t>バンク・アリマンテール</a:t>
            </a:r>
            <a:r>
              <a:rPr lang="en-US" altLang="ja-JP" dirty="0"/>
              <a:t>(</a:t>
            </a:r>
            <a:r>
              <a:rPr lang="ja-JP" altLang="en-US" dirty="0"/>
              <a:t>フランス</a:t>
            </a:r>
            <a:r>
              <a:rPr lang="en-US" altLang="ja-JP" dirty="0"/>
              <a:t>)</a:t>
            </a:r>
            <a:r>
              <a:rPr lang="ja-JP" altLang="en-US" dirty="0"/>
              <a:t> </a:t>
            </a:r>
            <a:r>
              <a:rPr lang="en-US" altLang="ja-JP" dirty="0"/>
              <a:t>11.3</a:t>
            </a:r>
            <a:r>
              <a:rPr lang="ja-JP" altLang="en-US" dirty="0"/>
              <a:t>万トン</a:t>
            </a:r>
            <a:endParaRPr lang="en-US" altLang="ja-JP" dirty="0"/>
          </a:p>
          <a:p>
            <a:pPr lvl="1"/>
            <a:r>
              <a:rPr lang="ja-JP" altLang="en-US" dirty="0"/>
              <a:t>心のレストラン </a:t>
            </a:r>
            <a:r>
              <a:rPr lang="en-US" altLang="ja-JP" dirty="0"/>
              <a:t>(</a:t>
            </a:r>
            <a:r>
              <a:rPr lang="ja-JP" altLang="en-US" dirty="0"/>
              <a:t>フランス</a:t>
            </a:r>
            <a:r>
              <a:rPr lang="en-US" altLang="ja-JP" dirty="0"/>
              <a:t>) 6.5</a:t>
            </a:r>
            <a:r>
              <a:rPr lang="ja-JP" altLang="en-US" dirty="0"/>
              <a:t>万トン</a:t>
            </a:r>
            <a:endParaRPr lang="en-US" altLang="ja-JP" dirty="0"/>
          </a:p>
          <a:p>
            <a:pPr lvl="1"/>
            <a:r>
              <a:rPr lang="ja-JP" altLang="en-US" dirty="0"/>
              <a:t>政府系フードバンク</a:t>
            </a:r>
            <a:r>
              <a:rPr lang="en-US" altLang="ja-JP" dirty="0"/>
              <a:t>(</a:t>
            </a:r>
            <a:r>
              <a:rPr lang="ja-JP" altLang="en-US" dirty="0"/>
              <a:t>韓国</a:t>
            </a:r>
            <a:r>
              <a:rPr lang="en-US" altLang="ja-JP" dirty="0"/>
              <a:t>) 3311</a:t>
            </a:r>
            <a:r>
              <a:rPr lang="ja-JP" altLang="en-US" dirty="0"/>
              <a:t>万トン</a:t>
            </a:r>
            <a:endParaRPr lang="en-US" altLang="ja-JP" dirty="0"/>
          </a:p>
          <a:p>
            <a:r>
              <a:rPr lang="ja-JP" altLang="en-US" dirty="0"/>
              <a:t>換算して比較しようとすると明らかに不自然な数字になってしまう</a:t>
            </a:r>
            <a:r>
              <a:rPr lang="en-US" altLang="ja-JP" dirty="0"/>
              <a:t>……</a:t>
            </a:r>
          </a:p>
          <a:p>
            <a:pPr lvl="1"/>
            <a:endParaRPr kumimoji="1" lang="en-US" altLang="ja-JP" dirty="0"/>
          </a:p>
          <a:p>
            <a:pPr lvl="1"/>
            <a:endParaRPr kumimoji="1" lang="ja-JP" altLang="en-US" dirty="0"/>
          </a:p>
        </p:txBody>
      </p:sp>
      <p:sp>
        <p:nvSpPr>
          <p:cNvPr id="4" name="スライド番号プレースホルダー 3">
            <a:extLst>
              <a:ext uri="{FF2B5EF4-FFF2-40B4-BE49-F238E27FC236}">
                <a16:creationId xmlns:a16="http://schemas.microsoft.com/office/drawing/2014/main" id="{0C5E53C5-6CC6-40B3-90C5-BA14E9C0112B}"/>
              </a:ext>
            </a:extLst>
          </p:cNvPr>
          <p:cNvSpPr>
            <a:spLocks noGrp="1"/>
          </p:cNvSpPr>
          <p:nvPr>
            <p:ph type="sldNum" sz="quarter" idx="12"/>
          </p:nvPr>
        </p:nvSpPr>
        <p:spPr/>
        <p:txBody>
          <a:bodyPr/>
          <a:lstStyle/>
          <a:p>
            <a:fld id="{998ABB3C-F41C-4E76-A982-E0471B07B251}" type="slidenum">
              <a:rPr kumimoji="1" lang="ja-JP" altLang="en-US" smtClean="0"/>
              <a:t>16</a:t>
            </a:fld>
            <a:endParaRPr kumimoji="1" lang="ja-JP" altLang="en-US"/>
          </a:p>
        </p:txBody>
      </p:sp>
    </p:spTree>
    <p:extLst>
      <p:ext uri="{BB962C8B-B14F-4D97-AF65-F5344CB8AC3E}">
        <p14:creationId xmlns:p14="http://schemas.microsoft.com/office/powerpoint/2010/main" val="37738576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C451D95-F442-41F5-B7F3-ADFF8BF5223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1786"/>
            <a:ext cx="12188825" cy="6856214"/>
          </a:xfrm>
          <a:prstGeom prst="rect">
            <a:avLst/>
          </a:prstGeom>
        </p:spPr>
      </p:pic>
      <p:cxnSp>
        <p:nvCxnSpPr>
          <p:cNvPr id="12" name="Straight Connector 11">
            <a:extLst>
              <a:ext uri="{FF2B5EF4-FFF2-40B4-BE49-F238E27FC236}">
                <a16:creationId xmlns:a16="http://schemas.microsoft.com/office/drawing/2014/main" id="{3393F3B5-23C9-4DE1-BF93-BBDEE17705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95401" y="2400639"/>
            <a:ext cx="3660057" cy="0"/>
          </a:xfrm>
          <a:prstGeom prst="line">
            <a:avLst/>
          </a:prstGeom>
        </p:spPr>
        <p:style>
          <a:lnRef idx="2">
            <a:schemeClr val="accent1"/>
          </a:lnRef>
          <a:fillRef idx="0">
            <a:schemeClr val="accent1"/>
          </a:fillRef>
          <a:effectRef idx="1">
            <a:schemeClr val="accent1"/>
          </a:effectRef>
          <a:fontRef idx="minor">
            <a:schemeClr val="tx1"/>
          </a:fontRef>
        </p:style>
      </p:cxnSp>
      <p:pic>
        <p:nvPicPr>
          <p:cNvPr id="5" name="図 4">
            <a:extLst>
              <a:ext uri="{FF2B5EF4-FFF2-40B4-BE49-F238E27FC236}">
                <a16:creationId xmlns:a16="http://schemas.microsoft.com/office/drawing/2014/main" id="{A3210151-5105-463A-8A28-35CC8B6DB1E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655" r="4520" b="-3"/>
          <a:stretch/>
        </p:blipFill>
        <p:spPr>
          <a:xfrm>
            <a:off x="5418668" y="982131"/>
            <a:ext cx="5469466" cy="4893735"/>
          </a:xfrm>
          <a:prstGeom prst="rect">
            <a:avLst/>
          </a:prstGeom>
          <a:ln w="57150" cmpd="thickThin">
            <a:solidFill>
              <a:schemeClr val="tx1">
                <a:lumMod val="50000"/>
                <a:lumOff val="50000"/>
              </a:schemeClr>
            </a:solidFill>
            <a:miter lim="800000"/>
          </a:ln>
        </p:spPr>
      </p:pic>
      <p:sp>
        <p:nvSpPr>
          <p:cNvPr id="2" name="タイトル 1">
            <a:extLst>
              <a:ext uri="{FF2B5EF4-FFF2-40B4-BE49-F238E27FC236}">
                <a16:creationId xmlns:a16="http://schemas.microsoft.com/office/drawing/2014/main" id="{5AF29D4D-062A-4A86-93CC-6A28E84C99A4}"/>
              </a:ext>
            </a:extLst>
          </p:cNvPr>
          <p:cNvSpPr>
            <a:spLocks noGrp="1"/>
          </p:cNvSpPr>
          <p:nvPr>
            <p:ph type="title"/>
          </p:nvPr>
        </p:nvSpPr>
        <p:spPr>
          <a:xfrm>
            <a:off x="1295402" y="982132"/>
            <a:ext cx="3660056" cy="1325373"/>
          </a:xfrm>
        </p:spPr>
        <p:txBody>
          <a:bodyPr anchor="b">
            <a:normAutofit/>
          </a:bodyPr>
          <a:lstStyle/>
          <a:p>
            <a:pPr algn="l"/>
            <a:r>
              <a:rPr lang="ja-JP" altLang="en-US" sz="2400" dirty="0"/>
              <a:t>海外のフードバンクを見る意味</a:t>
            </a:r>
            <a:endParaRPr kumimoji="1" lang="ja-JP" altLang="en-US" sz="2400" dirty="0"/>
          </a:p>
        </p:txBody>
      </p:sp>
      <p:sp>
        <p:nvSpPr>
          <p:cNvPr id="3" name="コンテンツ プレースホルダー 2">
            <a:extLst>
              <a:ext uri="{FF2B5EF4-FFF2-40B4-BE49-F238E27FC236}">
                <a16:creationId xmlns:a16="http://schemas.microsoft.com/office/drawing/2014/main" id="{0656AF24-4F50-44B6-B258-5794F891EB44}"/>
              </a:ext>
            </a:extLst>
          </p:cNvPr>
          <p:cNvSpPr>
            <a:spLocks noGrp="1"/>
          </p:cNvSpPr>
          <p:nvPr>
            <p:ph idx="1"/>
          </p:nvPr>
        </p:nvSpPr>
        <p:spPr>
          <a:xfrm>
            <a:off x="1295401" y="2493774"/>
            <a:ext cx="3921176" cy="3382094"/>
          </a:xfrm>
        </p:spPr>
        <p:txBody>
          <a:bodyPr>
            <a:normAutofit/>
          </a:bodyPr>
          <a:lstStyle/>
          <a:p>
            <a:pPr marL="0" indent="0">
              <a:buNone/>
            </a:pPr>
            <a:r>
              <a:rPr lang="ja-JP" altLang="en-US" sz="1600" dirty="0"/>
              <a:t>実践家の視点</a:t>
            </a:r>
            <a:endParaRPr lang="en-US" altLang="ja-JP" sz="1600" dirty="0"/>
          </a:p>
          <a:p>
            <a:r>
              <a:rPr lang="ja-JP" altLang="en-US" sz="1600" dirty="0"/>
              <a:t>大規模でシステム化されたフードバンクの運営、フードバンクを支える法制度や企業などの取り組みを学び、日本のフードバンクに取り入れる</a:t>
            </a:r>
            <a:endParaRPr lang="en-US" altLang="ja-JP" sz="1600" dirty="0"/>
          </a:p>
          <a:p>
            <a:endParaRPr lang="en-US" altLang="ja-JP" sz="1600" dirty="0"/>
          </a:p>
          <a:p>
            <a:pPr marL="0" indent="0">
              <a:buNone/>
            </a:pPr>
            <a:r>
              <a:rPr lang="ja-JP" altLang="en-US" sz="1600" dirty="0"/>
              <a:t>研究者の視点</a:t>
            </a:r>
            <a:endParaRPr lang="en-US" altLang="ja-JP" sz="1600" dirty="0"/>
          </a:p>
          <a:p>
            <a:r>
              <a:rPr lang="ja-JP" altLang="en-US" sz="1600" dirty="0"/>
              <a:t>生活困窮者への影響、権利の充足度</a:t>
            </a:r>
            <a:endParaRPr lang="en-US" altLang="ja-JP" sz="1600" dirty="0"/>
          </a:p>
          <a:p>
            <a:r>
              <a:rPr lang="ja-JP" altLang="en-US" sz="1600" dirty="0"/>
              <a:t>福祉制度との関係を明らかにする</a:t>
            </a:r>
            <a:endParaRPr lang="en-US" altLang="ja-JP" sz="1600" dirty="0"/>
          </a:p>
          <a:p>
            <a:endParaRPr lang="en-US" altLang="ja-JP" sz="1600" dirty="0"/>
          </a:p>
          <a:p>
            <a:pPr algn="ctr"/>
            <a:endParaRPr kumimoji="1" lang="ja-JP" altLang="en-US" sz="1600" dirty="0"/>
          </a:p>
        </p:txBody>
      </p:sp>
      <p:sp>
        <p:nvSpPr>
          <p:cNvPr id="6" name="スライド番号プレースホルダー 5">
            <a:extLst>
              <a:ext uri="{FF2B5EF4-FFF2-40B4-BE49-F238E27FC236}">
                <a16:creationId xmlns:a16="http://schemas.microsoft.com/office/drawing/2014/main" id="{149C77C2-7C48-41A3-87A1-F86B9CDAB594}"/>
              </a:ext>
            </a:extLst>
          </p:cNvPr>
          <p:cNvSpPr>
            <a:spLocks noGrp="1"/>
          </p:cNvSpPr>
          <p:nvPr>
            <p:ph type="sldNum" sz="quarter" idx="12"/>
          </p:nvPr>
        </p:nvSpPr>
        <p:spPr/>
        <p:txBody>
          <a:bodyPr/>
          <a:lstStyle/>
          <a:p>
            <a:fld id="{998ABB3C-F41C-4E76-A982-E0471B07B251}" type="slidenum">
              <a:rPr kumimoji="1" lang="ja-JP" altLang="en-US" smtClean="0"/>
              <a:t>17</a:t>
            </a:fld>
            <a:endParaRPr kumimoji="1" lang="ja-JP" altLang="en-US"/>
          </a:p>
        </p:txBody>
      </p:sp>
    </p:spTree>
    <p:extLst>
      <p:ext uri="{BB962C8B-B14F-4D97-AF65-F5344CB8AC3E}">
        <p14:creationId xmlns:p14="http://schemas.microsoft.com/office/powerpoint/2010/main" val="24269543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5601FE-C7B0-4D81-812E-046E6E230D7D}"/>
              </a:ext>
            </a:extLst>
          </p:cNvPr>
          <p:cNvSpPr>
            <a:spLocks noGrp="1"/>
          </p:cNvSpPr>
          <p:nvPr>
            <p:ph type="title"/>
          </p:nvPr>
        </p:nvSpPr>
        <p:spPr/>
        <p:txBody>
          <a:bodyPr>
            <a:normAutofit fontScale="90000"/>
          </a:bodyPr>
          <a:lstStyle/>
          <a:p>
            <a:r>
              <a:rPr kumimoji="1" lang="ja-JP" altLang="en-US" dirty="0"/>
              <a:t>海外のフードバンク研究からわかること</a:t>
            </a:r>
          </a:p>
        </p:txBody>
      </p:sp>
      <p:sp>
        <p:nvSpPr>
          <p:cNvPr id="3" name="コンテンツ プレースホルダー 2">
            <a:extLst>
              <a:ext uri="{FF2B5EF4-FFF2-40B4-BE49-F238E27FC236}">
                <a16:creationId xmlns:a16="http://schemas.microsoft.com/office/drawing/2014/main" id="{D0F14611-4AD0-4633-8479-A08576718A32}"/>
              </a:ext>
            </a:extLst>
          </p:cNvPr>
          <p:cNvSpPr>
            <a:spLocks noGrp="1"/>
          </p:cNvSpPr>
          <p:nvPr>
            <p:ph idx="1"/>
          </p:nvPr>
        </p:nvSpPr>
        <p:spPr/>
        <p:txBody>
          <a:bodyPr>
            <a:normAutofit lnSpcReduction="10000"/>
          </a:bodyPr>
          <a:lstStyle/>
          <a:p>
            <a:r>
              <a:rPr kumimoji="1" lang="ja-JP" altLang="en-US" dirty="0"/>
              <a:t>アメリカは</a:t>
            </a:r>
            <a:r>
              <a:rPr kumimoji="1" lang="en-US" altLang="ja-JP" dirty="0"/>
              <a:t>50</a:t>
            </a:r>
            <a:r>
              <a:rPr kumimoji="1" lang="ja-JP" altLang="en-US" dirty="0"/>
              <a:t>年以上、フランスは</a:t>
            </a:r>
            <a:r>
              <a:rPr kumimoji="1" lang="en-US" altLang="ja-JP" dirty="0"/>
              <a:t>30</a:t>
            </a:r>
            <a:r>
              <a:rPr kumimoji="1" lang="ja-JP" altLang="en-US" dirty="0"/>
              <a:t>年以上の歴史</a:t>
            </a:r>
            <a:endParaRPr kumimoji="1" lang="en-US" altLang="ja-JP" dirty="0"/>
          </a:p>
          <a:p>
            <a:pPr lvl="1"/>
            <a:r>
              <a:rPr kumimoji="1" lang="ja-JP" altLang="en-US" dirty="0"/>
              <a:t>既に社会に深く定着しており、緊急の食料支援ではなく恒常的な福祉システムに。現金給付としての生活保護の不足分を現物給付で補う形。</a:t>
            </a:r>
            <a:endParaRPr kumimoji="1" lang="en-US" altLang="ja-JP" dirty="0"/>
          </a:p>
          <a:p>
            <a:pPr lvl="1"/>
            <a:r>
              <a:rPr lang="ja-JP" altLang="en-US" dirty="0"/>
              <a:t>フードバンクだけでは不足分を補いきれない（⇒食料への権利を満たせない）。</a:t>
            </a:r>
            <a:endParaRPr kumimoji="1" lang="en-US" altLang="ja-JP" dirty="0"/>
          </a:p>
          <a:p>
            <a:pPr lvl="1"/>
            <a:r>
              <a:rPr lang="ja-JP" altLang="en-US" dirty="0"/>
              <a:t>フードバンクが一種の静脈産業として確立し、法制度で守られ、また食品産業における免罪符としても位置付けられている。</a:t>
            </a:r>
            <a:endParaRPr lang="en-US" altLang="ja-JP" dirty="0"/>
          </a:p>
          <a:p>
            <a:pPr lvl="1"/>
            <a:r>
              <a:rPr kumimoji="1" lang="ja-JP" altLang="en-US" dirty="0"/>
              <a:t>フードバンクが大規模化し、政策や産業に組み込まれた社会の姿を示唆。日本が目指すべき社会の姿なのか？</a:t>
            </a:r>
          </a:p>
        </p:txBody>
      </p:sp>
      <p:sp>
        <p:nvSpPr>
          <p:cNvPr id="4" name="スライド番号プレースホルダー 3">
            <a:extLst>
              <a:ext uri="{FF2B5EF4-FFF2-40B4-BE49-F238E27FC236}">
                <a16:creationId xmlns:a16="http://schemas.microsoft.com/office/drawing/2014/main" id="{974E69A4-9FEF-4B42-9348-E981DEDF3E69}"/>
              </a:ext>
            </a:extLst>
          </p:cNvPr>
          <p:cNvSpPr>
            <a:spLocks noGrp="1"/>
          </p:cNvSpPr>
          <p:nvPr>
            <p:ph type="sldNum" sz="quarter" idx="12"/>
          </p:nvPr>
        </p:nvSpPr>
        <p:spPr/>
        <p:txBody>
          <a:bodyPr/>
          <a:lstStyle/>
          <a:p>
            <a:fld id="{998ABB3C-F41C-4E76-A982-E0471B07B251}" type="slidenum">
              <a:rPr kumimoji="1" lang="ja-JP" altLang="en-US" smtClean="0"/>
              <a:t>18</a:t>
            </a:fld>
            <a:endParaRPr kumimoji="1" lang="ja-JP" altLang="en-US"/>
          </a:p>
        </p:txBody>
      </p:sp>
    </p:spTree>
    <p:extLst>
      <p:ext uri="{BB962C8B-B14F-4D97-AF65-F5344CB8AC3E}">
        <p14:creationId xmlns:p14="http://schemas.microsoft.com/office/powerpoint/2010/main" val="9319815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8BAC6B2-478C-4E98-98FF-BF8918EF8AE7}"/>
              </a:ext>
            </a:extLst>
          </p:cNvPr>
          <p:cNvSpPr>
            <a:spLocks noGrp="1"/>
          </p:cNvSpPr>
          <p:nvPr>
            <p:ph type="title"/>
          </p:nvPr>
        </p:nvSpPr>
        <p:spPr/>
        <p:txBody>
          <a:bodyPr>
            <a:normAutofit fontScale="90000"/>
          </a:bodyPr>
          <a:lstStyle/>
          <a:p>
            <a:r>
              <a:rPr lang="ja-JP" altLang="en-US" dirty="0"/>
              <a:t>海外のフードバンク研究からわかること</a:t>
            </a:r>
            <a:endParaRPr kumimoji="1" lang="ja-JP" altLang="en-US" dirty="0"/>
          </a:p>
        </p:txBody>
      </p:sp>
      <p:sp>
        <p:nvSpPr>
          <p:cNvPr id="3" name="コンテンツ プレースホルダー 2">
            <a:extLst>
              <a:ext uri="{FF2B5EF4-FFF2-40B4-BE49-F238E27FC236}">
                <a16:creationId xmlns:a16="http://schemas.microsoft.com/office/drawing/2014/main" id="{003533AD-6F3E-4769-89F9-D768210FE792}"/>
              </a:ext>
            </a:extLst>
          </p:cNvPr>
          <p:cNvSpPr>
            <a:spLocks noGrp="1"/>
          </p:cNvSpPr>
          <p:nvPr>
            <p:ph idx="1"/>
          </p:nvPr>
        </p:nvSpPr>
        <p:spPr/>
        <p:txBody>
          <a:bodyPr>
            <a:normAutofit lnSpcReduction="10000"/>
          </a:bodyPr>
          <a:lstStyle/>
          <a:p>
            <a:r>
              <a:rPr kumimoji="1" lang="ja-JP" altLang="en-US" dirty="0"/>
              <a:t>フードバンクは善意で生まれた社会事業</a:t>
            </a:r>
            <a:endParaRPr kumimoji="1" lang="en-US" altLang="ja-JP" dirty="0"/>
          </a:p>
          <a:p>
            <a:pPr lvl="1"/>
            <a:r>
              <a:rPr kumimoji="1" lang="ja-JP" altLang="en-US" dirty="0"/>
              <a:t>他方、欧米のフードバンク研究はフードバンクに対して批判的なものが多い</a:t>
            </a:r>
            <a:endParaRPr kumimoji="1" lang="en-US" altLang="ja-JP" dirty="0"/>
          </a:p>
          <a:p>
            <a:pPr lvl="1"/>
            <a:r>
              <a:rPr lang="ja-JP" altLang="en-US" dirty="0"/>
              <a:t>フードバンクに対するもっともラディカルな批判は「食料への権利論」</a:t>
            </a:r>
            <a:r>
              <a:rPr lang="en-US" altLang="ja-JP" dirty="0"/>
              <a:t>(Right to Food)</a:t>
            </a:r>
            <a:r>
              <a:rPr lang="ja-JP" altLang="en-US" dirty="0" err="1"/>
              <a:t>。</a:t>
            </a:r>
            <a:r>
              <a:rPr lang="ja-JP" altLang="en-US" dirty="0"/>
              <a:t>国民の食料への権利を政府が保障せず、フードバンクといった慈善事業に期待を転嫁していることを批判。</a:t>
            </a:r>
            <a:endParaRPr lang="en-US" altLang="ja-JP" dirty="0"/>
          </a:p>
          <a:p>
            <a:pPr lvl="1"/>
            <a:r>
              <a:rPr kumimoji="1" lang="ja-JP" altLang="en-US" dirty="0"/>
              <a:t>フードバンクに対して批判的な研究は、日本のフードバンク活動および食料政策・困窮者支援策に対する注意喚起だといえる。</a:t>
            </a:r>
            <a:endParaRPr kumimoji="1" lang="en-US" altLang="ja-JP" dirty="0"/>
          </a:p>
          <a:p>
            <a:pPr lvl="1"/>
            <a:r>
              <a:rPr lang="ja-JP" altLang="en-US" dirty="0"/>
              <a:t>生活保護の代替ではない、フードバンクの</a:t>
            </a:r>
            <a:r>
              <a:rPr lang="en-US" altLang="ja-JP" dirty="0"/>
              <a:t>(</a:t>
            </a:r>
            <a:r>
              <a:rPr lang="ja-JP" altLang="en-US" dirty="0"/>
              <a:t>社会福祉における</a:t>
            </a:r>
            <a:r>
              <a:rPr lang="en-US" altLang="ja-JP" dirty="0"/>
              <a:t>)</a:t>
            </a:r>
            <a:r>
              <a:rPr lang="ja-JP" altLang="en-US"/>
              <a:t>独自の存在</a:t>
            </a:r>
            <a:r>
              <a:rPr lang="ja-JP" altLang="en-US" dirty="0"/>
              <a:t>意義とは何か。⇒連携型福祉サービスの可能性</a:t>
            </a:r>
            <a:endParaRPr lang="en-US" altLang="ja-JP" dirty="0"/>
          </a:p>
        </p:txBody>
      </p:sp>
      <p:sp>
        <p:nvSpPr>
          <p:cNvPr id="4" name="スライド番号プレースホルダー 3">
            <a:extLst>
              <a:ext uri="{FF2B5EF4-FFF2-40B4-BE49-F238E27FC236}">
                <a16:creationId xmlns:a16="http://schemas.microsoft.com/office/drawing/2014/main" id="{6F5895CE-7390-4329-949F-9A303305305A}"/>
              </a:ext>
            </a:extLst>
          </p:cNvPr>
          <p:cNvSpPr>
            <a:spLocks noGrp="1"/>
          </p:cNvSpPr>
          <p:nvPr>
            <p:ph type="sldNum" sz="quarter" idx="12"/>
          </p:nvPr>
        </p:nvSpPr>
        <p:spPr/>
        <p:txBody>
          <a:bodyPr/>
          <a:lstStyle/>
          <a:p>
            <a:fld id="{998ABB3C-F41C-4E76-A982-E0471B07B251}" type="slidenum">
              <a:rPr kumimoji="1" lang="ja-JP" altLang="en-US" smtClean="0"/>
              <a:t>19</a:t>
            </a:fld>
            <a:endParaRPr kumimoji="1" lang="ja-JP" altLang="en-US"/>
          </a:p>
        </p:txBody>
      </p:sp>
    </p:spTree>
    <p:extLst>
      <p:ext uri="{BB962C8B-B14F-4D97-AF65-F5344CB8AC3E}">
        <p14:creationId xmlns:p14="http://schemas.microsoft.com/office/powerpoint/2010/main" val="3838630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報告の概要</a:t>
            </a:r>
          </a:p>
        </p:txBody>
      </p:sp>
      <p:sp>
        <p:nvSpPr>
          <p:cNvPr id="3" name="コンテンツ プレースホルダー 2"/>
          <p:cNvSpPr>
            <a:spLocks noGrp="1"/>
          </p:cNvSpPr>
          <p:nvPr>
            <p:ph idx="1"/>
          </p:nvPr>
        </p:nvSpPr>
        <p:spPr/>
        <p:txBody>
          <a:bodyPr/>
          <a:lstStyle/>
          <a:p>
            <a:pPr marL="457200" indent="-457200">
              <a:buFont typeface="+mj-lt"/>
              <a:buAutoNum type="arabicPeriod"/>
            </a:pPr>
            <a:r>
              <a:rPr lang="ja-JP" altLang="en-US" dirty="0"/>
              <a:t>世界に広がるフードバンク</a:t>
            </a:r>
            <a:endParaRPr kumimoji="1" lang="en-US" altLang="ja-JP" dirty="0"/>
          </a:p>
          <a:p>
            <a:pPr marL="457200" indent="-457200">
              <a:buFont typeface="+mj-lt"/>
              <a:buAutoNum type="arabicPeriod"/>
            </a:pPr>
            <a:r>
              <a:rPr kumimoji="1" lang="ja-JP" altLang="en-US" dirty="0"/>
              <a:t>アメリカのフードバンク</a:t>
            </a:r>
            <a:endParaRPr kumimoji="1" lang="en-US" altLang="ja-JP" dirty="0"/>
          </a:p>
          <a:p>
            <a:pPr marL="457200" indent="-457200">
              <a:buFont typeface="+mj-lt"/>
              <a:buAutoNum type="arabicPeriod"/>
            </a:pPr>
            <a:r>
              <a:rPr lang="ja-JP" altLang="en-US" dirty="0"/>
              <a:t>フランスのフードバンク</a:t>
            </a:r>
            <a:endParaRPr lang="en-US" altLang="ja-JP" dirty="0"/>
          </a:p>
          <a:p>
            <a:pPr marL="457200" indent="-457200">
              <a:buFont typeface="+mj-lt"/>
              <a:buAutoNum type="arabicPeriod"/>
            </a:pPr>
            <a:r>
              <a:rPr kumimoji="1" lang="ja-JP" altLang="en-US" dirty="0"/>
              <a:t>韓国のフードバンク</a:t>
            </a:r>
            <a:endParaRPr kumimoji="1" lang="en-US" altLang="ja-JP" dirty="0"/>
          </a:p>
          <a:p>
            <a:pPr marL="457200" indent="-457200">
              <a:buFont typeface="+mj-lt"/>
              <a:buAutoNum type="arabicPeriod"/>
            </a:pPr>
            <a:r>
              <a:rPr lang="ja-JP" altLang="en-US" dirty="0"/>
              <a:t>海外のフードバンクをみる意味</a:t>
            </a:r>
            <a:endParaRPr lang="en-US" altLang="ja-JP" dirty="0"/>
          </a:p>
          <a:p>
            <a:pPr marL="457200" indent="-457200">
              <a:buFont typeface="+mj-lt"/>
              <a:buAutoNum type="arabicPeriod"/>
            </a:pPr>
            <a:r>
              <a:rPr kumimoji="1" lang="ja-JP" altLang="en-US" dirty="0"/>
              <a:t>海外のフードバンク研究からわかること</a:t>
            </a:r>
            <a:endParaRPr kumimoji="1" lang="en-US" altLang="ja-JP" dirty="0"/>
          </a:p>
        </p:txBody>
      </p:sp>
      <p:sp>
        <p:nvSpPr>
          <p:cNvPr id="4" name="スライド番号プレースホルダー 3">
            <a:extLst>
              <a:ext uri="{FF2B5EF4-FFF2-40B4-BE49-F238E27FC236}">
                <a16:creationId xmlns:a16="http://schemas.microsoft.com/office/drawing/2014/main" id="{4B3D43C8-6A09-4793-93B1-004E9A79F03B}"/>
              </a:ext>
            </a:extLst>
          </p:cNvPr>
          <p:cNvSpPr>
            <a:spLocks noGrp="1"/>
          </p:cNvSpPr>
          <p:nvPr>
            <p:ph type="sldNum" sz="quarter" idx="12"/>
          </p:nvPr>
        </p:nvSpPr>
        <p:spPr/>
        <p:txBody>
          <a:bodyPr/>
          <a:lstStyle/>
          <a:p>
            <a:fld id="{998ABB3C-F41C-4E76-A982-E0471B07B251}" type="slidenum">
              <a:rPr kumimoji="1" lang="ja-JP" altLang="en-US" smtClean="0"/>
              <a:t>2</a:t>
            </a:fld>
            <a:endParaRPr kumimoji="1" lang="ja-JP" altLang="en-US"/>
          </a:p>
        </p:txBody>
      </p:sp>
    </p:spTree>
    <p:extLst>
      <p:ext uri="{BB962C8B-B14F-4D97-AF65-F5344CB8AC3E}">
        <p14:creationId xmlns:p14="http://schemas.microsoft.com/office/powerpoint/2010/main" val="27747390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pic>
        <p:nvPicPr>
          <p:cNvPr id="22" name="Picture 9">
            <a:extLst>
              <a:ext uri="{FF2B5EF4-FFF2-40B4-BE49-F238E27FC236}">
                <a16:creationId xmlns:a16="http://schemas.microsoft.com/office/drawing/2014/main" id="{23B04196-EE2E-4500-AF8D-C6E01DA9B5F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cxnSp>
        <p:nvCxnSpPr>
          <p:cNvPr id="23" name="Straight Connector 11">
            <a:extLst>
              <a:ext uri="{FF2B5EF4-FFF2-40B4-BE49-F238E27FC236}">
                <a16:creationId xmlns:a16="http://schemas.microsoft.com/office/drawing/2014/main" id="{85B95145-40F9-436B-89CD-8054CBB2E3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pic>
        <p:nvPicPr>
          <p:cNvPr id="24" name="Picture 13">
            <a:extLst>
              <a:ext uri="{FF2B5EF4-FFF2-40B4-BE49-F238E27FC236}">
                <a16:creationId xmlns:a16="http://schemas.microsoft.com/office/drawing/2014/main" id="{29A99257-1F44-4DE8-9BBB-B8778B9CB72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cxnSp>
        <p:nvCxnSpPr>
          <p:cNvPr id="25" name="Straight Connector 15">
            <a:extLst>
              <a:ext uri="{FF2B5EF4-FFF2-40B4-BE49-F238E27FC236}">
                <a16:creationId xmlns:a16="http://schemas.microsoft.com/office/drawing/2014/main" id="{ADD4331F-E1A3-4217-8BB5-9C4C8D3B587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08045" y="3541181"/>
            <a:ext cx="6492240" cy="0"/>
          </a:xfrm>
          <a:prstGeom prst="line">
            <a:avLst/>
          </a:prstGeom>
        </p:spPr>
        <p:style>
          <a:lnRef idx="2">
            <a:schemeClr val="accent1"/>
          </a:lnRef>
          <a:fillRef idx="0">
            <a:schemeClr val="accent1"/>
          </a:fillRef>
          <a:effectRef idx="1">
            <a:schemeClr val="accent1"/>
          </a:effectRef>
          <a:fontRef idx="minor">
            <a:schemeClr val="tx1"/>
          </a:fontRef>
        </p:style>
      </p:cxnSp>
      <p:pic>
        <p:nvPicPr>
          <p:cNvPr id="5" name="図 4">
            <a:extLst>
              <a:ext uri="{FF2B5EF4-FFF2-40B4-BE49-F238E27FC236}">
                <a16:creationId xmlns:a16="http://schemas.microsoft.com/office/drawing/2014/main" id="{9751709D-4C19-4A0A-BE34-AF5CFC7CEB53}"/>
              </a:ext>
            </a:extLst>
          </p:cNvPr>
          <p:cNvPicPr>
            <a:picLocks noChangeAspect="1"/>
          </p:cNvPicPr>
          <p:nvPr/>
        </p:nvPicPr>
        <p:blipFill rotWithShape="1">
          <a:blip r:embed="rId5">
            <a:extLst>
              <a:ext uri="{28A0092B-C50C-407E-A947-70E740481C1C}">
                <a14:useLocalDpi xmlns:a14="http://schemas.microsoft.com/office/drawing/2010/main" val="0"/>
              </a:ext>
            </a:extLst>
          </a:blip>
          <a:srcRect l="4059" r="4421"/>
          <a:stretch/>
        </p:blipFill>
        <p:spPr>
          <a:xfrm>
            <a:off x="8077199" y="1041400"/>
            <a:ext cx="3059206" cy="4775200"/>
          </a:xfrm>
          <a:prstGeom prst="rect">
            <a:avLst/>
          </a:prstGeom>
          <a:ln w="57150" cmpd="thickThin">
            <a:solidFill>
              <a:schemeClr val="tx1">
                <a:lumMod val="50000"/>
                <a:lumOff val="50000"/>
              </a:schemeClr>
            </a:solidFill>
            <a:miter lim="800000"/>
          </a:ln>
        </p:spPr>
      </p:pic>
      <p:sp>
        <p:nvSpPr>
          <p:cNvPr id="2" name="タイトル 1">
            <a:extLst>
              <a:ext uri="{FF2B5EF4-FFF2-40B4-BE49-F238E27FC236}">
                <a16:creationId xmlns:a16="http://schemas.microsoft.com/office/drawing/2014/main" id="{FBEAF1C1-A644-44E6-BE76-008D31273E68}"/>
              </a:ext>
            </a:extLst>
          </p:cNvPr>
          <p:cNvSpPr>
            <a:spLocks noGrp="1"/>
          </p:cNvSpPr>
          <p:nvPr>
            <p:ph type="title"/>
          </p:nvPr>
        </p:nvSpPr>
        <p:spPr>
          <a:xfrm>
            <a:off x="1072267" y="1041401"/>
            <a:ext cx="6227693" cy="2345264"/>
          </a:xfrm>
        </p:spPr>
        <p:txBody>
          <a:bodyPr vert="horz" lIns="91440" tIns="45720" rIns="91440" bIns="45720" rtlCol="0" anchor="b">
            <a:normAutofit/>
          </a:bodyPr>
          <a:lstStyle/>
          <a:p>
            <a:r>
              <a:rPr kumimoji="1" lang="ja-JP" altLang="en-US" sz="5400" dirty="0"/>
              <a:t>ご清聴ありがとうございました</a:t>
            </a:r>
          </a:p>
        </p:txBody>
      </p:sp>
      <p:sp>
        <p:nvSpPr>
          <p:cNvPr id="3" name="コンテンツ プレースホルダー 2">
            <a:extLst>
              <a:ext uri="{FF2B5EF4-FFF2-40B4-BE49-F238E27FC236}">
                <a16:creationId xmlns:a16="http://schemas.microsoft.com/office/drawing/2014/main" id="{6A221F55-C5E7-4E22-92F0-3BECCFE1D98B}"/>
              </a:ext>
            </a:extLst>
          </p:cNvPr>
          <p:cNvSpPr>
            <a:spLocks noGrp="1"/>
          </p:cNvSpPr>
          <p:nvPr>
            <p:ph idx="1"/>
          </p:nvPr>
        </p:nvSpPr>
        <p:spPr>
          <a:xfrm>
            <a:off x="1072267" y="3657597"/>
            <a:ext cx="6528018" cy="1320802"/>
          </a:xfrm>
        </p:spPr>
        <p:txBody>
          <a:bodyPr vert="horz" lIns="91440" tIns="45720" rIns="91440" bIns="45720" rtlCol="0" anchor="t">
            <a:normAutofit/>
          </a:bodyPr>
          <a:lstStyle/>
          <a:p>
            <a:pPr marL="0" indent="0" algn="ctr">
              <a:buNone/>
            </a:pPr>
            <a:r>
              <a:rPr kumimoji="1" lang="ja-JP" altLang="en-US" sz="2100" dirty="0">
                <a:solidFill>
                  <a:schemeClr val="tx1"/>
                </a:solidFill>
              </a:rPr>
              <a:t>ぜひお買い求めください！よろしくお願いします</a:t>
            </a:r>
            <a:endParaRPr kumimoji="1" lang="en-US" altLang="ja-JP" sz="2100" dirty="0">
              <a:solidFill>
                <a:schemeClr val="tx1"/>
              </a:solidFill>
            </a:endParaRPr>
          </a:p>
          <a:p>
            <a:pPr marL="0" indent="0" algn="ctr">
              <a:buNone/>
            </a:pPr>
            <a:r>
              <a:rPr lang="ja-JP" altLang="en-US" sz="2100" dirty="0">
                <a:solidFill>
                  <a:schemeClr val="tx1"/>
                </a:solidFill>
              </a:rPr>
              <a:t>小関は第</a:t>
            </a:r>
            <a:r>
              <a:rPr lang="en-US" altLang="ja-JP" sz="2100" dirty="0">
                <a:solidFill>
                  <a:schemeClr val="tx1"/>
                </a:solidFill>
              </a:rPr>
              <a:t>4</a:t>
            </a:r>
            <a:r>
              <a:rPr lang="ja-JP" altLang="en-US" sz="2100" dirty="0">
                <a:solidFill>
                  <a:schemeClr val="tx1"/>
                </a:solidFill>
              </a:rPr>
              <a:t>・</a:t>
            </a:r>
            <a:r>
              <a:rPr lang="en-US" altLang="ja-JP" sz="2100" dirty="0">
                <a:solidFill>
                  <a:schemeClr val="tx1"/>
                </a:solidFill>
              </a:rPr>
              <a:t>5</a:t>
            </a:r>
            <a:r>
              <a:rPr lang="ja-JP" altLang="en-US" sz="2100" dirty="0">
                <a:solidFill>
                  <a:schemeClr val="tx1"/>
                </a:solidFill>
              </a:rPr>
              <a:t>・</a:t>
            </a:r>
            <a:r>
              <a:rPr lang="en-US" altLang="ja-JP" sz="2100" dirty="0">
                <a:solidFill>
                  <a:schemeClr val="tx1"/>
                </a:solidFill>
              </a:rPr>
              <a:t>6</a:t>
            </a:r>
            <a:r>
              <a:rPr lang="ja-JP" altLang="en-US" sz="2100" dirty="0">
                <a:solidFill>
                  <a:schemeClr val="tx1"/>
                </a:solidFill>
              </a:rPr>
              <a:t>章を担当しています</a:t>
            </a:r>
            <a:endParaRPr kumimoji="1" lang="ja-JP" altLang="en-US" sz="2100" dirty="0">
              <a:solidFill>
                <a:schemeClr val="tx1"/>
              </a:solidFill>
            </a:endParaRPr>
          </a:p>
        </p:txBody>
      </p:sp>
      <p:sp>
        <p:nvSpPr>
          <p:cNvPr id="6" name="スライド番号プレースホルダー 5">
            <a:extLst>
              <a:ext uri="{FF2B5EF4-FFF2-40B4-BE49-F238E27FC236}">
                <a16:creationId xmlns:a16="http://schemas.microsoft.com/office/drawing/2014/main" id="{98FA187B-A98A-4944-9FF4-1CE97B437F29}"/>
              </a:ext>
            </a:extLst>
          </p:cNvPr>
          <p:cNvSpPr>
            <a:spLocks noGrp="1"/>
          </p:cNvSpPr>
          <p:nvPr>
            <p:ph type="sldNum" sz="quarter" idx="12"/>
          </p:nvPr>
        </p:nvSpPr>
        <p:spPr/>
        <p:txBody>
          <a:bodyPr/>
          <a:lstStyle/>
          <a:p>
            <a:fld id="{998ABB3C-F41C-4E76-A982-E0471B07B251}" type="slidenum">
              <a:rPr kumimoji="1" lang="ja-JP" altLang="en-US" smtClean="0"/>
              <a:t>20</a:t>
            </a:fld>
            <a:endParaRPr kumimoji="1" lang="ja-JP" altLang="en-US"/>
          </a:p>
        </p:txBody>
      </p:sp>
    </p:spTree>
    <p:extLst>
      <p:ext uri="{BB962C8B-B14F-4D97-AF65-F5344CB8AC3E}">
        <p14:creationId xmlns:p14="http://schemas.microsoft.com/office/powerpoint/2010/main" val="1153142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6D886B-AC94-433A-871D-04FFC07B2ACC}"/>
              </a:ext>
            </a:extLst>
          </p:cNvPr>
          <p:cNvSpPr>
            <a:spLocks noGrp="1"/>
          </p:cNvSpPr>
          <p:nvPr>
            <p:ph type="title"/>
          </p:nvPr>
        </p:nvSpPr>
        <p:spPr/>
        <p:txBody>
          <a:bodyPr/>
          <a:lstStyle/>
          <a:p>
            <a:r>
              <a:rPr kumimoji="1" lang="ja-JP" altLang="en-US" dirty="0"/>
              <a:t>世界に広がるフードバンク</a:t>
            </a:r>
          </a:p>
        </p:txBody>
      </p:sp>
      <p:sp>
        <p:nvSpPr>
          <p:cNvPr id="3" name="コンテンツ プレースホルダー 2">
            <a:extLst>
              <a:ext uri="{FF2B5EF4-FFF2-40B4-BE49-F238E27FC236}">
                <a16:creationId xmlns:a16="http://schemas.microsoft.com/office/drawing/2014/main" id="{C041DEDE-9A5F-489B-BB81-2F69E661A9C3}"/>
              </a:ext>
            </a:extLst>
          </p:cNvPr>
          <p:cNvSpPr>
            <a:spLocks noGrp="1"/>
          </p:cNvSpPr>
          <p:nvPr>
            <p:ph idx="1"/>
          </p:nvPr>
        </p:nvSpPr>
        <p:spPr/>
        <p:txBody>
          <a:bodyPr>
            <a:normAutofit fontScale="92500" lnSpcReduction="10000"/>
          </a:bodyPr>
          <a:lstStyle/>
          <a:p>
            <a:r>
              <a:rPr lang="en-US" altLang="ja-JP" dirty="0">
                <a:hlinkClick r:id="rId2"/>
              </a:rPr>
              <a:t>The Global </a:t>
            </a:r>
            <a:r>
              <a:rPr lang="en-US" altLang="ja-JP" dirty="0" err="1">
                <a:hlinkClick r:id="rId2"/>
              </a:rPr>
              <a:t>FoodBanking</a:t>
            </a:r>
            <a:r>
              <a:rPr lang="en-US" altLang="ja-JP" dirty="0">
                <a:hlinkClick r:id="rId2"/>
              </a:rPr>
              <a:t> Network (GFN)</a:t>
            </a:r>
            <a:r>
              <a:rPr lang="en-US" altLang="ja-JP" dirty="0"/>
              <a:t>(2006</a:t>
            </a:r>
            <a:r>
              <a:rPr lang="ja-JP" altLang="en-US" dirty="0"/>
              <a:t>年設立</a:t>
            </a:r>
            <a:r>
              <a:rPr lang="en-US" altLang="ja-JP" dirty="0"/>
              <a:t>)</a:t>
            </a:r>
            <a:r>
              <a:rPr lang="ja-JP" altLang="en-US" dirty="0"/>
              <a:t>は</a:t>
            </a:r>
            <a:r>
              <a:rPr lang="en-US" altLang="ja-JP" dirty="0"/>
              <a:t>32</a:t>
            </a:r>
            <a:r>
              <a:rPr lang="ja-JP" altLang="en-US" dirty="0"/>
              <a:t>カ国のフードバンクが直接加盟</a:t>
            </a:r>
            <a:endParaRPr lang="en-US" altLang="ja-JP" dirty="0"/>
          </a:p>
          <a:p>
            <a:r>
              <a:rPr lang="ja-JP" altLang="en-US" dirty="0"/>
              <a:t>ヨーロッパ、アフリカでは</a:t>
            </a:r>
            <a:endParaRPr lang="en-US" altLang="ja-JP" dirty="0"/>
          </a:p>
          <a:p>
            <a:pPr marL="0" indent="0">
              <a:buNone/>
            </a:pPr>
            <a:r>
              <a:rPr lang="ja-JP" altLang="en-US" dirty="0"/>
              <a:t>　　間接加盟もある</a:t>
            </a:r>
            <a:endParaRPr kumimoji="1" lang="en-US" altLang="ja-JP" dirty="0"/>
          </a:p>
          <a:p>
            <a:r>
              <a:rPr lang="ja-JP" altLang="en-US" dirty="0"/>
              <a:t>日本は未加盟</a:t>
            </a:r>
            <a:endParaRPr lang="en-US" altLang="ja-JP" dirty="0"/>
          </a:p>
          <a:p>
            <a:r>
              <a:rPr kumimoji="1" lang="en-US" altLang="ja-JP" dirty="0">
                <a:hlinkClick r:id="rId3"/>
              </a:rPr>
              <a:t>2017</a:t>
            </a:r>
            <a:r>
              <a:rPr kumimoji="1" lang="ja-JP" altLang="en-US" dirty="0">
                <a:hlinkClick r:id="rId3"/>
              </a:rPr>
              <a:t>年度実績</a:t>
            </a:r>
            <a:endParaRPr kumimoji="1" lang="en-US" altLang="ja-JP" dirty="0"/>
          </a:p>
          <a:p>
            <a:pPr lvl="1"/>
            <a:r>
              <a:rPr lang="en-US" altLang="ja-JP" dirty="0"/>
              <a:t>711</a:t>
            </a:r>
            <a:r>
              <a:rPr lang="ja-JP" altLang="en-US" dirty="0"/>
              <a:t>万人に</a:t>
            </a:r>
            <a:r>
              <a:rPr lang="en-US" altLang="ja-JP" dirty="0"/>
              <a:t>9.4</a:t>
            </a:r>
            <a:r>
              <a:rPr lang="ja-JP" altLang="en-US" dirty="0"/>
              <a:t>億ポンド</a:t>
            </a:r>
            <a:endParaRPr lang="en-US" altLang="ja-JP" dirty="0"/>
          </a:p>
          <a:p>
            <a:pPr marL="457200" lvl="1" indent="0">
              <a:buNone/>
            </a:pPr>
            <a:r>
              <a:rPr kumimoji="1" lang="ja-JP" altLang="en-US" dirty="0"/>
              <a:t>　（</a:t>
            </a:r>
            <a:r>
              <a:rPr kumimoji="1" lang="en-US" altLang="ja-JP" dirty="0"/>
              <a:t>42</a:t>
            </a:r>
            <a:r>
              <a:rPr kumimoji="1" lang="ja-JP" altLang="en-US" dirty="0"/>
              <a:t>万トン）の食料を提供</a:t>
            </a:r>
          </a:p>
        </p:txBody>
      </p:sp>
      <p:pic>
        <p:nvPicPr>
          <p:cNvPr id="4" name="図 3">
            <a:extLst>
              <a:ext uri="{FF2B5EF4-FFF2-40B4-BE49-F238E27FC236}">
                <a16:creationId xmlns:a16="http://schemas.microsoft.com/office/drawing/2014/main" id="{657172D0-2F44-4251-857E-6F0BEB4960C9}"/>
              </a:ext>
            </a:extLst>
          </p:cNvPr>
          <p:cNvPicPr>
            <a:picLocks noChangeAspect="1"/>
          </p:cNvPicPr>
          <p:nvPr/>
        </p:nvPicPr>
        <p:blipFill>
          <a:blip r:embed="rId4"/>
          <a:stretch>
            <a:fillRect/>
          </a:stretch>
        </p:blipFill>
        <p:spPr>
          <a:xfrm>
            <a:off x="5768837" y="3133873"/>
            <a:ext cx="6385891" cy="3622249"/>
          </a:xfrm>
          <a:prstGeom prst="rect">
            <a:avLst/>
          </a:prstGeom>
        </p:spPr>
      </p:pic>
      <p:sp>
        <p:nvSpPr>
          <p:cNvPr id="5" name="スライド番号プレースホルダー 4">
            <a:extLst>
              <a:ext uri="{FF2B5EF4-FFF2-40B4-BE49-F238E27FC236}">
                <a16:creationId xmlns:a16="http://schemas.microsoft.com/office/drawing/2014/main" id="{5A1746EB-7F38-4F42-8F39-ECD9CEA014CE}"/>
              </a:ext>
            </a:extLst>
          </p:cNvPr>
          <p:cNvSpPr>
            <a:spLocks noGrp="1"/>
          </p:cNvSpPr>
          <p:nvPr>
            <p:ph type="sldNum" sz="quarter" idx="12"/>
          </p:nvPr>
        </p:nvSpPr>
        <p:spPr/>
        <p:txBody>
          <a:bodyPr/>
          <a:lstStyle/>
          <a:p>
            <a:fld id="{998ABB3C-F41C-4E76-A982-E0471B07B251}" type="slidenum">
              <a:rPr kumimoji="1" lang="ja-JP" altLang="en-US" smtClean="0"/>
              <a:t>3</a:t>
            </a:fld>
            <a:endParaRPr kumimoji="1" lang="ja-JP" altLang="en-US"/>
          </a:p>
        </p:txBody>
      </p:sp>
    </p:spTree>
    <p:extLst>
      <p:ext uri="{BB962C8B-B14F-4D97-AF65-F5344CB8AC3E}">
        <p14:creationId xmlns:p14="http://schemas.microsoft.com/office/powerpoint/2010/main" val="3710433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1B89F5-B2C9-44E0-8AD6-39F841946ECE}"/>
              </a:ext>
            </a:extLst>
          </p:cNvPr>
          <p:cNvSpPr>
            <a:spLocks noGrp="1"/>
          </p:cNvSpPr>
          <p:nvPr>
            <p:ph type="title"/>
          </p:nvPr>
        </p:nvSpPr>
        <p:spPr/>
        <p:txBody>
          <a:bodyPr/>
          <a:lstStyle/>
          <a:p>
            <a:r>
              <a:rPr kumimoji="1" lang="ja-JP" altLang="en-US" dirty="0"/>
              <a:t>フードバンク発展拡大の経過</a:t>
            </a:r>
          </a:p>
        </p:txBody>
      </p:sp>
      <p:sp>
        <p:nvSpPr>
          <p:cNvPr id="3" name="コンテンツ プレースホルダー 2">
            <a:extLst>
              <a:ext uri="{FF2B5EF4-FFF2-40B4-BE49-F238E27FC236}">
                <a16:creationId xmlns:a16="http://schemas.microsoft.com/office/drawing/2014/main" id="{E781C80F-F5AC-41AE-90D7-F3EFB6F0F507}"/>
              </a:ext>
            </a:extLst>
          </p:cNvPr>
          <p:cNvSpPr>
            <a:spLocks noGrp="1"/>
          </p:cNvSpPr>
          <p:nvPr>
            <p:ph idx="1"/>
          </p:nvPr>
        </p:nvSpPr>
        <p:spPr>
          <a:xfrm>
            <a:off x="1295400" y="2556932"/>
            <a:ext cx="10114721" cy="3318936"/>
          </a:xfrm>
        </p:spPr>
        <p:txBody>
          <a:bodyPr>
            <a:normAutofit lnSpcReduction="10000"/>
          </a:bodyPr>
          <a:lstStyle/>
          <a:p>
            <a:r>
              <a:rPr kumimoji="1" lang="en-US" altLang="ja-JP" dirty="0"/>
              <a:t>1967 </a:t>
            </a:r>
            <a:r>
              <a:rPr kumimoji="1" lang="ja-JP" altLang="en-US" dirty="0"/>
              <a:t>アメリカで世界最初のフードバンク設立</a:t>
            </a:r>
            <a:r>
              <a:rPr kumimoji="1" lang="en-US" altLang="ja-JP" sz="2000" dirty="0"/>
              <a:t>(St. Mary’s Food bank Alliance)</a:t>
            </a:r>
            <a:endParaRPr kumimoji="1" lang="en-US" altLang="ja-JP" dirty="0"/>
          </a:p>
          <a:p>
            <a:r>
              <a:rPr lang="en-US" altLang="ja-JP" dirty="0"/>
              <a:t>1984 </a:t>
            </a:r>
            <a:r>
              <a:rPr lang="ja-JP" altLang="en-US" dirty="0"/>
              <a:t>フランスでヨーロッパ最初のフードバンク設立</a:t>
            </a:r>
            <a:endParaRPr lang="en-US" altLang="ja-JP" dirty="0"/>
          </a:p>
          <a:p>
            <a:r>
              <a:rPr kumimoji="1" lang="en-US" altLang="ja-JP" dirty="0"/>
              <a:t>1998 </a:t>
            </a:r>
            <a:r>
              <a:rPr kumimoji="1" lang="ja-JP" altLang="en-US" dirty="0"/>
              <a:t>韓国でアジア最初のフードバンク設立</a:t>
            </a:r>
            <a:endParaRPr kumimoji="1" lang="en-US" altLang="ja-JP" dirty="0"/>
          </a:p>
          <a:p>
            <a:r>
              <a:rPr lang="en-US" altLang="ja-JP" dirty="0"/>
              <a:t>2000 </a:t>
            </a:r>
            <a:r>
              <a:rPr lang="ja-JP" altLang="en-US" dirty="0"/>
              <a:t>日本で最初のフードバンク設立</a:t>
            </a:r>
            <a:endParaRPr lang="en-US" altLang="ja-JP" dirty="0"/>
          </a:p>
          <a:p>
            <a:r>
              <a:rPr kumimoji="1" lang="en-US" altLang="ja-JP" dirty="0"/>
              <a:t>2006 </a:t>
            </a:r>
            <a:r>
              <a:rPr kumimoji="1" lang="ja-JP" altLang="en-US" dirty="0"/>
              <a:t>フードバンクの世界的ネットワーク</a:t>
            </a:r>
            <a:r>
              <a:rPr lang="en-US" altLang="ja-JP" dirty="0"/>
              <a:t>GFN</a:t>
            </a:r>
            <a:r>
              <a:rPr lang="ja-JP" altLang="en-US" dirty="0"/>
              <a:t>設立（＊特にラテンアメリカなどの途上国にて拡大）</a:t>
            </a:r>
            <a:endParaRPr lang="en-US" altLang="ja-JP" dirty="0"/>
          </a:p>
          <a:p>
            <a:pPr marL="0" indent="0">
              <a:buNone/>
            </a:pPr>
            <a:r>
              <a:rPr kumimoji="1" lang="ja-JP" altLang="en-US" dirty="0"/>
              <a:t>　　（途上国では</a:t>
            </a:r>
            <a:r>
              <a:rPr kumimoji="1" lang="en-US" altLang="ja-JP" dirty="0"/>
              <a:t>1961</a:t>
            </a:r>
            <a:r>
              <a:rPr kumimoji="1" lang="ja-JP" altLang="en-US" dirty="0"/>
              <a:t>年以降</a:t>
            </a:r>
            <a:r>
              <a:rPr kumimoji="1" lang="ja-JP" altLang="en-US" dirty="0">
                <a:hlinkClick r:id="rId2"/>
              </a:rPr>
              <a:t>国連世界食糧計画</a:t>
            </a:r>
            <a:r>
              <a:rPr kumimoji="1" lang="en-US" altLang="ja-JP" dirty="0">
                <a:hlinkClick r:id="rId2"/>
              </a:rPr>
              <a:t>WFP</a:t>
            </a:r>
            <a:r>
              <a:rPr kumimoji="1" lang="ja-JP" altLang="en-US" dirty="0"/>
              <a:t>が支援活動）</a:t>
            </a:r>
          </a:p>
        </p:txBody>
      </p:sp>
      <p:sp>
        <p:nvSpPr>
          <p:cNvPr id="4" name="スライド番号プレースホルダー 3">
            <a:extLst>
              <a:ext uri="{FF2B5EF4-FFF2-40B4-BE49-F238E27FC236}">
                <a16:creationId xmlns:a16="http://schemas.microsoft.com/office/drawing/2014/main" id="{2A8259E1-10CF-421D-B642-7268FC2F7E06}"/>
              </a:ext>
            </a:extLst>
          </p:cNvPr>
          <p:cNvSpPr>
            <a:spLocks noGrp="1"/>
          </p:cNvSpPr>
          <p:nvPr>
            <p:ph type="sldNum" sz="quarter" idx="12"/>
          </p:nvPr>
        </p:nvSpPr>
        <p:spPr/>
        <p:txBody>
          <a:bodyPr/>
          <a:lstStyle/>
          <a:p>
            <a:fld id="{998ABB3C-F41C-4E76-A982-E0471B07B251}" type="slidenum">
              <a:rPr kumimoji="1" lang="ja-JP" altLang="en-US" smtClean="0"/>
              <a:t>4</a:t>
            </a:fld>
            <a:endParaRPr kumimoji="1" lang="ja-JP" altLang="en-US"/>
          </a:p>
        </p:txBody>
      </p:sp>
    </p:spTree>
    <p:extLst>
      <p:ext uri="{BB962C8B-B14F-4D97-AF65-F5344CB8AC3E}">
        <p14:creationId xmlns:p14="http://schemas.microsoft.com/office/powerpoint/2010/main" val="3831061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D46A25F-840E-4CBE-9B16-49478C637CE1}"/>
              </a:ext>
            </a:extLst>
          </p:cNvPr>
          <p:cNvSpPr>
            <a:spLocks noGrp="1"/>
          </p:cNvSpPr>
          <p:nvPr>
            <p:ph type="title"/>
          </p:nvPr>
        </p:nvSpPr>
        <p:spPr/>
        <p:txBody>
          <a:bodyPr/>
          <a:lstStyle/>
          <a:p>
            <a:r>
              <a:rPr kumimoji="1" lang="ja-JP" altLang="en-US" dirty="0"/>
              <a:t>アメリカのフードバンク</a:t>
            </a:r>
          </a:p>
        </p:txBody>
      </p:sp>
      <p:sp>
        <p:nvSpPr>
          <p:cNvPr id="3" name="コンテンツ プレースホルダー 2">
            <a:extLst>
              <a:ext uri="{FF2B5EF4-FFF2-40B4-BE49-F238E27FC236}">
                <a16:creationId xmlns:a16="http://schemas.microsoft.com/office/drawing/2014/main" id="{3FB667AB-09CE-444D-8371-A7EDF9FA1F78}"/>
              </a:ext>
            </a:extLst>
          </p:cNvPr>
          <p:cNvSpPr>
            <a:spLocks noGrp="1"/>
          </p:cNvSpPr>
          <p:nvPr>
            <p:ph idx="1"/>
          </p:nvPr>
        </p:nvSpPr>
        <p:spPr/>
        <p:txBody>
          <a:bodyPr/>
          <a:lstStyle/>
          <a:p>
            <a:r>
              <a:rPr kumimoji="1" lang="en-US" altLang="ja-JP" dirty="0"/>
              <a:t>1967</a:t>
            </a:r>
            <a:r>
              <a:rPr lang="ja-JP" altLang="en-US" dirty="0"/>
              <a:t> アリゾナ州フェニックスで世界最初のフードバンク </a:t>
            </a:r>
            <a:r>
              <a:rPr lang="en-US" altLang="ja-JP" dirty="0">
                <a:hlinkClick r:id="rId2"/>
              </a:rPr>
              <a:t>(St. Mary’s Food bank Alliance)</a:t>
            </a:r>
            <a:r>
              <a:rPr lang="ja-JP" altLang="en-US" dirty="0"/>
              <a:t>が設立される</a:t>
            </a:r>
            <a:r>
              <a:rPr lang="ja-JP" altLang="en-US" sz="2000" dirty="0"/>
              <a:t>（</a:t>
            </a:r>
            <a:r>
              <a:rPr lang="ja-JP" altLang="en-US" sz="2000" dirty="0">
                <a:hlinkClick r:id="rId3"/>
              </a:rPr>
              <a:t>ジョン・ヴァン・ヘンゲル</a:t>
            </a:r>
            <a:r>
              <a:rPr lang="ja-JP" altLang="en-US" sz="2000" dirty="0"/>
              <a:t>）</a:t>
            </a:r>
            <a:endParaRPr lang="en-US" altLang="ja-JP" dirty="0"/>
          </a:p>
          <a:p>
            <a:r>
              <a:rPr lang="en-US" altLang="ja-JP" dirty="0"/>
              <a:t>1979</a:t>
            </a:r>
            <a:r>
              <a:rPr lang="ja-JP" altLang="en-US" dirty="0"/>
              <a:t> フードバンクの全国組織セカンド・ハーベスト設立</a:t>
            </a:r>
            <a:endParaRPr lang="en-US" altLang="ja-JP" dirty="0"/>
          </a:p>
          <a:p>
            <a:r>
              <a:rPr lang="en-US" altLang="ja-JP" dirty="0"/>
              <a:t>1980</a:t>
            </a:r>
            <a:r>
              <a:rPr lang="ja-JP" altLang="en-US" dirty="0"/>
              <a:t>～ 各地でフードバンク団体が相次いで設立される</a:t>
            </a:r>
            <a:endParaRPr lang="en-US" altLang="ja-JP" dirty="0"/>
          </a:p>
          <a:p>
            <a:r>
              <a:rPr lang="en-US" altLang="ja-JP" dirty="0"/>
              <a:t>2008</a:t>
            </a:r>
            <a:r>
              <a:rPr lang="ja-JP" altLang="en-US" dirty="0"/>
              <a:t> 全国組織が</a:t>
            </a:r>
            <a:r>
              <a:rPr lang="en-US" altLang="ja-JP" dirty="0"/>
              <a:t>Feeding America</a:t>
            </a:r>
            <a:r>
              <a:rPr lang="ja-JP" altLang="en-US" dirty="0" err="1"/>
              <a:t>と改</a:t>
            </a:r>
            <a:r>
              <a:rPr lang="ja-JP" altLang="en-US" dirty="0"/>
              <a:t>称し現在に至る</a:t>
            </a:r>
            <a:endParaRPr lang="en-US" altLang="ja-JP" dirty="0"/>
          </a:p>
          <a:p>
            <a:endParaRPr kumimoji="1" lang="ja-JP" altLang="en-US" dirty="0"/>
          </a:p>
        </p:txBody>
      </p:sp>
      <p:pic>
        <p:nvPicPr>
          <p:cNvPr id="5" name="図 4">
            <a:hlinkClick r:id="rId4"/>
            <a:extLst>
              <a:ext uri="{FF2B5EF4-FFF2-40B4-BE49-F238E27FC236}">
                <a16:creationId xmlns:a16="http://schemas.microsoft.com/office/drawing/2014/main" id="{C0C77B43-4243-4BA4-8C28-1E52C29192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01929" y="4660901"/>
            <a:ext cx="2857500" cy="1485900"/>
          </a:xfrm>
          <a:prstGeom prst="rect">
            <a:avLst/>
          </a:prstGeom>
        </p:spPr>
      </p:pic>
      <p:pic>
        <p:nvPicPr>
          <p:cNvPr id="7" name="図 6">
            <a:extLst>
              <a:ext uri="{FF2B5EF4-FFF2-40B4-BE49-F238E27FC236}">
                <a16:creationId xmlns:a16="http://schemas.microsoft.com/office/drawing/2014/main" id="{61E8ECE3-A5DC-445A-89BF-E2BC0C1BC12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93853" y="59266"/>
            <a:ext cx="1948815" cy="2362200"/>
          </a:xfrm>
          <a:prstGeom prst="rect">
            <a:avLst/>
          </a:prstGeom>
        </p:spPr>
      </p:pic>
      <p:sp>
        <p:nvSpPr>
          <p:cNvPr id="4" name="スライド番号プレースホルダー 3">
            <a:extLst>
              <a:ext uri="{FF2B5EF4-FFF2-40B4-BE49-F238E27FC236}">
                <a16:creationId xmlns:a16="http://schemas.microsoft.com/office/drawing/2014/main" id="{B4AED38C-D47D-4A66-97D0-4B3F021FE5B1}"/>
              </a:ext>
            </a:extLst>
          </p:cNvPr>
          <p:cNvSpPr>
            <a:spLocks noGrp="1"/>
          </p:cNvSpPr>
          <p:nvPr>
            <p:ph type="sldNum" sz="quarter" idx="12"/>
          </p:nvPr>
        </p:nvSpPr>
        <p:spPr/>
        <p:txBody>
          <a:bodyPr/>
          <a:lstStyle/>
          <a:p>
            <a:fld id="{998ABB3C-F41C-4E76-A982-E0471B07B251}" type="slidenum">
              <a:rPr kumimoji="1" lang="ja-JP" altLang="en-US" smtClean="0"/>
              <a:t>5</a:t>
            </a:fld>
            <a:endParaRPr kumimoji="1" lang="ja-JP" altLang="en-US"/>
          </a:p>
        </p:txBody>
      </p:sp>
    </p:spTree>
    <p:extLst>
      <p:ext uri="{BB962C8B-B14F-4D97-AF65-F5344CB8AC3E}">
        <p14:creationId xmlns:p14="http://schemas.microsoft.com/office/powerpoint/2010/main" val="856132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35DC2C-7C11-4A18-92FF-DA55941F8303}"/>
              </a:ext>
            </a:extLst>
          </p:cNvPr>
          <p:cNvSpPr>
            <a:spLocks noGrp="1"/>
          </p:cNvSpPr>
          <p:nvPr>
            <p:ph type="title"/>
          </p:nvPr>
        </p:nvSpPr>
        <p:spPr/>
        <p:txBody>
          <a:bodyPr/>
          <a:lstStyle/>
          <a:p>
            <a:r>
              <a:rPr kumimoji="1" lang="ja-JP" altLang="en-US" dirty="0"/>
              <a:t>アメリカのフードバンク</a:t>
            </a:r>
          </a:p>
        </p:txBody>
      </p:sp>
      <p:sp>
        <p:nvSpPr>
          <p:cNvPr id="3" name="コンテンツ プレースホルダー 2">
            <a:extLst>
              <a:ext uri="{FF2B5EF4-FFF2-40B4-BE49-F238E27FC236}">
                <a16:creationId xmlns:a16="http://schemas.microsoft.com/office/drawing/2014/main" id="{587D8484-E611-4377-BE4A-B358E79B60F2}"/>
              </a:ext>
            </a:extLst>
          </p:cNvPr>
          <p:cNvSpPr>
            <a:spLocks noGrp="1"/>
          </p:cNvSpPr>
          <p:nvPr>
            <p:ph idx="1"/>
          </p:nvPr>
        </p:nvSpPr>
        <p:spPr>
          <a:xfrm>
            <a:off x="1295401" y="2556932"/>
            <a:ext cx="5811077" cy="3318936"/>
          </a:xfrm>
        </p:spPr>
        <p:txBody>
          <a:bodyPr/>
          <a:lstStyle/>
          <a:p>
            <a:r>
              <a:rPr kumimoji="1" lang="ja-JP" altLang="en-US" dirty="0"/>
              <a:t>フードバンクの全国組織 </a:t>
            </a:r>
            <a:r>
              <a:rPr kumimoji="1" lang="en-US" altLang="ja-JP" dirty="0">
                <a:hlinkClick r:id="rId2"/>
              </a:rPr>
              <a:t>Feeding America</a:t>
            </a:r>
            <a:endParaRPr kumimoji="1" lang="en-US" altLang="ja-JP" dirty="0"/>
          </a:p>
          <a:p>
            <a:r>
              <a:rPr lang="ja-JP" altLang="en-US" dirty="0"/>
              <a:t>全国約</a:t>
            </a:r>
            <a:r>
              <a:rPr lang="en-US" altLang="ja-JP" dirty="0"/>
              <a:t>200</a:t>
            </a:r>
            <a:r>
              <a:rPr lang="ja-JP" altLang="en-US" dirty="0"/>
              <a:t>団体が加盟</a:t>
            </a:r>
            <a:endParaRPr lang="en-US" altLang="ja-JP" dirty="0"/>
          </a:p>
          <a:p>
            <a:r>
              <a:rPr kumimoji="1" lang="ja-JP" altLang="en-US" dirty="0"/>
              <a:t>加盟団体に対して助成金、力量形成、食料の供給・調整、監査</a:t>
            </a:r>
            <a:endParaRPr kumimoji="1" lang="en-US" altLang="ja-JP" dirty="0"/>
          </a:p>
          <a:p>
            <a:r>
              <a:rPr lang="en-US" altLang="ja-JP" dirty="0"/>
              <a:t>2017</a:t>
            </a:r>
            <a:r>
              <a:rPr lang="ja-JP" altLang="en-US" dirty="0"/>
              <a:t>年度は加盟団体を通して年間約</a:t>
            </a:r>
            <a:r>
              <a:rPr lang="en-US" altLang="ja-JP" dirty="0"/>
              <a:t>4600</a:t>
            </a:r>
            <a:r>
              <a:rPr lang="ja-JP" altLang="en-US" dirty="0"/>
              <a:t>万人に、約</a:t>
            </a:r>
            <a:r>
              <a:rPr lang="en-US" altLang="ja-JP" dirty="0"/>
              <a:t>42</a:t>
            </a:r>
            <a:r>
              <a:rPr lang="ja-JP" altLang="en-US" dirty="0"/>
              <a:t>億食分の食料を供給</a:t>
            </a:r>
            <a:endParaRPr kumimoji="1" lang="ja-JP" altLang="en-US" dirty="0"/>
          </a:p>
        </p:txBody>
      </p:sp>
      <p:pic>
        <p:nvPicPr>
          <p:cNvPr id="5" name="図 4">
            <a:hlinkClick r:id="rId2"/>
            <a:extLst>
              <a:ext uri="{FF2B5EF4-FFF2-40B4-BE49-F238E27FC236}">
                <a16:creationId xmlns:a16="http://schemas.microsoft.com/office/drawing/2014/main" id="{E11F621E-BE77-45A4-8F9D-B0F109A6C6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3891" y="1216806"/>
            <a:ext cx="1933575" cy="990600"/>
          </a:xfrm>
          <a:prstGeom prst="rect">
            <a:avLst/>
          </a:prstGeom>
        </p:spPr>
      </p:pic>
      <p:pic>
        <p:nvPicPr>
          <p:cNvPr id="7" name="図 6">
            <a:extLst>
              <a:ext uri="{FF2B5EF4-FFF2-40B4-BE49-F238E27FC236}">
                <a16:creationId xmlns:a16="http://schemas.microsoft.com/office/drawing/2014/main" id="{029F8AF9-C36B-4B72-A714-AE123ECD25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86968" y="2743934"/>
            <a:ext cx="5273387" cy="3955040"/>
          </a:xfrm>
          <a:prstGeom prst="rect">
            <a:avLst/>
          </a:prstGeom>
        </p:spPr>
      </p:pic>
      <p:sp>
        <p:nvSpPr>
          <p:cNvPr id="4" name="スライド番号プレースホルダー 3">
            <a:extLst>
              <a:ext uri="{FF2B5EF4-FFF2-40B4-BE49-F238E27FC236}">
                <a16:creationId xmlns:a16="http://schemas.microsoft.com/office/drawing/2014/main" id="{C4CBF241-84E1-492D-A55F-540D14DD0A02}"/>
              </a:ext>
            </a:extLst>
          </p:cNvPr>
          <p:cNvSpPr>
            <a:spLocks noGrp="1"/>
          </p:cNvSpPr>
          <p:nvPr>
            <p:ph type="sldNum" sz="quarter" idx="12"/>
          </p:nvPr>
        </p:nvSpPr>
        <p:spPr/>
        <p:txBody>
          <a:bodyPr/>
          <a:lstStyle/>
          <a:p>
            <a:fld id="{998ABB3C-F41C-4E76-A982-E0471B07B251}" type="slidenum">
              <a:rPr kumimoji="1" lang="ja-JP" altLang="en-US" smtClean="0"/>
              <a:t>6</a:t>
            </a:fld>
            <a:endParaRPr kumimoji="1" lang="ja-JP" altLang="en-US"/>
          </a:p>
        </p:txBody>
      </p:sp>
    </p:spTree>
    <p:extLst>
      <p:ext uri="{BB962C8B-B14F-4D97-AF65-F5344CB8AC3E}">
        <p14:creationId xmlns:p14="http://schemas.microsoft.com/office/powerpoint/2010/main" val="923807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470A73C-B453-4730-BA60-61F76CCCB6C6}"/>
              </a:ext>
            </a:extLst>
          </p:cNvPr>
          <p:cNvSpPr>
            <a:spLocks noGrp="1"/>
          </p:cNvSpPr>
          <p:nvPr>
            <p:ph type="title"/>
          </p:nvPr>
        </p:nvSpPr>
        <p:spPr/>
        <p:txBody>
          <a:bodyPr/>
          <a:lstStyle/>
          <a:p>
            <a:r>
              <a:rPr kumimoji="1" lang="ja-JP" altLang="en-US" dirty="0"/>
              <a:t>アメリカのフードバンク</a:t>
            </a:r>
          </a:p>
        </p:txBody>
      </p:sp>
      <p:sp>
        <p:nvSpPr>
          <p:cNvPr id="3" name="コンテンツ プレースホルダー 2">
            <a:extLst>
              <a:ext uri="{FF2B5EF4-FFF2-40B4-BE49-F238E27FC236}">
                <a16:creationId xmlns:a16="http://schemas.microsoft.com/office/drawing/2014/main" id="{3E572542-89C2-4DC4-85A9-225AB083CE3F}"/>
              </a:ext>
            </a:extLst>
          </p:cNvPr>
          <p:cNvSpPr>
            <a:spLocks noGrp="1"/>
          </p:cNvSpPr>
          <p:nvPr>
            <p:ph idx="1"/>
          </p:nvPr>
        </p:nvSpPr>
        <p:spPr/>
        <p:txBody>
          <a:bodyPr/>
          <a:lstStyle/>
          <a:p>
            <a:r>
              <a:rPr kumimoji="1" lang="ja-JP" altLang="en-US" dirty="0"/>
              <a:t>倉庫モデル</a:t>
            </a:r>
          </a:p>
        </p:txBody>
      </p:sp>
      <p:pic>
        <p:nvPicPr>
          <p:cNvPr id="5" name="図 4">
            <a:extLst>
              <a:ext uri="{FF2B5EF4-FFF2-40B4-BE49-F238E27FC236}">
                <a16:creationId xmlns:a16="http://schemas.microsoft.com/office/drawing/2014/main" id="{085CFCB1-6BBB-4535-B3C7-A06714B6A7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1" y="3252718"/>
            <a:ext cx="2906843" cy="1927363"/>
          </a:xfrm>
          <a:prstGeom prst="rect">
            <a:avLst/>
          </a:prstGeom>
        </p:spPr>
      </p:pic>
      <p:pic>
        <p:nvPicPr>
          <p:cNvPr id="7" name="図 6">
            <a:extLst>
              <a:ext uri="{FF2B5EF4-FFF2-40B4-BE49-F238E27FC236}">
                <a16:creationId xmlns:a16="http://schemas.microsoft.com/office/drawing/2014/main" id="{DA733BE1-730F-4BFA-9448-E61D64615C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1197" y="2285999"/>
            <a:ext cx="3088752" cy="2055423"/>
          </a:xfrm>
          <a:prstGeom prst="rect">
            <a:avLst/>
          </a:prstGeom>
        </p:spPr>
      </p:pic>
      <p:pic>
        <p:nvPicPr>
          <p:cNvPr id="9" name="図 8">
            <a:extLst>
              <a:ext uri="{FF2B5EF4-FFF2-40B4-BE49-F238E27FC236}">
                <a16:creationId xmlns:a16="http://schemas.microsoft.com/office/drawing/2014/main" id="{EBEAAF2A-0189-44CF-B780-C5C3A4DBEF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9554" y="4818775"/>
            <a:ext cx="3426424" cy="1927363"/>
          </a:xfrm>
          <a:prstGeom prst="rect">
            <a:avLst/>
          </a:prstGeom>
        </p:spPr>
      </p:pic>
      <p:pic>
        <p:nvPicPr>
          <p:cNvPr id="11" name="図 10">
            <a:extLst>
              <a:ext uri="{FF2B5EF4-FFF2-40B4-BE49-F238E27FC236}">
                <a16:creationId xmlns:a16="http://schemas.microsoft.com/office/drawing/2014/main" id="{46EE3903-A16C-4C00-8D90-D15602175C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10237" y="2073504"/>
            <a:ext cx="3294877" cy="2192591"/>
          </a:xfrm>
          <a:prstGeom prst="rect">
            <a:avLst/>
          </a:prstGeom>
        </p:spPr>
      </p:pic>
      <p:sp>
        <p:nvSpPr>
          <p:cNvPr id="12" name="矢印: 右 11">
            <a:extLst>
              <a:ext uri="{FF2B5EF4-FFF2-40B4-BE49-F238E27FC236}">
                <a16:creationId xmlns:a16="http://schemas.microsoft.com/office/drawing/2014/main" id="{EA9379D9-3261-4A37-B23F-31B4FBF9F7CC}"/>
              </a:ext>
            </a:extLst>
          </p:cNvPr>
          <p:cNvSpPr/>
          <p:nvPr/>
        </p:nvSpPr>
        <p:spPr>
          <a:xfrm rot="20649903">
            <a:off x="4084650" y="3637721"/>
            <a:ext cx="885433" cy="4174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矢印: 右 12">
            <a:extLst>
              <a:ext uri="{FF2B5EF4-FFF2-40B4-BE49-F238E27FC236}">
                <a16:creationId xmlns:a16="http://schemas.microsoft.com/office/drawing/2014/main" id="{28B6D4B6-56E1-4685-B7DA-DA2BBFC40400}"/>
              </a:ext>
            </a:extLst>
          </p:cNvPr>
          <p:cNvSpPr/>
          <p:nvPr/>
        </p:nvSpPr>
        <p:spPr>
          <a:xfrm>
            <a:off x="8175439" y="3168649"/>
            <a:ext cx="885433" cy="4174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矢印: 右 13">
            <a:extLst>
              <a:ext uri="{FF2B5EF4-FFF2-40B4-BE49-F238E27FC236}">
                <a16:creationId xmlns:a16="http://schemas.microsoft.com/office/drawing/2014/main" id="{B25364E6-5F5D-40EE-933E-24A0C4411FF1}"/>
              </a:ext>
            </a:extLst>
          </p:cNvPr>
          <p:cNvSpPr/>
          <p:nvPr/>
        </p:nvSpPr>
        <p:spPr>
          <a:xfrm rot="2370002">
            <a:off x="6881408" y="4443691"/>
            <a:ext cx="1196875" cy="5150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2B0244F4-42D4-469B-A2BC-64E7689A2E3E}"/>
              </a:ext>
            </a:extLst>
          </p:cNvPr>
          <p:cNvSpPr txBox="1"/>
          <p:nvPr/>
        </p:nvSpPr>
        <p:spPr>
          <a:xfrm>
            <a:off x="1510748" y="5416826"/>
            <a:ext cx="5436704" cy="646331"/>
          </a:xfrm>
          <a:prstGeom prst="rect">
            <a:avLst/>
          </a:prstGeom>
          <a:noFill/>
        </p:spPr>
        <p:txBody>
          <a:bodyPr wrap="square" rtlCol="0">
            <a:spAutoFit/>
          </a:bodyPr>
          <a:lstStyle/>
          <a:p>
            <a:r>
              <a:rPr lang="ja-JP" altLang="en-US" dirty="0"/>
              <a:t>フードバンクは基本的に、利用者と直接接するわけではない</a:t>
            </a:r>
            <a:endParaRPr kumimoji="1" lang="ja-JP" altLang="en-US" dirty="0"/>
          </a:p>
        </p:txBody>
      </p:sp>
      <p:sp>
        <p:nvSpPr>
          <p:cNvPr id="4" name="スライド番号プレースホルダー 3">
            <a:extLst>
              <a:ext uri="{FF2B5EF4-FFF2-40B4-BE49-F238E27FC236}">
                <a16:creationId xmlns:a16="http://schemas.microsoft.com/office/drawing/2014/main" id="{E340729C-B966-45A1-A1DB-BDD1AE3C43BB}"/>
              </a:ext>
            </a:extLst>
          </p:cNvPr>
          <p:cNvSpPr>
            <a:spLocks noGrp="1"/>
          </p:cNvSpPr>
          <p:nvPr>
            <p:ph type="sldNum" sz="quarter" idx="12"/>
          </p:nvPr>
        </p:nvSpPr>
        <p:spPr/>
        <p:txBody>
          <a:bodyPr/>
          <a:lstStyle/>
          <a:p>
            <a:fld id="{998ABB3C-F41C-4E76-A982-E0471B07B251}" type="slidenum">
              <a:rPr kumimoji="1" lang="ja-JP" altLang="en-US" smtClean="0"/>
              <a:t>7</a:t>
            </a:fld>
            <a:endParaRPr kumimoji="1" lang="ja-JP" altLang="en-US"/>
          </a:p>
        </p:txBody>
      </p:sp>
    </p:spTree>
    <p:extLst>
      <p:ext uri="{BB962C8B-B14F-4D97-AF65-F5344CB8AC3E}">
        <p14:creationId xmlns:p14="http://schemas.microsoft.com/office/powerpoint/2010/main" val="800604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920F19-2633-4F42-A60E-A8E182DC0C2C}"/>
              </a:ext>
            </a:extLst>
          </p:cNvPr>
          <p:cNvSpPr>
            <a:spLocks noGrp="1"/>
          </p:cNvSpPr>
          <p:nvPr>
            <p:ph type="title"/>
          </p:nvPr>
        </p:nvSpPr>
        <p:spPr/>
        <p:txBody>
          <a:bodyPr/>
          <a:lstStyle/>
          <a:p>
            <a:r>
              <a:rPr kumimoji="1" lang="ja-JP" altLang="en-US" dirty="0"/>
              <a:t>ヨーロッパのフードバンク</a:t>
            </a:r>
          </a:p>
        </p:txBody>
      </p:sp>
      <p:sp>
        <p:nvSpPr>
          <p:cNvPr id="3" name="コンテンツ プレースホルダー 2">
            <a:extLst>
              <a:ext uri="{FF2B5EF4-FFF2-40B4-BE49-F238E27FC236}">
                <a16:creationId xmlns:a16="http://schemas.microsoft.com/office/drawing/2014/main" id="{632C4275-2082-4EED-9E09-F4F88CC5D745}"/>
              </a:ext>
            </a:extLst>
          </p:cNvPr>
          <p:cNvSpPr>
            <a:spLocks noGrp="1"/>
          </p:cNvSpPr>
          <p:nvPr>
            <p:ph idx="1"/>
          </p:nvPr>
        </p:nvSpPr>
        <p:spPr>
          <a:xfrm>
            <a:off x="1295401" y="2556932"/>
            <a:ext cx="6606208" cy="3755426"/>
          </a:xfrm>
        </p:spPr>
        <p:txBody>
          <a:bodyPr>
            <a:normAutofit fontScale="92500" lnSpcReduction="20000"/>
          </a:bodyPr>
          <a:lstStyle/>
          <a:p>
            <a:r>
              <a:rPr lang="en-US" altLang="ja-JP" dirty="0"/>
              <a:t>1984 </a:t>
            </a:r>
            <a:r>
              <a:rPr lang="ja-JP" altLang="en-US" dirty="0"/>
              <a:t>フランスでフードバンク設立</a:t>
            </a:r>
            <a:endParaRPr lang="en-US" altLang="ja-JP" dirty="0"/>
          </a:p>
          <a:p>
            <a:r>
              <a:rPr lang="en-US" altLang="ja-JP" dirty="0"/>
              <a:t>1986 </a:t>
            </a:r>
            <a:r>
              <a:rPr lang="ja-JP" altLang="en-US" dirty="0"/>
              <a:t>ベルギーでフードバンク設立</a:t>
            </a:r>
            <a:endParaRPr lang="en-US" altLang="ja-JP" dirty="0"/>
          </a:p>
          <a:p>
            <a:r>
              <a:rPr lang="en-US" altLang="ja-JP" dirty="0"/>
              <a:t>1986 </a:t>
            </a:r>
            <a:r>
              <a:rPr lang="ja-JP" altLang="en-US" dirty="0">
                <a:hlinkClick r:id="rId2"/>
              </a:rPr>
              <a:t>欧州フードバンク連盟</a:t>
            </a:r>
            <a:r>
              <a:rPr lang="en-US" altLang="ja-JP" dirty="0">
                <a:hlinkClick r:id="rId2"/>
              </a:rPr>
              <a:t>(FEBA)</a:t>
            </a:r>
            <a:r>
              <a:rPr lang="ja-JP" altLang="en-US" dirty="0"/>
              <a:t>が設立</a:t>
            </a:r>
            <a:r>
              <a:rPr lang="en-US" altLang="ja-JP" dirty="0"/>
              <a:t>(</a:t>
            </a:r>
            <a:r>
              <a:rPr lang="ja-JP" altLang="en-US" dirty="0"/>
              <a:t>現在</a:t>
            </a:r>
            <a:r>
              <a:rPr lang="en-US" altLang="ja-JP" dirty="0"/>
              <a:t>24</a:t>
            </a:r>
            <a:r>
              <a:rPr lang="ja-JP" altLang="en-US" dirty="0"/>
              <a:t>か国</a:t>
            </a:r>
            <a:r>
              <a:rPr lang="en-US" altLang="ja-JP" dirty="0"/>
              <a:t>)</a:t>
            </a:r>
          </a:p>
          <a:p>
            <a:r>
              <a:rPr lang="en-US" altLang="ja-JP" dirty="0"/>
              <a:t>1987 EU</a:t>
            </a:r>
            <a:r>
              <a:rPr lang="ja-JP" altLang="en-US" dirty="0"/>
              <a:t>最貧困者食料配給プログラム</a:t>
            </a:r>
            <a:r>
              <a:rPr lang="en-US" altLang="ja-JP" dirty="0"/>
              <a:t>(MDP)</a:t>
            </a:r>
            <a:r>
              <a:rPr lang="ja-JP" altLang="en-US" dirty="0"/>
              <a:t>（～</a:t>
            </a:r>
            <a:r>
              <a:rPr lang="en-US" altLang="ja-JP" dirty="0"/>
              <a:t>2013</a:t>
            </a:r>
            <a:r>
              <a:rPr lang="ja-JP" altLang="en-US" dirty="0"/>
              <a:t>）</a:t>
            </a:r>
            <a:endParaRPr lang="en-US" altLang="ja-JP" dirty="0"/>
          </a:p>
          <a:p>
            <a:r>
              <a:rPr lang="en-US" altLang="ja-JP" dirty="0"/>
              <a:t>2014 MDP</a:t>
            </a:r>
            <a:r>
              <a:rPr lang="ja-JP" altLang="en-US" dirty="0"/>
              <a:t>から</a:t>
            </a:r>
            <a:r>
              <a:rPr lang="ja-JP" altLang="en-US" dirty="0">
                <a:hlinkClick r:id="rId3"/>
              </a:rPr>
              <a:t>欧州貧困援助基金</a:t>
            </a:r>
            <a:r>
              <a:rPr lang="en-US" altLang="ja-JP" dirty="0">
                <a:hlinkClick r:id="rId3"/>
              </a:rPr>
              <a:t>(FEAD)</a:t>
            </a:r>
            <a:r>
              <a:rPr lang="ja-JP" altLang="en-US" dirty="0"/>
              <a:t>に引き継がれる（現在</a:t>
            </a:r>
            <a:r>
              <a:rPr lang="en-US" altLang="ja-JP" dirty="0"/>
              <a:t>27</a:t>
            </a:r>
            <a:r>
              <a:rPr lang="ja-JP" altLang="en-US" dirty="0"/>
              <a:t>か国）</a:t>
            </a:r>
            <a:endParaRPr lang="en-US" altLang="ja-JP" dirty="0"/>
          </a:p>
          <a:p>
            <a:r>
              <a:rPr lang="en-US" altLang="ja-JP" dirty="0"/>
              <a:t>2016 FEBA</a:t>
            </a:r>
            <a:r>
              <a:rPr lang="ja-JP" altLang="en-US" dirty="0"/>
              <a:t>は</a:t>
            </a:r>
            <a:r>
              <a:rPr lang="en-US" altLang="ja-JP" dirty="0"/>
              <a:t> 53.5</a:t>
            </a:r>
            <a:r>
              <a:rPr lang="ja-JP" altLang="en-US" dirty="0"/>
              <a:t>万トン</a:t>
            </a:r>
            <a:r>
              <a:rPr lang="en-US" altLang="ja-JP" dirty="0"/>
              <a:t>(290</a:t>
            </a:r>
            <a:r>
              <a:rPr lang="ja-JP" altLang="en-US" dirty="0"/>
              <a:t>万食相当</a:t>
            </a:r>
            <a:r>
              <a:rPr lang="en-US" altLang="ja-JP" dirty="0"/>
              <a:t>)</a:t>
            </a:r>
            <a:r>
              <a:rPr lang="ja-JP" altLang="en-US" dirty="0"/>
              <a:t>を</a:t>
            </a:r>
            <a:r>
              <a:rPr lang="en-US" altLang="ja-JP" dirty="0"/>
              <a:t>610</a:t>
            </a:r>
            <a:r>
              <a:rPr lang="ja-JP" altLang="en-US" dirty="0"/>
              <a:t>万人に提供</a:t>
            </a:r>
          </a:p>
          <a:p>
            <a:endParaRPr kumimoji="1" lang="ja-JP" altLang="en-US" dirty="0"/>
          </a:p>
        </p:txBody>
      </p:sp>
      <p:pic>
        <p:nvPicPr>
          <p:cNvPr id="4" name="図 3">
            <a:extLst>
              <a:ext uri="{FF2B5EF4-FFF2-40B4-BE49-F238E27FC236}">
                <a16:creationId xmlns:a16="http://schemas.microsoft.com/office/drawing/2014/main" id="{65AC275B-DF4F-4E1A-998F-55489444C01A}"/>
              </a:ext>
            </a:extLst>
          </p:cNvPr>
          <p:cNvPicPr>
            <a:picLocks noChangeAspect="1"/>
          </p:cNvPicPr>
          <p:nvPr/>
        </p:nvPicPr>
        <p:blipFill>
          <a:blip r:embed="rId4"/>
          <a:stretch>
            <a:fillRect/>
          </a:stretch>
        </p:blipFill>
        <p:spPr>
          <a:xfrm>
            <a:off x="8012243" y="2311683"/>
            <a:ext cx="4311197" cy="3755426"/>
          </a:xfrm>
          <a:prstGeom prst="rect">
            <a:avLst/>
          </a:prstGeom>
        </p:spPr>
      </p:pic>
      <p:sp>
        <p:nvSpPr>
          <p:cNvPr id="5" name="テキスト ボックス 4">
            <a:extLst>
              <a:ext uri="{FF2B5EF4-FFF2-40B4-BE49-F238E27FC236}">
                <a16:creationId xmlns:a16="http://schemas.microsoft.com/office/drawing/2014/main" id="{E8319D89-6462-4BD3-B500-E8C414E3BD21}"/>
              </a:ext>
            </a:extLst>
          </p:cNvPr>
          <p:cNvSpPr txBox="1"/>
          <p:nvPr/>
        </p:nvSpPr>
        <p:spPr>
          <a:xfrm>
            <a:off x="9211456" y="6067109"/>
            <a:ext cx="1746354" cy="369332"/>
          </a:xfrm>
          <a:prstGeom prst="rect">
            <a:avLst/>
          </a:prstGeom>
          <a:noFill/>
        </p:spPr>
        <p:txBody>
          <a:bodyPr wrap="square" rtlCol="0">
            <a:spAutoFit/>
          </a:bodyPr>
          <a:lstStyle/>
          <a:p>
            <a:r>
              <a:rPr kumimoji="1" lang="en-US" altLang="ja-JP" dirty="0"/>
              <a:t>FEBA</a:t>
            </a:r>
            <a:r>
              <a:rPr kumimoji="1" lang="ja-JP" altLang="en-US" dirty="0"/>
              <a:t>加盟国</a:t>
            </a:r>
          </a:p>
        </p:txBody>
      </p:sp>
      <p:sp>
        <p:nvSpPr>
          <p:cNvPr id="6" name="スライド番号プレースホルダー 5">
            <a:extLst>
              <a:ext uri="{FF2B5EF4-FFF2-40B4-BE49-F238E27FC236}">
                <a16:creationId xmlns:a16="http://schemas.microsoft.com/office/drawing/2014/main" id="{83651167-BB6F-446F-BE51-629123514B0E}"/>
              </a:ext>
            </a:extLst>
          </p:cNvPr>
          <p:cNvSpPr>
            <a:spLocks noGrp="1"/>
          </p:cNvSpPr>
          <p:nvPr>
            <p:ph type="sldNum" sz="quarter" idx="12"/>
          </p:nvPr>
        </p:nvSpPr>
        <p:spPr/>
        <p:txBody>
          <a:bodyPr/>
          <a:lstStyle/>
          <a:p>
            <a:fld id="{998ABB3C-F41C-4E76-A982-E0471B07B251}" type="slidenum">
              <a:rPr kumimoji="1" lang="ja-JP" altLang="en-US" smtClean="0"/>
              <a:t>8</a:t>
            </a:fld>
            <a:endParaRPr kumimoji="1" lang="ja-JP" altLang="en-US"/>
          </a:p>
        </p:txBody>
      </p:sp>
    </p:spTree>
    <p:extLst>
      <p:ext uri="{BB962C8B-B14F-4D97-AF65-F5344CB8AC3E}">
        <p14:creationId xmlns:p14="http://schemas.microsoft.com/office/powerpoint/2010/main" val="3890302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フランスのフードバンク</a:t>
            </a:r>
          </a:p>
        </p:txBody>
      </p:sp>
      <p:sp>
        <p:nvSpPr>
          <p:cNvPr id="3" name="コンテンツ プレースホルダー 2"/>
          <p:cNvSpPr>
            <a:spLocks noGrp="1"/>
          </p:cNvSpPr>
          <p:nvPr>
            <p:ph idx="1"/>
          </p:nvPr>
        </p:nvSpPr>
        <p:spPr>
          <a:xfrm>
            <a:off x="1295401" y="2556932"/>
            <a:ext cx="7779026" cy="3318936"/>
          </a:xfrm>
        </p:spPr>
        <p:txBody>
          <a:bodyPr>
            <a:normAutofit fontScale="92500" lnSpcReduction="10000"/>
          </a:bodyPr>
          <a:lstStyle/>
          <a:p>
            <a:r>
              <a:rPr kumimoji="1" lang="en-US" altLang="ja-JP" dirty="0"/>
              <a:t>1984 </a:t>
            </a:r>
            <a:r>
              <a:rPr kumimoji="1" lang="ja-JP" altLang="en-US" dirty="0"/>
              <a:t>パリ郊外のアルクイユでヨーロッパ最初のフードバンクが設立された</a:t>
            </a:r>
            <a:r>
              <a:rPr kumimoji="1" lang="ja-JP" altLang="en-US" sz="2000" dirty="0"/>
              <a:t>（ベルナール・ダンドレル）</a:t>
            </a:r>
            <a:endParaRPr kumimoji="1" lang="en-US" altLang="ja-JP" dirty="0"/>
          </a:p>
          <a:p>
            <a:pPr marL="0" indent="0">
              <a:buNone/>
            </a:pPr>
            <a:r>
              <a:rPr lang="ja-JP" altLang="en-US" dirty="0"/>
              <a:t>　⇒現在の</a:t>
            </a:r>
            <a:r>
              <a:rPr lang="ja-JP" altLang="en-US" dirty="0">
                <a:hlinkClick r:id="rId2"/>
              </a:rPr>
              <a:t>バンク・アリマンテール全国連盟</a:t>
            </a:r>
            <a:r>
              <a:rPr lang="en-US" altLang="ja-JP" sz="2000" dirty="0"/>
              <a:t>(Bank   </a:t>
            </a:r>
          </a:p>
          <a:p>
            <a:pPr marL="0" indent="0">
              <a:buNone/>
            </a:pPr>
            <a:r>
              <a:rPr lang="en-US" altLang="ja-JP" sz="2000" dirty="0"/>
              <a:t>          </a:t>
            </a:r>
            <a:r>
              <a:rPr lang="en-US" altLang="ja-JP" sz="2000" dirty="0" err="1"/>
              <a:t>Alimantaires</a:t>
            </a:r>
            <a:r>
              <a:rPr lang="en-US" altLang="ja-JP" sz="2000" dirty="0"/>
              <a:t> Alliance; </a:t>
            </a:r>
            <a:r>
              <a:rPr lang="ja-JP" altLang="en-US" sz="2000" dirty="0"/>
              <a:t>直訳すると「食料銀行」</a:t>
            </a:r>
            <a:r>
              <a:rPr lang="en-US" altLang="ja-JP" sz="2000" dirty="0"/>
              <a:t>)</a:t>
            </a:r>
            <a:endParaRPr kumimoji="1" lang="en-US" altLang="ja-JP" sz="2000" dirty="0"/>
          </a:p>
          <a:p>
            <a:r>
              <a:rPr kumimoji="1" lang="en-US" altLang="ja-JP" dirty="0"/>
              <a:t>1985</a:t>
            </a:r>
            <a:r>
              <a:rPr lang="ja-JP" altLang="en-US" dirty="0"/>
              <a:t> </a:t>
            </a:r>
            <a:r>
              <a:rPr kumimoji="1" lang="ja-JP" altLang="en-US" dirty="0">
                <a:hlinkClick r:id="rId3"/>
              </a:rPr>
              <a:t>レストラン・デュ・クール</a:t>
            </a:r>
            <a:r>
              <a:rPr kumimoji="1" lang="en-US" altLang="ja-JP" sz="2000" dirty="0"/>
              <a:t>(Les </a:t>
            </a:r>
            <a:r>
              <a:rPr kumimoji="1" lang="en-US" altLang="ja-JP" sz="2000" dirty="0" err="1"/>
              <a:t>Relais</a:t>
            </a:r>
            <a:r>
              <a:rPr kumimoji="1" lang="en-US" altLang="ja-JP" sz="2000" dirty="0"/>
              <a:t> du </a:t>
            </a:r>
          </a:p>
          <a:p>
            <a:pPr marL="0" indent="0">
              <a:buNone/>
            </a:pPr>
            <a:r>
              <a:rPr lang="en-US" altLang="ja-JP" sz="2000" dirty="0"/>
              <a:t>        </a:t>
            </a:r>
            <a:r>
              <a:rPr kumimoji="1" lang="en-US" altLang="ja-JP" sz="2000" dirty="0"/>
              <a:t>Coeur;</a:t>
            </a:r>
            <a:r>
              <a:rPr kumimoji="1" lang="ja-JP" altLang="en-US" sz="2000" dirty="0"/>
              <a:t>心のレストラン</a:t>
            </a:r>
            <a:r>
              <a:rPr kumimoji="1" lang="en-US" altLang="ja-JP" sz="2000" dirty="0"/>
              <a:t>)</a:t>
            </a:r>
            <a:r>
              <a:rPr kumimoji="1" lang="ja-JP" altLang="en-US" dirty="0"/>
              <a:t>設立（コリューシュ）</a:t>
            </a:r>
            <a:endParaRPr kumimoji="1" lang="en-US" altLang="ja-JP" dirty="0"/>
          </a:p>
          <a:p>
            <a:r>
              <a:rPr kumimoji="1" lang="ja-JP" altLang="en-US" dirty="0"/>
              <a:t>その後フランス赤十字、フランス人民救済もフードバンク活動を始める</a:t>
            </a:r>
            <a:endParaRPr kumimoji="1" lang="en-US" altLang="ja-JP" dirty="0"/>
          </a:p>
        </p:txBody>
      </p:sp>
      <p:pic>
        <p:nvPicPr>
          <p:cNvPr id="5" name="図 4">
            <a:extLst>
              <a:ext uri="{FF2B5EF4-FFF2-40B4-BE49-F238E27FC236}">
                <a16:creationId xmlns:a16="http://schemas.microsoft.com/office/drawing/2014/main" id="{4029F6FC-6D22-489D-A5BE-5A4C696541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74427" y="3999789"/>
            <a:ext cx="3061249" cy="2455821"/>
          </a:xfrm>
          <a:prstGeom prst="rect">
            <a:avLst/>
          </a:prstGeom>
        </p:spPr>
      </p:pic>
      <p:sp>
        <p:nvSpPr>
          <p:cNvPr id="4" name="スライド番号プレースホルダー 3">
            <a:extLst>
              <a:ext uri="{FF2B5EF4-FFF2-40B4-BE49-F238E27FC236}">
                <a16:creationId xmlns:a16="http://schemas.microsoft.com/office/drawing/2014/main" id="{C948D832-B0CF-4075-9EB6-B94888CB62C3}"/>
              </a:ext>
            </a:extLst>
          </p:cNvPr>
          <p:cNvSpPr>
            <a:spLocks noGrp="1"/>
          </p:cNvSpPr>
          <p:nvPr>
            <p:ph type="sldNum" sz="quarter" idx="12"/>
          </p:nvPr>
        </p:nvSpPr>
        <p:spPr/>
        <p:txBody>
          <a:bodyPr/>
          <a:lstStyle/>
          <a:p>
            <a:fld id="{998ABB3C-F41C-4E76-A982-E0471B07B251}" type="slidenum">
              <a:rPr kumimoji="1" lang="ja-JP" altLang="en-US" smtClean="0"/>
              <a:t>9</a:t>
            </a:fld>
            <a:endParaRPr kumimoji="1" lang="ja-JP" altLang="en-US"/>
          </a:p>
        </p:txBody>
      </p:sp>
    </p:spTree>
    <p:extLst>
      <p:ext uri="{BB962C8B-B14F-4D97-AF65-F5344CB8AC3E}">
        <p14:creationId xmlns:p14="http://schemas.microsoft.com/office/powerpoint/2010/main" val="287769690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オーガニック">
  <a:themeElements>
    <a:clrScheme name="オーガニック">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オーガニック">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420</TotalTime>
  <Words>916</Words>
  <Application>Microsoft Office PowerPoint</Application>
  <PresentationFormat>ワイド画面</PresentationFormat>
  <Paragraphs>156</Paragraphs>
  <Slides>20</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20</vt:i4>
      </vt:variant>
    </vt:vector>
  </HeadingPairs>
  <TitlesOfParts>
    <vt:vector size="25" baseType="lpstr">
      <vt:lpstr>HG明朝B</vt:lpstr>
      <vt:lpstr>游ゴシック</vt:lpstr>
      <vt:lpstr>Arial</vt:lpstr>
      <vt:lpstr>Cambria</vt:lpstr>
      <vt:lpstr>オーガニック</vt:lpstr>
      <vt:lpstr>報告⑤ 海外のフードバンク</vt:lpstr>
      <vt:lpstr>報告の概要</vt:lpstr>
      <vt:lpstr>世界に広がるフードバンク</vt:lpstr>
      <vt:lpstr>フードバンク発展拡大の経過</vt:lpstr>
      <vt:lpstr>アメリカのフードバンク</vt:lpstr>
      <vt:lpstr>アメリカのフードバンク</vt:lpstr>
      <vt:lpstr>アメリカのフードバンク</vt:lpstr>
      <vt:lpstr>ヨーロッパのフードバンク</vt:lpstr>
      <vt:lpstr>フランスのフードバンク</vt:lpstr>
      <vt:lpstr>フランスのフードバンク</vt:lpstr>
      <vt:lpstr>フランスのフードバンク</vt:lpstr>
      <vt:lpstr>韓国のフードバンク</vt:lpstr>
      <vt:lpstr>韓国のフードバンク</vt:lpstr>
      <vt:lpstr>韓国のフードバンク</vt:lpstr>
      <vt:lpstr>海外のフードバンクを見る意味</vt:lpstr>
      <vt:lpstr>海外のフードバンクを見る意味</vt:lpstr>
      <vt:lpstr>海外のフードバンクを見る意味</vt:lpstr>
      <vt:lpstr>海外のフードバンク研究からわかること</vt:lpstr>
      <vt:lpstr>海外のフードバンク研究からわかること</vt:lpstr>
      <vt:lpstr>ご清聴ありがとうございました</vt:lpstr>
    </vt:vector>
  </TitlesOfParts>
  <Company>Meiji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報告⑤ 海外のフードバンク</dc:title>
  <dc:creator>明治大学</dc:creator>
  <cp:lastModifiedBy>Takashi</cp:lastModifiedBy>
  <cp:revision>142</cp:revision>
  <cp:lastPrinted>2018-06-25T14:38:26Z</cp:lastPrinted>
  <dcterms:created xsi:type="dcterms:W3CDTF">2018-06-20T05:40:54Z</dcterms:created>
  <dcterms:modified xsi:type="dcterms:W3CDTF">2018-06-26T01:26:18Z</dcterms:modified>
</cp:coreProperties>
</file>