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6"/>
  </p:notesMasterIdLst>
  <p:handoutMasterIdLst>
    <p:handoutMasterId r:id="rId17"/>
  </p:handoutMasterIdLst>
  <p:sldIdLst>
    <p:sldId id="256" r:id="rId2"/>
    <p:sldId id="395" r:id="rId3"/>
    <p:sldId id="369" r:id="rId4"/>
    <p:sldId id="522" r:id="rId5"/>
    <p:sldId id="523" r:id="rId6"/>
    <p:sldId id="482" r:id="rId7"/>
    <p:sldId id="447" r:id="rId8"/>
    <p:sldId id="533" r:id="rId9"/>
    <p:sldId id="529" r:id="rId10"/>
    <p:sldId id="532" r:id="rId11"/>
    <p:sldId id="536" r:id="rId12"/>
    <p:sldId id="534" r:id="rId13"/>
    <p:sldId id="488" r:id="rId14"/>
    <p:sldId id="538" r:id="rId1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88009" autoAdjust="0"/>
  </p:normalViewPr>
  <p:slideViewPr>
    <p:cSldViewPr>
      <p:cViewPr varScale="1">
        <p:scale>
          <a:sx n="60" d="100"/>
          <a:sy n="60" d="100"/>
        </p:scale>
        <p:origin x="1620" y="4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34"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4868005D-6522-4476-BBB4-4EBAB67AB750}" type="datetimeFigureOut">
              <a:rPr kumimoji="1" lang="ja-JP" altLang="en-US" smtClean="0"/>
              <a:pPr/>
              <a:t>2018/7/22</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3A52997-F4DE-4A05-9B8A-957A6550205E}" type="slidenum">
              <a:rPr kumimoji="1" lang="ja-JP" altLang="en-US" smtClean="0"/>
              <a:pPr/>
              <a:t>‹#›</a:t>
            </a:fld>
            <a:endParaRPr kumimoji="1" lang="ja-JP" altLang="en-US"/>
          </a:p>
        </p:txBody>
      </p:sp>
    </p:spTree>
    <p:extLst>
      <p:ext uri="{BB962C8B-B14F-4D97-AF65-F5344CB8AC3E}">
        <p14:creationId xmlns:p14="http://schemas.microsoft.com/office/powerpoint/2010/main" val="2765952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62E4EBB-B32B-4A71-831F-1BF9AF96497A}" type="datetimeFigureOut">
              <a:rPr kumimoji="1" lang="ja-JP" altLang="en-US" smtClean="0"/>
              <a:pPr/>
              <a:t>2018/7/22</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8671AB4-D29E-4FE0-8460-64B97A1B9FED}" type="slidenum">
              <a:rPr kumimoji="1" lang="ja-JP" altLang="en-US" smtClean="0"/>
              <a:pPr/>
              <a:t>‹#›</a:t>
            </a:fld>
            <a:endParaRPr kumimoji="1" lang="ja-JP" altLang="en-US"/>
          </a:p>
        </p:txBody>
      </p:sp>
    </p:spTree>
    <p:extLst>
      <p:ext uri="{BB962C8B-B14F-4D97-AF65-F5344CB8AC3E}">
        <p14:creationId xmlns:p14="http://schemas.microsoft.com/office/powerpoint/2010/main" val="42874575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_ftnref2"/></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午後</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時</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分から午後</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時</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分</a:t>
            </a:r>
            <a:endParaRPr kumimoji="1" lang="ja-JP" altLang="en-US" dirty="0"/>
          </a:p>
        </p:txBody>
      </p:sp>
      <p:sp>
        <p:nvSpPr>
          <p:cNvPr id="4" name="スライド番号プレースホルダ 3"/>
          <p:cNvSpPr>
            <a:spLocks noGrp="1"/>
          </p:cNvSpPr>
          <p:nvPr>
            <p:ph type="sldNum" sz="quarter" idx="10"/>
          </p:nvPr>
        </p:nvSpPr>
        <p:spPr/>
        <p:txBody>
          <a:bodyPr/>
          <a:lstStyle/>
          <a:p>
            <a:fld id="{B8671AB4-D29E-4FE0-8460-64B97A1B9FED}" type="slidenum">
              <a:rPr kumimoji="1" lang="ja-JP" altLang="en-US" smtClean="0"/>
              <a:pPr/>
              <a:t>1</a:t>
            </a:fld>
            <a:endParaRPr kumimoji="1" lang="ja-JP" altLang="en-US"/>
          </a:p>
        </p:txBody>
      </p:sp>
    </p:spTree>
    <p:extLst>
      <p:ext uri="{BB962C8B-B14F-4D97-AF65-F5344CB8AC3E}">
        <p14:creationId xmlns:p14="http://schemas.microsoft.com/office/powerpoint/2010/main" val="78444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Redistribution to People</a:t>
            </a:r>
            <a:endParaRPr kumimoji="1" lang="ja-JP" altLang="en-US" dirty="0"/>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12</a:t>
            </a:fld>
            <a:endParaRPr kumimoji="1" lang="ja-JP" altLang="en-US"/>
          </a:p>
        </p:txBody>
      </p:sp>
    </p:spTree>
    <p:extLst>
      <p:ext uri="{BB962C8B-B14F-4D97-AF65-F5344CB8AC3E}">
        <p14:creationId xmlns:p14="http://schemas.microsoft.com/office/powerpoint/2010/main" val="413076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13</a:t>
            </a:fld>
            <a:endParaRPr kumimoji="1" lang="ja-JP" altLang="en-US"/>
          </a:p>
        </p:txBody>
      </p:sp>
    </p:spTree>
    <p:extLst>
      <p:ext uri="{BB962C8B-B14F-4D97-AF65-F5344CB8AC3E}">
        <p14:creationId xmlns:p14="http://schemas.microsoft.com/office/powerpoint/2010/main" val="2587307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食品流通のあり方を変える取り組み</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14</a:t>
            </a:fld>
            <a:endParaRPr kumimoji="1" lang="ja-JP" altLang="en-US"/>
          </a:p>
        </p:txBody>
      </p:sp>
    </p:spTree>
    <p:extLst>
      <p:ext uri="{BB962C8B-B14F-4D97-AF65-F5344CB8AC3E}">
        <p14:creationId xmlns:p14="http://schemas.microsoft.com/office/powerpoint/2010/main" val="405282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2</a:t>
            </a:fld>
            <a:endParaRPr kumimoji="1" lang="ja-JP" altLang="en-US"/>
          </a:p>
        </p:txBody>
      </p:sp>
    </p:spTree>
    <p:extLst>
      <p:ext uri="{BB962C8B-B14F-4D97-AF65-F5344CB8AC3E}">
        <p14:creationId xmlns:p14="http://schemas.microsoft.com/office/powerpoint/2010/main" val="331249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FB</a:t>
            </a:r>
            <a:r>
              <a:rPr kumimoji="1" lang="ja-JP" altLang="en-US" dirty="0"/>
              <a:t>は１，２，３，４，１０、</a:t>
            </a:r>
            <a:endParaRPr kumimoji="1" lang="en-US" altLang="ja-JP" dirty="0"/>
          </a:p>
          <a:p>
            <a:r>
              <a:rPr kumimoji="1" lang="ja-JP" altLang="en-US" dirty="0"/>
              <a:t>幸福ウェルビーイング</a:t>
            </a:r>
            <a:endParaRPr kumimoji="1" lang="en-US" altLang="ja-JP" dirty="0"/>
          </a:p>
          <a:p>
            <a:r>
              <a:rPr kumimoji="1" lang="ja-JP" altLang="en-US" dirty="0"/>
              <a:t>手ごろなアフォーダブル</a:t>
            </a:r>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3</a:t>
            </a:fld>
            <a:endParaRPr kumimoji="1" lang="ja-JP" altLang="en-US"/>
          </a:p>
        </p:txBody>
      </p:sp>
    </p:spTree>
    <p:extLst>
      <p:ext uri="{BB962C8B-B14F-4D97-AF65-F5344CB8AC3E}">
        <p14:creationId xmlns:p14="http://schemas.microsoft.com/office/powerpoint/2010/main" val="99182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事業系は農水と検討</a:t>
            </a:r>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5</a:t>
            </a:fld>
            <a:endParaRPr kumimoji="1" lang="ja-JP" altLang="en-US"/>
          </a:p>
        </p:txBody>
      </p:sp>
    </p:spTree>
    <p:extLst>
      <p:ext uri="{BB962C8B-B14F-4D97-AF65-F5344CB8AC3E}">
        <p14:creationId xmlns:p14="http://schemas.microsoft.com/office/powerpoint/2010/main" val="88515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kumimoji="1" lang="ja-JP" altLang="en-US" dirty="0"/>
              <a:t>非常に分かりやすい</a:t>
            </a:r>
            <a:r>
              <a:rPr lang="ja-JP" altLang="en-US" sz="1200" b="1" dirty="0">
                <a:solidFill>
                  <a:srgbClr val="FF0000"/>
                </a:solidFill>
                <a:latin typeface="+mj-ea"/>
              </a:rPr>
              <a:t>環境問題に課題設定する場合、不過食部分を含む廃棄物（最終処分）問題でもよかった</a:t>
            </a:r>
            <a:endParaRPr lang="en-US" altLang="ja-JP" sz="1200" b="1" dirty="0">
              <a:solidFill>
                <a:srgbClr val="FF0000"/>
              </a:solidFill>
              <a:latin typeface="+mj-ea"/>
            </a:endParaRPr>
          </a:p>
          <a:p>
            <a:pPr marL="285750" indent="-285750">
              <a:buFont typeface="Arial" panose="020B0604020202020204" pitchFamily="34" charset="0"/>
              <a:buChar char="•"/>
            </a:pPr>
            <a:r>
              <a:rPr lang="en-US" altLang="ja-JP" sz="1200" b="1" dirty="0">
                <a:solidFill>
                  <a:srgbClr val="FF0000"/>
                </a:solidFill>
                <a:latin typeface="+mj-ea"/>
              </a:rPr>
              <a:t>Reduce</a:t>
            </a:r>
            <a:r>
              <a:rPr lang="ja-JP" altLang="en-US" sz="1200" b="1" dirty="0" err="1">
                <a:solidFill>
                  <a:srgbClr val="FF0000"/>
                </a:solidFill>
                <a:latin typeface="+mj-ea"/>
              </a:rPr>
              <a:t>、</a:t>
            </a:r>
            <a:r>
              <a:rPr lang="en-US" altLang="ja-JP" sz="1200" b="1" dirty="0">
                <a:solidFill>
                  <a:srgbClr val="FF0000"/>
                </a:solidFill>
                <a:latin typeface="+mj-ea"/>
              </a:rPr>
              <a:t>Reuse</a:t>
            </a:r>
            <a:r>
              <a:rPr lang="ja-JP" altLang="en-US" sz="1200" b="1" dirty="0">
                <a:solidFill>
                  <a:srgbClr val="FF0000"/>
                </a:solidFill>
                <a:latin typeface="+mj-ea"/>
              </a:rPr>
              <a:t>を進める２</a:t>
            </a:r>
            <a:r>
              <a:rPr lang="en-US" altLang="ja-JP" sz="1200" b="1" dirty="0">
                <a:solidFill>
                  <a:srgbClr val="FF0000"/>
                </a:solidFill>
                <a:latin typeface="+mj-ea"/>
              </a:rPr>
              <a:t>R</a:t>
            </a:r>
            <a:r>
              <a:rPr lang="ja-JP" altLang="en-US" sz="1200" b="1" dirty="0">
                <a:solidFill>
                  <a:srgbClr val="FF0000"/>
                </a:solidFill>
                <a:latin typeface="+mj-ea"/>
              </a:rPr>
              <a:t>の場合、可食部（食品ロス）に注目せざるを得ない（発生段階別）</a:t>
            </a:r>
            <a:endParaRPr lang="en-US" altLang="ja-JP" sz="1200" b="1" dirty="0">
              <a:solidFill>
                <a:srgbClr val="FF0000"/>
              </a:solidFill>
              <a:latin typeface="+mj-ea"/>
            </a:endParaRPr>
          </a:p>
          <a:p>
            <a:pPr marL="285750" indent="-285750">
              <a:buFont typeface="Arial" panose="020B0604020202020204" pitchFamily="34" charset="0"/>
              <a:buChar char="•"/>
            </a:pPr>
            <a:r>
              <a:rPr lang="ja-JP" altLang="en-US" sz="1200" b="1" dirty="0">
                <a:solidFill>
                  <a:srgbClr val="FF0000"/>
                </a:solidFill>
                <a:latin typeface="+mj-ea"/>
              </a:rPr>
              <a:t>ビジョンの策定： 食料需給問題（農家所得）、貧困問題、環境問題のどこに焦点をあてるのか</a:t>
            </a:r>
            <a:endParaRPr lang="en-US" altLang="ja-JP" sz="1200" b="1" dirty="0">
              <a:solidFill>
                <a:srgbClr val="FF0000"/>
              </a:solidFill>
              <a:latin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6</a:t>
            </a:fld>
            <a:endParaRPr kumimoji="1" lang="ja-JP" altLang="en-US"/>
          </a:p>
        </p:txBody>
      </p:sp>
    </p:spTree>
    <p:extLst>
      <p:ext uri="{BB962C8B-B14F-4D97-AF65-F5344CB8AC3E}">
        <p14:creationId xmlns:p14="http://schemas.microsoft.com/office/powerpoint/2010/main" val="198137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cap="none" normalizeH="0" baseline="0" dirty="0">
                <a:ln>
                  <a:noFill/>
                </a:ln>
                <a:solidFill>
                  <a:schemeClr val="tx1"/>
                </a:solidFill>
                <a:effectLst/>
                <a:latin typeface="Times New Roman" panose="02020603050405020304" pitchFamily="18" charset="0"/>
                <a:ea typeface="Mincho"/>
                <a:cs typeface="Times New Roman" panose="02020603050405020304" pitchFamily="18" charset="0"/>
                <a:hlinkClick r:id="rId3"/>
              </a:rPr>
              <a:t>[</a:t>
            </a:r>
            <a:r>
              <a:rPr kumimoji="0" lang="en-US" altLang="ja-JP" sz="1200" b="0" i="0" u="none" strike="noStrike" cap="none" normalizeH="0" baseline="0" dirty="0" bmk="">
                <a:ln>
                  <a:noFill/>
                </a:ln>
                <a:solidFill>
                  <a:schemeClr val="tx1"/>
                </a:solidFill>
                <a:effectLst/>
                <a:latin typeface="Times New Roman" panose="02020603050405020304" pitchFamily="18" charset="0"/>
                <a:ea typeface="Mincho"/>
                <a:cs typeface="Times New Roman" panose="02020603050405020304" pitchFamily="18" charset="0"/>
                <a:hlinkClick r:id="rId3"/>
              </a:rPr>
              <a:t>1]</a:t>
            </a:r>
            <a:r>
              <a:rPr kumimoji="0" lang="en-US" altLang="ja-JP" sz="1200" b="0" i="0" u="none" strike="noStrike" cap="none" normalizeH="0" baseline="0" dirty="0">
                <a:ln>
                  <a:noFill/>
                </a:ln>
                <a:solidFill>
                  <a:schemeClr val="tx1"/>
                </a:solidFill>
                <a:effectLst/>
                <a:latin typeface="Times New Roman" panose="02020603050405020304" pitchFamily="18" charset="0"/>
                <a:ea typeface="Mincho"/>
                <a:cs typeface="Times New Roman" panose="02020603050405020304" pitchFamily="18" charset="0"/>
              </a:rPr>
              <a:t> Fusions definitional framework for food waste (2014)</a:t>
            </a:r>
            <a:endParaRPr kumimoji="0" lang="en-US" altLang="ja-JP"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ea typeface="Mincho" charset="-128"/>
                <a:cs typeface="Times New Roman" panose="02020603050405020304" pitchFamily="18" charset="0"/>
                <a:hlinkClick r:id="rId3"/>
              </a:rPr>
              <a:t>[</a:t>
            </a:r>
            <a:r>
              <a:rPr kumimoji="0" lang="en-US" altLang="ja-JP" sz="1200" b="0" i="0" u="none" strike="noStrike" cap="none" normalizeH="0" baseline="0" dirty="0" bmk="">
                <a:ln>
                  <a:noFill/>
                </a:ln>
                <a:solidFill>
                  <a:schemeClr val="tx1"/>
                </a:solidFill>
                <a:effectLst/>
                <a:latin typeface="Times New Roman" panose="02020603050405020304" pitchFamily="18" charset="0"/>
                <a:ea typeface="Mincho" charset="-128"/>
                <a:cs typeface="Times New Roman" panose="02020603050405020304" pitchFamily="18" charset="0"/>
                <a:hlinkClick r:id="rId3"/>
              </a:rPr>
              <a:t>1]</a:t>
            </a:r>
            <a:r>
              <a:rPr kumimoji="0" lang="en-US" altLang="ja-JP" sz="1200" b="0" i="0" u="none" strike="noStrike" cap="none" normalizeH="0" baseline="0" dirty="0" bmk="">
                <a:ln>
                  <a:noFill/>
                </a:ln>
                <a:solidFill>
                  <a:schemeClr val="tx1"/>
                </a:solidFill>
                <a:effectLst/>
                <a:latin typeface="Times New Roman" panose="02020603050405020304" pitchFamily="18" charset="0"/>
                <a:ea typeface="Mincho" charset="-128"/>
                <a:cs typeface="Times New Roman" panose="02020603050405020304" pitchFamily="18" charset="0"/>
              </a:rPr>
              <a:t> https://www.epa.gov/sustainable-management-food/sustainable-management-food-basics</a:t>
            </a:r>
            <a:endParaRPr kumimoji="0" lang="en-US" altLang="ja-JP"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bmk="">
                <a:ln>
                  <a:noFill/>
                </a:ln>
                <a:solidFill>
                  <a:schemeClr val="tx1"/>
                </a:solidFill>
                <a:effectLst/>
                <a:latin typeface="Times New Roman" panose="02020603050405020304" pitchFamily="18" charset="0"/>
                <a:ea typeface="Mincho" charset="-128"/>
                <a:cs typeface="Times New Roman" panose="02020603050405020304" pitchFamily="18" charset="0"/>
                <a:hlinkClick r:id="rId4"/>
              </a:rPr>
              <a:t>[2]</a:t>
            </a:r>
            <a:r>
              <a:rPr kumimoji="0" lang="en-US" altLang="ja-JP" sz="1200" b="0" i="0" u="none" strike="noStrike" cap="none" normalizeH="0" baseline="0" dirty="0">
                <a:ln>
                  <a:noFill/>
                </a:ln>
                <a:solidFill>
                  <a:schemeClr val="tx1"/>
                </a:solidFill>
                <a:effectLst/>
                <a:latin typeface="Times New Roman" panose="02020603050405020304" pitchFamily="18" charset="0"/>
                <a:ea typeface="Mincho" charset="-128"/>
                <a:cs typeface="Times New Roman" panose="02020603050405020304" pitchFamily="18" charset="0"/>
              </a:rPr>
              <a:t> https://www.usda.gov/oce/foodwaste/faqs.htm</a:t>
            </a:r>
            <a:endParaRPr kumimoji="0" lang="en-US" altLang="ja-JP" sz="3200" b="0" i="0" u="none" strike="noStrike" cap="none" normalizeH="0" baseline="0" dirty="0">
              <a:ln>
                <a:noFill/>
              </a:ln>
              <a:solidFill>
                <a:schemeClr val="tx1"/>
              </a:solidFill>
              <a:effectLst/>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7</a:t>
            </a:fld>
            <a:endParaRPr kumimoji="1" lang="ja-JP" altLang="en-US"/>
          </a:p>
        </p:txBody>
      </p:sp>
    </p:spTree>
    <p:extLst>
      <p:ext uri="{BB962C8B-B14F-4D97-AF65-F5344CB8AC3E}">
        <p14:creationId xmlns:p14="http://schemas.microsoft.com/office/powerpoint/2010/main" val="257835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8</a:t>
            </a:fld>
            <a:endParaRPr kumimoji="1" lang="ja-JP" altLang="en-US"/>
          </a:p>
        </p:txBody>
      </p:sp>
    </p:spTree>
    <p:extLst>
      <p:ext uri="{BB962C8B-B14F-4D97-AF65-F5344CB8AC3E}">
        <p14:creationId xmlns:p14="http://schemas.microsoft.com/office/powerpoint/2010/main" val="360477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有価物除く</a:t>
            </a:r>
            <a:endParaRPr kumimoji="1" lang="en-US" altLang="ja-JP" dirty="0"/>
          </a:p>
          <a:p>
            <a:r>
              <a:rPr kumimoji="1" lang="ja-JP" altLang="en-US" dirty="0"/>
              <a:t>リサイクル量</a:t>
            </a:r>
            <a:endParaRPr kumimoji="1" lang="en-US" altLang="ja-JP" dirty="0"/>
          </a:p>
          <a:p>
            <a:r>
              <a:rPr kumimoji="1" lang="ja-JP" altLang="en-US" dirty="0"/>
              <a:t>事業系</a:t>
            </a:r>
            <a:r>
              <a:rPr kumimoji="1" lang="en-US" altLang="ja-JP" dirty="0"/>
              <a:t>1350</a:t>
            </a:r>
            <a:r>
              <a:rPr kumimoji="1" lang="ja-JP" altLang="en-US" dirty="0" err="1"/>
              <a:t>ー</a:t>
            </a:r>
            <a:r>
              <a:rPr kumimoji="1" lang="en-US" altLang="ja-JP" dirty="0"/>
              <a:t>889</a:t>
            </a:r>
            <a:r>
              <a:rPr kumimoji="1" lang="ja-JP" altLang="en-US" dirty="0"/>
              <a:t>（有価物）＝</a:t>
            </a:r>
            <a:r>
              <a:rPr kumimoji="1" lang="en-US" altLang="ja-JP" dirty="0"/>
              <a:t>461</a:t>
            </a:r>
          </a:p>
          <a:p>
            <a:r>
              <a:rPr kumimoji="1" lang="ja-JP" altLang="en-US" dirty="0"/>
              <a:t>熱回収</a:t>
            </a:r>
            <a:r>
              <a:rPr kumimoji="1" lang="en-US" altLang="ja-JP" dirty="0"/>
              <a:t>45</a:t>
            </a:r>
          </a:p>
          <a:p>
            <a:r>
              <a:rPr kumimoji="1" lang="ja-JP" altLang="en-US" dirty="0"/>
              <a:t>家庭系</a:t>
            </a:r>
            <a:r>
              <a:rPr kumimoji="1" lang="en-US" altLang="ja-JP" dirty="0"/>
              <a:t>55</a:t>
            </a:r>
          </a:p>
          <a:p>
            <a:r>
              <a:rPr kumimoji="1" lang="ja-JP" altLang="en-US" dirty="0"/>
              <a:t>合計</a:t>
            </a:r>
            <a:r>
              <a:rPr kumimoji="1" lang="en-US" altLang="ja-JP" dirty="0"/>
              <a:t>561</a:t>
            </a:r>
          </a:p>
          <a:p>
            <a:r>
              <a:rPr kumimoji="1" lang="ja-JP" altLang="en-US" dirty="0"/>
              <a:t>発生量</a:t>
            </a:r>
            <a:r>
              <a:rPr kumimoji="1" lang="en-US" altLang="ja-JP" dirty="0"/>
              <a:t>839</a:t>
            </a:r>
            <a:r>
              <a:rPr kumimoji="1" lang="ja-JP" altLang="en-US" dirty="0"/>
              <a:t>＋</a:t>
            </a:r>
            <a:r>
              <a:rPr kumimoji="1" lang="en-US" altLang="ja-JP" dirty="0"/>
              <a:t>822</a:t>
            </a:r>
            <a:r>
              <a:rPr kumimoji="1" lang="ja-JP" altLang="en-US" dirty="0"/>
              <a:t>＝</a:t>
            </a:r>
            <a:r>
              <a:rPr kumimoji="1" lang="en-US" altLang="ja-JP" dirty="0"/>
              <a:t>1661</a:t>
            </a:r>
          </a:p>
          <a:p>
            <a:r>
              <a:rPr kumimoji="1" lang="en-US" altLang="ja-JP" dirty="0"/>
              <a:t>H26</a:t>
            </a:r>
            <a:r>
              <a:rPr kumimoji="1" lang="ja-JP" altLang="en-US" dirty="0"/>
              <a:t>： </a:t>
            </a:r>
            <a:r>
              <a:rPr kumimoji="1" lang="en-US" altLang="ja-JP" dirty="0"/>
              <a:t>561/1661</a:t>
            </a:r>
            <a:r>
              <a:rPr kumimoji="1" lang="ja-JP" altLang="en-US" dirty="0"/>
              <a:t>＝</a:t>
            </a:r>
            <a:r>
              <a:rPr kumimoji="1" lang="en-US" altLang="ja-JP" dirty="0"/>
              <a:t>33.8</a:t>
            </a:r>
            <a:r>
              <a:rPr kumimoji="1" lang="ja-JP" altLang="en-US" dirty="0"/>
              <a:t>％</a:t>
            </a:r>
            <a:endParaRPr kumimoji="1" lang="en-US" altLang="ja-JP" dirty="0"/>
          </a:p>
        </p:txBody>
      </p:sp>
      <p:sp>
        <p:nvSpPr>
          <p:cNvPr id="4" name="スライド番号プレースホルダー 3"/>
          <p:cNvSpPr>
            <a:spLocks noGrp="1"/>
          </p:cNvSpPr>
          <p:nvPr>
            <p:ph type="sldNum" sz="quarter" idx="10"/>
          </p:nvPr>
        </p:nvSpPr>
        <p:spPr/>
        <p:txBody>
          <a:bodyPr/>
          <a:lstStyle/>
          <a:p>
            <a:fld id="{B8671AB4-D29E-4FE0-8460-64B97A1B9FED}" type="slidenum">
              <a:rPr kumimoji="1" lang="ja-JP" altLang="en-US" smtClean="0"/>
              <a:pPr/>
              <a:t>9</a:t>
            </a:fld>
            <a:endParaRPr kumimoji="1" lang="ja-JP" altLang="en-US"/>
          </a:p>
        </p:txBody>
      </p:sp>
    </p:spTree>
    <p:extLst>
      <p:ext uri="{BB962C8B-B14F-4D97-AF65-F5344CB8AC3E}">
        <p14:creationId xmlns:p14="http://schemas.microsoft.com/office/powerpoint/2010/main" val="96975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p:spPr>
        <p:txBody>
          <a:bodyPr/>
          <a:lstStyle/>
          <a:p>
            <a:pPr lvl="1" algn="just"/>
            <a:r>
              <a:rPr lang="fr-FR" altLang="fr-FR" sz="1800">
                <a:latin typeface="Arial" panose="020B0604020202020204" pitchFamily="34" charset="0"/>
              </a:rPr>
              <a:t>Prioritization of actions against food waste, for a better efficiency throughout the whole food chain :</a:t>
            </a:r>
          </a:p>
          <a:p>
            <a:pPr lvl="3" algn="just"/>
            <a:r>
              <a:rPr lang="fr-FR" altLang="fr-FR" sz="1800">
                <a:latin typeface="Arial" panose="020B0604020202020204" pitchFamily="34" charset="0"/>
              </a:rPr>
              <a:t>Prevention</a:t>
            </a:r>
          </a:p>
          <a:p>
            <a:pPr lvl="3" algn="just"/>
            <a:r>
              <a:rPr lang="fr-FR" altLang="fr-FR" sz="1800">
                <a:latin typeface="Arial" panose="020B0604020202020204" pitchFamily="34" charset="0"/>
              </a:rPr>
              <a:t>Human consumption (donation or transformation)</a:t>
            </a:r>
          </a:p>
          <a:p>
            <a:pPr lvl="3" algn="just"/>
            <a:r>
              <a:rPr lang="fr-FR" altLang="fr-FR" sz="1800">
                <a:latin typeface="Arial" panose="020B0604020202020204" pitchFamily="34" charset="0"/>
              </a:rPr>
              <a:t>Feed valorization</a:t>
            </a:r>
          </a:p>
          <a:p>
            <a:pPr lvl="3" algn="just"/>
            <a:r>
              <a:rPr lang="fr-FR" altLang="fr-FR" sz="1800">
                <a:latin typeface="Arial" panose="020B0604020202020204" pitchFamily="34" charset="0"/>
              </a:rPr>
              <a:t>Energetic or composting valorization</a:t>
            </a:r>
          </a:p>
        </p:txBody>
      </p:sp>
      <p:sp>
        <p:nvSpPr>
          <p:cNvPr id="5530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E8B632-0CFA-4874-8DBB-F93660C550D7}" type="slidenum">
              <a:rPr lang="fr-FR" altLang="fr-FR"/>
              <a:pPr/>
              <a:t>11</a:t>
            </a:fld>
            <a:endParaRPr lang="fr-FR" altLang="fr-FR"/>
          </a:p>
        </p:txBody>
      </p:sp>
    </p:spTree>
    <p:extLst>
      <p:ext uri="{BB962C8B-B14F-4D97-AF65-F5344CB8AC3E}">
        <p14:creationId xmlns:p14="http://schemas.microsoft.com/office/powerpoint/2010/main" val="13500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4000"/>
            </a:lvl1pPr>
          </a:lstStyle>
          <a:p>
            <a:r>
              <a:rPr kumimoji="1" lang="ja-JP" altLang="en-US"/>
              <a:t>マスタ タイトルの書式設定</a:t>
            </a:r>
          </a:p>
        </p:txBody>
      </p:sp>
      <p:sp>
        <p:nvSpPr>
          <p:cNvPr id="3" name="コンテンツ プレースホルダ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7E31537-213A-4796-8A2A-8328A65B69D7}" type="datetimeFigureOut">
              <a:rPr kumimoji="1" lang="ja-JP" altLang="en-US" smtClean="0"/>
              <a:pPr/>
              <a:t>2018/7/22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85961DE-8593-4389-A22D-D2F1F165AF9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31537-213A-4796-8A2A-8328A65B69D7}" type="datetimeFigureOut">
              <a:rPr kumimoji="1" lang="ja-JP" altLang="en-US" smtClean="0"/>
              <a:pPr/>
              <a:t>2018/7/22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961DE-8593-4389-A22D-D2F1F165AF9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メイリオ" pitchFamily="50" charset="-128"/>
          <a:ea typeface="メイリオ"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HG丸ｺﾞｼｯｸM-PRO" pitchFamily="50" charset="-128"/>
          <a:ea typeface="HG丸ｺﾞｼｯｸM-PRO"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HG丸ｺﾞｼｯｸM-PRO" pitchFamily="50" charset="-128"/>
          <a:ea typeface="HG丸ｺﾞｼｯｸM-PRO"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HG丸ｺﾞｼｯｸM-PRO" pitchFamily="50" charset="-128"/>
          <a:ea typeface="HG丸ｺﾞｼｯｸM-PRO"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HG丸ｺﾞｼｯｸM-PRO" pitchFamily="50" charset="-128"/>
          <a:ea typeface="HG丸ｺﾞｼｯｸM-PRO"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HG丸ｺﾞｼｯｸM-PRO" pitchFamily="50" charset="-128"/>
          <a:ea typeface="HG丸ｺﾞｼｯｸM-PRO"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5584" y="2132856"/>
            <a:ext cx="7772400" cy="1470025"/>
          </a:xfrm>
        </p:spPr>
        <p:txBody>
          <a:bodyPr>
            <a:normAutofit/>
          </a:bodyPr>
          <a:lstStyle/>
          <a:p>
            <a:r>
              <a:rPr lang="ja-JP" altLang="en-US" sz="3600" dirty="0"/>
              <a:t>世界の食品ロス対策と</a:t>
            </a:r>
            <a:br>
              <a:rPr lang="ja-JP" altLang="en-US" sz="3600" dirty="0"/>
            </a:br>
            <a:r>
              <a:rPr lang="ja-JP" altLang="en-US" sz="3600" dirty="0"/>
              <a:t>フードバンクの多様性</a:t>
            </a:r>
          </a:p>
        </p:txBody>
      </p:sp>
      <p:sp>
        <p:nvSpPr>
          <p:cNvPr id="3" name="サブタイトル 2"/>
          <p:cNvSpPr>
            <a:spLocks noGrp="1"/>
          </p:cNvSpPr>
          <p:nvPr>
            <p:ph type="subTitle" idx="1"/>
          </p:nvPr>
        </p:nvSpPr>
        <p:spPr>
          <a:xfrm>
            <a:off x="685800" y="3501008"/>
            <a:ext cx="7772400" cy="2808312"/>
          </a:xfrm>
        </p:spPr>
        <p:txBody>
          <a:bodyPr>
            <a:normAutofit/>
          </a:bodyPr>
          <a:lstStyle/>
          <a:p>
            <a:r>
              <a:rPr lang="ja-JP" altLang="en-US" sz="1800" dirty="0"/>
              <a:t>－海外の政策とフードバンクの位置づけ－</a:t>
            </a:r>
            <a:endParaRPr lang="en-US" altLang="ja-JP" sz="1800" dirty="0"/>
          </a:p>
          <a:p>
            <a:endParaRPr lang="en-US" altLang="ja-JP" sz="1800" dirty="0"/>
          </a:p>
          <a:p>
            <a:pPr algn="r"/>
            <a:endParaRPr lang="en-US" altLang="ja-JP" sz="1800" dirty="0"/>
          </a:p>
          <a:p>
            <a:pPr algn="r"/>
            <a:endParaRPr lang="en-US" altLang="ja-JP" sz="1800" dirty="0"/>
          </a:p>
          <a:p>
            <a:pPr algn="r"/>
            <a:r>
              <a:rPr lang="ja-JP" altLang="en-US" sz="1800" dirty="0"/>
              <a:t>明石書店</a:t>
            </a:r>
            <a:r>
              <a:rPr lang="en-US" altLang="ja-JP" sz="1800" dirty="0"/>
              <a:t>『</a:t>
            </a:r>
            <a:r>
              <a:rPr lang="ja-JP" altLang="en-US" sz="1800" dirty="0"/>
              <a:t>フードバンク</a:t>
            </a:r>
            <a:r>
              <a:rPr lang="en-US" altLang="ja-JP" sz="1800" dirty="0"/>
              <a:t>』</a:t>
            </a:r>
            <a:r>
              <a:rPr lang="ja-JP" altLang="en-US" sz="1800" dirty="0"/>
              <a:t>出版記念シンポジウム</a:t>
            </a:r>
            <a:endParaRPr lang="en-US" altLang="ja-JP" sz="1800" dirty="0"/>
          </a:p>
          <a:p>
            <a:pPr algn="r"/>
            <a:r>
              <a:rPr lang="ja-JP" altLang="en-US" sz="1800" dirty="0"/>
              <a:t>２０１８年７月２２日（日）＠明治大学</a:t>
            </a:r>
            <a:endParaRPr lang="en-US" altLang="ja-JP" sz="1800" dirty="0"/>
          </a:p>
          <a:p>
            <a:pPr algn="r"/>
            <a:r>
              <a:rPr lang="ja-JP" altLang="en-US" sz="1800" dirty="0"/>
              <a:t>愛知工業大学経営学部</a:t>
            </a:r>
            <a:endParaRPr lang="en-US" altLang="ja-JP" sz="1800" dirty="0"/>
          </a:p>
          <a:p>
            <a:pPr algn="r"/>
            <a:r>
              <a:rPr lang="ja-JP" altLang="en-US" sz="1800" dirty="0"/>
              <a:t>小林 富雄</a:t>
            </a:r>
            <a:endParaRPr lang="en-US" altLang="ja-JP"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EPA</a:t>
            </a:r>
            <a:r>
              <a:rPr lang="ja-JP" altLang="en-US" dirty="0"/>
              <a:t>の</a:t>
            </a:r>
            <a:r>
              <a:rPr lang="en-US" altLang="ja-JP" dirty="0"/>
              <a:t>Food Recovery Hierarchy</a:t>
            </a:r>
            <a:endParaRPr kumimoji="1" lang="ja-JP" alt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3"/>
          <p:cNvSpPr>
            <a:spLocks noChangeArrowheads="1"/>
          </p:cNvSpPr>
          <p:nvPr/>
        </p:nvSpPr>
        <p:spPr bwMode="auto">
          <a:xfrm>
            <a:off x="3851920" y="6329821"/>
            <a:ext cx="495840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資料：</a:t>
            </a:r>
            <a:r>
              <a:rPr kumimoji="0" lang="en-US" altLang="ja-JP" sz="9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EPA</a:t>
            </a:r>
            <a:r>
              <a:rPr kumimoji="0" lang="ja-JP" altLang="en-US" sz="9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r>
              <a:rPr kumimoji="0" lang="en-US" altLang="ja-JP" sz="900" b="0" i="0" u="sng" strike="noStrike" cap="none" normalizeH="0" baseline="0" dirty="0">
                <a:ln>
                  <a:noFill/>
                </a:ln>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https://www.epa.gov/sustainable-management-food/food-recovery-hierarchy</a:t>
            </a:r>
            <a:r>
              <a:rPr kumimoji="0" lang="ja-JP" altLang="en-US" sz="9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pic>
        <p:nvPicPr>
          <p:cNvPr id="5" name="図 4"/>
          <p:cNvPicPr>
            <a:picLocks noChangeAspect="1"/>
          </p:cNvPicPr>
          <p:nvPr/>
        </p:nvPicPr>
        <p:blipFill>
          <a:blip r:embed="rId2"/>
          <a:stretch>
            <a:fillRect/>
          </a:stretch>
        </p:blipFill>
        <p:spPr>
          <a:xfrm>
            <a:off x="1979712" y="1504666"/>
            <a:ext cx="5184576" cy="4568344"/>
          </a:xfrm>
          <a:prstGeom prst="rect">
            <a:avLst/>
          </a:prstGeom>
        </p:spPr>
      </p:pic>
    </p:spTree>
    <p:extLst>
      <p:ext uri="{BB962C8B-B14F-4D97-AF65-F5344CB8AC3E}">
        <p14:creationId xmlns:p14="http://schemas.microsoft.com/office/powerpoint/2010/main" val="322824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5" descr="C:\Users\debarges\AppData\Local\Microsoft\Windows\Temporary Internet Files\Content.IE5\39P5VS41\1-1232202763DIeJ[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894" y="2623244"/>
            <a:ext cx="147796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e 25"/>
          <p:cNvGrpSpPr>
            <a:grpSpLocks/>
          </p:cNvGrpSpPr>
          <p:nvPr/>
        </p:nvGrpSpPr>
        <p:grpSpPr bwMode="auto">
          <a:xfrm>
            <a:off x="467544" y="2515294"/>
            <a:ext cx="1201738" cy="1201738"/>
            <a:chOff x="997821" y="2898971"/>
            <a:chExt cx="1201762" cy="1201762"/>
          </a:xfrm>
        </p:grpSpPr>
        <p:pic>
          <p:nvPicPr>
            <p:cNvPr id="10274" name="Picture 2" descr="C:\Users\debarges\AppData\Local\Microsoft\Windows\Temporary Internet Files\Content.IE5\QAEOLVLL\waste-container_gg5814205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625" y="3026326"/>
              <a:ext cx="824191" cy="94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 descr="C:\Users\debarges\AppData\Local\Microsoft\Windows\Temporary Internet Files\Content.IE5\N29HKNMT\No_icon_red.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821" y="2898971"/>
              <a:ext cx="1201762" cy="12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 name="Groupe 22"/>
          <p:cNvGrpSpPr>
            <a:grpSpLocks/>
          </p:cNvGrpSpPr>
          <p:nvPr/>
        </p:nvGrpSpPr>
        <p:grpSpPr bwMode="auto">
          <a:xfrm rot="-5400000">
            <a:off x="3979365" y="205211"/>
            <a:ext cx="1496196" cy="8663850"/>
            <a:chOff x="14400" y="2"/>
            <a:chExt cx="813187" cy="7030074"/>
          </a:xfrm>
        </p:grpSpPr>
        <p:grpSp>
          <p:nvGrpSpPr>
            <p:cNvPr id="10253" name="Groupe 1"/>
            <p:cNvGrpSpPr>
              <a:grpSpLocks/>
            </p:cNvGrpSpPr>
            <p:nvPr/>
          </p:nvGrpSpPr>
          <p:grpSpPr bwMode="auto">
            <a:xfrm>
              <a:off x="14400" y="2"/>
              <a:ext cx="813185" cy="1268398"/>
              <a:chOff x="-3" y="90120"/>
              <a:chExt cx="720087" cy="1863126"/>
            </a:xfrm>
          </p:grpSpPr>
          <p:sp>
            <p:nvSpPr>
              <p:cNvPr id="3" name="Chevron 2"/>
              <p:cNvSpPr/>
              <p:nvPr/>
            </p:nvSpPr>
            <p:spPr>
              <a:xfrm rot="5400000">
                <a:off x="-571522" y="661639"/>
                <a:ext cx="1863126" cy="720087"/>
              </a:xfrm>
              <a:prstGeom prst="chevron">
                <a:avLst/>
              </a:prstGeom>
              <a:solidFill>
                <a:srgbClr val="FF0066"/>
              </a:solidFill>
            </p:spPr>
            <p:style>
              <a:lnRef idx="2">
                <a:schemeClr val="accent4">
                  <a:shade val="50000"/>
                </a:schemeClr>
              </a:lnRef>
              <a:fillRef idx="1">
                <a:schemeClr val="accent4"/>
              </a:fillRef>
              <a:effectRef idx="0">
                <a:schemeClr val="accent4"/>
              </a:effectRef>
              <a:fontRef idx="minor">
                <a:schemeClr val="lt1"/>
              </a:fontRef>
            </p:style>
          </p:sp>
          <p:sp>
            <p:nvSpPr>
              <p:cNvPr id="4" name="Chevron 4"/>
              <p:cNvSpPr/>
              <p:nvPr/>
            </p:nvSpPr>
            <p:spPr>
              <a:xfrm rot="5400000">
                <a:off x="-303361" y="732113"/>
                <a:ext cx="1326807" cy="359948"/>
              </a:xfrm>
              <a:prstGeom prst="rect">
                <a:avLst/>
              </a:prstGeom>
              <a:solidFill>
                <a:schemeClr val="bg2">
                  <a:lumMod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spcCol="1270" anchor="ctr">
                <a:spAutoFit/>
              </a:bodyPr>
              <a:lstStyle/>
              <a:p>
                <a:pPr algn="ctr" defTabSz="533400">
                  <a:lnSpc>
                    <a:spcPct val="90000"/>
                  </a:lnSpc>
                  <a:spcAft>
                    <a:spcPct val="35000"/>
                  </a:spcAft>
                  <a:defRPr/>
                </a:pPr>
                <a:r>
                  <a:rPr lang="fr-FR" dirty="0" err="1">
                    <a:solidFill>
                      <a:schemeClr val="tx1"/>
                    </a:solidFill>
                  </a:rPr>
                  <a:t>Prevention</a:t>
                </a:r>
                <a:r>
                  <a:rPr lang="fr-FR" dirty="0">
                    <a:solidFill>
                      <a:schemeClr val="tx1"/>
                    </a:solidFill>
                  </a:rPr>
                  <a:t>  of </a:t>
                </a:r>
                <a:r>
                  <a:rPr lang="fr-FR" dirty="0" err="1">
                    <a:solidFill>
                      <a:schemeClr val="tx1"/>
                    </a:solidFill>
                  </a:rPr>
                  <a:t>food</a:t>
                </a:r>
                <a:r>
                  <a:rPr lang="fr-FR" dirty="0">
                    <a:solidFill>
                      <a:schemeClr val="tx1"/>
                    </a:solidFill>
                  </a:rPr>
                  <a:t> </a:t>
                </a:r>
                <a:r>
                  <a:rPr lang="fr-FR" dirty="0" err="1">
                    <a:solidFill>
                      <a:schemeClr val="tx1"/>
                    </a:solidFill>
                  </a:rPr>
                  <a:t>waste</a:t>
                </a:r>
                <a:endParaRPr lang="fr-FR" dirty="0">
                  <a:solidFill>
                    <a:schemeClr val="tx1"/>
                  </a:solidFill>
                </a:endParaRPr>
              </a:p>
            </p:txBody>
          </p:sp>
        </p:grpSp>
        <p:grpSp>
          <p:nvGrpSpPr>
            <p:cNvPr id="10254" name="Groupe 4"/>
            <p:cNvGrpSpPr>
              <a:grpSpLocks/>
            </p:cNvGrpSpPr>
            <p:nvPr/>
          </p:nvGrpSpPr>
          <p:grpSpPr bwMode="auto">
            <a:xfrm>
              <a:off x="14401" y="944554"/>
              <a:ext cx="813185" cy="1514458"/>
              <a:chOff x="-3" y="89693"/>
              <a:chExt cx="720087" cy="1863287"/>
            </a:xfrm>
          </p:grpSpPr>
          <p:sp>
            <p:nvSpPr>
              <p:cNvPr id="6" name="Chevron 5"/>
              <p:cNvSpPr/>
              <p:nvPr/>
            </p:nvSpPr>
            <p:spPr>
              <a:xfrm rot="5400000">
                <a:off x="-571603" y="661293"/>
                <a:ext cx="1863287" cy="720087"/>
              </a:xfrm>
              <a:prstGeom prst="chevron">
                <a:avLst/>
              </a:prstGeom>
              <a:solidFill>
                <a:srgbClr val="FF6699"/>
              </a:solidFill>
            </p:spPr>
            <p:style>
              <a:lnRef idx="2">
                <a:schemeClr val="accent4">
                  <a:shade val="50000"/>
                </a:schemeClr>
              </a:lnRef>
              <a:fillRef idx="1">
                <a:schemeClr val="accent4"/>
              </a:fillRef>
              <a:effectRef idx="0">
                <a:schemeClr val="accent4"/>
              </a:effectRef>
              <a:fontRef idx="minor">
                <a:schemeClr val="lt1"/>
              </a:fontRef>
            </p:style>
          </p:sp>
          <p:sp>
            <p:nvSpPr>
              <p:cNvPr id="7" name="Chevron 4"/>
              <p:cNvSpPr/>
              <p:nvPr/>
            </p:nvSpPr>
            <p:spPr>
              <a:xfrm rot="5400000">
                <a:off x="-137037" y="836482"/>
                <a:ext cx="994147" cy="359948"/>
              </a:xfrm>
              <a:prstGeom prst="rect">
                <a:avLst/>
              </a:prstGeom>
              <a:solidFill>
                <a:schemeClr val="bg2">
                  <a:lumMod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spcCol="1270" anchor="ctr">
                <a:spAutoFit/>
              </a:bodyPr>
              <a:lstStyle/>
              <a:p>
                <a:pPr algn="ctr" defTabSz="533400">
                  <a:lnSpc>
                    <a:spcPct val="90000"/>
                  </a:lnSpc>
                  <a:spcAft>
                    <a:spcPct val="35000"/>
                  </a:spcAft>
                </a:pPr>
                <a:r>
                  <a:rPr lang="fr-FR" dirty="0" err="1">
                    <a:solidFill>
                      <a:schemeClr val="tx1"/>
                    </a:solidFill>
                  </a:rPr>
                  <a:t>Human</a:t>
                </a:r>
                <a:r>
                  <a:rPr lang="fr-FR" dirty="0">
                    <a:solidFill>
                      <a:schemeClr val="tx1"/>
                    </a:solidFill>
                  </a:rPr>
                  <a:t> </a:t>
                </a:r>
                <a:r>
                  <a:rPr lang="fr-FR" dirty="0" err="1">
                    <a:solidFill>
                      <a:schemeClr val="tx1"/>
                    </a:solidFill>
                  </a:rPr>
                  <a:t>consumption</a:t>
                </a:r>
                <a:endParaRPr lang="fr-FR" dirty="0">
                  <a:solidFill>
                    <a:schemeClr val="tx1"/>
                  </a:solidFill>
                </a:endParaRPr>
              </a:p>
            </p:txBody>
          </p:sp>
        </p:grpSp>
        <p:grpSp>
          <p:nvGrpSpPr>
            <p:cNvPr id="10255" name="Groupe 7"/>
            <p:cNvGrpSpPr>
              <a:grpSpLocks/>
            </p:cNvGrpSpPr>
            <p:nvPr/>
          </p:nvGrpSpPr>
          <p:grpSpPr bwMode="auto">
            <a:xfrm>
              <a:off x="14401" y="2130403"/>
              <a:ext cx="813185" cy="1535095"/>
              <a:chOff x="-1" y="90983"/>
              <a:chExt cx="720087" cy="1863745"/>
            </a:xfrm>
          </p:grpSpPr>
          <p:sp>
            <p:nvSpPr>
              <p:cNvPr id="9" name="Chevron 8"/>
              <p:cNvSpPr/>
              <p:nvPr/>
            </p:nvSpPr>
            <p:spPr>
              <a:xfrm rot="5400000">
                <a:off x="-571830" y="662812"/>
                <a:ext cx="1863745" cy="720087"/>
              </a:xfrm>
              <a:prstGeom prst="chevron">
                <a:avLst/>
              </a:prstGeom>
            </p:spPr>
            <p:style>
              <a:lnRef idx="2">
                <a:schemeClr val="accent4">
                  <a:shade val="50000"/>
                </a:schemeClr>
              </a:lnRef>
              <a:fillRef idx="1">
                <a:schemeClr val="accent4"/>
              </a:fillRef>
              <a:effectRef idx="0">
                <a:schemeClr val="accent4"/>
              </a:effectRef>
              <a:fontRef idx="minor">
                <a:schemeClr val="lt1"/>
              </a:fontRef>
            </p:style>
          </p:sp>
          <p:sp>
            <p:nvSpPr>
              <p:cNvPr id="10" name="Chevron 4"/>
              <p:cNvSpPr/>
              <p:nvPr/>
            </p:nvSpPr>
            <p:spPr>
              <a:xfrm rot="5400000">
                <a:off x="-167084" y="956595"/>
                <a:ext cx="1054254" cy="359948"/>
              </a:xfrm>
              <a:prstGeom prst="rect">
                <a:avLst/>
              </a:prstGeom>
              <a:solidFill>
                <a:schemeClr val="bg2">
                  <a:lumMod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spcCol="1270" anchor="ctr">
                <a:spAutoFit/>
              </a:bodyPr>
              <a:lstStyle/>
              <a:p>
                <a:pPr algn="ctr" defTabSz="577850">
                  <a:lnSpc>
                    <a:spcPct val="90000"/>
                  </a:lnSpc>
                  <a:spcAft>
                    <a:spcPct val="35000"/>
                  </a:spcAft>
                  <a:defRPr/>
                </a:pPr>
                <a:r>
                  <a:rPr lang="fr-FR" dirty="0" err="1">
                    <a:solidFill>
                      <a:schemeClr val="tx1"/>
                    </a:solidFill>
                  </a:rPr>
                  <a:t>Animals</a:t>
                </a:r>
                <a:r>
                  <a:rPr lang="fr-FR" dirty="0"/>
                  <a:t> </a:t>
                </a:r>
                <a:r>
                  <a:rPr lang="fr-FR" dirty="0" err="1">
                    <a:solidFill>
                      <a:schemeClr val="tx1"/>
                    </a:solidFill>
                  </a:rPr>
                  <a:t>consumption</a:t>
                </a:r>
                <a:endParaRPr lang="fr-FR" dirty="0">
                  <a:solidFill>
                    <a:schemeClr val="tx1"/>
                  </a:solidFill>
                </a:endParaRPr>
              </a:p>
            </p:txBody>
          </p:sp>
        </p:grpSp>
        <p:grpSp>
          <p:nvGrpSpPr>
            <p:cNvPr id="10256" name="Groupe 10"/>
            <p:cNvGrpSpPr>
              <a:grpSpLocks/>
            </p:cNvGrpSpPr>
            <p:nvPr/>
          </p:nvGrpSpPr>
          <p:grpSpPr bwMode="auto">
            <a:xfrm>
              <a:off x="14400" y="3327365"/>
              <a:ext cx="813185" cy="1269986"/>
              <a:chOff x="-4" y="89107"/>
              <a:chExt cx="720087" cy="1865458"/>
            </a:xfrm>
          </p:grpSpPr>
          <p:sp>
            <p:nvSpPr>
              <p:cNvPr id="12" name="Chevron 11"/>
              <p:cNvSpPr/>
              <p:nvPr/>
            </p:nvSpPr>
            <p:spPr>
              <a:xfrm rot="5400000">
                <a:off x="-572689" y="661792"/>
                <a:ext cx="1865458" cy="720087"/>
              </a:xfrm>
              <a:prstGeom prst="chevron">
                <a:avLst/>
              </a:prstGeom>
            </p:spPr>
            <p:style>
              <a:lnRef idx="2">
                <a:schemeClr val="accent4">
                  <a:shade val="50000"/>
                </a:schemeClr>
              </a:lnRef>
              <a:fillRef idx="1">
                <a:schemeClr val="accent4"/>
              </a:fillRef>
              <a:effectRef idx="0">
                <a:schemeClr val="accent4"/>
              </a:effectRef>
              <a:fontRef idx="minor">
                <a:schemeClr val="lt1"/>
              </a:fontRef>
            </p:style>
          </p:sp>
          <p:sp>
            <p:nvSpPr>
              <p:cNvPr id="13" name="Chevron 4"/>
              <p:cNvSpPr/>
              <p:nvPr/>
            </p:nvSpPr>
            <p:spPr>
              <a:xfrm rot="5400000">
                <a:off x="-325518" y="916709"/>
                <a:ext cx="1371117" cy="239965"/>
              </a:xfrm>
              <a:prstGeom prst="rect">
                <a:avLst/>
              </a:prstGeom>
              <a:solidFill>
                <a:schemeClr val="bg2">
                  <a:lumMod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spcCol="1270" anchor="ctr">
                <a:spAutoFit/>
              </a:bodyPr>
              <a:lstStyle/>
              <a:p>
                <a:pPr algn="ctr" defTabSz="577850">
                  <a:lnSpc>
                    <a:spcPct val="90000"/>
                  </a:lnSpc>
                  <a:spcAft>
                    <a:spcPct val="35000"/>
                  </a:spcAft>
                </a:pPr>
                <a:r>
                  <a:rPr lang="fr-FR" dirty="0" err="1">
                    <a:solidFill>
                      <a:schemeClr val="tx1"/>
                    </a:solidFill>
                  </a:rPr>
                  <a:t>Feed</a:t>
                </a:r>
                <a:r>
                  <a:rPr lang="fr-FR" dirty="0">
                    <a:solidFill>
                      <a:schemeClr val="tx1"/>
                    </a:solidFill>
                  </a:rPr>
                  <a:t> </a:t>
                </a:r>
                <a:r>
                  <a:rPr lang="fr-FR" dirty="0" err="1">
                    <a:solidFill>
                      <a:schemeClr val="tx1"/>
                    </a:solidFill>
                  </a:rPr>
                  <a:t>Valorization</a:t>
                </a:r>
                <a:endParaRPr lang="fr-FR" dirty="0">
                  <a:solidFill>
                    <a:schemeClr val="tx1"/>
                  </a:solidFill>
                </a:endParaRPr>
              </a:p>
            </p:txBody>
          </p:sp>
        </p:grpSp>
        <p:grpSp>
          <p:nvGrpSpPr>
            <p:cNvPr id="10257" name="Groupe 13"/>
            <p:cNvGrpSpPr>
              <a:grpSpLocks/>
            </p:cNvGrpSpPr>
            <p:nvPr/>
          </p:nvGrpSpPr>
          <p:grpSpPr bwMode="auto">
            <a:xfrm>
              <a:off x="14400" y="5208530"/>
              <a:ext cx="813185" cy="1173150"/>
              <a:chOff x="-4" y="89119"/>
              <a:chExt cx="720087" cy="1865214"/>
            </a:xfrm>
          </p:grpSpPr>
          <p:sp>
            <p:nvSpPr>
              <p:cNvPr id="15" name="Chevron 14"/>
              <p:cNvSpPr/>
              <p:nvPr/>
            </p:nvSpPr>
            <p:spPr>
              <a:xfrm rot="5400000">
                <a:off x="-572567" y="661682"/>
                <a:ext cx="1865214" cy="720087"/>
              </a:xfrm>
              <a:prstGeom prst="chevron">
                <a:avLst/>
              </a:prstGeom>
            </p:spPr>
            <p:style>
              <a:lnRef idx="2">
                <a:schemeClr val="accent4">
                  <a:shade val="50000"/>
                </a:schemeClr>
              </a:lnRef>
              <a:fillRef idx="1">
                <a:schemeClr val="accent4"/>
              </a:fillRef>
              <a:effectRef idx="0">
                <a:schemeClr val="accent4"/>
              </a:effectRef>
              <a:fontRef idx="minor">
                <a:schemeClr val="lt1"/>
              </a:fontRef>
            </p:style>
          </p:sp>
          <p:sp>
            <p:nvSpPr>
              <p:cNvPr id="16" name="Chevron 4"/>
              <p:cNvSpPr/>
              <p:nvPr/>
            </p:nvSpPr>
            <p:spPr>
              <a:xfrm rot="5400000">
                <a:off x="-226544" y="1039452"/>
                <a:ext cx="1178699" cy="186639"/>
              </a:xfrm>
              <a:prstGeom prst="rect">
                <a:avLst/>
              </a:prstGeom>
              <a:solidFill>
                <a:schemeClr val="bg2">
                  <a:lumMod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spcCol="1270" anchor="ctr">
                <a:spAutoFit/>
              </a:bodyPr>
              <a:lstStyle/>
              <a:p>
                <a:pPr algn="ctr" defTabSz="533400">
                  <a:lnSpc>
                    <a:spcPct val="90000"/>
                  </a:lnSpc>
                  <a:spcAft>
                    <a:spcPct val="35000"/>
                  </a:spcAft>
                  <a:defRPr/>
                </a:pPr>
                <a:r>
                  <a:rPr lang="fr-FR" sz="1400" dirty="0" err="1">
                    <a:solidFill>
                      <a:schemeClr val="tx1"/>
                    </a:solidFill>
                  </a:rPr>
                  <a:t>Composting</a:t>
                </a:r>
                <a:r>
                  <a:rPr lang="fr-FR" sz="1400" dirty="0">
                    <a:solidFill>
                      <a:schemeClr val="tx1"/>
                    </a:solidFill>
                  </a:rPr>
                  <a:t> </a:t>
                </a:r>
                <a:r>
                  <a:rPr lang="fr-FR" sz="1400" dirty="0" err="1">
                    <a:solidFill>
                      <a:schemeClr val="tx1"/>
                    </a:solidFill>
                  </a:rPr>
                  <a:t>Valorization</a:t>
                </a:r>
                <a:endParaRPr lang="fr-FR" sz="1400" dirty="0">
                  <a:solidFill>
                    <a:schemeClr val="tx1"/>
                  </a:solidFill>
                </a:endParaRPr>
              </a:p>
            </p:txBody>
          </p:sp>
        </p:grpSp>
        <p:grpSp>
          <p:nvGrpSpPr>
            <p:cNvPr id="10258" name="Groupe 16"/>
            <p:cNvGrpSpPr>
              <a:grpSpLocks/>
            </p:cNvGrpSpPr>
            <p:nvPr/>
          </p:nvGrpSpPr>
          <p:grpSpPr bwMode="auto">
            <a:xfrm>
              <a:off x="14400" y="4276679"/>
              <a:ext cx="813185" cy="1268398"/>
              <a:chOff x="-4" y="89969"/>
              <a:chExt cx="720087" cy="1863126"/>
            </a:xfrm>
          </p:grpSpPr>
          <p:sp>
            <p:nvSpPr>
              <p:cNvPr id="18" name="Chevron 17"/>
              <p:cNvSpPr/>
              <p:nvPr/>
            </p:nvSpPr>
            <p:spPr>
              <a:xfrm rot="5400000">
                <a:off x="-571523" y="661488"/>
                <a:ext cx="1863126" cy="720087"/>
              </a:xfrm>
              <a:prstGeom prst="chevron">
                <a:avLst/>
              </a:prstGeom>
            </p:spPr>
            <p:style>
              <a:lnRef idx="2">
                <a:schemeClr val="accent4">
                  <a:shade val="50000"/>
                </a:schemeClr>
              </a:lnRef>
              <a:fillRef idx="1">
                <a:schemeClr val="accent4"/>
              </a:fillRef>
              <a:effectRef idx="0">
                <a:schemeClr val="accent4"/>
              </a:effectRef>
              <a:fontRef idx="minor">
                <a:schemeClr val="lt1"/>
              </a:fontRef>
            </p:style>
          </p:sp>
          <p:sp>
            <p:nvSpPr>
              <p:cNvPr id="19" name="Chevron 4"/>
              <p:cNvSpPr/>
              <p:nvPr/>
            </p:nvSpPr>
            <p:spPr>
              <a:xfrm rot="5400000">
                <a:off x="-334840" y="1040288"/>
                <a:ext cx="1389763" cy="239965"/>
              </a:xfrm>
              <a:prstGeom prst="rect">
                <a:avLst/>
              </a:prstGeom>
              <a:solidFill>
                <a:schemeClr val="bg2">
                  <a:lumMod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spcCol="1270" anchor="ctr">
                <a:spAutoFit/>
              </a:bodyPr>
              <a:lstStyle/>
              <a:p>
                <a:pPr algn="ctr" defTabSz="533400">
                  <a:lnSpc>
                    <a:spcPct val="90000"/>
                  </a:lnSpc>
                  <a:spcAft>
                    <a:spcPct val="35000"/>
                  </a:spcAft>
                  <a:defRPr/>
                </a:pPr>
                <a:r>
                  <a:rPr lang="fr-FR" dirty="0" err="1">
                    <a:solidFill>
                      <a:schemeClr val="tx1"/>
                    </a:solidFill>
                  </a:rPr>
                  <a:t>Energétic</a:t>
                </a:r>
                <a:r>
                  <a:rPr lang="fr-FR" dirty="0"/>
                  <a:t> </a:t>
                </a:r>
                <a:r>
                  <a:rPr lang="fr-FR" dirty="0" err="1">
                    <a:solidFill>
                      <a:schemeClr val="tx1"/>
                    </a:solidFill>
                  </a:rPr>
                  <a:t>Valorization</a:t>
                </a:r>
                <a:endParaRPr lang="fr-FR" dirty="0">
                  <a:solidFill>
                    <a:schemeClr val="tx1"/>
                  </a:solidFill>
                </a:endParaRPr>
              </a:p>
            </p:txBody>
          </p:sp>
        </p:grpSp>
        <p:grpSp>
          <p:nvGrpSpPr>
            <p:cNvPr id="10259" name="Groupe 19"/>
            <p:cNvGrpSpPr>
              <a:grpSpLocks/>
            </p:cNvGrpSpPr>
            <p:nvPr/>
          </p:nvGrpSpPr>
          <p:grpSpPr bwMode="auto">
            <a:xfrm>
              <a:off x="14402" y="6099106"/>
              <a:ext cx="813185" cy="930970"/>
              <a:chOff x="1" y="100714"/>
              <a:chExt cx="720087" cy="2194059"/>
            </a:xfrm>
          </p:grpSpPr>
          <p:sp>
            <p:nvSpPr>
              <p:cNvPr id="21" name="Chevron 20"/>
              <p:cNvSpPr/>
              <p:nvPr/>
            </p:nvSpPr>
            <p:spPr>
              <a:xfrm rot="5400000">
                <a:off x="-571538" y="672253"/>
                <a:ext cx="1863165" cy="720087"/>
              </a:xfrm>
              <a:prstGeom prst="chevron">
                <a:avLst/>
              </a:prstGeom>
            </p:spPr>
            <p:style>
              <a:lnRef idx="2">
                <a:schemeClr val="accent4">
                  <a:shade val="50000"/>
                </a:schemeClr>
              </a:lnRef>
              <a:fillRef idx="1">
                <a:schemeClr val="accent4"/>
              </a:fillRef>
              <a:effectRef idx="0">
                <a:schemeClr val="accent4"/>
              </a:effectRef>
              <a:fontRef idx="minor">
                <a:schemeClr val="lt1"/>
              </a:fontRef>
            </p:style>
          </p:sp>
          <p:sp>
            <p:nvSpPr>
              <p:cNvPr id="22" name="Chevron 4"/>
              <p:cNvSpPr/>
              <p:nvPr/>
            </p:nvSpPr>
            <p:spPr>
              <a:xfrm rot="5400000">
                <a:off x="-529489" y="1342483"/>
                <a:ext cx="1784596" cy="119983"/>
              </a:xfrm>
              <a:prstGeom prst="rect">
                <a:avLst/>
              </a:prstGeom>
              <a:solidFill>
                <a:schemeClr val="bg2">
                  <a:lumMod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spcCol="1270" anchor="ctr">
                <a:spAutoFit/>
              </a:bodyPr>
              <a:lstStyle/>
              <a:p>
                <a:pPr algn="ctr" defTabSz="533400">
                  <a:lnSpc>
                    <a:spcPct val="90000"/>
                  </a:lnSpc>
                  <a:spcAft>
                    <a:spcPct val="35000"/>
                  </a:spcAft>
                  <a:defRPr/>
                </a:pPr>
                <a:r>
                  <a:rPr lang="fr-FR" dirty="0" err="1">
                    <a:solidFill>
                      <a:schemeClr val="tx1"/>
                    </a:solidFill>
                  </a:rPr>
                  <a:t>Wastes</a:t>
                </a:r>
                <a:endParaRPr lang="fr-FR" dirty="0">
                  <a:solidFill>
                    <a:schemeClr val="tx1"/>
                  </a:solidFill>
                </a:endParaRPr>
              </a:p>
            </p:txBody>
          </p:sp>
        </p:grpSp>
      </p:grpSp>
      <p:pic>
        <p:nvPicPr>
          <p:cNvPr id="2050" name="Picture 2" descr="C:\Users\debarges\AppData\Local\Microsoft\Windows\Temporary Internet Files\Content.IE5\CUAV66ER\Factory_icon.sv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6729" y="2791519"/>
            <a:ext cx="8413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debarges\AppData\Local\Microsoft\Windows\Temporary Internet Files\Content.IE5\39P5VS41\gas-container-160416_64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9681" y="2921694"/>
            <a:ext cx="344487"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debarges\AppData\Local\Microsoft\Windows\Temporary Internet Files\Content.IE5\QAEOLVLL\tractor-307937_64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2816919"/>
            <a:ext cx="1463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debarges\AppData\Local\Microsoft\Windows\Temporary Internet Files\Content.IE5\39P5VS41\ve_anthro-comic08-wast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7411" y="5433233"/>
            <a:ext cx="1112837"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7" descr="C:\Users\debarges\AppData\Local\Microsoft\Windows\Temporary Internet Files\Content.IE5\39P5VS41\ist2_10483882-vegetables[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8" y="5686197"/>
            <a:ext cx="10302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descr="C:\Users\debarges\AppData\Local\Microsoft\Windows\Temporary Internet Files\Content.IE5\39P5VS41\128890613[1].jpg"/>
          <p:cNvPicPr>
            <a:picLocks noChangeAspect="1" noChangeArrowheads="1"/>
          </p:cNvPicPr>
          <p:nvPr/>
        </p:nvPicPr>
        <p:blipFill>
          <a:blip r:embed="rId11">
            <a:extLst>
              <a:ext uri="{28A0092B-C50C-407E-A947-70E740481C1C}">
                <a14:useLocalDpi xmlns:a14="http://schemas.microsoft.com/office/drawing/2010/main" val="0"/>
              </a:ext>
            </a:extLst>
          </a:blip>
          <a:srcRect r="22685"/>
          <a:stretch>
            <a:fillRect/>
          </a:stretch>
        </p:blipFill>
        <p:spPr bwMode="auto">
          <a:xfrm>
            <a:off x="3420814" y="2478782"/>
            <a:ext cx="719138"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itre 1"/>
          <p:cNvSpPr txBox="1">
            <a:spLocks/>
          </p:cNvSpPr>
          <p:nvPr/>
        </p:nvSpPr>
        <p:spPr>
          <a:xfrm>
            <a:off x="248940" y="1610085"/>
            <a:ext cx="4441825" cy="574675"/>
          </a:xfrm>
          <a:prstGeom prst="rect">
            <a:avLst/>
          </a:prstGeom>
        </p:spPr>
        <p:txBody>
          <a:bodyPr lIns="82945" tIns="41473" rIns="82945" bIns="41473"/>
          <a:lstStyle>
            <a:lvl1pPr algn="r" rtl="0" eaLnBrk="0" fontAlgn="base" hangingPunct="0">
              <a:spcBef>
                <a:spcPct val="0"/>
              </a:spcBef>
              <a:spcAft>
                <a:spcPct val="0"/>
              </a:spcAft>
              <a:defRPr sz="2400" b="1">
                <a:solidFill>
                  <a:srgbClr val="FF0000"/>
                </a:solidFill>
                <a:latin typeface="+mj-lt"/>
                <a:ea typeface="+mj-ea"/>
                <a:cs typeface="+mj-cs"/>
              </a:defRPr>
            </a:lvl1pPr>
            <a:lvl2pPr algn="r" rtl="0" eaLnBrk="0" fontAlgn="base" hangingPunct="0">
              <a:spcBef>
                <a:spcPct val="0"/>
              </a:spcBef>
              <a:spcAft>
                <a:spcPct val="0"/>
              </a:spcAft>
              <a:defRPr sz="2400" b="1">
                <a:solidFill>
                  <a:srgbClr val="FF0000"/>
                </a:solidFill>
                <a:latin typeface="Arial" charset="0"/>
              </a:defRPr>
            </a:lvl2pPr>
            <a:lvl3pPr algn="r" rtl="0" eaLnBrk="0" fontAlgn="base" hangingPunct="0">
              <a:spcBef>
                <a:spcPct val="0"/>
              </a:spcBef>
              <a:spcAft>
                <a:spcPct val="0"/>
              </a:spcAft>
              <a:defRPr sz="2400" b="1">
                <a:solidFill>
                  <a:srgbClr val="FF0000"/>
                </a:solidFill>
                <a:latin typeface="Arial" charset="0"/>
              </a:defRPr>
            </a:lvl3pPr>
            <a:lvl4pPr algn="r" rtl="0" eaLnBrk="0" fontAlgn="base" hangingPunct="0">
              <a:spcBef>
                <a:spcPct val="0"/>
              </a:spcBef>
              <a:spcAft>
                <a:spcPct val="0"/>
              </a:spcAft>
              <a:defRPr sz="2400" b="1">
                <a:solidFill>
                  <a:srgbClr val="FF0000"/>
                </a:solidFill>
                <a:latin typeface="Arial" charset="0"/>
              </a:defRPr>
            </a:lvl4pPr>
            <a:lvl5pPr algn="r" rtl="0" eaLnBrk="0" fontAlgn="base" hangingPunct="0">
              <a:spcBef>
                <a:spcPct val="0"/>
              </a:spcBef>
              <a:spcAft>
                <a:spcPct val="0"/>
              </a:spcAft>
              <a:defRPr sz="2400" b="1">
                <a:solidFill>
                  <a:srgbClr val="FF0000"/>
                </a:solidFill>
                <a:latin typeface="Arial" charset="0"/>
              </a:defRPr>
            </a:lvl5pPr>
            <a:lvl6pPr marL="457200" algn="r" rtl="0" fontAlgn="base">
              <a:spcBef>
                <a:spcPct val="0"/>
              </a:spcBef>
              <a:spcAft>
                <a:spcPct val="0"/>
              </a:spcAft>
              <a:defRPr sz="2400" b="1">
                <a:solidFill>
                  <a:srgbClr val="FF0000"/>
                </a:solidFill>
                <a:latin typeface="Arial" charset="0"/>
              </a:defRPr>
            </a:lvl6pPr>
            <a:lvl7pPr marL="914400" algn="r" rtl="0" fontAlgn="base">
              <a:spcBef>
                <a:spcPct val="0"/>
              </a:spcBef>
              <a:spcAft>
                <a:spcPct val="0"/>
              </a:spcAft>
              <a:defRPr sz="2400" b="1">
                <a:solidFill>
                  <a:srgbClr val="FF0000"/>
                </a:solidFill>
                <a:latin typeface="Arial" charset="0"/>
              </a:defRPr>
            </a:lvl7pPr>
            <a:lvl8pPr marL="1371600" algn="r" rtl="0" fontAlgn="base">
              <a:spcBef>
                <a:spcPct val="0"/>
              </a:spcBef>
              <a:spcAft>
                <a:spcPct val="0"/>
              </a:spcAft>
              <a:defRPr sz="2400" b="1">
                <a:solidFill>
                  <a:srgbClr val="FF0000"/>
                </a:solidFill>
                <a:latin typeface="Arial" charset="0"/>
              </a:defRPr>
            </a:lvl8pPr>
            <a:lvl9pPr marL="1828800" algn="r" rtl="0" fontAlgn="base">
              <a:spcBef>
                <a:spcPct val="0"/>
              </a:spcBef>
              <a:spcAft>
                <a:spcPct val="0"/>
              </a:spcAft>
              <a:defRPr sz="2400" b="1">
                <a:solidFill>
                  <a:srgbClr val="FF0000"/>
                </a:solidFill>
                <a:latin typeface="Arial" charset="0"/>
              </a:defRPr>
            </a:lvl9pPr>
          </a:lstStyle>
          <a:p>
            <a:pPr algn="l" eaLnBrk="1" hangingPunct="1">
              <a:defRPr/>
            </a:pPr>
            <a:r>
              <a:rPr lang="fr-FR" altLang="fr-FR" sz="2800" b="0" kern="0" dirty="0"/>
              <a:t>Action </a:t>
            </a:r>
            <a:r>
              <a:rPr lang="fr-FR" altLang="fr-FR" sz="2800" b="0" kern="0" dirty="0" err="1"/>
              <a:t>ranking</a:t>
            </a:r>
            <a:endParaRPr lang="fr-FR" altLang="fr-FR" sz="2800" b="0" kern="0" dirty="0"/>
          </a:p>
        </p:txBody>
      </p:sp>
      <p:sp>
        <p:nvSpPr>
          <p:cNvPr id="35" name="Titre 1"/>
          <p:cNvSpPr txBox="1">
            <a:spLocks/>
          </p:cNvSpPr>
          <p:nvPr/>
        </p:nvSpPr>
        <p:spPr bwMode="auto">
          <a:xfrm>
            <a:off x="2985829" y="406350"/>
            <a:ext cx="5905500" cy="122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0" eaLnBrk="0" fontAlgn="base" hangingPunct="0">
              <a:spcBef>
                <a:spcPct val="0"/>
              </a:spcBef>
              <a:spcAft>
                <a:spcPct val="0"/>
              </a:spcAft>
              <a:defRPr>
                <a:solidFill>
                  <a:srgbClr val="FF0000"/>
                </a:solidFill>
                <a:latin typeface="+mj-lt"/>
                <a:ea typeface="+mj-ea"/>
                <a:cs typeface="+mj-cs"/>
              </a:defRPr>
            </a:lvl1pPr>
            <a:lvl2pPr algn="r" rtl="0" eaLnBrk="0" fontAlgn="base" hangingPunct="0">
              <a:spcBef>
                <a:spcPct val="0"/>
              </a:spcBef>
              <a:spcAft>
                <a:spcPct val="0"/>
              </a:spcAft>
              <a:defRPr>
                <a:solidFill>
                  <a:srgbClr val="FF0000"/>
                </a:solidFill>
                <a:latin typeface="Arial" charset="0"/>
              </a:defRPr>
            </a:lvl2pPr>
            <a:lvl3pPr algn="r" rtl="0" eaLnBrk="0" fontAlgn="base" hangingPunct="0">
              <a:spcBef>
                <a:spcPct val="0"/>
              </a:spcBef>
              <a:spcAft>
                <a:spcPct val="0"/>
              </a:spcAft>
              <a:defRPr>
                <a:solidFill>
                  <a:srgbClr val="FF0000"/>
                </a:solidFill>
                <a:latin typeface="Arial" charset="0"/>
              </a:defRPr>
            </a:lvl3pPr>
            <a:lvl4pPr algn="r" rtl="0" eaLnBrk="0" fontAlgn="base" hangingPunct="0">
              <a:spcBef>
                <a:spcPct val="0"/>
              </a:spcBef>
              <a:spcAft>
                <a:spcPct val="0"/>
              </a:spcAft>
              <a:defRPr>
                <a:solidFill>
                  <a:srgbClr val="FF0000"/>
                </a:solidFill>
                <a:latin typeface="Arial" charset="0"/>
              </a:defRPr>
            </a:lvl4pPr>
            <a:lvl5pPr algn="r" rtl="0" eaLnBrk="0" fontAlgn="base" hangingPunct="0">
              <a:spcBef>
                <a:spcPct val="0"/>
              </a:spcBef>
              <a:spcAft>
                <a:spcPct val="0"/>
              </a:spcAft>
              <a:defRPr>
                <a:solidFill>
                  <a:srgbClr val="FF0000"/>
                </a:solidFill>
                <a:latin typeface="Arial" charset="0"/>
              </a:defRPr>
            </a:lvl5pPr>
            <a:lvl6pPr marL="457200" algn="r" rtl="0" fontAlgn="base">
              <a:spcBef>
                <a:spcPct val="0"/>
              </a:spcBef>
              <a:spcAft>
                <a:spcPct val="0"/>
              </a:spcAft>
              <a:defRPr>
                <a:solidFill>
                  <a:srgbClr val="FF0000"/>
                </a:solidFill>
                <a:latin typeface="Arial" charset="0"/>
              </a:defRPr>
            </a:lvl6pPr>
            <a:lvl7pPr marL="914400" algn="r" rtl="0" fontAlgn="base">
              <a:spcBef>
                <a:spcPct val="0"/>
              </a:spcBef>
              <a:spcAft>
                <a:spcPct val="0"/>
              </a:spcAft>
              <a:defRPr>
                <a:solidFill>
                  <a:srgbClr val="FF0000"/>
                </a:solidFill>
                <a:latin typeface="Arial" charset="0"/>
              </a:defRPr>
            </a:lvl7pPr>
            <a:lvl8pPr marL="1371600" algn="r" rtl="0" fontAlgn="base">
              <a:spcBef>
                <a:spcPct val="0"/>
              </a:spcBef>
              <a:spcAft>
                <a:spcPct val="0"/>
              </a:spcAft>
              <a:defRPr>
                <a:solidFill>
                  <a:srgbClr val="FF0000"/>
                </a:solidFill>
                <a:latin typeface="Arial" charset="0"/>
              </a:defRPr>
            </a:lvl8pPr>
            <a:lvl9pPr marL="1828800" algn="r" rtl="0" fontAlgn="base">
              <a:spcBef>
                <a:spcPct val="0"/>
              </a:spcBef>
              <a:spcAft>
                <a:spcPct val="0"/>
              </a:spcAft>
              <a:defRPr>
                <a:solidFill>
                  <a:srgbClr val="FF0000"/>
                </a:solidFill>
                <a:latin typeface="Arial" charset="0"/>
              </a:defRPr>
            </a:lvl9pPr>
          </a:lstStyle>
          <a:p>
            <a:pPr>
              <a:buSzPct val="45000"/>
              <a:buFont typeface="StarSymbol"/>
              <a:buNone/>
              <a:defRPr/>
            </a:pPr>
            <a:r>
              <a:rPr lang="en-US" altLang="fr-FR" sz="2200" kern="0" dirty="0">
                <a:latin typeface="Times" pitchFamily="18" charset="0"/>
              </a:rPr>
              <a:t>Law n°2016-138 of February 11, 2016</a:t>
            </a:r>
            <a:br>
              <a:rPr lang="en-US" altLang="fr-FR" sz="2200" kern="0" dirty="0">
                <a:latin typeface="Times" pitchFamily="18" charset="0"/>
              </a:rPr>
            </a:br>
            <a:r>
              <a:rPr lang="en-US" altLang="fr-FR" sz="2200" kern="0" dirty="0">
                <a:latin typeface="Times" pitchFamily="18" charset="0"/>
              </a:rPr>
              <a:t>Fight against food waste</a:t>
            </a:r>
          </a:p>
          <a:p>
            <a:pPr>
              <a:buSzPct val="45000"/>
              <a:buFont typeface="StarSymbol"/>
              <a:buNone/>
              <a:defRPr/>
            </a:pPr>
            <a:r>
              <a:rPr lang="ja-JP" altLang="en-US" sz="2200" kern="0" dirty="0">
                <a:latin typeface="Times" pitchFamily="18" charset="0"/>
              </a:rPr>
              <a:t>（食料廃棄禁止法）</a:t>
            </a:r>
            <a:endParaRPr lang="en-US" altLang="fr-FR" sz="2200" kern="0" dirty="0">
              <a:latin typeface="Times" pitchFamily="18" charset="0"/>
            </a:endParaRPr>
          </a:p>
        </p:txBody>
      </p:sp>
    </p:spTree>
    <p:extLst>
      <p:ext uri="{BB962C8B-B14F-4D97-AF65-F5344CB8AC3E}">
        <p14:creationId xmlns:p14="http://schemas.microsoft.com/office/powerpoint/2010/main" val="302971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a:t>UK:</a:t>
            </a:r>
            <a:r>
              <a:rPr kumimoji="1" lang="ja-JP" altLang="en-US" sz="3200" dirty="0"/>
              <a:t> </a:t>
            </a:r>
            <a:r>
              <a:rPr kumimoji="1" lang="en-US" altLang="ja-JP" sz="3200" dirty="0"/>
              <a:t>Food</a:t>
            </a:r>
            <a:r>
              <a:rPr kumimoji="1" lang="ja-JP" altLang="en-US" sz="3200" dirty="0"/>
              <a:t> </a:t>
            </a:r>
            <a:r>
              <a:rPr kumimoji="1" lang="en-US" altLang="ja-JP" sz="3200" dirty="0"/>
              <a:t>and drink material hierarchy</a:t>
            </a:r>
            <a:endParaRPr kumimoji="1" lang="ja-JP" altLang="en-US" sz="3200" dirty="0"/>
          </a:p>
        </p:txBody>
      </p:sp>
      <p:pic>
        <p:nvPicPr>
          <p:cNvPr id="3" name="図 2"/>
          <p:cNvPicPr/>
          <p:nvPr/>
        </p:nvPicPr>
        <p:blipFill>
          <a:blip r:embed="rId3">
            <a:extLst>
              <a:ext uri="{28A0092B-C50C-407E-A947-70E740481C1C}">
                <a14:useLocalDpi xmlns:a14="http://schemas.microsoft.com/office/drawing/2010/main" val="0"/>
              </a:ext>
            </a:extLst>
          </a:blip>
          <a:stretch>
            <a:fillRect/>
          </a:stretch>
        </p:blipFill>
        <p:spPr>
          <a:xfrm>
            <a:off x="1447604" y="1412776"/>
            <a:ext cx="6248791" cy="4401150"/>
          </a:xfrm>
          <a:prstGeom prst="rect">
            <a:avLst/>
          </a:prstGeom>
        </p:spPr>
      </p:pic>
      <p:sp>
        <p:nvSpPr>
          <p:cNvPr id="4" name="正方形/長方形 3"/>
          <p:cNvSpPr/>
          <p:nvPr/>
        </p:nvSpPr>
        <p:spPr>
          <a:xfrm>
            <a:off x="2051720" y="6309320"/>
            <a:ext cx="6480720" cy="307777"/>
          </a:xfrm>
          <a:prstGeom prst="rect">
            <a:avLst/>
          </a:prstGeom>
        </p:spPr>
        <p:txBody>
          <a:bodyPr wrap="square">
            <a:spAutoFit/>
          </a:bodyPr>
          <a:lstStyle/>
          <a:p>
            <a:pPr marL="66675" indent="114300" algn="just">
              <a:spcAft>
                <a:spcPts val="0"/>
              </a:spcAft>
            </a:pPr>
            <a:r>
              <a:rPr lang="ja-JP" altLang="ja-JP" sz="1400" kern="100" dirty="0">
                <a:latin typeface="+mj-ea"/>
                <a:ea typeface="+mj-ea"/>
              </a:rPr>
              <a:t>資料</a:t>
            </a:r>
            <a:r>
              <a:rPr lang="en-US" altLang="ja-JP" sz="1400" kern="100" dirty="0">
                <a:latin typeface="+mj-ea"/>
                <a:ea typeface="+mj-ea"/>
              </a:rPr>
              <a:t> WRAP ’ Estimates of Food Surplus and Waste </a:t>
            </a:r>
            <a:r>
              <a:rPr lang="en-US" altLang="ja-JP" sz="1400" kern="100" dirty="0" err="1">
                <a:latin typeface="+mj-ea"/>
                <a:ea typeface="+mj-ea"/>
              </a:rPr>
              <a:t>Arisings</a:t>
            </a:r>
            <a:r>
              <a:rPr lang="en-US" altLang="ja-JP" sz="1400" kern="100" dirty="0">
                <a:latin typeface="+mj-ea"/>
                <a:ea typeface="+mj-ea"/>
              </a:rPr>
              <a:t> in the UK’(2017)</a:t>
            </a:r>
            <a:endParaRPr lang="ja-JP" altLang="ja-JP" kern="100" dirty="0">
              <a:effectLst/>
              <a:latin typeface="+mj-ea"/>
              <a:ea typeface="+mj-ea"/>
            </a:endParaRPr>
          </a:p>
        </p:txBody>
      </p:sp>
    </p:spTree>
    <p:extLst>
      <p:ext uri="{BB962C8B-B14F-4D97-AF65-F5344CB8AC3E}">
        <p14:creationId xmlns:p14="http://schemas.microsoft.com/office/powerpoint/2010/main" val="304721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食料廃棄物マネジメントヒエラルキー</a:t>
            </a:r>
            <a:endParaRPr kumimoji="1" lang="ja-JP" altLang="en-US" dirty="0"/>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b="3000"/>
          <a:stretch/>
        </p:blipFill>
        <p:spPr>
          <a:xfrm>
            <a:off x="56620" y="1304764"/>
            <a:ext cx="5841720" cy="3492388"/>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3240" y="1412776"/>
            <a:ext cx="2664296" cy="1775504"/>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3240" y="3302168"/>
            <a:ext cx="2567516" cy="1711008"/>
          </a:xfrm>
          <a:prstGeom prst="rect">
            <a:avLst/>
          </a:prstGeom>
        </p:spPr>
      </p:pic>
      <p:pic>
        <p:nvPicPr>
          <p:cNvPr id="7" name="図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3240" y="5157192"/>
            <a:ext cx="2553628" cy="1296144"/>
          </a:xfrm>
          <a:prstGeom prst="rect">
            <a:avLst/>
          </a:prstGeom>
        </p:spPr>
      </p:pic>
      <p:sp>
        <p:nvSpPr>
          <p:cNvPr id="8" name="角丸四角形 7"/>
          <p:cNvSpPr/>
          <p:nvPr/>
        </p:nvSpPr>
        <p:spPr>
          <a:xfrm>
            <a:off x="457200" y="4797152"/>
            <a:ext cx="5040560"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ja-JP" altLang="ja-JP" sz="1400" dirty="0"/>
              <a:t>２０</a:t>
            </a:r>
            <a:r>
              <a:rPr lang="en-US" altLang="ja-JP" sz="1400" dirty="0"/>
              <a:t>t</a:t>
            </a:r>
            <a:r>
              <a:rPr lang="ja-JP" altLang="ja-JP" sz="1400" dirty="0"/>
              <a:t>／日</a:t>
            </a:r>
            <a:r>
              <a:rPr lang="ja-JP" altLang="en-US" sz="1400" dirty="0"/>
              <a:t>の</a:t>
            </a:r>
            <a:r>
              <a:rPr lang="ja-JP" altLang="ja-JP" sz="1400" dirty="0"/>
              <a:t>リサイクルセンター</a:t>
            </a:r>
            <a:r>
              <a:rPr lang="ja-JP" altLang="en-US" sz="1400" dirty="0"/>
              <a:t>（写真）</a:t>
            </a:r>
            <a:endParaRPr lang="ja-JP" altLang="ja-JP" sz="1400" dirty="0"/>
          </a:p>
          <a:p>
            <a:pPr marL="285750" lvl="0" indent="-285750">
              <a:buFont typeface="Arial" panose="020B0604020202020204" pitchFamily="34" charset="0"/>
              <a:buChar char="•"/>
            </a:pPr>
            <a:r>
              <a:rPr lang="ja-JP" altLang="ja-JP" sz="1400" dirty="0"/>
              <a:t>２０１７年にエアポートに新施設を建設予定</a:t>
            </a:r>
            <a:r>
              <a:rPr lang="ja-JP" altLang="en-US" sz="1400" dirty="0"/>
              <a:t>（</a:t>
            </a:r>
            <a:r>
              <a:rPr lang="ja-JP" altLang="ja-JP" sz="1400" dirty="0"/>
              <a:t>２００ｔ／日</a:t>
            </a:r>
            <a:r>
              <a:rPr lang="ja-JP" altLang="en-US" sz="1400" dirty="0"/>
              <a:t>）</a:t>
            </a:r>
            <a:endParaRPr lang="en-US" altLang="ja-JP" sz="1400" dirty="0"/>
          </a:p>
          <a:p>
            <a:pPr marL="285750" indent="-285750">
              <a:buFont typeface="Arial" panose="020B0604020202020204" pitchFamily="34" charset="0"/>
              <a:buChar char="•"/>
            </a:pPr>
            <a:r>
              <a:rPr lang="ja-JP" altLang="en-US" sz="1400" dirty="0"/>
              <a:t>生ごみは埋立処理が基本で、焼却処理しない。２０２３年に焼却処理場を建設できるかも知れないが、住民の反対もあり未定。</a:t>
            </a:r>
          </a:p>
          <a:p>
            <a:pPr marL="285750" lvl="0" indent="-285750">
              <a:buFont typeface="Arial" panose="020B0604020202020204" pitchFamily="34" charset="0"/>
              <a:buChar char="•"/>
            </a:pPr>
            <a:r>
              <a:rPr lang="ja-JP" altLang="en-US" sz="1400" dirty="0"/>
              <a:t>コンポストは香港内、深センの有機農家へ提供</a:t>
            </a:r>
          </a:p>
          <a:p>
            <a:pPr marL="285750" lvl="0" indent="-285750">
              <a:buFont typeface="Arial" panose="020B0604020202020204" pitchFamily="34" charset="0"/>
              <a:buChar char="•"/>
            </a:pPr>
            <a:r>
              <a:rPr lang="ja-JP" altLang="en-US" sz="1400" dirty="0"/>
              <a:t>廃棄物中、残飯は４０％（３６５０</a:t>
            </a:r>
            <a:r>
              <a:rPr lang="en-US" altLang="ja-JP" sz="1400" dirty="0"/>
              <a:t>t</a:t>
            </a:r>
            <a:r>
              <a:rPr lang="ja-JP" altLang="en-US" sz="1400" dirty="0"/>
              <a:t>／日）⇒ バス２５０台分</a:t>
            </a:r>
            <a:endParaRPr lang="ja-JP" altLang="ja-JP" sz="1400" dirty="0"/>
          </a:p>
        </p:txBody>
      </p:sp>
    </p:spTree>
    <p:extLst>
      <p:ext uri="{BB962C8B-B14F-4D97-AF65-F5344CB8AC3E}">
        <p14:creationId xmlns:p14="http://schemas.microsoft.com/office/powerpoint/2010/main" val="2784670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まとめ：シェアリングの理論（贈与交換）</a:t>
            </a:r>
          </a:p>
        </p:txBody>
      </p:sp>
      <p:grpSp>
        <p:nvGrpSpPr>
          <p:cNvPr id="4" name="グループ化 3"/>
          <p:cNvGrpSpPr/>
          <p:nvPr/>
        </p:nvGrpSpPr>
        <p:grpSpPr>
          <a:xfrm>
            <a:off x="544166" y="1474252"/>
            <a:ext cx="7862016" cy="1568992"/>
            <a:chOff x="539552" y="1916832"/>
            <a:chExt cx="7862016" cy="1568992"/>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916832"/>
              <a:ext cx="7862016" cy="1568992"/>
            </a:xfrm>
            <a:prstGeom prst="rect">
              <a:avLst/>
            </a:prstGeom>
          </p:spPr>
        </p:pic>
        <p:sp>
          <p:nvSpPr>
            <p:cNvPr id="6" name="テキスト ボックス 5"/>
            <p:cNvSpPr txBox="1"/>
            <p:nvPr/>
          </p:nvSpPr>
          <p:spPr>
            <a:xfrm>
              <a:off x="2983210" y="2516662"/>
              <a:ext cx="1224136" cy="369332"/>
            </a:xfrm>
            <a:prstGeom prst="rect">
              <a:avLst/>
            </a:prstGeom>
            <a:solidFill>
              <a:schemeClr val="bg1"/>
            </a:solidFill>
          </p:spPr>
          <p:txBody>
            <a:bodyPr wrap="square" rtlCol="0">
              <a:spAutoFit/>
            </a:bodyPr>
            <a:lstStyle/>
            <a:p>
              <a:pPr algn="ctr"/>
              <a:r>
                <a:rPr kumimoji="1" lang="en-US" altLang="ja-JP" dirty="0"/>
                <a:t>with </a:t>
              </a:r>
              <a:r>
                <a:rPr kumimoji="1" lang="en-US" altLang="ja-JP" dirty="0">
                  <a:solidFill>
                    <a:srgbClr val="FF0000"/>
                  </a:solidFill>
                </a:rPr>
                <a:t>love</a:t>
              </a:r>
              <a:endParaRPr kumimoji="1" lang="ja-JP" altLang="en-US" dirty="0">
                <a:solidFill>
                  <a:srgbClr val="FF0000"/>
                </a:solidFill>
              </a:endParaRPr>
            </a:p>
          </p:txBody>
        </p:sp>
        <p:sp>
          <p:nvSpPr>
            <p:cNvPr id="7" name="テキスト ボックス 6"/>
            <p:cNvSpPr txBox="1"/>
            <p:nvPr/>
          </p:nvSpPr>
          <p:spPr>
            <a:xfrm>
              <a:off x="4536554" y="2516662"/>
              <a:ext cx="1224136" cy="369332"/>
            </a:xfrm>
            <a:prstGeom prst="rect">
              <a:avLst/>
            </a:prstGeom>
            <a:solidFill>
              <a:schemeClr val="bg1"/>
            </a:solidFill>
          </p:spPr>
          <p:txBody>
            <a:bodyPr wrap="square" rtlCol="0">
              <a:spAutoFit/>
            </a:bodyPr>
            <a:lstStyle/>
            <a:p>
              <a:pPr algn="ctr"/>
              <a:r>
                <a:rPr kumimoji="1" lang="en-US" altLang="ja-JP" dirty="0"/>
                <a:t>with </a:t>
              </a:r>
              <a:r>
                <a:rPr kumimoji="1" lang="en-US" altLang="ja-JP" dirty="0">
                  <a:solidFill>
                    <a:srgbClr val="FF0000"/>
                  </a:solidFill>
                </a:rPr>
                <a:t>fear</a:t>
              </a:r>
              <a:endParaRPr kumimoji="1" lang="ja-JP" altLang="en-US" dirty="0">
                <a:solidFill>
                  <a:srgbClr val="FF0000"/>
                </a:solidFill>
              </a:endParaRPr>
            </a:p>
          </p:txBody>
        </p:sp>
      </p:grpSp>
      <p:sp>
        <p:nvSpPr>
          <p:cNvPr id="8" name="角丸四角形 7"/>
          <p:cNvSpPr/>
          <p:nvPr/>
        </p:nvSpPr>
        <p:spPr>
          <a:xfrm>
            <a:off x="251520" y="4437112"/>
            <a:ext cx="8640960" cy="180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dirty="0"/>
              <a:t>ビジネスの行き過ぎで</a:t>
            </a:r>
            <a:r>
              <a:rPr lang="en-US" altLang="ja-JP" dirty="0"/>
              <a:t>Oversupply</a:t>
            </a:r>
            <a:r>
              <a:rPr lang="ja-JP" altLang="en-US" dirty="0"/>
              <a:t>が発生（</a:t>
            </a:r>
            <a:r>
              <a:rPr lang="ja-JP" altLang="en-US" dirty="0">
                <a:solidFill>
                  <a:srgbClr val="FFFF00"/>
                </a:solidFill>
              </a:rPr>
              <a:t>等価交換</a:t>
            </a:r>
            <a:r>
              <a:rPr lang="ja-JP" altLang="en-US" dirty="0"/>
              <a:t>）</a:t>
            </a:r>
            <a:endParaRPr lang="en-US" altLang="ja-JP" dirty="0"/>
          </a:p>
          <a:p>
            <a:pPr marL="285750" indent="-285750">
              <a:buFont typeface="Arial" panose="020B0604020202020204" pitchFamily="34" charset="0"/>
              <a:buChar char="•"/>
            </a:pPr>
            <a:r>
              <a:rPr lang="ja-JP" altLang="en-US" dirty="0"/>
              <a:t>政策的に</a:t>
            </a:r>
            <a:r>
              <a:rPr lang="en-US" altLang="ja-JP" dirty="0"/>
              <a:t>Donation</a:t>
            </a:r>
            <a:r>
              <a:rPr lang="ja-JP" altLang="en-US" dirty="0"/>
              <a:t>を急速に普及させる心理的圧迫（</a:t>
            </a:r>
            <a:r>
              <a:rPr lang="ja-JP" altLang="en-US" dirty="0">
                <a:solidFill>
                  <a:srgbClr val="FFFF00"/>
                </a:solidFill>
              </a:rPr>
              <a:t>贈与交換 </a:t>
            </a:r>
            <a:r>
              <a:rPr lang="en-US" altLang="ja-JP" dirty="0">
                <a:solidFill>
                  <a:srgbClr val="FFFF00"/>
                </a:solidFill>
              </a:rPr>
              <a:t>with fear</a:t>
            </a:r>
            <a:r>
              <a:rPr lang="ja-JP" altLang="en-US" dirty="0"/>
              <a:t>）</a:t>
            </a:r>
          </a:p>
          <a:p>
            <a:pPr marL="285750" indent="-285750">
              <a:buFont typeface="Arial" panose="020B0604020202020204" pitchFamily="34" charset="0"/>
              <a:buChar char="•"/>
            </a:pPr>
            <a:r>
              <a:rPr lang="ja-JP" altLang="en-US" dirty="0"/>
              <a:t>ソーシャル・キャピタルに基づく自発的な贈与交換（</a:t>
            </a:r>
            <a:r>
              <a:rPr lang="ja-JP" altLang="en-US" dirty="0">
                <a:solidFill>
                  <a:srgbClr val="FFFF00"/>
                </a:solidFill>
              </a:rPr>
              <a:t>贈与交換 </a:t>
            </a:r>
            <a:r>
              <a:rPr lang="en-US" altLang="ja-JP" dirty="0">
                <a:solidFill>
                  <a:srgbClr val="FFFF00"/>
                </a:solidFill>
              </a:rPr>
              <a:t>with love</a:t>
            </a:r>
            <a:r>
              <a:rPr lang="ja-JP" altLang="en-US" dirty="0"/>
              <a:t>）</a:t>
            </a:r>
            <a:endParaRPr lang="en-US" altLang="ja-JP" dirty="0"/>
          </a:p>
          <a:p>
            <a:pPr marL="285750" indent="-285750">
              <a:buFont typeface="Arial" panose="020B0604020202020204" pitchFamily="34" charset="0"/>
              <a:buChar char="•"/>
            </a:pPr>
            <a:r>
              <a:rPr lang="ja-JP" altLang="en-US" dirty="0"/>
              <a:t>片務的な</a:t>
            </a:r>
            <a:r>
              <a:rPr lang="en-US" altLang="ja-JP" dirty="0">
                <a:solidFill>
                  <a:srgbClr val="FFFF00"/>
                </a:solidFill>
              </a:rPr>
              <a:t>Donation</a:t>
            </a:r>
            <a:r>
              <a:rPr lang="ja-JP" altLang="en-US" dirty="0"/>
              <a:t>は継続性が担保できず非現実的（</a:t>
            </a:r>
            <a:r>
              <a:rPr lang="en-US" altLang="ja-JP" dirty="0">
                <a:solidFill>
                  <a:srgbClr val="FFFF00"/>
                </a:solidFill>
              </a:rPr>
              <a:t>Pure Gift</a:t>
            </a:r>
            <a:r>
              <a:rPr lang="ja-JP" altLang="en-US" dirty="0"/>
              <a:t>）</a:t>
            </a:r>
            <a:endParaRPr lang="en-US" altLang="ja-JP" dirty="0"/>
          </a:p>
        </p:txBody>
      </p:sp>
      <p:sp>
        <p:nvSpPr>
          <p:cNvPr id="9" name="正方形/長方形 8"/>
          <p:cNvSpPr/>
          <p:nvPr/>
        </p:nvSpPr>
        <p:spPr>
          <a:xfrm>
            <a:off x="2213494" y="3635368"/>
            <a:ext cx="6192688" cy="646331"/>
          </a:xfrm>
          <a:prstGeom prst="rect">
            <a:avLst/>
          </a:prstGeom>
        </p:spPr>
        <p:txBody>
          <a:bodyPr wrap="square">
            <a:spAutoFit/>
          </a:bodyPr>
          <a:lstStyle/>
          <a:p>
            <a:pPr algn="r"/>
            <a:r>
              <a:rPr lang="en-US" altLang="ja-JP" sz="1200" dirty="0"/>
              <a:t>Sources: Kobayashi, et al. </a:t>
            </a:r>
            <a:r>
              <a:rPr lang="ja-JP" altLang="en-US" sz="1200" dirty="0"/>
              <a:t>（</a:t>
            </a:r>
            <a:r>
              <a:rPr lang="en-US" altLang="ja-JP" sz="1200" dirty="0"/>
              <a:t>2017</a:t>
            </a:r>
            <a:r>
              <a:rPr lang="ja-JP" altLang="en-US" sz="1200" dirty="0"/>
              <a:t>）に加筆</a:t>
            </a:r>
            <a:endParaRPr lang="en-US" altLang="ja-JP" sz="1200" dirty="0"/>
          </a:p>
          <a:p>
            <a:pPr algn="r"/>
            <a:r>
              <a:rPr lang="ja-JP" altLang="en-US" sz="1200" dirty="0"/>
              <a:t>小林富雄・野見山敏雄編著</a:t>
            </a:r>
            <a:r>
              <a:rPr lang="en-US" altLang="ja-JP" sz="1200" dirty="0"/>
              <a:t>『</a:t>
            </a:r>
            <a:r>
              <a:rPr lang="ja-JP" altLang="en-US" sz="1200" dirty="0"/>
              <a:t>多様化するフードバンクとサプライチェーンの進化</a:t>
            </a:r>
            <a:r>
              <a:rPr lang="en-US" altLang="ja-JP" sz="1200" dirty="0"/>
              <a:t> 』</a:t>
            </a:r>
            <a:r>
              <a:rPr lang="ja-JP" altLang="en-US" sz="1200" dirty="0" err="1"/>
              <a:t>、</a:t>
            </a:r>
            <a:r>
              <a:rPr lang="ja-JP" altLang="en-US" sz="1200" dirty="0"/>
              <a:t>筑波書房（</a:t>
            </a:r>
            <a:r>
              <a:rPr lang="en-US" altLang="ja-JP" sz="1200" dirty="0"/>
              <a:t> 2018</a:t>
            </a:r>
            <a:r>
              <a:rPr lang="ja-JP" altLang="en-US" sz="1200" dirty="0"/>
              <a:t>年収録予定）</a:t>
            </a:r>
          </a:p>
        </p:txBody>
      </p:sp>
      <p:sp>
        <p:nvSpPr>
          <p:cNvPr id="10" name="テキスト ボックス 9"/>
          <p:cNvSpPr txBox="1"/>
          <p:nvPr/>
        </p:nvSpPr>
        <p:spPr>
          <a:xfrm>
            <a:off x="395536" y="3048147"/>
            <a:ext cx="8291264" cy="369332"/>
          </a:xfrm>
          <a:prstGeom prst="rect">
            <a:avLst/>
          </a:prstGeom>
          <a:noFill/>
        </p:spPr>
        <p:txBody>
          <a:bodyPr wrap="square" rtlCol="0">
            <a:spAutoFit/>
          </a:bodyPr>
          <a:lstStyle/>
          <a:p>
            <a:pPr algn="ctr"/>
            <a:r>
              <a:rPr kumimoji="1" lang="ja-JP" altLang="en-US" dirty="0"/>
              <a:t>←   過剰性（</a:t>
            </a:r>
            <a:r>
              <a:rPr kumimoji="1" lang="en-US" altLang="ja-JP" dirty="0"/>
              <a:t>Surplus</a:t>
            </a:r>
            <a:r>
              <a:rPr kumimoji="1" lang="ja-JP" altLang="en-US" dirty="0"/>
              <a:t>）                                   希少性（</a:t>
            </a:r>
            <a:r>
              <a:rPr kumimoji="1" lang="en-US" altLang="ja-JP" dirty="0"/>
              <a:t>D</a:t>
            </a:r>
            <a:r>
              <a:rPr lang="en-US" altLang="ja-JP" dirty="0"/>
              <a:t>eficit</a:t>
            </a:r>
            <a:r>
              <a:rPr kumimoji="1" lang="ja-JP" altLang="en-US" dirty="0"/>
              <a:t>）   →</a:t>
            </a:r>
          </a:p>
        </p:txBody>
      </p:sp>
    </p:spTree>
    <p:extLst>
      <p:ext uri="{BB962C8B-B14F-4D97-AF65-F5344CB8AC3E}">
        <p14:creationId xmlns:p14="http://schemas.microsoft.com/office/powerpoint/2010/main" val="219750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Agenda</a:t>
            </a:r>
            <a:endParaRPr kumimoji="1" lang="ja-JP" altLang="en-US" dirty="0"/>
          </a:p>
        </p:txBody>
      </p:sp>
      <p:sp>
        <p:nvSpPr>
          <p:cNvPr id="3" name="コンテンツ プレースホルダ 2"/>
          <p:cNvSpPr>
            <a:spLocks noGrp="1"/>
          </p:cNvSpPr>
          <p:nvPr>
            <p:ph idx="1"/>
          </p:nvPr>
        </p:nvSpPr>
        <p:spPr/>
        <p:txBody>
          <a:bodyPr>
            <a:normAutofit/>
          </a:bodyPr>
          <a:lstStyle/>
          <a:p>
            <a:pPr marL="0" indent="0">
              <a:buNone/>
            </a:pPr>
            <a:r>
              <a:rPr lang="ja-JP" altLang="en-US" sz="2400" u="sng" dirty="0"/>
              <a:t>はじめに─食品ロスをめぐる世界の潮流</a:t>
            </a:r>
            <a:endParaRPr lang="en-US" altLang="ja-JP" sz="2400" u="sng" dirty="0"/>
          </a:p>
          <a:p>
            <a:pPr marL="0" indent="0">
              <a:buNone/>
            </a:pPr>
            <a:endParaRPr lang="en-US" altLang="ja-JP" sz="2400" u="sng" dirty="0"/>
          </a:p>
          <a:p>
            <a:pPr marL="457200" indent="-457200">
              <a:buFont typeface="+mj-lt"/>
              <a:buAutoNum type="arabicPeriod"/>
            </a:pPr>
            <a:r>
              <a:rPr lang="ja-JP" altLang="en-US" sz="2400" dirty="0"/>
              <a:t>世界の食品ロスの定義</a:t>
            </a:r>
            <a:endParaRPr lang="en-US" altLang="ja-JP" sz="2400" dirty="0"/>
          </a:p>
          <a:p>
            <a:pPr marL="457200" indent="-457200">
              <a:buFont typeface="+mj-lt"/>
              <a:buAutoNum type="arabicPeriod"/>
            </a:pPr>
            <a:endParaRPr lang="en-US" altLang="ja-JP" sz="2400" dirty="0"/>
          </a:p>
          <a:p>
            <a:pPr marL="457200" indent="-457200">
              <a:buFont typeface="+mj-lt"/>
              <a:buAutoNum type="arabicPeriod"/>
            </a:pPr>
            <a:r>
              <a:rPr lang="ja-JP" altLang="en-US" sz="2400" dirty="0"/>
              <a:t>世界の食品ロスの排出状況</a:t>
            </a:r>
            <a:endParaRPr lang="en-US" altLang="ja-JP" sz="2400" dirty="0"/>
          </a:p>
          <a:p>
            <a:pPr marL="457200" indent="-457200">
              <a:buFont typeface="+mj-lt"/>
              <a:buAutoNum type="arabicPeriod"/>
            </a:pPr>
            <a:endParaRPr lang="en-US" altLang="ja-JP" sz="2400" dirty="0"/>
          </a:p>
          <a:p>
            <a:pPr marL="457200" indent="-457200">
              <a:buFont typeface="+mj-lt"/>
              <a:buAutoNum type="arabicPeriod"/>
            </a:pPr>
            <a:r>
              <a:rPr lang="ja-JP" altLang="en-US" sz="2400" dirty="0"/>
              <a:t>世界の食品ロス政策と対策</a:t>
            </a:r>
            <a:endParaRPr lang="en-US" altLang="ja-JP" sz="2400" dirty="0"/>
          </a:p>
          <a:p>
            <a:pPr marL="457200" indent="-457200">
              <a:buFont typeface="+mj-lt"/>
              <a:buAutoNum type="arabicPeriod"/>
            </a:pPr>
            <a:endParaRPr lang="en-US" altLang="ja-JP" sz="2400" dirty="0"/>
          </a:p>
          <a:p>
            <a:pPr marL="457200" indent="-457200">
              <a:buFont typeface="+mj-lt"/>
              <a:buAutoNum type="arabicPeriod"/>
            </a:pPr>
            <a:r>
              <a:rPr lang="ja-JP" altLang="en-US" sz="2400" dirty="0"/>
              <a:t>日本の寄付文化とフードバンク</a:t>
            </a:r>
            <a:endParaRPr lang="en-US" altLang="ja-JP" sz="2400" dirty="0"/>
          </a:p>
        </p:txBody>
      </p:sp>
    </p:spTree>
    <p:extLst>
      <p:ext uri="{BB962C8B-B14F-4D97-AF65-F5344CB8AC3E}">
        <p14:creationId xmlns:p14="http://schemas.microsoft.com/office/powerpoint/2010/main" val="257702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624"/>
            <a:ext cx="9144000" cy="5607844"/>
          </a:xfrm>
          <a:prstGeom prst="rect">
            <a:avLst/>
          </a:prstGeom>
        </p:spPr>
      </p:pic>
      <p:sp>
        <p:nvSpPr>
          <p:cNvPr id="6" name="楕円 5"/>
          <p:cNvSpPr/>
          <p:nvPr/>
        </p:nvSpPr>
        <p:spPr>
          <a:xfrm>
            <a:off x="7343800" y="2564904"/>
            <a:ext cx="1800200" cy="1584176"/>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角丸四角形 6"/>
          <p:cNvSpPr/>
          <p:nvPr/>
        </p:nvSpPr>
        <p:spPr>
          <a:xfrm>
            <a:off x="251520" y="5796484"/>
            <a:ext cx="8640960" cy="944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12.3</a:t>
            </a:r>
            <a:r>
              <a:rPr lang="ja-JP" altLang="en-US" dirty="0"/>
              <a:t>「</a:t>
            </a:r>
            <a:r>
              <a:rPr lang="en-US" altLang="ja-JP" dirty="0"/>
              <a:t>2030</a:t>
            </a:r>
            <a:r>
              <a:rPr lang="ja-JP" altLang="en-US" dirty="0"/>
              <a:t>年までに小売・消費レベルにおける世界全体の一人当たりの食品廃棄物を半減させ、収穫後損失などの生産・サプライチェーンにおける食品の損失を減少させる。」</a:t>
            </a:r>
            <a:endParaRPr kumimoji="1" lang="ja-JP" altLang="en-US" dirty="0"/>
          </a:p>
        </p:txBody>
      </p:sp>
      <p:sp>
        <p:nvSpPr>
          <p:cNvPr id="8" name="楕円 7"/>
          <p:cNvSpPr/>
          <p:nvPr/>
        </p:nvSpPr>
        <p:spPr>
          <a:xfrm>
            <a:off x="1331640" y="908720"/>
            <a:ext cx="1800200" cy="1584176"/>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楕円 8"/>
          <p:cNvSpPr/>
          <p:nvPr/>
        </p:nvSpPr>
        <p:spPr>
          <a:xfrm>
            <a:off x="4427984" y="980728"/>
            <a:ext cx="1800200" cy="1584176"/>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楕円 9"/>
          <p:cNvSpPr/>
          <p:nvPr/>
        </p:nvSpPr>
        <p:spPr>
          <a:xfrm>
            <a:off x="2987824" y="980728"/>
            <a:ext cx="1800200" cy="1584176"/>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楕円 10"/>
          <p:cNvSpPr/>
          <p:nvPr/>
        </p:nvSpPr>
        <p:spPr>
          <a:xfrm>
            <a:off x="-36512" y="980728"/>
            <a:ext cx="1800200" cy="1584176"/>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楕円 11"/>
          <p:cNvSpPr/>
          <p:nvPr/>
        </p:nvSpPr>
        <p:spPr>
          <a:xfrm>
            <a:off x="4427984" y="2492896"/>
            <a:ext cx="1800200" cy="1584176"/>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楕円 12"/>
          <p:cNvSpPr/>
          <p:nvPr/>
        </p:nvSpPr>
        <p:spPr>
          <a:xfrm>
            <a:off x="2915816" y="4005064"/>
            <a:ext cx="1800200" cy="1584176"/>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楕円 13"/>
          <p:cNvSpPr/>
          <p:nvPr/>
        </p:nvSpPr>
        <p:spPr>
          <a:xfrm>
            <a:off x="5940152" y="4005064"/>
            <a:ext cx="1800200" cy="1584176"/>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8689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各国の削減目標</a:t>
            </a:r>
          </a:p>
        </p:txBody>
      </p:sp>
      <p:sp>
        <p:nvSpPr>
          <p:cNvPr id="3" name="コンテンツ プレースホルダー 2"/>
          <p:cNvSpPr>
            <a:spLocks noGrp="1"/>
          </p:cNvSpPr>
          <p:nvPr>
            <p:ph idx="1"/>
          </p:nvPr>
        </p:nvSpPr>
        <p:spPr/>
        <p:txBody>
          <a:bodyPr>
            <a:noAutofit/>
          </a:bodyPr>
          <a:lstStyle/>
          <a:p>
            <a:r>
              <a:rPr lang="ja-JP" altLang="en-US" sz="2000" dirty="0"/>
              <a:t>欧州議会（</a:t>
            </a:r>
            <a:r>
              <a:rPr lang="en-US" altLang="ja-JP" sz="2000" dirty="0"/>
              <a:t>EC)</a:t>
            </a:r>
            <a:r>
              <a:rPr lang="ja-JP" altLang="en-US" sz="2000" dirty="0"/>
              <a:t>：</a:t>
            </a:r>
            <a:r>
              <a:rPr lang="en-US" altLang="ja-JP" sz="2000" dirty="0"/>
              <a:t>2014</a:t>
            </a:r>
            <a:r>
              <a:rPr lang="ja-JP" altLang="en-US" sz="2000" dirty="0"/>
              <a:t>年を基準として、</a:t>
            </a:r>
            <a:r>
              <a:rPr lang="en-US" altLang="ja-JP" sz="2000" dirty="0"/>
              <a:t>2025 </a:t>
            </a:r>
            <a:r>
              <a:rPr lang="ja-JP" altLang="en-US" sz="2000" dirty="0"/>
              <a:t>年までに</a:t>
            </a:r>
            <a:r>
              <a:rPr lang="en-US" altLang="ja-JP" sz="2000" dirty="0">
                <a:solidFill>
                  <a:srgbClr val="FF0000"/>
                </a:solidFill>
              </a:rPr>
              <a:t>30%</a:t>
            </a:r>
            <a:r>
              <a:rPr lang="ja-JP" altLang="en-US" sz="2000" dirty="0" err="1"/>
              <a:t>、</a:t>
            </a:r>
            <a:r>
              <a:rPr lang="en-US" altLang="ja-JP" sz="2000" dirty="0"/>
              <a:t>2030</a:t>
            </a:r>
            <a:r>
              <a:rPr lang="ja-JP" altLang="en-US" sz="2000" dirty="0"/>
              <a:t>年までに</a:t>
            </a:r>
            <a:r>
              <a:rPr lang="en-US" altLang="ja-JP" sz="2000" dirty="0">
                <a:solidFill>
                  <a:srgbClr val="FF0000"/>
                </a:solidFill>
              </a:rPr>
              <a:t>50%</a:t>
            </a:r>
            <a:r>
              <a:rPr lang="ja-JP" altLang="en-US" sz="2000" dirty="0"/>
              <a:t>削減することを加盟国に要請</a:t>
            </a:r>
            <a:endParaRPr lang="en-US" altLang="ja-JP" sz="2000" dirty="0"/>
          </a:p>
          <a:p>
            <a:pPr lvl="1"/>
            <a:r>
              <a:rPr lang="ja-JP" altLang="en-US" sz="1800" dirty="0"/>
              <a:t>フランス：事業系</a:t>
            </a:r>
            <a:r>
              <a:rPr lang="en-US" altLang="ja-JP" sz="1800" dirty="0"/>
              <a:t>PACTE</a:t>
            </a:r>
            <a:r>
              <a:rPr lang="ja-JP" altLang="en-US" sz="1800" dirty="0"/>
              <a:t>協定を踏まえ、事業者、フードバンク、自治体等が</a:t>
            </a:r>
            <a:r>
              <a:rPr lang="en-US" altLang="ja-JP" sz="1800" dirty="0"/>
              <a:t>2013</a:t>
            </a:r>
            <a:r>
              <a:rPr lang="ja-JP" altLang="en-US" sz="1800" dirty="0"/>
              <a:t>年比で</a:t>
            </a:r>
            <a:r>
              <a:rPr lang="en-US" altLang="ja-JP" sz="1800" dirty="0"/>
              <a:t>2025</a:t>
            </a:r>
            <a:r>
              <a:rPr lang="ja-JP" altLang="en-US" sz="1800" dirty="0"/>
              <a:t>年に</a:t>
            </a:r>
            <a:r>
              <a:rPr lang="ja-JP" altLang="en-US" sz="1800" dirty="0">
                <a:solidFill>
                  <a:srgbClr val="FF0000"/>
                </a:solidFill>
              </a:rPr>
              <a:t>半減</a:t>
            </a:r>
            <a:endParaRPr lang="en-US" altLang="ja-JP" sz="1800" dirty="0">
              <a:solidFill>
                <a:srgbClr val="FF0000"/>
              </a:solidFill>
            </a:endParaRPr>
          </a:p>
          <a:p>
            <a:pPr lvl="1"/>
            <a:r>
              <a:rPr lang="ja-JP" altLang="en-US" sz="1800" dirty="0"/>
              <a:t>イギリス：</a:t>
            </a:r>
            <a:r>
              <a:rPr lang="en-US" altLang="ja-JP" sz="1800" dirty="0"/>
              <a:t>2025</a:t>
            </a:r>
            <a:r>
              <a:rPr lang="ja-JP" altLang="en-US" sz="1800" dirty="0"/>
              <a:t>年までに飲食料品の廃棄を</a:t>
            </a:r>
            <a:r>
              <a:rPr lang="en-US" altLang="ja-JP" sz="1800" dirty="0">
                <a:solidFill>
                  <a:srgbClr val="FF0000"/>
                </a:solidFill>
              </a:rPr>
              <a:t>20</a:t>
            </a:r>
            <a:r>
              <a:rPr lang="ja-JP" altLang="en-US" sz="1800" dirty="0">
                <a:solidFill>
                  <a:srgbClr val="FF0000"/>
                </a:solidFill>
              </a:rPr>
              <a:t>％</a:t>
            </a:r>
            <a:r>
              <a:rPr lang="ja-JP" altLang="en-US" sz="1800" dirty="0"/>
              <a:t>削減</a:t>
            </a:r>
            <a:endParaRPr lang="en-US" altLang="ja-JP" sz="1800" dirty="0"/>
          </a:p>
          <a:p>
            <a:pPr lvl="1"/>
            <a:endParaRPr lang="en-US" altLang="ja-JP" sz="1800" dirty="0"/>
          </a:p>
          <a:p>
            <a:r>
              <a:rPr lang="ja-JP" altLang="en-US" sz="2000" dirty="0"/>
              <a:t>アメリカ：「</a:t>
            </a:r>
            <a:r>
              <a:rPr lang="en-US" altLang="ja-JP" sz="2000" dirty="0"/>
              <a:t>2030 FLW reduction goal</a:t>
            </a:r>
            <a:r>
              <a:rPr lang="ja-JP" altLang="en-US" sz="2000" dirty="0"/>
              <a:t>」において、</a:t>
            </a:r>
            <a:r>
              <a:rPr lang="en-US" altLang="ja-JP" sz="2000" dirty="0"/>
              <a:t>2010 </a:t>
            </a:r>
            <a:r>
              <a:rPr lang="ja-JP" altLang="en-US" sz="2000" dirty="0"/>
              <a:t>年を基準に</a:t>
            </a:r>
            <a:r>
              <a:rPr lang="en-US" altLang="ja-JP" sz="2000" dirty="0"/>
              <a:t>2030 </a:t>
            </a:r>
            <a:r>
              <a:rPr lang="ja-JP" altLang="en-US" sz="2000" dirty="0"/>
              <a:t>年までに家庭・小売・外食・学校等の施設から発生する埋め立てられる食品ロス・廃棄物を</a:t>
            </a:r>
            <a:r>
              <a:rPr lang="ja-JP" altLang="en-US" sz="2000" dirty="0">
                <a:solidFill>
                  <a:srgbClr val="FF0000"/>
                </a:solidFill>
              </a:rPr>
              <a:t>半減</a:t>
            </a:r>
            <a:endParaRPr lang="en-US" altLang="ja-JP" sz="2000" dirty="0">
              <a:solidFill>
                <a:srgbClr val="FF0000"/>
              </a:solidFill>
            </a:endParaRPr>
          </a:p>
          <a:p>
            <a:endParaRPr lang="en-US" altLang="ja-JP" sz="2000" dirty="0"/>
          </a:p>
          <a:p>
            <a:r>
              <a:rPr kumimoji="1" lang="ja-JP" altLang="en-US" sz="2000" dirty="0"/>
              <a:t>韓国：</a:t>
            </a:r>
            <a:r>
              <a:rPr kumimoji="1" lang="en-US" altLang="ja-JP" sz="2000" dirty="0"/>
              <a:t>2008</a:t>
            </a:r>
            <a:r>
              <a:rPr kumimoji="1" lang="ja-JP" altLang="en-US" sz="2000" dirty="0"/>
              <a:t>年を基準に</a:t>
            </a:r>
            <a:r>
              <a:rPr kumimoji="1" lang="en-US" altLang="ja-JP" sz="2000" dirty="0"/>
              <a:t>2012</a:t>
            </a:r>
            <a:r>
              <a:rPr kumimoji="1" lang="ja-JP" altLang="en-US" sz="2000" dirty="0"/>
              <a:t>年</a:t>
            </a:r>
            <a:r>
              <a:rPr lang="ja-JP" altLang="en-US" sz="2000" dirty="0"/>
              <a:t>までに</a:t>
            </a:r>
            <a:r>
              <a:rPr lang="en-US" altLang="ja-JP" sz="2000" dirty="0">
                <a:solidFill>
                  <a:srgbClr val="FF0000"/>
                </a:solidFill>
              </a:rPr>
              <a:t>20</a:t>
            </a:r>
            <a:r>
              <a:rPr lang="ja-JP" altLang="en-US" sz="2000" dirty="0">
                <a:solidFill>
                  <a:srgbClr val="FF0000"/>
                </a:solidFill>
              </a:rPr>
              <a:t>％</a:t>
            </a:r>
            <a:r>
              <a:rPr lang="ja-JP" altLang="en-US" sz="2000" dirty="0"/>
              <a:t>削減</a:t>
            </a:r>
            <a:endParaRPr lang="en-US" altLang="ja-JP" sz="2000" dirty="0"/>
          </a:p>
          <a:p>
            <a:r>
              <a:rPr lang="ja-JP" altLang="en-US" sz="2000" dirty="0"/>
              <a:t>香港：</a:t>
            </a:r>
            <a:r>
              <a:rPr lang="en-US" altLang="ja-JP" sz="2000" dirty="0"/>
              <a:t>2014</a:t>
            </a:r>
            <a:r>
              <a:rPr lang="ja-JP" altLang="en-US" sz="2000" dirty="0"/>
              <a:t>年から</a:t>
            </a:r>
            <a:r>
              <a:rPr lang="en-US" altLang="ja-JP" sz="2000" dirty="0"/>
              <a:t>2022</a:t>
            </a:r>
            <a:r>
              <a:rPr lang="ja-JP" altLang="en-US" sz="2000" dirty="0"/>
              <a:t>年の間に食糧廃棄物を</a:t>
            </a:r>
            <a:r>
              <a:rPr lang="en-US" altLang="ja-JP" sz="2000" dirty="0">
                <a:solidFill>
                  <a:srgbClr val="FF0000"/>
                </a:solidFill>
              </a:rPr>
              <a:t>40</a:t>
            </a:r>
            <a:r>
              <a:rPr lang="ja-JP" altLang="en-US" sz="2000" dirty="0">
                <a:solidFill>
                  <a:srgbClr val="FF0000"/>
                </a:solidFill>
              </a:rPr>
              <a:t>％</a:t>
            </a:r>
            <a:r>
              <a:rPr lang="ja-JP" altLang="en-US" sz="2000" dirty="0"/>
              <a:t>削減</a:t>
            </a:r>
            <a:endParaRPr lang="en-US" altLang="ja-JP" sz="2000" dirty="0"/>
          </a:p>
          <a:p>
            <a:r>
              <a:rPr lang="en-US" altLang="ja-JP" sz="2000" dirty="0"/>
              <a:t>APEC</a:t>
            </a:r>
            <a:r>
              <a:rPr lang="ja-JP" altLang="en-US" sz="2000" dirty="0"/>
              <a:t>：</a:t>
            </a:r>
            <a:r>
              <a:rPr lang="en-US" altLang="ja-JP" sz="2000" dirty="0"/>
              <a:t>2011</a:t>
            </a:r>
            <a:r>
              <a:rPr lang="ja-JP" altLang="en-US" sz="2000" dirty="0"/>
              <a:t>／</a:t>
            </a:r>
            <a:r>
              <a:rPr lang="en-US" altLang="ja-JP" sz="2000" dirty="0"/>
              <a:t>12</a:t>
            </a:r>
            <a:r>
              <a:rPr lang="ja-JP" altLang="en-US" sz="2000" dirty="0"/>
              <a:t>をベースラインに</a:t>
            </a:r>
            <a:r>
              <a:rPr lang="en-US" altLang="ja-JP" sz="2000" dirty="0"/>
              <a:t>2020</a:t>
            </a:r>
            <a:r>
              <a:rPr lang="ja-JP" altLang="en-US" sz="2000" dirty="0"/>
              <a:t>年までに</a:t>
            </a:r>
            <a:r>
              <a:rPr lang="en-US" altLang="ja-JP" sz="2000" dirty="0">
                <a:solidFill>
                  <a:srgbClr val="FF0000"/>
                </a:solidFill>
              </a:rPr>
              <a:t>10</a:t>
            </a:r>
            <a:r>
              <a:rPr lang="ja-JP" altLang="en-US" sz="2000" dirty="0">
                <a:solidFill>
                  <a:srgbClr val="FF0000"/>
                </a:solidFill>
              </a:rPr>
              <a:t>％</a:t>
            </a:r>
            <a:r>
              <a:rPr lang="ja-JP" altLang="en-US" sz="2000" dirty="0"/>
              <a:t>削減</a:t>
            </a:r>
            <a:endParaRPr lang="en-US" altLang="ja-JP" sz="2000" dirty="0"/>
          </a:p>
        </p:txBody>
      </p:sp>
    </p:spTree>
    <p:extLst>
      <p:ext uri="{BB962C8B-B14F-4D97-AF65-F5344CB8AC3E}">
        <p14:creationId xmlns:p14="http://schemas.microsoft.com/office/powerpoint/2010/main" val="42861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日本の削減目標</a:t>
            </a:r>
          </a:p>
        </p:txBody>
      </p:sp>
      <p:sp>
        <p:nvSpPr>
          <p:cNvPr id="3" name="コンテンツ プレースホルダー 2"/>
          <p:cNvSpPr>
            <a:spLocks noGrp="1"/>
          </p:cNvSpPr>
          <p:nvPr>
            <p:ph idx="1"/>
          </p:nvPr>
        </p:nvSpPr>
        <p:spPr>
          <a:xfrm>
            <a:off x="251520" y="1111961"/>
            <a:ext cx="8229600" cy="2841179"/>
          </a:xfrm>
        </p:spPr>
        <p:txBody>
          <a:bodyPr/>
          <a:lstStyle/>
          <a:p>
            <a:r>
              <a:rPr lang="ja-JP" altLang="en-US" dirty="0"/>
              <a:t>環境省：家庭系</a:t>
            </a:r>
            <a:r>
              <a:rPr lang="ja-JP" altLang="en-US" dirty="0">
                <a:solidFill>
                  <a:srgbClr val="FF0000"/>
                </a:solidFill>
              </a:rPr>
              <a:t>食品ロス</a:t>
            </a:r>
            <a:r>
              <a:rPr lang="ja-JP" altLang="en-US" dirty="0"/>
              <a:t>の削減目標、２０００年度比で２０３０年度までに半減</a:t>
            </a:r>
            <a:endParaRPr lang="en-US" altLang="ja-JP" dirty="0"/>
          </a:p>
          <a:p>
            <a:pPr lvl="1"/>
            <a:r>
              <a:rPr lang="en-US" altLang="ja-JP" dirty="0"/>
              <a:t>2018</a:t>
            </a:r>
            <a:r>
              <a:rPr lang="ja-JP" altLang="en-US" dirty="0"/>
              <a:t>年</a:t>
            </a:r>
            <a:r>
              <a:rPr lang="en-US" altLang="ja-JP" dirty="0"/>
              <a:t>6</a:t>
            </a:r>
            <a:r>
              <a:rPr lang="ja-JP" altLang="en-US" dirty="0"/>
              <a:t>月</a:t>
            </a:r>
            <a:r>
              <a:rPr lang="en-US" altLang="ja-JP" dirty="0"/>
              <a:t>19</a:t>
            </a:r>
            <a:r>
              <a:rPr lang="ja-JP" altLang="en-US" dirty="0"/>
              <a:t>日「第四次循環基本計画」に盛り込む形で閣議決定</a:t>
            </a:r>
            <a:endParaRPr lang="en-US" altLang="ja-JP" dirty="0"/>
          </a:p>
          <a:p>
            <a:pPr lvl="1"/>
            <a:r>
              <a:rPr lang="ja-JP" altLang="en-US" dirty="0"/>
              <a:t>家庭ごみの１人当たり排出量が００年度からの１０年間で約２割減ったことなどを参考にする。</a:t>
            </a:r>
            <a:endParaRPr lang="en-US" altLang="ja-JP" dirty="0"/>
          </a:p>
        </p:txBody>
      </p:sp>
      <p:pic>
        <p:nvPicPr>
          <p:cNvPr id="5" name="図 4"/>
          <p:cNvPicPr>
            <a:picLocks noChangeAspect="1"/>
          </p:cNvPicPr>
          <p:nvPr/>
        </p:nvPicPr>
        <p:blipFill rotWithShape="1">
          <a:blip r:embed="rId3"/>
          <a:srcRect l="30313" t="13520" r="46850" b="12199"/>
          <a:stretch/>
        </p:blipFill>
        <p:spPr>
          <a:xfrm>
            <a:off x="7283239" y="3501008"/>
            <a:ext cx="1757658" cy="3215821"/>
          </a:xfrm>
          <a:prstGeom prst="rect">
            <a:avLst/>
          </a:prstGeom>
        </p:spPr>
      </p:pic>
      <p:sp>
        <p:nvSpPr>
          <p:cNvPr id="6" name="コンテンツ プレースホルダー 2"/>
          <p:cNvSpPr txBox="1">
            <a:spLocks/>
          </p:cNvSpPr>
          <p:nvPr/>
        </p:nvSpPr>
        <p:spPr>
          <a:xfrm>
            <a:off x="299840" y="3885812"/>
            <a:ext cx="6733256" cy="24955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HG丸ｺﾞｼｯｸM-PRO" pitchFamily="50" charset="-128"/>
                <a:ea typeface="HG丸ｺﾞｼｯｸM-PRO" pitchFamily="50" charset="-128"/>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HG丸ｺﾞｼｯｸM-PRO" pitchFamily="50" charset="-128"/>
                <a:ea typeface="HG丸ｺﾞｼｯｸM-PRO" pitchFamily="50" charset="-128"/>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HG丸ｺﾞｼｯｸM-PRO" pitchFamily="50" charset="-128"/>
                <a:ea typeface="HG丸ｺﾞｼｯｸM-PRO" pitchFamily="50" charset="-128"/>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HG丸ｺﾞｼｯｸM-PRO" pitchFamily="50" charset="-128"/>
                <a:ea typeface="HG丸ｺﾞｼｯｸM-PRO" pitchFamily="50" charset="-128"/>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HG丸ｺﾞｼｯｸM-PRO" pitchFamily="50" charset="-128"/>
                <a:ea typeface="HG丸ｺﾞｼｯｸM-PRO"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イオングループ： </a:t>
            </a:r>
            <a:r>
              <a:rPr lang="ja-JP" altLang="en-US" dirty="0">
                <a:solidFill>
                  <a:srgbClr val="FF0000"/>
                </a:solidFill>
              </a:rPr>
              <a:t>食品廃棄物を</a:t>
            </a:r>
            <a:r>
              <a:rPr lang="ja-JP" altLang="en-US" dirty="0"/>
              <a:t>２０２５年までに半減</a:t>
            </a:r>
            <a:endParaRPr lang="en-US" altLang="ja-JP" dirty="0"/>
          </a:p>
          <a:p>
            <a:pPr lvl="1"/>
            <a:r>
              <a:rPr lang="ja-JP" altLang="en-US" dirty="0"/>
              <a:t>「食品資源循環モデル」を２０２０年までに全国１０カ所以上（対象１</a:t>
            </a:r>
            <a:r>
              <a:rPr lang="en-US" altLang="ja-JP" dirty="0"/>
              <a:t>,</a:t>
            </a:r>
            <a:r>
              <a:rPr lang="ja-JP" altLang="en-US" dirty="0"/>
              <a:t>０００店舗以上）で構築</a:t>
            </a:r>
            <a:endParaRPr lang="en-US" altLang="ja-JP" dirty="0"/>
          </a:p>
          <a:p>
            <a:pPr lvl="1"/>
            <a:r>
              <a:rPr lang="ja-JP" altLang="en-US" dirty="0"/>
              <a:t>発⽣原単位（売上百万円あたりの⾷品廃棄物発⽣量）を</a:t>
            </a:r>
            <a:r>
              <a:rPr lang="en-US" altLang="ja-JP" dirty="0"/>
              <a:t>2015</a:t>
            </a:r>
            <a:r>
              <a:rPr lang="ja-JP" altLang="en-US" dirty="0"/>
              <a:t>年度⽐で、</a:t>
            </a:r>
            <a:r>
              <a:rPr lang="en-US" altLang="ja-JP" dirty="0"/>
              <a:t>2020</a:t>
            </a:r>
            <a:r>
              <a:rPr lang="ja-JP" altLang="en-US" dirty="0"/>
              <a:t>年までに</a:t>
            </a:r>
            <a:r>
              <a:rPr lang="en-US" altLang="ja-JP" dirty="0"/>
              <a:t>25</a:t>
            </a:r>
            <a:r>
              <a:rPr lang="ja-JP" altLang="en-US" dirty="0"/>
              <a:t>％削減、</a:t>
            </a:r>
            <a:r>
              <a:rPr lang="en-US" altLang="ja-JP" dirty="0"/>
              <a:t>2025</a:t>
            </a:r>
            <a:r>
              <a:rPr lang="ja-JP" altLang="en-US" dirty="0"/>
              <a:t>年までに</a:t>
            </a:r>
            <a:r>
              <a:rPr lang="en-US" altLang="ja-JP" dirty="0"/>
              <a:t>50</a:t>
            </a:r>
            <a:r>
              <a:rPr lang="ja-JP" altLang="en-US" dirty="0"/>
              <a:t>％削減</a:t>
            </a:r>
          </a:p>
        </p:txBody>
      </p:sp>
    </p:spTree>
    <p:extLst>
      <p:ext uri="{BB962C8B-B14F-4D97-AF65-F5344CB8AC3E}">
        <p14:creationId xmlns:p14="http://schemas.microsoft.com/office/powerpoint/2010/main" val="108839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日本の食品ロスの定義</a:t>
            </a:r>
          </a:p>
        </p:txBody>
      </p:sp>
      <p:pic>
        <p:nvPicPr>
          <p:cNvPr id="1026" name="Picture 2" descr="食品ロスの範囲の図"/>
          <p:cNvPicPr>
            <a:picLocks noChangeAspect="1" noChangeArrowheads="1"/>
          </p:cNvPicPr>
          <p:nvPr/>
        </p:nvPicPr>
        <p:blipFill>
          <a:blip r:embed="rId3" cstate="email">
            <a:extLst>
              <a:ext uri="{28A0092B-C50C-407E-A947-70E740481C1C}">
                <a14:useLocalDpi xmlns:a14="http://schemas.microsoft.com/office/drawing/2010/main"/>
              </a:ext>
            </a:extLst>
          </a:blip>
          <a:srcRect t="12121" b="22207"/>
          <a:stretch>
            <a:fillRect/>
          </a:stretch>
        </p:blipFill>
        <p:spPr bwMode="auto">
          <a:xfrm>
            <a:off x="539552" y="1196752"/>
            <a:ext cx="8240837" cy="3096344"/>
          </a:xfrm>
          <a:prstGeom prst="rect">
            <a:avLst/>
          </a:prstGeom>
          <a:noFill/>
        </p:spPr>
      </p:pic>
      <p:sp>
        <p:nvSpPr>
          <p:cNvPr id="6" name="正方形/長方形 5"/>
          <p:cNvSpPr/>
          <p:nvPr/>
        </p:nvSpPr>
        <p:spPr>
          <a:xfrm>
            <a:off x="6444208" y="3140968"/>
            <a:ext cx="1928826" cy="931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13088" y="5341592"/>
            <a:ext cx="8679392" cy="79208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ja-JP" altLang="en-US" dirty="0">
                <a:solidFill>
                  <a:schemeClr val="tx1"/>
                </a:solidFill>
                <a:latin typeface="+mj-ea"/>
              </a:rPr>
              <a:t>食品ロスとは「食品廃棄物のなかでもまだ食べられる可食部」</a:t>
            </a:r>
            <a:endParaRPr lang="en-US" altLang="ja-JP" dirty="0">
              <a:solidFill>
                <a:schemeClr val="tx1"/>
              </a:solidFill>
              <a:latin typeface="+mj-ea"/>
            </a:endParaRPr>
          </a:p>
          <a:p>
            <a:r>
              <a:rPr lang="ja-JP" altLang="en-US" dirty="0">
                <a:solidFill>
                  <a:schemeClr val="tx1"/>
                </a:solidFill>
                <a:latin typeface="+mj-ea"/>
              </a:rPr>
              <a:t>①減耗量、②食べ残し、③過剰除去（調理くず）、④直接廃棄（過剰仕入れ、過剰購入）</a:t>
            </a:r>
            <a:endParaRPr lang="en-US" altLang="ja-JP" sz="2000" b="1" dirty="0">
              <a:solidFill>
                <a:srgbClr val="FF0000"/>
              </a:solidFill>
              <a:latin typeface="+mj-ea"/>
            </a:endParaRPr>
          </a:p>
        </p:txBody>
      </p:sp>
      <p:sp>
        <p:nvSpPr>
          <p:cNvPr id="8" name="スライド番号プレースホルダ 7"/>
          <p:cNvSpPr>
            <a:spLocks noGrp="1"/>
          </p:cNvSpPr>
          <p:nvPr>
            <p:ph type="sldNum" sz="quarter" idx="12"/>
          </p:nvPr>
        </p:nvSpPr>
        <p:spPr/>
        <p:txBody>
          <a:bodyPr/>
          <a:lstStyle/>
          <a:p>
            <a:pPr>
              <a:defRPr/>
            </a:pPr>
            <a:fld id="{A6DA75AB-59B5-45A9-8994-E8EE5A686226}" type="slidenum">
              <a:rPr lang="ja-JP" altLang="en-US" smtClean="0"/>
              <a:pPr>
                <a:defRPr/>
              </a:pPr>
              <a:t>6</a:t>
            </a:fld>
            <a:endParaRPr lang="ja-JP" altLang="en-US"/>
          </a:p>
        </p:txBody>
      </p:sp>
      <p:sp>
        <p:nvSpPr>
          <p:cNvPr id="3" name="フッター プレースホルダー 2"/>
          <p:cNvSpPr>
            <a:spLocks noGrp="1"/>
          </p:cNvSpPr>
          <p:nvPr>
            <p:ph type="ftr" sz="quarter" idx="11"/>
          </p:nvPr>
        </p:nvSpPr>
        <p:spPr/>
        <p:txBody>
          <a:bodyPr/>
          <a:lstStyle/>
          <a:p>
            <a:pPr>
              <a:defRPr/>
            </a:pPr>
            <a:r>
              <a:rPr lang="en-US" altLang="ja-JP"/>
              <a:t>©Tomio Kobayashi</a:t>
            </a:r>
            <a:endParaRPr lang="ja-JP" altLang="en-US"/>
          </a:p>
        </p:txBody>
      </p:sp>
    </p:spTree>
    <p:extLst>
      <p:ext uri="{BB962C8B-B14F-4D97-AF65-F5344CB8AC3E}">
        <p14:creationId xmlns:p14="http://schemas.microsoft.com/office/powerpoint/2010/main" val="206830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可食部／不可食部に着目した各国の定義</a:t>
            </a:r>
            <a:endParaRPr kumimoji="1" lang="ja-JP" altLang="en-US" sz="3200" dirty="0"/>
          </a:p>
        </p:txBody>
      </p:sp>
      <p:sp>
        <p:nvSpPr>
          <p:cNvPr id="5" name="Rectangle 1"/>
          <p:cNvSpPr>
            <a:spLocks noChangeArrowheads="1"/>
          </p:cNvSpPr>
          <p:nvPr/>
        </p:nvSpPr>
        <p:spPr bwMode="auto">
          <a:xfrm>
            <a:off x="899592" y="20544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187624" y="1819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2" name="図 11"/>
          <p:cNvPicPr/>
          <p:nvPr/>
        </p:nvPicPr>
        <p:blipFill>
          <a:blip r:embed="rId3">
            <a:extLst>
              <a:ext uri="{28A0092B-C50C-407E-A947-70E740481C1C}">
                <a14:useLocalDpi xmlns:a14="http://schemas.microsoft.com/office/drawing/2010/main"/>
              </a:ext>
            </a:extLst>
          </a:blip>
          <a:srcRect/>
          <a:stretch>
            <a:fillRect/>
          </a:stretch>
        </p:blipFill>
        <p:spPr bwMode="auto">
          <a:xfrm>
            <a:off x="1571215" y="1124744"/>
            <a:ext cx="6001569" cy="4560848"/>
          </a:xfrm>
          <a:prstGeom prst="rect">
            <a:avLst/>
          </a:prstGeom>
          <a:noFill/>
          <a:ln>
            <a:noFill/>
          </a:ln>
        </p:spPr>
      </p:pic>
      <p:sp>
        <p:nvSpPr>
          <p:cNvPr id="6" name="角丸四角形 5"/>
          <p:cNvSpPr/>
          <p:nvPr/>
        </p:nvSpPr>
        <p:spPr>
          <a:xfrm>
            <a:off x="251520" y="5863962"/>
            <a:ext cx="8640960" cy="728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dirty="0"/>
              <a:t>国連</a:t>
            </a:r>
            <a:r>
              <a:rPr kumimoji="1" lang="en-US" altLang="ja-JP" dirty="0"/>
              <a:t>FLW</a:t>
            </a:r>
            <a:r>
              <a:rPr kumimoji="1" lang="ja-JP" altLang="en-US" dirty="0"/>
              <a:t>プロトコルの定義では、削減目標の設定主体がその目的に応じて決めるべきで、特定していない</a:t>
            </a:r>
          </a:p>
        </p:txBody>
      </p:sp>
    </p:spTree>
    <p:extLst>
      <p:ext uri="{BB962C8B-B14F-4D97-AF65-F5344CB8AC3E}">
        <p14:creationId xmlns:p14="http://schemas.microsoft.com/office/powerpoint/2010/main" val="368357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t>サプライチェーンに着目した各国の定義</a:t>
            </a:r>
            <a:endParaRPr kumimoji="1" lang="ja-JP" altLang="en-US" sz="3200" dirty="0"/>
          </a:p>
        </p:txBody>
      </p:sp>
      <p:pic>
        <p:nvPicPr>
          <p:cNvPr id="3" name="図 2"/>
          <p:cNvPicPr>
            <a:picLocks noChangeAspect="1"/>
          </p:cNvPicPr>
          <p:nvPr/>
        </p:nvPicPr>
        <p:blipFill>
          <a:blip r:embed="rId3"/>
          <a:stretch>
            <a:fillRect/>
          </a:stretch>
        </p:blipFill>
        <p:spPr>
          <a:xfrm>
            <a:off x="1050705" y="1268760"/>
            <a:ext cx="7042589" cy="4140954"/>
          </a:xfrm>
          <a:prstGeom prst="rect">
            <a:avLst/>
          </a:prstGeom>
        </p:spPr>
      </p:pic>
      <p:sp>
        <p:nvSpPr>
          <p:cNvPr id="4" name="角丸四角形 3"/>
          <p:cNvSpPr/>
          <p:nvPr/>
        </p:nvSpPr>
        <p:spPr>
          <a:xfrm>
            <a:off x="251520" y="5805266"/>
            <a:ext cx="8640960"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en-US" altLang="ja-JP" dirty="0"/>
              <a:t>SDG</a:t>
            </a:r>
            <a:r>
              <a:rPr kumimoji="1" lang="ja-JP" altLang="en-US" dirty="0"/>
              <a:t>ｓ（</a:t>
            </a:r>
            <a:r>
              <a:rPr kumimoji="1" lang="en-US" altLang="ja-JP" dirty="0"/>
              <a:t>FLW</a:t>
            </a:r>
            <a:r>
              <a:rPr kumimoji="1" lang="ja-JP" altLang="en-US" dirty="0"/>
              <a:t>プロトコル）に比べ、フランス、イギリスでは削減対象が広く設定</a:t>
            </a:r>
          </a:p>
        </p:txBody>
      </p:sp>
    </p:spTree>
    <p:extLst>
      <p:ext uri="{BB962C8B-B14F-4D97-AF65-F5344CB8AC3E}">
        <p14:creationId xmlns:p14="http://schemas.microsoft.com/office/powerpoint/2010/main" val="151712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世界の食品廃棄物発生量</a:t>
            </a:r>
          </a:p>
        </p:txBody>
      </p:sp>
      <p:graphicFrame>
        <p:nvGraphicFramePr>
          <p:cNvPr id="3" name="表 2"/>
          <p:cNvGraphicFramePr>
            <a:graphicFrameLocks noGrp="1"/>
          </p:cNvGraphicFramePr>
          <p:nvPr>
            <p:extLst/>
          </p:nvPr>
        </p:nvGraphicFramePr>
        <p:xfrm>
          <a:off x="323531" y="1052736"/>
          <a:ext cx="8496938" cy="2912842"/>
        </p:xfrm>
        <a:graphic>
          <a:graphicData uri="http://schemas.openxmlformats.org/drawingml/2006/table">
            <a:tbl>
              <a:tblPr firstRow="1" firstCol="1">
                <a:tableStyleId>{F5AB1C69-6EDB-4FF4-983F-18BD219EF322}</a:tableStyleId>
              </a:tblPr>
              <a:tblGrid>
                <a:gridCol w="2209073">
                  <a:extLst>
                    <a:ext uri="{9D8B030D-6E8A-4147-A177-3AD203B41FA5}">
                      <a16:colId xmlns:a16="http://schemas.microsoft.com/office/drawing/2014/main" val="3667269143"/>
                    </a:ext>
                  </a:extLst>
                </a:gridCol>
                <a:gridCol w="538961">
                  <a:extLst>
                    <a:ext uri="{9D8B030D-6E8A-4147-A177-3AD203B41FA5}">
                      <a16:colId xmlns:a16="http://schemas.microsoft.com/office/drawing/2014/main" val="3600476512"/>
                    </a:ext>
                  </a:extLst>
                </a:gridCol>
                <a:gridCol w="718613">
                  <a:extLst>
                    <a:ext uri="{9D8B030D-6E8A-4147-A177-3AD203B41FA5}">
                      <a16:colId xmlns:a16="http://schemas.microsoft.com/office/drawing/2014/main" val="3027176109"/>
                    </a:ext>
                  </a:extLst>
                </a:gridCol>
                <a:gridCol w="718613">
                  <a:extLst>
                    <a:ext uri="{9D8B030D-6E8A-4147-A177-3AD203B41FA5}">
                      <a16:colId xmlns:a16="http://schemas.microsoft.com/office/drawing/2014/main" val="579422768"/>
                    </a:ext>
                  </a:extLst>
                </a:gridCol>
                <a:gridCol w="718613">
                  <a:extLst>
                    <a:ext uri="{9D8B030D-6E8A-4147-A177-3AD203B41FA5}">
                      <a16:colId xmlns:a16="http://schemas.microsoft.com/office/drawing/2014/main" val="3263139246"/>
                    </a:ext>
                  </a:extLst>
                </a:gridCol>
                <a:gridCol w="718613">
                  <a:extLst>
                    <a:ext uri="{9D8B030D-6E8A-4147-A177-3AD203B41FA5}">
                      <a16:colId xmlns:a16="http://schemas.microsoft.com/office/drawing/2014/main" val="2906355235"/>
                    </a:ext>
                  </a:extLst>
                </a:gridCol>
                <a:gridCol w="718613">
                  <a:extLst>
                    <a:ext uri="{9D8B030D-6E8A-4147-A177-3AD203B41FA5}">
                      <a16:colId xmlns:a16="http://schemas.microsoft.com/office/drawing/2014/main" val="176243286"/>
                    </a:ext>
                  </a:extLst>
                </a:gridCol>
                <a:gridCol w="718613">
                  <a:extLst>
                    <a:ext uri="{9D8B030D-6E8A-4147-A177-3AD203B41FA5}">
                      <a16:colId xmlns:a16="http://schemas.microsoft.com/office/drawing/2014/main" val="1039091103"/>
                    </a:ext>
                  </a:extLst>
                </a:gridCol>
                <a:gridCol w="718613">
                  <a:extLst>
                    <a:ext uri="{9D8B030D-6E8A-4147-A177-3AD203B41FA5}">
                      <a16:colId xmlns:a16="http://schemas.microsoft.com/office/drawing/2014/main" val="1789178952"/>
                    </a:ext>
                  </a:extLst>
                </a:gridCol>
                <a:gridCol w="718613">
                  <a:extLst>
                    <a:ext uri="{9D8B030D-6E8A-4147-A177-3AD203B41FA5}">
                      <a16:colId xmlns:a16="http://schemas.microsoft.com/office/drawing/2014/main" val="817737196"/>
                    </a:ext>
                  </a:extLst>
                </a:gridCol>
              </a:tblGrid>
              <a:tr h="395988">
                <a:tc gridSpan="2">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hMerge="1">
                  <a:txBody>
                    <a:bodyPr/>
                    <a:lstStyle/>
                    <a:p>
                      <a:endParaRPr kumimoji="1" lang="ja-JP" altLang="en-US"/>
                    </a:p>
                  </a:txBody>
                  <a:tcPr/>
                </a:tc>
                <a:tc>
                  <a:txBody>
                    <a:bodyPr/>
                    <a:lstStyle/>
                    <a:p>
                      <a:pPr algn="ctr" fontAlgn="ctr"/>
                      <a:r>
                        <a:rPr lang="ja-JP" altLang="en-US" sz="1100" u="none" strike="noStrike">
                          <a:effectLst/>
                        </a:rPr>
                        <a:t>日本</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100" u="none" strike="noStrike">
                          <a:effectLst/>
                        </a:rPr>
                        <a:t>米国</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100" u="none" strike="noStrike">
                          <a:effectLst/>
                        </a:rPr>
                        <a:t>英国</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100" u="none" strike="noStrike">
                          <a:effectLst/>
                        </a:rPr>
                        <a:t>フランス</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100" u="none" strike="noStrike">
                          <a:effectLst/>
                        </a:rPr>
                        <a:t>ドイツ</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100" u="none" strike="noStrike">
                          <a:effectLst/>
                        </a:rPr>
                        <a:t>オランダ****</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100" u="none" strike="noStrike">
                          <a:effectLst/>
                        </a:rPr>
                        <a:t>韓国</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100" u="none" strike="noStrike">
                          <a:effectLst/>
                        </a:rPr>
                        <a:t>中国</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726473007"/>
                  </a:ext>
                </a:extLst>
              </a:tr>
              <a:tr h="404987">
                <a:tc rowSpan="2">
                  <a:txBody>
                    <a:bodyPr/>
                    <a:lstStyle/>
                    <a:p>
                      <a:pPr algn="ctr" fontAlgn="ctr"/>
                      <a:r>
                        <a:rPr lang="ja-JP" altLang="en-US" sz="1200" u="none" strike="noStrike" dirty="0">
                          <a:effectLst/>
                        </a:rPr>
                        <a:t>食品廃棄物発生量</a:t>
                      </a:r>
                      <a:br>
                        <a:rPr lang="ja-JP" altLang="en-US" sz="1200" u="none" strike="noStrike" dirty="0">
                          <a:effectLst/>
                        </a:rPr>
                      </a:br>
                      <a:r>
                        <a:rPr lang="ja-JP" altLang="en-US" sz="1200" u="none" strike="noStrike" dirty="0">
                          <a:effectLst/>
                        </a:rPr>
                        <a:t>（農業生産段階・有価物を除く）</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6">
                  <a:txBody>
                    <a:bodyPr/>
                    <a:lstStyle/>
                    <a:p>
                      <a:pPr algn="ctr" fontAlgn="ctr"/>
                      <a:r>
                        <a:rPr lang="en-US" sz="1100" u="none" strike="noStrike">
                          <a:effectLst/>
                        </a:rPr>
                        <a:t> Mt </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dirty="0">
                          <a:effectLst/>
                        </a:rPr>
                        <a:t>17</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dirty="0">
                          <a:effectLst/>
                        </a:rPr>
                        <a:t>56.4</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12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a:effectLst/>
                        </a:rPr>
                        <a:t>9.99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10.97</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a:effectLst/>
                        </a:rPr>
                        <a:t>2.52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5.9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103</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063847313"/>
                  </a:ext>
                </a:extLst>
              </a:tr>
              <a:tr h="20249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ja-JP" altLang="en-US" sz="1600" u="none" strike="noStrike">
                          <a:effectLst/>
                        </a:rPr>
                        <a:t>～</a:t>
                      </a:r>
                      <a:r>
                        <a:rPr lang="en-US" altLang="ja-JP" sz="1600" u="none" strike="noStrike">
                          <a:effectLst/>
                        </a:rPr>
                        <a:t>13.27</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a:txBody>
                    <a:bodyPr/>
                    <a:lstStyle/>
                    <a:p>
                      <a:pPr algn="r" fontAlgn="ctr"/>
                      <a:r>
                        <a:rPr lang="ja-JP" altLang="en-US" sz="1600" u="none" strike="noStrike">
                          <a:effectLst/>
                        </a:rPr>
                        <a:t>～</a:t>
                      </a:r>
                      <a:r>
                        <a:rPr lang="en-US" altLang="ja-JP" sz="1600" u="none" strike="noStrike">
                          <a:effectLst/>
                        </a:rPr>
                        <a:t>3.73</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55561234"/>
                  </a:ext>
                </a:extLst>
              </a:tr>
              <a:tr h="202494">
                <a:tc rowSpan="2">
                  <a:txBody>
                    <a:bodyPr/>
                    <a:lstStyle/>
                    <a:p>
                      <a:pPr algn="ctr" fontAlgn="ctr"/>
                      <a:r>
                        <a:rPr lang="ja-JP" altLang="en-US" sz="1200" u="none" strike="noStrike" dirty="0">
                          <a:effectLst/>
                        </a:rPr>
                        <a:t>うち可食部分*</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rowSpan="2">
                  <a:txBody>
                    <a:bodyPr/>
                    <a:lstStyle/>
                    <a:p>
                      <a:pPr algn="r" fontAlgn="ctr"/>
                      <a:r>
                        <a:rPr lang="en-US" altLang="ja-JP" sz="1600" u="none" strike="noStrike">
                          <a:effectLst/>
                        </a:rPr>
                        <a:t>6.4</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dirty="0">
                          <a:effectLst/>
                        </a:rPr>
                        <a:t>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a:effectLst/>
                        </a:rPr>
                        <a:t>4.692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a:effectLst/>
                        </a:rPr>
                        <a:t>1.35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ja-JP" altLang="en-US" sz="1600" u="none" strike="noStrike">
                          <a:effectLst/>
                        </a:rPr>
                        <a:t>　</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ja-JP" altLang="en-US" sz="1600" u="none" strike="noStrike">
                          <a:effectLst/>
                        </a:rPr>
                        <a:t>　</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419382845"/>
                  </a:ext>
                </a:extLst>
              </a:tr>
              <a:tr h="20249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ja-JP" altLang="en-US" sz="1600" u="none" strike="noStrike" dirty="0">
                          <a:effectLst/>
                        </a:rPr>
                        <a:t>～</a:t>
                      </a:r>
                      <a:r>
                        <a:rPr lang="en-US" altLang="ja-JP" sz="1600" u="none" strike="noStrike" dirty="0">
                          <a:effectLst/>
                        </a:rPr>
                        <a:t>6.02</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a:txBody>
                    <a:bodyPr/>
                    <a:lstStyle/>
                    <a:p>
                      <a:pPr algn="r" fontAlgn="ctr"/>
                      <a:r>
                        <a:rPr lang="ja-JP" altLang="en-US" sz="1600" u="none" strike="noStrike">
                          <a:effectLst/>
                        </a:rPr>
                        <a:t>～</a:t>
                      </a:r>
                      <a:r>
                        <a:rPr lang="en-US" altLang="ja-JP" sz="1600" u="none" strike="noStrike">
                          <a:effectLst/>
                        </a:rPr>
                        <a:t>1.99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287830444"/>
                  </a:ext>
                </a:extLst>
              </a:tr>
              <a:tr h="202494">
                <a:tc rowSpan="2">
                  <a:txBody>
                    <a:bodyPr/>
                    <a:lstStyle/>
                    <a:p>
                      <a:pPr algn="ctr" fontAlgn="ctr"/>
                      <a:r>
                        <a:rPr lang="ja-JP" altLang="en-US" sz="1200" u="none" strike="noStrike" dirty="0">
                          <a:effectLst/>
                        </a:rPr>
                        <a:t>再生利用量</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rowSpan="2">
                  <a:txBody>
                    <a:bodyPr/>
                    <a:lstStyle/>
                    <a:p>
                      <a:pPr algn="r" fontAlgn="ctr"/>
                      <a:r>
                        <a:rPr lang="en-US" altLang="ja-JP" sz="1600" u="none" strike="noStrike">
                          <a:effectLst/>
                        </a:rPr>
                        <a:t>5.5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20.4</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2.5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dirty="0">
                          <a:effectLst/>
                        </a:rPr>
                        <a:t>3.7</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4.49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5.5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515128187"/>
                  </a:ext>
                </a:extLst>
              </a:tr>
              <a:tr h="20249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ja-JP" altLang="en-US" sz="1600" u="none" strike="noStrike" dirty="0">
                          <a:effectLst/>
                        </a:rPr>
                        <a:t>～</a:t>
                      </a:r>
                      <a:r>
                        <a:rPr lang="en-US" altLang="ja-JP" sz="1600" u="none" strike="noStrike" dirty="0">
                          <a:effectLst/>
                        </a:rPr>
                        <a:t>4.94</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63607840"/>
                  </a:ext>
                </a:extLst>
              </a:tr>
              <a:tr h="404987">
                <a:tc rowSpan="2">
                  <a:txBody>
                    <a:bodyPr/>
                    <a:lstStyle/>
                    <a:p>
                      <a:pPr algn="ctr" fontAlgn="ctr"/>
                      <a:r>
                        <a:rPr lang="ja-JP" altLang="en-US" sz="1200" u="none" strike="noStrike" dirty="0">
                          <a:effectLst/>
                        </a:rPr>
                        <a:t>人口</a:t>
                      </a:r>
                      <a:r>
                        <a:rPr lang="en-US" altLang="ja-JP" sz="1200" u="none" strike="noStrike" dirty="0">
                          <a:effectLst/>
                        </a:rPr>
                        <a:t>1</a:t>
                      </a:r>
                      <a:r>
                        <a:rPr lang="ja-JP" altLang="en-US" sz="1200" u="none" strike="noStrike" dirty="0">
                          <a:effectLst/>
                        </a:rPr>
                        <a:t>人当たり食品廃棄物</a:t>
                      </a:r>
                      <a:br>
                        <a:rPr lang="ja-JP" altLang="en-US" sz="1200" u="none" strike="noStrike" dirty="0">
                          <a:effectLst/>
                        </a:rPr>
                      </a:br>
                      <a:r>
                        <a:rPr lang="ja-JP" altLang="en-US" sz="1200" u="none" strike="noStrike" dirty="0">
                          <a:effectLst/>
                        </a:rPr>
                        <a:t>発生量</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ctr" fontAlgn="ctr"/>
                      <a:r>
                        <a:rPr lang="en-US" sz="1100" u="none" strike="noStrike">
                          <a:effectLst/>
                        </a:rPr>
                        <a:t>kg</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133.6</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dirty="0">
                          <a:solidFill>
                            <a:srgbClr val="FF0000"/>
                          </a:solidFill>
                          <a:effectLst/>
                        </a:rPr>
                        <a:t>177.5</a:t>
                      </a: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dirty="0">
                          <a:solidFill>
                            <a:srgbClr val="FF0000"/>
                          </a:solidFill>
                          <a:effectLst/>
                        </a:rPr>
                        <a:t>187</a:t>
                      </a: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a:effectLst/>
                        </a:rPr>
                        <a:t>148.7</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dirty="0">
                          <a:effectLst/>
                        </a:rPr>
                        <a:t>136</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dirty="0">
                          <a:effectLst/>
                        </a:rPr>
                        <a:t>149.9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a:effectLst/>
                        </a:rPr>
                        <a:t>114</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2">
                  <a:txBody>
                    <a:bodyPr/>
                    <a:lstStyle/>
                    <a:p>
                      <a:pPr algn="r" fontAlgn="ctr"/>
                      <a:r>
                        <a:rPr lang="en-US" altLang="ja-JP" sz="1600" u="none" strike="noStrike" dirty="0">
                          <a:solidFill>
                            <a:srgbClr val="FF0000"/>
                          </a:solidFill>
                          <a:effectLst/>
                        </a:rPr>
                        <a:t>75.74</a:t>
                      </a: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730903028"/>
                  </a:ext>
                </a:extLst>
              </a:tr>
              <a:tr h="20249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ja-JP" altLang="en-US" sz="1600" u="none" strike="noStrike">
                          <a:effectLst/>
                        </a:rPr>
                        <a:t>～</a:t>
                      </a:r>
                      <a:r>
                        <a:rPr lang="en-US" altLang="ja-JP" sz="1600" u="none" strike="noStrike">
                          <a:effectLst/>
                        </a:rPr>
                        <a:t>200.5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a:txBody>
                    <a:bodyPr/>
                    <a:lstStyle/>
                    <a:p>
                      <a:pPr algn="r" fontAlgn="ctr"/>
                      <a:r>
                        <a:rPr lang="en-US" altLang="ja-JP" sz="1600" u="none" strike="noStrike" dirty="0">
                          <a:effectLst/>
                        </a:rPr>
                        <a:t>222.9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376963884"/>
                  </a:ext>
                </a:extLst>
              </a:tr>
              <a:tr h="202494">
                <a:tc>
                  <a:txBody>
                    <a:bodyPr/>
                    <a:lstStyle/>
                    <a:p>
                      <a:pPr algn="ctr" fontAlgn="ctr"/>
                      <a:r>
                        <a:rPr lang="ja-JP" altLang="en-US" sz="1200" u="none" strike="noStrike" dirty="0">
                          <a:effectLst/>
                        </a:rPr>
                        <a:t>再生利用率</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100" u="none" strike="noStrike">
                          <a:effectLst/>
                        </a:rPr>
                        <a:t>％</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dirty="0">
                          <a:solidFill>
                            <a:srgbClr val="00B0F0"/>
                          </a:solidFill>
                          <a:effectLst/>
                        </a:rPr>
                        <a:t>32%</a:t>
                      </a:r>
                      <a:endParaRPr lang="en-US" altLang="ja-JP" sz="1600" b="0" i="0" u="none" strike="noStrike" dirty="0">
                        <a:solidFill>
                          <a:srgbClr val="00B0F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dirty="0">
                          <a:effectLst/>
                        </a:rPr>
                        <a:t>36%</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a:effectLst/>
                        </a:rPr>
                        <a:t>21%</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a:effectLst/>
                        </a:rPr>
                        <a:t>37%</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a:effectLst/>
                        </a:rPr>
                        <a:t>41%</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ja-JP" altLang="en-US" sz="1600" u="none" strike="noStrike">
                          <a:effectLst/>
                        </a:rPr>
                        <a:t>　</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dirty="0">
                          <a:solidFill>
                            <a:srgbClr val="FF0000"/>
                          </a:solidFill>
                          <a:effectLst/>
                        </a:rPr>
                        <a:t>93%</a:t>
                      </a: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ctr"/>
                      <a:r>
                        <a:rPr lang="en-US" altLang="ja-JP" sz="1600" u="none" strike="noStrike" dirty="0">
                          <a:solidFill>
                            <a:srgbClr val="FF0000"/>
                          </a:solidFill>
                          <a:effectLst/>
                        </a:rPr>
                        <a:t>9%</a:t>
                      </a: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645588619"/>
                  </a:ext>
                </a:extLst>
              </a:tr>
            </a:tbl>
          </a:graphicData>
        </a:graphic>
      </p:graphicFrame>
      <p:sp>
        <p:nvSpPr>
          <p:cNvPr id="5" name="正方形/長方形 4"/>
          <p:cNvSpPr/>
          <p:nvPr/>
        </p:nvSpPr>
        <p:spPr>
          <a:xfrm>
            <a:off x="196116" y="4077072"/>
            <a:ext cx="8751768" cy="2677656"/>
          </a:xfrm>
          <a:prstGeom prst="rect">
            <a:avLst/>
          </a:prstGeom>
        </p:spPr>
        <p:txBody>
          <a:bodyPr wrap="square">
            <a:spAutoFit/>
          </a:bodyPr>
          <a:lstStyle/>
          <a:p>
            <a:pPr marL="171450" indent="-171450">
              <a:buFont typeface="Arial" panose="020B0604020202020204" pitchFamily="34" charset="0"/>
              <a:buChar char="•"/>
            </a:pPr>
            <a:r>
              <a:rPr lang="ja-JP" altLang="en-US" sz="1200" dirty="0"/>
              <a:t>出所： 各国の各種統計・調査、および流通経済研究所の推計による。日本の数値は、農林水産省「食品廃棄物等の利用状況等（平成</a:t>
            </a:r>
            <a:r>
              <a:rPr lang="en-US" altLang="ja-JP" sz="1200" dirty="0"/>
              <a:t>24 </a:t>
            </a:r>
            <a:r>
              <a:rPr lang="ja-JP" altLang="en-US" sz="1200" dirty="0"/>
              <a:t>年度推計）」を用いた推計。斜字体部分は推計値、または参考値。</a:t>
            </a:r>
          </a:p>
          <a:p>
            <a:pPr marL="171450" indent="-171450">
              <a:buFont typeface="Arial" panose="020B0604020202020204" pitchFamily="34" charset="0"/>
              <a:buChar char="•"/>
            </a:pPr>
            <a:r>
              <a:rPr lang="ja-JP" altLang="en-US" sz="1200" dirty="0"/>
              <a:t>フランス、オランダは、「可食部分」のみのデータから「潜在的可食部」「非可食部」を含む数値を推計（参考値）。</a:t>
            </a:r>
          </a:p>
          <a:p>
            <a:pPr marL="171450" indent="-171450">
              <a:buFont typeface="Arial" panose="020B0604020202020204" pitchFamily="34" charset="0"/>
              <a:buChar char="•"/>
            </a:pPr>
            <a:r>
              <a:rPr lang="ja-JP" altLang="en-US" sz="1200" dirty="0"/>
              <a:t>また、フランスは発生量に各セクターの再生利用率（参考値）を乗じて、再生利用量を推計（参考値）。</a:t>
            </a:r>
          </a:p>
          <a:p>
            <a:pPr marL="171450" indent="-171450">
              <a:buFont typeface="Arial" panose="020B0604020202020204" pitchFamily="34" charset="0"/>
              <a:buChar char="•"/>
            </a:pPr>
            <a:r>
              <a:rPr lang="ja-JP" altLang="en-US" sz="1200" dirty="0"/>
              <a:t>*フランスの「可食部分」数値は、「可食部分」のみで「潜在的可食部分」は含まない。ドイツの「可食部分」数値は、「</a:t>
            </a:r>
            <a:r>
              <a:rPr lang="en-US" altLang="ja-JP" sz="1200" dirty="0"/>
              <a:t>avoidable</a:t>
            </a:r>
            <a:r>
              <a:rPr lang="ja-JP" altLang="en-US" sz="1200" dirty="0"/>
              <a:t>」「</a:t>
            </a:r>
            <a:r>
              <a:rPr lang="en-US" altLang="ja-JP" sz="1200" dirty="0"/>
              <a:t>partly avoidable</a:t>
            </a:r>
            <a:r>
              <a:rPr lang="ja-JP" altLang="en-US" sz="1200" dirty="0"/>
              <a:t>」の合算値。オランダも、「</a:t>
            </a:r>
            <a:r>
              <a:rPr lang="en-US" altLang="ja-JP" sz="1200" dirty="0"/>
              <a:t>avoidable</a:t>
            </a:r>
            <a:r>
              <a:rPr lang="ja-JP" altLang="en-US" sz="1200" dirty="0"/>
              <a:t>」「</a:t>
            </a:r>
            <a:r>
              <a:rPr lang="en-US" altLang="ja-JP" sz="1200" dirty="0"/>
              <a:t>potentially avoidable</a:t>
            </a:r>
            <a:r>
              <a:rPr lang="ja-JP" altLang="en-US" sz="1200" dirty="0"/>
              <a:t>」の合算値。</a:t>
            </a:r>
          </a:p>
          <a:p>
            <a:pPr marL="171450" indent="-171450">
              <a:buFont typeface="Arial" panose="020B0604020202020204" pitchFamily="34" charset="0"/>
              <a:buChar char="•"/>
            </a:pPr>
            <a:r>
              <a:rPr lang="ja-JP" altLang="en-US" sz="1200" dirty="0"/>
              <a:t>**英国の「再生利用量」の数値範囲は、「</a:t>
            </a:r>
            <a:r>
              <a:rPr lang="en-US" altLang="ja-JP" sz="1200" dirty="0"/>
              <a:t>Recycling (AD/composting)</a:t>
            </a:r>
            <a:r>
              <a:rPr lang="ja-JP" altLang="en-US" sz="1200" dirty="0"/>
              <a:t>」のみ。「飼料化」は「</a:t>
            </a:r>
            <a:r>
              <a:rPr lang="en-US" altLang="ja-JP" sz="1200" dirty="0"/>
              <a:t>Redistribution (humans &amp; animals)</a:t>
            </a:r>
            <a:r>
              <a:rPr lang="ja-JP" altLang="en-US" sz="1200" dirty="0"/>
              <a:t>」に、「耕地への鋤き込み」（飼料化）は「</a:t>
            </a:r>
            <a:r>
              <a:rPr lang="en-US" altLang="ja-JP" sz="1200" dirty="0"/>
              <a:t>Recovery (thermal, </a:t>
            </a:r>
            <a:r>
              <a:rPr lang="en-US" altLang="ja-JP" sz="1200" dirty="0" err="1"/>
              <a:t>landspreading</a:t>
            </a:r>
            <a:r>
              <a:rPr lang="en-US" altLang="ja-JP" sz="1200" dirty="0"/>
              <a:t>)</a:t>
            </a:r>
            <a:r>
              <a:rPr lang="ja-JP" altLang="en-US" sz="1200" dirty="0"/>
              <a:t>」に含まれ、個別の数量が不明のため算出範囲に含まれていない。このため、実際の「再生利用量」はここに記載された数値よりも大きくなると考えられる（参考値）。</a:t>
            </a:r>
          </a:p>
          <a:p>
            <a:pPr marL="171450" indent="-171450">
              <a:buFont typeface="Arial" panose="020B0604020202020204" pitchFamily="34" charset="0"/>
              <a:buChar char="•"/>
            </a:pPr>
            <a:r>
              <a:rPr lang="ja-JP" altLang="en-US" sz="1200" dirty="0"/>
              <a:t>***ドイツ、中国の「再生利用量」「人口</a:t>
            </a:r>
            <a:r>
              <a:rPr lang="en-US" altLang="ja-JP" sz="1200" dirty="0"/>
              <a:t>1 </a:t>
            </a:r>
            <a:r>
              <a:rPr lang="ja-JP" altLang="en-US" sz="1200" dirty="0"/>
              <a:t>人当たり再生利用量」は、「飲食店・機関系（食堂等）」と「家庭」のみの数値であり、「食品製造業」「卸売業」「小売業」の数値は不明のため含まれていない。このため、実際の「再生利用量」「人口</a:t>
            </a:r>
            <a:r>
              <a:rPr lang="en-US" altLang="ja-JP" sz="1200" dirty="0"/>
              <a:t>1 </a:t>
            </a:r>
            <a:r>
              <a:rPr lang="ja-JP" altLang="en-US" sz="1200" dirty="0"/>
              <a:t>人当たり再生利用量」は、ここに記載された数値よりも大きくなると考えられる（参考値）。</a:t>
            </a:r>
          </a:p>
          <a:p>
            <a:pPr marL="171450" indent="-171450">
              <a:buFont typeface="Arial" panose="020B0604020202020204" pitchFamily="34" charset="0"/>
              <a:buChar char="•"/>
            </a:pPr>
            <a:r>
              <a:rPr lang="ja-JP" altLang="en-US" sz="1200" dirty="0"/>
              <a:t>****オランダの数値には、「卸売業」が含まれていない。また、「小売業」の数値はスーパーマーケットのみの推計値。スーパーマーケット以外の小売業が含まれておらず、その分だけ数値が小さく出ていると考えられる（参考値）。</a:t>
            </a:r>
          </a:p>
        </p:txBody>
      </p:sp>
    </p:spTree>
    <p:extLst>
      <p:ext uri="{BB962C8B-B14F-4D97-AF65-F5344CB8AC3E}">
        <p14:creationId xmlns:p14="http://schemas.microsoft.com/office/powerpoint/2010/main" val="33753940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7621</TotalTime>
  <Words>1480</Words>
  <Application>Microsoft Office PowerPoint</Application>
  <PresentationFormat>画面に合わせる (4:3)</PresentationFormat>
  <Paragraphs>188</Paragraphs>
  <Slides>14</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HG丸ｺﾞｼｯｸM-PRO</vt:lpstr>
      <vt:lpstr>ＭＳ Ｐゴシック</vt:lpstr>
      <vt:lpstr>StarSymbol</vt:lpstr>
      <vt:lpstr>メイリオ</vt:lpstr>
      <vt:lpstr>Mincho</vt:lpstr>
      <vt:lpstr>游明朝</vt:lpstr>
      <vt:lpstr>Arial</vt:lpstr>
      <vt:lpstr>Calibri</vt:lpstr>
      <vt:lpstr>Times</vt:lpstr>
      <vt:lpstr>Times New Roman</vt:lpstr>
      <vt:lpstr>Office テーマ</vt:lpstr>
      <vt:lpstr>世界の食品ロス対策と フードバンクの多様性</vt:lpstr>
      <vt:lpstr>Agenda</vt:lpstr>
      <vt:lpstr>PowerPoint プレゼンテーション</vt:lpstr>
      <vt:lpstr>各国の削減目標</vt:lpstr>
      <vt:lpstr>日本の削減目標</vt:lpstr>
      <vt:lpstr>日本の食品ロスの定義</vt:lpstr>
      <vt:lpstr>可食部／不可食部に着目した各国の定義</vt:lpstr>
      <vt:lpstr>サプライチェーンに着目した各国の定義</vt:lpstr>
      <vt:lpstr>世界の食品廃棄物発生量</vt:lpstr>
      <vt:lpstr>EPAのFood Recovery Hierarchy</vt:lpstr>
      <vt:lpstr>PowerPoint プレゼンテーション</vt:lpstr>
      <vt:lpstr>UK: Food and drink material hierarchy</vt:lpstr>
      <vt:lpstr>食料廃棄物マネジメントヒエラルキー</vt:lpstr>
      <vt:lpstr>まとめ：シェアリングの理論（贈与交換）</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フードロスが示す 日本の食の未来</dc:title>
  <dc:creator>tom</dc:creator>
  <cp:lastModifiedBy>小関 隆志</cp:lastModifiedBy>
  <cp:revision>298</cp:revision>
  <cp:lastPrinted>2017-04-05T11:30:11Z</cp:lastPrinted>
  <dcterms:created xsi:type="dcterms:W3CDTF">2016-06-28T14:07:59Z</dcterms:created>
  <dcterms:modified xsi:type="dcterms:W3CDTF">2018-07-22T14:00:46Z</dcterms:modified>
</cp:coreProperties>
</file>