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0" r:id="rId2"/>
  </p:sldMasterIdLst>
  <p:notesMasterIdLst>
    <p:notesMasterId r:id="rId15"/>
  </p:notesMasterIdLst>
  <p:handoutMasterIdLst>
    <p:handoutMasterId r:id="rId16"/>
  </p:handoutMasterIdLst>
  <p:sldIdLst>
    <p:sldId id="264" r:id="rId3"/>
    <p:sldId id="286" r:id="rId4"/>
    <p:sldId id="291" r:id="rId5"/>
    <p:sldId id="287" r:id="rId6"/>
    <p:sldId id="288" r:id="rId7"/>
    <p:sldId id="289" r:id="rId8"/>
    <p:sldId id="293" r:id="rId9"/>
    <p:sldId id="282" r:id="rId10"/>
    <p:sldId id="294" r:id="rId11"/>
    <p:sldId id="284" r:id="rId12"/>
    <p:sldId id="285" r:id="rId13"/>
    <p:sldId id="295" r:id="rId14"/>
  </p:sldIdLst>
  <p:sldSz cx="12188825"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945">
          <p15:clr>
            <a:srgbClr val="A4A3A4"/>
          </p15:clr>
        </p15:guide>
        <p15:guide id="3" orient="horz" pos="3888">
          <p15:clr>
            <a:srgbClr val="A4A3A4"/>
          </p15:clr>
        </p15:guide>
        <p15:guide id="4" orient="horz" pos="192">
          <p15:clr>
            <a:srgbClr val="A4A3A4"/>
          </p15:clr>
        </p15:guide>
        <p15:guide id="5" orient="horz" pos="1072">
          <p15:clr>
            <a:srgbClr val="A4A3A4"/>
          </p15:clr>
        </p15:guide>
        <p15:guide id="6" pos="3839">
          <p15:clr>
            <a:srgbClr val="A4A3A4"/>
          </p15:clr>
        </p15:guide>
        <p15:guide id="7" pos="704">
          <p15:clr>
            <a:srgbClr val="A4A3A4"/>
          </p15:clr>
        </p15:guide>
        <p15:guide id="8" pos="710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EFC314F-6AAE-4A7E-9E5F-6761BDB795E8}" v="622" dt="2018-07-14T11:36:09.934"/>
  </p1510:revLst>
</p1510:revInfo>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623" autoAdjust="0"/>
    <p:restoredTop sz="94660"/>
  </p:normalViewPr>
  <p:slideViewPr>
    <p:cSldViewPr showGuides="1">
      <p:cViewPr varScale="1">
        <p:scale>
          <a:sx n="64" d="100"/>
          <a:sy n="64" d="100"/>
        </p:scale>
        <p:origin x="460" y="36"/>
      </p:cViewPr>
      <p:guideLst>
        <p:guide orient="horz" pos="2160"/>
        <p:guide orient="horz" pos="945"/>
        <p:guide orient="horz" pos="3888"/>
        <p:guide orient="horz" pos="192"/>
        <p:guide orient="horz" pos="1072"/>
        <p:guide pos="3839"/>
        <p:guide pos="704"/>
        <p:guide pos="7102"/>
      </p:guideLst>
    </p:cSldViewPr>
  </p:slideViewPr>
  <p:notesTextViewPr>
    <p:cViewPr>
      <p:scale>
        <a:sx n="1" d="1"/>
        <a:sy n="1" d="1"/>
      </p:scale>
      <p:origin x="0" y="0"/>
    </p:cViewPr>
  </p:notesTextViewPr>
  <p:notesViewPr>
    <p:cSldViewPr>
      <p:cViewPr varScale="1">
        <p:scale>
          <a:sx n="55" d="100"/>
          <a:sy n="55" d="100"/>
        </p:scale>
        <p:origin x="3072"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21" Type="http://schemas.microsoft.com/office/2015/10/relationships/revisionInfo" Target="revisionInfo.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の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latinLnBrk="0">
              <a:defRPr kumimoji="1" lang="ja-JP" sz="1200"/>
            </a:lvl1pPr>
          </a:lstStyle>
          <a:p>
            <a:endParaRPr kumimoji="1" lang="ja-JP">
              <a:solidFill>
                <a:schemeClr val="tx2"/>
              </a:solidFill>
            </a:endParaRPr>
          </a:p>
        </p:txBody>
      </p:sp>
      <p:sp>
        <p:nvSpPr>
          <p:cNvPr id="3" name="日付の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latinLnBrk="0">
              <a:defRPr kumimoji="1" lang="ja-JP" sz="1200"/>
            </a:lvl1pPr>
          </a:lstStyle>
          <a:p>
            <a:fld id="{E973C59C-4E16-4A64-A766-34DB213E11B3}" type="datetimeFigureOut">
              <a:rPr kumimoji="1" lang="en-US" altLang="ja-JP">
                <a:solidFill>
                  <a:schemeClr val="tx2"/>
                </a:solidFill>
              </a:rPr>
              <a:t>7/17/2018</a:t>
            </a:fld>
            <a:endParaRPr kumimoji="1" lang="ja-JP">
              <a:solidFill>
                <a:schemeClr val="tx2"/>
              </a:solidFill>
            </a:endParaRPr>
          </a:p>
        </p:txBody>
      </p:sp>
      <p:sp>
        <p:nvSpPr>
          <p:cNvPr id="4" name="フッターの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latinLnBrk="0">
              <a:defRPr kumimoji="1" lang="ja-JP" sz="1200"/>
            </a:lvl1pPr>
          </a:lstStyle>
          <a:p>
            <a:endParaRPr kumimoji="1" lang="ja-JP">
              <a:solidFill>
                <a:schemeClr val="tx2"/>
              </a:solidFill>
            </a:endParaRPr>
          </a:p>
        </p:txBody>
      </p:sp>
      <p:sp>
        <p:nvSpPr>
          <p:cNvPr id="5" name="スライド番号の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latinLnBrk="0">
              <a:defRPr kumimoji="1" lang="ja-JP" sz="1200"/>
            </a:lvl1pPr>
          </a:lstStyle>
          <a:p>
            <a:fld id="{CFD77566-CD65-4859-9FA1-43956DC85B8C}" type="slidenum">
              <a:rPr kumimoji="1" lang="ja-JP">
                <a:solidFill>
                  <a:schemeClr val="tx2"/>
                </a:solidFill>
              </a:rPr>
              <a:t>‹#›</a:t>
            </a:fld>
            <a:endParaRPr kumimoji="1" lang="ja-JP">
              <a:solidFill>
                <a:schemeClr val="tx2"/>
              </a:solidFill>
            </a:endParaRPr>
          </a:p>
        </p:txBody>
      </p:sp>
    </p:spTree>
    <p:extLst>
      <p:ext uri="{BB962C8B-B14F-4D97-AF65-F5344CB8AC3E}">
        <p14:creationId xmlns:p14="http://schemas.microsoft.com/office/powerpoint/2010/main" val="27087983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の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latinLnBrk="0">
              <a:defRPr kumimoji="1" lang="ja-JP" sz="1200">
                <a:solidFill>
                  <a:schemeClr val="tx2"/>
                </a:solidFill>
              </a:defRPr>
            </a:lvl1pPr>
          </a:lstStyle>
          <a:p>
            <a:endParaRPr kumimoji="1" lang="ja-JP"/>
          </a:p>
        </p:txBody>
      </p:sp>
      <p:sp>
        <p:nvSpPr>
          <p:cNvPr id="3" name="日付の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latinLnBrk="0">
              <a:defRPr kumimoji="1" lang="ja-JP" sz="1200">
                <a:solidFill>
                  <a:schemeClr val="tx2"/>
                </a:solidFill>
              </a:defRPr>
            </a:lvl1pPr>
          </a:lstStyle>
          <a:p>
            <a:fld id="{F95CF31C-F757-429C-A789-86504F04C3BE}" type="datetimeFigureOut">
              <a:pPr/>
              <a:t>2018/7/17</a:t>
            </a:fld>
            <a:endParaRPr kumimoji="1" lang="ja-JP"/>
          </a:p>
        </p:txBody>
      </p:sp>
      <p:sp>
        <p:nvSpPr>
          <p:cNvPr id="4" name="スライド イメージのプレースホルダー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kumimoji="1" lang="ja-JP"/>
          </a:p>
        </p:txBody>
      </p:sp>
      <p:sp>
        <p:nvSpPr>
          <p:cNvPr id="5" name="メモの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t>マスター テキストのスタイルを編集するには、ここをクリック</a:t>
            </a:r>
          </a:p>
          <a:p>
            <a:pPr lvl="1"/>
            <a:r>
              <a:rPr kumimoji="1" lang="ja-JP"/>
              <a:t>第 2 レベル</a:t>
            </a:r>
          </a:p>
          <a:p>
            <a:pPr lvl="2"/>
            <a:r>
              <a:rPr kumimoji="1" lang="ja-JP"/>
              <a:t>第 3 レベル</a:t>
            </a:r>
          </a:p>
          <a:p>
            <a:pPr lvl="3"/>
            <a:r>
              <a:rPr kumimoji="1" lang="ja-JP"/>
              <a:t>第 4 レベル</a:t>
            </a:r>
          </a:p>
          <a:p>
            <a:pPr lvl="4"/>
            <a:r>
              <a:rPr kumimoji="1" lang="ja-JP"/>
              <a:t>第 5 レベル</a:t>
            </a:r>
          </a:p>
        </p:txBody>
      </p:sp>
      <p:sp>
        <p:nvSpPr>
          <p:cNvPr id="6" name="フッターの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latinLnBrk="0">
              <a:defRPr kumimoji="1" lang="ja-JP" sz="1200">
                <a:solidFill>
                  <a:schemeClr val="tx2"/>
                </a:solidFill>
              </a:defRPr>
            </a:lvl1pPr>
          </a:lstStyle>
          <a:p>
            <a:endParaRPr kumimoji="1" lang="ja-JP"/>
          </a:p>
        </p:txBody>
      </p:sp>
      <p:sp>
        <p:nvSpPr>
          <p:cNvPr id="7" name="スライド番号の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latinLnBrk="0">
              <a:defRPr kumimoji="1" lang="ja-JP" sz="1200">
                <a:solidFill>
                  <a:schemeClr val="tx2"/>
                </a:solidFill>
              </a:defRPr>
            </a:lvl1pPr>
          </a:lstStyle>
          <a:p>
            <a:fld id="{B8796F01-7154-41E0-B48B-A6921757531A}" type="slidenum">
              <a:pPr/>
              <a:t>‹#›</a:t>
            </a:fld>
            <a:endParaRPr kumimoji="1" lang="ja-JP"/>
          </a:p>
        </p:txBody>
      </p:sp>
    </p:spTree>
    <p:extLst>
      <p:ext uri="{BB962C8B-B14F-4D97-AF65-F5344CB8AC3E}">
        <p14:creationId xmlns:p14="http://schemas.microsoft.com/office/powerpoint/2010/main" val="44077566"/>
      </p:ext>
    </p:extLst>
  </p:cSld>
  <p:clrMap bg1="lt1" tx1="dk1" bg2="lt2" tx2="dk2" accent1="accent1" accent2="accent2" accent3="accent3" accent4="accent4" accent5="accent5" accent6="accent6" hlink="hlink" folHlink="folHlink"/>
  <p:notesStyle>
    <a:lvl1pPr marL="0" algn="l" defTabSz="1218987" rtl="0" eaLnBrk="1" latinLnBrk="0" hangingPunct="1">
      <a:defRPr kumimoji="1" lang="ja-JP" sz="1600" kern="1200">
        <a:solidFill>
          <a:schemeClr val="tx2"/>
        </a:solidFill>
        <a:latin typeface="+mn-lt"/>
        <a:ea typeface="+mn-ea"/>
        <a:cs typeface="+mn-cs"/>
      </a:defRPr>
    </a:lvl1pPr>
    <a:lvl2pPr marL="609493" algn="l" defTabSz="1218987" rtl="0" eaLnBrk="1" latinLnBrk="0" hangingPunct="1">
      <a:defRPr kumimoji="1" lang="ja-JP" sz="1600" kern="1200">
        <a:solidFill>
          <a:schemeClr val="tx2"/>
        </a:solidFill>
        <a:latin typeface="+mn-lt"/>
        <a:ea typeface="+mn-ea"/>
        <a:cs typeface="+mn-cs"/>
      </a:defRPr>
    </a:lvl2pPr>
    <a:lvl3pPr marL="1218987" algn="l" defTabSz="1218987" rtl="0" eaLnBrk="1" latinLnBrk="0" hangingPunct="1">
      <a:defRPr kumimoji="1" lang="ja-JP" sz="1600" kern="1200">
        <a:solidFill>
          <a:schemeClr val="tx2"/>
        </a:solidFill>
        <a:latin typeface="+mn-lt"/>
        <a:ea typeface="+mn-ea"/>
        <a:cs typeface="+mn-cs"/>
      </a:defRPr>
    </a:lvl3pPr>
    <a:lvl4pPr marL="1828480" algn="l" defTabSz="1218987" rtl="0" eaLnBrk="1" latinLnBrk="0" hangingPunct="1">
      <a:defRPr kumimoji="1" lang="ja-JP" sz="1600" kern="1200">
        <a:solidFill>
          <a:schemeClr val="tx2"/>
        </a:solidFill>
        <a:latin typeface="+mn-lt"/>
        <a:ea typeface="+mn-ea"/>
        <a:cs typeface="+mn-cs"/>
      </a:defRPr>
    </a:lvl4pPr>
    <a:lvl5pPr marL="2437973" algn="l" defTabSz="1218987" rtl="0" eaLnBrk="1" latinLnBrk="0" hangingPunct="1">
      <a:defRPr kumimoji="1" lang="ja-JP" sz="1600" kern="1200">
        <a:solidFill>
          <a:schemeClr val="tx2"/>
        </a:solidFill>
        <a:latin typeface="+mn-lt"/>
        <a:ea typeface="+mn-ea"/>
        <a:cs typeface="+mn-cs"/>
      </a:defRPr>
    </a:lvl5pPr>
    <a:lvl6pPr marL="3047467" algn="l" defTabSz="1218987" rtl="0" eaLnBrk="1" latinLnBrk="0" hangingPunct="1">
      <a:defRPr kumimoji="1" lang="ja-JP" sz="1600" kern="1200">
        <a:solidFill>
          <a:schemeClr val="tx1"/>
        </a:solidFill>
        <a:latin typeface="+mn-lt"/>
        <a:ea typeface="+mn-ea"/>
        <a:cs typeface="+mn-cs"/>
      </a:defRPr>
    </a:lvl6pPr>
    <a:lvl7pPr marL="3656960" algn="l" defTabSz="1218987" rtl="0" eaLnBrk="1" latinLnBrk="0" hangingPunct="1">
      <a:defRPr kumimoji="1" lang="ja-JP" sz="1600" kern="1200">
        <a:solidFill>
          <a:schemeClr val="tx1"/>
        </a:solidFill>
        <a:latin typeface="+mn-lt"/>
        <a:ea typeface="+mn-ea"/>
        <a:cs typeface="+mn-cs"/>
      </a:defRPr>
    </a:lvl7pPr>
    <a:lvl8pPr marL="4266453" algn="l" defTabSz="1218987" rtl="0" eaLnBrk="1" latinLnBrk="0" hangingPunct="1">
      <a:defRPr kumimoji="1" lang="ja-JP" sz="1600" kern="1200">
        <a:solidFill>
          <a:schemeClr val="tx1"/>
        </a:solidFill>
        <a:latin typeface="+mn-lt"/>
        <a:ea typeface="+mn-ea"/>
        <a:cs typeface="+mn-cs"/>
      </a:defRPr>
    </a:lvl8pPr>
    <a:lvl9pPr marL="4875947" algn="l" defTabSz="1218987" rtl="0" eaLnBrk="1" latinLnBrk="0" hangingPunct="1">
      <a:defRPr kumimoji="1" lang="ja-JP"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 name="Rectangle 9"/>
          <p:cNvSpPr/>
          <p:nvPr/>
        </p:nvSpPr>
        <p:spPr>
          <a:xfrm>
            <a:off x="0" y="1"/>
            <a:ext cx="12188825"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1"/>
            <a:ext cx="12188825"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081" y="4960137"/>
            <a:ext cx="7770376" cy="1463040"/>
          </a:xfrm>
        </p:spPr>
        <p:txBody>
          <a:bodyPr anchor="ctr">
            <a:normAutofit/>
          </a:bodyPr>
          <a:lstStyle>
            <a:lvl1pPr algn="r">
              <a:defRPr sz="4999" spc="200" baseline="0"/>
            </a:lvl1pPr>
          </a:lstStyle>
          <a:p>
            <a:r>
              <a:rPr lang="ja-JP" altLang="en-US"/>
              <a:t>マスター タイトルの書式設定</a:t>
            </a:r>
            <a:endParaRPr lang="en-US" dirty="0"/>
          </a:p>
        </p:txBody>
      </p:sp>
      <p:sp>
        <p:nvSpPr>
          <p:cNvPr id="3" name="Subtitle 2"/>
          <p:cNvSpPr>
            <a:spLocks noGrp="1"/>
          </p:cNvSpPr>
          <p:nvPr>
            <p:ph type="subTitle" idx="1"/>
          </p:nvPr>
        </p:nvSpPr>
        <p:spPr>
          <a:xfrm>
            <a:off x="8608357" y="4960137"/>
            <a:ext cx="3199567" cy="1463040"/>
          </a:xfrm>
        </p:spPr>
        <p:txBody>
          <a:bodyPr lIns="91440" rIns="91440" anchor="ctr">
            <a:normAutofit/>
          </a:bodyPr>
          <a:lstStyle>
            <a:lvl1pPr marL="0" indent="0" algn="l">
              <a:lnSpc>
                <a:spcPct val="100000"/>
              </a:lnSpc>
              <a:spcBef>
                <a:spcPts val="0"/>
              </a:spcBef>
              <a:buNone/>
              <a:defRPr sz="1799">
                <a:solidFill>
                  <a:schemeClr val="tx1">
                    <a:lumMod val="95000"/>
                    <a:lumOff val="5000"/>
                  </a:schemeClr>
                </a:solidFill>
              </a:defRPr>
            </a:lvl1pPr>
            <a:lvl2pPr marL="457063" indent="0" algn="ctr">
              <a:buNone/>
              <a:defRPr sz="1799"/>
            </a:lvl2pPr>
            <a:lvl3pPr marL="914126" indent="0" algn="ctr">
              <a:buNone/>
              <a:defRPr sz="1799"/>
            </a:lvl3pPr>
            <a:lvl4pPr marL="1371189" indent="0" algn="ctr">
              <a:buNone/>
              <a:defRPr sz="1799"/>
            </a:lvl4pPr>
            <a:lvl5pPr marL="1828251" indent="0" algn="ctr">
              <a:buNone/>
              <a:defRPr sz="1799"/>
            </a:lvl5pPr>
            <a:lvl6pPr marL="2285314" indent="0" algn="ctr">
              <a:buNone/>
              <a:defRPr sz="1799"/>
            </a:lvl6pPr>
            <a:lvl7pPr marL="2742377" indent="0" algn="ctr">
              <a:buNone/>
              <a:defRPr sz="1799"/>
            </a:lvl7pPr>
            <a:lvl8pPr marL="3199440" indent="0" algn="ctr">
              <a:buNone/>
              <a:defRPr sz="1799"/>
            </a:lvl8pPr>
            <a:lvl9pPr marL="3656503" indent="0" algn="ctr">
              <a:buNone/>
              <a:defRPr sz="1799"/>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7/17/2018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4659"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13847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AECB6C2-1084-4AED-A74A-DF028B0094EA}" type="datetimeFigureOut">
              <a:rPr lang="ja-JP" altLang="en-US" smtClean="0"/>
              <a:t>2018/7/17</a:t>
            </a:fld>
            <a:endParaRPr kumimoji="1" lang="ja-JP"/>
          </a:p>
        </p:txBody>
      </p:sp>
      <p:sp>
        <p:nvSpPr>
          <p:cNvPr id="5" name="Footer Placeholder 4"/>
          <p:cNvSpPr>
            <a:spLocks noGrp="1"/>
          </p:cNvSpPr>
          <p:nvPr>
            <p:ph type="ftr" sz="quarter" idx="11"/>
          </p:nvPr>
        </p:nvSpPr>
        <p:spPr/>
        <p:txBody>
          <a:bodyPr/>
          <a:lstStyle/>
          <a:p>
            <a:endParaRPr kumimoji="1" lang="ja-JP"/>
          </a:p>
        </p:txBody>
      </p:sp>
      <p:sp>
        <p:nvSpPr>
          <p:cNvPr id="6" name="Slide Number Placeholder 5"/>
          <p:cNvSpPr>
            <a:spLocks noGrp="1"/>
          </p:cNvSpPr>
          <p:nvPr>
            <p:ph type="sldNum" sz="quarter" idx="12"/>
          </p:nvPr>
        </p:nvSpPr>
        <p:spPr/>
        <p:txBody>
          <a:bodyPr/>
          <a:lstStyle/>
          <a:p>
            <a:fld id="{591C5AD9-787D-40FA-8A4D-16A055B9AF81}" type="slidenum">
              <a:rPr lang="en-US" altLang="ja-JP" smtClean="0"/>
              <a:t>‹#›</a:t>
            </a:fld>
            <a:endParaRPr kumimoji="1" lang="ja-JP" altLang="en-US"/>
          </a:p>
        </p:txBody>
      </p:sp>
    </p:spTree>
    <p:extLst>
      <p:ext uri="{BB962C8B-B14F-4D97-AF65-F5344CB8AC3E}">
        <p14:creationId xmlns:p14="http://schemas.microsoft.com/office/powerpoint/2010/main" val="739530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2629" y="762000"/>
            <a:ext cx="2628215" cy="5410200"/>
          </a:xfrm>
        </p:spPr>
        <p:txBody>
          <a:bodyPr vert="eaVert" lIns="45720" tIns="91440" rIns="45720" bIns="91440"/>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990343" y="762000"/>
            <a:ext cx="7579926"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DD204D1-F9BD-4643-8480-6EA41EB484F1}" type="datetimeFigureOut">
              <a:rPr lang="en-US" altLang="ja-JP" smtClean="0"/>
              <a:pPr/>
              <a:t>7/17/2018</a:t>
            </a:fld>
            <a:endParaRPr lang="ja-JP" altLang="en-US"/>
          </a:p>
        </p:txBody>
      </p:sp>
      <p:sp>
        <p:nvSpPr>
          <p:cNvPr id="5" name="Footer Placeholder 4"/>
          <p:cNvSpPr>
            <a:spLocks noGrp="1"/>
          </p:cNvSpPr>
          <p:nvPr>
            <p:ph type="ftr" sz="quarter" idx="11"/>
          </p:nvPr>
        </p:nvSpPr>
        <p:spPr/>
        <p:txBody>
          <a:bodyPr/>
          <a:lstStyle/>
          <a:p>
            <a:endParaRPr lang="ja-JP" altLang="en-US"/>
          </a:p>
        </p:txBody>
      </p:sp>
      <p:sp>
        <p:nvSpPr>
          <p:cNvPr id="6" name="Slide Number Placeholder 5"/>
          <p:cNvSpPr>
            <a:spLocks noGrp="1"/>
          </p:cNvSpPr>
          <p:nvPr>
            <p:ph type="sldNum" sz="quarter" idx="12"/>
          </p:nvPr>
        </p:nvSpPr>
        <p:spPr/>
        <p:txBody>
          <a:bodyPr/>
          <a:lstStyle/>
          <a:p>
            <a:fld id="{EB37DED6-D4C7-42EE-AB49-D2E39E64FDE4}" type="slidenum">
              <a:rPr lang="en-US" altLang="ja-JP" smtClean="0"/>
              <a:pPr/>
              <a:t>‹#›</a:t>
            </a:fld>
            <a:endParaRPr lang="en-US" altLang="ja-JP"/>
          </a:p>
        </p:txBody>
      </p:sp>
      <p:cxnSp>
        <p:nvCxnSpPr>
          <p:cNvPr id="7" name="Straight Connector 6"/>
          <p:cNvCxnSpPr/>
          <p:nvPr/>
        </p:nvCxnSpPr>
        <p:spPr>
          <a:xfrm rot="5400000" flipV="1">
            <a:off x="10055781" y="59382"/>
            <a:ext cx="0" cy="914162"/>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159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B5A30F4-0B4E-4E4B-BC36-C30CD13F4E17}" type="datetimeFigureOut">
              <a:rPr lang="ja-JP" altLang="en-US" smtClean="0"/>
              <a:t>2018/7/17</a:t>
            </a:fld>
            <a:endParaRPr kumimoji="1" lang="ja-JP"/>
          </a:p>
        </p:txBody>
      </p:sp>
      <p:sp>
        <p:nvSpPr>
          <p:cNvPr id="5" name="Footer Placeholder 4"/>
          <p:cNvSpPr>
            <a:spLocks noGrp="1"/>
          </p:cNvSpPr>
          <p:nvPr>
            <p:ph type="ftr" sz="quarter" idx="11"/>
          </p:nvPr>
        </p:nvSpPr>
        <p:spPr/>
        <p:txBody>
          <a:bodyPr/>
          <a:lstStyle/>
          <a:p>
            <a:endParaRPr kumimoji="1" lang="ja-JP"/>
          </a:p>
        </p:txBody>
      </p:sp>
      <p:sp>
        <p:nvSpPr>
          <p:cNvPr id="6" name="Slide Number Placeholder 5"/>
          <p:cNvSpPr>
            <a:spLocks noGrp="1"/>
          </p:cNvSpPr>
          <p:nvPr>
            <p:ph type="sldNum" sz="quarter" idx="12"/>
          </p:nvPr>
        </p:nvSpPr>
        <p:spPr/>
        <p:txBody>
          <a:bodyPr/>
          <a:lstStyle/>
          <a:p>
            <a:fld id="{DA60BA0E-20D0-4E7C-B286-26C960A6788F}" type="slidenum">
              <a:rPr lang="en-US" altLang="ja-JP" smtClean="0"/>
              <a:t>‹#›</a:t>
            </a:fld>
            <a:endParaRPr kumimoji="1" lang="ja-JP" altLang="en-US"/>
          </a:p>
        </p:txBody>
      </p:sp>
    </p:spTree>
    <p:extLst>
      <p:ext uri="{BB962C8B-B14F-4D97-AF65-F5344CB8AC3E}">
        <p14:creationId xmlns:p14="http://schemas.microsoft.com/office/powerpoint/2010/main" val="32059353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9" name="Rectangle 8"/>
          <p:cNvSpPr/>
          <p:nvPr/>
        </p:nvSpPr>
        <p:spPr>
          <a:xfrm>
            <a:off x="0" y="1"/>
            <a:ext cx="12188825"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1"/>
            <a:ext cx="12188825"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081" y="4960137"/>
            <a:ext cx="7770376" cy="1463040"/>
          </a:xfrm>
        </p:spPr>
        <p:txBody>
          <a:bodyPr anchor="ctr">
            <a:normAutofit/>
          </a:bodyPr>
          <a:lstStyle>
            <a:lvl1pPr algn="r">
              <a:defRPr sz="4999" b="0" spc="200" baseline="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608357" y="4960137"/>
            <a:ext cx="3199567" cy="1463040"/>
          </a:xfrm>
        </p:spPr>
        <p:txBody>
          <a:bodyPr lIns="91440" rIns="91440" anchor="ctr">
            <a:normAutofit/>
          </a:bodyPr>
          <a:lstStyle>
            <a:lvl1pPr marL="0" indent="0">
              <a:lnSpc>
                <a:spcPct val="100000"/>
              </a:lnSpc>
              <a:spcBef>
                <a:spcPts val="0"/>
              </a:spcBef>
              <a:buNone/>
              <a:defRPr sz="1799">
                <a:solidFill>
                  <a:schemeClr val="tx1">
                    <a:lumMod val="95000"/>
                    <a:lumOff val="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A61015F-7CC6-4D0A-9D87-873EA4C304CC}" type="datetimeFigureOut">
              <a:rPr lang="en-US" dirty="0"/>
              <a:t>7/17/2018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4659"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18309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023861" y="585216"/>
            <a:ext cx="9717541" cy="1499616"/>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23860" y="2286000"/>
            <a:ext cx="4753642"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987760" y="2286000"/>
            <a:ext cx="4753642"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DD204D1-F9BD-4643-8480-6EA41EB484F1}" type="datetimeFigureOut">
              <a:rPr lang="en-US" altLang="ja-JP" smtClean="0"/>
              <a:pPr/>
              <a:t>7/17/2018</a:t>
            </a:fld>
            <a:endParaRPr lang="ja-JP" altLang="en-US"/>
          </a:p>
        </p:txBody>
      </p:sp>
      <p:sp>
        <p:nvSpPr>
          <p:cNvPr id="6" name="Footer Placeholder 5"/>
          <p:cNvSpPr>
            <a:spLocks noGrp="1"/>
          </p:cNvSpPr>
          <p:nvPr>
            <p:ph type="ftr" sz="quarter" idx="11"/>
          </p:nvPr>
        </p:nvSpPr>
        <p:spPr/>
        <p:txBody>
          <a:bodyPr/>
          <a:lstStyle/>
          <a:p>
            <a:endParaRPr lang="ja-JP" altLang="en-US"/>
          </a:p>
        </p:txBody>
      </p:sp>
      <p:sp>
        <p:nvSpPr>
          <p:cNvPr id="7" name="Slide Number Placeholder 6"/>
          <p:cNvSpPr>
            <a:spLocks noGrp="1"/>
          </p:cNvSpPr>
          <p:nvPr>
            <p:ph type="sldNum" sz="quarter" idx="12"/>
          </p:nvPr>
        </p:nvSpPr>
        <p:spPr/>
        <p:txBody>
          <a:bodyPr/>
          <a:lstStyle/>
          <a:p>
            <a:fld id="{EB37DED6-D4C7-42EE-AB49-D2E39E64FDE4}" type="slidenum">
              <a:rPr lang="en-US" altLang="ja-JP" smtClean="0"/>
              <a:pPr/>
              <a:t>‹#›</a:t>
            </a:fld>
            <a:endParaRPr lang="en-US" altLang="ja-JP"/>
          </a:p>
        </p:txBody>
      </p:sp>
    </p:spTree>
    <p:extLst>
      <p:ext uri="{BB962C8B-B14F-4D97-AF65-F5344CB8AC3E}">
        <p14:creationId xmlns:p14="http://schemas.microsoft.com/office/powerpoint/2010/main" val="18348531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23861" y="2179636"/>
            <a:ext cx="4753642" cy="822960"/>
          </a:xfrm>
        </p:spPr>
        <p:txBody>
          <a:bodyPr lIns="137160" rIns="137160" anchor="ctr">
            <a:normAutofit/>
          </a:bodyPr>
          <a:lstStyle>
            <a:lvl1pPr marL="0" indent="0">
              <a:spcBef>
                <a:spcPts val="0"/>
              </a:spcBef>
              <a:spcAft>
                <a:spcPts val="0"/>
              </a:spcAft>
              <a:buNone/>
              <a:defRPr sz="2299" b="0" cap="none" baseline="0">
                <a:solidFill>
                  <a:schemeClr val="accent1"/>
                </a:solidFill>
                <a:latin typeface="+mn-lt"/>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023861" y="2967788"/>
            <a:ext cx="4753642" cy="33415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989328" y="2179636"/>
            <a:ext cx="4753642" cy="822960"/>
          </a:xfrm>
        </p:spPr>
        <p:txBody>
          <a:bodyPr lIns="137160" rIns="137160" anchor="ctr">
            <a:normAutofit/>
          </a:bodyPr>
          <a:lstStyle>
            <a:lvl1pPr marL="0" indent="0">
              <a:spcBef>
                <a:spcPts val="0"/>
              </a:spcBef>
              <a:spcAft>
                <a:spcPts val="0"/>
              </a:spcAft>
              <a:buNone/>
              <a:defRPr lang="en-US" sz="2299" b="0" kern="1200" cap="none" baseline="0" dirty="0">
                <a:solidFill>
                  <a:schemeClr val="accent1"/>
                </a:solidFill>
                <a:latin typeface="+mn-lt"/>
                <a:ea typeface="+mn-ea"/>
                <a:cs typeface="+mn-cs"/>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marL="0" lvl="0" indent="0" algn="l" defTabSz="914126" rtl="0" eaLnBrk="1" latinLnBrk="0" hangingPunct="1">
              <a:lnSpc>
                <a:spcPct val="90000"/>
              </a:lnSpc>
              <a:spcBef>
                <a:spcPts val="1799"/>
              </a:spcBef>
              <a:buNone/>
            </a:pPr>
            <a:r>
              <a:rPr lang="ja-JP" altLang="en-US"/>
              <a:t>マスター テキストの書式設定</a:t>
            </a:r>
          </a:p>
        </p:txBody>
      </p:sp>
      <p:sp>
        <p:nvSpPr>
          <p:cNvPr id="6" name="Content Placeholder 5"/>
          <p:cNvSpPr>
            <a:spLocks noGrp="1"/>
          </p:cNvSpPr>
          <p:nvPr>
            <p:ph sz="quarter" idx="4"/>
          </p:nvPr>
        </p:nvSpPr>
        <p:spPr>
          <a:xfrm>
            <a:off x="5989328" y="2967788"/>
            <a:ext cx="4753642" cy="33415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DD204D1-F9BD-4643-8480-6EA41EB484F1}" type="datetimeFigureOut">
              <a:rPr lang="ja-JP" altLang="en-US" smtClean="0"/>
              <a:t>2018/7/17</a:t>
            </a:fld>
            <a:endParaRPr kumimoji="1" lang="ja-JP"/>
          </a:p>
        </p:txBody>
      </p:sp>
      <p:sp>
        <p:nvSpPr>
          <p:cNvPr id="8" name="Footer Placeholder 7"/>
          <p:cNvSpPr>
            <a:spLocks noGrp="1"/>
          </p:cNvSpPr>
          <p:nvPr>
            <p:ph type="ftr" sz="quarter" idx="11"/>
          </p:nvPr>
        </p:nvSpPr>
        <p:spPr/>
        <p:txBody>
          <a:bodyPr/>
          <a:lstStyle/>
          <a:p>
            <a:endParaRPr kumimoji="1" lang="ja-JP"/>
          </a:p>
        </p:txBody>
      </p:sp>
      <p:sp>
        <p:nvSpPr>
          <p:cNvPr id="9" name="Slide Number Placeholder 8"/>
          <p:cNvSpPr>
            <a:spLocks noGrp="1"/>
          </p:cNvSpPr>
          <p:nvPr>
            <p:ph type="sldNum" sz="quarter" idx="12"/>
          </p:nvPr>
        </p:nvSpPr>
        <p:spPr/>
        <p:txBody>
          <a:bodyPr/>
          <a:lstStyle/>
          <a:p>
            <a:fld id="{EB37DED6-D4C7-42EE-AB49-D2E39E64FDE4}" type="slidenum">
              <a:rPr lang="en-US" altLang="ja-JP" smtClean="0"/>
              <a:t>‹#›</a:t>
            </a:fld>
            <a:endParaRPr kumimoji="1" lang="ja-JP" altLang="en-US"/>
          </a:p>
        </p:txBody>
      </p:sp>
    </p:spTree>
    <p:extLst>
      <p:ext uri="{BB962C8B-B14F-4D97-AF65-F5344CB8AC3E}">
        <p14:creationId xmlns:p14="http://schemas.microsoft.com/office/powerpoint/2010/main" val="30955109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DD204D1-F9BD-4643-8480-6EA41EB484F1}" type="datetimeFigureOut">
              <a:rPr lang="ja-JP" altLang="en-US" smtClean="0"/>
              <a:t>2018/7/17</a:t>
            </a:fld>
            <a:endParaRPr kumimoji="1" lang="ja-JP"/>
          </a:p>
        </p:txBody>
      </p:sp>
      <p:sp>
        <p:nvSpPr>
          <p:cNvPr id="4" name="Footer Placeholder 3"/>
          <p:cNvSpPr>
            <a:spLocks noGrp="1"/>
          </p:cNvSpPr>
          <p:nvPr>
            <p:ph type="ftr" sz="quarter" idx="11"/>
          </p:nvPr>
        </p:nvSpPr>
        <p:spPr/>
        <p:txBody>
          <a:bodyPr/>
          <a:lstStyle/>
          <a:p>
            <a:endParaRPr kumimoji="1" lang="ja-JP"/>
          </a:p>
        </p:txBody>
      </p:sp>
      <p:sp>
        <p:nvSpPr>
          <p:cNvPr id="5" name="Slide Number Placeholder 4"/>
          <p:cNvSpPr>
            <a:spLocks noGrp="1"/>
          </p:cNvSpPr>
          <p:nvPr>
            <p:ph type="sldNum" sz="quarter" idx="12"/>
          </p:nvPr>
        </p:nvSpPr>
        <p:spPr/>
        <p:txBody>
          <a:bodyPr/>
          <a:lstStyle/>
          <a:p>
            <a:fld id="{EB37DED6-D4C7-42EE-AB49-D2E39E64FDE4}" type="slidenum">
              <a:rPr lang="en-US" altLang="ja-JP" smtClean="0"/>
              <a:t>‹#›</a:t>
            </a:fld>
            <a:endParaRPr kumimoji="1" lang="ja-JP" altLang="en-US"/>
          </a:p>
        </p:txBody>
      </p:sp>
    </p:spTree>
    <p:extLst>
      <p:ext uri="{BB962C8B-B14F-4D97-AF65-F5344CB8AC3E}">
        <p14:creationId xmlns:p14="http://schemas.microsoft.com/office/powerpoint/2010/main" val="1514882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D204D1-F9BD-4643-8480-6EA41EB484F1}" type="datetimeFigureOut">
              <a:rPr lang="ja-JP" altLang="en-US" smtClean="0"/>
              <a:t>2018/7/17</a:t>
            </a:fld>
            <a:endParaRPr kumimoji="1" lang="ja-JP"/>
          </a:p>
        </p:txBody>
      </p:sp>
      <p:sp>
        <p:nvSpPr>
          <p:cNvPr id="3" name="Footer Placeholder 2"/>
          <p:cNvSpPr>
            <a:spLocks noGrp="1"/>
          </p:cNvSpPr>
          <p:nvPr>
            <p:ph type="ftr" sz="quarter" idx="11"/>
          </p:nvPr>
        </p:nvSpPr>
        <p:spPr/>
        <p:txBody>
          <a:bodyPr/>
          <a:lstStyle/>
          <a:p>
            <a:endParaRPr kumimoji="1" lang="ja-JP"/>
          </a:p>
        </p:txBody>
      </p:sp>
      <p:sp>
        <p:nvSpPr>
          <p:cNvPr id="4" name="Slide Number Placeholder 3"/>
          <p:cNvSpPr>
            <a:spLocks noGrp="1"/>
          </p:cNvSpPr>
          <p:nvPr>
            <p:ph type="sldNum" sz="quarter" idx="12"/>
          </p:nvPr>
        </p:nvSpPr>
        <p:spPr/>
        <p:txBody>
          <a:bodyPr/>
          <a:lstStyle/>
          <a:p>
            <a:fld id="{EB37DED6-D4C7-42EE-AB49-D2E39E64FDE4}" type="slidenum">
              <a:rPr lang="en-US" altLang="ja-JP" smtClean="0"/>
              <a:t>‹#›</a:t>
            </a:fld>
            <a:endParaRPr kumimoji="1" lang="ja-JP" altLang="en-US"/>
          </a:p>
        </p:txBody>
      </p:sp>
    </p:spTree>
    <p:extLst>
      <p:ext uri="{BB962C8B-B14F-4D97-AF65-F5344CB8AC3E}">
        <p14:creationId xmlns:p14="http://schemas.microsoft.com/office/powerpoint/2010/main" val="3348176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1023861" y="471509"/>
            <a:ext cx="4387977" cy="1737360"/>
          </a:xfrm>
        </p:spPr>
        <p:txBody>
          <a:bodyPr>
            <a:noAutofit/>
          </a:bodyPr>
          <a:lstStyle>
            <a:lvl1pPr>
              <a:lnSpc>
                <a:spcPct val="80000"/>
              </a:lnSpc>
              <a:defRPr sz="3999"/>
            </a:lvl1pPr>
          </a:lstStyle>
          <a:p>
            <a:r>
              <a:rPr lang="ja-JP" altLang="en-US"/>
              <a:t>マスター タイトルの書式設定</a:t>
            </a:r>
            <a:endParaRPr lang="en-US" dirty="0"/>
          </a:p>
        </p:txBody>
      </p:sp>
      <p:sp>
        <p:nvSpPr>
          <p:cNvPr id="3" name="Content Placeholder 2"/>
          <p:cNvSpPr>
            <a:spLocks noGrp="1"/>
          </p:cNvSpPr>
          <p:nvPr>
            <p:ph idx="1"/>
          </p:nvPr>
        </p:nvSpPr>
        <p:spPr>
          <a:xfrm>
            <a:off x="5713512" y="822960"/>
            <a:ext cx="5676945" cy="5184648"/>
          </a:xfrm>
        </p:spPr>
        <p:txBody>
          <a:bodyPr/>
          <a:lstStyle>
            <a:lvl1pPr>
              <a:defRPr sz="2399"/>
            </a:lvl1pPr>
            <a:lvl2pPr>
              <a:defRPr sz="1999"/>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023861" y="2257506"/>
            <a:ext cx="4387977" cy="3762294"/>
          </a:xfrm>
        </p:spPr>
        <p:txBody>
          <a:bodyPr lIns="91440" rIns="91440">
            <a:normAutofit/>
          </a:bodyPr>
          <a:lstStyle>
            <a:lvl1pPr marL="0" indent="0">
              <a:lnSpc>
                <a:spcPct val="108000"/>
              </a:lnSpc>
              <a:spcBef>
                <a:spcPts val="600"/>
              </a:spcBef>
              <a:buNone/>
              <a:defRPr sz="16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26BF754-515F-40B9-8D24-D54D5825B3D0}" type="datetimeFigureOut">
              <a:rPr lang="ja-JP" altLang="en-US" smtClean="0"/>
              <a:t>2018/7/17</a:t>
            </a:fld>
            <a:endParaRPr kumimoji="1" lang="ja-JP"/>
          </a:p>
        </p:txBody>
      </p:sp>
      <p:sp>
        <p:nvSpPr>
          <p:cNvPr id="6" name="Footer Placeholder 5"/>
          <p:cNvSpPr>
            <a:spLocks noGrp="1"/>
          </p:cNvSpPr>
          <p:nvPr>
            <p:ph type="ftr" sz="quarter" idx="11"/>
          </p:nvPr>
        </p:nvSpPr>
        <p:spPr/>
        <p:txBody>
          <a:bodyPr/>
          <a:lstStyle/>
          <a:p>
            <a:endParaRPr kumimoji="1" lang="ja-JP"/>
          </a:p>
        </p:txBody>
      </p:sp>
      <p:sp>
        <p:nvSpPr>
          <p:cNvPr id="7" name="Slide Number Placeholder 6"/>
          <p:cNvSpPr>
            <a:spLocks noGrp="1"/>
          </p:cNvSpPr>
          <p:nvPr>
            <p:ph type="sldNum" sz="quarter" idx="12"/>
          </p:nvPr>
        </p:nvSpPr>
        <p:spPr/>
        <p:txBody>
          <a:bodyPr/>
          <a:lstStyle/>
          <a:p>
            <a:fld id="{2DFBB78A-01B4-41F2-96B0-677A4A282832}" type="slidenum">
              <a:rPr lang="en-US" altLang="ja-JP" smtClean="0"/>
              <a:t>‹#›</a:t>
            </a:fld>
            <a:endParaRPr kumimoji="1" lang="ja-JP" altLang="en-US"/>
          </a:p>
        </p:txBody>
      </p:sp>
    </p:spTree>
    <p:extLst>
      <p:ext uri="{BB962C8B-B14F-4D97-AF65-F5344CB8AC3E}">
        <p14:creationId xmlns:p14="http://schemas.microsoft.com/office/powerpoint/2010/main" val="2704522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57081" y="4960138"/>
            <a:ext cx="7770376" cy="1463040"/>
          </a:xfrm>
        </p:spPr>
        <p:txBody>
          <a:bodyPr anchor="ctr">
            <a:normAutofit/>
          </a:bodyPr>
          <a:lstStyle>
            <a:lvl1pPr algn="r">
              <a:defRPr sz="4999" spc="200" baseline="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0" y="-1"/>
            <a:ext cx="12185778" cy="4572000"/>
          </a:xfrm>
          <a:solidFill>
            <a:schemeClr val="accent1">
              <a:lumMod val="60000"/>
              <a:lumOff val="40000"/>
            </a:schemeClr>
          </a:solidFill>
        </p:spPr>
        <p:txBody>
          <a:bodyPr lIns="457200" tIns="365760" rIns="45720" bIns="45720" anchor="t"/>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608357" y="4960138"/>
            <a:ext cx="3199567" cy="1463040"/>
          </a:xfrm>
        </p:spPr>
        <p:txBody>
          <a:bodyPr lIns="91440" rIns="91440" anchor="ctr">
            <a:normAutofit/>
          </a:bodyPr>
          <a:lstStyle>
            <a:lvl1pPr marL="0" indent="0">
              <a:lnSpc>
                <a:spcPct val="100000"/>
              </a:lnSpc>
              <a:spcBef>
                <a:spcPts val="0"/>
              </a:spcBef>
              <a:buNone/>
              <a:defRPr sz="1799">
                <a:solidFill>
                  <a:schemeClr val="tx1">
                    <a:lumMod val="95000"/>
                    <a:lumOff val="5000"/>
                  </a:schemeClr>
                </a:solidFill>
              </a:defRPr>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26BF754-515F-40B9-8D24-D54D5825B3D0}" type="datetimeFigureOut">
              <a:rPr lang="ja-JP" altLang="en-US" smtClean="0"/>
              <a:t>2018/7/17</a:t>
            </a:fld>
            <a:endParaRPr kumimoji="1" lang="ja-JP"/>
          </a:p>
        </p:txBody>
      </p:sp>
      <p:sp>
        <p:nvSpPr>
          <p:cNvPr id="6" name="Footer Placeholder 5"/>
          <p:cNvSpPr>
            <a:spLocks noGrp="1"/>
          </p:cNvSpPr>
          <p:nvPr>
            <p:ph type="ftr" sz="quarter" idx="11"/>
          </p:nvPr>
        </p:nvSpPr>
        <p:spPr/>
        <p:txBody>
          <a:bodyPr/>
          <a:lstStyle/>
          <a:p>
            <a:endParaRPr kumimoji="1" lang="ja-JP"/>
          </a:p>
        </p:txBody>
      </p:sp>
      <p:sp>
        <p:nvSpPr>
          <p:cNvPr id="7" name="Slide Number Placeholder 6"/>
          <p:cNvSpPr>
            <a:spLocks noGrp="1"/>
          </p:cNvSpPr>
          <p:nvPr>
            <p:ph type="sldNum" sz="quarter" idx="12"/>
          </p:nvPr>
        </p:nvSpPr>
        <p:spPr/>
        <p:txBody>
          <a:bodyPr/>
          <a:lstStyle/>
          <a:p>
            <a:fld id="{2DFBB78A-01B4-41F2-96B0-677A4A282832}" type="slidenum">
              <a:rPr lang="en-US" altLang="ja-JP" smtClean="0"/>
              <a:t>‹#›</a:t>
            </a:fld>
            <a:endParaRPr kumimoji="1" lang="ja-JP" altLang="en-US"/>
          </a:p>
        </p:txBody>
      </p:sp>
      <p:cxnSp>
        <p:nvCxnSpPr>
          <p:cNvPr id="8" name="Straight Connector 7"/>
          <p:cNvCxnSpPr/>
          <p:nvPr/>
        </p:nvCxnSpPr>
        <p:spPr>
          <a:xfrm flipV="1">
            <a:off x="8384659"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54876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3861" y="585216"/>
            <a:ext cx="9717541" cy="1499616"/>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23862" y="2286000"/>
            <a:ext cx="9717542" cy="4023360"/>
          </a:xfrm>
          <a:prstGeom prst="rect">
            <a:avLst/>
          </a:prstGeom>
        </p:spPr>
        <p:txBody>
          <a:bodyPr vert="horz" lIns="45720" tIns="45720" rIns="4572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23863" y="6470704"/>
            <a:ext cx="2153582"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2DD204D1-F9BD-4643-8480-6EA41EB484F1}" type="datetimeFigureOut">
              <a:rPr lang="en-US" altLang="ja-JP" smtClean="0"/>
              <a:pPr/>
              <a:t>7/17/2018</a:t>
            </a:fld>
            <a:endParaRPr lang="ja-JP" altLang="en-US"/>
          </a:p>
        </p:txBody>
      </p:sp>
      <p:sp>
        <p:nvSpPr>
          <p:cNvPr id="5" name="Footer Placeholder 4"/>
          <p:cNvSpPr>
            <a:spLocks noGrp="1"/>
          </p:cNvSpPr>
          <p:nvPr>
            <p:ph type="ftr" sz="quarter" idx="3"/>
          </p:nvPr>
        </p:nvSpPr>
        <p:spPr>
          <a:xfrm>
            <a:off x="4841671" y="6470704"/>
            <a:ext cx="5899922"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ja-JP" altLang="en-US"/>
          </a:p>
        </p:txBody>
      </p:sp>
      <p:sp>
        <p:nvSpPr>
          <p:cNvPr id="6" name="Slide Number Placeholder 5"/>
          <p:cNvSpPr>
            <a:spLocks noGrp="1"/>
          </p:cNvSpPr>
          <p:nvPr>
            <p:ph type="sldNum" sz="quarter" idx="4"/>
          </p:nvPr>
        </p:nvSpPr>
        <p:spPr>
          <a:xfrm>
            <a:off x="10834511" y="6470704"/>
            <a:ext cx="97341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B37DED6-D4C7-42EE-AB49-D2E39E64FDE4}" type="slidenum">
              <a:rPr lang="en-US" altLang="ja-JP" smtClean="0"/>
              <a:pPr/>
              <a:t>‹#›</a:t>
            </a:fld>
            <a:endParaRPr lang="en-US" altLang="ja-JP"/>
          </a:p>
        </p:txBody>
      </p:sp>
      <p:cxnSp>
        <p:nvCxnSpPr>
          <p:cNvPr id="7" name="Straight Connector 6"/>
          <p:cNvCxnSpPr/>
          <p:nvPr/>
        </p:nvCxnSpPr>
        <p:spPr>
          <a:xfrm flipV="1">
            <a:off x="761802"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9416242"/>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126" rtl="0" eaLnBrk="1" latinLnBrk="0" hangingPunct="1">
        <a:lnSpc>
          <a:spcPct val="80000"/>
        </a:lnSpc>
        <a:spcBef>
          <a:spcPct val="0"/>
        </a:spcBef>
        <a:buNone/>
        <a:defRPr kumimoji="1" sz="4999" kern="1200" cap="all" spc="100" baseline="0">
          <a:solidFill>
            <a:schemeClr val="tx1">
              <a:lumMod val="95000"/>
              <a:lumOff val="5000"/>
            </a:schemeClr>
          </a:solidFill>
          <a:latin typeface="+mj-lt"/>
          <a:ea typeface="+mj-ea"/>
          <a:cs typeface="+mj-cs"/>
        </a:defRPr>
      </a:lvl1pPr>
    </p:titleStyle>
    <p:bodyStyle>
      <a:lvl1pPr marL="91413" indent="-91413" algn="l" defTabSz="914126"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kumimoji="1" sz="2199" kern="1200">
          <a:solidFill>
            <a:schemeClr val="tx1"/>
          </a:solidFill>
          <a:latin typeface="+mn-lt"/>
          <a:ea typeface="+mn-ea"/>
          <a:cs typeface="+mn-cs"/>
        </a:defRPr>
      </a:lvl1pPr>
      <a:lvl2pPr marL="265096" indent="-137119" algn="l" defTabSz="914126" rtl="0" eaLnBrk="1" latinLnBrk="0" hangingPunct="1">
        <a:lnSpc>
          <a:spcPct val="90000"/>
        </a:lnSpc>
        <a:spcBef>
          <a:spcPts val="200"/>
        </a:spcBef>
        <a:spcAft>
          <a:spcPts val="400"/>
        </a:spcAft>
        <a:buClr>
          <a:schemeClr val="accent1"/>
        </a:buClr>
        <a:buFont typeface="Wingdings 3" pitchFamily="18" charset="2"/>
        <a:buChar char=""/>
        <a:defRPr kumimoji="1" sz="1799" kern="1200">
          <a:solidFill>
            <a:schemeClr val="tx1"/>
          </a:solidFill>
          <a:latin typeface="+mn-lt"/>
          <a:ea typeface="+mn-ea"/>
          <a:cs typeface="+mn-cs"/>
        </a:defRPr>
      </a:lvl2pPr>
      <a:lvl3pPr marL="447922" indent="-137119" algn="l" defTabSz="914126" rtl="0" eaLnBrk="1" latinLnBrk="0" hangingPunct="1">
        <a:lnSpc>
          <a:spcPct val="90000"/>
        </a:lnSpc>
        <a:spcBef>
          <a:spcPts val="200"/>
        </a:spcBef>
        <a:spcAft>
          <a:spcPts val="400"/>
        </a:spcAft>
        <a:buClr>
          <a:schemeClr val="accent1"/>
        </a:buClr>
        <a:buFont typeface="Wingdings 3" pitchFamily="18" charset="2"/>
        <a:buChar char=""/>
        <a:defRPr kumimoji="1" sz="1400" kern="1200">
          <a:solidFill>
            <a:schemeClr val="tx1"/>
          </a:solidFill>
          <a:latin typeface="+mn-lt"/>
          <a:ea typeface="+mn-ea"/>
          <a:cs typeface="+mn-cs"/>
        </a:defRPr>
      </a:lvl3pPr>
      <a:lvl4pPr marL="594182" indent="-137119" algn="l" defTabSz="914126" rtl="0" eaLnBrk="1" latinLnBrk="0" hangingPunct="1">
        <a:lnSpc>
          <a:spcPct val="90000"/>
        </a:lnSpc>
        <a:spcBef>
          <a:spcPts val="200"/>
        </a:spcBef>
        <a:spcAft>
          <a:spcPts val="400"/>
        </a:spcAft>
        <a:buClr>
          <a:schemeClr val="accent1"/>
        </a:buClr>
        <a:buFont typeface="Wingdings 3" pitchFamily="18" charset="2"/>
        <a:buChar char=""/>
        <a:defRPr kumimoji="1" sz="1400" kern="1200">
          <a:solidFill>
            <a:schemeClr val="tx1"/>
          </a:solidFill>
          <a:latin typeface="+mn-lt"/>
          <a:ea typeface="+mn-ea"/>
          <a:cs typeface="+mn-cs"/>
        </a:defRPr>
      </a:lvl4pPr>
      <a:lvl5pPr marL="777007" indent="-137119" algn="l" defTabSz="914126" rtl="0" eaLnBrk="1" latinLnBrk="0" hangingPunct="1">
        <a:lnSpc>
          <a:spcPct val="90000"/>
        </a:lnSpc>
        <a:spcBef>
          <a:spcPts val="200"/>
        </a:spcBef>
        <a:spcAft>
          <a:spcPts val="400"/>
        </a:spcAft>
        <a:buClr>
          <a:schemeClr val="accent1"/>
        </a:buClr>
        <a:buFont typeface="Wingdings 3" pitchFamily="18" charset="2"/>
        <a:buChar char=""/>
        <a:defRPr kumimoji="1" sz="1400" kern="1200">
          <a:solidFill>
            <a:schemeClr val="tx1"/>
          </a:solidFill>
          <a:latin typeface="+mn-lt"/>
          <a:ea typeface="+mn-ea"/>
          <a:cs typeface="+mn-cs"/>
        </a:defRPr>
      </a:lvl5pPr>
      <a:lvl6pPr marL="914126" indent="-137119" algn="l" defTabSz="914126" rtl="0" eaLnBrk="1" latinLnBrk="0" hangingPunct="1">
        <a:lnSpc>
          <a:spcPct val="90000"/>
        </a:lnSpc>
        <a:spcBef>
          <a:spcPts val="200"/>
        </a:spcBef>
        <a:spcAft>
          <a:spcPts val="400"/>
        </a:spcAft>
        <a:buClr>
          <a:schemeClr val="accent1"/>
        </a:buClr>
        <a:buFont typeface="Wingdings 3" pitchFamily="18" charset="2"/>
        <a:buChar char=""/>
        <a:defRPr kumimoji="1" sz="1400" kern="1200">
          <a:solidFill>
            <a:schemeClr val="tx1"/>
          </a:solidFill>
          <a:latin typeface="+mn-lt"/>
          <a:ea typeface="+mn-ea"/>
          <a:cs typeface="+mn-cs"/>
        </a:defRPr>
      </a:lvl6pPr>
      <a:lvl7pPr marL="1060386" indent="-137119" algn="l" defTabSz="914126" rtl="0" eaLnBrk="1" latinLnBrk="0" hangingPunct="1">
        <a:lnSpc>
          <a:spcPct val="90000"/>
        </a:lnSpc>
        <a:spcBef>
          <a:spcPts val="200"/>
        </a:spcBef>
        <a:spcAft>
          <a:spcPts val="400"/>
        </a:spcAft>
        <a:buClr>
          <a:schemeClr val="accent1"/>
        </a:buClr>
        <a:buFont typeface="Wingdings 3" pitchFamily="18" charset="2"/>
        <a:buChar char=""/>
        <a:defRPr kumimoji="1" sz="1400" kern="1200">
          <a:solidFill>
            <a:schemeClr val="tx1"/>
          </a:solidFill>
          <a:latin typeface="+mn-lt"/>
          <a:ea typeface="+mn-ea"/>
          <a:cs typeface="+mn-cs"/>
        </a:defRPr>
      </a:lvl7pPr>
      <a:lvl8pPr marL="1215787" indent="-137119" algn="l" defTabSz="914126" rtl="0" eaLnBrk="1" latinLnBrk="0" hangingPunct="1">
        <a:lnSpc>
          <a:spcPct val="90000"/>
        </a:lnSpc>
        <a:spcBef>
          <a:spcPts val="200"/>
        </a:spcBef>
        <a:spcAft>
          <a:spcPts val="400"/>
        </a:spcAft>
        <a:buClr>
          <a:schemeClr val="accent1"/>
        </a:buClr>
        <a:buFont typeface="Wingdings 3" pitchFamily="18" charset="2"/>
        <a:buChar char=""/>
        <a:defRPr kumimoji="1" sz="1400" kern="1200">
          <a:solidFill>
            <a:schemeClr val="tx1"/>
          </a:solidFill>
          <a:latin typeface="+mn-lt"/>
          <a:ea typeface="+mn-ea"/>
          <a:cs typeface="+mn-cs"/>
        </a:defRPr>
      </a:lvl8pPr>
      <a:lvl9pPr marL="1362047" indent="-137119" algn="l" defTabSz="914126" rtl="0" eaLnBrk="1" latinLnBrk="0" hangingPunct="1">
        <a:lnSpc>
          <a:spcPct val="90000"/>
        </a:lnSpc>
        <a:spcBef>
          <a:spcPts val="200"/>
        </a:spcBef>
        <a:spcAft>
          <a:spcPts val="400"/>
        </a:spcAft>
        <a:buClr>
          <a:schemeClr val="accent1"/>
        </a:buClr>
        <a:buFont typeface="Wingdings 3" pitchFamily="18" charset="2"/>
        <a:buChar char=""/>
        <a:defRPr kumimoji="1" sz="1400" kern="1200">
          <a:solidFill>
            <a:schemeClr val="tx1"/>
          </a:solidFill>
          <a:latin typeface="+mn-lt"/>
          <a:ea typeface="+mn-ea"/>
          <a:cs typeface="+mn-cs"/>
        </a:defRPr>
      </a:lvl9pPr>
    </p:bodyStyle>
    <p:otherStyle>
      <a:defPPr>
        <a:defRPr lang="en-US"/>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9796" y="4941169"/>
            <a:ext cx="7368614" cy="1656184"/>
          </a:xfrm>
        </p:spPr>
        <p:txBody>
          <a:bodyPr>
            <a:normAutofit fontScale="90000"/>
          </a:bodyPr>
          <a:lstStyle/>
          <a:p>
            <a:r>
              <a:rPr kumimoji="1" lang="ja-JP" altLang="en-US" dirty="0"/>
              <a:t>社会保障システムのなかのフードバンクの役割</a:t>
            </a:r>
            <a:endParaRPr kumimoji="1" lang="ja-JP" dirty="0"/>
          </a:p>
        </p:txBody>
      </p:sp>
      <p:sp>
        <p:nvSpPr>
          <p:cNvPr id="3" name="サブタイトル 2"/>
          <p:cNvSpPr>
            <a:spLocks noGrp="1"/>
          </p:cNvSpPr>
          <p:nvPr>
            <p:ph type="subTitle" idx="1"/>
          </p:nvPr>
        </p:nvSpPr>
        <p:spPr>
          <a:xfrm>
            <a:off x="8686700" y="5013176"/>
            <a:ext cx="3168352" cy="1159024"/>
          </a:xfrm>
        </p:spPr>
        <p:txBody>
          <a:bodyPr>
            <a:normAutofit/>
          </a:bodyPr>
          <a:lstStyle/>
          <a:p>
            <a:r>
              <a:rPr kumimoji="1" lang="ja-JP" altLang="en-US" dirty="0"/>
              <a:t>日本福祉大学　社会福祉学部</a:t>
            </a:r>
            <a:endParaRPr kumimoji="1" lang="en-US" altLang="ja-JP" dirty="0"/>
          </a:p>
          <a:p>
            <a:r>
              <a:rPr lang="ja-JP" altLang="en-US" dirty="0"/>
              <a:t>角崎洋平</a:t>
            </a:r>
            <a:endParaRPr kumimoji="1" lang="ja-JP" dirty="0"/>
          </a:p>
        </p:txBody>
      </p:sp>
    </p:spTree>
    <p:extLst>
      <p:ext uri="{BB962C8B-B14F-4D97-AF65-F5344CB8AC3E}">
        <p14:creationId xmlns:p14="http://schemas.microsoft.com/office/powerpoint/2010/main" val="3650340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2"/>
          <p:cNvSpPr>
            <a:spLocks noGrp="1"/>
          </p:cNvSpPr>
          <p:nvPr>
            <p:ph type="title"/>
          </p:nvPr>
        </p:nvSpPr>
        <p:spPr>
          <a:xfrm>
            <a:off x="909836" y="340574"/>
            <a:ext cx="10369152" cy="1132626"/>
          </a:xfrm>
        </p:spPr>
        <p:txBody>
          <a:bodyPr>
            <a:normAutofit fontScale="90000"/>
          </a:bodyPr>
          <a:lstStyle/>
          <a:p>
            <a:r>
              <a:rPr kumimoji="1" lang="ja-JP" altLang="en-US" dirty="0"/>
              <a:t>食料直接供給の意義、</a:t>
            </a:r>
            <a:br>
              <a:rPr kumimoji="1" lang="en-US" altLang="ja-JP" dirty="0"/>
            </a:br>
            <a:r>
              <a:rPr lang="ja-JP" altLang="en-US" dirty="0"/>
              <a:t>　　　　</a:t>
            </a:r>
            <a:r>
              <a:rPr kumimoji="1" lang="ja-JP" altLang="en-US" dirty="0"/>
              <a:t>フードバンク事業の意義</a:t>
            </a:r>
            <a:endParaRPr kumimoji="1" lang="ja-JP" dirty="0"/>
          </a:p>
        </p:txBody>
      </p:sp>
      <p:sp>
        <p:nvSpPr>
          <p:cNvPr id="14" name="コンテンツのプレースホルダー 13"/>
          <p:cNvSpPr>
            <a:spLocks noGrp="1"/>
          </p:cNvSpPr>
          <p:nvPr>
            <p:ph idx="1"/>
          </p:nvPr>
        </p:nvSpPr>
        <p:spPr>
          <a:xfrm>
            <a:off x="909836" y="1701800"/>
            <a:ext cx="10657184" cy="4470400"/>
          </a:xfrm>
        </p:spPr>
        <p:txBody>
          <a:bodyPr>
            <a:normAutofit/>
          </a:bodyPr>
          <a:lstStyle/>
          <a:p>
            <a:pPr marL="0" indent="0">
              <a:buNone/>
            </a:pPr>
            <a:r>
              <a:rPr lang="ja-JP" altLang="en-US" sz="3200" dirty="0"/>
              <a:t>外在的要因による所得保障の機能不全</a:t>
            </a:r>
            <a:endParaRPr lang="en-US" altLang="ja-JP" sz="3200" dirty="0"/>
          </a:p>
        </p:txBody>
      </p:sp>
      <p:sp>
        <p:nvSpPr>
          <p:cNvPr id="4" name="円/楕円 3"/>
          <p:cNvSpPr/>
          <p:nvPr/>
        </p:nvSpPr>
        <p:spPr>
          <a:xfrm>
            <a:off x="939746" y="2780928"/>
            <a:ext cx="2058322" cy="1872208"/>
          </a:xfrm>
          <a:prstGeom prst="ellipse">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所得</a:t>
            </a:r>
            <a:endParaRPr kumimoji="1" lang="en-US" altLang="ja-JP" dirty="0"/>
          </a:p>
          <a:p>
            <a:pPr algn="ctr"/>
            <a:r>
              <a:rPr kumimoji="1" lang="ja-JP" altLang="en-US" dirty="0"/>
              <a:t>（貨幣）</a:t>
            </a:r>
          </a:p>
        </p:txBody>
      </p:sp>
      <p:sp>
        <p:nvSpPr>
          <p:cNvPr id="7" name="円/楕円 6"/>
          <p:cNvSpPr/>
          <p:nvPr/>
        </p:nvSpPr>
        <p:spPr>
          <a:xfrm>
            <a:off x="4057139" y="2809916"/>
            <a:ext cx="1914306" cy="1872208"/>
          </a:xfrm>
          <a:prstGeom prst="ellipse">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食料</a:t>
            </a:r>
          </a:p>
        </p:txBody>
      </p:sp>
      <p:sp>
        <p:nvSpPr>
          <p:cNvPr id="9" name="円/楕円 8"/>
          <p:cNvSpPr/>
          <p:nvPr/>
        </p:nvSpPr>
        <p:spPr>
          <a:xfrm>
            <a:off x="7030516" y="2809916"/>
            <a:ext cx="1914306" cy="1872208"/>
          </a:xfrm>
          <a:prstGeom prst="ellipse">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a:ln w="0"/>
                <a:solidFill>
                  <a:schemeClr val="tx1"/>
                </a:solidFill>
                <a:effectLst>
                  <a:outerShdw blurRad="38100" dist="19050" dir="2700000" algn="tl" rotWithShape="0">
                    <a:schemeClr val="dk1">
                      <a:alpha val="40000"/>
                    </a:schemeClr>
                  </a:outerShdw>
                </a:effectLst>
              </a:rPr>
              <a:t>栄養的な</a:t>
            </a:r>
            <a:endParaRPr kumimoji="1" lang="en-US" altLang="ja-JP" dirty="0">
              <a:ln w="0"/>
              <a:solidFill>
                <a:schemeClr val="tx1"/>
              </a:solidFill>
              <a:effectLst>
                <a:outerShdw blurRad="38100" dist="19050" dir="2700000" algn="tl" rotWithShape="0">
                  <a:schemeClr val="dk1">
                    <a:alpha val="40000"/>
                  </a:schemeClr>
                </a:outerShdw>
              </a:effectLst>
            </a:endParaRPr>
          </a:p>
          <a:p>
            <a:pPr algn="ctr"/>
            <a:r>
              <a:rPr kumimoji="1" lang="ja-JP" altLang="en-US" dirty="0">
                <a:ln w="0"/>
                <a:solidFill>
                  <a:schemeClr val="tx1"/>
                </a:solidFill>
                <a:effectLst>
                  <a:outerShdw blurRad="38100" dist="19050" dir="2700000" algn="tl" rotWithShape="0">
                    <a:schemeClr val="dk1">
                      <a:alpha val="40000"/>
                    </a:schemeClr>
                  </a:outerShdw>
                </a:effectLst>
              </a:rPr>
              <a:t>生活</a:t>
            </a:r>
          </a:p>
        </p:txBody>
      </p:sp>
      <p:sp>
        <p:nvSpPr>
          <p:cNvPr id="12" name="右矢印 11"/>
          <p:cNvSpPr/>
          <p:nvPr/>
        </p:nvSpPr>
        <p:spPr>
          <a:xfrm>
            <a:off x="5714840" y="3421984"/>
            <a:ext cx="1512168" cy="727096"/>
          </a:xfrm>
          <a:prstGeom prst="rightArrow">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円/楕円 14"/>
          <p:cNvSpPr/>
          <p:nvPr/>
        </p:nvSpPr>
        <p:spPr>
          <a:xfrm>
            <a:off x="10002142" y="2780928"/>
            <a:ext cx="1914306" cy="1872208"/>
          </a:xfrm>
          <a:prstGeom prst="ellipse">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dirty="0"/>
              <a:t>厚生</a:t>
            </a:r>
            <a:endParaRPr kumimoji="1" lang="en-US" altLang="ja-JP" dirty="0"/>
          </a:p>
        </p:txBody>
      </p:sp>
      <p:sp>
        <p:nvSpPr>
          <p:cNvPr id="16" name="右矢印 15"/>
          <p:cNvSpPr/>
          <p:nvPr/>
        </p:nvSpPr>
        <p:spPr>
          <a:xfrm>
            <a:off x="8777131" y="3421984"/>
            <a:ext cx="1512168" cy="727096"/>
          </a:xfrm>
          <a:prstGeom prst="rightArrow">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雲形吹き出し 16"/>
          <p:cNvSpPr/>
          <p:nvPr/>
        </p:nvSpPr>
        <p:spPr>
          <a:xfrm>
            <a:off x="45740" y="4653136"/>
            <a:ext cx="2664296" cy="1224136"/>
          </a:xfrm>
          <a:prstGeom prst="cloudCallout">
            <a:avLst>
              <a:gd name="adj1" fmla="val 12317"/>
              <a:gd name="adj2" fmla="val -73314"/>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災害・</a:t>
            </a:r>
            <a:endParaRPr kumimoji="1" lang="en-US" altLang="ja-JP" dirty="0"/>
          </a:p>
          <a:p>
            <a:pPr algn="ctr"/>
            <a:r>
              <a:rPr kumimoji="1" lang="ja-JP" altLang="en-US" dirty="0"/>
              <a:t>大不況</a:t>
            </a:r>
          </a:p>
        </p:txBody>
      </p:sp>
      <p:sp>
        <p:nvSpPr>
          <p:cNvPr id="6" name="乗算記号 5"/>
          <p:cNvSpPr/>
          <p:nvPr/>
        </p:nvSpPr>
        <p:spPr>
          <a:xfrm>
            <a:off x="-382362" y="1761449"/>
            <a:ext cx="2721236" cy="2268095"/>
          </a:xfrm>
          <a:prstGeom prst="mathMultiply">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雲形吹き出し 1"/>
          <p:cNvSpPr/>
          <p:nvPr/>
        </p:nvSpPr>
        <p:spPr>
          <a:xfrm>
            <a:off x="939746" y="5571656"/>
            <a:ext cx="2664296" cy="1224136"/>
          </a:xfrm>
          <a:prstGeom prst="cloudCallout">
            <a:avLst>
              <a:gd name="adj1" fmla="val -7963"/>
              <a:gd name="adj2" fmla="val -139523"/>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政治的</a:t>
            </a:r>
            <a:endParaRPr kumimoji="1" lang="en-US" altLang="ja-JP" dirty="0"/>
          </a:p>
          <a:p>
            <a:pPr algn="ctr"/>
            <a:r>
              <a:rPr kumimoji="1" lang="ja-JP" altLang="en-US" dirty="0"/>
              <a:t>リスク</a:t>
            </a:r>
          </a:p>
        </p:txBody>
      </p:sp>
      <p:sp>
        <p:nvSpPr>
          <p:cNvPr id="8" name="正方形/長方形 7"/>
          <p:cNvSpPr/>
          <p:nvPr/>
        </p:nvSpPr>
        <p:spPr>
          <a:xfrm>
            <a:off x="3846994" y="5510306"/>
            <a:ext cx="2507571" cy="1224136"/>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dirty="0"/>
              <a:t>フードバンク</a:t>
            </a:r>
          </a:p>
        </p:txBody>
      </p:sp>
      <p:sp>
        <p:nvSpPr>
          <p:cNvPr id="18" name="右矢印 17"/>
          <p:cNvSpPr/>
          <p:nvPr/>
        </p:nvSpPr>
        <p:spPr>
          <a:xfrm rot="16200000">
            <a:off x="4258208" y="4452024"/>
            <a:ext cx="1512168" cy="727096"/>
          </a:xfrm>
          <a:prstGeom prst="rightArrow">
            <a:avLst/>
          </a:prstGeom>
          <a:ln/>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
        <p:nvSpPr>
          <p:cNvPr id="11" name="対角する 2 つの角を切り取った四角形 10"/>
          <p:cNvSpPr/>
          <p:nvPr/>
        </p:nvSpPr>
        <p:spPr>
          <a:xfrm>
            <a:off x="6814492" y="5013176"/>
            <a:ext cx="5101956" cy="1721266"/>
          </a:xfrm>
          <a:prstGeom prst="snip2Diag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dirty="0"/>
              <a:t>・「食の危機」のバッファーとしての　　フードバンク</a:t>
            </a:r>
            <a:endParaRPr kumimoji="1" lang="en-US" altLang="ja-JP" dirty="0"/>
          </a:p>
          <a:p>
            <a:pPr algn="ctr"/>
            <a:r>
              <a:rPr kumimoji="1" lang="ja-JP" altLang="en-US" dirty="0"/>
              <a:t>・一時的でも食の危機は重大問題</a:t>
            </a:r>
            <a:endParaRPr kumimoji="1" lang="en-US" altLang="ja-JP" dirty="0"/>
          </a:p>
          <a:p>
            <a:pPr algn="ctr"/>
            <a:r>
              <a:rPr kumimoji="1" lang="ja-JP" altLang="en-US" dirty="0"/>
              <a:t>➔</a:t>
            </a:r>
            <a:r>
              <a:rPr kumimoji="1" lang="en-US" altLang="ja-JP" dirty="0"/>
              <a:t>〈</a:t>
            </a:r>
            <a:r>
              <a:rPr kumimoji="1" lang="ja-JP" altLang="en-US" dirty="0"/>
              <a:t>備え</a:t>
            </a:r>
            <a:r>
              <a:rPr kumimoji="1" lang="en-US" altLang="ja-JP" dirty="0"/>
              <a:t>〉</a:t>
            </a:r>
            <a:r>
              <a:rPr kumimoji="1" lang="ja-JP" altLang="en-US" dirty="0"/>
              <a:t>として常備されるべき</a:t>
            </a:r>
          </a:p>
        </p:txBody>
      </p:sp>
    </p:spTree>
    <p:extLst>
      <p:ext uri="{BB962C8B-B14F-4D97-AF65-F5344CB8AC3E}">
        <p14:creationId xmlns:p14="http://schemas.microsoft.com/office/powerpoint/2010/main" val="4262180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fade">
                                      <p:cBhvr>
                                        <p:cTn id="13" dur="500"/>
                                        <p:tgtEl>
                                          <p:spTgt spid="18"/>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fade">
                                      <p:cBhvr>
                                        <p:cTn id="16" dur="500"/>
                                        <p:tgtEl>
                                          <p:spTgt spid="16"/>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6" grpId="0" animBg="1"/>
      <p:bldP spid="8" grpId="0" animBg="1"/>
      <p:bldP spid="18" grpId="0" animBg="1"/>
      <p:bldP spid="1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2"/>
          <p:cNvSpPr>
            <a:spLocks noGrp="1"/>
          </p:cNvSpPr>
          <p:nvPr>
            <p:ph type="title"/>
          </p:nvPr>
        </p:nvSpPr>
        <p:spPr/>
        <p:txBody>
          <a:bodyPr>
            <a:normAutofit fontScale="90000"/>
          </a:bodyPr>
          <a:lstStyle/>
          <a:p>
            <a:r>
              <a:rPr lang="ja-JP" altLang="en-US" dirty="0"/>
              <a:t>食料直接供給の意義、</a:t>
            </a:r>
            <a:br>
              <a:rPr lang="en-US" altLang="ja-JP" dirty="0"/>
            </a:br>
            <a:r>
              <a:rPr lang="ja-JP" altLang="en-US" dirty="0"/>
              <a:t>　　　　フードバンク事業の意義</a:t>
            </a:r>
            <a:endParaRPr kumimoji="1" lang="ja-JP" dirty="0"/>
          </a:p>
        </p:txBody>
      </p:sp>
      <p:sp>
        <p:nvSpPr>
          <p:cNvPr id="14" name="コンテンツのプレースホルダー 13"/>
          <p:cNvSpPr>
            <a:spLocks noGrp="1"/>
          </p:cNvSpPr>
          <p:nvPr>
            <p:ph idx="1"/>
          </p:nvPr>
        </p:nvSpPr>
        <p:spPr>
          <a:xfrm>
            <a:off x="909836" y="1922722"/>
            <a:ext cx="10657184" cy="4249477"/>
          </a:xfrm>
        </p:spPr>
        <p:txBody>
          <a:bodyPr>
            <a:normAutofit/>
          </a:bodyPr>
          <a:lstStyle/>
          <a:p>
            <a:pPr marL="0" indent="0">
              <a:buNone/>
            </a:pPr>
            <a:r>
              <a:rPr lang="ja-JP" altLang="en-US" sz="3200" dirty="0"/>
              <a:t>内在的要因による所得保障の機能不全</a:t>
            </a:r>
            <a:endParaRPr lang="en-US" altLang="ja-JP" sz="3200" dirty="0"/>
          </a:p>
        </p:txBody>
      </p:sp>
      <p:sp>
        <p:nvSpPr>
          <p:cNvPr id="4" name="円/楕円 3"/>
          <p:cNvSpPr/>
          <p:nvPr/>
        </p:nvSpPr>
        <p:spPr>
          <a:xfrm>
            <a:off x="939746" y="2780928"/>
            <a:ext cx="2058322" cy="1872208"/>
          </a:xfrm>
          <a:prstGeom prst="ellipse">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所得</a:t>
            </a:r>
            <a:endParaRPr kumimoji="1" lang="en-US" altLang="ja-JP" dirty="0"/>
          </a:p>
          <a:p>
            <a:pPr algn="ctr"/>
            <a:r>
              <a:rPr kumimoji="1" lang="ja-JP" altLang="en-US" dirty="0"/>
              <a:t>（貨幣）</a:t>
            </a:r>
          </a:p>
        </p:txBody>
      </p:sp>
      <p:sp>
        <p:nvSpPr>
          <p:cNvPr id="7" name="円/楕円 6"/>
          <p:cNvSpPr/>
          <p:nvPr/>
        </p:nvSpPr>
        <p:spPr>
          <a:xfrm>
            <a:off x="4057139" y="2809916"/>
            <a:ext cx="1914306" cy="1872208"/>
          </a:xfrm>
          <a:prstGeom prst="ellipse">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食料</a:t>
            </a:r>
          </a:p>
        </p:txBody>
      </p:sp>
      <p:sp>
        <p:nvSpPr>
          <p:cNvPr id="9" name="円/楕円 8"/>
          <p:cNvSpPr/>
          <p:nvPr/>
        </p:nvSpPr>
        <p:spPr>
          <a:xfrm>
            <a:off x="7030516" y="2809916"/>
            <a:ext cx="1914306" cy="1872208"/>
          </a:xfrm>
          <a:prstGeom prst="ellipse">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a:ln w="0"/>
                <a:solidFill>
                  <a:schemeClr val="tx1"/>
                </a:solidFill>
                <a:effectLst>
                  <a:outerShdw blurRad="38100" dist="19050" dir="2700000" algn="tl" rotWithShape="0">
                    <a:schemeClr val="dk1">
                      <a:alpha val="40000"/>
                    </a:schemeClr>
                  </a:outerShdw>
                </a:effectLst>
              </a:rPr>
              <a:t>栄養的な</a:t>
            </a:r>
            <a:endParaRPr kumimoji="1" lang="en-US" altLang="ja-JP" dirty="0">
              <a:ln w="0"/>
              <a:solidFill>
                <a:schemeClr val="tx1"/>
              </a:solidFill>
              <a:effectLst>
                <a:outerShdw blurRad="38100" dist="19050" dir="2700000" algn="tl" rotWithShape="0">
                  <a:schemeClr val="dk1">
                    <a:alpha val="40000"/>
                  </a:schemeClr>
                </a:outerShdw>
              </a:effectLst>
            </a:endParaRPr>
          </a:p>
          <a:p>
            <a:pPr algn="ctr"/>
            <a:r>
              <a:rPr kumimoji="1" lang="ja-JP" altLang="en-US" dirty="0">
                <a:ln w="0"/>
                <a:solidFill>
                  <a:schemeClr val="tx1"/>
                </a:solidFill>
                <a:effectLst>
                  <a:outerShdw blurRad="38100" dist="19050" dir="2700000" algn="tl" rotWithShape="0">
                    <a:schemeClr val="dk1">
                      <a:alpha val="40000"/>
                    </a:schemeClr>
                  </a:outerShdw>
                </a:effectLst>
              </a:rPr>
              <a:t>生活</a:t>
            </a:r>
          </a:p>
        </p:txBody>
      </p:sp>
      <p:sp>
        <p:nvSpPr>
          <p:cNvPr id="15" name="円/楕円 14"/>
          <p:cNvSpPr/>
          <p:nvPr/>
        </p:nvSpPr>
        <p:spPr>
          <a:xfrm>
            <a:off x="10002142" y="2780928"/>
            <a:ext cx="1914306" cy="1872208"/>
          </a:xfrm>
          <a:prstGeom prst="ellipse">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dirty="0"/>
              <a:t>厚生</a:t>
            </a:r>
            <a:endParaRPr kumimoji="1" lang="en-US" altLang="ja-JP" dirty="0"/>
          </a:p>
        </p:txBody>
      </p:sp>
      <p:sp>
        <p:nvSpPr>
          <p:cNvPr id="16" name="右矢印 15"/>
          <p:cNvSpPr/>
          <p:nvPr/>
        </p:nvSpPr>
        <p:spPr>
          <a:xfrm>
            <a:off x="8777131" y="3421984"/>
            <a:ext cx="1512168" cy="727096"/>
          </a:xfrm>
          <a:prstGeom prst="rightArrow">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乗算記号 1"/>
          <p:cNvSpPr/>
          <p:nvPr/>
        </p:nvSpPr>
        <p:spPr>
          <a:xfrm>
            <a:off x="2833772" y="2916350"/>
            <a:ext cx="1429716" cy="1751129"/>
          </a:xfrm>
          <a:prstGeom prst="mathMultiply">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乗算記号 16"/>
          <p:cNvSpPr/>
          <p:nvPr/>
        </p:nvSpPr>
        <p:spPr>
          <a:xfrm>
            <a:off x="5662048" y="2917928"/>
            <a:ext cx="1619871" cy="1693435"/>
          </a:xfrm>
          <a:prstGeom prst="mathMultiply">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3867982" y="5568296"/>
            <a:ext cx="2507571" cy="1224136"/>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dirty="0"/>
              <a:t>フードバンク</a:t>
            </a:r>
          </a:p>
        </p:txBody>
      </p:sp>
      <p:sp>
        <p:nvSpPr>
          <p:cNvPr id="19" name="右矢印 18"/>
          <p:cNvSpPr/>
          <p:nvPr/>
        </p:nvSpPr>
        <p:spPr>
          <a:xfrm rot="16200000">
            <a:off x="4258208" y="4503286"/>
            <a:ext cx="1512168" cy="727096"/>
          </a:xfrm>
          <a:prstGeom prst="rightArrow">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6" name="雲形吹き出し 5"/>
          <p:cNvSpPr/>
          <p:nvPr/>
        </p:nvSpPr>
        <p:spPr>
          <a:xfrm>
            <a:off x="227229" y="4432971"/>
            <a:ext cx="2642727" cy="1287760"/>
          </a:xfrm>
          <a:prstGeom prst="cloudCallout">
            <a:avLst>
              <a:gd name="adj1" fmla="val 53446"/>
              <a:gd name="adj2" fmla="val -100876"/>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家計</a:t>
            </a:r>
            <a:r>
              <a:rPr kumimoji="1" lang="ja-JP" altLang="en-US" dirty="0" err="1"/>
              <a:t>管理のの問題</a:t>
            </a:r>
            <a:endParaRPr kumimoji="1" lang="ja-JP" altLang="en-US" dirty="0"/>
          </a:p>
        </p:txBody>
      </p:sp>
      <p:sp>
        <p:nvSpPr>
          <p:cNvPr id="20" name="雲形吹き出し 19"/>
          <p:cNvSpPr/>
          <p:nvPr/>
        </p:nvSpPr>
        <p:spPr>
          <a:xfrm>
            <a:off x="1088826" y="5525496"/>
            <a:ext cx="2642727" cy="1287760"/>
          </a:xfrm>
          <a:prstGeom prst="cloudCallout">
            <a:avLst>
              <a:gd name="adj1" fmla="val 23564"/>
              <a:gd name="adj2" fmla="val -172689"/>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フードデザート</a:t>
            </a:r>
          </a:p>
        </p:txBody>
      </p:sp>
      <p:sp>
        <p:nvSpPr>
          <p:cNvPr id="21" name="雲形吹き出し 20"/>
          <p:cNvSpPr/>
          <p:nvPr/>
        </p:nvSpPr>
        <p:spPr>
          <a:xfrm>
            <a:off x="7777644" y="634963"/>
            <a:ext cx="2642727" cy="1287760"/>
          </a:xfrm>
          <a:prstGeom prst="cloudCallout">
            <a:avLst>
              <a:gd name="adj1" fmla="val -79845"/>
              <a:gd name="adj2" fmla="val 146842"/>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調理技術・　調理環境の不足</a:t>
            </a:r>
          </a:p>
        </p:txBody>
      </p:sp>
      <p:sp>
        <p:nvSpPr>
          <p:cNvPr id="22" name="雲形吹き出し 21"/>
          <p:cNvSpPr/>
          <p:nvPr/>
        </p:nvSpPr>
        <p:spPr>
          <a:xfrm>
            <a:off x="8631936" y="1677616"/>
            <a:ext cx="2642727" cy="1287760"/>
          </a:xfrm>
          <a:prstGeom prst="cloudCallout">
            <a:avLst>
              <a:gd name="adj1" fmla="val -111300"/>
              <a:gd name="adj2" fmla="val 85518"/>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健康上の</a:t>
            </a:r>
            <a:endParaRPr kumimoji="1" lang="en-US" altLang="ja-JP" dirty="0"/>
          </a:p>
          <a:p>
            <a:pPr algn="ctr"/>
            <a:r>
              <a:rPr kumimoji="1" lang="ja-JP" altLang="en-US" dirty="0"/>
              <a:t>問題</a:t>
            </a:r>
          </a:p>
        </p:txBody>
      </p:sp>
      <p:sp>
        <p:nvSpPr>
          <p:cNvPr id="23" name="対角する 2 つの角を切り取った四角形 22"/>
          <p:cNvSpPr/>
          <p:nvPr/>
        </p:nvSpPr>
        <p:spPr>
          <a:xfrm>
            <a:off x="6969158" y="5013176"/>
            <a:ext cx="5101918" cy="1721266"/>
          </a:xfrm>
          <a:prstGeom prst="snip2Diag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dirty="0"/>
              <a:t>・所得があっても食料・栄養に結びつかないケースが少なくない</a:t>
            </a:r>
            <a:endParaRPr kumimoji="1" lang="en-US" altLang="ja-JP" dirty="0"/>
          </a:p>
          <a:p>
            <a:pPr algn="ctr"/>
            <a:r>
              <a:rPr kumimoji="1" lang="ja-JP" altLang="en-US" dirty="0"/>
              <a:t>➔</a:t>
            </a:r>
            <a:r>
              <a:rPr kumimoji="1" lang="en-US" altLang="ja-JP" dirty="0"/>
              <a:t>〈</a:t>
            </a:r>
            <a:r>
              <a:rPr kumimoji="1" lang="ja-JP" altLang="en-US" dirty="0"/>
              <a:t>所得</a:t>
            </a:r>
            <a:r>
              <a:rPr kumimoji="1" lang="en-US" altLang="ja-JP" dirty="0"/>
              <a:t>―</a:t>
            </a:r>
            <a:r>
              <a:rPr kumimoji="1" lang="ja-JP" altLang="en-US" dirty="0"/>
              <a:t>食料</a:t>
            </a:r>
            <a:r>
              <a:rPr kumimoji="1" lang="en-US" altLang="ja-JP" dirty="0"/>
              <a:t>―</a:t>
            </a:r>
            <a:r>
              <a:rPr kumimoji="1" lang="ja-JP" altLang="en-US" dirty="0"/>
              <a:t>栄養</a:t>
            </a:r>
            <a:r>
              <a:rPr kumimoji="1" lang="en-US" altLang="ja-JP" dirty="0"/>
              <a:t>〉</a:t>
            </a:r>
          </a:p>
          <a:p>
            <a:pPr algn="ctr"/>
            <a:r>
              <a:rPr kumimoji="1" lang="ja-JP" altLang="en-US" dirty="0"/>
              <a:t>のつながりを回復する支援も</a:t>
            </a:r>
            <a:endParaRPr kumimoji="1" lang="en-US" altLang="ja-JP" dirty="0"/>
          </a:p>
          <a:p>
            <a:pPr algn="ctr"/>
            <a:r>
              <a:rPr kumimoji="1" lang="ja-JP" altLang="en-US" dirty="0"/>
              <a:t>必要に応じて実施</a:t>
            </a:r>
            <a:endParaRPr kumimoji="1" lang="en-US" altLang="ja-JP" dirty="0"/>
          </a:p>
        </p:txBody>
      </p:sp>
      <p:sp>
        <p:nvSpPr>
          <p:cNvPr id="3" name="上カーブ矢印 2"/>
          <p:cNvSpPr/>
          <p:nvPr/>
        </p:nvSpPr>
        <p:spPr>
          <a:xfrm>
            <a:off x="5591875" y="4182822"/>
            <a:ext cx="2014705" cy="1190393"/>
          </a:xfrm>
          <a:prstGeom prst="curvedUpArrow">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2850255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500"/>
                                        <p:tgtEl>
                                          <p:spTgt spid="1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500"/>
                                        <p:tgtEl>
                                          <p:spTgt spid="3"/>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fade">
                                      <p:cBhvr>
                                        <p:cTn id="16" dur="500"/>
                                        <p:tgtEl>
                                          <p:spTgt spid="16"/>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23"/>
                                        </p:tgtEl>
                                        <p:attrNameLst>
                                          <p:attrName>style.visibility</p:attrName>
                                        </p:attrNameLst>
                                      </p:cBhvr>
                                      <p:to>
                                        <p:strVal val="visible"/>
                                      </p:to>
                                    </p:set>
                                    <p:animEffect transition="in" filter="fade">
                                      <p:cBhvr>
                                        <p:cTn id="21"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8" grpId="0" animBg="1"/>
      <p:bldP spid="19" grpId="0" animBg="1"/>
      <p:bldP spid="23" grpId="0" animBg="1"/>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034AFEA-9772-4E6C-85E1-31937C4B1D54}"/>
              </a:ext>
            </a:extLst>
          </p:cNvPr>
          <p:cNvSpPr>
            <a:spLocks noGrp="1"/>
          </p:cNvSpPr>
          <p:nvPr>
            <p:ph type="title"/>
          </p:nvPr>
        </p:nvSpPr>
        <p:spPr/>
        <p:txBody>
          <a:bodyPr/>
          <a:lstStyle/>
          <a:p>
            <a:r>
              <a:rPr kumimoji="1" lang="ja-JP" altLang="en-US" dirty="0"/>
              <a:t>まとめ</a:t>
            </a:r>
          </a:p>
        </p:txBody>
      </p:sp>
      <p:sp>
        <p:nvSpPr>
          <p:cNvPr id="3" name="コンテンツ プレースホルダー 2">
            <a:extLst>
              <a:ext uri="{FF2B5EF4-FFF2-40B4-BE49-F238E27FC236}">
                <a16:creationId xmlns:a16="http://schemas.microsoft.com/office/drawing/2014/main" id="{F1F22731-2B07-4D42-A149-2A855A4FBF6B}"/>
              </a:ext>
            </a:extLst>
          </p:cNvPr>
          <p:cNvSpPr>
            <a:spLocks noGrp="1"/>
          </p:cNvSpPr>
          <p:nvPr>
            <p:ph idx="1"/>
          </p:nvPr>
        </p:nvSpPr>
        <p:spPr>
          <a:xfrm>
            <a:off x="333772" y="1906112"/>
            <a:ext cx="11377264" cy="4547224"/>
          </a:xfrm>
        </p:spPr>
        <p:txBody>
          <a:bodyPr>
            <a:normAutofit/>
          </a:bodyPr>
          <a:lstStyle/>
          <a:p>
            <a:r>
              <a:rPr kumimoji="1" lang="ja-JP" altLang="en-US" sz="2800" dirty="0"/>
              <a:t>食料直接供給事業の社会保障システムとしての意義</a:t>
            </a:r>
            <a:endParaRPr kumimoji="1" lang="en-US" altLang="ja-JP" sz="2800" dirty="0"/>
          </a:p>
          <a:p>
            <a:r>
              <a:rPr lang="ja-JP" altLang="en-US" sz="2800" dirty="0"/>
              <a:t>→</a:t>
            </a:r>
            <a:r>
              <a:rPr lang="ja-JP" altLang="en-US" sz="2800" b="1" dirty="0"/>
              <a:t>内在的・外在的な所得保障制度の機能不全を補完</a:t>
            </a:r>
            <a:endParaRPr lang="en-US" altLang="ja-JP" sz="2800" b="1" dirty="0"/>
          </a:p>
          <a:p>
            <a:r>
              <a:rPr lang="ja-JP" altLang="en-US" sz="2800" b="1" dirty="0"/>
              <a:t>　＝所得保障（公的扶助・社会手当・最賃制度など）を代替しない</a:t>
            </a:r>
            <a:endParaRPr lang="en-US" altLang="ja-JP" sz="2800" b="1" dirty="0"/>
          </a:p>
          <a:p>
            <a:r>
              <a:rPr lang="ja-JP" altLang="en-US" sz="2800" dirty="0"/>
              <a:t>▸</a:t>
            </a:r>
            <a:r>
              <a:rPr kumimoji="1" lang="ja-JP" altLang="en-US" sz="2800" dirty="0"/>
              <a:t>リスクに対する備えとしてのフードバンク</a:t>
            </a:r>
            <a:endParaRPr kumimoji="1" lang="en-US" altLang="ja-JP" sz="2800" dirty="0"/>
          </a:p>
          <a:p>
            <a:r>
              <a:rPr kumimoji="1" lang="ja-JP" altLang="en-US" sz="2800" dirty="0"/>
              <a:t>→リスクが顕在化しないような社会保障制度の整備と両立</a:t>
            </a:r>
            <a:endParaRPr kumimoji="1" lang="en-US" altLang="ja-JP" sz="2800" dirty="0"/>
          </a:p>
          <a:p>
            <a:r>
              <a:rPr lang="ja-JP" altLang="en-US" sz="2800" dirty="0"/>
              <a:t>▸所得保障の内在的機能不全を「発見」するフードバンク</a:t>
            </a:r>
            <a:endParaRPr lang="en-US" altLang="ja-JP" sz="2800" dirty="0"/>
          </a:p>
          <a:p>
            <a:r>
              <a:rPr kumimoji="1" lang="ja-JP" altLang="en-US" sz="2800" dirty="0"/>
              <a:t>→他の支援のへ繋ぐ窓口（連携型福祉サービス</a:t>
            </a:r>
            <a:r>
              <a:rPr kumimoji="1" lang="ja-JP" altLang="en-US" sz="2000" dirty="0"/>
              <a:t>（小関論文）</a:t>
            </a:r>
            <a:r>
              <a:rPr kumimoji="1" lang="ja-JP" altLang="en-US" sz="2800" dirty="0"/>
              <a:t>の結節点）</a:t>
            </a:r>
            <a:endParaRPr kumimoji="1" lang="en-US" altLang="ja-JP" sz="2800" dirty="0"/>
          </a:p>
          <a:p>
            <a:r>
              <a:rPr lang="ja-JP" altLang="en-US" sz="2800" dirty="0"/>
              <a:t>☆　市場とは別ルートの「健康」な食料提供ルートとなる可能性も？</a:t>
            </a:r>
            <a:endParaRPr kumimoji="1" lang="ja-JP" altLang="en-US" sz="2800" dirty="0"/>
          </a:p>
        </p:txBody>
      </p:sp>
    </p:spTree>
    <p:extLst>
      <p:ext uri="{BB962C8B-B14F-4D97-AF65-F5344CB8AC3E}">
        <p14:creationId xmlns:p14="http://schemas.microsoft.com/office/powerpoint/2010/main" val="24733881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D1F8F8B-B60E-4FE6-AD18-3A5D377FD7F8}"/>
              </a:ext>
            </a:extLst>
          </p:cNvPr>
          <p:cNvSpPr>
            <a:spLocks noGrp="1"/>
          </p:cNvSpPr>
          <p:nvPr>
            <p:ph type="title"/>
          </p:nvPr>
        </p:nvSpPr>
        <p:spPr/>
        <p:txBody>
          <a:bodyPr/>
          <a:lstStyle/>
          <a:p>
            <a:r>
              <a:rPr kumimoji="1" lang="ja-JP" altLang="en-US" dirty="0"/>
              <a:t>「総合的保障システム</a:t>
            </a:r>
            <a:r>
              <a:rPr lang="ja-JP" altLang="en-US" dirty="0"/>
              <a:t>による</a:t>
            </a:r>
            <a:br>
              <a:rPr kumimoji="1" lang="en-US" altLang="ja-JP" dirty="0"/>
            </a:br>
            <a:r>
              <a:rPr kumimoji="1" lang="ja-JP" altLang="en-US" dirty="0"/>
              <a:t>社会保障」という観点</a:t>
            </a:r>
          </a:p>
        </p:txBody>
      </p:sp>
      <p:sp>
        <p:nvSpPr>
          <p:cNvPr id="3" name="コンテンツ プレースホルダー 2">
            <a:extLst>
              <a:ext uri="{FF2B5EF4-FFF2-40B4-BE49-F238E27FC236}">
                <a16:creationId xmlns:a16="http://schemas.microsoft.com/office/drawing/2014/main" id="{3E6E9371-317E-4CEB-9215-CC017F19CF63}"/>
              </a:ext>
            </a:extLst>
          </p:cNvPr>
          <p:cNvSpPr>
            <a:spLocks noGrp="1"/>
          </p:cNvSpPr>
          <p:nvPr>
            <p:ph idx="1"/>
          </p:nvPr>
        </p:nvSpPr>
        <p:spPr>
          <a:xfrm>
            <a:off x="1015068" y="2286000"/>
            <a:ext cx="9726336" cy="4023360"/>
          </a:xfrm>
        </p:spPr>
        <p:txBody>
          <a:bodyPr>
            <a:normAutofit lnSpcReduction="10000"/>
          </a:bodyPr>
          <a:lstStyle/>
          <a:p>
            <a:r>
              <a:rPr lang="ja-JP" altLang="ja-JP" sz="3200" dirty="0"/>
              <a:t>社会保障制度</a:t>
            </a:r>
            <a:r>
              <a:rPr lang="ja-JP" altLang="en-US" sz="3200" dirty="0"/>
              <a:t>：</a:t>
            </a:r>
            <a:endParaRPr lang="en-US" altLang="ja-JP" sz="3200" dirty="0"/>
          </a:p>
          <a:p>
            <a:r>
              <a:rPr lang="ja-JP" altLang="ja-JP" sz="3200" dirty="0"/>
              <a:t>人々の暮らし良さ（</a:t>
            </a:r>
            <a:r>
              <a:rPr lang="en-US" altLang="ja-JP" sz="3200" dirty="0"/>
              <a:t>well-being=</a:t>
            </a:r>
            <a:r>
              <a:rPr lang="ja-JP" altLang="ja-JP" sz="3200" dirty="0"/>
              <a:t>福祉）を公的責任で保障する制度</a:t>
            </a:r>
            <a:endParaRPr lang="en-US" altLang="ja-JP" sz="3200" dirty="0"/>
          </a:p>
          <a:p>
            <a:r>
              <a:rPr lang="en-US" altLang="ja-JP" sz="3200" dirty="0"/>
              <a:t>1950</a:t>
            </a:r>
            <a:r>
              <a:rPr lang="ja-JP" altLang="en-US" sz="3200" dirty="0"/>
              <a:t>年勧告：社会保障の公的責任</a:t>
            </a:r>
            <a:endParaRPr lang="en-US" altLang="ja-JP" sz="3200" dirty="0"/>
          </a:p>
          <a:p>
            <a:r>
              <a:rPr kumimoji="1" lang="en-US" altLang="ja-JP" sz="3200" dirty="0"/>
              <a:t>1995</a:t>
            </a:r>
            <a:r>
              <a:rPr kumimoji="1" lang="ja-JP" altLang="en-US" sz="3200" dirty="0"/>
              <a:t>年勧告：</a:t>
            </a:r>
            <a:r>
              <a:rPr lang="ja-JP" altLang="ja-JP" dirty="0"/>
              <a:t> </a:t>
            </a:r>
            <a:r>
              <a:rPr lang="ja-JP" altLang="ja-JP" sz="3200" dirty="0"/>
              <a:t>広く国民に健やかで安心できる生活を</a:t>
            </a:r>
            <a:endParaRPr lang="en-US" altLang="ja-JP" sz="3200" dirty="0"/>
          </a:p>
          <a:p>
            <a:r>
              <a:rPr kumimoji="1" lang="en-US" altLang="ja-JP" sz="3200" dirty="0"/>
              <a:t>2001</a:t>
            </a:r>
            <a:r>
              <a:rPr kumimoji="1" lang="ja-JP" altLang="en-US" sz="3200" dirty="0"/>
              <a:t>年骨太方針：</a:t>
            </a:r>
            <a:r>
              <a:rPr lang="ja-JP" altLang="ja-JP" sz="3200" dirty="0"/>
              <a:t>公的制度と補完性</a:t>
            </a:r>
            <a:r>
              <a:rPr lang="ja-JP" altLang="en-US" sz="3200" dirty="0"/>
              <a:t>と</a:t>
            </a:r>
            <a:r>
              <a:rPr lang="ja-JP" altLang="ja-JP" sz="3200" dirty="0"/>
              <a:t>競合性</a:t>
            </a:r>
            <a:endParaRPr lang="en-US" altLang="ja-JP" sz="3200" dirty="0"/>
          </a:p>
          <a:p>
            <a:r>
              <a:rPr lang="ja-JP" altLang="en-US" sz="3200" dirty="0"/>
              <a:t>　　　　　　</a:t>
            </a:r>
            <a:r>
              <a:rPr lang="ja-JP" altLang="ja-JP" sz="3200" dirty="0"/>
              <a:t>を合わせもった総合的な保障システム</a:t>
            </a:r>
            <a:endParaRPr kumimoji="1" lang="ja-JP" altLang="en-US" sz="3200" dirty="0"/>
          </a:p>
        </p:txBody>
      </p:sp>
    </p:spTree>
    <p:extLst>
      <p:ext uri="{BB962C8B-B14F-4D97-AF65-F5344CB8AC3E}">
        <p14:creationId xmlns:p14="http://schemas.microsoft.com/office/powerpoint/2010/main" val="136960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fade">
                                      <p:cBhvr>
                                        <p:cTn id="1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48357BC-C992-403F-AD9E-D2F4329DFBAE}"/>
              </a:ext>
            </a:extLst>
          </p:cNvPr>
          <p:cNvSpPr>
            <a:spLocks noGrp="1"/>
          </p:cNvSpPr>
          <p:nvPr>
            <p:ph type="title"/>
          </p:nvPr>
        </p:nvSpPr>
        <p:spPr/>
        <p:txBody>
          <a:bodyPr/>
          <a:lstStyle/>
          <a:p>
            <a:r>
              <a:rPr kumimoji="1" lang="ja-JP" altLang="en-US" dirty="0"/>
              <a:t>食料を保障することとフードバンク</a:t>
            </a:r>
          </a:p>
        </p:txBody>
      </p:sp>
      <p:sp>
        <p:nvSpPr>
          <p:cNvPr id="3" name="テキスト プレースホルダー 2">
            <a:extLst>
              <a:ext uri="{FF2B5EF4-FFF2-40B4-BE49-F238E27FC236}">
                <a16:creationId xmlns:a16="http://schemas.microsoft.com/office/drawing/2014/main" id="{5D93D07D-DAFE-4FB4-A3BC-AFEACE55A514}"/>
              </a:ext>
            </a:extLst>
          </p:cNvPr>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868021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03250C-DEE7-4AF3-8633-0A9274F91DAD}"/>
              </a:ext>
            </a:extLst>
          </p:cNvPr>
          <p:cNvSpPr>
            <a:spLocks noGrp="1"/>
          </p:cNvSpPr>
          <p:nvPr>
            <p:ph type="title"/>
          </p:nvPr>
        </p:nvSpPr>
        <p:spPr/>
        <p:txBody>
          <a:bodyPr/>
          <a:lstStyle/>
          <a:p>
            <a:r>
              <a:rPr kumimoji="1" lang="ja-JP" altLang="en-US" dirty="0"/>
              <a:t>食料を保障する</a:t>
            </a:r>
          </a:p>
        </p:txBody>
      </p:sp>
      <p:sp>
        <p:nvSpPr>
          <p:cNvPr id="3" name="コンテンツ プレースホルダー 2">
            <a:extLst>
              <a:ext uri="{FF2B5EF4-FFF2-40B4-BE49-F238E27FC236}">
                <a16:creationId xmlns:a16="http://schemas.microsoft.com/office/drawing/2014/main" id="{FB1F36B8-60CB-4552-90A9-7847A2A58431}"/>
              </a:ext>
            </a:extLst>
          </p:cNvPr>
          <p:cNvSpPr>
            <a:spLocks noGrp="1"/>
          </p:cNvSpPr>
          <p:nvPr>
            <p:ph idx="1"/>
          </p:nvPr>
        </p:nvSpPr>
        <p:spPr>
          <a:xfrm>
            <a:off x="477788" y="2286000"/>
            <a:ext cx="11377264" cy="4023360"/>
          </a:xfrm>
        </p:spPr>
        <p:txBody>
          <a:bodyPr>
            <a:normAutofit fontScale="85000" lnSpcReduction="10000"/>
          </a:bodyPr>
          <a:lstStyle/>
          <a:p>
            <a:pPr marL="0" indent="0">
              <a:buNone/>
            </a:pPr>
            <a:r>
              <a:rPr kumimoji="1" lang="ja-JP" altLang="en-US" sz="3200" dirty="0"/>
              <a:t>▼憲法</a:t>
            </a:r>
            <a:r>
              <a:rPr kumimoji="1" lang="en-US" altLang="ja-JP" sz="3200" dirty="0"/>
              <a:t>25</a:t>
            </a:r>
            <a:r>
              <a:rPr kumimoji="1" lang="ja-JP" altLang="en-US" sz="3200" dirty="0"/>
              <a:t>条「健康で文化的な最低限度の生活」</a:t>
            </a:r>
            <a:endParaRPr kumimoji="1" lang="en-US" altLang="ja-JP" sz="3200" dirty="0"/>
          </a:p>
          <a:p>
            <a:r>
              <a:rPr lang="ja-JP" altLang="en-US" sz="3200" dirty="0"/>
              <a:t>→当然、食料も保障されなければならない</a:t>
            </a:r>
            <a:endParaRPr lang="en-US" altLang="ja-JP" sz="3200" dirty="0"/>
          </a:p>
          <a:p>
            <a:pPr marL="0" indent="0">
              <a:buNone/>
            </a:pPr>
            <a:r>
              <a:rPr lang="ja-JP" altLang="en-US" sz="3200" dirty="0"/>
              <a:t>▼</a:t>
            </a:r>
            <a:r>
              <a:rPr lang="ja-JP" altLang="ja-JP" sz="3200" dirty="0"/>
              <a:t>世界人権宣言第</a:t>
            </a:r>
            <a:r>
              <a:rPr lang="en-US" altLang="ja-JP" sz="3200" dirty="0"/>
              <a:t>25</a:t>
            </a:r>
            <a:r>
              <a:rPr lang="ja-JP" altLang="ja-JP" sz="3200" dirty="0"/>
              <a:t>条</a:t>
            </a:r>
            <a:r>
              <a:rPr lang="en-US" altLang="ja-JP" sz="3200" dirty="0"/>
              <a:t>1</a:t>
            </a:r>
            <a:r>
              <a:rPr lang="ja-JP" altLang="ja-JP" sz="3200" dirty="0"/>
              <a:t>項</a:t>
            </a:r>
            <a:endParaRPr lang="en-US" altLang="ja-JP" sz="3200" dirty="0"/>
          </a:p>
          <a:p>
            <a:pPr marL="0" indent="0">
              <a:buNone/>
            </a:pPr>
            <a:r>
              <a:rPr lang="ja-JP" altLang="ja-JP" sz="3200" dirty="0"/>
              <a:t>「衣</a:t>
            </a:r>
            <a:r>
              <a:rPr lang="ja-JP" altLang="ja-JP" sz="3200" b="1" dirty="0"/>
              <a:t>食</a:t>
            </a:r>
            <a:r>
              <a:rPr lang="ja-JP" altLang="ja-JP" sz="3200" dirty="0"/>
              <a:t>住（</a:t>
            </a:r>
            <a:r>
              <a:rPr lang="en-US" altLang="ja-JP" sz="3200" dirty="0"/>
              <a:t>food, clothing, housing</a:t>
            </a:r>
            <a:r>
              <a:rPr lang="ja-JP" altLang="ja-JP" sz="3200" dirty="0"/>
              <a:t>）、医療及び必要な社会サービスにより、自己及び家族の健康及び福祉に</a:t>
            </a:r>
            <a:r>
              <a:rPr lang="ja-JP" altLang="en-US" sz="3200" dirty="0"/>
              <a:t>適切</a:t>
            </a:r>
            <a:r>
              <a:rPr lang="ja-JP" altLang="ja-JP" sz="3200" dirty="0"/>
              <a:t>な生活水準を保持する権利」</a:t>
            </a:r>
            <a:endParaRPr lang="en-US" altLang="ja-JP" sz="3200" dirty="0"/>
          </a:p>
          <a:p>
            <a:pPr marL="0" indent="0">
              <a:buNone/>
            </a:pPr>
            <a:r>
              <a:rPr lang="ja-JP" altLang="en-US" sz="3200" dirty="0"/>
              <a:t>▼国際人権規約</a:t>
            </a:r>
            <a:r>
              <a:rPr lang="en-US" altLang="ja-JP" sz="3200" dirty="0"/>
              <a:t>11</a:t>
            </a:r>
            <a:r>
              <a:rPr lang="ja-JP" altLang="en-US" sz="3200" dirty="0"/>
              <a:t>条</a:t>
            </a:r>
            <a:r>
              <a:rPr lang="en-US" altLang="ja-JP" sz="3200" dirty="0"/>
              <a:t>1</a:t>
            </a:r>
            <a:r>
              <a:rPr lang="ja-JP" altLang="en-US" sz="3200" dirty="0"/>
              <a:t>項</a:t>
            </a:r>
            <a:endParaRPr lang="en-US" altLang="ja-JP" sz="3200" dirty="0"/>
          </a:p>
          <a:p>
            <a:pPr marL="0" indent="0">
              <a:buNone/>
            </a:pPr>
            <a:r>
              <a:rPr lang="ja-JP" altLang="en-US" sz="3200" dirty="0"/>
              <a:t>　</a:t>
            </a:r>
            <a:r>
              <a:rPr lang="ja-JP" altLang="en-US" sz="3200" u="sng" dirty="0"/>
              <a:t>この規約の締約国</a:t>
            </a:r>
            <a:r>
              <a:rPr lang="ja-JP" altLang="en-US" sz="3200" dirty="0"/>
              <a:t>は、自己及びその家族のための</a:t>
            </a:r>
            <a:r>
              <a:rPr lang="ja-JP" altLang="en-US" sz="3200" b="1" dirty="0"/>
              <a:t>適切な食料</a:t>
            </a:r>
            <a:r>
              <a:rPr lang="ja-JP" altLang="en-US" sz="3200" dirty="0"/>
              <a:t>、衣類及び住居を内容とする適切な生活水準についての並びに生活条件の不断の改善についてのすべての者の権利を認める</a:t>
            </a:r>
            <a:endParaRPr kumimoji="1" lang="ja-JP" altLang="en-US" sz="3200" dirty="0"/>
          </a:p>
        </p:txBody>
      </p:sp>
    </p:spTree>
    <p:extLst>
      <p:ext uri="{BB962C8B-B14F-4D97-AF65-F5344CB8AC3E}">
        <p14:creationId xmlns:p14="http://schemas.microsoft.com/office/powerpoint/2010/main" val="25252484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fade">
                                      <p:cBhvr>
                                        <p:cTn id="1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977BBE-0816-4DCF-BA44-22881D30EAC4}"/>
              </a:ext>
            </a:extLst>
          </p:cNvPr>
          <p:cNvSpPr>
            <a:spLocks noGrp="1"/>
          </p:cNvSpPr>
          <p:nvPr>
            <p:ph type="title"/>
          </p:nvPr>
        </p:nvSpPr>
        <p:spPr/>
        <p:txBody>
          <a:bodyPr/>
          <a:lstStyle/>
          <a:p>
            <a:r>
              <a:rPr lang="ja-JP" altLang="en-US" dirty="0"/>
              <a:t>「適切な</a:t>
            </a:r>
            <a:r>
              <a:rPr kumimoji="1" lang="ja-JP" altLang="en-US" dirty="0"/>
              <a:t>食料」への権利とは？</a:t>
            </a:r>
          </a:p>
        </p:txBody>
      </p:sp>
      <p:sp>
        <p:nvSpPr>
          <p:cNvPr id="3" name="コンテンツ プレースホルダー 2">
            <a:extLst>
              <a:ext uri="{FF2B5EF4-FFF2-40B4-BE49-F238E27FC236}">
                <a16:creationId xmlns:a16="http://schemas.microsoft.com/office/drawing/2014/main" id="{99549D3E-8E0B-4935-A14D-7D1548056D9D}"/>
              </a:ext>
            </a:extLst>
          </p:cNvPr>
          <p:cNvSpPr>
            <a:spLocks noGrp="1"/>
          </p:cNvSpPr>
          <p:nvPr>
            <p:ph idx="1"/>
          </p:nvPr>
        </p:nvSpPr>
        <p:spPr>
          <a:xfrm>
            <a:off x="765820" y="2286000"/>
            <a:ext cx="10513168" cy="4023360"/>
          </a:xfrm>
        </p:spPr>
        <p:txBody>
          <a:bodyPr>
            <a:normAutofit fontScale="92500" lnSpcReduction="10000"/>
          </a:bodyPr>
          <a:lstStyle/>
          <a:p>
            <a:r>
              <a:rPr lang="ja-JP" altLang="ja-JP" sz="3200" kern="0" dirty="0">
                <a:latin typeface="+mn-ea"/>
                <a:cs typeface="Times New Roman" panose="02020603050405020304" pitchFamily="18" charset="0"/>
              </a:rPr>
              <a:t>経済的、社会的及び文化的権利委員会</a:t>
            </a:r>
            <a:r>
              <a:rPr lang="ja-JP" altLang="en-US" sz="3200" kern="0" dirty="0">
                <a:latin typeface="+mn-ea"/>
                <a:cs typeface="Times New Roman" panose="02020603050405020304" pitchFamily="18" charset="0"/>
              </a:rPr>
              <a:t>（</a:t>
            </a:r>
            <a:r>
              <a:rPr lang="en-US" altLang="ja-JP" sz="3200" kern="0" dirty="0">
                <a:latin typeface="+mn-ea"/>
                <a:cs typeface="Times New Roman" panose="02020603050405020304" pitchFamily="18" charset="0"/>
              </a:rPr>
              <a:t>1999</a:t>
            </a:r>
            <a:r>
              <a:rPr lang="ja-JP" altLang="en-US" sz="3200" kern="0" dirty="0">
                <a:latin typeface="+mn-ea"/>
                <a:cs typeface="Times New Roman" panose="02020603050405020304" pitchFamily="18" charset="0"/>
              </a:rPr>
              <a:t>）</a:t>
            </a:r>
            <a:endParaRPr lang="en-US" altLang="ja-JP" sz="3200" kern="0" dirty="0">
              <a:latin typeface="+mn-ea"/>
              <a:cs typeface="Times New Roman" panose="02020603050405020304" pitchFamily="18" charset="0"/>
            </a:endParaRPr>
          </a:p>
          <a:p>
            <a:r>
              <a:rPr lang="en-US" altLang="ja-JP" sz="3200" kern="0" dirty="0">
                <a:latin typeface="+mn-ea"/>
              </a:rPr>
              <a:t> </a:t>
            </a:r>
            <a:r>
              <a:rPr lang="ja-JP" altLang="ja-JP" sz="3200" kern="0" dirty="0">
                <a:latin typeface="+mn-ea"/>
                <a:cs typeface="Times New Roman" panose="02020603050405020304" pitchFamily="18" charset="0"/>
              </a:rPr>
              <a:t>「一般的意見</a:t>
            </a:r>
            <a:r>
              <a:rPr lang="en-US" altLang="ja-JP" sz="3200" kern="0" dirty="0">
                <a:latin typeface="+mn-ea"/>
              </a:rPr>
              <a:t>12</a:t>
            </a:r>
            <a:r>
              <a:rPr lang="ja-JP" altLang="ja-JP" sz="3200" kern="0" dirty="0">
                <a:latin typeface="+mn-ea"/>
                <a:cs typeface="Times New Roman" panose="02020603050405020304" pitchFamily="18" charset="0"/>
              </a:rPr>
              <a:t>号（</a:t>
            </a:r>
            <a:r>
              <a:rPr lang="en-US" altLang="ja-JP" sz="3200" kern="0" dirty="0">
                <a:latin typeface="+mn-ea"/>
              </a:rPr>
              <a:t>general comment 12</a:t>
            </a:r>
            <a:r>
              <a:rPr lang="ja-JP" altLang="ja-JP" sz="3200" kern="0" dirty="0">
                <a:latin typeface="+mn-ea"/>
                <a:cs typeface="Times New Roman" panose="02020603050405020304" pitchFamily="18" charset="0"/>
              </a:rPr>
              <a:t>）</a:t>
            </a:r>
            <a:r>
              <a:rPr lang="ja-JP" altLang="en-US" sz="3200" kern="0" dirty="0">
                <a:latin typeface="+mn-ea"/>
                <a:cs typeface="Times New Roman" panose="02020603050405020304" pitchFamily="18" charset="0"/>
              </a:rPr>
              <a:t>」</a:t>
            </a:r>
            <a:endParaRPr lang="en-US" altLang="ja-JP" sz="3200" kern="0" dirty="0">
              <a:latin typeface="+mn-ea"/>
              <a:cs typeface="Times New Roman" panose="02020603050405020304" pitchFamily="18" charset="0"/>
            </a:endParaRPr>
          </a:p>
          <a:p>
            <a:r>
              <a:rPr lang="ja-JP" altLang="en-US" sz="3200" kern="0" dirty="0">
                <a:latin typeface="+mn-ea"/>
                <a:cs typeface="Times New Roman" panose="02020603050405020304" pitchFamily="18" charset="0"/>
              </a:rPr>
              <a:t>・量的保障のみではなく質的保障も含む</a:t>
            </a:r>
            <a:endParaRPr lang="en-US" altLang="ja-JP" sz="3200" kern="0" dirty="0">
              <a:latin typeface="+mn-ea"/>
              <a:cs typeface="Times New Roman" panose="02020603050405020304" pitchFamily="18" charset="0"/>
            </a:endParaRPr>
          </a:p>
          <a:p>
            <a:r>
              <a:rPr lang="ja-JP" altLang="en-US" sz="3200" kern="0" dirty="0">
                <a:latin typeface="+mn-ea"/>
                <a:cs typeface="Times New Roman" panose="02020603050405020304" pitchFamily="18" charset="0"/>
              </a:rPr>
              <a:t>・経済的アクセス可能性を重視</a:t>
            </a:r>
            <a:endParaRPr lang="en-US" altLang="ja-JP" sz="3200" kern="0" dirty="0">
              <a:latin typeface="+mn-ea"/>
              <a:cs typeface="Times New Roman" panose="02020603050405020304" pitchFamily="18" charset="0"/>
            </a:endParaRPr>
          </a:p>
          <a:p>
            <a:pPr marL="0" indent="0">
              <a:buNone/>
            </a:pPr>
            <a:r>
              <a:rPr lang="ja-JP" altLang="en-US" sz="3200" kern="0" dirty="0">
                <a:latin typeface="+mn-ea"/>
                <a:cs typeface="Times New Roman" panose="02020603050405020304" pitchFamily="18" charset="0"/>
              </a:rPr>
              <a:t>　</a:t>
            </a:r>
            <a:r>
              <a:rPr lang="ja-JP" altLang="ja-JP" dirty="0"/>
              <a:t>個人や世帯の、適切な食事のための食料の獲得に関する家計支出が、食料以外の基本的ニーズの達成や充足のために、脅かされたり妥協して緊縮したりせざるを得ないような状態</a:t>
            </a:r>
            <a:endParaRPr lang="en-US" altLang="ja-JP" sz="3200" kern="0" dirty="0">
              <a:latin typeface="+mn-ea"/>
              <a:cs typeface="Times New Roman" panose="02020603050405020304" pitchFamily="18" charset="0"/>
            </a:endParaRPr>
          </a:p>
          <a:p>
            <a:r>
              <a:rPr kumimoji="1" lang="ja-JP" altLang="en-US" sz="3200" dirty="0">
                <a:latin typeface="+mn-ea"/>
              </a:rPr>
              <a:t>➡食料保障＝食料の直接供給ではない</a:t>
            </a:r>
            <a:endParaRPr kumimoji="1" lang="en-US" altLang="ja-JP" sz="3200" dirty="0">
              <a:latin typeface="+mn-ea"/>
            </a:endParaRPr>
          </a:p>
          <a:p>
            <a:r>
              <a:rPr lang="ja-JP" altLang="en-US" sz="3200" dirty="0">
                <a:latin typeface="+mn-ea"/>
              </a:rPr>
              <a:t>　　　　　</a:t>
            </a:r>
            <a:r>
              <a:rPr kumimoji="1" lang="ja-JP" altLang="en-US" sz="3200" dirty="0">
                <a:latin typeface="+mn-ea"/>
              </a:rPr>
              <a:t>（しかも空腹が満たされればよい、ですまない）</a:t>
            </a:r>
          </a:p>
        </p:txBody>
      </p:sp>
    </p:spTree>
    <p:extLst>
      <p:ext uri="{BB962C8B-B14F-4D97-AF65-F5344CB8AC3E}">
        <p14:creationId xmlns:p14="http://schemas.microsoft.com/office/powerpoint/2010/main" val="976390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6" end="6"/>
                                            </p:txEl>
                                          </p:spTgt>
                                        </p:tgtEl>
                                        <p:attrNameLst>
                                          <p:attrName>style.visibility</p:attrName>
                                        </p:attrNameLst>
                                      </p:cBhvr>
                                      <p:to>
                                        <p:strVal val="visible"/>
                                      </p:to>
                                    </p:set>
                                    <p:animEffect transition="in" filter="fade">
                                      <p:cBhvr>
                                        <p:cTn id="1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1F30B75-A272-4EF7-B09D-40BBDAF9AB23}"/>
              </a:ext>
            </a:extLst>
          </p:cNvPr>
          <p:cNvSpPr>
            <a:spLocks noGrp="1"/>
          </p:cNvSpPr>
          <p:nvPr>
            <p:ph type="title"/>
          </p:nvPr>
        </p:nvSpPr>
        <p:spPr/>
        <p:txBody>
          <a:bodyPr/>
          <a:lstStyle/>
          <a:p>
            <a:r>
              <a:rPr lang="ja-JP" altLang="en-US" dirty="0"/>
              <a:t>食料保障論からの</a:t>
            </a:r>
            <a:br>
              <a:rPr lang="en-US" altLang="ja-JP" dirty="0"/>
            </a:br>
            <a:r>
              <a:rPr lang="ja-JP" altLang="en-US" dirty="0"/>
              <a:t>フードバンク批判</a:t>
            </a:r>
            <a:endParaRPr kumimoji="1" lang="ja-JP" altLang="en-US" dirty="0"/>
          </a:p>
        </p:txBody>
      </p:sp>
      <p:sp>
        <p:nvSpPr>
          <p:cNvPr id="3" name="コンテンツ プレースホルダー 2">
            <a:extLst>
              <a:ext uri="{FF2B5EF4-FFF2-40B4-BE49-F238E27FC236}">
                <a16:creationId xmlns:a16="http://schemas.microsoft.com/office/drawing/2014/main" id="{CA6631A2-FD4B-4E39-B346-BE08DD9CCCD2}"/>
              </a:ext>
            </a:extLst>
          </p:cNvPr>
          <p:cNvSpPr>
            <a:spLocks noGrp="1"/>
          </p:cNvSpPr>
          <p:nvPr>
            <p:ph idx="1"/>
          </p:nvPr>
        </p:nvSpPr>
        <p:spPr>
          <a:xfrm>
            <a:off x="693812" y="2286000"/>
            <a:ext cx="10801200" cy="4023360"/>
          </a:xfrm>
        </p:spPr>
        <p:txBody>
          <a:bodyPr>
            <a:normAutofit/>
          </a:bodyPr>
          <a:lstStyle/>
          <a:p>
            <a:r>
              <a:rPr lang="en-US" altLang="ja-JP" sz="2800" dirty="0"/>
              <a:t>Graham Riches</a:t>
            </a:r>
            <a:r>
              <a:rPr lang="ja-JP" altLang="en-US" sz="2800" dirty="0"/>
              <a:t>・</a:t>
            </a:r>
            <a:r>
              <a:rPr lang="en-US" altLang="ja-JP" sz="2800" dirty="0"/>
              <a:t> </a:t>
            </a:r>
            <a:r>
              <a:rPr lang="en-US" altLang="ja-JP" sz="2800" dirty="0" err="1"/>
              <a:t>Tiina</a:t>
            </a:r>
            <a:r>
              <a:rPr lang="en-US" altLang="ja-JP" sz="2800" dirty="0"/>
              <a:t> </a:t>
            </a:r>
            <a:r>
              <a:rPr lang="en-US" altLang="ja-JP" sz="2800" dirty="0" err="1"/>
              <a:t>Silvasti</a:t>
            </a:r>
            <a:r>
              <a:rPr lang="ja-JP" altLang="en-US" sz="2800" dirty="0"/>
              <a:t>ら</a:t>
            </a:r>
            <a:endParaRPr lang="en-US" altLang="ja-JP" sz="2800" dirty="0"/>
          </a:p>
          <a:p>
            <a:r>
              <a:rPr lang="ja-JP" altLang="en-US" sz="2000" dirty="0"/>
              <a:t>各国事例を検討：</a:t>
            </a:r>
            <a:r>
              <a:rPr lang="ja-JP" altLang="ja-JP" sz="2000" dirty="0"/>
              <a:t>オーストラリア、カナダ、ニュージーランド、イギリス、アメリカ</a:t>
            </a:r>
            <a:r>
              <a:rPr lang="ja-JP" altLang="en-US" sz="2000" dirty="0"/>
              <a:t>、</a:t>
            </a:r>
            <a:r>
              <a:rPr lang="ja-JP" altLang="ja-JP" sz="2000" dirty="0"/>
              <a:t>ブラジル、エストニア、フィンランド、香港、南アフリカ、スペイン、トルコ</a:t>
            </a:r>
            <a:endParaRPr lang="en-US" altLang="ja-JP" sz="2000" dirty="0"/>
          </a:p>
          <a:p>
            <a:r>
              <a:rPr kumimoji="1" lang="ja-JP" altLang="en-US" sz="2800" dirty="0"/>
              <a:t>➡フードバンクに依存する社会保障を批判</a:t>
            </a:r>
            <a:endParaRPr kumimoji="1" lang="en-US" altLang="ja-JP" sz="2800" dirty="0"/>
          </a:p>
          <a:p>
            <a:r>
              <a:rPr kumimoji="1" lang="ja-JP" altLang="en-US" sz="2800" dirty="0"/>
              <a:t>・フードバンクでは人々のニーズ・嗜好にあった食料提供が困難。</a:t>
            </a:r>
            <a:endParaRPr kumimoji="1" lang="en-US" altLang="ja-JP" sz="2800" dirty="0"/>
          </a:p>
          <a:p>
            <a:r>
              <a:rPr kumimoji="1" lang="ja-JP" altLang="en-US" sz="2800" dirty="0"/>
              <a:t>・緊縮政策による社会保障費の削減を弥縫している</a:t>
            </a:r>
            <a:endParaRPr kumimoji="1" lang="en-US" altLang="ja-JP" sz="2800" dirty="0"/>
          </a:p>
          <a:p>
            <a:r>
              <a:rPr kumimoji="1" lang="ja-JP" altLang="en-US" sz="2800" dirty="0"/>
              <a:t>➡重要なのは食料への経済的アクセス保障→所得政策・労働政策</a:t>
            </a:r>
          </a:p>
        </p:txBody>
      </p:sp>
      <p:pic>
        <p:nvPicPr>
          <p:cNvPr id="1026" name="Picture 2" descr="First World Hunger">
            <a:extLst>
              <a:ext uri="{FF2B5EF4-FFF2-40B4-BE49-F238E27FC236}">
                <a16:creationId xmlns:a16="http://schemas.microsoft.com/office/drawing/2014/main" id="{898DE9A9-9701-40D5-A6C5-BB427A1782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98668" y="164572"/>
            <a:ext cx="1696668" cy="261708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images-na.ssl-images-amazon.com/images/I/51yuMr2qanL._SX322_BO1,204,203,200_.jpg">
            <a:extLst>
              <a:ext uri="{FF2B5EF4-FFF2-40B4-BE49-F238E27FC236}">
                <a16:creationId xmlns:a16="http://schemas.microsoft.com/office/drawing/2014/main" id="{455493D0-B4AC-46EC-9BA4-15773C4511F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71816" y="197479"/>
            <a:ext cx="1677902" cy="2584176"/>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6" descr="ãGraham Richesãã®ç»åæ¤ç´¢çµæ">
            <a:extLst>
              <a:ext uri="{FF2B5EF4-FFF2-40B4-BE49-F238E27FC236}">
                <a16:creationId xmlns:a16="http://schemas.microsoft.com/office/drawing/2014/main" id="{2B0B2E74-05AE-49FF-A895-0263F4143DB4}"/>
              </a:ext>
            </a:extLst>
          </p:cNvPr>
          <p:cNvSpPr>
            <a:spLocks noChangeAspect="1" noChangeArrowheads="1"/>
          </p:cNvSpPr>
          <p:nvPr/>
        </p:nvSpPr>
        <p:spPr bwMode="auto">
          <a:xfrm>
            <a:off x="5942013"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Tree>
    <p:extLst>
      <p:ext uri="{BB962C8B-B14F-4D97-AF65-F5344CB8AC3E}">
        <p14:creationId xmlns:p14="http://schemas.microsoft.com/office/powerpoint/2010/main" val="1576158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fade">
                                      <p:cBhvr>
                                        <p:cTn id="1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48357BC-C992-403F-AD9E-D2F4329DFBAE}"/>
              </a:ext>
            </a:extLst>
          </p:cNvPr>
          <p:cNvSpPr>
            <a:spLocks noGrp="1"/>
          </p:cNvSpPr>
          <p:nvPr>
            <p:ph type="title"/>
          </p:nvPr>
        </p:nvSpPr>
        <p:spPr/>
        <p:txBody>
          <a:bodyPr>
            <a:normAutofit/>
          </a:bodyPr>
          <a:lstStyle/>
          <a:p>
            <a:r>
              <a:rPr kumimoji="1" lang="ja-JP" altLang="en-US" dirty="0"/>
              <a:t>所得保障を補完する</a:t>
            </a:r>
            <a:br>
              <a:rPr kumimoji="1" lang="en-US" altLang="ja-JP" dirty="0"/>
            </a:br>
            <a:r>
              <a:rPr kumimoji="1" lang="ja-JP" altLang="en-US" dirty="0"/>
              <a:t>食料保障とフードバンク</a:t>
            </a:r>
          </a:p>
        </p:txBody>
      </p:sp>
      <p:sp>
        <p:nvSpPr>
          <p:cNvPr id="3" name="テキスト プレースホルダー 2">
            <a:extLst>
              <a:ext uri="{FF2B5EF4-FFF2-40B4-BE49-F238E27FC236}">
                <a16:creationId xmlns:a16="http://schemas.microsoft.com/office/drawing/2014/main" id="{5D93D07D-DAFE-4FB4-A3BC-AFEACE55A514}"/>
              </a:ext>
            </a:extLst>
          </p:cNvPr>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62075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2"/>
          <p:cNvSpPr>
            <a:spLocks noGrp="1"/>
          </p:cNvSpPr>
          <p:nvPr>
            <p:ph type="title"/>
          </p:nvPr>
        </p:nvSpPr>
        <p:spPr>
          <a:xfrm>
            <a:off x="848531" y="312468"/>
            <a:ext cx="11058012" cy="1499616"/>
          </a:xfrm>
        </p:spPr>
        <p:txBody>
          <a:bodyPr>
            <a:normAutofit fontScale="90000"/>
          </a:bodyPr>
          <a:lstStyle/>
          <a:p>
            <a:r>
              <a:rPr lang="ja-JP" altLang="en-US" dirty="0"/>
              <a:t>所得・食料・福祉</a:t>
            </a:r>
            <a:br>
              <a:rPr lang="en-US" altLang="ja-JP" dirty="0"/>
            </a:br>
            <a:r>
              <a:rPr lang="ja-JP" altLang="en-US" dirty="0"/>
              <a:t>：ケイパビリティアプローチから考える</a:t>
            </a:r>
            <a:endParaRPr kumimoji="1" lang="ja-JP" dirty="0"/>
          </a:p>
        </p:txBody>
      </p:sp>
      <p:sp>
        <p:nvSpPr>
          <p:cNvPr id="14" name="コンテンツのプレースホルダー 13"/>
          <p:cNvSpPr>
            <a:spLocks noGrp="1"/>
          </p:cNvSpPr>
          <p:nvPr>
            <p:ph idx="1"/>
          </p:nvPr>
        </p:nvSpPr>
        <p:spPr>
          <a:xfrm>
            <a:off x="909836" y="1701800"/>
            <a:ext cx="10657184" cy="4470400"/>
          </a:xfrm>
        </p:spPr>
        <p:txBody>
          <a:bodyPr>
            <a:normAutofit/>
          </a:bodyPr>
          <a:lstStyle/>
          <a:p>
            <a:pPr marL="0" indent="0">
              <a:buNone/>
            </a:pPr>
            <a:endParaRPr lang="en-US" altLang="ja-JP" sz="3600" dirty="0"/>
          </a:p>
        </p:txBody>
      </p:sp>
      <p:sp>
        <p:nvSpPr>
          <p:cNvPr id="4" name="円/楕円 3"/>
          <p:cNvSpPr/>
          <p:nvPr/>
        </p:nvSpPr>
        <p:spPr>
          <a:xfrm>
            <a:off x="939746" y="2780928"/>
            <a:ext cx="2058322" cy="1872208"/>
          </a:xfrm>
          <a:prstGeom prst="ellipse">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所得</a:t>
            </a:r>
            <a:endParaRPr kumimoji="1" lang="en-US" altLang="ja-JP" dirty="0"/>
          </a:p>
          <a:p>
            <a:pPr algn="ctr"/>
            <a:r>
              <a:rPr kumimoji="1" lang="ja-JP" altLang="en-US" dirty="0"/>
              <a:t>（貨幣）</a:t>
            </a:r>
          </a:p>
        </p:txBody>
      </p:sp>
      <p:sp>
        <p:nvSpPr>
          <p:cNvPr id="7" name="円/楕円 6"/>
          <p:cNvSpPr/>
          <p:nvPr/>
        </p:nvSpPr>
        <p:spPr>
          <a:xfrm>
            <a:off x="4006180" y="2780928"/>
            <a:ext cx="1914306" cy="1872208"/>
          </a:xfrm>
          <a:prstGeom prst="ellipse">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食料</a:t>
            </a:r>
          </a:p>
        </p:txBody>
      </p:sp>
      <p:sp>
        <p:nvSpPr>
          <p:cNvPr id="9" name="円/楕円 8"/>
          <p:cNvSpPr/>
          <p:nvPr/>
        </p:nvSpPr>
        <p:spPr>
          <a:xfrm>
            <a:off x="7100031" y="2869976"/>
            <a:ext cx="1914306" cy="1872208"/>
          </a:xfrm>
          <a:prstGeom prst="ellipse">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a:ln w="0"/>
                <a:solidFill>
                  <a:schemeClr val="tx1"/>
                </a:solidFill>
                <a:effectLst>
                  <a:outerShdw blurRad="38100" dist="19050" dir="2700000" algn="tl" rotWithShape="0">
                    <a:schemeClr val="dk1">
                      <a:alpha val="40000"/>
                    </a:schemeClr>
                  </a:outerShdw>
                </a:effectLst>
              </a:rPr>
              <a:t>栄養的な</a:t>
            </a:r>
            <a:endParaRPr kumimoji="1" lang="en-US" altLang="ja-JP" dirty="0">
              <a:ln w="0"/>
              <a:solidFill>
                <a:schemeClr val="tx1"/>
              </a:solidFill>
              <a:effectLst>
                <a:outerShdw blurRad="38100" dist="19050" dir="2700000" algn="tl" rotWithShape="0">
                  <a:schemeClr val="dk1">
                    <a:alpha val="40000"/>
                  </a:schemeClr>
                </a:outerShdw>
              </a:effectLst>
            </a:endParaRPr>
          </a:p>
          <a:p>
            <a:pPr algn="ctr"/>
            <a:r>
              <a:rPr kumimoji="1" lang="ja-JP" altLang="en-US" dirty="0">
                <a:ln w="0"/>
                <a:solidFill>
                  <a:schemeClr val="tx1"/>
                </a:solidFill>
                <a:effectLst>
                  <a:outerShdw blurRad="38100" dist="19050" dir="2700000" algn="tl" rotWithShape="0">
                    <a:schemeClr val="dk1">
                      <a:alpha val="40000"/>
                    </a:schemeClr>
                  </a:outerShdw>
                </a:effectLst>
              </a:rPr>
              <a:t>生活</a:t>
            </a:r>
          </a:p>
        </p:txBody>
      </p:sp>
      <p:sp>
        <p:nvSpPr>
          <p:cNvPr id="5" name="右矢印 4"/>
          <p:cNvSpPr/>
          <p:nvPr/>
        </p:nvSpPr>
        <p:spPr>
          <a:xfrm>
            <a:off x="2710036" y="3421984"/>
            <a:ext cx="1512168" cy="727096"/>
          </a:xfrm>
          <a:prstGeom prst="rightArrow">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右矢印 11"/>
          <p:cNvSpPr/>
          <p:nvPr/>
        </p:nvSpPr>
        <p:spPr>
          <a:xfrm>
            <a:off x="5714840" y="3421984"/>
            <a:ext cx="1512168" cy="727096"/>
          </a:xfrm>
          <a:prstGeom prst="rightArrow">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円/楕円 14"/>
          <p:cNvSpPr/>
          <p:nvPr/>
        </p:nvSpPr>
        <p:spPr>
          <a:xfrm>
            <a:off x="10002142" y="2780928"/>
            <a:ext cx="1914306" cy="1872208"/>
          </a:xfrm>
          <a:prstGeom prst="ellipse">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dirty="0"/>
              <a:t>厚生</a:t>
            </a:r>
            <a:endParaRPr kumimoji="1" lang="en-US" altLang="ja-JP" dirty="0"/>
          </a:p>
        </p:txBody>
      </p:sp>
      <p:sp>
        <p:nvSpPr>
          <p:cNvPr id="16" name="右矢印 15"/>
          <p:cNvSpPr/>
          <p:nvPr/>
        </p:nvSpPr>
        <p:spPr>
          <a:xfrm>
            <a:off x="8777131" y="3421984"/>
            <a:ext cx="1512168" cy="727096"/>
          </a:xfrm>
          <a:prstGeom prst="rightArrow">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四角形吹き出し 5"/>
          <p:cNvSpPr/>
          <p:nvPr/>
        </p:nvSpPr>
        <p:spPr>
          <a:xfrm>
            <a:off x="1269876" y="4980620"/>
            <a:ext cx="2088232" cy="864096"/>
          </a:xfrm>
          <a:prstGeom prst="wedgeRectCallout">
            <a:avLst>
              <a:gd name="adj1" fmla="val -24316"/>
              <a:gd name="adj2" fmla="val -104650"/>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汎用的財</a:t>
            </a:r>
          </a:p>
        </p:txBody>
      </p:sp>
      <p:sp>
        <p:nvSpPr>
          <p:cNvPr id="17" name="四角形吹き出し 16"/>
          <p:cNvSpPr/>
          <p:nvPr/>
        </p:nvSpPr>
        <p:spPr>
          <a:xfrm>
            <a:off x="4330216" y="4910724"/>
            <a:ext cx="2088232" cy="864096"/>
          </a:xfrm>
          <a:prstGeom prst="wedgeRectCallout">
            <a:avLst>
              <a:gd name="adj1" fmla="val -24316"/>
              <a:gd name="adj2" fmla="val -104650"/>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特定的財</a:t>
            </a:r>
          </a:p>
        </p:txBody>
      </p:sp>
      <p:sp>
        <p:nvSpPr>
          <p:cNvPr id="18" name="四角形吹き出し 17"/>
          <p:cNvSpPr/>
          <p:nvPr/>
        </p:nvSpPr>
        <p:spPr>
          <a:xfrm>
            <a:off x="5590356" y="1888306"/>
            <a:ext cx="2448272" cy="864096"/>
          </a:xfrm>
          <a:prstGeom prst="wedgeRectCallout">
            <a:avLst>
              <a:gd name="adj1" fmla="val -20335"/>
              <a:gd name="adj2" fmla="val 108196"/>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財の特性を抽出</a:t>
            </a:r>
          </a:p>
        </p:txBody>
      </p:sp>
      <p:sp>
        <p:nvSpPr>
          <p:cNvPr id="22" name="四角形吹き出し 21"/>
          <p:cNvSpPr/>
          <p:nvPr/>
        </p:nvSpPr>
        <p:spPr>
          <a:xfrm>
            <a:off x="2313992" y="1916639"/>
            <a:ext cx="2448272" cy="864096"/>
          </a:xfrm>
          <a:prstGeom prst="wedgeRectCallout">
            <a:avLst>
              <a:gd name="adj1" fmla="val -5480"/>
              <a:gd name="adj2" fmla="val 113006"/>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財の構成を選択</a:t>
            </a:r>
            <a:endParaRPr kumimoji="1" lang="en-US" altLang="ja-JP" dirty="0"/>
          </a:p>
        </p:txBody>
      </p:sp>
      <p:sp>
        <p:nvSpPr>
          <p:cNvPr id="23" name="四角形吹き出し 22"/>
          <p:cNvSpPr/>
          <p:nvPr/>
        </p:nvSpPr>
        <p:spPr>
          <a:xfrm>
            <a:off x="6911892" y="4882852"/>
            <a:ext cx="2448272" cy="864096"/>
          </a:xfrm>
          <a:prstGeom prst="wedgeRectCallout">
            <a:avLst>
              <a:gd name="adj1" fmla="val -23730"/>
              <a:gd name="adj2" fmla="val -113067"/>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a:t>
            </a:r>
            <a:r>
              <a:rPr kumimoji="1" lang="ja-JP" altLang="en-US" dirty="0"/>
              <a:t>機能</a:t>
            </a:r>
            <a:r>
              <a:rPr kumimoji="1" lang="en-US" altLang="ja-JP" dirty="0"/>
              <a:t>〉</a:t>
            </a:r>
          </a:p>
          <a:p>
            <a:pPr algn="ctr"/>
            <a:r>
              <a:rPr kumimoji="1" lang="en-US" altLang="ja-JP" dirty="0"/>
              <a:t>functioning</a:t>
            </a:r>
            <a:endParaRPr kumimoji="1" lang="ja-JP" altLang="en-US" dirty="0"/>
          </a:p>
        </p:txBody>
      </p:sp>
      <p:sp>
        <p:nvSpPr>
          <p:cNvPr id="25" name="四角形吹き出し 24"/>
          <p:cNvSpPr/>
          <p:nvPr/>
        </p:nvSpPr>
        <p:spPr>
          <a:xfrm>
            <a:off x="9732900" y="4882852"/>
            <a:ext cx="2448272" cy="864096"/>
          </a:xfrm>
          <a:prstGeom prst="wedgeRectCallout">
            <a:avLst>
              <a:gd name="adj1" fmla="val -17789"/>
              <a:gd name="adj2" fmla="val -116675"/>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幸福感</a:t>
            </a:r>
          </a:p>
        </p:txBody>
      </p:sp>
      <p:sp>
        <p:nvSpPr>
          <p:cNvPr id="26" name="四角形吹き出し 25"/>
          <p:cNvSpPr/>
          <p:nvPr/>
        </p:nvSpPr>
        <p:spPr>
          <a:xfrm>
            <a:off x="6266467" y="5887616"/>
            <a:ext cx="2804942" cy="864096"/>
          </a:xfrm>
          <a:prstGeom prst="wedgeRectCallout">
            <a:avLst>
              <a:gd name="adj1" fmla="val -16777"/>
              <a:gd name="adj2" fmla="val -90219"/>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a:t>
            </a:r>
            <a:r>
              <a:rPr kumimoji="1" lang="ja-JP" altLang="en-US" dirty="0"/>
              <a:t>機能</a:t>
            </a:r>
            <a:r>
              <a:rPr kumimoji="1" lang="en-US" altLang="ja-JP" dirty="0"/>
              <a:t>〉</a:t>
            </a:r>
            <a:r>
              <a:rPr kumimoji="1" lang="ja-JP" altLang="en-US" dirty="0"/>
              <a:t>の集合</a:t>
            </a:r>
            <a:endParaRPr kumimoji="1" lang="en-US" altLang="ja-JP" dirty="0"/>
          </a:p>
          <a:p>
            <a:pPr algn="ctr"/>
            <a:r>
              <a:rPr kumimoji="1" lang="ja-JP" altLang="en-US" dirty="0"/>
              <a:t>＝ケイパビリティ</a:t>
            </a:r>
          </a:p>
        </p:txBody>
      </p:sp>
    </p:spTree>
    <p:extLst>
      <p:ext uri="{BB962C8B-B14F-4D97-AF65-F5344CB8AC3E}">
        <p14:creationId xmlns:p14="http://schemas.microsoft.com/office/powerpoint/2010/main" val="21695002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fade">
                                      <p:cBhvr>
                                        <p:cTn id="10" dur="500"/>
                                        <p:tgtEl>
                                          <p:spTgt spid="2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500"/>
                                        <p:tgtEl>
                                          <p:spTgt spid="9"/>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fade">
                                      <p:cBhvr>
                                        <p:cTn id="26" dur="500"/>
                                        <p:tgtEl>
                                          <p:spTgt spid="5"/>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fade">
                                      <p:cBhvr>
                                        <p:cTn id="29" dur="500"/>
                                        <p:tgtEl>
                                          <p:spTgt spid="12"/>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500"/>
                                        <p:tgtEl>
                                          <p:spTgt spid="16"/>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23"/>
                                        </p:tgtEl>
                                        <p:attrNameLst>
                                          <p:attrName>style.visibility</p:attrName>
                                        </p:attrNameLst>
                                      </p:cBhvr>
                                      <p:to>
                                        <p:strVal val="visible"/>
                                      </p:to>
                                    </p:set>
                                    <p:animEffect transition="in" filter="fade">
                                      <p:cBhvr>
                                        <p:cTn id="35" dur="500"/>
                                        <p:tgtEl>
                                          <p:spTgt spid="23"/>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26"/>
                                        </p:tgtEl>
                                        <p:attrNameLst>
                                          <p:attrName>style.visibility</p:attrName>
                                        </p:attrNameLst>
                                      </p:cBhvr>
                                      <p:to>
                                        <p:strVal val="visible"/>
                                      </p:to>
                                    </p:set>
                                    <p:animEffect transition="in" filter="fade">
                                      <p:cBhvr>
                                        <p:cTn id="38" dur="500"/>
                                        <p:tgtEl>
                                          <p:spTgt spid="26"/>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fade">
                                      <p:cBhvr>
                                        <p:cTn id="43" dur="500"/>
                                        <p:tgtEl>
                                          <p:spTgt spid="7"/>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17"/>
                                        </p:tgtEl>
                                        <p:attrNameLst>
                                          <p:attrName>style.visibility</p:attrName>
                                        </p:attrNameLst>
                                      </p:cBhvr>
                                      <p:to>
                                        <p:strVal val="visible"/>
                                      </p:to>
                                    </p:set>
                                    <p:animEffect transition="in" filter="fade">
                                      <p:cBhvr>
                                        <p:cTn id="46" dur="500"/>
                                        <p:tgtEl>
                                          <p:spTgt spid="17"/>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22"/>
                                        </p:tgtEl>
                                        <p:attrNameLst>
                                          <p:attrName>style.visibility</p:attrName>
                                        </p:attrNameLst>
                                      </p:cBhvr>
                                      <p:to>
                                        <p:strVal val="visible"/>
                                      </p:to>
                                    </p:set>
                                    <p:animEffect transition="in" filter="fade">
                                      <p:cBhvr>
                                        <p:cTn id="51" dur="500"/>
                                        <p:tgtEl>
                                          <p:spTgt spid="22"/>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18"/>
                                        </p:tgtEl>
                                        <p:attrNameLst>
                                          <p:attrName>style.visibility</p:attrName>
                                        </p:attrNameLst>
                                      </p:cBhvr>
                                      <p:to>
                                        <p:strVal val="visible"/>
                                      </p:to>
                                    </p:set>
                                    <p:animEffect transition="in" filter="fade">
                                      <p:cBhvr>
                                        <p:cTn id="54"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9" grpId="0" animBg="1"/>
      <p:bldP spid="5" grpId="0" animBg="1"/>
      <p:bldP spid="12" grpId="0" animBg="1"/>
      <p:bldP spid="15" grpId="0" animBg="1"/>
      <p:bldP spid="16" grpId="0" animBg="1"/>
      <p:bldP spid="6" grpId="0" animBg="1"/>
      <p:bldP spid="17" grpId="0" animBg="1"/>
      <p:bldP spid="18" grpId="0" animBg="1"/>
      <p:bldP spid="22" grpId="0" animBg="1"/>
      <p:bldP spid="23" grpId="0" animBg="1"/>
      <p:bldP spid="25" grpId="0" animBg="1"/>
      <p:bldP spid="2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DE58B7-0E6F-48ED-B472-AF5D5FC94CB0}"/>
              </a:ext>
            </a:extLst>
          </p:cNvPr>
          <p:cNvSpPr>
            <a:spLocks noGrp="1"/>
          </p:cNvSpPr>
          <p:nvPr>
            <p:ph type="title"/>
          </p:nvPr>
        </p:nvSpPr>
        <p:spPr/>
        <p:txBody>
          <a:bodyPr/>
          <a:lstStyle/>
          <a:p>
            <a:r>
              <a:rPr kumimoji="1" lang="ja-JP" altLang="en-US" dirty="0"/>
              <a:t>食料保障論の系譜</a:t>
            </a:r>
          </a:p>
        </p:txBody>
      </p:sp>
      <p:sp>
        <p:nvSpPr>
          <p:cNvPr id="3" name="コンテンツ プレースホルダー 2">
            <a:extLst>
              <a:ext uri="{FF2B5EF4-FFF2-40B4-BE49-F238E27FC236}">
                <a16:creationId xmlns:a16="http://schemas.microsoft.com/office/drawing/2014/main" id="{7CBAB499-B176-4EE7-AB1C-BDC09B997A5A}"/>
              </a:ext>
            </a:extLst>
          </p:cNvPr>
          <p:cNvSpPr>
            <a:spLocks noGrp="1"/>
          </p:cNvSpPr>
          <p:nvPr>
            <p:ph idx="1"/>
          </p:nvPr>
        </p:nvSpPr>
        <p:spPr>
          <a:xfrm>
            <a:off x="549796" y="1988840"/>
            <a:ext cx="10801200" cy="4464496"/>
          </a:xfrm>
        </p:spPr>
        <p:txBody>
          <a:bodyPr>
            <a:normAutofit fontScale="92500"/>
          </a:bodyPr>
          <a:lstStyle/>
          <a:p>
            <a:r>
              <a:rPr kumimoji="1" lang="ja-JP" altLang="en-US" sz="2800" dirty="0"/>
              <a:t>▼食料保障（フードセキュリティ）の系譜</a:t>
            </a:r>
            <a:endParaRPr kumimoji="1" lang="en-US" altLang="ja-JP" sz="2800" dirty="0"/>
          </a:p>
          <a:p>
            <a:r>
              <a:rPr lang="en-US" altLang="ja-JP" dirty="0" err="1"/>
              <a:t>Burchi</a:t>
            </a:r>
            <a:r>
              <a:rPr lang="en-US" altLang="ja-JP" dirty="0"/>
              <a:t>, Francesco and Pasquale De </a:t>
            </a:r>
            <a:r>
              <a:rPr lang="en-US" altLang="ja-JP" dirty="0" err="1"/>
              <a:t>Muro</a:t>
            </a:r>
            <a:r>
              <a:rPr lang="ja-JP" altLang="ja-JP" dirty="0"/>
              <a:t>（</a:t>
            </a:r>
            <a:r>
              <a:rPr lang="en-US" altLang="ja-JP" dirty="0"/>
              <a:t>2016</a:t>
            </a:r>
            <a:r>
              <a:rPr lang="ja-JP" altLang="ja-JP" dirty="0"/>
              <a:t>）</a:t>
            </a:r>
            <a:r>
              <a:rPr lang="en-US" altLang="ja-JP" dirty="0"/>
              <a:t>“From Food Availability to Nutritional Capabilities: Advancing Food Security,” </a:t>
            </a:r>
            <a:r>
              <a:rPr lang="en-US" altLang="ja-JP" i="1" dirty="0"/>
              <a:t>Food Policy</a:t>
            </a:r>
            <a:r>
              <a:rPr lang="en-US" altLang="ja-JP" dirty="0"/>
              <a:t> No.60, 10-19. </a:t>
            </a:r>
            <a:endParaRPr kumimoji="1" lang="en-US" altLang="ja-JP" sz="2800" dirty="0"/>
          </a:p>
          <a:p>
            <a:r>
              <a:rPr lang="ja-JP" altLang="en-US" sz="2800" dirty="0"/>
              <a:t>　量の保障→質の保障</a:t>
            </a:r>
            <a:endParaRPr lang="en-US" altLang="ja-JP" sz="2800" dirty="0"/>
          </a:p>
          <a:p>
            <a:r>
              <a:rPr lang="ja-JP" altLang="en-US" sz="2800" dirty="0"/>
              <a:t>　食料供給量の保障→社会保障も視野に入れたアプローチ</a:t>
            </a:r>
            <a:endParaRPr lang="en-US" altLang="ja-JP" sz="2800" dirty="0"/>
          </a:p>
          <a:p>
            <a:r>
              <a:rPr lang="ja-JP" altLang="en-US" sz="2800" dirty="0"/>
              <a:t>↑アマルティア・センのケイパビリティ・アプローチの影響大きい</a:t>
            </a:r>
            <a:endParaRPr lang="en-US" altLang="ja-JP" sz="2800" dirty="0"/>
          </a:p>
          <a:p>
            <a:r>
              <a:rPr lang="ja-JP" altLang="en-US" sz="2800" dirty="0"/>
              <a:t>★とはいえ、センは所得保障一辺倒の論者ではない</a:t>
            </a:r>
            <a:endParaRPr lang="en-US" altLang="ja-JP" sz="2800" dirty="0"/>
          </a:p>
          <a:p>
            <a:r>
              <a:rPr lang="ja-JP" altLang="en-US" sz="2800" dirty="0"/>
              <a:t>→所得保障が機能しなかったときの</a:t>
            </a:r>
            <a:r>
              <a:rPr lang="ja-JP" altLang="en-US" sz="2800" b="1" dirty="0"/>
              <a:t>食料直接供給の意義も指摘</a:t>
            </a:r>
            <a:endParaRPr lang="en-US" altLang="ja-JP" sz="2800" b="1" dirty="0"/>
          </a:p>
          <a:p>
            <a:r>
              <a:rPr lang="ja-JP" altLang="en-US" sz="2800" dirty="0"/>
              <a:t>（市場メカニズムを前提とした所得保障制度への過度の依存も問題）</a:t>
            </a:r>
            <a:endParaRPr lang="en-US" altLang="ja-JP" sz="2800" dirty="0"/>
          </a:p>
        </p:txBody>
      </p:sp>
    </p:spTree>
    <p:extLst>
      <p:ext uri="{BB962C8B-B14F-4D97-AF65-F5344CB8AC3E}">
        <p14:creationId xmlns:p14="http://schemas.microsoft.com/office/powerpoint/2010/main" val="1529847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fade">
                                      <p:cBhvr>
                                        <p:cTn id="12" dur="500"/>
                                        <p:tgtEl>
                                          <p:spTgt spid="3">
                                            <p:txEl>
                                              <p:pRg st="5" end="5"/>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animEffect transition="in" filter="fade">
                                      <p:cBhvr>
                                        <p:cTn id="1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インテグラル">
  <a:themeElements>
    <a:clrScheme name="インテグラル">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インテグラル">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インテグラル">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Books16x9">
      <a:dk1>
        <a:srgbClr val="374C81"/>
      </a:dk1>
      <a:lt1>
        <a:srgbClr val="FFFFFF"/>
      </a:lt1>
      <a:dk2>
        <a:srgbClr val="000000"/>
      </a:dk2>
      <a:lt2>
        <a:srgbClr val="EDE5DF"/>
      </a:lt2>
      <a:accent1>
        <a:srgbClr val="414E77"/>
      </a:accent1>
      <a:accent2>
        <a:srgbClr val="70AAC4"/>
      </a:accent2>
      <a:accent3>
        <a:srgbClr val="8B6A94"/>
      </a:accent3>
      <a:accent4>
        <a:srgbClr val="61A796"/>
      </a:accent4>
      <a:accent5>
        <a:srgbClr val="4E5798"/>
      </a:accent5>
      <a:accent6>
        <a:srgbClr val="7E5C5C"/>
      </a:accent6>
      <a:hlink>
        <a:srgbClr val="0070C0"/>
      </a:hlink>
      <a:folHlink>
        <a:srgbClr val="7030A0"/>
      </a:folHlink>
    </a:clrScheme>
    <a:fontScheme name="Books16x9">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Books16x9">
      <a:dk1>
        <a:srgbClr val="374C81"/>
      </a:dk1>
      <a:lt1>
        <a:srgbClr val="FFFFFF"/>
      </a:lt1>
      <a:dk2>
        <a:srgbClr val="000000"/>
      </a:dk2>
      <a:lt2>
        <a:srgbClr val="EDE5DF"/>
      </a:lt2>
      <a:accent1>
        <a:srgbClr val="414E77"/>
      </a:accent1>
      <a:accent2>
        <a:srgbClr val="70AAC4"/>
      </a:accent2>
      <a:accent3>
        <a:srgbClr val="8B6A94"/>
      </a:accent3>
      <a:accent4>
        <a:srgbClr val="61A796"/>
      </a:accent4>
      <a:accent5>
        <a:srgbClr val="4E5798"/>
      </a:accent5>
      <a:accent6>
        <a:srgbClr val="7E5C5C"/>
      </a:accent6>
      <a:hlink>
        <a:srgbClr val="0070C0"/>
      </a:hlink>
      <a:folHlink>
        <a:srgbClr val="7030A0"/>
      </a:folHlink>
    </a:clrScheme>
    <a:fontScheme name="Books16x9">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16D69424-34CA-416D-8659-0C355AFC80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Integral</Template>
  <TotalTime>0</TotalTime>
  <Words>494</Words>
  <Application>Microsoft Office PowerPoint</Application>
  <PresentationFormat>ユーザー設定</PresentationFormat>
  <Paragraphs>102</Paragraphs>
  <Slides>12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12</vt:i4>
      </vt:variant>
    </vt:vector>
  </HeadingPairs>
  <TitlesOfParts>
    <vt:vector size="20" baseType="lpstr">
      <vt:lpstr>ＭＳ ゴシック</vt:lpstr>
      <vt:lpstr>メイリオ</vt:lpstr>
      <vt:lpstr>Century Gothic</vt:lpstr>
      <vt:lpstr>Times New Roman</vt:lpstr>
      <vt:lpstr>Tw Cen MT</vt:lpstr>
      <vt:lpstr>Tw Cen MT Condensed</vt:lpstr>
      <vt:lpstr>Wingdings 3</vt:lpstr>
      <vt:lpstr>インテグラル</vt:lpstr>
      <vt:lpstr>社会保障システムのなかのフードバンクの役割</vt:lpstr>
      <vt:lpstr>「総合的保障システムによる 社会保障」という観点</vt:lpstr>
      <vt:lpstr>食料を保障することとフードバンク</vt:lpstr>
      <vt:lpstr>食料を保障する</vt:lpstr>
      <vt:lpstr>「適切な食料」への権利とは？</vt:lpstr>
      <vt:lpstr>食料保障論からの フードバンク批判</vt:lpstr>
      <vt:lpstr>所得保障を補完する 食料保障とフードバンク</vt:lpstr>
      <vt:lpstr>所得・食料・福祉 ：ケイパビリティアプローチから考える</vt:lpstr>
      <vt:lpstr>食料保障論の系譜</vt:lpstr>
      <vt:lpstr>食料直接供給の意義、 　　　　フードバンク事業の意義</vt:lpstr>
      <vt:lpstr>食料直接供給の意義、 　　　　フードバンク事業の意義</vt:lpstr>
      <vt:lpstr>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2015-12-08T12:40:17Z</dcterms:created>
  <dcterms:modified xsi:type="dcterms:W3CDTF">2018-07-17T05:36:20Z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TC027879409991</vt:lpwstr>
  </property>
</Properties>
</file>