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321" r:id="rId3"/>
    <p:sldId id="306" r:id="rId4"/>
    <p:sldId id="314" r:id="rId5"/>
    <p:sldId id="322" r:id="rId6"/>
    <p:sldId id="315" r:id="rId7"/>
    <p:sldId id="313" r:id="rId8"/>
    <p:sldId id="309" r:id="rId9"/>
    <p:sldId id="316" r:id="rId10"/>
    <p:sldId id="317" r:id="rId11"/>
    <p:sldId id="318" r:id="rId12"/>
    <p:sldId id="320" r:id="rId13"/>
    <p:sldId id="319" r:id="rId14"/>
    <p:sldId id="330" r:id="rId15"/>
    <p:sldId id="331" r:id="rId16"/>
    <p:sldId id="332" r:id="rId17"/>
    <p:sldId id="333" r:id="rId18"/>
    <p:sldId id="334" r:id="rId19"/>
    <p:sldId id="259" r:id="rId20"/>
    <p:sldId id="326" r:id="rId21"/>
    <p:sldId id="338" r:id="rId22"/>
    <p:sldId id="327" r:id="rId23"/>
    <p:sldId id="302" r:id="rId24"/>
    <p:sldId id="311" r:id="rId25"/>
    <p:sldId id="312" r:id="rId26"/>
    <p:sldId id="258" r:id="rId27"/>
    <p:sldId id="261" r:id="rId28"/>
    <p:sldId id="335" r:id="rId29"/>
    <p:sldId id="337" r:id="rId30"/>
    <p:sldId id="336" r:id="rId31"/>
    <p:sldId id="262" r:id="rId32"/>
    <p:sldId id="283" r:id="rId33"/>
    <p:sldId id="273" r:id="rId34"/>
    <p:sldId id="263" r:id="rId35"/>
    <p:sldId id="264" r:id="rId36"/>
    <p:sldId id="265" r:id="rId37"/>
    <p:sldId id="298" r:id="rId38"/>
    <p:sldId id="299" r:id="rId39"/>
    <p:sldId id="301" r:id="rId40"/>
    <p:sldId id="300" r:id="rId41"/>
    <p:sldId id="272" r:id="rId42"/>
    <p:sldId id="266" r:id="rId43"/>
    <p:sldId id="267" r:id="rId44"/>
    <p:sldId id="268" r:id="rId45"/>
    <p:sldId id="269" r:id="rId46"/>
    <p:sldId id="271" r:id="rId47"/>
    <p:sldId id="270" r:id="rId48"/>
    <p:sldId id="278" r:id="rId49"/>
    <p:sldId id="276" r:id="rId50"/>
    <p:sldId id="304" r:id="rId51"/>
    <p:sldId id="303" r:id="rId52"/>
    <p:sldId id="277" r:id="rId53"/>
    <p:sldId id="279" r:id="rId54"/>
    <p:sldId id="281" r:id="rId55"/>
    <p:sldId id="280" r:id="rId56"/>
    <p:sldId id="282" r:id="rId57"/>
    <p:sldId id="284" r:id="rId58"/>
    <p:sldId id="285" r:id="rId59"/>
    <p:sldId id="286" r:id="rId60"/>
    <p:sldId id="287" r:id="rId61"/>
    <p:sldId id="308" r:id="rId62"/>
    <p:sldId id="295" r:id="rId63"/>
    <p:sldId id="289" r:id="rId64"/>
    <p:sldId id="290" r:id="rId65"/>
    <p:sldId id="310" r:id="rId66"/>
    <p:sldId id="294"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94" autoAdjust="0"/>
  </p:normalViewPr>
  <p:slideViewPr>
    <p:cSldViewPr>
      <p:cViewPr>
        <p:scale>
          <a:sx n="117" d="100"/>
          <a:sy n="117" d="100"/>
        </p:scale>
        <p:origin x="-1452" y="192"/>
      </p:cViewPr>
      <p:guideLst>
        <p:guide orient="horz" pos="2160"/>
        <p:guide pos="2880"/>
      </p:guideLst>
    </p:cSldViewPr>
  </p:slideViewPr>
  <p:outlineViewPr>
    <p:cViewPr>
      <p:scale>
        <a:sx n="33" d="100"/>
        <a:sy n="33" d="100"/>
      </p:scale>
      <p:origin x="0" y="9792"/>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A03EC0BB-AA90-48A0-8B76-A73B43EDBF83}" type="datetimeFigureOut">
              <a:rPr kumimoji="1" lang="ja-JP" altLang="en-US" smtClean="0"/>
              <a:t>2014/6/8</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C673E0E-1DDB-47B2-A902-44F271DA95F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03EC0BB-AA90-48A0-8B76-A73B43EDBF83}" type="datetimeFigureOut">
              <a:rPr kumimoji="1" lang="ja-JP" altLang="en-US" smtClean="0"/>
              <a:t>2014/6/8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73E0E-1DDB-47B2-A902-44F271DA95FC}" type="slidenum">
              <a:rPr kumimoji="1" lang="ja-JP" altLang="en-US" smtClean="0"/>
              <a:t>‹#›</a:t>
            </a:fld>
            <a:endParaRPr kumimoji="1" lang="ja-JP" altLang="en-US"/>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03EC0BB-AA90-48A0-8B76-A73B43EDBF83}" type="datetimeFigureOut">
              <a:rPr kumimoji="1" lang="ja-JP" altLang="en-US" smtClean="0"/>
              <a:t>2014/6/8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73E0E-1DDB-47B2-A902-44F271DA95FC}" type="slidenum">
              <a:rPr kumimoji="1" lang="ja-JP" altLang="en-US" smtClean="0"/>
              <a:t>‹#›</a:t>
            </a:fld>
            <a:endParaRPr kumimoji="1" lang="ja-JP" altLang="en-US"/>
          </a:p>
        </p:txBody>
      </p:sp>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A03EC0BB-AA90-48A0-8B76-A73B43EDBF83}" type="datetimeFigureOut">
              <a:rPr kumimoji="1" lang="ja-JP" altLang="en-US" smtClean="0"/>
              <a:t>2014/6/8</a:t>
            </a:fld>
            <a:endParaRPr kumimoji="1" lang="ja-JP" altLang="en-US"/>
          </a:p>
        </p:txBody>
      </p:sp>
      <p:sp>
        <p:nvSpPr>
          <p:cNvPr id="9" name="スライド番号プレースホルダー 8"/>
          <p:cNvSpPr>
            <a:spLocks noGrp="1"/>
          </p:cNvSpPr>
          <p:nvPr>
            <p:ph type="sldNum" sz="quarter" idx="15"/>
          </p:nvPr>
        </p:nvSpPr>
        <p:spPr/>
        <p:txBody>
          <a:bodyPr rtlCol="0"/>
          <a:lstStyle/>
          <a:p>
            <a:fld id="{2C673E0E-1DDB-47B2-A902-44F271DA95FC}"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A03EC0BB-AA90-48A0-8B76-A73B43EDBF83}" type="datetimeFigureOut">
              <a:rPr kumimoji="1" lang="ja-JP" altLang="en-US" smtClean="0"/>
              <a:t>2014/6/8</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C673E0E-1DDB-47B2-A902-44F271DA95F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A03EC0BB-AA90-48A0-8B76-A73B43EDBF83}" type="datetimeFigureOut">
              <a:rPr kumimoji="1" lang="ja-JP" altLang="en-US" smtClean="0"/>
              <a:t>2014/6/8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673E0E-1DDB-47B2-A902-44F271DA95F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A03EC0BB-AA90-48A0-8B76-A73B43EDBF83}" type="datetimeFigureOut">
              <a:rPr kumimoji="1" lang="ja-JP" altLang="en-US" smtClean="0"/>
              <a:t>2014/6/8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673E0E-1DDB-47B2-A902-44F271DA95F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A03EC0BB-AA90-48A0-8B76-A73B43EDBF83}" type="datetimeFigureOut">
              <a:rPr kumimoji="1" lang="ja-JP" altLang="en-US" smtClean="0"/>
              <a:t>2014/6/8</a:t>
            </a:fld>
            <a:endParaRPr kumimoji="1" lang="ja-JP" altLang="en-US"/>
          </a:p>
        </p:txBody>
      </p:sp>
      <p:sp>
        <p:nvSpPr>
          <p:cNvPr id="7" name="スライド番号プレースホルダー 6"/>
          <p:cNvSpPr>
            <a:spLocks noGrp="1"/>
          </p:cNvSpPr>
          <p:nvPr>
            <p:ph type="sldNum" sz="quarter" idx="11"/>
          </p:nvPr>
        </p:nvSpPr>
        <p:spPr/>
        <p:txBody>
          <a:bodyPr rtlCol="0"/>
          <a:lstStyle/>
          <a:p>
            <a:fld id="{2C673E0E-1DDB-47B2-A902-44F271DA95FC}"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3EC0BB-AA90-48A0-8B76-A73B43EDBF83}" type="datetimeFigureOut">
              <a:rPr kumimoji="1" lang="ja-JP" altLang="en-US" smtClean="0"/>
              <a:t>2014/6/8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673E0E-1DDB-47B2-A902-44F271DA95FC}" type="slidenum">
              <a:rPr kumimoji="1" lang="ja-JP" altLang="en-US" smtClean="0"/>
              <a:t>‹#›</a:t>
            </a:fld>
            <a:endParaRPr kumimoji="1" lang="ja-JP" altLang="en-US"/>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A03EC0BB-AA90-48A0-8B76-A73B43EDBF83}" type="datetimeFigureOut">
              <a:rPr kumimoji="1" lang="ja-JP" altLang="en-US" smtClean="0"/>
              <a:t>2014/6/8</a:t>
            </a:fld>
            <a:endParaRPr kumimoji="1" lang="ja-JP" altLang="en-US"/>
          </a:p>
        </p:txBody>
      </p:sp>
      <p:sp>
        <p:nvSpPr>
          <p:cNvPr id="22" name="スライド番号プレースホルダー 21"/>
          <p:cNvSpPr>
            <a:spLocks noGrp="1"/>
          </p:cNvSpPr>
          <p:nvPr>
            <p:ph type="sldNum" sz="quarter" idx="15"/>
          </p:nvPr>
        </p:nvSpPr>
        <p:spPr/>
        <p:txBody>
          <a:bodyPr rtlCol="0"/>
          <a:lstStyle/>
          <a:p>
            <a:fld id="{2C673E0E-1DDB-47B2-A902-44F271DA95FC}"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A03EC0BB-AA90-48A0-8B76-A73B43EDBF83}" type="datetimeFigureOut">
              <a:rPr kumimoji="1" lang="ja-JP" altLang="en-US" smtClean="0"/>
              <a:t>2014/6/8</a:t>
            </a:fld>
            <a:endParaRPr kumimoji="1" lang="ja-JP" altLang="en-US"/>
          </a:p>
        </p:txBody>
      </p:sp>
      <p:sp>
        <p:nvSpPr>
          <p:cNvPr id="18" name="スライド番号プレースホルダー 17"/>
          <p:cNvSpPr>
            <a:spLocks noGrp="1"/>
          </p:cNvSpPr>
          <p:nvPr>
            <p:ph type="sldNum" sz="quarter" idx="11"/>
          </p:nvPr>
        </p:nvSpPr>
        <p:spPr/>
        <p:txBody>
          <a:bodyPr rtlCol="0"/>
          <a:lstStyle/>
          <a:p>
            <a:fld id="{2C673E0E-1DDB-47B2-A902-44F271DA95FC}"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03EC0BB-AA90-48A0-8B76-A73B43EDBF83}" type="datetimeFigureOut">
              <a:rPr kumimoji="1" lang="ja-JP" altLang="en-US" smtClean="0"/>
              <a:t>2014/6/8</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673E0E-1DDB-47B2-A902-44F271DA95F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pull/>
  </p:transition>
  <p:timing>
    <p:tnLst>
      <p:par>
        <p:cTn id="1" dur="indefinite" restart="never" nodeType="tmRoot"/>
      </p:par>
    </p:tnLst>
  </p:timing>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eocities.jp/cato1963/"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normAutofit fontScale="90000"/>
          </a:bodyPr>
          <a:lstStyle/>
          <a:p>
            <a:r>
              <a:rPr lang="ja-JP" altLang="en-US" sz="4000" dirty="0">
                <a:latin typeface="AR P浪漫明朝体U" panose="02020A00000000000000" pitchFamily="18" charset="-128"/>
                <a:ea typeface="AR P浪漫明朝体U" panose="02020A00000000000000" pitchFamily="18" charset="-128"/>
              </a:rPr>
              <a:t>日経アカデミア　特別講座</a:t>
            </a:r>
            <a:br>
              <a:rPr lang="ja-JP" altLang="en-US" sz="4000" dirty="0">
                <a:latin typeface="AR P浪漫明朝体U" panose="02020A00000000000000" pitchFamily="18" charset="-128"/>
                <a:ea typeface="AR P浪漫明朝体U" panose="02020A00000000000000" pitchFamily="18" charset="-128"/>
              </a:rPr>
            </a:br>
            <a:r>
              <a:rPr lang="ja-JP" altLang="en-US" sz="8000" dirty="0">
                <a:latin typeface="AR P浪漫明朝体U" panose="02020A00000000000000" pitchFamily="18" charset="-128"/>
                <a:ea typeface="AR P浪漫明朝体U" panose="02020A00000000000000" pitchFamily="18" charset="-128"/>
              </a:rPr>
              <a:t>京劇を学ぶ</a:t>
            </a:r>
            <a:br>
              <a:rPr lang="ja-JP" altLang="en-US" sz="8000" dirty="0">
                <a:latin typeface="AR P浪漫明朝体U" panose="02020A00000000000000" pitchFamily="18" charset="-128"/>
                <a:ea typeface="AR P浪漫明朝体U" panose="02020A00000000000000" pitchFamily="18" charset="-128"/>
              </a:rPr>
            </a:br>
            <a:endParaRPr kumimoji="1" lang="ja-JP" altLang="en-US" sz="8000" dirty="0">
              <a:latin typeface="AR P浪漫明朝体U" panose="02020A00000000000000" pitchFamily="18" charset="-128"/>
              <a:ea typeface="AR P浪漫明朝体U" panose="02020A00000000000000" pitchFamily="18" charset="-128"/>
            </a:endParaRPr>
          </a:p>
        </p:txBody>
      </p:sp>
      <p:sp>
        <p:nvSpPr>
          <p:cNvPr id="3" name="サブタイトル 2"/>
          <p:cNvSpPr>
            <a:spLocks noGrp="1"/>
          </p:cNvSpPr>
          <p:nvPr>
            <p:ph type="subTitle" idx="1"/>
          </p:nvPr>
        </p:nvSpPr>
        <p:spPr>
          <a:xfrm>
            <a:off x="2286000" y="4149080"/>
            <a:ext cx="6172200" cy="2088232"/>
          </a:xfrm>
        </p:spPr>
        <p:txBody>
          <a:bodyPr>
            <a:normAutofit fontScale="25000" lnSpcReduction="20000"/>
          </a:bodyPr>
          <a:lstStyle/>
          <a:p>
            <a:r>
              <a:rPr lang="ja-JP" altLang="en-US" sz="12800" dirty="0" smtClean="0"/>
              <a:t>梅蘭芳 生誕</a:t>
            </a:r>
            <a:r>
              <a:rPr lang="en-US" altLang="ja-JP" sz="12800" dirty="0" smtClean="0"/>
              <a:t>120</a:t>
            </a:r>
            <a:r>
              <a:rPr lang="ja-JP" altLang="en-US" sz="12800" dirty="0" smtClean="0"/>
              <a:t>周年記念</a:t>
            </a:r>
          </a:p>
          <a:p>
            <a:r>
              <a:rPr lang="ja-JP" altLang="en-US" sz="12800" dirty="0" smtClean="0"/>
              <a:t>天津京劇院来日公演に寄せて</a:t>
            </a:r>
          </a:p>
          <a:p>
            <a:endParaRPr lang="ja-JP" altLang="en-US" sz="12800" dirty="0"/>
          </a:p>
          <a:p>
            <a:r>
              <a:rPr kumimoji="1" lang="ja-JP" altLang="en-US" sz="14400" dirty="0" smtClean="0">
                <a:solidFill>
                  <a:schemeClr val="tx2">
                    <a:lumMod val="75000"/>
                  </a:schemeClr>
                </a:solidFill>
              </a:rPr>
              <a:t>明治大学教授　加藤徹</a:t>
            </a:r>
          </a:p>
          <a:p>
            <a:r>
              <a:rPr kumimoji="1" lang="en-US" altLang="ja-JP" sz="14400" dirty="0" smtClean="0"/>
              <a:t>2014</a:t>
            </a:r>
            <a:r>
              <a:rPr kumimoji="1" lang="ja-JP" altLang="en-US" sz="14400" dirty="0" err="1" smtClean="0"/>
              <a:t>ｰ</a:t>
            </a:r>
            <a:r>
              <a:rPr kumimoji="1" lang="en-US" altLang="ja-JP" sz="14400" dirty="0" smtClean="0"/>
              <a:t>6</a:t>
            </a:r>
            <a:r>
              <a:rPr kumimoji="1" lang="ja-JP" altLang="en-US" sz="14400" dirty="0" err="1" smtClean="0"/>
              <a:t>ｰ</a:t>
            </a:r>
            <a:r>
              <a:rPr kumimoji="1" lang="en-US" altLang="ja-JP" sz="14400" dirty="0" smtClean="0"/>
              <a:t>3</a:t>
            </a:r>
            <a:endParaRPr kumimoji="1" lang="ja-JP" altLang="en-US" sz="14400" dirty="0"/>
          </a:p>
        </p:txBody>
      </p:sp>
      <p:pic>
        <p:nvPicPr>
          <p:cNvPr id="1026" name="Picture 2" descr="C:\Users\KATO Toru\Desktop\20131207meilanfang\199211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88640"/>
            <a:ext cx="2536167" cy="179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272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4800" dirty="0" smtClean="0">
                <a:latin typeface="AR Pゴシック体S" panose="020B0A00000000000000" pitchFamily="50" charset="-128"/>
                <a:ea typeface="AR Pゴシック体S" panose="020B0A00000000000000" pitchFamily="50" charset="-128"/>
              </a:rPr>
              <a:t>まずこの６人を</a:t>
            </a:r>
            <a:r>
              <a:rPr lang="ja-JP" altLang="en-US" sz="4800" dirty="0">
                <a:latin typeface="AR Pゴシック体S" panose="020B0A00000000000000" pitchFamily="50" charset="-128"/>
                <a:ea typeface="AR Pゴシック体S" panose="020B0A00000000000000" pitchFamily="50" charset="-128"/>
              </a:rPr>
              <a:t>覚えよう</a:t>
            </a:r>
            <a:r>
              <a:rPr lang="ja-JP" altLang="en-US" sz="4800" dirty="0" smtClean="0">
                <a:latin typeface="AR Pゴシック体S" panose="020B0A00000000000000" pitchFamily="50" charset="-128"/>
                <a:ea typeface="AR Pゴシック体S" panose="020B0A00000000000000" pitchFamily="50" charset="-128"/>
              </a:rPr>
              <a:t>。</a:t>
            </a:r>
            <a:endParaRPr kumimoji="1" lang="ja-JP" altLang="en-US" sz="4800" dirty="0">
              <a:latin typeface="AR Pゴシック体S" panose="020B0A00000000000000" pitchFamily="50" charset="-128"/>
              <a:ea typeface="AR Pゴシック体S" panose="020B0A00000000000000" pitchFamily="50" charset="-128"/>
            </a:endParaRPr>
          </a:p>
        </p:txBody>
      </p:sp>
      <p:sp>
        <p:nvSpPr>
          <p:cNvPr id="3" name="コンテンツ プレースホルダー 2"/>
          <p:cNvSpPr>
            <a:spLocks noGrp="1"/>
          </p:cNvSpPr>
          <p:nvPr>
            <p:ph sz="quarter" idx="1"/>
          </p:nvPr>
        </p:nvSpPr>
        <p:spPr>
          <a:xfrm>
            <a:off x="467544" y="1628800"/>
            <a:ext cx="7467600" cy="4873752"/>
          </a:xfrm>
        </p:spPr>
        <p:txBody>
          <a:bodyPr>
            <a:normAutofit/>
          </a:bodyPr>
          <a:lstStyle/>
          <a:p>
            <a:pPr marL="0" indent="0">
              <a:buNone/>
            </a:pPr>
            <a:endParaRPr lang="ja-JP" altLang="en-US" dirty="0" smtClean="0"/>
          </a:p>
          <a:p>
            <a:pPr marL="0" indent="0">
              <a:buNone/>
            </a:pPr>
            <a:r>
              <a:rPr lang="en-US" altLang="ja-JP" sz="4000" dirty="0" smtClean="0"/>
              <a:t>【</a:t>
            </a:r>
            <a:r>
              <a:rPr lang="ja-JP" altLang="en-US" sz="4000" dirty="0" smtClean="0"/>
              <a:t>楚</a:t>
            </a:r>
            <a:r>
              <a:rPr lang="en-US" altLang="ja-JP" sz="4000" dirty="0" smtClean="0"/>
              <a:t>】</a:t>
            </a:r>
            <a:endParaRPr lang="ja-JP" altLang="en-US" sz="4000" dirty="0" smtClean="0"/>
          </a:p>
          <a:p>
            <a:pPr marL="0" indent="0">
              <a:buNone/>
            </a:pPr>
            <a:r>
              <a:rPr lang="ja-JP" altLang="en-US" sz="4000" dirty="0" smtClean="0"/>
              <a:t>項羽　　虞姫</a:t>
            </a:r>
            <a:r>
              <a:rPr lang="en-US" altLang="ja-JP" sz="4000" dirty="0" smtClean="0"/>
              <a:t>(</a:t>
            </a:r>
            <a:r>
              <a:rPr lang="ja-JP" altLang="en-US" sz="4000" dirty="0" smtClean="0"/>
              <a:t>虞美人</a:t>
            </a:r>
            <a:r>
              <a:rPr lang="en-US" altLang="ja-JP" sz="4000" dirty="0" smtClean="0"/>
              <a:t>)</a:t>
            </a:r>
            <a:r>
              <a:rPr lang="ja-JP" altLang="en-US" sz="4000" dirty="0" smtClean="0"/>
              <a:t>　　虞子期</a:t>
            </a:r>
          </a:p>
          <a:p>
            <a:pPr marL="0" indent="0">
              <a:buNone/>
            </a:pPr>
            <a:endParaRPr kumimoji="1" lang="ja-JP" altLang="en-US" sz="4000" dirty="0" smtClean="0"/>
          </a:p>
          <a:p>
            <a:pPr marL="0" indent="0">
              <a:buNone/>
            </a:pPr>
            <a:r>
              <a:rPr lang="en-US" altLang="ja-JP" sz="4000" dirty="0" smtClean="0"/>
              <a:t>【</a:t>
            </a:r>
            <a:r>
              <a:rPr lang="ja-JP" altLang="en-US" sz="4000" dirty="0" smtClean="0"/>
              <a:t>漢</a:t>
            </a:r>
            <a:r>
              <a:rPr lang="en-US" altLang="ja-JP" sz="4000" dirty="0" smtClean="0"/>
              <a:t>】</a:t>
            </a:r>
            <a:endParaRPr kumimoji="1" lang="ja-JP" altLang="en-US" sz="4000" dirty="0"/>
          </a:p>
          <a:p>
            <a:pPr marL="0" indent="0">
              <a:buNone/>
            </a:pPr>
            <a:r>
              <a:rPr lang="ja-JP" altLang="en-US" sz="4000" dirty="0" smtClean="0"/>
              <a:t>劉邦　　韓信　　李左車</a:t>
            </a:r>
          </a:p>
        </p:txBody>
      </p:sp>
      <p:pic>
        <p:nvPicPr>
          <p:cNvPr id="5122" name="Picture 2" descr="C:\Users\KATO Toru\Desktop\0202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01008"/>
            <a:ext cx="3065684" cy="29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3985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楽戯舎の</a:t>
            </a:r>
          </a:p>
          <a:p>
            <a:pPr marL="0" indent="0">
              <a:buNone/>
            </a:pPr>
            <a:r>
              <a:rPr lang="en-US" altLang="ja-JP" dirty="0" smtClean="0"/>
              <a:t>HP</a:t>
            </a:r>
            <a:r>
              <a:rPr lang="ja-JP" altLang="en-US" dirty="0" smtClean="0"/>
              <a:t>より</a:t>
            </a:r>
          </a:p>
          <a:p>
            <a:pPr marL="0" indent="0">
              <a:buNone/>
            </a:pPr>
            <a:r>
              <a:rPr lang="en-US" altLang="ja-JP" sz="2000" dirty="0"/>
              <a:t>http://www.rakugi.net/</a:t>
            </a:r>
            <a:endParaRPr lang="ja-JP" altLang="en-US" sz="2000" dirty="0" smtClean="0"/>
          </a:p>
          <a:p>
            <a:pPr marL="0" indent="0">
              <a:buNone/>
            </a:pPr>
            <a:endParaRPr kumimoji="1" lang="ja-JP" altLang="en-US" dirty="0"/>
          </a:p>
          <a:p>
            <a:pPr marL="0" indent="0">
              <a:buNone/>
            </a:pPr>
            <a:r>
              <a:rPr lang="en-US" altLang="ja-JP" dirty="0" smtClean="0"/>
              <a:t>(2009</a:t>
            </a:r>
            <a:r>
              <a:rPr lang="ja-JP" altLang="en-US" dirty="0" smtClean="0"/>
              <a:t>年の</a:t>
            </a:r>
          </a:p>
          <a:p>
            <a:pPr marL="0" indent="0">
              <a:buNone/>
            </a:pPr>
            <a:r>
              <a:rPr kumimoji="1" lang="ja-JP" altLang="en-US" dirty="0"/>
              <a:t>公演</a:t>
            </a:r>
            <a:r>
              <a:rPr kumimoji="1" lang="ja-JP" altLang="en-US" dirty="0" smtClean="0"/>
              <a:t>の資料</a:t>
            </a:r>
            <a:r>
              <a:rPr kumimoji="1" lang="en-US" altLang="ja-JP" dirty="0" smtClean="0"/>
              <a:t>)</a:t>
            </a:r>
            <a:endParaRPr kumimoji="1" lang="ja-JP" altLang="en-US" dirty="0"/>
          </a:p>
        </p:txBody>
      </p:sp>
      <p:pic>
        <p:nvPicPr>
          <p:cNvPr id="4" name="Picture 2" descr="C:\Users\KATO Toru\Desktop\2009rk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5070"/>
            <a:ext cx="5604676" cy="664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5958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2050" name="Picture 2" descr="C:\Users\KATO Toru\Desktop\kouutoryuuh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01" y="755374"/>
            <a:ext cx="8209806" cy="474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00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5400" dirty="0" smtClean="0">
                <a:latin typeface="AR Pゴシック体S" panose="020B0A00000000000000" pitchFamily="50" charset="-128"/>
                <a:ea typeface="AR Pゴシック体S" panose="020B0A00000000000000" pitchFamily="50" charset="-128"/>
              </a:rPr>
              <a:t>故事成語の宝庫</a:t>
            </a:r>
            <a:endParaRPr kumimoji="1" lang="ja-JP" altLang="en-US" sz="5400" dirty="0">
              <a:latin typeface="AR Pゴシック体S" panose="020B0A00000000000000" pitchFamily="50" charset="-128"/>
              <a:ea typeface="AR Pゴシック体S" panose="020B0A00000000000000" pitchFamily="50" charset="-128"/>
            </a:endParaRPr>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4000" dirty="0" smtClean="0"/>
              <a:t>虞美人草　</a:t>
            </a:r>
            <a:r>
              <a:rPr lang="ja-JP" altLang="en-US" sz="4000" dirty="0" smtClean="0"/>
              <a:t>四面楚歌　抜山蓋世　捲土重来　･･･項羽・虞姫</a:t>
            </a:r>
          </a:p>
          <a:p>
            <a:pPr marL="0" indent="0">
              <a:buNone/>
            </a:pPr>
            <a:r>
              <a:rPr kumimoji="1" lang="ja-JP" altLang="en-US" sz="4000" dirty="0" smtClean="0"/>
              <a:t>将に将たる器　･･･劉邦</a:t>
            </a:r>
          </a:p>
          <a:p>
            <a:pPr marL="0" indent="0">
              <a:buNone/>
            </a:pPr>
            <a:r>
              <a:rPr lang="ja-JP" altLang="en-US" sz="4000" dirty="0"/>
              <a:t>敗軍</a:t>
            </a:r>
            <a:r>
              <a:rPr lang="ja-JP" altLang="en-US" sz="4000" dirty="0" smtClean="0"/>
              <a:t>の将は兵を語らず・・・李左車</a:t>
            </a:r>
          </a:p>
          <a:p>
            <a:pPr marL="0" indent="0">
              <a:buNone/>
            </a:pPr>
            <a:r>
              <a:rPr kumimoji="1" lang="ja-JP" altLang="en-US" sz="4000" dirty="0" smtClean="0"/>
              <a:t>韓信の股くぐり　国士無双</a:t>
            </a:r>
          </a:p>
          <a:p>
            <a:pPr marL="0" indent="0">
              <a:buNone/>
            </a:pPr>
            <a:r>
              <a:rPr kumimoji="1" lang="ja-JP" altLang="en-US" sz="4000" dirty="0" smtClean="0"/>
              <a:t>背水の陣　多々益々弁ず･･･韓信</a:t>
            </a:r>
            <a:endParaRPr kumimoji="1" lang="ja-JP" altLang="en-US" sz="4000" dirty="0"/>
          </a:p>
        </p:txBody>
      </p:sp>
    </p:spTree>
    <p:extLst>
      <p:ext uri="{BB962C8B-B14F-4D97-AF65-F5344CB8AC3E}">
        <p14:creationId xmlns:p14="http://schemas.microsoft.com/office/powerpoint/2010/main" val="25996223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3074" name="Picture 2" descr="C:\Users\KATO Toru\Desktop\韓信股潜之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363395" cy="623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7448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normAutofit fontScale="92500"/>
          </a:bodyPr>
          <a:lstStyle/>
          <a:p>
            <a:endParaRPr lang="ja-JP" altLang="en-US" dirty="0" smtClean="0"/>
          </a:p>
          <a:p>
            <a:endParaRPr kumimoji="1" lang="ja-JP" altLang="en-US" dirty="0"/>
          </a:p>
          <a:p>
            <a:endParaRPr lang="ja-JP" altLang="en-US" dirty="0" smtClean="0"/>
          </a:p>
          <a:p>
            <a:endParaRPr kumimoji="1" lang="ja-JP" altLang="en-US" dirty="0"/>
          </a:p>
          <a:p>
            <a:endParaRPr lang="ja-JP" altLang="en-US" dirty="0" smtClean="0"/>
          </a:p>
          <a:p>
            <a:endParaRPr kumimoji="1" lang="ja-JP" altLang="en-US" dirty="0"/>
          </a:p>
          <a:p>
            <a:endParaRPr lang="ja-JP" altLang="en-US" dirty="0" smtClean="0"/>
          </a:p>
          <a:p>
            <a:endParaRPr kumimoji="1" lang="ja-JP" altLang="en-US" dirty="0"/>
          </a:p>
          <a:p>
            <a:endParaRPr lang="ja-JP" altLang="en-US" dirty="0" smtClean="0"/>
          </a:p>
          <a:p>
            <a:endParaRPr kumimoji="1" lang="ja-JP" altLang="en-US" dirty="0"/>
          </a:p>
          <a:p>
            <a:pPr marL="0" indent="0" algn="ctr">
              <a:buNone/>
            </a:pPr>
            <a:r>
              <a:rPr lang="ja-JP" altLang="en-US" sz="3600" dirty="0" smtClean="0"/>
              <a:t>　ヒナゲシの花　虞美人草　グビジンソウ</a:t>
            </a:r>
            <a:endParaRPr kumimoji="1" lang="ja-JP" altLang="en-US" sz="3600" dirty="0"/>
          </a:p>
        </p:txBody>
      </p:sp>
      <p:pic>
        <p:nvPicPr>
          <p:cNvPr id="4098" name="Picture 2" descr="C:\Users\KATO Toru\Desktop\hinage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259961" cy="544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0554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smtClean="0">
                <a:latin typeface="AR Pゴシック体S" panose="020B0A00000000000000" pitchFamily="50" charset="-128"/>
                <a:ea typeface="AR Pゴシック体S" panose="020B0A00000000000000" pitchFamily="50" charset="-128"/>
              </a:rPr>
              <a:t>項羽を追いつめる策略の数々</a:t>
            </a:r>
            <a:endParaRPr kumimoji="1" lang="ja-JP" altLang="en-US" sz="4000" dirty="0">
              <a:latin typeface="AR Pゴシック体S" panose="020B0A00000000000000" pitchFamily="50" charset="-128"/>
              <a:ea typeface="AR Pゴシック体S" panose="020B0A00000000000000" pitchFamily="50" charset="-128"/>
            </a:endParaRPr>
          </a:p>
        </p:txBody>
      </p:sp>
      <p:sp>
        <p:nvSpPr>
          <p:cNvPr id="3" name="コンテンツ プレースホルダー 2"/>
          <p:cNvSpPr>
            <a:spLocks noGrp="1"/>
          </p:cNvSpPr>
          <p:nvPr>
            <p:ph sz="quarter" idx="1"/>
          </p:nvPr>
        </p:nvSpPr>
        <p:spPr/>
        <p:txBody>
          <a:bodyPr>
            <a:normAutofit lnSpcReduction="10000"/>
          </a:bodyPr>
          <a:lstStyle/>
          <a:p>
            <a:r>
              <a:rPr lang="en-US" altLang="ja-JP" dirty="0"/>
              <a:t>1.</a:t>
            </a:r>
            <a:r>
              <a:rPr lang="ja-JP" altLang="en-US" dirty="0"/>
              <a:t>天下を東西に分割統治する約束を劉邦が破る。 </a:t>
            </a:r>
          </a:p>
          <a:p>
            <a:r>
              <a:rPr lang="en-US" altLang="ja-JP" dirty="0"/>
              <a:t>2.</a:t>
            </a:r>
            <a:r>
              <a:rPr lang="ja-JP" altLang="en-US" dirty="0"/>
              <a:t>李左車がスパイとして項羽の陣営にもぐりこむ。</a:t>
            </a:r>
          </a:p>
          <a:p>
            <a:r>
              <a:rPr lang="en-US" altLang="ja-JP" dirty="0"/>
              <a:t>3.</a:t>
            </a:r>
            <a:r>
              <a:rPr lang="ja-JP" altLang="en-US" dirty="0"/>
              <a:t>李左車は項羽をだまし、騎馬戦に不利な山道におびき出す。</a:t>
            </a:r>
          </a:p>
          <a:p>
            <a:r>
              <a:rPr lang="en-US" altLang="ja-JP" dirty="0"/>
              <a:t>4.</a:t>
            </a:r>
            <a:r>
              <a:rPr lang="ja-JP" altLang="en-US" dirty="0"/>
              <a:t>李左車は項羽を挑発する。項羽は怒って深追いしてしまい、術中にはまる。</a:t>
            </a:r>
          </a:p>
          <a:p>
            <a:r>
              <a:rPr lang="en-US" altLang="ja-JP" dirty="0"/>
              <a:t>5.</a:t>
            </a:r>
            <a:r>
              <a:rPr lang="ja-JP" altLang="en-US" dirty="0"/>
              <a:t>韓信は、項羽を包囲したうえで、「四面楚歌」の神経戦をしかける。 </a:t>
            </a:r>
          </a:p>
          <a:p>
            <a:r>
              <a:rPr lang="en-US" altLang="ja-JP" dirty="0"/>
              <a:t>6.</a:t>
            </a:r>
            <a:r>
              <a:rPr lang="ja-JP" altLang="en-US" dirty="0"/>
              <a:t>落ちのびる項羽の前の渡し舟も、実は罠</a:t>
            </a:r>
            <a:r>
              <a:rPr lang="en-US" altLang="ja-JP" dirty="0"/>
              <a:t>(</a:t>
            </a:r>
            <a:r>
              <a:rPr lang="ja-JP" altLang="en-US" dirty="0"/>
              <a:t>愛馬の犠牲的行為のためこの罠は不発</a:t>
            </a:r>
            <a:r>
              <a:rPr lang="en-US" altLang="ja-JP" dirty="0"/>
              <a:t>)</a:t>
            </a:r>
            <a:r>
              <a:rPr lang="ja-JP" altLang="en-US" dirty="0"/>
              <a:t> </a:t>
            </a:r>
          </a:p>
          <a:p>
            <a:r>
              <a:rPr lang="en-US" altLang="ja-JP" dirty="0"/>
              <a:t>7.</a:t>
            </a:r>
            <a:r>
              <a:rPr lang="ja-JP" altLang="en-US" dirty="0"/>
              <a:t>項羽は、同郷の友・呂馬童によって心理誘導され「捲土重来」のチャンスを失う</a:t>
            </a:r>
            <a:endParaRPr kumimoji="1" lang="ja-JP" altLang="en-US" dirty="0"/>
          </a:p>
        </p:txBody>
      </p:sp>
    </p:spTree>
    <p:extLst>
      <p:ext uri="{BB962C8B-B14F-4D97-AF65-F5344CB8AC3E}">
        <p14:creationId xmlns:p14="http://schemas.microsoft.com/office/powerpoint/2010/main" val="383163286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AR Pゴシック体S" panose="020B0A00000000000000" pitchFamily="50" charset="-128"/>
                <a:ea typeface="AR Pゴシック体S" panose="020B0A00000000000000" pitchFamily="50" charset="-128"/>
              </a:rPr>
              <a:t>項羽の悲歌を唱ってみよう</a:t>
            </a:r>
            <a:endParaRPr kumimoji="1" lang="ja-JP" altLang="en-US" sz="4000" dirty="0">
              <a:latin typeface="AR Pゴシック体S" panose="020B0A00000000000000" pitchFamily="50" charset="-128"/>
              <a:ea typeface="AR Pゴシック体S" panose="020B0A00000000000000" pitchFamily="50" charset="-128"/>
            </a:endParaRPr>
          </a:p>
        </p:txBody>
      </p:sp>
      <p:sp>
        <p:nvSpPr>
          <p:cNvPr id="3" name="コンテンツ プレースホルダー 2"/>
          <p:cNvSpPr>
            <a:spLocks noGrp="1"/>
          </p:cNvSpPr>
          <p:nvPr>
            <p:ph sz="quarter" idx="1"/>
          </p:nvPr>
        </p:nvSpPr>
        <p:spPr/>
        <p:txBody>
          <a:bodyPr>
            <a:normAutofit/>
          </a:bodyPr>
          <a:lstStyle/>
          <a:p>
            <a:r>
              <a:rPr lang="zh-TW" altLang="en-US" dirty="0">
                <a:latin typeface="+mj-ea"/>
                <a:ea typeface="+mj-ea"/>
              </a:rPr>
              <a:t>力抜山兮気</a:t>
            </a:r>
            <a:r>
              <a:rPr lang="zh-TW" altLang="en-US" dirty="0" smtClean="0">
                <a:latin typeface="+mj-ea"/>
                <a:ea typeface="+mj-ea"/>
              </a:rPr>
              <a:t>蓋世</a:t>
            </a:r>
            <a:r>
              <a:rPr lang="ja-JP" altLang="en-US" dirty="0" smtClean="0">
                <a:latin typeface="+mj-ea"/>
                <a:ea typeface="+mj-ea"/>
              </a:rPr>
              <a:t>　　　力</a:t>
            </a:r>
            <a:r>
              <a:rPr lang="ja-JP" altLang="en-US" dirty="0">
                <a:latin typeface="+mj-ea"/>
                <a:ea typeface="+mj-ea"/>
              </a:rPr>
              <a:t>、山を抜き、気、世を蓋</a:t>
            </a:r>
            <a:r>
              <a:rPr lang="ja-JP" altLang="en-US" dirty="0" err="1">
                <a:latin typeface="+mj-ea"/>
                <a:ea typeface="+mj-ea"/>
              </a:rPr>
              <a:t>ふ</a:t>
            </a:r>
            <a:endParaRPr lang="ja-JP" altLang="en-US" dirty="0" smtClean="0">
              <a:latin typeface="+mj-ea"/>
              <a:ea typeface="+mj-ea"/>
            </a:endParaRPr>
          </a:p>
          <a:p>
            <a:r>
              <a:rPr lang="zh-TW" altLang="en-US" dirty="0" smtClean="0">
                <a:latin typeface="+mj-ea"/>
                <a:ea typeface="+mj-ea"/>
              </a:rPr>
              <a:t>時不利兮騅不逝</a:t>
            </a:r>
            <a:r>
              <a:rPr lang="ja-JP" altLang="en-US" dirty="0" smtClean="0">
                <a:latin typeface="+mj-ea"/>
                <a:ea typeface="+mj-ea"/>
              </a:rPr>
              <a:t>　　　時</a:t>
            </a:r>
            <a:r>
              <a:rPr lang="ja-JP" altLang="en-US" dirty="0">
                <a:latin typeface="+mj-ea"/>
                <a:ea typeface="+mj-ea"/>
              </a:rPr>
              <a:t>、利あらずして騅逝かず</a:t>
            </a:r>
            <a:endParaRPr lang="ja-JP" altLang="en-US" dirty="0" smtClean="0">
              <a:latin typeface="+mj-ea"/>
              <a:ea typeface="+mj-ea"/>
            </a:endParaRPr>
          </a:p>
          <a:p>
            <a:r>
              <a:rPr lang="zh-TW" altLang="en-US" dirty="0" smtClean="0">
                <a:latin typeface="+mj-ea"/>
                <a:ea typeface="+mj-ea"/>
              </a:rPr>
              <a:t>騅不逝兮可奈何</a:t>
            </a:r>
            <a:r>
              <a:rPr lang="ja-JP" altLang="en-US" dirty="0" smtClean="0">
                <a:latin typeface="+mj-ea"/>
                <a:ea typeface="+mj-ea"/>
              </a:rPr>
              <a:t>　　　騅</a:t>
            </a:r>
            <a:r>
              <a:rPr lang="ja-JP" altLang="en-US" dirty="0">
                <a:latin typeface="+mj-ea"/>
                <a:ea typeface="+mj-ea"/>
              </a:rPr>
              <a:t>の逝かざる、奈何とすべき</a:t>
            </a:r>
            <a:endParaRPr lang="ja-JP" altLang="en-US" dirty="0" smtClean="0">
              <a:latin typeface="+mj-ea"/>
              <a:ea typeface="+mj-ea"/>
            </a:endParaRPr>
          </a:p>
          <a:p>
            <a:r>
              <a:rPr lang="zh-TW" altLang="en-US" dirty="0" smtClean="0">
                <a:latin typeface="+mj-ea"/>
                <a:ea typeface="+mj-ea"/>
              </a:rPr>
              <a:t>虞兮虞兮奈</a:t>
            </a:r>
            <a:r>
              <a:rPr lang="zh-TW" altLang="en-US" dirty="0">
                <a:latin typeface="+mj-ea"/>
                <a:ea typeface="+mj-ea"/>
              </a:rPr>
              <a:t>若</a:t>
            </a:r>
            <a:r>
              <a:rPr lang="zh-TW" altLang="en-US" dirty="0" smtClean="0">
                <a:latin typeface="+mj-ea"/>
                <a:ea typeface="+mj-ea"/>
              </a:rPr>
              <a:t>何</a:t>
            </a:r>
            <a:r>
              <a:rPr lang="ja-JP" altLang="en-US" dirty="0" smtClean="0">
                <a:latin typeface="+mj-ea"/>
                <a:ea typeface="+mj-ea"/>
              </a:rPr>
              <a:t>　　　</a:t>
            </a:r>
            <a:r>
              <a:rPr lang="ja-JP" altLang="en-US" dirty="0" err="1" smtClean="0">
                <a:latin typeface="+mj-ea"/>
                <a:ea typeface="+mj-ea"/>
              </a:rPr>
              <a:t>虞</a:t>
            </a:r>
            <a:r>
              <a:rPr lang="ja-JP" altLang="en-US" dirty="0" err="1">
                <a:latin typeface="+mj-ea"/>
                <a:ea typeface="+mj-ea"/>
              </a:rPr>
              <a:t>や虞</a:t>
            </a:r>
            <a:r>
              <a:rPr lang="ja-JP" altLang="en-US" dirty="0" err="1" smtClean="0">
                <a:latin typeface="+mj-ea"/>
                <a:ea typeface="+mj-ea"/>
              </a:rPr>
              <a:t>や</a:t>
            </a:r>
            <a:r>
              <a:rPr lang="ja-JP" altLang="en-US" dirty="0" smtClean="0">
                <a:latin typeface="+mj-ea"/>
                <a:ea typeface="+mj-ea"/>
              </a:rPr>
              <a:t>　若</a:t>
            </a:r>
            <a:r>
              <a:rPr lang="ja-JP" altLang="en-US" dirty="0">
                <a:latin typeface="+mj-ea"/>
                <a:ea typeface="+mj-ea"/>
              </a:rPr>
              <a:t>を</a:t>
            </a:r>
            <a:r>
              <a:rPr lang="ja-JP" altLang="en-US" dirty="0" smtClean="0">
                <a:latin typeface="+mj-ea"/>
                <a:ea typeface="+mj-ea"/>
              </a:rPr>
              <a:t>奈何せん</a:t>
            </a:r>
          </a:p>
          <a:p>
            <a:endParaRPr lang="zh-TW" altLang="en-US" dirty="0">
              <a:latin typeface="+mj-ea"/>
              <a:ea typeface="+mj-ea"/>
            </a:endParaRPr>
          </a:p>
        </p:txBody>
      </p:sp>
      <p:pic>
        <p:nvPicPr>
          <p:cNvPr id="6146" name="Picture 2" descr="C:\Users\KATO Toru\Desktop\kggkf-lbs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573016"/>
            <a:ext cx="486196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4693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8000" dirty="0" smtClean="0"/>
              <a:t>　</a:t>
            </a:r>
            <a:r>
              <a:rPr kumimoji="1" lang="ja-JP" altLang="en-US" sz="8000" dirty="0" smtClean="0">
                <a:latin typeface="AR P丸ゴシック体E" panose="020F0900000000000000" pitchFamily="50" charset="-128"/>
                <a:ea typeface="AR P丸ゴシック体E" panose="020F0900000000000000" pitchFamily="50" charset="-128"/>
              </a:rPr>
              <a:t>京劇について</a:t>
            </a:r>
            <a:endParaRPr kumimoji="1" lang="ja-JP" altLang="en-US" sz="80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56856059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dirty="0"/>
          </a:p>
        </p:txBody>
      </p:sp>
      <p:sp>
        <p:nvSpPr>
          <p:cNvPr id="2" name="コンテンツ プレースホルダー 1"/>
          <p:cNvSpPr>
            <a:spLocks noGrp="1"/>
          </p:cNvSpPr>
          <p:nvPr>
            <p:ph sz="quarter" idx="1"/>
          </p:nvPr>
        </p:nvSpPr>
        <p:spPr/>
        <p:txBody>
          <a:bodyPr>
            <a:normAutofit/>
          </a:bodyPr>
          <a:lstStyle/>
          <a:p>
            <a:pPr marL="0" indent="0">
              <a:buNone/>
            </a:pPr>
            <a:r>
              <a:rPr lang="ja-JP" altLang="en-US" sz="8800" dirty="0" smtClean="0"/>
              <a:t>能楽：歌舞伎</a:t>
            </a:r>
          </a:p>
          <a:p>
            <a:pPr marL="0" indent="0">
              <a:buNone/>
            </a:pPr>
            <a:r>
              <a:rPr lang="ja-JP" altLang="en-US" sz="8800" dirty="0" smtClean="0"/>
              <a:t>　</a:t>
            </a:r>
          </a:p>
          <a:p>
            <a:pPr marL="0" indent="0">
              <a:buNone/>
            </a:pPr>
            <a:r>
              <a:rPr kumimoji="1" lang="en-US" altLang="ja-JP" sz="8800" dirty="0" smtClean="0"/>
              <a:t>=</a:t>
            </a:r>
            <a:r>
              <a:rPr kumimoji="1" lang="ja-JP" altLang="en-US" sz="8800" dirty="0" smtClean="0"/>
              <a:t>昆劇：京劇</a:t>
            </a:r>
            <a:endParaRPr kumimoji="1" lang="ja-JP" altLang="en-US" sz="8800" dirty="0"/>
          </a:p>
        </p:txBody>
      </p:sp>
    </p:spTree>
    <p:extLst>
      <p:ext uri="{BB962C8B-B14F-4D97-AF65-F5344CB8AC3E}">
        <p14:creationId xmlns:p14="http://schemas.microsoft.com/office/powerpoint/2010/main" val="97751704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sz="quarter" idx="1"/>
          </p:nvPr>
        </p:nvSpPr>
        <p:spPr>
          <a:xfrm>
            <a:off x="457200" y="908720"/>
            <a:ext cx="8229600" cy="5263797"/>
          </a:xfrm>
        </p:spPr>
        <p:txBody>
          <a:bodyPr>
            <a:noAutofit/>
          </a:bodyPr>
          <a:lstStyle/>
          <a:p>
            <a:r>
              <a:rPr kumimoji="1" lang="ja-JP" altLang="en-US" sz="5400" dirty="0" smtClean="0"/>
              <a:t>京劇「覇王別姫」の解説</a:t>
            </a:r>
          </a:p>
          <a:p>
            <a:endParaRPr lang="ja-JP" altLang="en-US" sz="5400" dirty="0"/>
          </a:p>
          <a:p>
            <a:r>
              <a:rPr kumimoji="1" lang="ja-JP" altLang="en-US" sz="5400" dirty="0" smtClean="0"/>
              <a:t>京劇について</a:t>
            </a:r>
          </a:p>
          <a:p>
            <a:endParaRPr lang="ja-JP" altLang="en-US" sz="5400" dirty="0"/>
          </a:p>
          <a:p>
            <a:r>
              <a:rPr kumimoji="1" lang="ja-JP" altLang="en-US" sz="5400" dirty="0" smtClean="0"/>
              <a:t>名優・梅蘭芳について</a:t>
            </a:r>
          </a:p>
          <a:p>
            <a:pPr marL="0" indent="0">
              <a:buNone/>
            </a:pPr>
            <a:r>
              <a:rPr lang="ja-JP" altLang="en-US" sz="5400" dirty="0"/>
              <a:t>　</a:t>
            </a:r>
            <a:r>
              <a:rPr lang="ja-JP" altLang="en-US" sz="5400" dirty="0" smtClean="0"/>
              <a:t>　　　　</a:t>
            </a:r>
            <a:r>
              <a:rPr kumimoji="1" lang="en-US" altLang="ja-JP" sz="5400" dirty="0" smtClean="0"/>
              <a:t>(1894-1961)</a:t>
            </a:r>
            <a:endParaRPr kumimoji="1" lang="ja-JP" altLang="en-US" sz="5400" dirty="0"/>
          </a:p>
        </p:txBody>
      </p:sp>
    </p:spTree>
    <p:extLst>
      <p:ext uri="{BB962C8B-B14F-4D97-AF65-F5344CB8AC3E}">
        <p14:creationId xmlns:p14="http://schemas.microsoft.com/office/powerpoint/2010/main" val="112437440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AR P丸ゴシック体E" panose="020F0900000000000000" pitchFamily="50" charset="-128"/>
                <a:ea typeface="AR P丸ゴシック体E" panose="020F0900000000000000" pitchFamily="50" charset="-128"/>
              </a:rPr>
              <a:t>写実の演技　と　写意の演技</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sz="quarter" idx="1"/>
          </p:nvPr>
        </p:nvSpPr>
        <p:spPr/>
        <p:txBody>
          <a:bodyPr/>
          <a:lstStyle/>
          <a:p>
            <a:endParaRPr lang="en-US" altLang="ja-JP" sz="4800" dirty="0" smtClean="0">
              <a:latin typeface="AR P丸ゴシック体E" panose="020F0900000000000000" pitchFamily="50" charset="-128"/>
              <a:ea typeface="AR P丸ゴシック体E" panose="020F0900000000000000" pitchFamily="50" charset="-128"/>
            </a:endParaRPr>
          </a:p>
          <a:p>
            <a:r>
              <a:rPr lang="ja-JP" altLang="en-US" sz="4800" dirty="0" smtClean="0">
                <a:latin typeface="AR P丸ゴシック体E" panose="020F0900000000000000" pitchFamily="50" charset="-128"/>
                <a:ea typeface="AR P丸ゴシック体E" panose="020F0900000000000000" pitchFamily="50" charset="-128"/>
              </a:rPr>
              <a:t>不像不成戯</a:t>
            </a:r>
            <a:r>
              <a:rPr lang="ja-JP" altLang="en-US" sz="4800" dirty="0">
                <a:latin typeface="AR P丸ゴシック体E" panose="020F0900000000000000" pitchFamily="50" charset="-128"/>
                <a:ea typeface="AR P丸ゴシック体E" panose="020F0900000000000000" pitchFamily="50" charset="-128"/>
              </a:rPr>
              <a:t>、真像不是芸</a:t>
            </a:r>
            <a:r>
              <a:rPr lang="ja-JP" altLang="en-US" sz="4800" dirty="0" smtClean="0">
                <a:latin typeface="AR P丸ゴシック体E" panose="020F0900000000000000" pitchFamily="50" charset="-128"/>
                <a:ea typeface="AR P丸ゴシック体E" panose="020F0900000000000000" pitchFamily="50" charset="-128"/>
              </a:rPr>
              <a:t>。</a:t>
            </a:r>
          </a:p>
          <a:p>
            <a:pPr marL="0" indent="0">
              <a:buNone/>
            </a:pPr>
            <a:r>
              <a:rPr lang="ja-JP" altLang="en-US" dirty="0"/>
              <a:t>　</a:t>
            </a:r>
            <a:r>
              <a:rPr lang="en-US" altLang="ja-JP" dirty="0" smtClean="0"/>
              <a:t>Bu2 </a:t>
            </a:r>
            <a:r>
              <a:rPr lang="en-US" altLang="ja-JP" dirty="0"/>
              <a:t>xiang4 bu4 cheng2 xi4, zhen1 xiang4 bu2 shi4 yi4. </a:t>
            </a:r>
          </a:p>
          <a:p>
            <a:pPr marL="0" indent="0">
              <a:buNone/>
            </a:pPr>
            <a:endParaRPr lang="ja-JP" altLang="en-US" dirty="0" smtClean="0"/>
          </a:p>
          <a:p>
            <a:pPr marL="0" indent="0">
              <a:buNone/>
            </a:pPr>
            <a:r>
              <a:rPr lang="ja-JP" altLang="en-US" dirty="0"/>
              <a:t>　 </a:t>
            </a:r>
            <a:r>
              <a:rPr lang="ja-JP" altLang="en-US" sz="4000" dirty="0" smtClean="0"/>
              <a:t>それ</a:t>
            </a:r>
            <a:r>
              <a:rPr lang="ja-JP" altLang="en-US" sz="4000" dirty="0"/>
              <a:t>らしくなきゃ芝居じゃ</a:t>
            </a:r>
            <a:r>
              <a:rPr lang="ja-JP" altLang="en-US" sz="4000" dirty="0" smtClean="0"/>
              <a:t>ない</a:t>
            </a:r>
          </a:p>
          <a:p>
            <a:pPr marL="0" indent="0">
              <a:buNone/>
            </a:pPr>
            <a:r>
              <a:rPr lang="ja-JP" altLang="en-US" sz="4000" dirty="0" smtClean="0"/>
              <a:t>　その</a:t>
            </a:r>
            <a:r>
              <a:rPr lang="ja-JP" altLang="en-US" sz="4000" dirty="0"/>
              <a:t>まんまなら芸じゃ</a:t>
            </a:r>
            <a:r>
              <a:rPr lang="ja-JP" altLang="en-US" sz="4000" dirty="0" smtClean="0"/>
              <a:t>ない</a:t>
            </a:r>
            <a:endParaRPr kumimoji="1" lang="ja-JP" altLang="en-US" sz="4000" dirty="0"/>
          </a:p>
        </p:txBody>
      </p:sp>
    </p:spTree>
    <p:extLst>
      <p:ext uri="{BB962C8B-B14F-4D97-AF65-F5344CB8AC3E}">
        <p14:creationId xmlns:p14="http://schemas.microsoft.com/office/powerpoint/2010/main" val="73685525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normAutofit fontScale="92500" lnSpcReduction="20000"/>
          </a:bodyPr>
          <a:lstStyle/>
          <a:p>
            <a:endParaRPr kumimoji="1" lang="ja-JP" altLang="en-US" dirty="0" smtClean="0"/>
          </a:p>
          <a:p>
            <a:endParaRPr lang="ja-JP" altLang="en-US" dirty="0"/>
          </a:p>
          <a:p>
            <a:pPr marL="0" indent="0">
              <a:buNone/>
            </a:pPr>
            <a:endParaRPr lang="ja-JP" altLang="en-US" dirty="0" smtClean="0">
              <a:latin typeface="AR P丸ゴシック体E" panose="020F0900000000000000" pitchFamily="50" charset="-128"/>
              <a:ea typeface="AR P丸ゴシック体E" panose="020F0900000000000000" pitchFamily="50" charset="-128"/>
            </a:endParaRPr>
          </a:p>
          <a:p>
            <a:pPr marL="0" indent="0">
              <a:buNone/>
            </a:pPr>
            <a:endParaRPr lang="ja-JP" altLang="en-US" dirty="0">
              <a:latin typeface="AR P丸ゴシック体E" panose="020F0900000000000000" pitchFamily="50" charset="-128"/>
              <a:ea typeface="AR P丸ゴシック体E" panose="020F0900000000000000" pitchFamily="50" charset="-128"/>
            </a:endParaRPr>
          </a:p>
          <a:p>
            <a:pPr marL="0" indent="0">
              <a:buNone/>
            </a:pPr>
            <a:endParaRPr lang="ja-JP" altLang="en-US" dirty="0" smtClean="0">
              <a:latin typeface="AR P丸ゴシック体E" panose="020F0900000000000000" pitchFamily="50" charset="-128"/>
              <a:ea typeface="AR P丸ゴシック体E" panose="020F0900000000000000" pitchFamily="50" charset="-128"/>
            </a:endParaRPr>
          </a:p>
          <a:p>
            <a:pPr marL="0" indent="0">
              <a:buNone/>
            </a:pPr>
            <a:endParaRPr lang="ja-JP" altLang="en-US" dirty="0">
              <a:latin typeface="AR P丸ゴシック体E" panose="020F0900000000000000" pitchFamily="50" charset="-128"/>
              <a:ea typeface="AR P丸ゴシック体E" panose="020F0900000000000000" pitchFamily="50" charset="-128"/>
            </a:endParaRPr>
          </a:p>
          <a:p>
            <a:pPr marL="0" indent="0">
              <a:buNone/>
            </a:pPr>
            <a:endParaRPr lang="ja-JP" altLang="en-US" dirty="0" smtClean="0">
              <a:latin typeface="AR P丸ゴシック体E" panose="020F0900000000000000" pitchFamily="50" charset="-128"/>
              <a:ea typeface="AR P丸ゴシック体E" panose="020F0900000000000000" pitchFamily="50" charset="-128"/>
            </a:endParaRPr>
          </a:p>
          <a:p>
            <a:pPr marL="0" indent="0">
              <a:buNone/>
            </a:pPr>
            <a:endParaRPr lang="ja-JP" altLang="en-US" dirty="0">
              <a:latin typeface="AR P丸ゴシック体E" panose="020F0900000000000000" pitchFamily="50" charset="-128"/>
              <a:ea typeface="AR P丸ゴシック体E" panose="020F0900000000000000" pitchFamily="50" charset="-128"/>
            </a:endParaRPr>
          </a:p>
          <a:p>
            <a:pPr marL="0" indent="0">
              <a:buNone/>
            </a:pPr>
            <a:endParaRPr lang="ja-JP" altLang="en-US" dirty="0" smtClean="0">
              <a:latin typeface="AR P丸ゴシック体E" panose="020F0900000000000000" pitchFamily="50" charset="-128"/>
              <a:ea typeface="AR P丸ゴシック体E" panose="020F0900000000000000" pitchFamily="50" charset="-128"/>
            </a:endParaRPr>
          </a:p>
          <a:p>
            <a:pPr marL="0" indent="0">
              <a:buNone/>
            </a:pPr>
            <a:endParaRPr lang="ja-JP" altLang="en-US" dirty="0">
              <a:latin typeface="AR P丸ゴシック体E" panose="020F0900000000000000" pitchFamily="50" charset="-128"/>
              <a:ea typeface="AR P丸ゴシック体E" panose="020F0900000000000000" pitchFamily="50" charset="-128"/>
            </a:endParaRPr>
          </a:p>
          <a:p>
            <a:pPr marL="0" indent="0">
              <a:buNone/>
            </a:pPr>
            <a:r>
              <a:rPr lang="ja-JP" altLang="en-US" sz="3900" dirty="0" smtClean="0">
                <a:latin typeface="AR P丸ゴシック体E" panose="020F0900000000000000" pitchFamily="50" charset="-128"/>
                <a:ea typeface="AR P丸ゴシック体E" panose="020F0900000000000000" pitchFamily="50" charset="-128"/>
              </a:rPr>
              <a:t>楽戯舎の</a:t>
            </a:r>
          </a:p>
          <a:p>
            <a:pPr marL="0" indent="0">
              <a:buNone/>
            </a:pPr>
            <a:r>
              <a:rPr lang="en-US" altLang="ja-JP" sz="3900" dirty="0" smtClean="0">
                <a:latin typeface="AR P丸ゴシック体E" panose="020F0900000000000000" pitchFamily="50" charset="-128"/>
                <a:ea typeface="AR P丸ゴシック体E" panose="020F0900000000000000" pitchFamily="50" charset="-128"/>
              </a:rPr>
              <a:t>HP</a:t>
            </a:r>
            <a:r>
              <a:rPr lang="ja-JP" altLang="en-US" sz="3900" dirty="0">
                <a:latin typeface="AR P丸ゴシック体E" panose="020F0900000000000000" pitchFamily="50" charset="-128"/>
                <a:ea typeface="AR P丸ゴシック体E" panose="020F0900000000000000" pitchFamily="50" charset="-128"/>
              </a:rPr>
              <a:t>より</a:t>
            </a:r>
          </a:p>
          <a:p>
            <a:endParaRPr kumimoji="1" lang="ja-JP" altLang="en-US" dirty="0"/>
          </a:p>
        </p:txBody>
      </p:sp>
      <p:pic>
        <p:nvPicPr>
          <p:cNvPr id="3074" name="Picture 2" descr="C:\Users\KATO Toru\Desktop\rakugimuc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58924"/>
            <a:ext cx="4782731" cy="650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5360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smtClean="0">
                <a:latin typeface="AR P丸ゴシック体E" panose="020F0900000000000000" pitchFamily="50" charset="-128"/>
                <a:ea typeface="AR P丸ゴシック体E" panose="020F0900000000000000" pitchFamily="50" charset="-128"/>
              </a:rPr>
              <a:t>京劇の演技の約束ごと</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sz="quarter" idx="1"/>
          </p:nvPr>
        </p:nvSpPr>
        <p:spPr/>
        <p:txBody>
          <a:bodyPr>
            <a:normAutofit fontScale="92500" lnSpcReduction="10000"/>
          </a:bodyPr>
          <a:lstStyle/>
          <a:p>
            <a:r>
              <a:rPr lang="ja-JP" altLang="en-US" dirty="0" err="1" smtClean="0"/>
              <a:t>くまどりの</a:t>
            </a:r>
            <a:r>
              <a:rPr lang="ja-JP" altLang="en-US" dirty="0"/>
              <a:t>顔は豪傑を表す。項羽は白黒はっきりした性格なので、白と黒のくまどりである</a:t>
            </a:r>
            <a:r>
              <a:rPr lang="ja-JP" altLang="en-US" dirty="0" smtClean="0"/>
              <a:t>。</a:t>
            </a:r>
            <a:endParaRPr lang="ja-JP" altLang="en-US" dirty="0"/>
          </a:p>
          <a:p>
            <a:r>
              <a:rPr lang="ja-JP" altLang="en-US" dirty="0" smtClean="0"/>
              <a:t>登場</a:t>
            </a:r>
            <a:r>
              <a:rPr lang="ja-JP" altLang="en-US" dirty="0"/>
              <a:t>人物の「衣冠」は身分をあらわす。無帽は、極度の狼狽を表す</a:t>
            </a:r>
            <a:r>
              <a:rPr lang="ja-JP" altLang="en-US" dirty="0" smtClean="0"/>
              <a:t>。</a:t>
            </a:r>
            <a:endParaRPr lang="ja-JP" altLang="en-US" dirty="0"/>
          </a:p>
          <a:p>
            <a:r>
              <a:rPr lang="ja-JP" altLang="en-US" dirty="0" smtClean="0"/>
              <a:t>武将</a:t>
            </a:r>
            <a:r>
              <a:rPr lang="ja-JP" altLang="en-US" dirty="0"/>
              <a:t>が手に鞭をもつと馬に乗っていることを表す</a:t>
            </a:r>
            <a:r>
              <a:rPr lang="ja-JP" altLang="en-US" dirty="0" smtClean="0"/>
              <a:t>。</a:t>
            </a:r>
            <a:endParaRPr lang="ja-JP" altLang="en-US" dirty="0"/>
          </a:p>
          <a:p>
            <a:r>
              <a:rPr lang="ja-JP" altLang="en-US" dirty="0" smtClean="0"/>
              <a:t>武将</a:t>
            </a:r>
            <a:r>
              <a:rPr lang="ja-JP" altLang="en-US" dirty="0"/>
              <a:t>クラスは</a:t>
            </a:r>
            <a:r>
              <a:rPr lang="ja-JP" altLang="en-US" dirty="0" smtClean="0"/>
              <a:t>大鎧と</a:t>
            </a:r>
            <a:r>
              <a:rPr lang="ja-JP" altLang="en-US" dirty="0"/>
              <a:t>槍で武装し馬に乗る。 </a:t>
            </a:r>
          </a:p>
          <a:p>
            <a:r>
              <a:rPr lang="ja-JP" altLang="en-US" dirty="0" smtClean="0"/>
              <a:t>歩兵</a:t>
            </a:r>
            <a:r>
              <a:rPr lang="ja-JP" altLang="en-US" dirty="0"/>
              <a:t>は軽装で刀などをもつ。 </a:t>
            </a:r>
          </a:p>
          <a:p>
            <a:r>
              <a:rPr lang="ja-JP" altLang="en-US" dirty="0" smtClean="0"/>
              <a:t>虞</a:t>
            </a:r>
            <a:r>
              <a:rPr lang="ja-JP" altLang="en-US" dirty="0"/>
              <a:t>姫の「車」の旗を両脇をはさむと、彼女が車に乗っていることを示す。 </a:t>
            </a:r>
          </a:p>
          <a:p>
            <a:r>
              <a:rPr lang="ja-JP" altLang="en-US" dirty="0" smtClean="0"/>
              <a:t>敵</a:t>
            </a:r>
            <a:r>
              <a:rPr lang="ja-JP" altLang="en-US" dirty="0"/>
              <a:t>味方は「旗指物</a:t>
            </a:r>
            <a:r>
              <a:rPr lang="ja-JP" altLang="en-US" dirty="0" smtClean="0"/>
              <a:t>」で</a:t>
            </a:r>
            <a:r>
              <a:rPr lang="ja-JP" altLang="en-US" dirty="0"/>
              <a:t>表す。「項」「劉」「韓」の大将旗は、それぞれ項羽、劉邦、韓信</a:t>
            </a:r>
            <a:r>
              <a:rPr lang="en-US" altLang="ja-JP" dirty="0"/>
              <a:t>(</a:t>
            </a:r>
            <a:r>
              <a:rPr lang="ja-JP" altLang="en-US" dirty="0"/>
              <a:t>劉邦軍の総司令官</a:t>
            </a:r>
            <a:r>
              <a:rPr lang="en-US" altLang="ja-JP" dirty="0"/>
              <a:t>)</a:t>
            </a:r>
            <a:r>
              <a:rPr lang="ja-JP" altLang="en-US" dirty="0"/>
              <a:t>を表す。 </a:t>
            </a:r>
          </a:p>
          <a:p>
            <a:r>
              <a:rPr lang="ja-JP" altLang="en-US" dirty="0" smtClean="0"/>
              <a:t>黄色</a:t>
            </a:r>
            <a:r>
              <a:rPr lang="ja-JP" altLang="en-US" dirty="0"/>
              <a:t>は天子</a:t>
            </a:r>
            <a:r>
              <a:rPr lang="en-US" altLang="ja-JP" dirty="0"/>
              <a:t>(</a:t>
            </a:r>
            <a:r>
              <a:rPr lang="ja-JP" altLang="en-US" dirty="0"/>
              <a:t>皇帝</a:t>
            </a:r>
            <a:r>
              <a:rPr lang="en-US" altLang="ja-JP" dirty="0"/>
              <a:t>)</a:t>
            </a:r>
            <a:r>
              <a:rPr lang="ja-JP" altLang="en-US" dirty="0"/>
              <a:t>だけが使える色である。項羽は事実上、天下の主だったので、虞姫の衣装の色も黄色を使っている。 </a:t>
            </a:r>
          </a:p>
          <a:p>
            <a:endParaRPr kumimoji="1" lang="ja-JP" altLang="en-US" dirty="0"/>
          </a:p>
        </p:txBody>
      </p:sp>
    </p:spTree>
    <p:extLst>
      <p:ext uri="{BB962C8B-B14F-4D97-AF65-F5344CB8AC3E}">
        <p14:creationId xmlns:p14="http://schemas.microsoft.com/office/powerpoint/2010/main" val="212635037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152400"/>
            <a:ext cx="8229600" cy="1044352"/>
          </a:xfrm>
        </p:spPr>
        <p:txBody>
          <a:bodyPr>
            <a:normAutofit/>
          </a:bodyPr>
          <a:lstStyle/>
          <a:p>
            <a:pPr algn="ctr"/>
            <a:r>
              <a:rPr kumimoji="1" lang="ja-JP" altLang="en-US" sz="4800" dirty="0" smtClean="0">
                <a:latin typeface="AR Pゴシック体S" panose="020B0A00000000000000" pitchFamily="50" charset="-128"/>
                <a:ea typeface="AR Pゴシック体S" panose="020B0A00000000000000" pitchFamily="50" charset="-128"/>
              </a:rPr>
              <a:t>京劇</a:t>
            </a:r>
            <a:r>
              <a:rPr kumimoji="1" lang="en-US" altLang="ja-JP" sz="4800" dirty="0" smtClean="0">
                <a:latin typeface="AR Pゴシック体S" panose="020B0A00000000000000" pitchFamily="50" charset="-128"/>
                <a:ea typeface="AR Pゴシック体S" panose="020B0A00000000000000" pitchFamily="50" charset="-128"/>
              </a:rPr>
              <a:t>=</a:t>
            </a:r>
            <a:r>
              <a:rPr kumimoji="1" lang="ja-JP" altLang="en-US" sz="4800" dirty="0" smtClean="0">
                <a:latin typeface="AR Pゴシック体S" panose="020B0A00000000000000" pitchFamily="50" charset="-128"/>
                <a:ea typeface="AR Pゴシック体S" panose="020B0A00000000000000" pitchFamily="50" charset="-128"/>
              </a:rPr>
              <a:t>ペキン・オペラ</a:t>
            </a:r>
            <a:endParaRPr kumimoji="1" lang="ja-JP" altLang="en-US" sz="4800"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lang="ja-JP" altLang="en-US" sz="6000" dirty="0" smtClean="0">
                <a:solidFill>
                  <a:schemeClr val="accent3">
                    <a:lumMod val="75000"/>
                  </a:schemeClr>
                </a:solidFill>
              </a:rPr>
              <a:t>聴戯</a:t>
            </a:r>
          </a:p>
          <a:p>
            <a:pPr marL="0" indent="0">
              <a:buNone/>
            </a:pPr>
            <a:r>
              <a:rPr lang="ja-JP" altLang="en-US" sz="4400" dirty="0" smtClean="0"/>
              <a:t>芝居</a:t>
            </a:r>
            <a:r>
              <a:rPr lang="ja-JP" altLang="en-US" sz="4400" dirty="0"/>
              <a:t>を聴く</a:t>
            </a:r>
          </a:p>
          <a:p>
            <a:pPr marL="0" indent="0">
              <a:buNone/>
            </a:pPr>
            <a:r>
              <a:rPr lang="ja-JP" altLang="en-US" sz="4400" dirty="0"/>
              <a:t>　↓</a:t>
            </a:r>
          </a:p>
          <a:p>
            <a:pPr marL="0" indent="0">
              <a:buNone/>
            </a:pPr>
            <a:r>
              <a:rPr lang="ja-JP" altLang="en-US" sz="5400" dirty="0" smtClean="0"/>
              <a:t>看戯</a:t>
            </a:r>
          </a:p>
          <a:p>
            <a:pPr marL="0" indent="0">
              <a:buNone/>
            </a:pPr>
            <a:r>
              <a:rPr lang="ja-JP" altLang="en-US" sz="4400" dirty="0" smtClean="0"/>
              <a:t>芝居</a:t>
            </a:r>
            <a:r>
              <a:rPr lang="ja-JP" altLang="en-US" sz="4400" dirty="0"/>
              <a:t>を見る</a:t>
            </a:r>
          </a:p>
          <a:p>
            <a:pPr marL="0" indent="0">
              <a:buNone/>
            </a:pPr>
            <a:endParaRPr lang="ja-JP" altLang="en-US" dirty="0" smtClean="0"/>
          </a:p>
        </p:txBody>
      </p:sp>
      <p:sp>
        <p:nvSpPr>
          <p:cNvPr id="5" name="テキスト プレースホルダー 4"/>
          <p:cNvSpPr>
            <a:spLocks noGrp="1"/>
          </p:cNvSpPr>
          <p:nvPr>
            <p:ph sz="quarter" idx="2"/>
          </p:nvPr>
        </p:nvSpPr>
        <p:spPr/>
        <p:txBody>
          <a:bodyPr>
            <a:normAutofit/>
          </a:bodyPr>
          <a:lstStyle/>
          <a:p>
            <a:pPr marL="0" indent="0">
              <a:buNone/>
            </a:pPr>
            <a:r>
              <a:rPr lang="ja-JP" altLang="en-US" sz="6000" dirty="0" smtClean="0">
                <a:solidFill>
                  <a:schemeClr val="accent1">
                    <a:lumMod val="50000"/>
                  </a:schemeClr>
                </a:solidFill>
              </a:rPr>
              <a:t>唱戯</a:t>
            </a:r>
          </a:p>
          <a:p>
            <a:pPr marL="0" indent="0">
              <a:buNone/>
            </a:pPr>
            <a:r>
              <a:rPr lang="ja-JP" altLang="en-US" sz="4400" dirty="0" smtClean="0"/>
              <a:t>芝居</a:t>
            </a:r>
            <a:r>
              <a:rPr lang="ja-JP" altLang="en-US" sz="4400" dirty="0"/>
              <a:t>を唱</a:t>
            </a:r>
            <a:r>
              <a:rPr lang="ja-JP" altLang="en-US" sz="4400" dirty="0" err="1"/>
              <a:t>う</a:t>
            </a:r>
            <a:endParaRPr lang="ja-JP" altLang="en-US" sz="4400" dirty="0"/>
          </a:p>
          <a:p>
            <a:pPr marL="0" indent="0">
              <a:buNone/>
            </a:pPr>
            <a:r>
              <a:rPr lang="ja-JP" altLang="en-US" sz="4400" dirty="0"/>
              <a:t>　↓</a:t>
            </a:r>
          </a:p>
          <a:p>
            <a:pPr marL="0" indent="0">
              <a:buNone/>
            </a:pPr>
            <a:r>
              <a:rPr lang="ja-JP" altLang="en-US" sz="5400" dirty="0" smtClean="0"/>
              <a:t>演戯</a:t>
            </a:r>
          </a:p>
          <a:p>
            <a:pPr marL="0" indent="0">
              <a:buNone/>
            </a:pPr>
            <a:r>
              <a:rPr lang="ja-JP" altLang="en-US" sz="4400" dirty="0" smtClean="0"/>
              <a:t>芝居</a:t>
            </a:r>
            <a:r>
              <a:rPr lang="ja-JP" altLang="en-US" sz="4400" dirty="0"/>
              <a:t>を演ずる</a:t>
            </a:r>
          </a:p>
          <a:p>
            <a:endParaRPr kumimoji="1" lang="ja-JP" altLang="en-US" dirty="0"/>
          </a:p>
        </p:txBody>
      </p:sp>
    </p:spTree>
    <p:extLst>
      <p:ext uri="{BB962C8B-B14F-4D97-AF65-F5344CB8AC3E}">
        <p14:creationId xmlns:p14="http://schemas.microsoft.com/office/powerpoint/2010/main" val="374844381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pPr algn="ctr"/>
            <a:r>
              <a:rPr kumimoji="1" lang="ja-JP" altLang="en-US" sz="4000" dirty="0" smtClean="0">
                <a:latin typeface="AR Pゴシック体S" panose="020B0A00000000000000" pitchFamily="50" charset="-128"/>
                <a:ea typeface="AR Pゴシック体S" panose="020B0A00000000000000" pitchFamily="50" charset="-128"/>
              </a:rPr>
              <a:t>京劇は「芸術」か「芸」か？</a:t>
            </a:r>
            <a:endParaRPr kumimoji="1" lang="ja-JP" altLang="en-US" sz="4000" dirty="0">
              <a:latin typeface="AR Pゴシック体S" panose="020B0A00000000000000" pitchFamily="50" charset="-128"/>
              <a:ea typeface="AR Pゴシック体S" panose="020B0A00000000000000" pitchFamily="50" charset="-128"/>
            </a:endParaRPr>
          </a:p>
        </p:txBody>
      </p:sp>
      <p:sp>
        <p:nvSpPr>
          <p:cNvPr id="10" name="コンテンツ プレースホルダー 9"/>
          <p:cNvSpPr>
            <a:spLocks noGrp="1"/>
          </p:cNvSpPr>
          <p:nvPr>
            <p:ph sz="quarter" idx="2"/>
          </p:nvPr>
        </p:nvSpPr>
        <p:spPr/>
        <p:txBody>
          <a:bodyPr>
            <a:normAutofit/>
          </a:bodyPr>
          <a:lstStyle/>
          <a:p>
            <a:r>
              <a:rPr kumimoji="1" lang="ja-JP" altLang="en-US" sz="3200" dirty="0" smtClean="0"/>
              <a:t>芸術</a:t>
            </a:r>
          </a:p>
          <a:p>
            <a:r>
              <a:rPr kumimoji="1" lang="ja-JP" altLang="en-US" sz="3200" dirty="0" smtClean="0"/>
              <a:t>大伝統</a:t>
            </a:r>
          </a:p>
          <a:p>
            <a:r>
              <a:rPr lang="ja-JP" altLang="en-US" sz="3200" dirty="0"/>
              <a:t>形式</a:t>
            </a:r>
            <a:r>
              <a:rPr lang="ja-JP" altLang="en-US" sz="3200" dirty="0" smtClean="0"/>
              <a:t>知</a:t>
            </a:r>
          </a:p>
          <a:p>
            <a:r>
              <a:rPr kumimoji="1" lang="ja-JP" altLang="en-US" sz="3200" dirty="0" smtClean="0"/>
              <a:t>先生</a:t>
            </a:r>
            <a:r>
              <a:rPr lang="ja-JP" altLang="en-US" sz="3200" dirty="0"/>
              <a:t>と</a:t>
            </a:r>
            <a:r>
              <a:rPr kumimoji="1" lang="ja-JP" altLang="en-US" sz="3200" dirty="0" smtClean="0"/>
              <a:t>生徒</a:t>
            </a:r>
          </a:p>
          <a:p>
            <a:r>
              <a:rPr kumimoji="1" lang="ja-JP" altLang="en-US" sz="3200" dirty="0" smtClean="0"/>
              <a:t>著作権</a:t>
            </a:r>
          </a:p>
          <a:p>
            <a:r>
              <a:rPr kumimoji="1" lang="ja-JP" altLang="en-US" sz="3200" dirty="0" smtClean="0"/>
              <a:t>脚本・楽譜</a:t>
            </a:r>
            <a:endParaRPr kumimoji="1" lang="ja-JP" altLang="en-US" sz="3200" dirty="0"/>
          </a:p>
        </p:txBody>
      </p:sp>
      <p:sp>
        <p:nvSpPr>
          <p:cNvPr id="12" name="コンテンツ プレースホルダー 11"/>
          <p:cNvSpPr>
            <a:spLocks noGrp="1"/>
          </p:cNvSpPr>
          <p:nvPr>
            <p:ph sz="quarter" idx="4"/>
          </p:nvPr>
        </p:nvSpPr>
        <p:spPr/>
        <p:txBody>
          <a:bodyPr>
            <a:normAutofit/>
          </a:bodyPr>
          <a:lstStyle/>
          <a:p>
            <a:r>
              <a:rPr kumimoji="1" lang="ja-JP" altLang="en-US" sz="3200" dirty="0" smtClean="0"/>
              <a:t>芸</a:t>
            </a:r>
          </a:p>
          <a:p>
            <a:r>
              <a:rPr kumimoji="1" lang="ja-JP" altLang="en-US" sz="3200" dirty="0" smtClean="0"/>
              <a:t>小伝統</a:t>
            </a:r>
            <a:endParaRPr lang="ja-JP" altLang="en-US" sz="3200" dirty="0"/>
          </a:p>
          <a:p>
            <a:r>
              <a:rPr kumimoji="1" lang="ja-JP" altLang="en-US" sz="3200" dirty="0" smtClean="0"/>
              <a:t>暗黙知</a:t>
            </a:r>
          </a:p>
          <a:p>
            <a:r>
              <a:rPr lang="ja-JP" altLang="en-US" sz="3200" dirty="0" smtClean="0"/>
              <a:t>師匠と弟子</a:t>
            </a:r>
          </a:p>
          <a:p>
            <a:r>
              <a:rPr kumimoji="1" lang="ja-JP" altLang="en-US" sz="3200" dirty="0" smtClean="0"/>
              <a:t>師資相承</a:t>
            </a:r>
          </a:p>
          <a:p>
            <a:r>
              <a:rPr kumimoji="1" lang="ja-JP" altLang="en-US" sz="3200" dirty="0" smtClean="0"/>
              <a:t>口伝・秘伝</a:t>
            </a:r>
            <a:endParaRPr kumimoji="1" lang="ja-JP" altLang="en-US" sz="3200" dirty="0"/>
          </a:p>
        </p:txBody>
      </p:sp>
      <p:sp>
        <p:nvSpPr>
          <p:cNvPr id="9" name="テキスト プレースホルダー 8"/>
          <p:cNvSpPr>
            <a:spLocks noGrp="1"/>
          </p:cNvSpPr>
          <p:nvPr>
            <p:ph type="body" sz="quarter" idx="1"/>
          </p:nvPr>
        </p:nvSpPr>
        <p:spPr/>
        <p:txBody>
          <a:bodyPr>
            <a:normAutofit fontScale="92500" lnSpcReduction="10000"/>
          </a:bodyPr>
          <a:lstStyle/>
          <a:p>
            <a:r>
              <a:rPr kumimoji="1" lang="ja-JP" altLang="en-US" sz="3600" dirty="0" smtClean="0"/>
              <a:t>近代西洋のオペラ</a:t>
            </a:r>
            <a:endParaRPr kumimoji="1" lang="ja-JP" altLang="en-US" sz="3600" dirty="0"/>
          </a:p>
        </p:txBody>
      </p:sp>
      <p:sp>
        <p:nvSpPr>
          <p:cNvPr id="11" name="テキスト プレースホルダー 10"/>
          <p:cNvSpPr>
            <a:spLocks noGrp="1"/>
          </p:cNvSpPr>
          <p:nvPr>
            <p:ph type="body" sz="quarter" idx="3"/>
          </p:nvPr>
        </p:nvSpPr>
        <p:spPr/>
        <p:txBody>
          <a:bodyPr>
            <a:normAutofit lnSpcReduction="10000"/>
          </a:bodyPr>
          <a:lstStyle/>
          <a:p>
            <a:r>
              <a:rPr lang="ja-JP" altLang="en-US" sz="3600" dirty="0"/>
              <a:t>昔</a:t>
            </a:r>
            <a:r>
              <a:rPr lang="ja-JP" altLang="en-US" sz="3600" dirty="0" smtClean="0"/>
              <a:t>の京劇</a:t>
            </a:r>
            <a:endParaRPr kumimoji="1" lang="ja-JP" altLang="en-US" sz="3600" dirty="0"/>
          </a:p>
        </p:txBody>
      </p:sp>
    </p:spTree>
    <p:extLst>
      <p:ext uri="{BB962C8B-B14F-4D97-AF65-F5344CB8AC3E}">
        <p14:creationId xmlns:p14="http://schemas.microsoft.com/office/powerpoint/2010/main" val="365684734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67544" y="4337"/>
            <a:ext cx="8229600" cy="1219200"/>
          </a:xfrm>
        </p:spPr>
        <p:txBody>
          <a:bodyPr>
            <a:normAutofit/>
          </a:bodyPr>
          <a:lstStyle/>
          <a:p>
            <a:r>
              <a:rPr kumimoji="1" lang="ja-JP" altLang="en-US" sz="4800" dirty="0" smtClean="0">
                <a:latin typeface="AR Pゴシック体S" panose="020B0A00000000000000" pitchFamily="50" charset="-128"/>
                <a:ea typeface="AR Pゴシック体S" panose="020B0A00000000000000" pitchFamily="50" charset="-128"/>
              </a:rPr>
              <a:t>オペラの「歌劇場」</a:t>
            </a:r>
            <a:endParaRPr kumimoji="1" lang="ja-JP" altLang="en-US" sz="4800" dirty="0">
              <a:latin typeface="AR Pゴシック体S" panose="020B0A00000000000000" pitchFamily="50" charset="-128"/>
              <a:ea typeface="AR Pゴシック体S" panose="020B0A00000000000000" pitchFamily="50" charset="-128"/>
            </a:endParaRPr>
          </a:p>
        </p:txBody>
      </p:sp>
      <p:pic>
        <p:nvPicPr>
          <p:cNvPr id="1026" name="Picture 2" descr="C:\Users\KATO Toru\Desktop\1024px-Palais_Garnier_in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704856" cy="513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20197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sz="5400" dirty="0" smtClean="0">
                <a:solidFill>
                  <a:schemeClr val="tx2">
                    <a:lumMod val="90000"/>
                  </a:schemeClr>
                </a:solidFill>
                <a:latin typeface="AR Pゴシック体S" panose="020B0A00000000000000" pitchFamily="50" charset="-128"/>
                <a:ea typeface="AR Pゴシック体S" panose="020B0A00000000000000" pitchFamily="50" charset="-128"/>
              </a:rPr>
              <a:t>清朝時代の劇場　「茶園」</a:t>
            </a:r>
            <a:endParaRPr kumimoji="1" lang="ja-JP" altLang="en-US" sz="5400" dirty="0">
              <a:solidFill>
                <a:schemeClr val="tx2">
                  <a:lumMod val="90000"/>
                </a:schemeClr>
              </a:solidFill>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lstStyle/>
          <a:p>
            <a:endParaRPr kumimoji="1" lang="ja-JP" altLang="en-US" dirty="0"/>
          </a:p>
        </p:txBody>
      </p:sp>
      <p:pic>
        <p:nvPicPr>
          <p:cNvPr id="2050" name="Picture 2" descr="C:\Users\KATO Toru\Desktop\20131207meilanfang\old-peking-the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70446" cy="43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586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sz="7200" dirty="0" smtClean="0"/>
              <a:t/>
            </a:r>
            <a:br>
              <a:rPr kumimoji="1" lang="ja-JP" altLang="en-US" sz="7200" dirty="0" smtClean="0"/>
            </a:br>
            <a:endParaRPr kumimoji="1" lang="ja-JP" altLang="en-US" sz="7200" dirty="0"/>
          </a:p>
        </p:txBody>
      </p:sp>
      <p:sp>
        <p:nvSpPr>
          <p:cNvPr id="2" name="コンテンツ プレースホルダー 1"/>
          <p:cNvSpPr>
            <a:spLocks noGrp="1"/>
          </p:cNvSpPr>
          <p:nvPr>
            <p:ph sz="quarter" idx="1"/>
          </p:nvPr>
        </p:nvSpPr>
        <p:spPr/>
        <p:txBody>
          <a:bodyPr>
            <a:normAutofit/>
          </a:bodyPr>
          <a:lstStyle/>
          <a:p>
            <a:pPr marL="0" indent="0">
              <a:buNone/>
            </a:pPr>
            <a:r>
              <a:rPr lang="ja-JP" altLang="en-US" sz="3600" dirty="0" smtClean="0">
                <a:latin typeface="AR P丸ゴシック体E" panose="020F0900000000000000" pitchFamily="50" charset="-128"/>
                <a:ea typeface="AR P丸ゴシック体E" panose="020F0900000000000000" pitchFamily="50" charset="-128"/>
              </a:rPr>
              <a:t>虞姫は旦</a:t>
            </a:r>
          </a:p>
          <a:p>
            <a:pPr marL="0" indent="0">
              <a:buNone/>
            </a:pPr>
            <a:endParaRPr kumimoji="1" lang="ja-JP" altLang="en-US" sz="3600" dirty="0">
              <a:latin typeface="AR P丸ゴシック体E" panose="020F0900000000000000" pitchFamily="50" charset="-128"/>
              <a:ea typeface="AR P丸ゴシック体E" panose="020F0900000000000000" pitchFamily="50" charset="-128"/>
            </a:endParaRPr>
          </a:p>
          <a:p>
            <a:pPr marL="0" indent="0">
              <a:buNone/>
            </a:pPr>
            <a:r>
              <a:rPr lang="ja-JP" altLang="en-US" sz="3600" dirty="0" smtClean="0">
                <a:latin typeface="AR P丸ゴシック体E" panose="020F0900000000000000" pitchFamily="50" charset="-128"/>
                <a:ea typeface="AR P丸ゴシック体E" panose="020F0900000000000000" pitchFamily="50" charset="-128"/>
              </a:rPr>
              <a:t>項羽は浄</a:t>
            </a:r>
          </a:p>
          <a:p>
            <a:pPr marL="0" indent="0">
              <a:buNone/>
            </a:pPr>
            <a:endParaRPr kumimoji="1" lang="ja-JP" altLang="en-US" sz="3600" dirty="0">
              <a:latin typeface="AR P丸ゴシック体E" panose="020F0900000000000000" pitchFamily="50" charset="-128"/>
              <a:ea typeface="AR P丸ゴシック体E" panose="020F0900000000000000" pitchFamily="50" charset="-128"/>
            </a:endParaRPr>
          </a:p>
          <a:p>
            <a:pPr marL="0" indent="0">
              <a:buNone/>
            </a:pPr>
            <a:r>
              <a:rPr lang="ja-JP" altLang="en-US" sz="3600" dirty="0" smtClean="0">
                <a:latin typeface="AR P丸ゴシック体E" panose="020F0900000000000000" pitchFamily="50" charset="-128"/>
                <a:ea typeface="AR P丸ゴシック体E" panose="020F0900000000000000" pitchFamily="50" charset="-128"/>
              </a:rPr>
              <a:t>劉邦は生</a:t>
            </a:r>
          </a:p>
          <a:p>
            <a:pPr marL="0" indent="0">
              <a:buNone/>
            </a:pPr>
            <a:endParaRPr kumimoji="1" lang="ja-JP" altLang="en-US" sz="3600" dirty="0">
              <a:latin typeface="AR P丸ゴシック体E" panose="020F0900000000000000" pitchFamily="50" charset="-128"/>
              <a:ea typeface="AR P丸ゴシック体E" panose="020F0900000000000000" pitchFamily="50" charset="-128"/>
            </a:endParaRPr>
          </a:p>
          <a:p>
            <a:pPr marL="0" indent="0">
              <a:buNone/>
            </a:pPr>
            <a:r>
              <a:rPr lang="ja-JP" altLang="en-US" sz="1800" dirty="0" smtClean="0">
                <a:latin typeface="AR P丸ゴシック体E" panose="020F0900000000000000" pitchFamily="50" charset="-128"/>
                <a:ea typeface="AR P丸ゴシック体E" panose="020F0900000000000000" pitchFamily="50" charset="-128"/>
              </a:rPr>
              <a:t>　　　　楽戯舎の</a:t>
            </a:r>
          </a:p>
          <a:p>
            <a:pPr marL="0" indent="0">
              <a:buNone/>
            </a:pPr>
            <a:r>
              <a:rPr kumimoji="1" lang="ja-JP" altLang="en-US" sz="1800" dirty="0" smtClean="0">
                <a:latin typeface="AR P丸ゴシック体E" panose="020F0900000000000000" pitchFamily="50" charset="-128"/>
                <a:ea typeface="AR P丸ゴシック体E" panose="020F0900000000000000" pitchFamily="50" charset="-128"/>
              </a:rPr>
              <a:t>　　　　　</a:t>
            </a:r>
            <a:r>
              <a:rPr kumimoji="1" lang="en-US" altLang="ja-JP" sz="1800" dirty="0" smtClean="0">
                <a:latin typeface="AR P丸ゴシック体E" panose="020F0900000000000000" pitchFamily="50" charset="-128"/>
                <a:ea typeface="AR P丸ゴシック体E" panose="020F0900000000000000" pitchFamily="50" charset="-128"/>
              </a:rPr>
              <a:t>HP</a:t>
            </a:r>
            <a:r>
              <a:rPr kumimoji="1" lang="ja-JP" altLang="en-US" sz="1800" dirty="0" smtClean="0">
                <a:latin typeface="AR P丸ゴシック体E" panose="020F0900000000000000" pitchFamily="50" charset="-128"/>
                <a:ea typeface="AR P丸ゴシック体E" panose="020F0900000000000000" pitchFamily="50" charset="-128"/>
              </a:rPr>
              <a:t>より</a:t>
            </a:r>
            <a:endParaRPr kumimoji="1" lang="ja-JP" altLang="en-US" sz="1800" dirty="0">
              <a:latin typeface="AR P丸ゴシック体E" panose="020F0900000000000000" pitchFamily="50" charset="-128"/>
              <a:ea typeface="AR P丸ゴシック体E" panose="020F0900000000000000" pitchFamily="50" charset="-128"/>
            </a:endParaRPr>
          </a:p>
        </p:txBody>
      </p:sp>
      <p:pic>
        <p:nvPicPr>
          <p:cNvPr id="4" name="Picture 2" descr="C:\Users\KATO Toru\Desktop\rakugi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09" y="404664"/>
            <a:ext cx="5650197" cy="602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3895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smtClean="0">
                <a:latin typeface="AR P丸ゴシック体E" panose="020F0900000000000000" pitchFamily="50" charset="-128"/>
                <a:ea typeface="AR P丸ゴシック体E" panose="020F0900000000000000" pitchFamily="50" charset="-128"/>
              </a:rPr>
              <a:t>京劇のことわざ</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sz="quarter" idx="1"/>
          </p:nvPr>
        </p:nvSpPr>
        <p:spPr/>
        <p:txBody>
          <a:bodyPr/>
          <a:lstStyle/>
          <a:p>
            <a:pPr marL="0" indent="0">
              <a:buNone/>
            </a:pPr>
            <a:r>
              <a:rPr lang="ja-JP" altLang="en-US" sz="4000" dirty="0">
                <a:latin typeface="AR P丸ゴシック体E" panose="020F0900000000000000" pitchFamily="50" charset="-128"/>
                <a:ea typeface="AR P丸ゴシック体E" panose="020F0900000000000000" pitchFamily="50" charset="-128"/>
              </a:rPr>
              <a:t>旦角要媚不要美</a:t>
            </a:r>
            <a:r>
              <a:rPr lang="ja-JP" altLang="en-US" sz="4000" dirty="0" smtClean="0">
                <a:latin typeface="AR P丸ゴシック体E" panose="020F0900000000000000" pitchFamily="50" charset="-128"/>
                <a:ea typeface="AR P丸ゴシック体E" panose="020F0900000000000000" pitchFamily="50" charset="-128"/>
              </a:rPr>
              <a:t>、</a:t>
            </a:r>
            <a:endParaRPr lang="ja-JP" altLang="en-US" sz="4000" dirty="0">
              <a:latin typeface="AR P丸ゴシック体E" panose="020F0900000000000000" pitchFamily="50" charset="-128"/>
              <a:ea typeface="AR P丸ゴシック体E" panose="020F0900000000000000" pitchFamily="50" charset="-128"/>
            </a:endParaRPr>
          </a:p>
          <a:p>
            <a:pPr marL="0" indent="0">
              <a:buNone/>
            </a:pPr>
            <a:r>
              <a:rPr lang="ja-JP" altLang="en-US" sz="4000" dirty="0" smtClean="0">
                <a:latin typeface="AR P丸ゴシック体E" panose="020F0900000000000000" pitchFamily="50" charset="-128"/>
                <a:ea typeface="AR P丸ゴシック体E" panose="020F0900000000000000" pitchFamily="50" charset="-128"/>
              </a:rPr>
              <a:t>花臉</a:t>
            </a:r>
            <a:r>
              <a:rPr lang="ja-JP" altLang="en-US" sz="4000" dirty="0">
                <a:latin typeface="AR P丸ゴシック体E" panose="020F0900000000000000" pitchFamily="50" charset="-128"/>
                <a:ea typeface="AR P丸ゴシック体E" panose="020F0900000000000000" pitchFamily="50" charset="-128"/>
              </a:rPr>
              <a:t>要美不要媚</a:t>
            </a:r>
            <a:r>
              <a:rPr lang="ja-JP" altLang="en-US" sz="4000" dirty="0" smtClean="0">
                <a:latin typeface="AR P丸ゴシック体E" panose="020F0900000000000000" pitchFamily="50" charset="-128"/>
                <a:ea typeface="AR P丸ゴシック体E" panose="020F0900000000000000" pitchFamily="50" charset="-128"/>
              </a:rPr>
              <a:t>。</a:t>
            </a:r>
          </a:p>
          <a:p>
            <a:pPr marL="0" indent="0">
              <a:buNone/>
            </a:pPr>
            <a:r>
              <a:rPr lang="en-US" altLang="ja-JP" dirty="0" smtClean="0"/>
              <a:t>Dan4jue2 </a:t>
            </a:r>
            <a:r>
              <a:rPr lang="en-US" altLang="ja-JP" dirty="0"/>
              <a:t>yao4 mei4 bu2 yao4 mei3</a:t>
            </a:r>
            <a:r>
              <a:rPr lang="en-US" altLang="ja-JP" dirty="0" smtClean="0"/>
              <a:t>,</a:t>
            </a:r>
            <a:endParaRPr lang="ja-JP" altLang="en-US" dirty="0" smtClean="0"/>
          </a:p>
          <a:p>
            <a:pPr marL="0" indent="0">
              <a:buNone/>
            </a:pPr>
            <a:r>
              <a:rPr lang="en-US" altLang="ja-JP" dirty="0" smtClean="0"/>
              <a:t>hua1lian3 </a:t>
            </a:r>
            <a:r>
              <a:rPr lang="en-US" altLang="ja-JP" dirty="0"/>
              <a:t>yao4 mei3 bu2 yao4 mei4.</a:t>
            </a:r>
            <a:br>
              <a:rPr lang="en-US" altLang="ja-JP" dirty="0"/>
            </a:br>
            <a:endParaRPr lang="ja-JP" altLang="en-US" dirty="0" smtClean="0"/>
          </a:p>
          <a:p>
            <a:pPr marL="0" indent="0">
              <a:buNone/>
            </a:pPr>
            <a:r>
              <a:rPr lang="en-US" altLang="ja-JP" dirty="0" smtClean="0"/>
              <a:t>(</a:t>
            </a:r>
            <a:r>
              <a:rPr lang="ja-JP" altLang="en-US" dirty="0" smtClean="0"/>
              <a:t>虞姫のような</a:t>
            </a:r>
            <a:r>
              <a:rPr lang="en-US" altLang="ja-JP" dirty="0" smtClean="0"/>
              <a:t>)</a:t>
            </a:r>
            <a:r>
              <a:rPr lang="ja-JP" altLang="en-US" dirty="0" smtClean="0"/>
              <a:t>女役は「美」よりも「</a:t>
            </a:r>
            <a:r>
              <a:rPr lang="ja-JP" altLang="en-US" dirty="0"/>
              <a:t>媚</a:t>
            </a:r>
            <a:r>
              <a:rPr lang="ja-JP" altLang="en-US" dirty="0" smtClean="0"/>
              <a:t>」を、</a:t>
            </a:r>
          </a:p>
          <a:p>
            <a:pPr marL="0" indent="0">
              <a:buNone/>
            </a:pPr>
            <a:r>
              <a:rPr lang="en-US" altLang="ja-JP" dirty="0"/>
              <a:t>(</a:t>
            </a:r>
            <a:r>
              <a:rPr lang="ja-JP" altLang="en-US" dirty="0" smtClean="0"/>
              <a:t>項羽のような</a:t>
            </a:r>
            <a:r>
              <a:rPr lang="en-US" altLang="ja-JP" dirty="0" smtClean="0"/>
              <a:t>)</a:t>
            </a:r>
            <a:r>
              <a:rPr lang="ja-JP" altLang="en-US" dirty="0" smtClean="0"/>
              <a:t>隈取の豪傑役は「媚」よりも「</a:t>
            </a:r>
            <a:r>
              <a:rPr lang="ja-JP" altLang="en-US" dirty="0"/>
              <a:t>美</a:t>
            </a:r>
            <a:r>
              <a:rPr lang="ja-JP" altLang="en-US" dirty="0" smtClean="0"/>
              <a:t>」を。</a:t>
            </a:r>
            <a:r>
              <a:rPr lang="ja-JP" altLang="en-US" dirty="0"/>
              <a:t/>
            </a:r>
            <a:br>
              <a:rPr lang="ja-JP" altLang="en-US" dirty="0"/>
            </a:br>
            <a:endParaRPr lang="ja-JP" altLang="en-US" dirty="0" smtClean="0"/>
          </a:p>
          <a:p>
            <a:pPr marL="0" indent="0">
              <a:buNone/>
            </a:pPr>
            <a:r>
              <a:rPr kumimoji="1" lang="ja-JP" altLang="en-US" dirty="0" smtClean="0"/>
              <a:t>　　　　　　　　　　　→　美しい人、と、かわいい人、は違う。</a:t>
            </a:r>
            <a:endParaRPr kumimoji="1" lang="ja-JP" altLang="en-US" dirty="0"/>
          </a:p>
        </p:txBody>
      </p:sp>
    </p:spTree>
    <p:extLst>
      <p:ext uri="{BB962C8B-B14F-4D97-AF65-F5344CB8AC3E}">
        <p14:creationId xmlns:p14="http://schemas.microsoft.com/office/powerpoint/2010/main" val="76643555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a:p>
        </p:txBody>
      </p:sp>
      <p:pic>
        <p:nvPicPr>
          <p:cNvPr id="2050" name="Picture 2" descr="C:\Users\KATO Toru\Desktop\rakugigak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5" y="311561"/>
            <a:ext cx="7595543" cy="615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22984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800" dirty="0">
                <a:latin typeface="AR Pゴシック体S" panose="020B0A00000000000000" pitchFamily="50" charset="-128"/>
                <a:ea typeface="AR Pゴシック体S" panose="020B0A00000000000000" pitchFamily="50" charset="-128"/>
              </a:rPr>
              <a:t>加藤</a:t>
            </a:r>
            <a:r>
              <a:rPr lang="ja-JP" altLang="en-US" sz="4800" dirty="0" smtClean="0">
                <a:latin typeface="AR Pゴシック体S" panose="020B0A00000000000000" pitchFamily="50" charset="-128"/>
                <a:ea typeface="AR Pゴシック体S" panose="020B0A00000000000000" pitchFamily="50" charset="-128"/>
              </a:rPr>
              <a:t>徹のホームページ</a:t>
            </a:r>
            <a:endParaRPr kumimoji="1" lang="ja-JP" altLang="en-US" sz="4800"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kumimoji="1" lang="ja-JP" altLang="en-US" sz="4800" dirty="0" smtClean="0">
                <a:hlinkClick r:id="rId2"/>
              </a:rPr>
              <a:t>加藤徹 </a:t>
            </a:r>
            <a:r>
              <a:rPr kumimoji="1" lang="en-US" altLang="ja-JP" sz="4800" dirty="0" err="1" smtClean="0">
                <a:hlinkClick r:id="rId2"/>
              </a:rPr>
              <a:t>KATO,Toru</a:t>
            </a:r>
            <a:r>
              <a:rPr kumimoji="1" lang="en-US" altLang="ja-JP" sz="4800" dirty="0" smtClean="0">
                <a:hlinkClick r:id="rId2"/>
              </a:rPr>
              <a:t> (Japan)</a:t>
            </a:r>
            <a:endParaRPr kumimoji="1" lang="ja-JP" altLang="en-US" sz="4800" dirty="0"/>
          </a:p>
        </p:txBody>
      </p:sp>
      <p:pic>
        <p:nvPicPr>
          <p:cNvPr id="3074" name="Picture 2" descr="C:\Users\KATO Toru\Desktop\20131207meilanfang\book-k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06202"/>
            <a:ext cx="2664296" cy="37525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TO Toru\Desktop\20131207meilanfang\book-meilanfa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538651"/>
            <a:ext cx="2494069" cy="371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186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lstStyle/>
          <a:p>
            <a:pPr marL="0" indent="0">
              <a:buNone/>
            </a:pPr>
            <a:endParaRPr kumimoji="1" lang="ja-JP" altLang="en-US" dirty="0" smtClean="0"/>
          </a:p>
          <a:p>
            <a:pPr marL="0" indent="0">
              <a:buNone/>
            </a:pPr>
            <a:r>
              <a:rPr kumimoji="1" lang="ja-JP" altLang="en-US" sz="8000" dirty="0" smtClean="0"/>
              <a:t>梅蘭芳について</a:t>
            </a:r>
          </a:p>
          <a:p>
            <a:pPr marL="0" indent="0">
              <a:buNone/>
            </a:pPr>
            <a:endParaRPr kumimoji="1" lang="ja-JP" altLang="en-US" dirty="0"/>
          </a:p>
        </p:txBody>
      </p:sp>
    </p:spTree>
    <p:extLst>
      <p:ext uri="{BB962C8B-B14F-4D97-AF65-F5344CB8AC3E}">
        <p14:creationId xmlns:p14="http://schemas.microsoft.com/office/powerpoint/2010/main" val="262138262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52400"/>
            <a:ext cx="8229600" cy="1908448"/>
          </a:xfrm>
        </p:spPr>
        <p:txBody>
          <a:bodyPr>
            <a:normAutofit/>
          </a:bodyPr>
          <a:lstStyle/>
          <a:p>
            <a:r>
              <a:rPr kumimoji="1" lang="en-US" altLang="ja-JP" dirty="0" smtClean="0">
                <a:latin typeface="AR Pゴシック体S" panose="020B0A00000000000000" pitchFamily="50" charset="-128"/>
                <a:ea typeface="AR Pゴシック体S" panose="020B0A00000000000000" pitchFamily="50" charset="-128"/>
              </a:rPr>
              <a:t>『</a:t>
            </a:r>
            <a:r>
              <a:rPr kumimoji="1" lang="ja-JP" altLang="en-US" dirty="0" smtClean="0">
                <a:latin typeface="AR Pゴシック体S" panose="020B0A00000000000000" pitchFamily="50" charset="-128"/>
                <a:ea typeface="AR Pゴシック体S" panose="020B0A00000000000000" pitchFamily="50" charset="-128"/>
              </a:rPr>
              <a:t>大辞泉</a:t>
            </a:r>
            <a:r>
              <a:rPr kumimoji="1" lang="en-US" altLang="ja-JP" dirty="0" smtClean="0">
                <a:latin typeface="AR Pゴシック体S" panose="020B0A00000000000000" pitchFamily="50" charset="-128"/>
                <a:ea typeface="AR Pゴシック体S" panose="020B0A00000000000000" pitchFamily="50" charset="-128"/>
              </a:rPr>
              <a:t>』</a:t>
            </a:r>
            <a:r>
              <a:rPr kumimoji="1" lang="ja-JP" altLang="en-US" dirty="0" smtClean="0">
                <a:latin typeface="AR Pゴシック体S" panose="020B0A00000000000000" pitchFamily="50" charset="-128"/>
                <a:ea typeface="AR Pゴシック体S" panose="020B0A00000000000000" pitchFamily="50" charset="-128"/>
              </a:rPr>
              <a:t>より</a:t>
            </a:r>
            <a:r>
              <a:rPr kumimoji="1" lang="ja-JP" altLang="en-US" dirty="0" smtClean="0">
                <a:latin typeface="AR Pゴシック体M" panose="020B0600000000000000" pitchFamily="50" charset="-128"/>
                <a:ea typeface="AR Pゴシック体M" panose="020B0600000000000000" pitchFamily="50" charset="-128"/>
              </a:rPr>
              <a:t/>
            </a:r>
            <a:br>
              <a:rPr kumimoji="1" lang="ja-JP" altLang="en-US" dirty="0" smtClean="0">
                <a:latin typeface="AR Pゴシック体M" panose="020B0600000000000000" pitchFamily="50" charset="-128"/>
                <a:ea typeface="AR Pゴシック体M" panose="020B0600000000000000" pitchFamily="50" charset="-128"/>
              </a:rPr>
            </a:br>
            <a:r>
              <a:rPr lang="ja-JP" altLang="en-US" b="1" dirty="0" smtClean="0">
                <a:latin typeface="AR P明朝体U" panose="02020A00000000000000" pitchFamily="18" charset="-128"/>
                <a:ea typeface="AR P明朝体U" panose="02020A00000000000000" pitchFamily="18" charset="-128"/>
              </a:rPr>
              <a:t>メイ</a:t>
            </a:r>
            <a:r>
              <a:rPr lang="en-US" altLang="ja-JP" b="1" dirty="0">
                <a:latin typeface="AR P明朝体U" panose="02020A00000000000000" pitchFamily="18" charset="-128"/>
                <a:ea typeface="AR P明朝体U" panose="02020A00000000000000" pitchFamily="18" charset="-128"/>
              </a:rPr>
              <a:t>‐</a:t>
            </a:r>
            <a:r>
              <a:rPr lang="ja-JP" altLang="en-US" b="1" dirty="0">
                <a:latin typeface="AR P明朝体U" panose="02020A00000000000000" pitchFamily="18" charset="-128"/>
                <a:ea typeface="AR P明朝体U" panose="02020A00000000000000" pitchFamily="18" charset="-128"/>
              </a:rPr>
              <a:t>ランファン </a:t>
            </a:r>
            <a:r>
              <a:rPr lang="en-US" altLang="ja-JP" b="1" dirty="0">
                <a:latin typeface="AR P明朝体U" panose="02020A00000000000000" pitchFamily="18" charset="-128"/>
                <a:ea typeface="AR P明朝体U" panose="02020A00000000000000" pitchFamily="18" charset="-128"/>
              </a:rPr>
              <a:t>【</a:t>
            </a:r>
            <a:r>
              <a:rPr lang="ja-JP" altLang="en-US" b="1" dirty="0">
                <a:latin typeface="AR P明朝体U" panose="02020A00000000000000" pitchFamily="18" charset="-128"/>
                <a:ea typeface="AR P明朝体U" panose="02020A00000000000000" pitchFamily="18" charset="-128"/>
              </a:rPr>
              <a:t>梅蘭芳</a:t>
            </a:r>
            <a:r>
              <a:rPr lang="en-US" altLang="ja-JP" b="1" dirty="0">
                <a:latin typeface="AR P明朝体U" panose="02020A00000000000000" pitchFamily="18" charset="-128"/>
                <a:ea typeface="AR P明朝体U" panose="02020A00000000000000" pitchFamily="18" charset="-128"/>
              </a:rPr>
              <a:t>】</a:t>
            </a:r>
            <a:endParaRPr kumimoji="1" lang="ja-JP" altLang="en-US" dirty="0">
              <a:latin typeface="AR P明朝体U" panose="02020A00000000000000" pitchFamily="18" charset="-128"/>
              <a:ea typeface="AR P明朝体U" panose="02020A00000000000000" pitchFamily="18" charset="-128"/>
            </a:endParaRPr>
          </a:p>
        </p:txBody>
      </p:sp>
      <p:sp>
        <p:nvSpPr>
          <p:cNvPr id="2" name="コンテンツ プレースホルダー 1"/>
          <p:cNvSpPr>
            <a:spLocks noGrp="1"/>
          </p:cNvSpPr>
          <p:nvPr>
            <p:ph sz="quarter" idx="1"/>
          </p:nvPr>
        </p:nvSpPr>
        <p:spPr/>
        <p:txBody>
          <a:bodyPr>
            <a:normAutofit/>
          </a:bodyPr>
          <a:lstStyle/>
          <a:p>
            <a:pPr marL="0" indent="0">
              <a:buNone/>
            </a:pPr>
            <a:r>
              <a:rPr lang="en-US" altLang="ja-JP" b="1" dirty="0" smtClean="0"/>
              <a:t> </a:t>
            </a:r>
            <a:endParaRPr lang="en-US" altLang="ja-JP" b="1" dirty="0"/>
          </a:p>
          <a:p>
            <a:pPr marL="0" indent="0">
              <a:buNone/>
            </a:pPr>
            <a:r>
              <a:rPr lang="en-US" altLang="ja-JP" b="1" dirty="0"/>
              <a:t> </a:t>
            </a:r>
          </a:p>
          <a:p>
            <a:pPr marL="0" indent="0">
              <a:buNone/>
            </a:pPr>
            <a:r>
              <a:rPr lang="ja-JP" altLang="en-US" sz="4400" b="1" dirty="0">
                <a:latin typeface="ＤＦ平成明朝体W7" panose="02020709000000000000" pitchFamily="17" charset="-128"/>
                <a:ea typeface="ＤＦ平成明朝体W7" panose="02020709000000000000" pitchFamily="17" charset="-128"/>
              </a:rPr>
              <a:t>［</a:t>
            </a:r>
            <a:r>
              <a:rPr lang="en-US" altLang="ja-JP" sz="4400" b="1" dirty="0">
                <a:latin typeface="ＤＦ平成明朝体W7" panose="02020709000000000000" pitchFamily="17" charset="-128"/>
                <a:ea typeface="ＤＦ平成明朝体W7" panose="02020709000000000000" pitchFamily="17" charset="-128"/>
              </a:rPr>
              <a:t>1894</a:t>
            </a:r>
            <a:r>
              <a:rPr lang="ja-JP" altLang="en-US" sz="4400" b="1" dirty="0">
                <a:latin typeface="ＤＦ平成明朝体W7" panose="02020709000000000000" pitchFamily="17" charset="-128"/>
                <a:ea typeface="ＤＦ平成明朝体W7" panose="02020709000000000000" pitchFamily="17" charset="-128"/>
              </a:rPr>
              <a:t>～</a:t>
            </a:r>
            <a:r>
              <a:rPr lang="en-US" altLang="ja-JP" sz="4400" b="1" dirty="0">
                <a:latin typeface="ＤＦ平成明朝体W7" panose="02020709000000000000" pitchFamily="17" charset="-128"/>
                <a:ea typeface="ＤＦ平成明朝体W7" panose="02020709000000000000" pitchFamily="17" charset="-128"/>
              </a:rPr>
              <a:t>1961</a:t>
            </a:r>
            <a:r>
              <a:rPr lang="ja-JP" altLang="en-US" sz="4400" b="1" dirty="0">
                <a:latin typeface="ＤＦ平成明朝体W7" panose="02020709000000000000" pitchFamily="17" charset="-128"/>
                <a:ea typeface="ＤＦ平成明朝体W7" panose="02020709000000000000" pitchFamily="17" charset="-128"/>
              </a:rPr>
              <a:t>］中国の京劇俳優。北京の生まれ。女形として世界的名声を博し、京劇の改革にも努めた。中国京劇院院長などを歴任。</a:t>
            </a:r>
            <a:endParaRPr kumimoji="1" lang="ja-JP" altLang="en-US" sz="4400" dirty="0">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35434270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7200" dirty="0" smtClean="0">
                <a:latin typeface="AR Pゴシック体S" panose="020B0A00000000000000" pitchFamily="50" charset="-128"/>
                <a:ea typeface="AR Pゴシック体S" panose="020B0A00000000000000" pitchFamily="50" charset="-128"/>
              </a:rPr>
              <a:t>生死恨</a:t>
            </a:r>
            <a:endParaRPr kumimoji="1" lang="ja-JP" altLang="en-US" sz="7200"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2530" name="Picture 2" descr="C:\Users\KATO Toru\Desktop\20131207meilanfang\658651445520035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3562"/>
            <a:ext cx="5731195" cy="588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3559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sz="4800" dirty="0" smtClean="0">
                <a:latin typeface="AR Pゴシック体S" panose="020B0A00000000000000" pitchFamily="50" charset="-128"/>
                <a:ea typeface="AR Pゴシック体S" panose="020B0A00000000000000" pitchFamily="50" charset="-128"/>
              </a:rPr>
              <a:t>1894</a:t>
            </a:r>
            <a:r>
              <a:rPr kumimoji="1" lang="ja-JP" altLang="en-US" sz="4800" dirty="0" smtClean="0">
                <a:latin typeface="AR Pゴシック体S" panose="020B0A00000000000000" pitchFamily="50" charset="-128"/>
                <a:ea typeface="AR Pゴシック体S" panose="020B0A00000000000000" pitchFamily="50" charset="-128"/>
              </a:rPr>
              <a:t>年</a:t>
            </a:r>
            <a:endParaRPr kumimoji="1" lang="ja-JP" altLang="en-US" sz="4800"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kumimoji="1" lang="ja-JP" altLang="en-US" sz="5400" dirty="0" smtClean="0"/>
              <a:t>日清戦争</a:t>
            </a:r>
          </a:p>
          <a:p>
            <a:pPr marL="0" indent="0">
              <a:buNone/>
            </a:pPr>
            <a:r>
              <a:rPr kumimoji="1" lang="ja-JP" altLang="en-US" sz="5400" dirty="0" smtClean="0"/>
              <a:t>勃発</a:t>
            </a:r>
            <a:endParaRPr kumimoji="1" lang="ja-JP" altLang="en-US" sz="5400" dirty="0"/>
          </a:p>
        </p:txBody>
      </p:sp>
      <p:pic>
        <p:nvPicPr>
          <p:cNvPr id="9218" name="Picture 2" descr="C:\Users\KATO Toru\Desktop\20131207meilanfang\木口小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04357"/>
            <a:ext cx="4152457" cy="50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582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dirty="0"/>
          </a:p>
        </p:txBody>
      </p:sp>
      <p:sp>
        <p:nvSpPr>
          <p:cNvPr id="2" name="コンテンツ プレースホルダー 1"/>
          <p:cNvSpPr>
            <a:spLocks noGrp="1"/>
          </p:cNvSpPr>
          <p:nvPr>
            <p:ph sz="quarter" idx="1"/>
          </p:nvPr>
        </p:nvSpPr>
        <p:spPr/>
        <p:txBody>
          <a:bodyPr/>
          <a:lstStyle/>
          <a:p>
            <a:endParaRPr kumimoji="1" lang="ja-JP" altLang="en-US" dirty="0"/>
          </a:p>
        </p:txBody>
      </p:sp>
      <p:pic>
        <p:nvPicPr>
          <p:cNvPr id="2050" name="Picture 2" descr="C:\Users\KATO Toru\Desktop\20131207meilanfang\im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064896" cy="57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151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2" name="コンテンツ プレースホルダー 1"/>
          <p:cNvSpPr>
            <a:spLocks noGrp="1"/>
          </p:cNvSpPr>
          <p:nvPr>
            <p:ph sz="quarter" idx="1"/>
          </p:nvPr>
        </p:nvSpPr>
        <p:spPr/>
        <p:txBody>
          <a:bodyPr/>
          <a:lstStyle/>
          <a:p>
            <a:endParaRPr kumimoji="1" lang="ja-JP" altLang="en-US"/>
          </a:p>
        </p:txBody>
      </p:sp>
      <p:pic>
        <p:nvPicPr>
          <p:cNvPr id="3074" name="Picture 2" descr="C:\Users\KATO Toru\Desktop\20131207meilanfang\im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128792" cy="598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98370"/>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normAutofit/>
          </a:bodyPr>
          <a:lstStyle/>
          <a:p>
            <a:r>
              <a:rPr kumimoji="1" lang="ja-JP" altLang="en-US" sz="6000" dirty="0" smtClean="0">
                <a:latin typeface="AR Pゴシック体S" panose="020B0A00000000000000" pitchFamily="50" charset="-128"/>
                <a:ea typeface="AR Pゴシック体S" panose="020B0A00000000000000" pitchFamily="50" charset="-128"/>
              </a:rPr>
              <a:t>呉菱仙に習う</a:t>
            </a:r>
            <a:endParaRPr kumimoji="1" lang="ja-JP" altLang="en-US" sz="6000"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type="body" orient="vert" idx="1"/>
          </p:nvPr>
        </p:nvSpPr>
        <p:spPr/>
        <p:txBody>
          <a:bodyPr>
            <a:normAutofit/>
          </a:bodyPr>
          <a:lstStyle/>
          <a:p>
            <a:pPr marL="0" indent="0">
              <a:buNone/>
            </a:pPr>
            <a:endParaRPr kumimoji="1" lang="ja-JP" altLang="en-US" sz="4000" dirty="0" smtClean="0"/>
          </a:p>
        </p:txBody>
      </p:sp>
      <p:pic>
        <p:nvPicPr>
          <p:cNvPr id="4098" name="Picture 2" descr="C:\Users\KATO Toru\Desktop\20131207meilanfang\img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32656"/>
            <a:ext cx="5057795" cy="606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8146"/>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latin typeface="AR Pゴシック体S" panose="020B0A00000000000000" pitchFamily="50" charset="-128"/>
                <a:ea typeface="AR Pゴシック体S" panose="020B0A00000000000000" pitchFamily="50" charset="-128"/>
              </a:rPr>
              <a:t>京劇界のことわざ　１</a:t>
            </a:r>
            <a:endParaRPr kumimoji="1" lang="ja-JP" altLang="en-US" dirty="0">
              <a:latin typeface="AR Pゴシック体S" panose="020B0A00000000000000" pitchFamily="50" charset="-128"/>
              <a:ea typeface="AR Pゴシック体S" panose="020B0A00000000000000" pitchFamily="50" charset="-128"/>
            </a:endParaRPr>
          </a:p>
        </p:txBody>
      </p:sp>
      <p:sp>
        <p:nvSpPr>
          <p:cNvPr id="5" name="コンテンツ プレースホルダー 4"/>
          <p:cNvSpPr>
            <a:spLocks noGrp="1"/>
          </p:cNvSpPr>
          <p:nvPr>
            <p:ph sz="quarter" idx="1"/>
          </p:nvPr>
        </p:nvSpPr>
        <p:spPr/>
        <p:txBody>
          <a:bodyPr>
            <a:normAutofit lnSpcReduction="10000"/>
          </a:bodyPr>
          <a:lstStyle/>
          <a:p>
            <a:pPr marL="0" indent="0">
              <a:buNone/>
            </a:pPr>
            <a:r>
              <a:rPr lang="ja-JP" altLang="en-US" sz="8800" dirty="0" smtClean="0"/>
              <a:t>名家無専師</a:t>
            </a:r>
            <a:r>
              <a:rPr lang="ja-JP" altLang="en-US" sz="8800" dirty="0"/>
              <a:t>。 </a:t>
            </a:r>
            <a:endParaRPr lang="ja-JP" altLang="en-US" sz="8800" dirty="0" smtClean="0"/>
          </a:p>
          <a:p>
            <a:pPr marL="0" indent="0">
              <a:buNone/>
            </a:pPr>
            <a:endParaRPr lang="ja-JP" altLang="en-US" sz="4800" dirty="0" smtClean="0"/>
          </a:p>
          <a:p>
            <a:pPr marL="0" indent="0">
              <a:buNone/>
            </a:pPr>
            <a:r>
              <a:rPr lang="ja-JP" altLang="en-US" sz="4800" dirty="0" smtClean="0"/>
              <a:t>「</a:t>
            </a:r>
            <a:r>
              <a:rPr lang="ja-JP" altLang="en-US" sz="4800" dirty="0"/>
              <a:t>名家に専師無し」</a:t>
            </a:r>
            <a:r>
              <a:rPr lang="ja-JP" altLang="en-US" sz="4800" dirty="0" smtClean="0"/>
              <a:t>。</a:t>
            </a:r>
          </a:p>
          <a:p>
            <a:pPr marL="0" indent="0">
              <a:buNone/>
            </a:pPr>
            <a:r>
              <a:rPr lang="ja-JP" altLang="en-US" sz="4800" dirty="0" smtClean="0"/>
              <a:t>いろいろ</a:t>
            </a:r>
            <a:r>
              <a:rPr lang="ja-JP" altLang="en-US" sz="4800" dirty="0"/>
              <a:t>な師について広く芸を学ぶ者が、名優になりうる。 </a:t>
            </a:r>
            <a:endParaRPr kumimoji="1" lang="ja-JP" altLang="en-US" sz="4800" dirty="0"/>
          </a:p>
        </p:txBody>
      </p:sp>
    </p:spTree>
    <p:extLst>
      <p:ext uri="{BB962C8B-B14F-4D97-AF65-F5344CB8AC3E}">
        <p14:creationId xmlns:p14="http://schemas.microsoft.com/office/powerpoint/2010/main" val="12369363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latin typeface="AR Pゴシック体S" panose="020B0A00000000000000" pitchFamily="50" charset="-128"/>
                <a:ea typeface="AR Pゴシック体S" panose="020B0A00000000000000" pitchFamily="50" charset="-128"/>
              </a:rPr>
              <a:t>京劇界のことわざ　２</a:t>
            </a:r>
            <a:endParaRPr kumimoji="1" lang="ja-JP" altLang="en-US"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lnSpcReduction="10000"/>
          </a:bodyPr>
          <a:lstStyle/>
          <a:p>
            <a:pPr marL="0" indent="0">
              <a:buNone/>
            </a:pPr>
            <a:r>
              <a:rPr lang="ja-JP" altLang="en-US" sz="8800" dirty="0"/>
              <a:t>嗓子靠</a:t>
            </a:r>
            <a:r>
              <a:rPr lang="ja-JP" altLang="en-US" sz="8800" dirty="0" smtClean="0"/>
              <a:t>練</a:t>
            </a:r>
          </a:p>
          <a:p>
            <a:pPr marL="0" indent="0">
              <a:buNone/>
            </a:pPr>
            <a:r>
              <a:rPr lang="ja-JP" altLang="en-US" sz="8800" dirty="0"/>
              <a:t>　</a:t>
            </a:r>
            <a:r>
              <a:rPr lang="ja-JP" altLang="en-US" sz="8800" dirty="0" smtClean="0"/>
              <a:t>不靠天。</a:t>
            </a:r>
          </a:p>
          <a:p>
            <a:pPr marL="0" indent="0">
              <a:buNone/>
            </a:pPr>
            <a:r>
              <a:rPr lang="ja-JP" altLang="en-US" dirty="0" smtClean="0"/>
              <a:t>　</a:t>
            </a:r>
            <a:r>
              <a:rPr lang="ja-JP" altLang="en-US" sz="4400" dirty="0" smtClean="0"/>
              <a:t>役者</a:t>
            </a:r>
            <a:r>
              <a:rPr lang="ja-JP" altLang="en-US" sz="4400" dirty="0"/>
              <a:t>ののど</a:t>
            </a:r>
            <a:r>
              <a:rPr lang="en-US" altLang="ja-JP" sz="4400" dirty="0"/>
              <a:t>(</a:t>
            </a:r>
            <a:r>
              <a:rPr lang="ja-JP" altLang="en-US" sz="4400" dirty="0"/>
              <a:t>歌唱力</a:t>
            </a:r>
            <a:r>
              <a:rPr lang="en-US" altLang="ja-JP" sz="4400" dirty="0"/>
              <a:t>)</a:t>
            </a:r>
            <a:r>
              <a:rPr lang="ja-JP" altLang="en-US" sz="4400" dirty="0"/>
              <a:t>は</a:t>
            </a:r>
            <a:r>
              <a:rPr lang="ja-JP" altLang="en-US" sz="4400" dirty="0" smtClean="0"/>
              <a:t>、</a:t>
            </a:r>
          </a:p>
          <a:p>
            <a:pPr marL="0" indent="0">
              <a:buNone/>
            </a:pPr>
            <a:r>
              <a:rPr lang="ja-JP" altLang="en-US" sz="4400" dirty="0"/>
              <a:t>　</a:t>
            </a:r>
            <a:r>
              <a:rPr lang="ja-JP" altLang="en-US" sz="4400" dirty="0" smtClean="0"/>
              <a:t>天賦</a:t>
            </a:r>
            <a:r>
              <a:rPr lang="en-US" altLang="ja-JP" sz="4400" dirty="0"/>
              <a:t>(</a:t>
            </a:r>
            <a:r>
              <a:rPr lang="ja-JP" altLang="en-US" sz="4400" dirty="0"/>
              <a:t>てんぷ</a:t>
            </a:r>
            <a:r>
              <a:rPr lang="en-US" altLang="ja-JP" sz="4400" dirty="0"/>
              <a:t>)</a:t>
            </a:r>
            <a:r>
              <a:rPr lang="ja-JP" altLang="en-US" sz="4400" dirty="0"/>
              <a:t>の才ではなく</a:t>
            </a:r>
            <a:r>
              <a:rPr lang="ja-JP" altLang="en-US" sz="4400" dirty="0" smtClean="0"/>
              <a:t>、　</a:t>
            </a:r>
            <a:endParaRPr lang="ja-JP" altLang="en-US" sz="4400" dirty="0"/>
          </a:p>
          <a:p>
            <a:pPr marL="0" indent="0">
              <a:buNone/>
            </a:pPr>
            <a:r>
              <a:rPr lang="ja-JP" altLang="en-US" sz="4400" dirty="0" smtClean="0"/>
              <a:t>　鍛錬</a:t>
            </a:r>
            <a:r>
              <a:rPr lang="ja-JP" altLang="en-US" sz="4400" dirty="0"/>
              <a:t>で作りあげるものだ。</a:t>
            </a:r>
            <a:endParaRPr kumimoji="1" lang="ja-JP" altLang="en-US" sz="4400" dirty="0"/>
          </a:p>
        </p:txBody>
      </p:sp>
    </p:spTree>
    <p:extLst>
      <p:ext uri="{BB962C8B-B14F-4D97-AF65-F5344CB8AC3E}">
        <p14:creationId xmlns:p14="http://schemas.microsoft.com/office/powerpoint/2010/main" val="52319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latin typeface="AR Pゴシック体S" panose="020B0A00000000000000" pitchFamily="50" charset="-128"/>
                <a:ea typeface="AR Pゴシック体S" panose="020B0A00000000000000" pitchFamily="50" charset="-128"/>
              </a:rPr>
              <a:t>京劇界のことわざ　３</a:t>
            </a:r>
            <a:endParaRPr kumimoji="1" lang="ja-JP" altLang="en-US"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lang="zh-TW" altLang="en-US" sz="8800" dirty="0">
                <a:latin typeface="HGS明朝E" panose="02020900000000000000" pitchFamily="18" charset="-128"/>
                <a:ea typeface="HGS明朝E" panose="02020900000000000000" pitchFamily="18" charset="-128"/>
              </a:rPr>
              <a:t>芸多了就傻</a:t>
            </a:r>
            <a:r>
              <a:rPr lang="en-US" altLang="zh-TW" sz="8800" dirty="0" smtClean="0">
                <a:latin typeface="HGS明朝E" panose="02020900000000000000" pitchFamily="18" charset="-128"/>
                <a:ea typeface="HGS明朝E" panose="02020900000000000000" pitchFamily="18" charset="-128"/>
              </a:rPr>
              <a:t>,</a:t>
            </a:r>
            <a:endParaRPr lang="ja-JP" altLang="en-US" sz="8800" dirty="0" smtClean="0">
              <a:latin typeface="HGS明朝E" panose="02020900000000000000" pitchFamily="18" charset="-128"/>
              <a:ea typeface="HGS明朝E" panose="02020900000000000000" pitchFamily="18" charset="-128"/>
            </a:endParaRPr>
          </a:p>
          <a:p>
            <a:pPr marL="0" indent="0">
              <a:buNone/>
            </a:pPr>
            <a:r>
              <a:rPr lang="zh-TW" altLang="en-US" sz="8800" dirty="0" smtClean="0">
                <a:latin typeface="HGS明朝E" panose="02020900000000000000" pitchFamily="18" charset="-128"/>
                <a:ea typeface="HGS明朝E" panose="02020900000000000000" pitchFamily="18" charset="-128"/>
              </a:rPr>
              <a:t>術多了就</a:t>
            </a:r>
            <a:r>
              <a:rPr lang="zh-TW" altLang="en-US" sz="8800" dirty="0">
                <a:latin typeface="HGS明朝E" panose="02020900000000000000" pitchFamily="18" charset="-128"/>
                <a:ea typeface="HGS明朝E" panose="02020900000000000000" pitchFamily="18" charset="-128"/>
              </a:rPr>
              <a:t>仮</a:t>
            </a:r>
            <a:r>
              <a:rPr lang="zh-TW" altLang="en-US" sz="8800" dirty="0" smtClean="0">
                <a:latin typeface="HGS明朝E" panose="02020900000000000000" pitchFamily="18" charset="-128"/>
                <a:ea typeface="HGS明朝E" panose="02020900000000000000" pitchFamily="18" charset="-128"/>
              </a:rPr>
              <a:t>。</a:t>
            </a:r>
            <a:endParaRPr lang="ja-JP" altLang="en-US" sz="8800" dirty="0">
              <a:latin typeface="HGS明朝E" panose="02020900000000000000" pitchFamily="18" charset="-128"/>
              <a:ea typeface="HGS明朝E" panose="02020900000000000000" pitchFamily="18" charset="-128"/>
            </a:endParaRPr>
          </a:p>
          <a:p>
            <a:pPr marL="0" indent="0">
              <a:buNone/>
            </a:pPr>
            <a:endParaRPr kumimoji="1" lang="ja-JP" altLang="en-US" sz="4400" dirty="0" smtClean="0">
              <a:latin typeface="AR Pゴシック体M" panose="020B0600000000000000" pitchFamily="50" charset="-128"/>
              <a:ea typeface="AR Pゴシック体M" panose="020B0600000000000000" pitchFamily="50" charset="-128"/>
            </a:endParaRPr>
          </a:p>
          <a:p>
            <a:pPr marL="0" indent="0">
              <a:buNone/>
            </a:pPr>
            <a:r>
              <a:rPr kumimoji="1" lang="ja-JP" altLang="en-US" sz="4400" dirty="0" smtClean="0">
                <a:latin typeface="+mn-ea"/>
              </a:rPr>
              <a:t>器用な役者は大成しない。</a:t>
            </a:r>
            <a:endParaRPr kumimoji="1" lang="ja-JP" altLang="en-US" sz="4400" dirty="0">
              <a:latin typeface="+mn-ea"/>
            </a:endParaRPr>
          </a:p>
        </p:txBody>
      </p:sp>
    </p:spTree>
    <p:extLst>
      <p:ext uri="{BB962C8B-B14F-4D97-AF65-F5344CB8AC3E}">
        <p14:creationId xmlns:p14="http://schemas.microsoft.com/office/powerpoint/2010/main" val="3190836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kumimoji="1" lang="ja-JP" altLang="en-US" sz="4800" dirty="0" smtClean="0">
                <a:solidFill>
                  <a:schemeClr val="tx2">
                    <a:lumMod val="50000"/>
                  </a:schemeClr>
                </a:solidFill>
                <a:latin typeface="AR Pゴシック体S" panose="020B0A00000000000000" pitchFamily="50" charset="-128"/>
                <a:ea typeface="AR Pゴシック体S" panose="020B0A00000000000000" pitchFamily="50" charset="-128"/>
              </a:rPr>
              <a:t>ホームページとプリント</a:t>
            </a:r>
            <a:endParaRPr kumimoji="1" lang="ja-JP" altLang="en-US" sz="4800" dirty="0">
              <a:solidFill>
                <a:schemeClr val="tx2">
                  <a:lumMod val="50000"/>
                </a:schemeClr>
              </a:solidFill>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lang="en-US" altLang="ja-JP" sz="7200" dirty="0"/>
              <a:t>http://p.tl/_aAW</a:t>
            </a:r>
            <a:endParaRPr kumimoji="1" lang="ja-JP" altLang="en-US" sz="7200" dirty="0"/>
          </a:p>
          <a:p>
            <a:pPr marL="0" indent="0">
              <a:buNone/>
            </a:pPr>
            <a:endParaRPr lang="ja-JP" altLang="en-US" sz="4400" dirty="0" smtClean="0"/>
          </a:p>
          <a:p>
            <a:pPr marL="0" indent="0">
              <a:buNone/>
            </a:pPr>
            <a:r>
              <a:rPr kumimoji="1" lang="en-US" altLang="ja-JP" sz="6600" dirty="0" smtClean="0">
                <a:latin typeface="AR Pゴシック体S" panose="020B0A00000000000000" pitchFamily="50" charset="-128"/>
                <a:ea typeface="AR Pゴシック体S" panose="020B0A00000000000000" pitchFamily="50" charset="-128"/>
              </a:rPr>
              <a:t>QR</a:t>
            </a:r>
            <a:r>
              <a:rPr kumimoji="1" lang="ja-JP" altLang="en-US" sz="6600" dirty="0" smtClean="0">
                <a:latin typeface="AR Pゴシック体S" panose="020B0A00000000000000" pitchFamily="50" charset="-128"/>
                <a:ea typeface="AR Pゴシック体S" panose="020B0A00000000000000" pitchFamily="50" charset="-128"/>
              </a:rPr>
              <a:t>コード</a:t>
            </a:r>
            <a:endParaRPr kumimoji="1" lang="ja-JP" altLang="en-US" sz="6600" dirty="0">
              <a:latin typeface="AR Pゴシック体S" panose="020B0A00000000000000" pitchFamily="50" charset="-128"/>
              <a:ea typeface="AR Pゴシック体S" panose="020B0A00000000000000" pitchFamily="50" charset="-128"/>
            </a:endParaRPr>
          </a:p>
        </p:txBody>
      </p:sp>
      <p:pic>
        <p:nvPicPr>
          <p:cNvPr id="3074" name="Picture 2" descr="C:\Users\KATO Toru\Desktop\kg20140315bawangbiej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3751"/>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304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latin typeface="AR Pゴシック体S" panose="020B0A00000000000000" pitchFamily="50" charset="-128"/>
                <a:ea typeface="AR Pゴシック体S" panose="020B0A00000000000000" pitchFamily="50" charset="-128"/>
              </a:rPr>
              <a:t>京劇界のことわざ　４　</a:t>
            </a:r>
            <a:endParaRPr kumimoji="1" lang="ja-JP" altLang="en-US" dirty="0">
              <a:latin typeface="AR Pゴシック体S" panose="020B0A00000000000000" pitchFamily="50" charset="-128"/>
              <a:ea typeface="AR Pゴシック体S" panose="020B0A00000000000000" pitchFamily="50" charset="-128"/>
            </a:endParaRPr>
          </a:p>
        </p:txBody>
      </p:sp>
      <p:sp>
        <p:nvSpPr>
          <p:cNvPr id="2" name="コンテンツ プレースホルダー 1"/>
          <p:cNvSpPr>
            <a:spLocks noGrp="1"/>
          </p:cNvSpPr>
          <p:nvPr>
            <p:ph sz="quarter" idx="1"/>
          </p:nvPr>
        </p:nvSpPr>
        <p:spPr/>
        <p:txBody>
          <a:bodyPr>
            <a:normAutofit/>
          </a:bodyPr>
          <a:lstStyle/>
          <a:p>
            <a:pPr marL="0" indent="0">
              <a:buNone/>
            </a:pPr>
            <a:r>
              <a:rPr lang="ja-JP" altLang="en-US" sz="8800" dirty="0"/>
              <a:t>台上三秒鐘</a:t>
            </a:r>
            <a:r>
              <a:rPr lang="ja-JP" altLang="en-US" sz="8800" dirty="0" smtClean="0"/>
              <a:t>、</a:t>
            </a:r>
          </a:p>
          <a:p>
            <a:pPr marL="0" indent="0">
              <a:buNone/>
            </a:pPr>
            <a:r>
              <a:rPr lang="ja-JP" altLang="en-US" sz="8800" dirty="0" smtClean="0"/>
              <a:t>台下</a:t>
            </a:r>
            <a:r>
              <a:rPr lang="ja-JP" altLang="en-US" sz="8800" dirty="0"/>
              <a:t>三年功</a:t>
            </a:r>
            <a:r>
              <a:rPr lang="ja-JP" altLang="en-US" sz="8800" dirty="0" smtClean="0"/>
              <a:t>。</a:t>
            </a:r>
          </a:p>
          <a:p>
            <a:pPr marL="0" indent="0">
              <a:buNone/>
            </a:pPr>
            <a:r>
              <a:rPr lang="en-US" altLang="ja-JP" dirty="0"/>
              <a:t/>
            </a:r>
            <a:br>
              <a:rPr lang="en-US" altLang="ja-JP" dirty="0"/>
            </a:br>
            <a:r>
              <a:rPr lang="ja-JP" altLang="en-US" sz="4000" dirty="0"/>
              <a:t>舞台上の三秒間の演技は</a:t>
            </a:r>
            <a:r>
              <a:rPr lang="ja-JP" altLang="en-US" sz="4000" dirty="0" smtClean="0"/>
              <a:t>、</a:t>
            </a:r>
          </a:p>
          <a:p>
            <a:pPr marL="0" indent="0">
              <a:buNone/>
            </a:pPr>
            <a:r>
              <a:rPr lang="ja-JP" altLang="en-US" sz="4000" dirty="0" smtClean="0"/>
              <a:t>三年間</a:t>
            </a:r>
            <a:r>
              <a:rPr lang="ja-JP" altLang="en-US" sz="4000" dirty="0"/>
              <a:t>の練習によって支えられる。</a:t>
            </a:r>
            <a:endParaRPr kumimoji="1" lang="ja-JP" altLang="en-US" sz="4000" dirty="0"/>
          </a:p>
        </p:txBody>
      </p:sp>
    </p:spTree>
    <p:extLst>
      <p:ext uri="{BB962C8B-B14F-4D97-AF65-F5344CB8AC3E}">
        <p14:creationId xmlns:p14="http://schemas.microsoft.com/office/powerpoint/2010/main" val="24769483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arn(inVertic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normAutofit/>
          </a:bodyPr>
          <a:lstStyle/>
          <a:p>
            <a:r>
              <a:rPr kumimoji="1" lang="ja-JP" altLang="en-US" sz="5400" dirty="0" smtClean="0">
                <a:latin typeface="AR Pゴシック体S" panose="020B0A00000000000000" pitchFamily="50" charset="-128"/>
                <a:ea typeface="AR Pゴシック体S" panose="020B0A00000000000000" pitchFamily="50" charset="-128"/>
              </a:rPr>
              <a:t>十二歳</a:t>
            </a:r>
            <a:endParaRPr kumimoji="1" lang="ja-JP" altLang="en-US" sz="5400" dirty="0">
              <a:latin typeface="AR Pゴシック体S" panose="020B0A00000000000000" pitchFamily="50" charset="-128"/>
              <a:ea typeface="AR Pゴシック体S" panose="020B0A00000000000000" pitchFamily="50" charset="-128"/>
            </a:endParaRPr>
          </a:p>
        </p:txBody>
      </p:sp>
      <p:sp>
        <p:nvSpPr>
          <p:cNvPr id="5" name="縦書きテキスト プレースホルダー 4"/>
          <p:cNvSpPr>
            <a:spLocks noGrp="1"/>
          </p:cNvSpPr>
          <p:nvPr>
            <p:ph type="body" orient="vert" idx="1"/>
          </p:nvPr>
        </p:nvSpPr>
        <p:spPr/>
        <p:txBody>
          <a:bodyPr/>
          <a:lstStyle/>
          <a:p>
            <a:endParaRPr kumimoji="1" lang="ja-JP" altLang="en-US" dirty="0"/>
          </a:p>
        </p:txBody>
      </p:sp>
      <p:pic>
        <p:nvPicPr>
          <p:cNvPr id="5122" name="Picture 2" descr="C:\Users\KATO Toru\Desktop\20131207meilanfang\img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6672"/>
            <a:ext cx="3916081" cy="618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20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lstStyle/>
          <a:p>
            <a:r>
              <a:rPr lang="ja-JP" altLang="en-US" dirty="0" smtClean="0">
                <a:latin typeface="AR Pゴシック体S" panose="020B0A00000000000000" pitchFamily="50" charset="-128"/>
                <a:ea typeface="AR Pゴシック体S" panose="020B0A00000000000000" pitchFamily="50" charset="-128"/>
              </a:rPr>
              <a:t>民国元年　十九歳</a:t>
            </a:r>
            <a:endParaRPr kumimoji="1" lang="ja-JP" altLang="en-US" dirty="0">
              <a:latin typeface="AR Pゴシック体S" panose="020B0A00000000000000" pitchFamily="50" charset="-128"/>
              <a:ea typeface="AR Pゴシック体S" panose="020B0A00000000000000" pitchFamily="50" charset="-128"/>
            </a:endParaRPr>
          </a:p>
        </p:txBody>
      </p:sp>
      <p:sp>
        <p:nvSpPr>
          <p:cNvPr id="5" name="縦書きテキスト プレースホルダー 4"/>
          <p:cNvSpPr>
            <a:spLocks noGrp="1"/>
          </p:cNvSpPr>
          <p:nvPr>
            <p:ph type="body" orient="vert" idx="1"/>
          </p:nvPr>
        </p:nvSpPr>
        <p:spPr/>
        <p:txBody>
          <a:bodyPr/>
          <a:lstStyle/>
          <a:p>
            <a:endParaRPr kumimoji="1" lang="ja-JP" altLang="en-US"/>
          </a:p>
        </p:txBody>
      </p:sp>
      <p:pic>
        <p:nvPicPr>
          <p:cNvPr id="6146" name="Picture 2" descr="C:\Users\KATO Toru\Desktop\20131207meilanfang\img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472" y="332656"/>
            <a:ext cx="3972773" cy="633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653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縦書きタイトル 6"/>
          <p:cNvSpPr>
            <a:spLocks noGrp="1"/>
          </p:cNvSpPr>
          <p:nvPr>
            <p:ph type="title" orient="vert"/>
          </p:nvPr>
        </p:nvSpPr>
        <p:spPr/>
        <p:txBody>
          <a:bodyPr/>
          <a:lstStyle/>
          <a:p>
            <a:r>
              <a:rPr kumimoji="1" lang="ja-JP" altLang="en-US" dirty="0" smtClean="0">
                <a:latin typeface="AR Pゴシック体S" panose="020B0A00000000000000" pitchFamily="50" charset="-128"/>
                <a:ea typeface="AR Pゴシック体S" panose="020B0A00000000000000" pitchFamily="50" charset="-128"/>
              </a:rPr>
              <a:t>二十歳</a:t>
            </a:r>
            <a:endParaRPr kumimoji="1" lang="ja-JP" altLang="en-US" dirty="0">
              <a:latin typeface="AR Pゴシック体S" panose="020B0A00000000000000" pitchFamily="50" charset="-128"/>
              <a:ea typeface="AR Pゴシック体S" panose="020B0A00000000000000" pitchFamily="50" charset="-128"/>
            </a:endParaRPr>
          </a:p>
        </p:txBody>
      </p:sp>
      <p:sp>
        <p:nvSpPr>
          <p:cNvPr id="8" name="縦書きテキスト プレースホルダー 7"/>
          <p:cNvSpPr>
            <a:spLocks noGrp="1"/>
          </p:cNvSpPr>
          <p:nvPr>
            <p:ph type="body" orient="vert" idx="1"/>
          </p:nvPr>
        </p:nvSpPr>
        <p:spPr/>
        <p:txBody>
          <a:bodyPr/>
          <a:lstStyle/>
          <a:p>
            <a:endParaRPr kumimoji="1" lang="ja-JP" altLang="en-US"/>
          </a:p>
        </p:txBody>
      </p:sp>
      <p:pic>
        <p:nvPicPr>
          <p:cNvPr id="7170" name="Picture 2" descr="C:\Users\KATO Toru\Desktop\20131207meilanfang\img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04664"/>
            <a:ext cx="3960440" cy="598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958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normAutofit/>
          </a:bodyPr>
          <a:lstStyle/>
          <a:p>
            <a:r>
              <a:rPr lang="ja-JP" altLang="en-US" dirty="0" smtClean="0">
                <a:latin typeface="AR Pゴシック体S" panose="020B0A00000000000000" pitchFamily="50" charset="-128"/>
                <a:ea typeface="AR Pゴシック体S" panose="020B0A00000000000000" pitchFamily="50" charset="-128"/>
              </a:rPr>
              <a:t>二十歳</a:t>
            </a:r>
            <a:br>
              <a:rPr lang="ja-JP" altLang="en-US" dirty="0" smtClean="0">
                <a:latin typeface="AR Pゴシック体S" panose="020B0A00000000000000" pitchFamily="50" charset="-128"/>
                <a:ea typeface="AR Pゴシック体S" panose="020B0A00000000000000" pitchFamily="50" charset="-128"/>
              </a:rPr>
            </a:br>
            <a:r>
              <a:rPr kumimoji="1" lang="ja-JP" altLang="en-US" dirty="0" smtClean="0"/>
              <a:t/>
            </a:r>
            <a:br>
              <a:rPr kumimoji="1" lang="ja-JP" altLang="en-US" dirty="0" smtClean="0"/>
            </a:br>
            <a:endParaRPr kumimoji="1" lang="ja-JP" altLang="en-US" dirty="0"/>
          </a:p>
        </p:txBody>
      </p:sp>
      <p:sp>
        <p:nvSpPr>
          <p:cNvPr id="5" name="縦書きテキスト プレースホルダー 4"/>
          <p:cNvSpPr>
            <a:spLocks noGrp="1"/>
          </p:cNvSpPr>
          <p:nvPr>
            <p:ph type="body" orient="vert" idx="1"/>
          </p:nvPr>
        </p:nvSpPr>
        <p:spPr/>
        <p:txBody>
          <a:bodyPr/>
          <a:lstStyle/>
          <a:p>
            <a:endParaRPr kumimoji="1" lang="ja-JP" altLang="en-US" dirty="0"/>
          </a:p>
        </p:txBody>
      </p:sp>
      <p:pic>
        <p:nvPicPr>
          <p:cNvPr id="8194" name="Picture 2" descr="C:\Users\KATO Toru\Desktop\20131207meilanfang\img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59" y="260648"/>
            <a:ext cx="4348325"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4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lstStyle/>
          <a:p>
            <a:endParaRPr kumimoji="1" lang="ja-JP" altLang="en-US"/>
          </a:p>
        </p:txBody>
      </p:sp>
      <p:sp>
        <p:nvSpPr>
          <p:cNvPr id="5" name="縦書きテキスト プレースホルダー 4"/>
          <p:cNvSpPr>
            <a:spLocks noGrp="1"/>
          </p:cNvSpPr>
          <p:nvPr>
            <p:ph type="body" orient="vert" idx="1"/>
          </p:nvPr>
        </p:nvSpPr>
        <p:spPr/>
        <p:txBody>
          <a:bodyPr/>
          <a:lstStyle/>
          <a:p>
            <a:endParaRPr kumimoji="1" lang="ja-JP" altLang="en-US" dirty="0" smtClean="0"/>
          </a:p>
          <a:p>
            <a:endParaRPr lang="ja-JP" altLang="en-US" dirty="0"/>
          </a:p>
          <a:p>
            <a:endParaRPr kumimoji="1" lang="ja-JP" altLang="en-US" dirty="0" smtClean="0"/>
          </a:p>
          <a:p>
            <a:endParaRPr lang="ja-JP" altLang="en-US" dirty="0"/>
          </a:p>
          <a:p>
            <a:endParaRPr kumimoji="1" lang="ja-JP" altLang="en-US" dirty="0" smtClean="0"/>
          </a:p>
          <a:p>
            <a:endParaRPr lang="ja-JP" altLang="en-US" dirty="0"/>
          </a:p>
          <a:p>
            <a:endParaRPr kumimoji="1" lang="ja-JP" altLang="en-US" dirty="0" smtClean="0"/>
          </a:p>
          <a:p>
            <a:endParaRPr lang="ja-JP" altLang="en-US" dirty="0"/>
          </a:p>
        </p:txBody>
      </p:sp>
      <p:pic>
        <p:nvPicPr>
          <p:cNvPr id="10242" name="Picture 2" descr="C:\Users\KATO Toru\Desktop\20131207meilanfang\im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11715750" cy="983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8435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normAutofit/>
          </a:bodyPr>
          <a:lstStyle/>
          <a:p>
            <a:r>
              <a:rPr lang="ja-JP" altLang="en-US" sz="7200" dirty="0" smtClean="0">
                <a:solidFill>
                  <a:srgbClr val="FFC000"/>
                </a:solidFill>
                <a:latin typeface="AR Pゴシック体S" panose="020B0A00000000000000" pitchFamily="50" charset="-128"/>
                <a:ea typeface="AR Pゴシック体S" panose="020B0A00000000000000" pitchFamily="50" charset="-128"/>
              </a:rPr>
              <a:t>天女散花</a:t>
            </a:r>
            <a:endParaRPr kumimoji="1" lang="ja-JP" altLang="en-US" sz="7200" dirty="0">
              <a:solidFill>
                <a:srgbClr val="FFC000"/>
              </a:solidFill>
              <a:latin typeface="AR Pゴシック体S" panose="020B0A00000000000000" pitchFamily="50" charset="-128"/>
              <a:ea typeface="AR Pゴシック体S" panose="020B0A00000000000000" pitchFamily="50" charset="-128"/>
            </a:endParaRPr>
          </a:p>
        </p:txBody>
      </p:sp>
      <p:sp>
        <p:nvSpPr>
          <p:cNvPr id="5" name="縦書きテキスト プレースホルダー 4"/>
          <p:cNvSpPr>
            <a:spLocks noGrp="1"/>
          </p:cNvSpPr>
          <p:nvPr>
            <p:ph type="body" orient="vert" idx="1"/>
          </p:nvPr>
        </p:nvSpPr>
        <p:spPr/>
        <p:txBody>
          <a:bodyPr/>
          <a:lstStyle/>
          <a:p>
            <a:endParaRPr kumimoji="1" lang="ja-JP" altLang="en-US" dirty="0"/>
          </a:p>
        </p:txBody>
      </p:sp>
      <p:pic>
        <p:nvPicPr>
          <p:cNvPr id="12290" name="Picture 2" descr="C:\Users\KATO Toru\Desktop\20131207meilanfang\56013520382525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504056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16490"/>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normAutofit/>
          </a:bodyPr>
          <a:lstStyle/>
          <a:p>
            <a:r>
              <a:rPr kumimoji="1" lang="ja-JP" altLang="en-US" sz="9600" dirty="0" smtClean="0">
                <a:solidFill>
                  <a:schemeClr val="accent3"/>
                </a:solidFill>
                <a:latin typeface="AR P丸ゴシック体E" panose="020F0900000000000000" pitchFamily="50" charset="-128"/>
                <a:ea typeface="AR P丸ゴシック体E" panose="020F0900000000000000" pitchFamily="50" charset="-128"/>
              </a:rPr>
              <a:t>一縷麻</a:t>
            </a:r>
            <a:endParaRPr kumimoji="1" lang="ja-JP" altLang="en-US" sz="9600" dirty="0">
              <a:solidFill>
                <a:schemeClr val="accent3"/>
              </a:solidFill>
              <a:latin typeface="AR P丸ゴシック体E" panose="020F0900000000000000" pitchFamily="50" charset="-128"/>
              <a:ea typeface="AR P丸ゴシック体E" panose="020F0900000000000000" pitchFamily="50" charset="-128"/>
            </a:endParaRPr>
          </a:p>
        </p:txBody>
      </p:sp>
      <p:sp>
        <p:nvSpPr>
          <p:cNvPr id="5" name="縦書きテキスト プレースホルダー 4"/>
          <p:cNvSpPr>
            <a:spLocks noGrp="1"/>
          </p:cNvSpPr>
          <p:nvPr>
            <p:ph type="body" orient="vert" idx="1"/>
          </p:nvPr>
        </p:nvSpPr>
        <p:spPr/>
        <p:txBody>
          <a:bodyPr/>
          <a:lstStyle/>
          <a:p>
            <a:endParaRPr kumimoji="1" lang="ja-JP" altLang="en-US" dirty="0"/>
          </a:p>
        </p:txBody>
      </p:sp>
      <p:pic>
        <p:nvPicPr>
          <p:cNvPr id="11266" name="Picture 2" descr="C:\Users\KATO Toru\Desktop\20131207meilanfang\img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48679"/>
            <a:ext cx="4392488" cy="591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63228"/>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8000" dirty="0" smtClean="0">
                <a:solidFill>
                  <a:schemeClr val="accent6"/>
                </a:solidFill>
                <a:latin typeface="AR Pゴシック体S" panose="020B0A00000000000000" pitchFamily="50" charset="-128"/>
                <a:ea typeface="AR Pゴシック体S" panose="020B0A00000000000000" pitchFamily="50" charset="-128"/>
              </a:rPr>
              <a:t>覇王別姫</a:t>
            </a:r>
            <a:endParaRPr kumimoji="1" lang="ja-JP" altLang="en-US" sz="8000" dirty="0">
              <a:solidFill>
                <a:schemeClr val="accent6"/>
              </a:solidFill>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13314" name="Picture 2" descr="C:\Users\KATO Toru\Desktop\20131207meilanfang\梅芳和~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635" y="297576"/>
            <a:ext cx="454787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41991"/>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64704"/>
            <a:ext cx="2057400" cy="5361459"/>
          </a:xfrm>
        </p:spPr>
        <p:txBody>
          <a:bodyPr>
            <a:normAutofit/>
          </a:bodyPr>
          <a:lstStyle/>
          <a:p>
            <a:r>
              <a:rPr kumimoji="1" lang="ja-JP" altLang="en-US" sz="6000" dirty="0" smtClean="0">
                <a:latin typeface="AR Pゴシック体S" panose="020B0A00000000000000" pitchFamily="50" charset="-128"/>
                <a:ea typeface="AR Pゴシック体S" panose="020B0A00000000000000" pitchFamily="50" charset="-128"/>
              </a:rPr>
              <a:t>日本公演</a:t>
            </a:r>
            <a:br>
              <a:rPr kumimoji="1" lang="ja-JP" altLang="en-US" sz="6000" dirty="0" smtClean="0">
                <a:latin typeface="AR Pゴシック体S" panose="020B0A00000000000000" pitchFamily="50" charset="-128"/>
                <a:ea typeface="AR Pゴシック体S" panose="020B0A00000000000000" pitchFamily="50" charset="-128"/>
              </a:rPr>
            </a:br>
            <a:r>
              <a:rPr lang="ja-JP" altLang="en-US" sz="6000" dirty="0" smtClean="0">
                <a:latin typeface="AR Pゴシック体S" panose="020B0A00000000000000" pitchFamily="50" charset="-128"/>
                <a:ea typeface="AR Pゴシック体S" panose="020B0A00000000000000" pitchFamily="50" charset="-128"/>
              </a:rPr>
              <a:t>１９１９年</a:t>
            </a:r>
            <a:endParaRPr kumimoji="1" lang="ja-JP" altLang="en-US" sz="6000"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16386" name="Picture 2" descr="C:\Users\KATO Toru\Desktop\20131207meilanfang\img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42037" y="1154307"/>
            <a:ext cx="581976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0974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8000" dirty="0" smtClean="0"/>
              <a:t>京劇</a:t>
            </a:r>
          </a:p>
          <a:p>
            <a:pPr marL="0" indent="0">
              <a:buNone/>
            </a:pPr>
            <a:r>
              <a:rPr lang="ja-JP" altLang="en-US" sz="8000" dirty="0"/>
              <a:t>　</a:t>
            </a:r>
            <a:r>
              <a:rPr kumimoji="1" lang="ja-JP" altLang="en-US" sz="8000" dirty="0" smtClean="0"/>
              <a:t>「覇王別姫」</a:t>
            </a:r>
          </a:p>
          <a:p>
            <a:pPr marL="0" indent="0">
              <a:buNone/>
            </a:pPr>
            <a:r>
              <a:rPr lang="ja-JP" altLang="en-US" sz="8000" dirty="0" smtClean="0"/>
              <a:t>　　　</a:t>
            </a:r>
            <a:r>
              <a:rPr kumimoji="1" lang="ja-JP" altLang="en-US" sz="8000" dirty="0" smtClean="0"/>
              <a:t>について</a:t>
            </a:r>
            <a:endParaRPr kumimoji="1" lang="ja-JP" altLang="en-US" sz="8000" dirty="0"/>
          </a:p>
        </p:txBody>
      </p:sp>
    </p:spTree>
    <p:extLst>
      <p:ext uri="{BB962C8B-B14F-4D97-AF65-F5344CB8AC3E}">
        <p14:creationId xmlns:p14="http://schemas.microsoft.com/office/powerpoint/2010/main" val="1974752915"/>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34672" y="575245"/>
            <a:ext cx="1409328" cy="5563493"/>
          </a:xfrm>
        </p:spPr>
        <p:txBody>
          <a:bodyPr/>
          <a:lstStyle/>
          <a:p>
            <a:r>
              <a:rPr kumimoji="1" lang="ja-JP" altLang="en-US" dirty="0" smtClean="0">
                <a:latin typeface="AR Pゴシック体S" panose="020B0A00000000000000" pitchFamily="50" charset="-128"/>
                <a:ea typeface="AR Pゴシック体S" panose="020B0A00000000000000" pitchFamily="50" charset="-128"/>
              </a:rPr>
              <a:t>与謝野晶子</a:t>
            </a:r>
            <a:endParaRPr kumimoji="1" lang="ja-JP" altLang="en-US"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normAutofit/>
          </a:bodyPr>
          <a:lstStyle/>
          <a:p>
            <a:pPr marL="0" indent="0">
              <a:buNone/>
            </a:pPr>
            <a:r>
              <a:rPr lang="en-US" altLang="ja-JP" sz="2800" dirty="0" smtClean="0"/>
              <a:t>             『</a:t>
            </a:r>
            <a:r>
              <a:rPr lang="ja-JP" altLang="en-US" sz="2800" dirty="0"/>
              <a:t>太陽と薔薇</a:t>
            </a:r>
            <a:r>
              <a:rPr lang="en-US" altLang="ja-JP" sz="2800" dirty="0"/>
              <a:t>』</a:t>
            </a:r>
            <a:r>
              <a:rPr lang="ja-JP" altLang="en-US" sz="2800" dirty="0"/>
              <a:t>１９２０年</a:t>
            </a:r>
          </a:p>
          <a:p>
            <a:pPr marL="0" indent="0">
              <a:buNone/>
            </a:pPr>
            <a:endParaRPr kumimoji="1" lang="en-US" altLang="ja-JP" sz="2800" dirty="0" smtClean="0"/>
          </a:p>
          <a:p>
            <a:pPr marL="0" indent="0">
              <a:buNone/>
            </a:pPr>
            <a:r>
              <a:rPr kumimoji="1" lang="ja-JP" altLang="en-US" sz="2800" dirty="0" smtClean="0"/>
              <a:t>目</a:t>
            </a:r>
            <a:r>
              <a:rPr kumimoji="1" lang="ja-JP" altLang="en-US" sz="2800" dirty="0" err="1" smtClean="0"/>
              <a:t>閉づれば</a:t>
            </a:r>
            <a:r>
              <a:rPr kumimoji="1" lang="ja-JP" altLang="en-US" sz="2800" dirty="0" smtClean="0"/>
              <a:t>梅蘭芳の幻の見ゆる</a:t>
            </a:r>
          </a:p>
          <a:p>
            <a:pPr marL="0" indent="0">
              <a:buNone/>
            </a:pPr>
            <a:r>
              <a:rPr kumimoji="1" lang="ja-JP" altLang="en-US" sz="2800" dirty="0" smtClean="0"/>
              <a:t>おのれもめでたかりけれ</a:t>
            </a:r>
          </a:p>
          <a:p>
            <a:endParaRPr lang="ja-JP" altLang="en-US" sz="2800" dirty="0"/>
          </a:p>
          <a:p>
            <a:pPr marL="0" indent="0">
              <a:buNone/>
            </a:pPr>
            <a:r>
              <a:rPr kumimoji="1" lang="ja-JP" altLang="en-US" sz="2800" dirty="0" smtClean="0"/>
              <a:t>わが肩に柳の触れておもふかな</a:t>
            </a:r>
          </a:p>
          <a:p>
            <a:pPr marL="0" indent="0">
              <a:buNone/>
            </a:pPr>
            <a:r>
              <a:rPr kumimoji="1" lang="ja-JP" altLang="en-US" sz="2800" dirty="0" smtClean="0"/>
              <a:t>梅蘭芳の玉のかんざし</a:t>
            </a:r>
          </a:p>
          <a:p>
            <a:endParaRPr lang="ja-JP" altLang="en-US" dirty="0"/>
          </a:p>
        </p:txBody>
      </p:sp>
      <p:pic>
        <p:nvPicPr>
          <p:cNvPr id="2050" name="Picture 2" descr="C:\Users\KATO Toru\Desktop\20131207meilanfang\img_1074412_61517150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937" y="3717032"/>
            <a:ext cx="1743950" cy="24498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ATO Toru\Desktop\20131207meilanfang\PN2009092201000437_-_-_CI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2340337" cy="361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350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2320" y="332656"/>
            <a:ext cx="1234480" cy="5793507"/>
          </a:xfrm>
        </p:spPr>
        <p:txBody>
          <a:bodyPr/>
          <a:lstStyle/>
          <a:p>
            <a:r>
              <a:rPr kumimoji="1" lang="ja-JP" altLang="en-US" dirty="0" smtClean="0">
                <a:latin typeface="AR Pゴシック体S" panose="020B0A00000000000000" pitchFamily="50" charset="-128"/>
                <a:ea typeface="AR Pゴシック体S" panose="020B0A00000000000000" pitchFamily="50" charset="-128"/>
              </a:rPr>
              <a:t>芥川龍之介</a:t>
            </a:r>
            <a:endParaRPr kumimoji="1" lang="ja-JP" altLang="en-US"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a:xfrm>
            <a:off x="107504" y="368660"/>
            <a:ext cx="5616624" cy="6264696"/>
          </a:xfrm>
        </p:spPr>
        <p:txBody>
          <a:bodyPr>
            <a:normAutofit/>
          </a:bodyPr>
          <a:lstStyle/>
          <a:p>
            <a:pPr marL="0" indent="0">
              <a:buNone/>
            </a:pPr>
            <a:r>
              <a:rPr lang="ja-JP" altLang="en-US" sz="3200" dirty="0" smtClean="0">
                <a:latin typeface="+mn-ea"/>
              </a:rPr>
              <a:t>　男</a:t>
            </a:r>
            <a:r>
              <a:rPr lang="ja-JP" altLang="en-US" sz="3200" dirty="0">
                <a:latin typeface="+mn-ea"/>
              </a:rPr>
              <a:t>の女を猟するのではない。女の男を猟するのである。</a:t>
            </a:r>
            <a:r>
              <a:rPr lang="en-US" altLang="ja-JP" sz="3200" dirty="0">
                <a:latin typeface="+mn-ea"/>
              </a:rPr>
              <a:t>――</a:t>
            </a:r>
            <a:r>
              <a:rPr lang="ja-JP" altLang="en-US" sz="3200" dirty="0">
                <a:latin typeface="+mn-ea"/>
              </a:rPr>
              <a:t>ショウは「人と超人と」の中にこの事実を戯曲化した。しかしこれを戯曲化したものは必しもショウにはじまるのではない。</a:t>
            </a:r>
            <a:r>
              <a:rPr lang="ja-JP" altLang="en-US" sz="3200" dirty="0">
                <a:solidFill>
                  <a:srgbClr val="FF0000"/>
                </a:solidFill>
                <a:latin typeface="AR P丸ゴシック体E" panose="020F0900000000000000" pitchFamily="50" charset="-128"/>
                <a:ea typeface="AR P丸ゴシック体E" panose="020F0900000000000000" pitchFamily="50" charset="-128"/>
              </a:rPr>
              <a:t>わたくしは</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梅蘭芳の</a:t>
            </a:r>
            <a:r>
              <a:rPr lang="ja-JP" altLang="en-US" sz="3200" dirty="0">
                <a:solidFill>
                  <a:srgbClr val="FF0000"/>
                </a:solidFill>
                <a:latin typeface="AR P丸ゴシック体E" panose="020F0900000000000000" pitchFamily="50" charset="-128"/>
                <a:ea typeface="AR P丸ゴシック体E" panose="020F0900000000000000" pitchFamily="50" charset="-128"/>
              </a:rPr>
              <a:t>「</a:t>
            </a:r>
            <a:r>
              <a:rPr lang="ja-JP" altLang="en-US" sz="3200" dirty="0" smtClean="0">
                <a:solidFill>
                  <a:srgbClr val="FF0000"/>
                </a:solidFill>
                <a:latin typeface="AR P丸ゴシック体E" panose="020F0900000000000000" pitchFamily="50" charset="-128"/>
                <a:ea typeface="AR P丸ゴシック体E" panose="020F0900000000000000" pitchFamily="50" charset="-128"/>
              </a:rPr>
              <a:t>虹霓関」</a:t>
            </a:r>
            <a:r>
              <a:rPr lang="ja-JP" altLang="en-US" sz="3200" dirty="0">
                <a:solidFill>
                  <a:srgbClr val="FF0000"/>
                </a:solidFill>
                <a:latin typeface="AR P丸ゴシック体E" panose="020F0900000000000000" pitchFamily="50" charset="-128"/>
                <a:ea typeface="AR P丸ゴシック体E" panose="020F0900000000000000" pitchFamily="50" charset="-128"/>
              </a:rPr>
              <a:t>を見</a:t>
            </a:r>
            <a:r>
              <a:rPr lang="ja-JP" altLang="en-US" sz="3200" dirty="0">
                <a:latin typeface="+mn-ea"/>
              </a:rPr>
              <a:t>、支那にも既にこの事実に注目した戯曲家のあるのを知った</a:t>
            </a:r>
            <a:r>
              <a:rPr lang="ja-JP" altLang="en-US" sz="3200" dirty="0" smtClean="0">
                <a:latin typeface="+mn-ea"/>
              </a:rPr>
              <a:t>。</a:t>
            </a:r>
          </a:p>
          <a:p>
            <a:pPr marL="0" indent="0">
              <a:buNone/>
            </a:pPr>
            <a:r>
              <a:rPr kumimoji="1" lang="ja-JP" altLang="en-US" sz="3200" dirty="0">
                <a:latin typeface="+mn-ea"/>
              </a:rPr>
              <a:t>　</a:t>
            </a:r>
            <a:r>
              <a:rPr kumimoji="1" lang="ja-JP" altLang="en-US" sz="3200" dirty="0" smtClean="0">
                <a:latin typeface="+mn-ea"/>
              </a:rPr>
              <a:t>　　　　　　「</a:t>
            </a:r>
            <a:r>
              <a:rPr lang="ja-JP" altLang="en-US" sz="3200" dirty="0">
                <a:latin typeface="+mn-ea"/>
              </a:rPr>
              <a:t>侏儒</a:t>
            </a:r>
            <a:r>
              <a:rPr kumimoji="1" lang="ja-JP" altLang="en-US" sz="3200" dirty="0" smtClean="0">
                <a:latin typeface="+mn-ea"/>
              </a:rPr>
              <a:t>の言葉」</a:t>
            </a:r>
            <a:endParaRPr kumimoji="1" lang="ja-JP" altLang="en-US" sz="3200" dirty="0">
              <a:latin typeface="+mn-ea"/>
            </a:endParaRPr>
          </a:p>
        </p:txBody>
      </p:sp>
      <p:pic>
        <p:nvPicPr>
          <p:cNvPr id="1026" name="Picture 2" descr="C:\Users\KATO Toru\Desktop\20131207meilanfang\Akutagawa_Ryunosuke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684541"/>
            <a:ext cx="2101485" cy="271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369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fontScale="90000"/>
          </a:bodyPr>
          <a:lstStyle/>
          <a:p>
            <a:r>
              <a:rPr kumimoji="1" lang="ja-JP" altLang="en-US" sz="6000" dirty="0" smtClean="0">
                <a:latin typeface="AR Pゴシック体S" panose="020B0A00000000000000" pitchFamily="50" charset="-128"/>
                <a:ea typeface="AR Pゴシック体S" panose="020B0A00000000000000" pitchFamily="50" charset="-128"/>
              </a:rPr>
              <a:t>アメリカ公演</a:t>
            </a:r>
            <a:br>
              <a:rPr kumimoji="1" lang="ja-JP" altLang="en-US" sz="6000" dirty="0" smtClean="0">
                <a:latin typeface="AR Pゴシック体S" panose="020B0A00000000000000" pitchFamily="50" charset="-128"/>
                <a:ea typeface="AR Pゴシック体S" panose="020B0A00000000000000" pitchFamily="50" charset="-128"/>
              </a:rPr>
            </a:br>
            <a:r>
              <a:rPr lang="ja-JP" altLang="en-US" sz="6000" dirty="0" smtClean="0">
                <a:latin typeface="AR Pゴシック体S" panose="020B0A00000000000000" pitchFamily="50" charset="-128"/>
                <a:ea typeface="AR Pゴシック体S" panose="020B0A00000000000000" pitchFamily="50" charset="-128"/>
              </a:rPr>
              <a:t>１９３０年</a:t>
            </a:r>
            <a:endParaRPr kumimoji="1" lang="ja-JP" altLang="en-US" sz="6000"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17410" name="Picture 2" descr="C:\Users\KATO Toru\Desktop\20131207meilanfang\1204162333022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406400"/>
            <a:ext cx="4029075"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50906"/>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fontScale="90000"/>
          </a:bodyPr>
          <a:lstStyle/>
          <a:p>
            <a:r>
              <a:rPr kumimoji="1" lang="ja-JP" altLang="en-US" sz="6600" dirty="0" smtClean="0">
                <a:latin typeface="AR Pゴシック体S" panose="020B0A00000000000000" pitchFamily="50" charset="-128"/>
                <a:ea typeface="AR Pゴシック体S" panose="020B0A00000000000000" pitchFamily="50" charset="-128"/>
              </a:rPr>
              <a:t>ソ連公演</a:t>
            </a:r>
            <a:br>
              <a:rPr kumimoji="1" lang="ja-JP" altLang="en-US" sz="6600" dirty="0" smtClean="0">
                <a:latin typeface="AR Pゴシック体S" panose="020B0A00000000000000" pitchFamily="50" charset="-128"/>
                <a:ea typeface="AR Pゴシック体S" panose="020B0A00000000000000" pitchFamily="50" charset="-128"/>
              </a:rPr>
            </a:br>
            <a:r>
              <a:rPr lang="ja-JP" altLang="en-US" sz="6600" dirty="0" smtClean="0">
                <a:latin typeface="AR Pゴシック体S" panose="020B0A00000000000000" pitchFamily="50" charset="-128"/>
                <a:ea typeface="AR Pゴシック体S" panose="020B0A00000000000000" pitchFamily="50" charset="-128"/>
              </a:rPr>
              <a:t>１９３５年</a:t>
            </a:r>
            <a:endParaRPr kumimoji="1" lang="ja-JP" altLang="en-US" sz="6600"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18434" name="Picture 2" descr="C:\Users\KATO Toru\Desktop\20131207meilanfang\201306040351055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60" y="1700808"/>
            <a:ext cx="6429830" cy="432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49215"/>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2320" y="260648"/>
            <a:ext cx="1234480" cy="5865515"/>
          </a:xfrm>
        </p:spPr>
        <p:txBody>
          <a:bodyPr>
            <a:normAutofit/>
          </a:bodyPr>
          <a:lstStyle/>
          <a:p>
            <a:r>
              <a:rPr lang="ja-JP" altLang="en-US" dirty="0" smtClean="0">
                <a:effectLst/>
              </a:rPr>
              <a:t>梅葆玖氏</a:t>
            </a:r>
            <a:r>
              <a:rPr lang="en-US" altLang="ja-JP" dirty="0" smtClean="0">
                <a:effectLst/>
              </a:rPr>
              <a:t>(</a:t>
            </a:r>
            <a:r>
              <a:rPr lang="ja-JP" altLang="en-US" dirty="0" smtClean="0">
                <a:effectLst/>
              </a:rPr>
              <a:t>１９３４～</a:t>
            </a:r>
            <a:r>
              <a:rPr lang="en-US" altLang="ja-JP" dirty="0" smtClean="0">
                <a:effectLst/>
              </a:rPr>
              <a:t>)</a:t>
            </a:r>
            <a:endParaRPr kumimoji="1" lang="ja-JP" altLang="en-US" dirty="0"/>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20482" name="Picture 2" descr="C:\Users\KATO Toru\Desktop\20131207meilanfang\ft20040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267" y="764704"/>
            <a:ext cx="6209945" cy="526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76340"/>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20272" y="260648"/>
            <a:ext cx="1666528" cy="5865515"/>
          </a:xfrm>
        </p:spPr>
        <p:txBody>
          <a:bodyPr>
            <a:normAutofit/>
          </a:bodyPr>
          <a:lstStyle/>
          <a:p>
            <a:r>
              <a:rPr kumimoji="1" lang="ja-JP" altLang="en-US" sz="6000" dirty="0" smtClean="0">
                <a:latin typeface="AR Pゴシック体S" panose="020B0A00000000000000" pitchFamily="50" charset="-128"/>
                <a:ea typeface="AR Pゴシック体S" panose="020B0A00000000000000" pitchFamily="50" charset="-128"/>
              </a:rPr>
              <a:t>１９４１年　香港</a:t>
            </a:r>
            <a:endParaRPr kumimoji="1" lang="ja-JP" altLang="en-US" sz="6000" dirty="0">
              <a:latin typeface="AR Pゴシック体S" panose="020B0A00000000000000" pitchFamily="50" charset="-128"/>
              <a:ea typeface="AR Pゴシック体S" panose="020B0A00000000000000" pitchFamily="50" charset="-128"/>
            </a:endParaRP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19458" name="Picture 2" descr="C:\Users\KATO Toru\Desktop\20131207meilanfang\img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1" y="260648"/>
            <a:ext cx="4495357"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41660"/>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1506" name="Picture 2" descr="C:\Users\KATO Toru\Desktop\20131207meilanfang\img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560840" cy="61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91966"/>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23554" name="Picture 2" descr="C:\Users\KATO Toru\Desktop\20131207meilanfang\img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04664"/>
            <a:ext cx="4464496" cy="612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31727"/>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4578" name="Picture 2" descr="C:\Users\KATO Toru\Desktop\20131207meilanfang\img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136987" cy="57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01537"/>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5602" name="Picture 2" descr="C:\Users\KATO Toru\Desktop\20131207meilanfang\img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45" y="476672"/>
            <a:ext cx="814554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9509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1026" name="Picture 2" descr="C:\Users\KATO Toru\Desktop\71YxQaLW5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40" y="332657"/>
            <a:ext cx="6259229" cy="625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9920"/>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6626" name="Picture 2" descr="C:\Users\KATO Toru\Desktop\20131207meilanfang\W020090622507784074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404664"/>
            <a:ext cx="7884421" cy="595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51756"/>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縦書きタイトル 5"/>
          <p:cNvSpPr>
            <a:spLocks noGrp="1"/>
          </p:cNvSpPr>
          <p:nvPr>
            <p:ph type="title" orient="vert"/>
          </p:nvPr>
        </p:nvSpPr>
        <p:spPr>
          <a:xfrm>
            <a:off x="7164288" y="332656"/>
            <a:ext cx="1522512" cy="5793507"/>
          </a:xfrm>
        </p:spPr>
        <p:txBody>
          <a:bodyPr>
            <a:normAutofit/>
          </a:bodyPr>
          <a:lstStyle/>
          <a:p>
            <a:r>
              <a:rPr kumimoji="1" lang="ja-JP" altLang="en-US" dirty="0" smtClean="0">
                <a:latin typeface="AR P丸ゴシック体E" panose="020F0900000000000000" pitchFamily="50" charset="-128"/>
                <a:ea typeface="AR P丸ゴシック体E" panose="020F0900000000000000" pitchFamily="50" charset="-128"/>
              </a:rPr>
              <a:t>１９５５年　</a:t>
            </a:r>
            <a:r>
              <a:rPr lang="ja-JP" altLang="en-US" dirty="0" smtClean="0">
                <a:latin typeface="AR P丸ゴシック体E" panose="020F0900000000000000" pitchFamily="50" charset="-128"/>
                <a:ea typeface="AR P丸ゴシック体E" panose="020F0900000000000000" pitchFamily="50" charset="-128"/>
              </a:rPr>
              <a:t>歌舞伎　訪中</a:t>
            </a:r>
            <a:r>
              <a:rPr lang="en-US" altLang="ja-JP" dirty="0">
                <a:latin typeface="AR P丸ゴシック体E" panose="020F0900000000000000" pitchFamily="50" charset="-128"/>
                <a:ea typeface="AR P丸ゴシック体E" panose="020F0900000000000000" pitchFamily="50" charset="-128"/>
              </a:rPr>
              <a:t> </a:t>
            </a:r>
            <a:r>
              <a:rPr lang="ja-JP" altLang="en-US" dirty="0">
                <a:latin typeface="AR P丸ゴシック体E" panose="020F0900000000000000" pitchFamily="50" charset="-128"/>
                <a:ea typeface="AR P丸ゴシック体E" panose="020F0900000000000000" pitchFamily="50" charset="-128"/>
              </a:rPr>
              <a:t/>
            </a:r>
            <a:br>
              <a:rPr lang="ja-JP" altLang="en-US" dirty="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　　二代目　市川猿之助</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7" name="縦書きテキスト プレースホルダー 6"/>
          <p:cNvSpPr>
            <a:spLocks noGrp="1"/>
          </p:cNvSpPr>
          <p:nvPr>
            <p:ph type="body" orient="vert" idx="1"/>
          </p:nvPr>
        </p:nvSpPr>
        <p:spPr/>
        <p:txBody>
          <a:bodyPr/>
          <a:lstStyle/>
          <a:p>
            <a:endParaRPr kumimoji="1" lang="ja-JP" altLang="en-US"/>
          </a:p>
        </p:txBody>
      </p:sp>
      <p:pic>
        <p:nvPicPr>
          <p:cNvPr id="4098" name="Picture 2" descr="C:\Users\KATO Toru\Desktop\20131207meilanfang\00080286e07a0b0f5b2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4680520" cy="58033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TO Toru\Desktop\20131207meilanfang\00080286e07a0b0f59f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276872"/>
            <a:ext cx="4074939" cy="32599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TO Toru\Desktop\20131207meilanfang\213c331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300815"/>
            <a:ext cx="2323471" cy="262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929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pPr algn="ctr"/>
            <a:r>
              <a:rPr lang="ja-JP" altLang="en-US" sz="5400" dirty="0" smtClean="0">
                <a:solidFill>
                  <a:schemeClr val="accent2">
                    <a:lumMod val="75000"/>
                  </a:schemeClr>
                </a:solidFill>
                <a:latin typeface="AR Pゴシック体S" panose="020B0A00000000000000" pitchFamily="50" charset="-128"/>
                <a:ea typeface="AR Pゴシック体S" panose="020B0A00000000000000" pitchFamily="50" charset="-128"/>
              </a:rPr>
              <a:t>梅蘭芳　戦後の来日公演</a:t>
            </a:r>
            <a:endParaRPr kumimoji="1" lang="ja-JP" altLang="en-US" sz="5400" dirty="0">
              <a:solidFill>
                <a:schemeClr val="accent2">
                  <a:lumMod val="75000"/>
                </a:schemeClr>
              </a:solidFill>
              <a:latin typeface="AR Pゴシック体S" panose="020B0A00000000000000" pitchFamily="50" charset="-128"/>
              <a:ea typeface="AR Pゴシック体S" panose="020B0A00000000000000" pitchFamily="50" charset="-128"/>
            </a:endParaRPr>
          </a:p>
        </p:txBody>
      </p:sp>
      <p:sp>
        <p:nvSpPr>
          <p:cNvPr id="8" name="コンテンツ プレースホルダー 7"/>
          <p:cNvSpPr>
            <a:spLocks noGrp="1"/>
          </p:cNvSpPr>
          <p:nvPr>
            <p:ph sz="quarter" idx="1"/>
          </p:nvPr>
        </p:nvSpPr>
        <p:spPr/>
        <p:txBody>
          <a:bodyPr>
            <a:normAutofit/>
          </a:bodyPr>
          <a:lstStyle/>
          <a:p>
            <a:pPr marL="0" indent="0">
              <a:buNone/>
            </a:pPr>
            <a:endParaRPr kumimoji="1" lang="ja-JP" altLang="en-US" dirty="0" smtClean="0"/>
          </a:p>
          <a:p>
            <a:pPr marL="0" indent="0">
              <a:buNone/>
            </a:pPr>
            <a:r>
              <a:rPr lang="en-US" altLang="ja-JP" sz="3600" dirty="0" smtClean="0"/>
              <a:t>1955</a:t>
            </a:r>
            <a:r>
              <a:rPr lang="ja-JP" altLang="en-US" sz="3600" dirty="0" smtClean="0"/>
              <a:t>年　中国京劇院創立。</a:t>
            </a:r>
          </a:p>
          <a:p>
            <a:pPr marL="0" indent="0">
              <a:buNone/>
            </a:pPr>
            <a:r>
              <a:rPr lang="ja-JP" altLang="en-US" sz="3600" dirty="0"/>
              <a:t>　</a:t>
            </a:r>
            <a:r>
              <a:rPr lang="ja-JP" altLang="en-US" sz="3600" dirty="0" smtClean="0"/>
              <a:t>　　　初代院長となる。</a:t>
            </a:r>
          </a:p>
          <a:p>
            <a:pPr marL="0" indent="0">
              <a:buNone/>
            </a:pPr>
            <a:endParaRPr lang="ja-JP" altLang="en-US" sz="3600" dirty="0"/>
          </a:p>
          <a:p>
            <a:pPr marL="0" indent="0">
              <a:buNone/>
            </a:pPr>
            <a:r>
              <a:rPr lang="en-US" altLang="ja-JP" sz="3600" dirty="0" smtClean="0"/>
              <a:t>1956</a:t>
            </a:r>
            <a:r>
              <a:rPr lang="ja-JP" altLang="en-US" sz="3600" dirty="0" smtClean="0"/>
              <a:t>年　周恩来の要請を受け、</a:t>
            </a:r>
          </a:p>
          <a:p>
            <a:pPr marL="0" indent="0">
              <a:buNone/>
            </a:pPr>
            <a:r>
              <a:rPr lang="ja-JP" altLang="en-US" sz="3600" dirty="0"/>
              <a:t>　</a:t>
            </a:r>
            <a:r>
              <a:rPr lang="ja-JP" altLang="en-US" sz="3600" dirty="0" smtClean="0"/>
              <a:t>　　京劇団を連れて来日公演を行う。</a:t>
            </a:r>
          </a:p>
          <a:p>
            <a:pPr marL="0" indent="0">
              <a:buNone/>
            </a:pPr>
            <a:r>
              <a:rPr kumimoji="1" lang="ja-JP" altLang="en-US" sz="3600" dirty="0"/>
              <a:t>　</a:t>
            </a:r>
            <a:r>
              <a:rPr kumimoji="1" lang="ja-JP" altLang="en-US" sz="3600" dirty="0" smtClean="0"/>
              <a:t>　　　中華人民共和国にとっても、　　　　</a:t>
            </a:r>
          </a:p>
          <a:p>
            <a:pPr marL="0" indent="0">
              <a:buNone/>
            </a:pPr>
            <a:r>
              <a:rPr lang="ja-JP" altLang="en-US" sz="3600" dirty="0"/>
              <a:t>　</a:t>
            </a:r>
            <a:r>
              <a:rPr lang="ja-JP" altLang="en-US" sz="3600" dirty="0" smtClean="0"/>
              <a:t>　　</a:t>
            </a:r>
            <a:r>
              <a:rPr kumimoji="1" lang="ja-JP" altLang="en-US" sz="3600" dirty="0" smtClean="0"/>
              <a:t>初の海外京劇公演であった。</a:t>
            </a:r>
          </a:p>
        </p:txBody>
      </p:sp>
    </p:spTree>
    <p:extLst>
      <p:ext uri="{BB962C8B-B14F-4D97-AF65-F5344CB8AC3E}">
        <p14:creationId xmlns:p14="http://schemas.microsoft.com/office/powerpoint/2010/main" val="4284385213"/>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dirty="0"/>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28674" name="Picture 2" descr="C:\Users\KATO Toru\Desktop\20131207meilanfang\img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61160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49673"/>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dirty="0"/>
          </a:p>
        </p:txBody>
      </p:sp>
      <p:sp>
        <p:nvSpPr>
          <p:cNvPr id="6" name="コンテンツ プレースホルダー 5"/>
          <p:cNvSpPr>
            <a:spLocks noGrp="1"/>
          </p:cNvSpPr>
          <p:nvPr>
            <p:ph sz="quarter" idx="1"/>
          </p:nvPr>
        </p:nvSpPr>
        <p:spPr>
          <a:xfrm>
            <a:off x="395536" y="1268760"/>
            <a:ext cx="8291264" cy="4827240"/>
          </a:xfrm>
        </p:spPr>
        <p:txBody>
          <a:bodyPr>
            <a:normAutofit/>
          </a:bodyPr>
          <a:lstStyle/>
          <a:p>
            <a:pPr marL="0" indent="0">
              <a:buNone/>
            </a:pPr>
            <a:r>
              <a:rPr lang="en-US" altLang="ja-JP" sz="6000" dirty="0">
                <a:latin typeface="ＤＦ平成明朝体W7" panose="02020709000000000000" pitchFamily="17" charset="-128"/>
                <a:ea typeface="ＤＦ平成明朝体W7" panose="02020709000000000000" pitchFamily="17" charset="-128"/>
              </a:rPr>
              <a:t>1961</a:t>
            </a:r>
            <a:r>
              <a:rPr lang="ja-JP" altLang="en-US" sz="6000" dirty="0">
                <a:latin typeface="ＤＦ平成明朝体W7" panose="02020709000000000000" pitchFamily="17" charset="-128"/>
                <a:ea typeface="ＤＦ平成明朝体W7" panose="02020709000000000000" pitchFamily="17" charset="-128"/>
              </a:rPr>
              <a:t>年</a:t>
            </a:r>
            <a:r>
              <a:rPr lang="en-US" altLang="ja-JP" sz="6000" dirty="0">
                <a:latin typeface="ＤＦ平成明朝体W7" panose="02020709000000000000" pitchFamily="17" charset="-128"/>
                <a:ea typeface="ＤＦ平成明朝体W7" panose="02020709000000000000" pitchFamily="17" charset="-128"/>
              </a:rPr>
              <a:t>8</a:t>
            </a:r>
            <a:r>
              <a:rPr lang="ja-JP" altLang="en-US" sz="6000" dirty="0">
                <a:latin typeface="ＤＦ平成明朝体W7" panose="02020709000000000000" pitchFamily="17" charset="-128"/>
                <a:ea typeface="ＤＦ平成明朝体W7" panose="02020709000000000000" pitchFamily="17" charset="-128"/>
              </a:rPr>
              <a:t>月</a:t>
            </a:r>
            <a:r>
              <a:rPr lang="en-US" altLang="ja-JP" sz="6000" dirty="0">
                <a:latin typeface="ＤＦ平成明朝体W7" panose="02020709000000000000" pitchFamily="17" charset="-128"/>
                <a:ea typeface="ＤＦ平成明朝体W7" panose="02020709000000000000" pitchFamily="17" charset="-128"/>
              </a:rPr>
              <a:t>8</a:t>
            </a:r>
            <a:r>
              <a:rPr lang="ja-JP" altLang="en-US" sz="6000" dirty="0" smtClean="0">
                <a:latin typeface="ＤＦ平成明朝体W7" panose="02020709000000000000" pitchFamily="17" charset="-128"/>
                <a:ea typeface="ＤＦ平成明朝体W7" panose="02020709000000000000" pitchFamily="17" charset="-128"/>
              </a:rPr>
              <a:t>日</a:t>
            </a:r>
          </a:p>
          <a:p>
            <a:pPr marL="0" indent="0">
              <a:buNone/>
            </a:pPr>
            <a:r>
              <a:rPr kumimoji="1" lang="ja-JP" altLang="en-US" sz="6000" dirty="0">
                <a:latin typeface="ＤＦ平成明朝体W7" panose="02020709000000000000" pitchFamily="17" charset="-128"/>
                <a:ea typeface="ＤＦ平成明朝体W7" panose="02020709000000000000" pitchFamily="17" charset="-128"/>
              </a:rPr>
              <a:t>　</a:t>
            </a:r>
            <a:r>
              <a:rPr kumimoji="1" lang="ja-JP" altLang="en-US" sz="6000" dirty="0" smtClean="0">
                <a:latin typeface="ＤＦ平成明朝体W7" panose="02020709000000000000" pitchFamily="17" charset="-128"/>
                <a:ea typeface="ＤＦ平成明朝体W7" panose="02020709000000000000" pitchFamily="17" charset="-128"/>
              </a:rPr>
              <a:t>梅蘭芳　永眠</a:t>
            </a:r>
          </a:p>
          <a:p>
            <a:pPr marL="0" indent="0">
              <a:buNone/>
            </a:pPr>
            <a:endParaRPr kumimoji="1" lang="ja-JP" altLang="en-US" sz="3200" dirty="0" smtClean="0">
              <a:solidFill>
                <a:schemeClr val="accent6">
                  <a:lumMod val="20000"/>
                  <a:lumOff val="80000"/>
                </a:schemeClr>
              </a:solidFill>
              <a:latin typeface="ＤＦ平成明朝体W7" panose="02020709000000000000" pitchFamily="17" charset="-128"/>
              <a:ea typeface="ＤＦ平成明朝体W7" panose="02020709000000000000" pitchFamily="17" charset="-128"/>
            </a:endParaRPr>
          </a:p>
          <a:p>
            <a:pPr marL="0" indent="0">
              <a:buNone/>
            </a:pPr>
            <a:endParaRPr kumimoji="1" lang="ja-JP" altLang="en-US" sz="3200" dirty="0" smtClean="0">
              <a:solidFill>
                <a:schemeClr val="accent6">
                  <a:lumMod val="20000"/>
                  <a:lumOff val="80000"/>
                </a:schemeClr>
              </a:solidFill>
              <a:latin typeface="ＤＦ平成明朝体W7" panose="02020709000000000000" pitchFamily="17" charset="-128"/>
              <a:ea typeface="ＤＦ平成明朝体W7" panose="02020709000000000000" pitchFamily="17" charset="-128"/>
            </a:endParaRPr>
          </a:p>
          <a:p>
            <a:pPr marL="0" indent="0">
              <a:buNone/>
            </a:pPr>
            <a:r>
              <a:rPr kumimoji="1" lang="en-US" altLang="ja-JP" sz="3200" dirty="0" smtClean="0">
                <a:solidFill>
                  <a:schemeClr val="accent2">
                    <a:lumMod val="50000"/>
                  </a:schemeClr>
                </a:solidFill>
                <a:latin typeface="ＤＦ平成明朝体W7" panose="02020709000000000000" pitchFamily="17" charset="-128"/>
                <a:ea typeface="ＤＦ平成明朝体W7" panose="02020709000000000000" pitchFamily="17" charset="-128"/>
              </a:rPr>
              <a:t>1963</a:t>
            </a:r>
            <a:r>
              <a:rPr kumimoji="1" lang="ja-JP" altLang="en-US" sz="3200" dirty="0" smtClean="0">
                <a:solidFill>
                  <a:schemeClr val="accent2">
                    <a:lumMod val="50000"/>
                  </a:schemeClr>
                </a:solidFill>
                <a:latin typeface="ＤＦ平成明朝体W7" panose="02020709000000000000" pitchFamily="17" charset="-128"/>
                <a:ea typeface="ＤＦ平成明朝体W7" panose="02020709000000000000" pitchFamily="17" charset="-128"/>
              </a:rPr>
              <a:t>年</a:t>
            </a:r>
            <a:r>
              <a:rPr kumimoji="1" lang="en-US" altLang="ja-JP" sz="3200" dirty="0" smtClean="0">
                <a:solidFill>
                  <a:schemeClr val="accent2">
                    <a:lumMod val="50000"/>
                  </a:schemeClr>
                </a:solidFill>
                <a:latin typeface="ＤＦ平成明朝体W7" panose="02020709000000000000" pitchFamily="17" charset="-128"/>
                <a:ea typeface="ＤＦ平成明朝体W7" panose="02020709000000000000" pitchFamily="17" charset="-128"/>
              </a:rPr>
              <a:t>6</a:t>
            </a:r>
            <a:r>
              <a:rPr kumimoji="1" lang="ja-JP" altLang="en-US" sz="3200" dirty="0" smtClean="0">
                <a:solidFill>
                  <a:schemeClr val="accent2">
                    <a:lumMod val="50000"/>
                  </a:schemeClr>
                </a:solidFill>
                <a:latin typeface="ＤＦ平成明朝体W7" panose="02020709000000000000" pitchFamily="17" charset="-128"/>
                <a:ea typeface="ＤＦ平成明朝体W7" panose="02020709000000000000" pitchFamily="17" charset="-128"/>
              </a:rPr>
              <a:t>月</a:t>
            </a:r>
          </a:p>
          <a:p>
            <a:pPr marL="0" indent="0">
              <a:buNone/>
            </a:pPr>
            <a:r>
              <a:rPr lang="ja-JP" altLang="en-US" sz="3200" dirty="0">
                <a:solidFill>
                  <a:schemeClr val="accent2">
                    <a:lumMod val="50000"/>
                  </a:schemeClr>
                </a:solidFill>
                <a:latin typeface="ＤＦ平成明朝体W7" panose="02020709000000000000" pitchFamily="17" charset="-128"/>
                <a:ea typeface="ＤＦ平成明朝体W7" panose="02020709000000000000" pitchFamily="17" charset="-128"/>
              </a:rPr>
              <a:t>　</a:t>
            </a:r>
            <a:r>
              <a:rPr kumimoji="1" lang="ja-JP" altLang="en-US" sz="3200" dirty="0" smtClean="0">
                <a:solidFill>
                  <a:schemeClr val="accent2">
                    <a:lumMod val="50000"/>
                  </a:schemeClr>
                </a:solidFill>
                <a:latin typeface="ＤＦ平成明朝体W7" panose="02020709000000000000" pitchFamily="17" charset="-128"/>
                <a:ea typeface="ＤＦ平成明朝体W7" panose="02020709000000000000" pitchFamily="17" charset="-128"/>
              </a:rPr>
              <a:t>加藤徹　誕生</a:t>
            </a:r>
          </a:p>
        </p:txBody>
      </p:sp>
      <p:pic>
        <p:nvPicPr>
          <p:cNvPr id="2050" name="Picture 2" descr="C:\Users\KATO Toru\Desktop\20131207meilanfang\Meilanfang_banshenxi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16832"/>
            <a:ext cx="2537473" cy="335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924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800" dirty="0" smtClean="0">
                <a:latin typeface="AR P丸ゴシック体E" panose="020F0900000000000000" pitchFamily="50" charset="-128"/>
                <a:ea typeface="AR P丸ゴシック体E" panose="020F0900000000000000" pitchFamily="50" charset="-128"/>
              </a:rPr>
              <a:t>平成</a:t>
            </a:r>
            <a:r>
              <a:rPr kumimoji="1" lang="en-US" altLang="ja-JP" sz="4800" dirty="0" smtClean="0">
                <a:latin typeface="AR P丸ゴシック体E" panose="020F0900000000000000" pitchFamily="50" charset="-128"/>
                <a:ea typeface="AR P丸ゴシック体E" panose="020F0900000000000000" pitchFamily="50" charset="-128"/>
              </a:rPr>
              <a:t>26</a:t>
            </a:r>
            <a:r>
              <a:rPr kumimoji="1" lang="ja-JP" altLang="en-US" sz="4800" dirty="0" smtClean="0">
                <a:latin typeface="AR P丸ゴシック体E" panose="020F0900000000000000" pitchFamily="50" charset="-128"/>
                <a:ea typeface="AR P丸ゴシック体E" panose="020F0900000000000000" pitchFamily="50" charset="-128"/>
              </a:rPr>
              <a:t>年＝</a:t>
            </a:r>
            <a:r>
              <a:rPr kumimoji="1" lang="en-US" altLang="ja-JP" sz="4800" dirty="0" smtClean="0">
                <a:latin typeface="AR P丸ゴシック体E" panose="020F0900000000000000" pitchFamily="50" charset="-128"/>
                <a:ea typeface="AR P丸ゴシック体E" panose="020F0900000000000000" pitchFamily="50" charset="-128"/>
              </a:rPr>
              <a:t>2014</a:t>
            </a:r>
            <a:r>
              <a:rPr kumimoji="1" lang="ja-JP" altLang="en-US" sz="4800" dirty="0" smtClean="0">
                <a:latin typeface="AR P丸ゴシック体E" panose="020F0900000000000000" pitchFamily="50" charset="-128"/>
                <a:ea typeface="AR P丸ゴシック体E" panose="020F0900000000000000" pitchFamily="50" charset="-128"/>
              </a:rPr>
              <a:t>年は･･･</a:t>
            </a:r>
            <a:endParaRPr kumimoji="1" lang="ja-JP" altLang="en-US" sz="4800" dirty="0">
              <a:latin typeface="AR P丸ゴシック体E" panose="020F0900000000000000" pitchFamily="50" charset="-128"/>
              <a:ea typeface="AR P丸ゴシック体E" panose="020F0900000000000000" pitchFamily="50" charset="-128"/>
            </a:endParaRPr>
          </a:p>
        </p:txBody>
      </p:sp>
      <p:sp>
        <p:nvSpPr>
          <p:cNvPr id="3" name="縦書きテキスト プレースホルダー 2"/>
          <p:cNvSpPr>
            <a:spLocks noGrp="1"/>
          </p:cNvSpPr>
          <p:nvPr>
            <p:ph sz="quarter" idx="1"/>
          </p:nvPr>
        </p:nvSpPr>
        <p:spPr/>
        <p:txBody>
          <a:bodyPr>
            <a:normAutofit/>
          </a:bodyPr>
          <a:lstStyle/>
          <a:p>
            <a:pPr marL="0" indent="0">
              <a:buNone/>
            </a:pPr>
            <a:r>
              <a:rPr lang="ja-JP" altLang="en-US" sz="4800" dirty="0" smtClean="0"/>
              <a:t>六十干支は</a:t>
            </a:r>
            <a:r>
              <a:rPr lang="ja-JP" altLang="en-US" sz="4800" dirty="0" smtClean="0">
                <a:solidFill>
                  <a:schemeClr val="tx2">
                    <a:lumMod val="75000"/>
                  </a:schemeClr>
                </a:solidFill>
              </a:rPr>
              <a:t>甲午</a:t>
            </a:r>
          </a:p>
          <a:p>
            <a:pPr marL="0" indent="0">
              <a:buNone/>
            </a:pPr>
            <a:r>
              <a:rPr lang="en-US" altLang="ja-JP" sz="4800" dirty="0" smtClean="0"/>
              <a:t>60</a:t>
            </a:r>
            <a:r>
              <a:rPr lang="ja-JP" altLang="en-US" sz="4400" dirty="0" smtClean="0"/>
              <a:t>年で「還暦」</a:t>
            </a:r>
            <a:r>
              <a:rPr lang="en-US" altLang="ja-JP" sz="4400" dirty="0" smtClean="0"/>
              <a:t>=</a:t>
            </a:r>
            <a:r>
              <a:rPr lang="ja-JP" altLang="en-US" sz="4400" dirty="0" smtClean="0"/>
              <a:t>“花甲”</a:t>
            </a:r>
          </a:p>
          <a:p>
            <a:pPr marL="0" indent="0">
              <a:buNone/>
            </a:pPr>
            <a:r>
              <a:rPr lang="en-US" altLang="ja-JP" sz="4400" dirty="0" smtClean="0"/>
              <a:t>120</a:t>
            </a:r>
            <a:r>
              <a:rPr lang="ja-JP" altLang="en-US" sz="4400" dirty="0" smtClean="0"/>
              <a:t>年で「大還暦」</a:t>
            </a:r>
          </a:p>
          <a:p>
            <a:pPr marL="0" indent="0">
              <a:buNone/>
            </a:pPr>
            <a:r>
              <a:rPr lang="ja-JP" altLang="en-US" sz="4400" dirty="0" smtClean="0"/>
              <a:t>梅蘭芳生誕</a:t>
            </a:r>
            <a:r>
              <a:rPr lang="en-US" altLang="ja-JP" sz="4400" dirty="0" smtClean="0"/>
              <a:t>120</a:t>
            </a:r>
            <a:r>
              <a:rPr lang="ja-JP" altLang="en-US" sz="4400" dirty="0" smtClean="0"/>
              <a:t>周年記念活動</a:t>
            </a:r>
          </a:p>
          <a:p>
            <a:pPr marL="0" indent="0">
              <a:buNone/>
            </a:pPr>
            <a:r>
              <a:rPr kumimoji="1" lang="ja-JP" altLang="en-US" sz="7200" dirty="0" smtClean="0"/>
              <a:t>“</a:t>
            </a:r>
            <a:r>
              <a:rPr kumimoji="1" lang="ja-JP" altLang="en-US" sz="7200" dirty="0" smtClean="0">
                <a:solidFill>
                  <a:schemeClr val="tx2">
                    <a:lumMod val="90000"/>
                  </a:schemeClr>
                </a:solidFill>
              </a:rPr>
              <a:t>双甲之約</a:t>
            </a:r>
            <a:r>
              <a:rPr kumimoji="1" lang="ja-JP" altLang="en-US" sz="7200" dirty="0" smtClean="0"/>
              <a:t>”</a:t>
            </a:r>
            <a:endParaRPr kumimoji="1" lang="ja-JP" altLang="en-US" sz="7200" dirty="0"/>
          </a:p>
        </p:txBody>
      </p:sp>
      <p:pic>
        <p:nvPicPr>
          <p:cNvPr id="1026" name="Picture 2" descr="C:\Users\KATO Toru\Desktop\20131207meilanfang\20121229_1511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092" y="3140967"/>
            <a:ext cx="1278310" cy="21986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TO Toru\Desktop\20131207meilanfang\cha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40768"/>
            <a:ext cx="1574106" cy="157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279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fontScale="90000"/>
          </a:bodyPr>
          <a:lstStyle/>
          <a:p>
            <a:r>
              <a:rPr lang="ja-JP" altLang="en-US" sz="8000" dirty="0" smtClean="0">
                <a:latin typeface="AR Pゴシック体S" panose="020B0A00000000000000" pitchFamily="50" charset="-128"/>
                <a:ea typeface="AR Pゴシック体S" panose="020B0A00000000000000" pitchFamily="50" charset="-128"/>
              </a:rPr>
              <a:t>劇終</a:t>
            </a:r>
            <a:r>
              <a:rPr lang="ja-JP" altLang="en-US" dirty="0" smtClean="0"/>
              <a:t/>
            </a:r>
            <a:br>
              <a:rPr lang="ja-JP" altLang="en-US" dirty="0" smtClean="0"/>
            </a:br>
            <a:r>
              <a:rPr lang="ja-JP" altLang="en-US" sz="4400" dirty="0">
                <a:latin typeface="AR P丸ゴシック体E" panose="020F0900000000000000" pitchFamily="50" charset="-128"/>
                <a:ea typeface="AR P丸ゴシック体E" panose="020F0900000000000000" pitchFamily="50" charset="-128"/>
              </a:rPr>
              <a:t>ありがとうございました</a:t>
            </a:r>
            <a:endParaRPr kumimoji="1" lang="ja-JP" altLang="en-US" sz="4400" dirty="0">
              <a:latin typeface="AR P丸ゴシック体E" panose="020F0900000000000000" pitchFamily="50" charset="-128"/>
              <a:ea typeface="AR P丸ゴシック体E" panose="020F0900000000000000" pitchFamily="50" charset="-128"/>
            </a:endParaRPr>
          </a:p>
        </p:txBody>
      </p:sp>
      <p:sp>
        <p:nvSpPr>
          <p:cNvPr id="3" name="縦書きテキスト プレースホルダー 2"/>
          <p:cNvSpPr>
            <a:spLocks noGrp="1"/>
          </p:cNvSpPr>
          <p:nvPr>
            <p:ph type="body" orient="vert" idx="1"/>
          </p:nvPr>
        </p:nvSpPr>
        <p:spPr/>
        <p:txBody>
          <a:bodyPr>
            <a:normAutofit/>
          </a:bodyPr>
          <a:lstStyle/>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ja-JP" altLang="en-US" sz="4000" dirty="0" smtClean="0"/>
          </a:p>
        </p:txBody>
      </p:sp>
      <p:pic>
        <p:nvPicPr>
          <p:cNvPr id="3074" name="Picture 2" descr="C:\Users\KATO Toru\Desktop\130928三国志フェス2013_新潮劇院さま加藤徹先生\fes2013-04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423" y="332656"/>
            <a:ext cx="4176464" cy="627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4625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dirty="0"/>
          </a:p>
        </p:txBody>
      </p:sp>
      <p:sp>
        <p:nvSpPr>
          <p:cNvPr id="2" name="コンテンツ プレースホルダー 1"/>
          <p:cNvSpPr>
            <a:spLocks noGrp="1"/>
          </p:cNvSpPr>
          <p:nvPr>
            <p:ph sz="quarter" idx="1"/>
          </p:nvPr>
        </p:nvSpPr>
        <p:spPr/>
        <p:txBody>
          <a:bodyPr/>
          <a:lstStyle/>
          <a:p>
            <a:endParaRPr kumimoji="1" lang="ja-JP" altLang="en-US"/>
          </a:p>
        </p:txBody>
      </p:sp>
      <p:pic>
        <p:nvPicPr>
          <p:cNvPr id="2050" name="Picture 2" descr="C:\Users\KATO Toru\Desktop\raku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67359"/>
            <a:ext cx="8546207" cy="550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3796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1026" name="Picture 2" descr="C:\Users\KATO Toru\Desktop\20131207meilanfang\20121101bawangbie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67" y="260648"/>
            <a:ext cx="7958766" cy="59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8100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latin typeface="AR P丸ゴシック体E" panose="020F0900000000000000" pitchFamily="50" charset="-128"/>
                <a:ea typeface="AR P丸ゴシック体E" panose="020F0900000000000000" pitchFamily="50" charset="-128"/>
              </a:rPr>
              <a:t>【</a:t>
            </a:r>
            <a:r>
              <a:rPr lang="ja-JP" altLang="en-US" sz="4000" dirty="0">
                <a:latin typeface="AR P丸ゴシック体E" panose="020F0900000000000000" pitchFamily="50" charset="-128"/>
                <a:ea typeface="AR P丸ゴシック体E" panose="020F0900000000000000" pitchFamily="50" charset="-128"/>
              </a:rPr>
              <a:t>略年表</a:t>
            </a:r>
            <a:r>
              <a:rPr lang="en-US" altLang="ja-JP" sz="4000" dirty="0" smtClean="0">
                <a:latin typeface="AR P丸ゴシック体E" panose="020F0900000000000000" pitchFamily="50" charset="-128"/>
                <a:ea typeface="AR P丸ゴシック体E" panose="020F0900000000000000" pitchFamily="50" charset="-128"/>
              </a:rPr>
              <a:t>】</a:t>
            </a:r>
            <a:r>
              <a:rPr lang="ja-JP" altLang="en-US" sz="4000" dirty="0" smtClean="0">
                <a:latin typeface="AR P丸ゴシック体E" panose="020F0900000000000000" pitchFamily="50" charset="-128"/>
                <a:ea typeface="AR P丸ゴシック体E" panose="020F0900000000000000" pitchFamily="50" charset="-128"/>
              </a:rPr>
              <a:t>　紀元前</a:t>
            </a:r>
            <a:r>
              <a:rPr lang="en-US" altLang="ja-JP" sz="4000" dirty="0">
                <a:latin typeface="AR P丸ゴシック体E" panose="020F0900000000000000" pitchFamily="50" charset="-128"/>
                <a:ea typeface="AR P丸ゴシック体E" panose="020F0900000000000000" pitchFamily="50" charset="-128"/>
              </a:rPr>
              <a:t>3</a:t>
            </a:r>
            <a:r>
              <a:rPr lang="ja-JP" altLang="en-US" sz="4000" dirty="0">
                <a:latin typeface="AR P丸ゴシック体E" panose="020F0900000000000000" pitchFamily="50" charset="-128"/>
                <a:ea typeface="AR P丸ゴシック体E" panose="020F0900000000000000" pitchFamily="50" charset="-128"/>
              </a:rPr>
              <a:t>世紀の</a:t>
            </a:r>
            <a:r>
              <a:rPr lang="ja-JP" altLang="en-US" sz="4000" dirty="0" smtClean="0">
                <a:latin typeface="AR P丸ゴシック体E" panose="020F0900000000000000" pitchFamily="50" charset="-128"/>
                <a:ea typeface="AR P丸ゴシック体E" panose="020F0900000000000000" pitchFamily="50" charset="-128"/>
              </a:rPr>
              <a:t>物語</a:t>
            </a:r>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3" name="コンテンツ プレースホルダー 2"/>
          <p:cNvSpPr>
            <a:spLocks noGrp="1"/>
          </p:cNvSpPr>
          <p:nvPr>
            <p:ph sz="quarter" idx="1"/>
          </p:nvPr>
        </p:nvSpPr>
        <p:spPr/>
        <p:txBody>
          <a:bodyPr>
            <a:normAutofit fontScale="92500"/>
          </a:bodyPr>
          <a:lstStyle/>
          <a:p>
            <a:pPr marL="0" indent="0">
              <a:buNone/>
            </a:pPr>
            <a:r>
              <a:rPr lang="ja-JP" altLang="en-US" dirty="0" smtClean="0"/>
              <a:t>殷</a:t>
            </a:r>
            <a:r>
              <a:rPr lang="en-US" altLang="ja-JP" dirty="0" smtClean="0"/>
              <a:t>→</a:t>
            </a:r>
            <a:r>
              <a:rPr lang="ja-JP" altLang="en-US" dirty="0" smtClean="0"/>
              <a:t>周</a:t>
            </a:r>
            <a:r>
              <a:rPr lang="en-US" altLang="ja-JP" dirty="0" smtClean="0"/>
              <a:t>(</a:t>
            </a:r>
            <a:r>
              <a:rPr lang="ja-JP" altLang="en-US" dirty="0"/>
              <a:t>西周</a:t>
            </a:r>
            <a:r>
              <a:rPr lang="en-US" altLang="ja-JP" dirty="0"/>
              <a:t>)→</a:t>
            </a:r>
            <a:r>
              <a:rPr lang="ja-JP" altLang="en-US" dirty="0" smtClean="0"/>
              <a:t>春秋・戦国時代</a:t>
            </a:r>
          </a:p>
          <a:p>
            <a:pPr marL="0" indent="0">
              <a:buNone/>
            </a:pPr>
            <a:endParaRPr lang="ja-JP" altLang="en-US" dirty="0"/>
          </a:p>
          <a:p>
            <a:pPr marL="0" indent="0">
              <a:buNone/>
            </a:pPr>
            <a:r>
              <a:rPr lang="ja-JP" altLang="en-US" dirty="0" smtClean="0"/>
              <a:t>→秦の</a:t>
            </a:r>
            <a:r>
              <a:rPr lang="ja-JP" altLang="en-US" dirty="0"/>
              <a:t>始皇帝→秦末群雄→</a:t>
            </a:r>
            <a:r>
              <a:rPr lang="ja-JP" altLang="en-US" sz="3500" dirty="0"/>
              <a:t>楚漢戦争</a:t>
            </a:r>
            <a:r>
              <a:rPr lang="ja-JP" altLang="en-US" dirty="0"/>
              <a:t>→前漢･･･</a:t>
            </a:r>
          </a:p>
          <a:p>
            <a:endParaRPr lang="ja-JP" altLang="en-US" dirty="0"/>
          </a:p>
          <a:p>
            <a:r>
              <a:rPr lang="ja-JP" altLang="en-US" dirty="0" smtClean="0"/>
              <a:t>前</a:t>
            </a:r>
            <a:r>
              <a:rPr lang="en-US" altLang="ja-JP" dirty="0"/>
              <a:t>202</a:t>
            </a:r>
            <a:r>
              <a:rPr lang="ja-JP" altLang="en-US" dirty="0"/>
              <a:t>年、項羽</a:t>
            </a:r>
            <a:r>
              <a:rPr lang="en-US" altLang="ja-JP" dirty="0"/>
              <a:t>(</a:t>
            </a:r>
            <a:r>
              <a:rPr lang="ja-JP" altLang="en-US" dirty="0"/>
              <a:t>前</a:t>
            </a:r>
            <a:r>
              <a:rPr lang="en-US" altLang="ja-JP" dirty="0"/>
              <a:t>232</a:t>
            </a:r>
            <a:r>
              <a:rPr lang="ja-JP" altLang="en-US" dirty="0"/>
              <a:t>ｰ前</a:t>
            </a:r>
            <a:r>
              <a:rPr lang="en-US" altLang="ja-JP" dirty="0"/>
              <a:t>202)</a:t>
            </a:r>
            <a:r>
              <a:rPr lang="ja-JP" altLang="en-US" dirty="0"/>
              <a:t>が「</a:t>
            </a:r>
            <a:r>
              <a:rPr lang="ja-JP" altLang="en-US" dirty="0" smtClean="0"/>
              <a:t>楚漢戦争</a:t>
            </a:r>
            <a:r>
              <a:rPr lang="ja-JP" altLang="en-US" dirty="0"/>
              <a:t>」の末に</a:t>
            </a:r>
            <a:r>
              <a:rPr lang="ja-JP" altLang="en-US" dirty="0" smtClean="0"/>
              <a:t>敗死</a:t>
            </a:r>
            <a:endParaRPr lang="ja-JP" altLang="en-US" dirty="0"/>
          </a:p>
          <a:p>
            <a:r>
              <a:rPr lang="ja-JP" altLang="en-US" dirty="0" smtClean="0"/>
              <a:t>前</a:t>
            </a:r>
            <a:r>
              <a:rPr lang="en-US" altLang="ja-JP" dirty="0"/>
              <a:t>91</a:t>
            </a:r>
            <a:r>
              <a:rPr lang="ja-JP" altLang="en-US" dirty="0"/>
              <a:t>年ごろ、</a:t>
            </a:r>
            <a:r>
              <a:rPr lang="ja-JP" altLang="en-US" dirty="0" smtClean="0"/>
              <a:t>司馬遷に</a:t>
            </a:r>
            <a:r>
              <a:rPr lang="ja-JP" altLang="en-US" dirty="0"/>
              <a:t>よる歴史書</a:t>
            </a:r>
            <a:r>
              <a:rPr lang="en-US" altLang="ja-JP" dirty="0"/>
              <a:t>『</a:t>
            </a:r>
            <a:r>
              <a:rPr lang="ja-JP" altLang="en-US" dirty="0"/>
              <a:t>史記</a:t>
            </a:r>
            <a:r>
              <a:rPr lang="en-US" altLang="ja-JP" dirty="0"/>
              <a:t>』</a:t>
            </a:r>
            <a:r>
              <a:rPr lang="ja-JP" altLang="en-US" dirty="0"/>
              <a:t>が成立</a:t>
            </a:r>
            <a:r>
              <a:rPr lang="ja-JP" altLang="en-US" dirty="0" smtClean="0"/>
              <a:t>。</a:t>
            </a:r>
          </a:p>
          <a:p>
            <a:endParaRPr lang="ja-JP" altLang="en-US" dirty="0"/>
          </a:p>
          <a:p>
            <a:r>
              <a:rPr lang="en-US" altLang="ja-JP" dirty="0" smtClean="0"/>
              <a:t>1922</a:t>
            </a:r>
            <a:r>
              <a:rPr lang="ja-JP" altLang="en-US" dirty="0"/>
              <a:t>年</a:t>
            </a:r>
            <a:r>
              <a:rPr lang="en-US" altLang="ja-JP" dirty="0"/>
              <a:t>(</a:t>
            </a:r>
            <a:r>
              <a:rPr lang="ja-JP" altLang="en-US" dirty="0"/>
              <a:t>大正</a:t>
            </a:r>
            <a:r>
              <a:rPr lang="en-US" altLang="ja-JP" dirty="0"/>
              <a:t>11)</a:t>
            </a:r>
            <a:r>
              <a:rPr lang="ja-JP" altLang="en-US" dirty="0" err="1"/>
              <a:t>、</a:t>
            </a:r>
            <a:r>
              <a:rPr lang="ja-JP" altLang="en-US" dirty="0" smtClean="0"/>
              <a:t>梅蘭芳が</a:t>
            </a:r>
            <a:r>
              <a:rPr lang="ja-JP" altLang="en-US" dirty="0"/>
              <a:t>京劇「覇王別姫」を</a:t>
            </a:r>
            <a:r>
              <a:rPr lang="ja-JP" altLang="en-US" dirty="0" smtClean="0"/>
              <a:t>北京で</a:t>
            </a:r>
            <a:r>
              <a:rPr lang="ja-JP" altLang="en-US" dirty="0"/>
              <a:t>初演</a:t>
            </a:r>
            <a:r>
              <a:rPr lang="ja-JP" altLang="en-US" dirty="0" smtClean="0"/>
              <a:t>。</a:t>
            </a:r>
            <a:endParaRPr lang="ja-JP" altLang="en-US" dirty="0"/>
          </a:p>
          <a:p>
            <a:r>
              <a:rPr lang="en-US" altLang="ja-JP" dirty="0" smtClean="0"/>
              <a:t>1956</a:t>
            </a:r>
            <a:r>
              <a:rPr lang="ja-JP" altLang="en-US" dirty="0"/>
              <a:t>年</a:t>
            </a:r>
            <a:r>
              <a:rPr lang="en-US" altLang="ja-JP" dirty="0"/>
              <a:t>(</a:t>
            </a:r>
            <a:r>
              <a:rPr lang="ja-JP" altLang="en-US" dirty="0"/>
              <a:t>昭和</a:t>
            </a:r>
            <a:r>
              <a:rPr lang="en-US" altLang="ja-JP" dirty="0"/>
              <a:t>31)</a:t>
            </a:r>
            <a:r>
              <a:rPr lang="ja-JP" altLang="en-US" dirty="0" err="1"/>
              <a:t>、</a:t>
            </a:r>
            <a:r>
              <a:rPr lang="ja-JP" altLang="en-US" dirty="0"/>
              <a:t>梅蘭芳らの来日公演</a:t>
            </a:r>
            <a:r>
              <a:rPr lang="ja-JP" altLang="en-US" dirty="0" smtClean="0"/>
              <a:t>。</a:t>
            </a:r>
          </a:p>
          <a:p>
            <a:pPr marL="0" indent="0">
              <a:buNone/>
            </a:pPr>
            <a:r>
              <a:rPr lang="ja-JP" altLang="en-US" dirty="0" smtClean="0"/>
              <a:t>　　これが「</a:t>
            </a:r>
            <a:r>
              <a:rPr lang="ja-JP" altLang="en-US" dirty="0"/>
              <a:t>覇王別姫」海外初公演</a:t>
            </a:r>
            <a:r>
              <a:rPr lang="ja-JP" altLang="en-US" dirty="0" smtClean="0"/>
              <a:t>。</a:t>
            </a:r>
            <a:endParaRPr kumimoji="1" lang="ja-JP" altLang="en-US" dirty="0"/>
          </a:p>
        </p:txBody>
      </p:sp>
    </p:spTree>
    <p:extLst>
      <p:ext uri="{BB962C8B-B14F-4D97-AF65-F5344CB8AC3E}">
        <p14:creationId xmlns:p14="http://schemas.microsoft.com/office/powerpoint/2010/main" val="200232991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414</TotalTime>
  <Words>868</Words>
  <Application>Microsoft Office PowerPoint</Application>
  <PresentationFormat>画面に合わせる (4:3)</PresentationFormat>
  <Paragraphs>245</Paragraphs>
  <Slides>66</Slides>
  <Notes>0</Notes>
  <HiddenSlides>0</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スパイス</vt:lpstr>
      <vt:lpstr>日経アカデミア　特別講座 京劇を学ぶ </vt:lpstr>
      <vt:lpstr>PowerPoint プレゼンテーション</vt:lpstr>
      <vt:lpstr>加藤徹のホームページ</vt:lpstr>
      <vt:lpstr>ホームページとプリント</vt:lpstr>
      <vt:lpstr>PowerPoint プレゼンテーション</vt:lpstr>
      <vt:lpstr>PowerPoint プレゼンテーション</vt:lpstr>
      <vt:lpstr>PowerPoint プレゼンテーション</vt:lpstr>
      <vt:lpstr>PowerPoint プレゼンテーション</vt:lpstr>
      <vt:lpstr>【略年表】　紀元前3世紀の物語</vt:lpstr>
      <vt:lpstr>まずこの６人を覚えよう。</vt:lpstr>
      <vt:lpstr>PowerPoint プレゼンテーション</vt:lpstr>
      <vt:lpstr>PowerPoint プレゼンテーション</vt:lpstr>
      <vt:lpstr>故事成語の宝庫</vt:lpstr>
      <vt:lpstr>PowerPoint プレゼンテーション</vt:lpstr>
      <vt:lpstr>PowerPoint プレゼンテーション</vt:lpstr>
      <vt:lpstr>項羽を追いつめる策略の数々</vt:lpstr>
      <vt:lpstr>項羽の悲歌を唱ってみよう</vt:lpstr>
      <vt:lpstr>PowerPoint プレゼンテーション</vt:lpstr>
      <vt:lpstr>PowerPoint プレゼンテーション</vt:lpstr>
      <vt:lpstr>写実の演技　と　写意の演技</vt:lpstr>
      <vt:lpstr>PowerPoint プレゼンテーション</vt:lpstr>
      <vt:lpstr>京劇の演技の約束ごと</vt:lpstr>
      <vt:lpstr>京劇=ペキン・オペラ</vt:lpstr>
      <vt:lpstr>京劇は「芸術」か「芸」か？</vt:lpstr>
      <vt:lpstr>オペラの「歌劇場」</vt:lpstr>
      <vt:lpstr>清朝時代の劇場　「茶園」</vt:lpstr>
      <vt:lpstr> </vt:lpstr>
      <vt:lpstr>京劇のことわざ</vt:lpstr>
      <vt:lpstr>PowerPoint プレゼンテーション</vt:lpstr>
      <vt:lpstr>PowerPoint プレゼンテーション</vt:lpstr>
      <vt:lpstr>『大辞泉』より メイ‐ランファン 【梅蘭芳】</vt:lpstr>
      <vt:lpstr>生死恨</vt:lpstr>
      <vt:lpstr>1894年</vt:lpstr>
      <vt:lpstr>PowerPoint プレゼンテーション</vt:lpstr>
      <vt:lpstr>PowerPoint プレゼンテーション</vt:lpstr>
      <vt:lpstr>呉菱仙に習う</vt:lpstr>
      <vt:lpstr>京劇界のことわざ　１</vt:lpstr>
      <vt:lpstr>京劇界のことわざ　２</vt:lpstr>
      <vt:lpstr>京劇界のことわざ　３</vt:lpstr>
      <vt:lpstr>京劇界のことわざ　４　</vt:lpstr>
      <vt:lpstr>十二歳</vt:lpstr>
      <vt:lpstr>民国元年　十九歳</vt:lpstr>
      <vt:lpstr>二十歳</vt:lpstr>
      <vt:lpstr>二十歳  </vt:lpstr>
      <vt:lpstr>PowerPoint プレゼンテーション</vt:lpstr>
      <vt:lpstr>天女散花</vt:lpstr>
      <vt:lpstr>一縷麻</vt:lpstr>
      <vt:lpstr>覇王別姫</vt:lpstr>
      <vt:lpstr>日本公演 １９１９年</vt:lpstr>
      <vt:lpstr>与謝野晶子</vt:lpstr>
      <vt:lpstr>芥川龍之介</vt:lpstr>
      <vt:lpstr>アメリカ公演 １９３０年</vt:lpstr>
      <vt:lpstr>ソ連公演 １９３５年</vt:lpstr>
      <vt:lpstr>梅葆玖氏(１９３４～)</vt:lpstr>
      <vt:lpstr>１９４１年　香港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１９５５年　歌舞伎　訪中  　　二代目　市川猿之助</vt:lpstr>
      <vt:lpstr>梅蘭芳　戦後の来日公演</vt:lpstr>
      <vt:lpstr>PowerPoint プレゼンテーション</vt:lpstr>
      <vt:lpstr>PowerPoint プレゼンテーション</vt:lpstr>
      <vt:lpstr>平成26年＝2014年は･･･</vt:lpstr>
      <vt:lpstr>劇終 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加藤徹</dc:creator>
  <cp:lastModifiedBy>加藤徹</cp:lastModifiedBy>
  <cp:revision>69</cp:revision>
  <dcterms:created xsi:type="dcterms:W3CDTF">2013-12-07T15:21:26Z</dcterms:created>
  <dcterms:modified xsi:type="dcterms:W3CDTF">2014-06-08T02:05:08Z</dcterms:modified>
</cp:coreProperties>
</file>